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305" r:id="rId3"/>
    <p:sldId id="311" r:id="rId4"/>
    <p:sldId id="257" r:id="rId5"/>
    <p:sldId id="301" r:id="rId6"/>
    <p:sldId id="304" r:id="rId7"/>
    <p:sldId id="312" r:id="rId8"/>
    <p:sldId id="313" r:id="rId9"/>
    <p:sldId id="302" r:id="rId10"/>
    <p:sldId id="303" r:id="rId11"/>
    <p:sldId id="306" r:id="rId12"/>
    <p:sldId id="307" r:id="rId13"/>
    <p:sldId id="308" r:id="rId14"/>
    <p:sldId id="309" r:id="rId15"/>
    <p:sldId id="31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rlito" panose="020F0502020204030204" pitchFamily="34" charset="0"/>
      <p:regular r:id="rId22"/>
      <p:bold r:id="rId23"/>
      <p:italic r:id="rId24"/>
      <p:boldItalic r:id="rId25"/>
    </p:embeddedFont>
    <p:embeddedFont>
      <p:font typeface="Lexend Deca Light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BD"/>
    <a:srgbClr val="ECBD2A"/>
    <a:srgbClr val="F8E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ED2BF7-28BB-4116-9D92-9A25A60439C0}">
  <a:tblStyle styleId="{F7ED2BF7-28BB-4116-9D92-9A25A60439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54c530ed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f54c530ed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91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69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6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7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57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5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0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76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9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18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5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77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5e869060e_0_2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5e869060e_0_2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8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902400"/>
            <a:ext cx="2873100" cy="3023400"/>
          </a:xfrm>
          <a:prstGeom prst="roundRect">
            <a:avLst>
              <a:gd name="adj" fmla="val 909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737075" y="902400"/>
            <a:ext cx="5063100" cy="3023400"/>
          </a:xfrm>
          <a:prstGeom prst="roundRect">
            <a:avLst>
              <a:gd name="adj" fmla="val 90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5607825" y="-1098550"/>
            <a:ext cx="16509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117300" y="42185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97950" y="1155250"/>
            <a:ext cx="2317200" cy="85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088675" y="998510"/>
            <a:ext cx="4353600" cy="16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230983" y="145925"/>
            <a:ext cx="482458" cy="241200"/>
            <a:chOff x="719996" y="145925"/>
            <a:chExt cx="482458" cy="241200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8430558" y="145925"/>
            <a:ext cx="482458" cy="241200"/>
            <a:chOff x="719996" y="145925"/>
            <a:chExt cx="482458" cy="241200"/>
          </a:xfrm>
        </p:grpSpPr>
        <p:sp>
          <p:nvSpPr>
            <p:cNvPr id="19" name="Google Shape;19;p2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525250"/>
            <a:ext cx="7704000" cy="5721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409950"/>
            <a:ext cx="7704000" cy="31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30983" y="145925"/>
            <a:ext cx="482458" cy="241200"/>
            <a:chOff x="719996" y="145925"/>
            <a:chExt cx="482458" cy="241200"/>
          </a:xfrm>
        </p:grpSpPr>
        <p:sp>
          <p:nvSpPr>
            <p:cNvPr id="37" name="Google Shape;37;p4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 rot="10800000">
            <a:off x="8430558" y="145925"/>
            <a:ext cx="482458" cy="241200"/>
            <a:chOff x="719996" y="145925"/>
            <a:chExt cx="482458" cy="241200"/>
          </a:xfrm>
        </p:grpSpPr>
        <p:sp>
          <p:nvSpPr>
            <p:cNvPr id="40" name="Google Shape;40;p4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4"/>
          <p:cNvGrpSpPr/>
          <p:nvPr/>
        </p:nvGrpSpPr>
        <p:grpSpPr>
          <a:xfrm>
            <a:off x="230983" y="145925"/>
            <a:ext cx="482458" cy="241200"/>
            <a:chOff x="719996" y="145925"/>
            <a:chExt cx="482458" cy="241200"/>
          </a:xfrm>
        </p:grpSpPr>
        <p:sp>
          <p:nvSpPr>
            <p:cNvPr id="309" name="Google Shape;309;p24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4"/>
          <p:cNvGrpSpPr/>
          <p:nvPr/>
        </p:nvGrpSpPr>
        <p:grpSpPr>
          <a:xfrm rot="10800000">
            <a:off x="8430558" y="145925"/>
            <a:ext cx="482458" cy="241200"/>
            <a:chOff x="719996" y="145925"/>
            <a:chExt cx="482458" cy="241200"/>
          </a:xfrm>
        </p:grpSpPr>
        <p:sp>
          <p:nvSpPr>
            <p:cNvPr id="312" name="Google Shape;312;p24"/>
            <p:cNvSpPr/>
            <p:nvPr/>
          </p:nvSpPr>
          <p:spPr>
            <a:xfrm rot="10800000">
              <a:off x="719996" y="145925"/>
              <a:ext cx="241200" cy="241200"/>
            </a:xfrm>
            <a:prstGeom prst="pie">
              <a:avLst>
                <a:gd name="adj1" fmla="val 5457876"/>
                <a:gd name="adj2" fmla="val 16200000"/>
              </a:avLst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10800000">
              <a:off x="961254" y="145925"/>
              <a:ext cx="241200" cy="241200"/>
            </a:xfrm>
            <a:prstGeom prst="ellipse">
              <a:avLst/>
            </a:prstGeom>
            <a:solidFill>
              <a:srgbClr val="162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EA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>
            <a:spLocks noGrp="1"/>
          </p:cNvSpPr>
          <p:nvPr>
            <p:ph type="ctrTitle"/>
          </p:nvPr>
        </p:nvSpPr>
        <p:spPr>
          <a:xfrm>
            <a:off x="4019402" y="1504201"/>
            <a:ext cx="4353600" cy="164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/>
              <a:t>VALENCIÀ </a:t>
            </a:r>
            <a:r>
              <a:rPr lang="es-ES" sz="6000">
                <a:solidFill>
                  <a:schemeClr val="tx1"/>
                </a:solidFill>
              </a:rPr>
              <a:t>TEMA 5</a:t>
            </a:r>
            <a:endParaRPr sz="6000">
              <a:solidFill>
                <a:schemeClr val="tx1"/>
              </a:solidFill>
            </a:endParaRPr>
          </a:p>
        </p:txBody>
      </p:sp>
      <p:sp>
        <p:nvSpPr>
          <p:cNvPr id="325" name="Google Shape;325;p28"/>
          <p:cNvSpPr txBox="1">
            <a:spLocks noGrp="1"/>
          </p:cNvSpPr>
          <p:nvPr>
            <p:ph type="subTitle" idx="1"/>
          </p:nvPr>
        </p:nvSpPr>
        <p:spPr>
          <a:xfrm>
            <a:off x="997950" y="1155249"/>
            <a:ext cx="2317200" cy="13524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bg2"/>
                </a:solidFill>
              </a:rPr>
              <a:t>Llengües de tots els colors</a:t>
            </a:r>
            <a:endParaRPr sz="2800" b="1">
              <a:solidFill>
                <a:schemeClr val="bg2"/>
              </a:solidFill>
            </a:endParaRPr>
          </a:p>
        </p:txBody>
      </p:sp>
      <p:sp>
        <p:nvSpPr>
          <p:cNvPr id="327" name="Google Shape;327;p28"/>
          <p:cNvSpPr txBox="1">
            <a:spLocks noGrp="1"/>
          </p:cNvSpPr>
          <p:nvPr>
            <p:ph type="subTitle" idx="1"/>
          </p:nvPr>
        </p:nvSpPr>
        <p:spPr>
          <a:xfrm>
            <a:off x="279150" y="4685558"/>
            <a:ext cx="1326000" cy="241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</a:t>
            </a:r>
            <a:r>
              <a:rPr lang="es-ES" sz="900">
                <a:solidFill>
                  <a:schemeClr val="dk1"/>
                </a:solidFill>
              </a:rPr>
              <a:t>º BATX C</a:t>
            </a:r>
            <a:endParaRPr sz="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1" y="617731"/>
            <a:ext cx="1815967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4.2) </a:t>
            </a:r>
            <a:r>
              <a:rPr lang="es-ES" sz="1800">
                <a:solidFill>
                  <a:schemeClr val="tx1"/>
                </a:solidFill>
              </a:rPr>
              <a:t>Transició</a:t>
            </a:r>
          </a:p>
        </p:txBody>
      </p:sp>
      <p:sp>
        <p:nvSpPr>
          <p:cNvPr id="21" name="Google Shape;337;p29">
            <a:extLst>
              <a:ext uri="{FF2B5EF4-FFF2-40B4-BE49-F238E27FC236}">
                <a16:creationId xmlns:a16="http://schemas.microsoft.com/office/drawing/2014/main" id="{0FCD556D-04B9-47D2-B08B-BB5F2CF39AFA}"/>
              </a:ext>
            </a:extLst>
          </p:cNvPr>
          <p:cNvSpPr txBox="1">
            <a:spLocks/>
          </p:cNvSpPr>
          <p:nvPr/>
        </p:nvSpPr>
        <p:spPr>
          <a:xfrm>
            <a:off x="454400" y="869352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No obstant, durant el s.</a:t>
            </a:r>
            <a:r>
              <a:rPr lang="en-US" b="1"/>
              <a:t>XV</a:t>
            </a:r>
            <a:r>
              <a:rPr lang="en-US"/>
              <a:t>, la </a:t>
            </a:r>
            <a:r>
              <a:rPr lang="en-US" b="1"/>
              <a:t>burgesia</a:t>
            </a:r>
            <a:r>
              <a:rPr lang="en-US"/>
              <a:t> començà a afermar uns </a:t>
            </a:r>
            <a:r>
              <a:rPr lang="en-US" b="1"/>
              <a:t>valors nous </a:t>
            </a:r>
            <a:r>
              <a:rPr lang="en-US"/>
              <a:t>oposats al </a:t>
            </a:r>
            <a:r>
              <a:rPr lang="en-US" b="1"/>
              <a:t>feudalisme</a:t>
            </a:r>
            <a:r>
              <a:rPr lang="en-US"/>
              <a:t>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la imposició de la </a:t>
            </a:r>
            <a:r>
              <a:rPr lang="en-US" sz="1100" b="1"/>
              <a:t>realitat</a:t>
            </a:r>
            <a:r>
              <a:rPr lang="en-US" sz="1100"/>
              <a:t> en lloc de la </a:t>
            </a:r>
            <a:r>
              <a:rPr lang="en-US" sz="1100" b="1"/>
              <a:t>fantasia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la consideració del </a:t>
            </a:r>
            <a:r>
              <a:rPr lang="en-US" sz="1100" b="1"/>
              <a:t>valor </a:t>
            </a:r>
            <a:r>
              <a:rPr lang="en-US" sz="1100"/>
              <a:t>i l’</a:t>
            </a:r>
            <a:r>
              <a:rPr lang="en-US" sz="1100" b="1"/>
              <a:t>esforç</a:t>
            </a:r>
            <a:r>
              <a:rPr lang="en-US" sz="1100"/>
              <a:t> com a </a:t>
            </a:r>
            <a:r>
              <a:rPr lang="en-US" sz="1100" b="1"/>
              <a:t>instruments de promoció personal</a:t>
            </a:r>
            <a:r>
              <a:rPr lang="en-US" sz="1100"/>
              <a:t> davant de la societat estamental</a:t>
            </a:r>
            <a:endParaRPr lang="en-US"/>
          </a:p>
        </p:txBody>
      </p:sp>
      <p:sp>
        <p:nvSpPr>
          <p:cNvPr id="23" name="Google Shape;338;p29">
            <a:extLst>
              <a:ext uri="{FF2B5EF4-FFF2-40B4-BE49-F238E27FC236}">
                <a16:creationId xmlns:a16="http://schemas.microsoft.com/office/drawing/2014/main" id="{2E08AC5E-CFEC-41BF-8FF6-6702A5AD4D3E}"/>
              </a:ext>
            </a:extLst>
          </p:cNvPr>
          <p:cNvSpPr txBox="1">
            <a:spLocks/>
          </p:cNvSpPr>
          <p:nvPr/>
        </p:nvSpPr>
        <p:spPr>
          <a:xfrm>
            <a:off x="510825" y="1360244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400">
                <a:solidFill>
                  <a:schemeClr val="bg2"/>
                </a:solidFill>
              </a:rPr>
              <a:t>Novel·les cavalleresques</a:t>
            </a:r>
          </a:p>
        </p:txBody>
      </p:sp>
      <p:sp>
        <p:nvSpPr>
          <p:cNvPr id="13" name="Google Shape;337;p29">
            <a:extLst>
              <a:ext uri="{FF2B5EF4-FFF2-40B4-BE49-F238E27FC236}">
                <a16:creationId xmlns:a16="http://schemas.microsoft.com/office/drawing/2014/main" id="{DC7F5BCC-0C10-4627-8301-27C376449318}"/>
              </a:ext>
            </a:extLst>
          </p:cNvPr>
          <p:cNvSpPr txBox="1">
            <a:spLocks/>
          </p:cNvSpPr>
          <p:nvPr/>
        </p:nvSpPr>
        <p:spPr>
          <a:xfrm>
            <a:off x="462020" y="2140802"/>
            <a:ext cx="82170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(Característiques</a:t>
            </a:r>
            <a:r>
              <a:rPr lang="en-US">
                <a:sym typeface="Wingdings" panose="05000000000000000000" pitchFamily="2" charset="2"/>
              </a:rPr>
              <a:t>): L’</a:t>
            </a:r>
            <a:r>
              <a:rPr lang="en-US" b="1">
                <a:sym typeface="Wingdings" panose="05000000000000000000" pitchFamily="2" charset="2"/>
              </a:rPr>
              <a:t>exotisme</a:t>
            </a:r>
            <a:r>
              <a:rPr lang="en-US">
                <a:sym typeface="Wingdings" panose="05000000000000000000" pitchFamily="2" charset="2"/>
              </a:rPr>
              <a:t>, la </a:t>
            </a:r>
            <a:r>
              <a:rPr lang="en-US" b="1">
                <a:sym typeface="Wingdings" panose="05000000000000000000" pitchFamily="2" charset="2"/>
              </a:rPr>
              <a:t>llunyania</a:t>
            </a:r>
            <a:r>
              <a:rPr lang="en-US">
                <a:sym typeface="Wingdings" panose="05000000000000000000" pitchFamily="2" charset="2"/>
              </a:rPr>
              <a:t> temporal i les </a:t>
            </a:r>
            <a:r>
              <a:rPr lang="en-US" b="1">
                <a:sym typeface="Wingdings" panose="05000000000000000000" pitchFamily="2" charset="2"/>
              </a:rPr>
              <a:t>qualitats sobrehumanes</a:t>
            </a:r>
            <a:r>
              <a:rPr lang="en-US">
                <a:sym typeface="Wingdings" panose="05000000000000000000" pitchFamily="2" charset="2"/>
              </a:rPr>
              <a:t> evolucionen cap al </a:t>
            </a:r>
            <a:r>
              <a:rPr lang="en-US" b="1">
                <a:sym typeface="Wingdings" panose="05000000000000000000" pitchFamily="2" charset="2"/>
              </a:rPr>
              <a:t>realisme</a:t>
            </a:r>
            <a:r>
              <a:rPr lang="en-US">
                <a:sym typeface="Wingdings" panose="05000000000000000000" pitchFamily="2" charset="2"/>
              </a:rPr>
              <a:t>, que es mostra en:</a:t>
            </a:r>
            <a:endParaRPr lang="en-US"/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llocs reals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temps contemporanis</a:t>
            </a:r>
            <a:r>
              <a:rPr lang="en-US" sz="1100"/>
              <a:t> a l’acció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personatges amb </a:t>
            </a:r>
            <a:r>
              <a:rPr lang="en-US" sz="1100" b="1"/>
              <a:t>qualitats humanes</a:t>
            </a:r>
            <a:endParaRPr lang="en-US" sz="110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1A1A55-FA50-4077-BDD9-41BCA113E9E0}"/>
              </a:ext>
            </a:extLst>
          </p:cNvPr>
          <p:cNvSpPr/>
          <p:nvPr/>
        </p:nvSpPr>
        <p:spPr>
          <a:xfrm>
            <a:off x="510825" y="1779342"/>
            <a:ext cx="8119390" cy="408511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En l’àmbit literari, aquests valors van reemplaçar els llibres de cavalleries per les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novel·les cavallersques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nascudes en el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segle XV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graphicFrame>
        <p:nvGraphicFramePr>
          <p:cNvPr id="17" name="Tabla 6">
            <a:extLst>
              <a:ext uri="{FF2B5EF4-FFF2-40B4-BE49-F238E27FC236}">
                <a16:creationId xmlns:a16="http://schemas.microsoft.com/office/drawing/2014/main" id="{FB4F2C42-669F-47B1-A40F-3ADBF6AC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56715"/>
              </p:ext>
            </p:extLst>
          </p:nvPr>
        </p:nvGraphicFramePr>
        <p:xfrm>
          <a:off x="1385244" y="3237287"/>
          <a:ext cx="5844732" cy="1760220"/>
        </p:xfrm>
        <a:graphic>
          <a:graphicData uri="http://schemas.openxmlformats.org/drawingml/2006/table">
            <a:tbl>
              <a:tblPr firstRow="1" bandRow="1">
                <a:tableStyleId>{F7ED2BF7-28BB-4116-9D92-9A25A60439C0}</a:tableStyleId>
              </a:tblPr>
              <a:tblGrid>
                <a:gridCol w="1021272">
                  <a:extLst>
                    <a:ext uri="{9D8B030D-6E8A-4147-A177-3AD203B41FA5}">
                      <a16:colId xmlns:a16="http://schemas.microsoft.com/office/drawing/2014/main" val="733628226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3436681856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1072523937"/>
                    </a:ext>
                  </a:extLst>
                </a:gridCol>
              </a:tblGrid>
              <a:tr h="132542">
                <a:tc>
                  <a:txBody>
                    <a:bodyPr/>
                    <a:lstStyle/>
                    <a:p>
                      <a:endParaRPr lang="es-ES" sz="105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Llibres de cavalleries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Novel·les cavalleresques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24171"/>
                  </a:ext>
                </a:extLst>
              </a:tr>
              <a:tr h="132542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>
                          <a:latin typeface="Lexend Deca Light" panose="020B0604020202020204" charset="0"/>
                        </a:rPr>
                        <a:t>feudalisme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>
                          <a:latin typeface="Lexend Deca Light" panose="020B0604020202020204" charset="0"/>
                        </a:rPr>
                        <a:t>valors nous de la burgesia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843236"/>
                  </a:ext>
                </a:extLst>
              </a:tr>
              <a:tr h="132542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Origen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>
                          <a:latin typeface="Lexend Deca Light" panose="020B0604020202020204" charset="0"/>
                        </a:rPr>
                        <a:t>segle 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>
                          <a:latin typeface="Lexend Deca Light" panose="020B0604020202020204" charset="0"/>
                        </a:rPr>
                        <a:t>segle XV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59237"/>
                  </a:ext>
                </a:extLst>
              </a:tr>
              <a:tr h="132542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Espai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>
                          <a:latin typeface="Lexend Deca Light" panose="020B0604020202020204" charset="0"/>
                        </a:rPr>
                        <a:t>llocs exòtics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>
                          <a:latin typeface="Lexend Deca Light" panose="020B0604020202020204" charset="0"/>
                        </a:rPr>
                        <a:t>llocs reals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352821"/>
                  </a:ext>
                </a:extLst>
              </a:tr>
              <a:tr h="132542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Temps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>
                          <a:latin typeface="Lexend Deca Light" panose="020B0604020202020204" charset="0"/>
                        </a:rPr>
                        <a:t>llunyats o indeterminats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>
                          <a:latin typeface="Lexend Deca Light" panose="020B0604020202020204" charset="0"/>
                        </a:rPr>
                        <a:t>contemporanis a l’acció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35935"/>
                  </a:ext>
                </a:extLst>
              </a:tr>
              <a:tr h="216887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Personatges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>
                          <a:latin typeface="Lexend Deca Light" panose="020B0604020202020204" charset="0"/>
                        </a:rPr>
                        <a:t>fàntastics, qualitats sobrehumanes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>
                          <a:latin typeface="Lexend Deca Light" panose="020B0604020202020204" charset="0"/>
                        </a:rPr>
                        <a:t>realistes, amb qualitats humanes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36099"/>
                  </a:ext>
                </a:extLst>
              </a:tr>
              <a:tr h="216887">
                <a:tc>
                  <a:txBody>
                    <a:bodyPr/>
                    <a:lstStyle/>
                    <a:p>
                      <a:r>
                        <a:rPr lang="es-ES" sz="1050" b="1">
                          <a:latin typeface="Lexend Deca Light" panose="020B0604020202020204" charset="0"/>
                        </a:rPr>
                        <a:t>Obres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1">
                          <a:latin typeface="Lexend Deca Light" panose="020B0604020202020204" charset="0"/>
                        </a:rPr>
                        <a:t>Blandín de Cornualla, La Faula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1">
                          <a:latin typeface="Lexend Deca Light" panose="020B0604020202020204" charset="0"/>
                        </a:rPr>
                        <a:t>Curial e Güelfa, Tirant lo Blanc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56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30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1" y="617731"/>
            <a:ext cx="2355899" cy="30766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600">
                <a:solidFill>
                  <a:schemeClr val="bg2"/>
                </a:solidFill>
              </a:rPr>
              <a:t>4.2.1) </a:t>
            </a:r>
            <a:r>
              <a:rPr lang="es-ES" sz="1600">
                <a:solidFill>
                  <a:schemeClr val="tx1"/>
                </a:solidFill>
              </a:rPr>
              <a:t>Curial e Güelfa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81A08C4-7ECF-452A-875D-24227CBF2A4A}"/>
              </a:ext>
            </a:extLst>
          </p:cNvPr>
          <p:cNvSpPr/>
          <p:nvPr/>
        </p:nvSpPr>
        <p:spPr>
          <a:xfrm>
            <a:off x="512305" y="991225"/>
            <a:ext cx="8119390" cy="393438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La novel·la </a:t>
            </a:r>
            <a:r>
              <a:rPr lang="es-ES" sz="1100" b="1" i="1">
                <a:solidFill>
                  <a:schemeClr val="tx1"/>
                </a:solidFill>
                <a:latin typeface="Lexend Deca Light" panose="020B0604020202020204" charset="0"/>
              </a:rPr>
              <a:t>Curial e Güelfa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escrita a mitjan segle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XV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va ser una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obra anònima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fins que es va atribuir 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Enyego d’Àvalos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un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camarlenc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de la cort d’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Alfons el Magnànim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5" name="Google Shape;337;p29">
            <a:extLst>
              <a:ext uri="{FF2B5EF4-FFF2-40B4-BE49-F238E27FC236}">
                <a16:creationId xmlns:a16="http://schemas.microsoft.com/office/drawing/2014/main" id="{77B9BEBC-D747-4F07-B54C-60793C340828}"/>
              </a:ext>
            </a:extLst>
          </p:cNvPr>
          <p:cNvSpPr txBox="1">
            <a:spLocks/>
          </p:cNvSpPr>
          <p:nvPr/>
        </p:nvSpPr>
        <p:spPr>
          <a:xfrm>
            <a:off x="463500" y="1333320"/>
            <a:ext cx="84138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Referències a la </a:t>
            </a:r>
            <a:r>
              <a:rPr lang="en-US" b="1"/>
              <a:t>tradició literària clàssica:</a:t>
            </a:r>
            <a:endParaRPr lang="en-US"/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grecoromana</a:t>
            </a:r>
            <a:r>
              <a:rPr lang="en-US" sz="1100"/>
              <a:t> (Plató, Ovidi)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italiana </a:t>
            </a:r>
            <a:r>
              <a:rPr lang="en-US" sz="1100"/>
              <a:t>(Dant, Boccaccio)</a:t>
            </a:r>
          </a:p>
          <a:p>
            <a:pPr marL="628650" lvl="1" indent="-171450">
              <a:spcAft>
                <a:spcPts val="1200"/>
              </a:spcAft>
              <a:buClr>
                <a:schemeClr val="bg2"/>
              </a:buClr>
            </a:pPr>
            <a:r>
              <a:rPr lang="en-US" sz="1100" b="1"/>
              <a:t>literatura pròpia</a:t>
            </a:r>
            <a:r>
              <a:rPr lang="en-US" sz="1100"/>
              <a:t> (Ramon Llull, Ramon Muntaner)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D’acord amb les característiques de les novel·les cavallersques: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protagonista és un </a:t>
            </a:r>
            <a:r>
              <a:rPr lang="en-US" sz="1100" b="1"/>
              <a:t>heroi fictici</a:t>
            </a:r>
            <a:r>
              <a:rPr lang="en-US" sz="1100"/>
              <a:t> amb </a:t>
            </a:r>
            <a:r>
              <a:rPr lang="en-US" sz="1100" b="1"/>
              <a:t>limits humans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amb una </a:t>
            </a:r>
            <a:r>
              <a:rPr lang="en-US" sz="1100" b="1"/>
              <a:t>psicologia complexa</a:t>
            </a:r>
            <a:r>
              <a:rPr lang="en-US" sz="1100"/>
              <a:t> que evoluciona des d’un </a:t>
            </a:r>
            <a:r>
              <a:rPr lang="en-US" sz="1100" b="1"/>
              <a:t>origen humil</a:t>
            </a:r>
            <a:r>
              <a:rPr lang="en-US" sz="1100"/>
              <a:t> fins assolir l’</a:t>
            </a:r>
            <a:r>
              <a:rPr lang="en-US" sz="1100" b="1"/>
              <a:t>honor</a:t>
            </a:r>
            <a:r>
              <a:rPr lang="en-US" sz="1100"/>
              <a:t> i la </a:t>
            </a:r>
            <a:r>
              <a:rPr lang="en-US" sz="1100" b="1"/>
              <a:t>fama</a:t>
            </a:r>
            <a:r>
              <a:rPr lang="en-US" sz="1100"/>
              <a:t> d’un cavaller.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També intervenen </a:t>
            </a:r>
            <a:r>
              <a:rPr lang="en-US" b="1"/>
              <a:t>personatges històrics</a:t>
            </a:r>
            <a:r>
              <a:rPr lang="en-US"/>
              <a:t> com ara el rei </a:t>
            </a:r>
            <a:r>
              <a:rPr lang="en-US" b="1"/>
              <a:t>Pere el Gran</a:t>
            </a:r>
            <a:endParaRPr lang="en-US"/>
          </a:p>
          <a:p>
            <a:pPr marL="171450" indent="-171450">
              <a:spcAft>
                <a:spcPts val="1200"/>
              </a:spcAft>
              <a:buClr>
                <a:schemeClr val="bg2"/>
              </a:buClr>
            </a:pPr>
            <a:r>
              <a:rPr lang="en-US"/>
              <a:t>Aquesta acció transcorre durant el </a:t>
            </a:r>
            <a:r>
              <a:rPr lang="en-US" b="1"/>
              <a:t>segle XIII</a:t>
            </a:r>
            <a:r>
              <a:rPr lang="en-US"/>
              <a:t> en un </a:t>
            </a:r>
            <a:r>
              <a:rPr lang="en-US" b="1"/>
              <a:t>espai conegut</a:t>
            </a:r>
            <a:r>
              <a:rPr lang="en-US"/>
              <a:t>.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Quant a l’</a:t>
            </a:r>
            <a:r>
              <a:rPr lang="en-US" b="1"/>
              <a:t>estil: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la llengua és </a:t>
            </a:r>
            <a:r>
              <a:rPr lang="en-US" sz="1100" b="1"/>
              <a:t>elaborada</a:t>
            </a:r>
            <a:r>
              <a:rPr lang="en-US" sz="1100"/>
              <a:t> però </a:t>
            </a:r>
            <a:r>
              <a:rPr lang="en-US" sz="1100" b="1"/>
              <a:t>planera i viva</a:t>
            </a:r>
            <a:r>
              <a:rPr lang="en-US" sz="1100"/>
              <a:t>, amb </a:t>
            </a:r>
            <a:r>
              <a:rPr lang="en-US" sz="1100" b="1"/>
              <a:t>modismes</a:t>
            </a:r>
            <a:r>
              <a:rPr lang="en-US" sz="1100"/>
              <a:t>, </a:t>
            </a:r>
            <a:r>
              <a:rPr lang="en-US" sz="1100" b="1"/>
              <a:t>frases populars</a:t>
            </a:r>
            <a:r>
              <a:rPr lang="en-US" sz="1100"/>
              <a:t>, </a:t>
            </a:r>
            <a:r>
              <a:rPr lang="en-US" sz="1100" b="1"/>
              <a:t>interrogacions</a:t>
            </a:r>
            <a:r>
              <a:rPr lang="en-US" sz="1100"/>
              <a:t> o </a:t>
            </a:r>
            <a:r>
              <a:rPr lang="en-US" sz="1100" b="1"/>
              <a:t>evocacions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incloent descripcions </a:t>
            </a:r>
            <a:r>
              <a:rPr lang="en-US" sz="1100" b="1"/>
              <a:t>realistes</a:t>
            </a:r>
            <a:r>
              <a:rPr lang="en-US" sz="1100"/>
              <a:t> i </a:t>
            </a:r>
            <a:r>
              <a:rPr lang="en-US" sz="1100" b="1"/>
              <a:t>versemblants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A més, es combina </a:t>
            </a:r>
            <a:r>
              <a:rPr lang="en-US" sz="1100"/>
              <a:t>el </a:t>
            </a:r>
            <a:r>
              <a:rPr lang="en-US" sz="1100" b="1"/>
              <a:t>tema cavalleresc</a:t>
            </a:r>
            <a:r>
              <a:rPr lang="en-US" sz="1100"/>
              <a:t> (mitjà que farà possible l’ascens social del protagonista) amb l’</a:t>
            </a:r>
            <a:r>
              <a:rPr lang="en-US" sz="1100" b="1"/>
              <a:t>amorós</a:t>
            </a:r>
            <a:r>
              <a:rPr lang="en-US" sz="1100"/>
              <a:t>.</a:t>
            </a:r>
            <a:br>
              <a:rPr lang="en-US"/>
            </a:br>
            <a:r>
              <a:rPr lang="en-US"/>
              <a:t>   així, abunden els </a:t>
            </a:r>
            <a:r>
              <a:rPr lang="en-US" b="1"/>
              <a:t>tornejos + aventures cavalleresques + episodis amorosos + trets novel·la sentimental</a:t>
            </a:r>
            <a:r>
              <a:rPr lang="en-US"/>
              <a:t> (passió, gelosia, odi, perdó)</a:t>
            </a:r>
            <a:endParaRPr lang="en-US" sz="110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FE33D1B-4F76-4367-BAB7-7222E9A5696D}"/>
              </a:ext>
            </a:extLst>
          </p:cNvPr>
          <p:cNvCxnSpPr/>
          <p:nvPr/>
        </p:nvCxnSpPr>
        <p:spPr>
          <a:xfrm>
            <a:off x="259080" y="2243546"/>
            <a:ext cx="82981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763AEE1-C305-4827-916A-05212C7CCFA4}"/>
              </a:ext>
            </a:extLst>
          </p:cNvPr>
          <p:cNvCxnSpPr/>
          <p:nvPr/>
        </p:nvCxnSpPr>
        <p:spPr>
          <a:xfrm>
            <a:off x="259080" y="3297000"/>
            <a:ext cx="82981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427C89C7-AFEB-4853-A069-52A176C41F39}"/>
              </a:ext>
            </a:extLst>
          </p:cNvPr>
          <p:cNvSpPr/>
          <p:nvPr/>
        </p:nvSpPr>
        <p:spPr>
          <a:xfrm rot="5400000">
            <a:off x="737205" y="4109754"/>
            <a:ext cx="86862" cy="78512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76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1" y="617731"/>
            <a:ext cx="2355899" cy="30766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600">
                <a:solidFill>
                  <a:schemeClr val="bg2"/>
                </a:solidFill>
              </a:rPr>
              <a:t>4.2.1) </a:t>
            </a:r>
            <a:r>
              <a:rPr lang="es-ES" sz="1600">
                <a:solidFill>
                  <a:schemeClr val="tx1"/>
                </a:solidFill>
              </a:rPr>
              <a:t>Curial e Güelfa</a:t>
            </a:r>
          </a:p>
        </p:txBody>
      </p:sp>
      <p:sp>
        <p:nvSpPr>
          <p:cNvPr id="13" name="Google Shape;337;p29">
            <a:extLst>
              <a:ext uri="{FF2B5EF4-FFF2-40B4-BE49-F238E27FC236}">
                <a16:creationId xmlns:a16="http://schemas.microsoft.com/office/drawing/2014/main" id="{A9CEF36F-96BE-42AC-980C-702A7316F8C6}"/>
              </a:ext>
            </a:extLst>
          </p:cNvPr>
          <p:cNvSpPr txBox="1">
            <a:spLocks/>
          </p:cNvSpPr>
          <p:nvPr/>
        </p:nvSpPr>
        <p:spPr>
          <a:xfrm>
            <a:off x="463500" y="925394"/>
            <a:ext cx="84138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L’obra es divideix en </a:t>
            </a:r>
            <a:r>
              <a:rPr lang="en-US" b="1"/>
              <a:t>tres llibres: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Llibre primer: </a:t>
            </a:r>
            <a:r>
              <a:rPr lang="en-US" sz="1100"/>
              <a:t>tracta el tema </a:t>
            </a:r>
            <a:r>
              <a:rPr lang="en-US" sz="1100" b="1"/>
              <a:t>amorós</a:t>
            </a:r>
            <a:r>
              <a:rPr lang="en-US" sz="1100"/>
              <a:t> i </a:t>
            </a:r>
            <a:r>
              <a:rPr lang="en-US" sz="1100" b="1"/>
              <a:t>cavalleresc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Curial, un jove humil, s’inicia en la cavalleria en la </a:t>
            </a:r>
            <a:r>
              <a:rPr lang="en-US" sz="1100" b="1"/>
              <a:t>cort del marqués de Montferrat</a:t>
            </a:r>
            <a:endParaRPr lang="en-US" sz="1100"/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On coneix </a:t>
            </a:r>
            <a:r>
              <a:rPr lang="en-US" sz="1100" b="1"/>
              <a:t>Güelfa</a:t>
            </a:r>
            <a:r>
              <a:rPr lang="en-US" sz="1100"/>
              <a:t>, la germana del </a:t>
            </a:r>
            <a:r>
              <a:rPr lang="en-US" sz="1100" b="1"/>
              <a:t>marqués</a:t>
            </a:r>
            <a:r>
              <a:rPr lang="en-US" sz="1100"/>
              <a:t>, una dona viuda enamorada d’ell que l’ajudà a progressar </a:t>
            </a:r>
            <a:r>
              <a:rPr lang="en-US" sz="1100" b="1"/>
              <a:t>socialment</a:t>
            </a:r>
            <a:r>
              <a:rPr lang="en-US" sz="1100"/>
              <a:t>.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però va ingressar en un </a:t>
            </a:r>
            <a:r>
              <a:rPr lang="en-US" sz="1100" b="1"/>
              <a:t>convent de monges</a:t>
            </a:r>
            <a:r>
              <a:rPr lang="en-US" sz="1100"/>
              <a:t> perquè se sentia traïda per l’enamorament de </a:t>
            </a:r>
            <a:r>
              <a:rPr lang="en-US" sz="1100" b="1"/>
              <a:t>Curial</a:t>
            </a:r>
            <a:r>
              <a:rPr lang="en-US" sz="1100"/>
              <a:t> i </a:t>
            </a:r>
            <a:r>
              <a:rPr lang="en-US" sz="1100" b="1"/>
              <a:t>Laquesis</a:t>
            </a:r>
            <a:r>
              <a:rPr lang="en-US" sz="1100"/>
              <a:t>.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Llibre segon:</a:t>
            </a:r>
            <a:r>
              <a:rPr lang="en-US" sz="1100"/>
              <a:t> insisteix en el tema </a:t>
            </a:r>
            <a:r>
              <a:rPr lang="en-US" sz="1100" b="1"/>
              <a:t>bèl·lic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Curial coincideix a </a:t>
            </a:r>
            <a:r>
              <a:rPr lang="en-US" sz="1100" b="1"/>
              <a:t>París</a:t>
            </a:r>
            <a:r>
              <a:rPr lang="en-US" sz="1100"/>
              <a:t> amb Laquesis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provocant el retirament de la </a:t>
            </a:r>
            <a:r>
              <a:rPr lang="en-US" sz="1100" b="1"/>
              <a:t>protecció de Güelfa</a:t>
            </a:r>
            <a:r>
              <a:rPr lang="en-US" sz="1100"/>
              <a:t>, així que Curial li demana perdó desesperat.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 b="1"/>
              <a:t>Llibre tercer:</a:t>
            </a:r>
            <a:r>
              <a:rPr lang="en-US" sz="1100"/>
              <a:t> es centra en el tema del </a:t>
            </a:r>
            <a:r>
              <a:rPr lang="en-US" sz="1100" b="1"/>
              <a:t>saber</a:t>
            </a:r>
            <a:r>
              <a:rPr lang="en-US" sz="1100"/>
              <a:t> i la </a:t>
            </a:r>
            <a:r>
              <a:rPr lang="en-US" sz="1100" b="1"/>
              <a:t>ciència</a:t>
            </a:r>
            <a:endParaRPr lang="en-US" sz="1100"/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Curial torna a </a:t>
            </a:r>
            <a:r>
              <a:rPr lang="en-US" sz="1100" b="1"/>
              <a:t>Montferrat</a:t>
            </a:r>
            <a:r>
              <a:rPr lang="en-US" sz="1100"/>
              <a:t> després de fer penitència en </a:t>
            </a:r>
            <a:r>
              <a:rPr lang="en-US" sz="1100" b="1"/>
              <a:t>Jerusalem</a:t>
            </a:r>
            <a:r>
              <a:rPr lang="en-US" sz="1100"/>
              <a:t> i tracta de recuperar Güelfa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amb qui finalment es </a:t>
            </a:r>
            <a:r>
              <a:rPr lang="en-US" sz="1100" b="1"/>
              <a:t>casa</a:t>
            </a:r>
            <a:r>
              <a:rPr 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81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1" y="617731"/>
            <a:ext cx="2355899" cy="30766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600">
                <a:solidFill>
                  <a:schemeClr val="bg2"/>
                </a:solidFill>
              </a:rPr>
              <a:t>4.2.2) </a:t>
            </a:r>
            <a:r>
              <a:rPr lang="es-ES" sz="1600">
                <a:solidFill>
                  <a:schemeClr val="tx1"/>
                </a:solidFill>
              </a:rPr>
              <a:t>Tirant lo Blanc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81A08C4-7ECF-452A-875D-24227CBF2A4A}"/>
              </a:ext>
            </a:extLst>
          </p:cNvPr>
          <p:cNvSpPr/>
          <p:nvPr/>
        </p:nvSpPr>
        <p:spPr>
          <a:xfrm>
            <a:off x="512305" y="991225"/>
            <a:ext cx="8119390" cy="393438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La novel·la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Tirant lo Blanc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un dels màxims exponents de la novel·la cavalleresca, narra les proeses d’un cavaller que es converteix en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capità general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es casa amb la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princesa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i hereta el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tron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gràcies al seu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esforç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i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valor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5" name="Google Shape;337;p29">
            <a:extLst>
              <a:ext uri="{FF2B5EF4-FFF2-40B4-BE49-F238E27FC236}">
                <a16:creationId xmlns:a16="http://schemas.microsoft.com/office/drawing/2014/main" id="{77B9BEBC-D747-4F07-B54C-60793C340828}"/>
              </a:ext>
            </a:extLst>
          </p:cNvPr>
          <p:cNvSpPr txBox="1">
            <a:spLocks/>
          </p:cNvSpPr>
          <p:nvPr/>
        </p:nvSpPr>
        <p:spPr>
          <a:xfrm>
            <a:off x="463500" y="1333320"/>
            <a:ext cx="84138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L’autor és </a:t>
            </a:r>
            <a:r>
              <a:rPr lang="en-US" b="1"/>
              <a:t>Joan Martorell</a:t>
            </a:r>
            <a:r>
              <a:rPr lang="en-US"/>
              <a:t> (1413-1468), nascut a </a:t>
            </a:r>
            <a:r>
              <a:rPr lang="en-US" b="1"/>
              <a:t>València</a:t>
            </a:r>
            <a:r>
              <a:rPr lang="en-US"/>
              <a:t> en una família de la </a:t>
            </a:r>
            <a:r>
              <a:rPr lang="en-US" b="1"/>
              <a:t>noblesa mitjana</a:t>
            </a:r>
            <a:r>
              <a:rPr lang="en-US"/>
              <a:t>.</a:t>
            </a:r>
          </a:p>
          <a:p>
            <a:pPr marL="171450" indent="-171450">
              <a:buClr>
                <a:schemeClr val="bg2"/>
              </a:buClr>
            </a:pPr>
            <a:r>
              <a:rPr lang="en-US" sz="1100"/>
              <a:t>Com a </a:t>
            </a:r>
            <a:r>
              <a:rPr lang="en-US" sz="1100" b="1"/>
              <a:t>cavaller</a:t>
            </a:r>
            <a:r>
              <a:rPr lang="en-US" sz="1100"/>
              <a:t>, va estar involucrat en </a:t>
            </a:r>
            <a:r>
              <a:rPr lang="en-US" sz="1100" b="1"/>
              <a:t>conflictes </a:t>
            </a:r>
            <a:r>
              <a:rPr lang="en-US" b="1"/>
              <a:t>cavallerescos</a:t>
            </a:r>
            <a:r>
              <a:rPr lang="en-US"/>
              <a:t> (justes, plets i lluites a mort) que el portaren a </a:t>
            </a:r>
            <a:r>
              <a:rPr lang="en-US" b="1"/>
              <a:t>Londres</a:t>
            </a:r>
            <a:r>
              <a:rPr lang="en-US"/>
              <a:t>, </a:t>
            </a:r>
            <a:r>
              <a:rPr lang="en-US" b="1"/>
              <a:t>Portugal</a:t>
            </a:r>
            <a:r>
              <a:rPr lang="en-US"/>
              <a:t> i </a:t>
            </a:r>
            <a:r>
              <a:rPr lang="en-US" b="1"/>
              <a:t>Itàlia</a:t>
            </a:r>
            <a:r>
              <a:rPr lang="en-US"/>
              <a:t>.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Destaca el conflicte amb el seu cosí </a:t>
            </a:r>
            <a:r>
              <a:rPr lang="en-US" sz="1100" b="1"/>
              <a:t>Joan de Monpalau</a:t>
            </a:r>
            <a:r>
              <a:rPr lang="en-US" sz="1100"/>
              <a:t>, a qui acusà: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d’haver deshonrat la seua germana </a:t>
            </a:r>
            <a:r>
              <a:rPr lang="en-US" sz="1100" b="1"/>
              <a:t>Damiata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d’haver incomplit la </a:t>
            </a:r>
            <a:r>
              <a:rPr lang="en-US" sz="1100" b="1"/>
              <a:t>promesa de matrimoni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Finalment, la demanda es va resoldre amb una </a:t>
            </a:r>
            <a:r>
              <a:rPr lang="en-US" sz="1100" b="1"/>
              <a:t>indemnització econòmica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amb </a:t>
            </a:r>
            <a:r>
              <a:rPr lang="en-US" sz="1100" b="1"/>
              <a:t>Enric VI d’Anglaterra</a:t>
            </a:r>
            <a:r>
              <a:rPr lang="en-US" sz="1100"/>
              <a:t> de jutge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perquè </a:t>
            </a:r>
            <a:r>
              <a:rPr lang="en-US" sz="1100" b="1"/>
              <a:t>Monpalau</a:t>
            </a:r>
            <a:r>
              <a:rPr lang="en-US" sz="1100"/>
              <a:t> no comparegué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Com a autor, escrigué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nombroses </a:t>
            </a:r>
            <a:r>
              <a:rPr lang="en-US" sz="1100" b="1"/>
              <a:t>lletres de batalla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un relat inacabat titulat </a:t>
            </a:r>
            <a:r>
              <a:rPr lang="en-US" sz="1100" b="1" i="1"/>
              <a:t>Guillem de Varoic</a:t>
            </a:r>
            <a:r>
              <a:rPr lang="en-US" sz="1100"/>
              <a:t>, adaptació d’una narració anglonormada del segle </a:t>
            </a:r>
            <a:r>
              <a:rPr lang="en-US" sz="1100" b="1"/>
              <a:t>XIII </a:t>
            </a:r>
            <a:r>
              <a:rPr lang="en-US" sz="1100" b="1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n-US" sz="1100"/>
              <a:t> que s’inclou en els primers capítols </a:t>
            </a:r>
            <a:r>
              <a:rPr lang="en-US" sz="1100" b="1" i="1"/>
              <a:t>Tirant lo Blanc</a:t>
            </a:r>
            <a:r>
              <a:rPr lang="en-US" sz="1100"/>
              <a:t>.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Aquesta obra va ser escrita entre </a:t>
            </a:r>
            <a:r>
              <a:rPr lang="en-US" sz="1100" b="1"/>
              <a:t>1460-1468</a:t>
            </a:r>
            <a:r>
              <a:rPr lang="en-US" sz="1100"/>
              <a:t>, acabada i impresa a </a:t>
            </a:r>
            <a:r>
              <a:rPr lang="en-US" sz="1100" b="1"/>
              <a:t>València </a:t>
            </a:r>
            <a:r>
              <a:rPr lang="en-US" sz="1100"/>
              <a:t>en </a:t>
            </a:r>
            <a:r>
              <a:rPr lang="en-US" sz="1100" b="1"/>
              <a:t>1490</a:t>
            </a:r>
            <a:r>
              <a:rPr lang="en-US" sz="1100"/>
              <a:t> per </a:t>
            </a:r>
            <a:r>
              <a:rPr lang="en-US" sz="1100" b="1"/>
              <a:t>Martí Joan de Galba</a:t>
            </a:r>
            <a:r>
              <a:rPr lang="en-US" sz="1100"/>
              <a:t> després de la mort de Martorell per un deute.</a:t>
            </a:r>
          </a:p>
        </p:txBody>
      </p:sp>
    </p:spTree>
    <p:extLst>
      <p:ext uri="{BB962C8B-B14F-4D97-AF65-F5344CB8AC3E}">
        <p14:creationId xmlns:p14="http://schemas.microsoft.com/office/powerpoint/2010/main" val="154520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" name="Google Shape;337;p29">
            <a:extLst>
              <a:ext uri="{FF2B5EF4-FFF2-40B4-BE49-F238E27FC236}">
                <a16:creationId xmlns:a16="http://schemas.microsoft.com/office/drawing/2014/main" id="{77B9BEBC-D747-4F07-B54C-60793C340828}"/>
              </a:ext>
            </a:extLst>
          </p:cNvPr>
          <p:cNvSpPr txBox="1">
            <a:spLocks/>
          </p:cNvSpPr>
          <p:nvPr/>
        </p:nvSpPr>
        <p:spPr>
          <a:xfrm>
            <a:off x="463500" y="544391"/>
            <a:ext cx="84138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Pel que fa a l’argument, s’estructura en cinc parts: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En primer lloc, durant la </a:t>
            </a:r>
            <a:r>
              <a:rPr lang="en-US" sz="1100" b="1"/>
              <a:t>Part Anglesa</a:t>
            </a:r>
            <a:r>
              <a:rPr lang="en-US" sz="1100"/>
              <a:t>: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Tirant s’estrena com a </a:t>
            </a:r>
            <a:r>
              <a:rPr lang="en-US" sz="1100" b="1"/>
              <a:t>cavaller</a:t>
            </a:r>
            <a:r>
              <a:rPr lang="en-US" sz="1100"/>
              <a:t> gràcies al seu mestre de cavalleria </a:t>
            </a:r>
            <a:r>
              <a:rPr lang="en-US" sz="1100" b="1"/>
              <a:t>Guillem de Varoic</a:t>
            </a:r>
            <a:r>
              <a:rPr lang="en-US" sz="1100"/>
              <a:t>, cavaller ermità que allibera Anglaterra dels sarraïns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A continuació, </a:t>
            </a:r>
            <a:r>
              <a:rPr lang="en-US" sz="1100" b="1"/>
              <a:t>a Sicília i Rodes</a:t>
            </a:r>
            <a:r>
              <a:rPr lang="en-US" sz="1100"/>
              <a:t>: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Tirant viatja a l’illa de </a:t>
            </a:r>
            <a:r>
              <a:rPr lang="en-US" sz="1100" b="1"/>
              <a:t>Rodes</a:t>
            </a:r>
            <a:r>
              <a:rPr lang="en-US" sz="1100"/>
              <a:t> per a alliberar-la dels </a:t>
            </a:r>
            <a:r>
              <a:rPr lang="en-US" sz="1100" b="1"/>
              <a:t>trucs</a:t>
            </a:r>
            <a:r>
              <a:rPr lang="en-US" sz="1100"/>
              <a:t> amb </a:t>
            </a:r>
            <a:r>
              <a:rPr lang="en-US" sz="1100" b="1"/>
              <a:t>Felip</a:t>
            </a:r>
            <a:r>
              <a:rPr lang="en-US" sz="1100"/>
              <a:t> (fill del rei de França)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A </a:t>
            </a:r>
            <a:r>
              <a:rPr lang="en-US" sz="1100" b="1"/>
              <a:t>Terra Santa</a:t>
            </a:r>
            <a:r>
              <a:rPr lang="en-US" sz="1100"/>
              <a:t> per a rescatar alguns </a:t>
            </a:r>
            <a:r>
              <a:rPr lang="en-US" sz="1100" b="1"/>
              <a:t>captius cristians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i a </a:t>
            </a:r>
            <a:r>
              <a:rPr lang="en-US" sz="1100" b="1"/>
              <a:t>Sicília</a:t>
            </a:r>
            <a:r>
              <a:rPr lang="en-US" sz="1100"/>
              <a:t>, on Felip s’enamora de la princesa </a:t>
            </a:r>
            <a:r>
              <a:rPr lang="en-US" sz="1100" b="1"/>
              <a:t>Ricomana</a:t>
            </a:r>
            <a:r>
              <a:rPr lang="en-US" sz="1100"/>
              <a:t> i Tirant l’ajuda amb el casement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Després, a l’</a:t>
            </a:r>
            <a:r>
              <a:rPr lang="en-US" sz="1100" b="1"/>
              <a:t>imperi grec</a:t>
            </a:r>
            <a:r>
              <a:rPr lang="en-US" sz="1100"/>
              <a:t>: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L’emperador de </a:t>
            </a:r>
            <a:r>
              <a:rPr lang="en-US" sz="1100" b="1"/>
              <a:t>Constantinoble</a:t>
            </a:r>
            <a:r>
              <a:rPr lang="en-US" sz="1100"/>
              <a:t> demana Tirant que allibere la Ciutat dels </a:t>
            </a:r>
            <a:r>
              <a:rPr lang="en-US" sz="1100" b="1"/>
              <a:t>turcs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qui es guanya la seua </a:t>
            </a:r>
            <a:r>
              <a:rPr lang="en-US" sz="1100" b="1"/>
              <a:t>confiança</a:t>
            </a:r>
            <a:r>
              <a:rPr lang="en-US" sz="1100"/>
              <a:t> i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s’enamora de la seua filla </a:t>
            </a:r>
            <a:r>
              <a:rPr lang="en-US" sz="1100" b="1"/>
              <a:t>Carmesina</a:t>
            </a:r>
            <a:endParaRPr lang="en-US" sz="1100"/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tot i que va haver de superar adversitats com la traïció del </a:t>
            </a:r>
            <a:r>
              <a:rPr lang="en-US" sz="1100" b="1"/>
              <a:t>duc de Macedònia</a:t>
            </a:r>
            <a:r>
              <a:rPr lang="en-US" sz="1100"/>
              <a:t>, qui l’embarca en un vaixell que naufraga al </a:t>
            </a:r>
            <a:r>
              <a:rPr lang="en-US" sz="1100" b="1"/>
              <a:t>nord d’Àfrica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En aquest lloc, Tirant és </a:t>
            </a:r>
            <a:r>
              <a:rPr lang="en-US" sz="1100" b="1"/>
              <a:t>empresonat </a:t>
            </a:r>
            <a:r>
              <a:rPr lang="en-US" sz="1100"/>
              <a:t>fins que aconsegueix véncer els </a:t>
            </a:r>
            <a:r>
              <a:rPr lang="en-US" sz="1100" b="1"/>
              <a:t>turcs</a:t>
            </a:r>
            <a:r>
              <a:rPr lang="en-US" sz="1100"/>
              <a:t> i converteix al </a:t>
            </a:r>
            <a:r>
              <a:rPr lang="en-US" sz="1100" b="1"/>
              <a:t>cristianisme</a:t>
            </a:r>
            <a:r>
              <a:rPr lang="en-US" sz="1100"/>
              <a:t> alguns regnes africans.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Finalment, torna a l’</a:t>
            </a:r>
            <a:r>
              <a:rPr lang="en-US" sz="1100" b="1"/>
              <a:t>imperi grec</a:t>
            </a:r>
            <a:r>
              <a:rPr lang="en-US" sz="1100"/>
              <a:t>, on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es casa amb </a:t>
            </a:r>
            <a:r>
              <a:rPr lang="en-US" sz="1100" b="1"/>
              <a:t>Carmesina</a:t>
            </a:r>
            <a:endParaRPr lang="en-US" sz="1100"/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és nomenat </a:t>
            </a:r>
            <a:r>
              <a:rPr lang="en-US" sz="1100" b="1"/>
              <a:t>cèsar de l’imperi</a:t>
            </a:r>
            <a:r>
              <a:rPr lang="en-US" sz="1100"/>
              <a:t>, però emmalalteix i mor,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fet que provoca la mort de </a:t>
            </a:r>
            <a:r>
              <a:rPr lang="en-US" sz="1100" b="1"/>
              <a:t>Carmesina</a:t>
            </a:r>
            <a:r>
              <a:rPr lang="en-US" sz="1100"/>
              <a:t> pel dolor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i la mort de l’</a:t>
            </a:r>
            <a:r>
              <a:rPr lang="en-US" sz="1100" b="1"/>
              <a:t>emperador</a:t>
            </a:r>
            <a:r>
              <a:rPr lang="en-US" sz="1100"/>
              <a:t> per la pèrdua</a:t>
            </a:r>
          </a:p>
          <a:p>
            <a:pPr marL="1085850" lvl="2" indent="-171450">
              <a:buClr>
                <a:schemeClr val="bg2"/>
              </a:buClr>
            </a:pPr>
            <a:r>
              <a:rPr lang="en-US" sz="1100"/>
              <a:t>així que </a:t>
            </a:r>
            <a:r>
              <a:rPr lang="en-US" sz="1100" b="1"/>
              <a:t>Hipòlit</a:t>
            </a:r>
            <a:r>
              <a:rPr lang="en-US" sz="1100"/>
              <a:t>, l’escuder de Tirant, es casa amb la </a:t>
            </a:r>
            <a:r>
              <a:rPr lang="en-US" sz="1100" b="1"/>
              <a:t>viuda de l’emperador</a:t>
            </a:r>
            <a:r>
              <a:rPr lang="en-US" sz="1100"/>
              <a:t> i esdevé </a:t>
            </a:r>
            <a:r>
              <a:rPr lang="en-US" sz="1100" b="1"/>
              <a:t>emperador</a:t>
            </a:r>
            <a:r>
              <a:rPr lang="en-US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76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1" y="617731"/>
            <a:ext cx="2355899" cy="30766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600">
                <a:solidFill>
                  <a:schemeClr val="bg2"/>
                </a:solidFill>
              </a:rPr>
              <a:t>4.2.2) </a:t>
            </a:r>
            <a:r>
              <a:rPr lang="es-ES" sz="1600">
                <a:solidFill>
                  <a:schemeClr val="tx1"/>
                </a:solidFill>
              </a:rPr>
              <a:t>Tirant lo Blanc</a:t>
            </a:r>
          </a:p>
        </p:txBody>
      </p:sp>
      <p:sp>
        <p:nvSpPr>
          <p:cNvPr id="15" name="Google Shape;337;p29">
            <a:extLst>
              <a:ext uri="{FF2B5EF4-FFF2-40B4-BE49-F238E27FC236}">
                <a16:creationId xmlns:a16="http://schemas.microsoft.com/office/drawing/2014/main" id="{77B9BEBC-D747-4F07-B54C-60793C340828}"/>
              </a:ext>
            </a:extLst>
          </p:cNvPr>
          <p:cNvSpPr txBox="1">
            <a:spLocks/>
          </p:cNvSpPr>
          <p:nvPr/>
        </p:nvSpPr>
        <p:spPr>
          <a:xfrm>
            <a:off x="463500" y="851919"/>
            <a:ext cx="8413800" cy="109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D’altra banda, l’obra combina un estil </a:t>
            </a:r>
            <a:r>
              <a:rPr lang="en-US" b="1"/>
              <a:t>culte</a:t>
            </a:r>
            <a:r>
              <a:rPr lang="en-US"/>
              <a:t>, </a:t>
            </a:r>
            <a:r>
              <a:rPr lang="en-US" b="1"/>
              <a:t>retòric</a:t>
            </a:r>
            <a:r>
              <a:rPr lang="en-US"/>
              <a:t> i </a:t>
            </a:r>
            <a:r>
              <a:rPr lang="en-US" b="1"/>
              <a:t>col·loquial</a:t>
            </a:r>
            <a:r>
              <a:rPr lang="en-US"/>
              <a:t>, ric en </a:t>
            </a:r>
            <a:r>
              <a:rPr lang="en-US" b="1"/>
              <a:t>exclamacions</a:t>
            </a:r>
            <a:r>
              <a:rPr lang="en-US"/>
              <a:t>, </a:t>
            </a:r>
            <a:r>
              <a:rPr lang="en-US" b="1"/>
              <a:t>jocs de paraules </a:t>
            </a:r>
            <a:r>
              <a:rPr lang="en-US"/>
              <a:t>i </a:t>
            </a:r>
            <a:r>
              <a:rPr lang="en-US" b="1"/>
              <a:t>refranys</a:t>
            </a:r>
            <a:br>
              <a:rPr lang="en-US"/>
            </a:br>
            <a:r>
              <a:rPr lang="en-US"/>
              <a:t>     reflectint la manera d’expressar-se de la </a:t>
            </a:r>
            <a:r>
              <a:rPr lang="en-US" b="1"/>
              <a:t>noblesa valenciana</a:t>
            </a:r>
            <a:r>
              <a:rPr lang="en-US"/>
              <a:t> del segle </a:t>
            </a:r>
            <a:r>
              <a:rPr lang="en-US" b="1"/>
              <a:t>XV</a:t>
            </a:r>
            <a:endParaRPr lang="en-US"/>
          </a:p>
          <a:p>
            <a:pPr marL="171450" indent="-171450">
              <a:buClr>
                <a:schemeClr val="bg2"/>
              </a:buClr>
            </a:pPr>
            <a:r>
              <a:rPr lang="en-US" sz="1100"/>
              <a:t>A més, es caracteritza per: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tractament de l’</a:t>
            </a:r>
            <a:r>
              <a:rPr lang="en-US" sz="1100" b="1"/>
              <a:t>erotisme</a:t>
            </a:r>
            <a:r>
              <a:rPr lang="en-US" sz="1100"/>
              <a:t> sense </a:t>
            </a:r>
            <a:r>
              <a:rPr lang="en-US" sz="1100" b="1"/>
              <a:t>embuts</a:t>
            </a:r>
            <a:r>
              <a:rPr lang="en-US" sz="1100"/>
              <a:t> ni </a:t>
            </a:r>
            <a:r>
              <a:rPr lang="en-US" sz="1100" b="1"/>
              <a:t>prejudicis</a:t>
            </a:r>
            <a:r>
              <a:rPr lang="en-US" sz="1100"/>
              <a:t>, amb </a:t>
            </a:r>
            <a:r>
              <a:rPr lang="en-US" sz="1100" b="1"/>
              <a:t>humor</a:t>
            </a:r>
            <a:r>
              <a:rPr lang="en-US" sz="1100"/>
              <a:t> i </a:t>
            </a:r>
            <a:r>
              <a:rPr lang="en-US" sz="1100" b="1"/>
              <a:t>ironia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els personatges actuals amb </a:t>
            </a:r>
            <a:r>
              <a:rPr lang="en-US" sz="1100" b="1"/>
              <a:t>psicologia complexa</a:t>
            </a:r>
            <a:r>
              <a:rPr lang="en-US" sz="1100"/>
              <a:t> que </a:t>
            </a:r>
            <a:r>
              <a:rPr lang="en-US" sz="1100" b="1"/>
              <a:t>evolucionen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Així, Tirant és un </a:t>
            </a:r>
            <a:r>
              <a:rPr lang="en-US" b="1"/>
              <a:t>heroi modern</a:t>
            </a:r>
            <a:r>
              <a:rPr lang="en-US"/>
              <a:t> per la seua </a:t>
            </a:r>
            <a:r>
              <a:rPr lang="en-US" b="1"/>
              <a:t>humanitat</a:t>
            </a:r>
            <a:r>
              <a:rPr lang="en-US"/>
              <a:t> i </a:t>
            </a:r>
            <a:r>
              <a:rPr lang="en-US" b="1"/>
              <a:t>contradiccions</a:t>
            </a:r>
            <a:r>
              <a:rPr lang="en-US"/>
              <a:t>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mentres que és un </a:t>
            </a:r>
            <a:r>
              <a:rPr lang="en-US" sz="1100" b="1"/>
              <a:t>militar valerós</a:t>
            </a:r>
            <a:r>
              <a:rPr lang="en-US" sz="1100"/>
              <a:t> i </a:t>
            </a:r>
            <a:r>
              <a:rPr lang="en-US" sz="1100" b="1"/>
              <a:t>expert</a:t>
            </a:r>
            <a:r>
              <a:rPr lang="en-US" sz="1100"/>
              <a:t>,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en la vida íntima és </a:t>
            </a:r>
            <a:r>
              <a:rPr lang="en-US" sz="1100" b="1"/>
              <a:t>tímid i inexpert</a:t>
            </a:r>
            <a:endParaRPr lang="en-US" sz="1100"/>
          </a:p>
          <a:p>
            <a:pPr marL="628650" lvl="1" indent="-171450">
              <a:spcAft>
                <a:spcPts val="1200"/>
              </a:spcAft>
              <a:buClr>
                <a:schemeClr val="bg2"/>
              </a:buClr>
            </a:pPr>
            <a:r>
              <a:rPr lang="en-US" sz="1100"/>
              <a:t>i encara que esdevé emperador, mor d’un </a:t>
            </a:r>
            <a:r>
              <a:rPr lang="en-US" sz="1100" b="1"/>
              <a:t>refredat</a:t>
            </a:r>
            <a:endParaRPr lang="en-US" sz="1100"/>
          </a:p>
          <a:p>
            <a:pPr marL="171450" indent="-171450">
              <a:buClr>
                <a:schemeClr val="bg2"/>
              </a:buClr>
            </a:pPr>
            <a:r>
              <a:rPr lang="en-US"/>
              <a:t>Finalment, en </a:t>
            </a:r>
            <a:r>
              <a:rPr lang="en-US" b="1" i="1"/>
              <a:t>Tirant lo Blanc</a:t>
            </a:r>
            <a:r>
              <a:rPr lang="en-US"/>
              <a:t> es combinen tres </a:t>
            </a:r>
            <a:r>
              <a:rPr lang="en-US" b="1"/>
              <a:t>plans</a:t>
            </a:r>
            <a:r>
              <a:rPr lang="en-US"/>
              <a:t>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</a:t>
            </a:r>
            <a:r>
              <a:rPr lang="en-US" sz="1100" b="1"/>
              <a:t>pla cavalleresc</a:t>
            </a:r>
            <a:r>
              <a:rPr lang="en-US" sz="1100"/>
              <a:t>, en què abunden els </a:t>
            </a:r>
            <a:r>
              <a:rPr lang="en-US" sz="1100" b="1"/>
              <a:t>tornejos </a:t>
            </a:r>
            <a:r>
              <a:rPr lang="en-US" sz="1100"/>
              <a:t>i les </a:t>
            </a:r>
            <a:r>
              <a:rPr lang="en-US" sz="1100" b="1"/>
              <a:t>accions militars</a:t>
            </a:r>
            <a:endParaRPr lang="en-US" sz="1100"/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</a:t>
            </a:r>
            <a:r>
              <a:rPr lang="en-US" sz="1100" b="1"/>
              <a:t>pla històric</a:t>
            </a:r>
            <a:r>
              <a:rPr lang="en-US" sz="1100"/>
              <a:t>, amb referències a la </a:t>
            </a:r>
            <a:r>
              <a:rPr lang="en-US" sz="1100" b="1"/>
              <a:t>realitat</a:t>
            </a:r>
            <a:r>
              <a:rPr lang="en-US" sz="1100"/>
              <a:t> de l’època i a </a:t>
            </a:r>
            <a:r>
              <a:rPr lang="en-US" sz="1100" b="1"/>
              <a:t>personatges històrics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</a:t>
            </a:r>
            <a:r>
              <a:rPr lang="en-US" sz="1100" b="1"/>
              <a:t>pla realista</a:t>
            </a:r>
            <a:r>
              <a:rPr lang="en-US" sz="1100"/>
              <a:t>, mostra de la vida quotidiana del segle </a:t>
            </a:r>
            <a:r>
              <a:rPr lang="en-US" sz="1100" b="1"/>
              <a:t>XV</a:t>
            </a:r>
            <a:r>
              <a:rPr lang="en-US" sz="1100"/>
              <a:t> com a </a:t>
            </a:r>
            <a:r>
              <a:rPr lang="en-US" sz="1100" b="1"/>
              <a:t>ficció versemblant</a:t>
            </a:r>
            <a:br>
              <a:rPr lang="en-US" sz="1100"/>
            </a:br>
            <a:r>
              <a:rPr lang="en-US" sz="1100"/>
              <a:t>     sent considerada una </a:t>
            </a:r>
            <a:r>
              <a:rPr lang="en-US" sz="1100" b="1"/>
              <a:t>novel·la moderna complexa</a:t>
            </a:r>
            <a:endParaRPr lang="en-US" sz="1100"/>
          </a:p>
          <a:p>
            <a:pPr marL="171450" indent="-171450">
              <a:buClr>
                <a:schemeClr val="bg2"/>
              </a:buClr>
            </a:pPr>
            <a:r>
              <a:rPr lang="en-US"/>
              <a:t>De fet, </a:t>
            </a:r>
            <a:r>
              <a:rPr lang="en-US" b="1"/>
              <a:t>Miguel de Cervantes</a:t>
            </a:r>
            <a:r>
              <a:rPr lang="en-US"/>
              <a:t> elogià el realisme de l’obra en </a:t>
            </a:r>
            <a:r>
              <a:rPr lang="en-US" b="1" i="1"/>
              <a:t>Don Quijote de la Mancha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2D9CAA3-7747-4753-B073-CB3BCAF2DD9B}"/>
              </a:ext>
            </a:extLst>
          </p:cNvPr>
          <p:cNvCxnSpPr/>
          <p:nvPr/>
        </p:nvCxnSpPr>
        <p:spPr>
          <a:xfrm>
            <a:off x="266700" y="2656920"/>
            <a:ext cx="82981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B63AC1AA-B42F-4C83-863F-0EED5A80FDCC}"/>
              </a:ext>
            </a:extLst>
          </p:cNvPr>
          <p:cNvSpPr/>
          <p:nvPr/>
        </p:nvSpPr>
        <p:spPr>
          <a:xfrm rot="5400000">
            <a:off x="764255" y="1092472"/>
            <a:ext cx="123875" cy="15702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C2C32434-5A7F-4CF0-B5CB-6E91F7C709F9}"/>
              </a:ext>
            </a:extLst>
          </p:cNvPr>
          <p:cNvSpPr/>
          <p:nvPr/>
        </p:nvSpPr>
        <p:spPr>
          <a:xfrm rot="5400000">
            <a:off x="1213835" y="3469912"/>
            <a:ext cx="123875" cy="15702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6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1. </a:t>
            </a:r>
            <a:r>
              <a:rPr lang="es-ES">
                <a:solidFill>
                  <a:schemeClr val="lt1"/>
                </a:solidFill>
              </a:rPr>
              <a:t>Els sons nasals i els ròtics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6;p29">
            <a:extLst>
              <a:ext uri="{FF2B5EF4-FFF2-40B4-BE49-F238E27FC236}">
                <a16:creationId xmlns:a16="http://schemas.microsoft.com/office/drawing/2014/main" id="{9F5FD392-1E16-4019-8DBB-B933AEE615A6}"/>
              </a:ext>
            </a:extLst>
          </p:cNvPr>
          <p:cNvSpPr/>
          <p:nvPr/>
        </p:nvSpPr>
        <p:spPr>
          <a:xfrm>
            <a:off x="463500" y="613664"/>
            <a:ext cx="3381135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8;p29">
            <a:extLst>
              <a:ext uri="{FF2B5EF4-FFF2-40B4-BE49-F238E27FC236}">
                <a16:creationId xmlns:a16="http://schemas.microsoft.com/office/drawing/2014/main" id="{1B851D23-205E-417F-A5E8-6321633B7FA2}"/>
              </a:ext>
            </a:extLst>
          </p:cNvPr>
          <p:cNvSpPr txBox="1">
            <a:spLocks/>
          </p:cNvSpPr>
          <p:nvPr/>
        </p:nvSpPr>
        <p:spPr>
          <a:xfrm>
            <a:off x="561110" y="484331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1.1) </a:t>
            </a:r>
            <a:r>
              <a:rPr lang="es-ES" sz="1800">
                <a:solidFill>
                  <a:schemeClr val="tx1"/>
                </a:solidFill>
              </a:rPr>
              <a:t>Les consonants nasals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5C32A1-A822-41D3-BDA2-6595F531ABB7}"/>
              </a:ext>
            </a:extLst>
          </p:cNvPr>
          <p:cNvSpPr/>
          <p:nvPr/>
        </p:nvSpPr>
        <p:spPr>
          <a:xfrm>
            <a:off x="7154096" y="4334299"/>
            <a:ext cx="1805940" cy="739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u="sng">
                <a:solidFill>
                  <a:schemeClr val="tx1"/>
                </a:solidFill>
                <a:latin typeface="Lexend Deca Light" panose="020B0604020202020204" charset="0"/>
              </a:rPr>
              <a:t>Classificació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:</a:t>
            </a:r>
          </a:p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-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Bilabials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(llavis):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m</a:t>
            </a:r>
          </a:p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-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Alveolars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(alvèols):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</a:t>
            </a:r>
          </a:p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-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Palatals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(paladar):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ny</a:t>
            </a:r>
          </a:p>
        </p:txBody>
      </p:sp>
      <p:sp>
        <p:nvSpPr>
          <p:cNvPr id="8" name="Google Shape;337;p29">
            <a:extLst>
              <a:ext uri="{FF2B5EF4-FFF2-40B4-BE49-F238E27FC236}">
                <a16:creationId xmlns:a16="http://schemas.microsoft.com/office/drawing/2014/main" id="{ECA506DE-FDDD-4430-A7F1-042BBF2882EA}"/>
              </a:ext>
            </a:extLst>
          </p:cNvPr>
          <p:cNvSpPr txBox="1">
            <a:spLocks/>
          </p:cNvSpPr>
          <p:nvPr/>
        </p:nvSpPr>
        <p:spPr>
          <a:xfrm>
            <a:off x="463500" y="861035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Els sons nasals es corresponen en l’escriptura amb: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35299C73-78F9-4AFF-AC0F-F5FBEDB2A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08800"/>
              </p:ext>
            </p:extLst>
          </p:nvPr>
        </p:nvGraphicFramePr>
        <p:xfrm>
          <a:off x="375965" y="1253812"/>
          <a:ext cx="7599912" cy="3017520"/>
        </p:xfrm>
        <a:graphic>
          <a:graphicData uri="http://schemas.openxmlformats.org/drawingml/2006/table">
            <a:tbl>
              <a:tblPr firstRow="1" bandRow="1">
                <a:tableStyleId>{F7ED2BF7-28BB-4116-9D92-9A25A60439C0}</a:tableStyleId>
              </a:tblPr>
              <a:tblGrid>
                <a:gridCol w="444732">
                  <a:extLst>
                    <a:ext uri="{9D8B030D-6E8A-4147-A177-3AD203B41FA5}">
                      <a16:colId xmlns:a16="http://schemas.microsoft.com/office/drawing/2014/main" val="3436681856"/>
                    </a:ext>
                  </a:extLst>
                </a:gridCol>
                <a:gridCol w="3101340">
                  <a:extLst>
                    <a:ext uri="{9D8B030D-6E8A-4147-A177-3AD203B41FA5}">
                      <a16:colId xmlns:a16="http://schemas.microsoft.com/office/drawing/2014/main" val="1072523937"/>
                    </a:ext>
                  </a:extLst>
                </a:gridCol>
                <a:gridCol w="4053840">
                  <a:extLst>
                    <a:ext uri="{9D8B030D-6E8A-4147-A177-3AD203B41FA5}">
                      <a16:colId xmlns:a16="http://schemas.microsoft.com/office/drawing/2014/main" val="107584029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Lexend Deca Light" panose="020B0604020202020204" charset="0"/>
                        </a:rPr>
                        <a:t>Ús de les consonants nasals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927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Davant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b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,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p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,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m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,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 f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ambivalent, ombra, embenar, empassar, impàs, omplir, commoure, immigrant, gamma, triomf, pamflet, nimba, àmfora, èmfasi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241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Davant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v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 amb un element acabat en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m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tramvia, triumvirat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843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Prefix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circum-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circumscripció, circumferència, circumval·lació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5923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Inici de paraula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nisper, nou, nuc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359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Davant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f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 en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con-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,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en-</a:t>
                      </a:r>
                      <a:r>
                        <a:rPr lang="es-ES" sz="1100" b="0">
                          <a:latin typeface="Lexend Deca Light" panose="020B0604020202020204" charset="0"/>
                        </a:rPr>
                        <a:t>,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in-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confessar, enfilar, infermer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3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gnom, gneis, gnoseologia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100" i="1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8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pneumàtic, pneumònia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10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727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amnèsia, amnistia, somni, mnemotècnic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10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14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connector, innovar, annex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10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341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any, canya, renyir, cigonya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10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327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593C82E-3531-4083-A4CB-C3DB647E5DBC}"/>
              </a:ext>
            </a:extLst>
          </p:cNvPr>
          <p:cNvSpPr txBox="1"/>
          <p:nvPr/>
        </p:nvSpPr>
        <p:spPr>
          <a:xfrm>
            <a:off x="7922546" y="1430308"/>
            <a:ext cx="1340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>
                <a:latin typeface="Carlito" panose="020F0502020204030204" pitchFamily="34" charset="0"/>
                <a:cs typeface="Carlito" panose="020F0502020204030204" pitchFamily="34" charset="0"/>
              </a:rPr>
              <a:t>premsa, impremta, somriure, Betlem, empremta...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3FA54A-1699-4F58-B26E-EF6D0C4E7E82}"/>
              </a:ext>
            </a:extLst>
          </p:cNvPr>
          <p:cNvSpPr/>
          <p:nvPr/>
        </p:nvSpPr>
        <p:spPr>
          <a:xfrm>
            <a:off x="4227854" y="885907"/>
            <a:ext cx="769620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m, 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210FD6-A5EF-47A7-BFDE-744EC452AF39}"/>
              </a:ext>
            </a:extLst>
          </p:cNvPr>
          <p:cNvSpPr txBox="1"/>
          <p:nvPr/>
        </p:nvSpPr>
        <p:spPr>
          <a:xfrm>
            <a:off x="3942245" y="658599"/>
            <a:ext cx="1340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CONSONANTS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F532FA6-59BE-48C5-A930-11C157542F80}"/>
              </a:ext>
            </a:extLst>
          </p:cNvPr>
          <p:cNvSpPr/>
          <p:nvPr/>
        </p:nvSpPr>
        <p:spPr>
          <a:xfrm>
            <a:off x="5393622" y="882572"/>
            <a:ext cx="1340837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gn, pn, mn, nn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971FD7-C0EF-4863-BF4D-1A401E8E2D57}"/>
              </a:ext>
            </a:extLst>
          </p:cNvPr>
          <p:cNvSpPr txBox="1"/>
          <p:nvPr/>
        </p:nvSpPr>
        <p:spPr>
          <a:xfrm>
            <a:off x="5307061" y="501124"/>
            <a:ext cx="1513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GRUPS CONSONÀNTICS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86EBB10-C5F5-4494-A911-752593283BFB}"/>
              </a:ext>
            </a:extLst>
          </p:cNvPr>
          <p:cNvSpPr/>
          <p:nvPr/>
        </p:nvSpPr>
        <p:spPr>
          <a:xfrm>
            <a:off x="7152926" y="882572"/>
            <a:ext cx="769620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tm, tn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4FBABC2-E37F-46BB-9528-5A52CAD6ED66}"/>
              </a:ext>
            </a:extLst>
          </p:cNvPr>
          <p:cNvSpPr txBox="1"/>
          <p:nvPr/>
        </p:nvSpPr>
        <p:spPr>
          <a:xfrm>
            <a:off x="6867317" y="655264"/>
            <a:ext cx="1340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TERMINACIONS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D072D7F-6E8B-45BB-8808-D6816636D568}"/>
              </a:ext>
            </a:extLst>
          </p:cNvPr>
          <p:cNvSpPr/>
          <p:nvPr/>
        </p:nvSpPr>
        <p:spPr>
          <a:xfrm>
            <a:off x="8309544" y="886019"/>
            <a:ext cx="602873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my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9E1D0D-5784-4D17-800F-D8EF7DDBAD82}"/>
              </a:ext>
            </a:extLst>
          </p:cNvPr>
          <p:cNvSpPr txBox="1"/>
          <p:nvPr/>
        </p:nvSpPr>
        <p:spPr>
          <a:xfrm>
            <a:off x="8046618" y="653396"/>
            <a:ext cx="116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DÍGRAF</a:t>
            </a:r>
          </a:p>
        </p:txBody>
      </p:sp>
      <p:sp>
        <p:nvSpPr>
          <p:cNvPr id="21" name="Google Shape;337;p29">
            <a:extLst>
              <a:ext uri="{FF2B5EF4-FFF2-40B4-BE49-F238E27FC236}">
                <a16:creationId xmlns:a16="http://schemas.microsoft.com/office/drawing/2014/main" id="{5AD0E074-ED51-4A0B-BB1E-045B16DDD6C1}"/>
              </a:ext>
            </a:extLst>
          </p:cNvPr>
          <p:cNvSpPr txBox="1">
            <a:spLocks/>
          </p:cNvSpPr>
          <p:nvPr/>
        </p:nvSpPr>
        <p:spPr>
          <a:xfrm>
            <a:off x="306445" y="4222221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­"/>
            </a:pPr>
            <a:r>
              <a:rPr lang="en-US" sz="1200"/>
              <a:t>Els prefixos </a:t>
            </a:r>
            <a:r>
              <a:rPr lang="en-US" sz="1200" b="1"/>
              <a:t>in-</a:t>
            </a:r>
            <a:r>
              <a:rPr lang="en-US" sz="1200"/>
              <a:t>, </a:t>
            </a:r>
            <a:r>
              <a:rPr lang="en-US" sz="1200" b="1"/>
              <a:t>en-</a:t>
            </a:r>
            <a:r>
              <a:rPr lang="en-US" sz="1200"/>
              <a:t> </a:t>
            </a:r>
            <a:r>
              <a:rPr lang="en-US" sz="120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n-US" sz="1200">
                <a:sym typeface="Wingdings" panose="05000000000000000000" pitchFamily="2" charset="2"/>
              </a:rPr>
              <a:t> </a:t>
            </a:r>
            <a:r>
              <a:rPr lang="en-US" sz="1200" b="1"/>
              <a:t>im-</a:t>
            </a:r>
            <a:r>
              <a:rPr lang="en-US" sz="1200"/>
              <a:t>, </a:t>
            </a:r>
            <a:r>
              <a:rPr lang="en-US" sz="1200" b="1"/>
              <a:t>em-</a:t>
            </a:r>
            <a:r>
              <a:rPr lang="en-US" sz="1200"/>
              <a:t> davant de paraules </a:t>
            </a:r>
            <a:r>
              <a:rPr lang="en-US" sz="1200" b="1"/>
              <a:t>m-</a:t>
            </a:r>
            <a:r>
              <a:rPr lang="en-US" sz="1200"/>
              <a:t>, </a:t>
            </a:r>
            <a:r>
              <a:rPr lang="en-US" sz="1200" b="1"/>
              <a:t>p-</a:t>
            </a:r>
            <a:r>
              <a:rPr lang="en-US" sz="1200"/>
              <a:t>: </a:t>
            </a:r>
            <a:r>
              <a:rPr lang="en-US" sz="1200" i="1">
                <a:latin typeface="Carlito" panose="020F0502020204030204" pitchFamily="34" charset="0"/>
                <a:cs typeface="Carlito" panose="020F0502020204030204" pitchFamily="34" charset="0"/>
              </a:rPr>
              <a:t>emmudir, impagable...</a:t>
            </a: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­"/>
            </a:pPr>
            <a:r>
              <a:rPr lang="en-US" sz="1200"/>
              <a:t>El connector </a:t>
            </a:r>
            <a:r>
              <a:rPr lang="en-US" sz="1200" b="1"/>
              <a:t>tanmateix</a:t>
            </a:r>
            <a:r>
              <a:rPr lang="en-US" sz="1200">
                <a:sym typeface="Wingdings" panose="05000000000000000000" pitchFamily="2" charset="2"/>
              </a:rPr>
              <a:t> és la unió de </a:t>
            </a:r>
            <a:r>
              <a:rPr lang="en-US" sz="1200" b="1">
                <a:sym typeface="Wingdings" panose="05000000000000000000" pitchFamily="2" charset="2"/>
              </a:rPr>
              <a:t>tan + mateix</a:t>
            </a:r>
            <a:r>
              <a:rPr lang="en-US" sz="1200">
                <a:sym typeface="Wingdings" panose="05000000000000000000" pitchFamily="2" charset="2"/>
              </a:rPr>
              <a:t> </a:t>
            </a:r>
            <a:r>
              <a:rPr lang="en-US" sz="120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1200">
                <a:sym typeface="Wingdings" panose="05000000000000000000" pitchFamily="2" charset="2"/>
              </a:rPr>
              <a:t>no s’escriu amb </a:t>
            </a:r>
            <a:r>
              <a:rPr lang="en-US" sz="1200" b="1">
                <a:sym typeface="Wingdings" panose="05000000000000000000" pitchFamily="2" charset="2"/>
              </a:rPr>
              <a:t>m</a:t>
            </a:r>
            <a:endParaRPr lang="en-US" sz="1200" i="1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1. </a:t>
            </a:r>
            <a:r>
              <a:rPr lang="es-ES">
                <a:solidFill>
                  <a:schemeClr val="lt1"/>
                </a:solidFill>
              </a:rPr>
              <a:t>Els sons nasals i els ròtics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6;p29">
            <a:extLst>
              <a:ext uri="{FF2B5EF4-FFF2-40B4-BE49-F238E27FC236}">
                <a16:creationId xmlns:a16="http://schemas.microsoft.com/office/drawing/2014/main" id="{9F5FD392-1E16-4019-8DBB-B933AEE615A6}"/>
              </a:ext>
            </a:extLst>
          </p:cNvPr>
          <p:cNvSpPr/>
          <p:nvPr/>
        </p:nvSpPr>
        <p:spPr>
          <a:xfrm>
            <a:off x="463500" y="613664"/>
            <a:ext cx="3532437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8;p29">
            <a:extLst>
              <a:ext uri="{FF2B5EF4-FFF2-40B4-BE49-F238E27FC236}">
                <a16:creationId xmlns:a16="http://schemas.microsoft.com/office/drawing/2014/main" id="{1B851D23-205E-417F-A5E8-6321633B7FA2}"/>
              </a:ext>
            </a:extLst>
          </p:cNvPr>
          <p:cNvSpPr txBox="1">
            <a:spLocks/>
          </p:cNvSpPr>
          <p:nvPr/>
        </p:nvSpPr>
        <p:spPr>
          <a:xfrm>
            <a:off x="561110" y="484331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1.2) </a:t>
            </a:r>
            <a:r>
              <a:rPr lang="es-ES" sz="1800">
                <a:solidFill>
                  <a:schemeClr val="tx1"/>
                </a:solidFill>
              </a:rPr>
              <a:t>Les consonants ròtiques</a:t>
            </a:r>
          </a:p>
        </p:txBody>
      </p:sp>
      <p:sp>
        <p:nvSpPr>
          <p:cNvPr id="8" name="Google Shape;337;p29">
            <a:extLst>
              <a:ext uri="{FF2B5EF4-FFF2-40B4-BE49-F238E27FC236}">
                <a16:creationId xmlns:a16="http://schemas.microsoft.com/office/drawing/2014/main" id="{ECA506DE-FDDD-4430-A7F1-042BBF2882EA}"/>
              </a:ext>
            </a:extLst>
          </p:cNvPr>
          <p:cNvSpPr txBox="1">
            <a:spLocks/>
          </p:cNvSpPr>
          <p:nvPr/>
        </p:nvSpPr>
        <p:spPr>
          <a:xfrm>
            <a:off x="463500" y="861035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Les consonants ròtiques es classifiquen en: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35299C73-78F9-4AFF-AC0F-F5FBEDB2A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17270"/>
              </p:ext>
            </p:extLst>
          </p:nvPr>
        </p:nvGraphicFramePr>
        <p:xfrm>
          <a:off x="463500" y="1258810"/>
          <a:ext cx="7517080" cy="2331720"/>
        </p:xfrm>
        <a:graphic>
          <a:graphicData uri="http://schemas.openxmlformats.org/drawingml/2006/table">
            <a:tbl>
              <a:tblPr firstRow="1" bandRow="1">
                <a:tableStyleId>{F7ED2BF7-28BB-4116-9D92-9A25A60439C0}</a:tableStyleId>
              </a:tblPr>
              <a:tblGrid>
                <a:gridCol w="859155">
                  <a:extLst>
                    <a:ext uri="{9D8B030D-6E8A-4147-A177-3AD203B41FA5}">
                      <a16:colId xmlns:a16="http://schemas.microsoft.com/office/drawing/2014/main" val="3436681856"/>
                    </a:ext>
                  </a:extLst>
                </a:gridCol>
                <a:gridCol w="315645">
                  <a:extLst>
                    <a:ext uri="{9D8B030D-6E8A-4147-A177-3AD203B41FA5}">
                      <a16:colId xmlns:a16="http://schemas.microsoft.com/office/drawing/2014/main" val="1072523937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3879279907"/>
                    </a:ext>
                  </a:extLst>
                </a:gridCol>
                <a:gridCol w="4643020">
                  <a:extLst>
                    <a:ext uri="{9D8B030D-6E8A-4147-A177-3AD203B41FA5}">
                      <a16:colId xmlns:a16="http://schemas.microsoft.com/office/drawing/2014/main" val="107584029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Lexend Deca Light" panose="020B0604020202020204" charset="0"/>
                        </a:rPr>
                        <a:t>Ús de les consonants ròtiques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927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Bategant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Entre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vocals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ara, però, ferida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241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Darrere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consonant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breu, prou, ombra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843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Davant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consonant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perla, horta, fort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59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1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A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final</a:t>
                      </a:r>
                      <a:r>
                        <a:rPr lang="es-ES" sz="1100">
                          <a:latin typeface="Lexend Deca Light" panose="020B0604020202020204" charset="0"/>
                        </a:rPr>
                        <a:t> de paraula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por, menjar, fingir, fossar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314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Vibrant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Posició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inicial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ral·li, regar, riure, robar, 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359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1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Darrere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consonant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enrònia, enraonar, Israel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539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1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Darrere de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prefix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contrarestar, preromà, infraroig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16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Lexend Deca Light" panose="020B0604020202020204" charset="0"/>
                        </a:rPr>
                        <a:t>rr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exend Deca Light" panose="020B0604020202020204" charset="0"/>
                        </a:rPr>
                        <a:t>Entre </a:t>
                      </a:r>
                      <a:r>
                        <a:rPr lang="es-ES" sz="1100" b="1">
                          <a:latin typeface="Lexend Deca Light" panose="020B0604020202020204" charset="0"/>
                        </a:rPr>
                        <a:t>vocals</a:t>
                      </a:r>
                      <a:endParaRPr lang="es-ES" sz="1100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arreplegar, arreu, gorra, amarrar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3609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E3FA54A-1699-4F58-B26E-EF6D0C4E7E82}"/>
              </a:ext>
            </a:extLst>
          </p:cNvPr>
          <p:cNvSpPr/>
          <p:nvPr/>
        </p:nvSpPr>
        <p:spPr>
          <a:xfrm>
            <a:off x="4144033" y="872224"/>
            <a:ext cx="841447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r débil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 (r)</a:t>
            </a:r>
            <a:endParaRPr lang="es-ES" sz="1100" b="1">
              <a:solidFill>
                <a:schemeClr val="tx1"/>
              </a:solidFill>
              <a:latin typeface="Lexend Deca Light" panose="020B0604020202020204" charset="0"/>
              <a:cs typeface="Carlito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210FD6-A5EF-47A7-BFDE-744EC452AF39}"/>
              </a:ext>
            </a:extLst>
          </p:cNvPr>
          <p:cNvSpPr txBox="1"/>
          <p:nvPr/>
        </p:nvSpPr>
        <p:spPr>
          <a:xfrm>
            <a:off x="3858425" y="644916"/>
            <a:ext cx="1340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BATEGANTS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F532FA6-59BE-48C5-A930-11C157542F80}"/>
              </a:ext>
            </a:extLst>
          </p:cNvPr>
          <p:cNvSpPr/>
          <p:nvPr/>
        </p:nvSpPr>
        <p:spPr>
          <a:xfrm>
            <a:off x="5288425" y="867322"/>
            <a:ext cx="1083377" cy="27363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r forta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  <a:cs typeface="Carlito" panose="020F0502020204030204" pitchFamily="34" charset="0"/>
              </a:rPr>
              <a:t> (r, rr)</a:t>
            </a:r>
            <a:endParaRPr lang="es-ES" sz="1100" b="1">
              <a:solidFill>
                <a:schemeClr val="tx1"/>
              </a:solidFill>
              <a:latin typeface="Lexend Deca Light" panose="020B0604020202020204" charset="0"/>
              <a:cs typeface="Carlito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971FD7-C0EF-4863-BF4D-1A401E8E2D57}"/>
              </a:ext>
            </a:extLst>
          </p:cNvPr>
          <p:cNvSpPr txBox="1"/>
          <p:nvPr/>
        </p:nvSpPr>
        <p:spPr>
          <a:xfrm>
            <a:off x="5086468" y="644916"/>
            <a:ext cx="1513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bg2"/>
                </a:solidFill>
                <a:latin typeface="Lexend Deca Light" panose="020B0604020202020204" charset="0"/>
                <a:cs typeface="Carlito" panose="020F0502020204030204" pitchFamily="34" charset="0"/>
              </a:rPr>
              <a:t>VIBRANTS</a:t>
            </a:r>
          </a:p>
        </p:txBody>
      </p:sp>
      <p:sp>
        <p:nvSpPr>
          <p:cNvPr id="21" name="Google Shape;337;p29">
            <a:extLst>
              <a:ext uri="{FF2B5EF4-FFF2-40B4-BE49-F238E27FC236}">
                <a16:creationId xmlns:a16="http://schemas.microsoft.com/office/drawing/2014/main" id="{5AD0E074-ED51-4A0B-BB1E-045B16DDD6C1}"/>
              </a:ext>
            </a:extLst>
          </p:cNvPr>
          <p:cNvSpPr txBox="1">
            <a:spLocks/>
          </p:cNvSpPr>
          <p:nvPr/>
        </p:nvSpPr>
        <p:spPr>
          <a:xfrm>
            <a:off x="344144" y="3542050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­"/>
            </a:pPr>
            <a:r>
              <a:rPr lang="en-US" sz="1200"/>
              <a:t>Algunes paraules prefixades s’escriuen amb </a:t>
            </a:r>
            <a:r>
              <a:rPr lang="en-US" sz="1200" b="1"/>
              <a:t>rr</a:t>
            </a:r>
            <a:r>
              <a:rPr lang="en-US" sz="1200"/>
              <a:t> perquè es mantenen del llatí:</a:t>
            </a:r>
            <a:br>
              <a:rPr lang="en-US" sz="1200"/>
            </a:br>
            <a:r>
              <a:rPr lang="en-US" sz="1200" i="1">
                <a:latin typeface="Carlito" panose="020F0502020204030204" pitchFamily="34" charset="0"/>
                <a:cs typeface="Carlito" panose="020F0502020204030204" pitchFamily="34" charset="0"/>
              </a:rPr>
              <a:t>correlació, correlatiu, prorrata, prorrogar, prerrompre</a:t>
            </a:r>
          </a:p>
        </p:txBody>
      </p:sp>
    </p:spTree>
    <p:extLst>
      <p:ext uri="{BB962C8B-B14F-4D97-AF65-F5344CB8AC3E}">
        <p14:creationId xmlns:p14="http://schemas.microsoft.com/office/powerpoint/2010/main" val="317126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2. </a:t>
            </a:r>
            <a:r>
              <a:rPr lang="es-ES">
                <a:solidFill>
                  <a:schemeClr val="lt1"/>
                </a:solidFill>
              </a:rPr>
              <a:t>L’oració composta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337;p29">
            <a:extLst>
              <a:ext uri="{FF2B5EF4-FFF2-40B4-BE49-F238E27FC236}">
                <a16:creationId xmlns:a16="http://schemas.microsoft.com/office/drawing/2014/main" id="{D6F45F91-43E8-4984-BBFC-80C18319BD32}"/>
              </a:ext>
            </a:extLst>
          </p:cNvPr>
          <p:cNvSpPr txBox="1">
            <a:spLocks/>
          </p:cNvSpPr>
          <p:nvPr/>
        </p:nvSpPr>
        <p:spPr>
          <a:xfrm>
            <a:off x="4315692" y="544391"/>
            <a:ext cx="4567005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0" indent="0">
              <a:buFont typeface="Lexend Deca Light"/>
              <a:buNone/>
            </a:pPr>
            <a:r>
              <a:rPr lang="en-US" sz="1000" i="1">
                <a:solidFill>
                  <a:schemeClr val="bg2">
                    <a:lumMod val="75000"/>
                  </a:schemeClr>
                </a:solidFill>
              </a:rPr>
              <a:t>L’adolescència </a:t>
            </a:r>
            <a:r>
              <a:rPr lang="en-US" sz="1000" i="1" u="sng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sz="1000" i="1">
                <a:solidFill>
                  <a:schemeClr val="bg2">
                    <a:lumMod val="75000"/>
                  </a:schemeClr>
                </a:solidFill>
              </a:rPr>
              <a:t> una etapa de canvis i </a:t>
            </a:r>
            <a:r>
              <a:rPr lang="en-US" sz="1000" i="1" u="sng">
                <a:solidFill>
                  <a:schemeClr val="bg2">
                    <a:lumMod val="75000"/>
                  </a:schemeClr>
                </a:solidFill>
              </a:rPr>
              <a:t>es caracteritza</a:t>
            </a:r>
            <a:r>
              <a:rPr lang="en-US" sz="1000" i="1">
                <a:solidFill>
                  <a:schemeClr val="bg2">
                    <a:lumMod val="75000"/>
                  </a:schemeClr>
                </a:solidFill>
              </a:rPr>
              <a:t> per la recerca de nous referents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508D27-485C-4A81-989B-5AFAA3BBC7B2}"/>
              </a:ext>
            </a:extLst>
          </p:cNvPr>
          <p:cNvSpPr/>
          <p:nvPr/>
        </p:nvSpPr>
        <p:spPr>
          <a:xfrm>
            <a:off x="561110" y="658091"/>
            <a:ext cx="3754582" cy="256309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L’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oració composta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està formada per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més d’un verb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2" name="Google Shape;336;p29">
            <a:extLst>
              <a:ext uri="{FF2B5EF4-FFF2-40B4-BE49-F238E27FC236}">
                <a16:creationId xmlns:a16="http://schemas.microsoft.com/office/drawing/2014/main" id="{56DF4DF8-A5AB-427F-A579-98C97359520D}"/>
              </a:ext>
            </a:extLst>
          </p:cNvPr>
          <p:cNvSpPr/>
          <p:nvPr/>
        </p:nvSpPr>
        <p:spPr>
          <a:xfrm>
            <a:off x="463501" y="1074927"/>
            <a:ext cx="3381135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338;p29">
            <a:extLst>
              <a:ext uri="{FF2B5EF4-FFF2-40B4-BE49-F238E27FC236}">
                <a16:creationId xmlns:a16="http://schemas.microsoft.com/office/drawing/2014/main" id="{6FC8A379-B104-4595-BC2C-71A38735C54D}"/>
              </a:ext>
            </a:extLst>
          </p:cNvPr>
          <p:cNvSpPr txBox="1">
            <a:spLocks/>
          </p:cNvSpPr>
          <p:nvPr/>
        </p:nvSpPr>
        <p:spPr>
          <a:xfrm>
            <a:off x="561111" y="945594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2.1) </a:t>
            </a:r>
            <a:r>
              <a:rPr lang="es-ES" sz="1800">
                <a:solidFill>
                  <a:schemeClr val="tx1"/>
                </a:solidFill>
              </a:rPr>
              <a:t>Oracions juxtaposades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767ECAA-298A-46B0-AB0B-2800928BB1BE}"/>
              </a:ext>
            </a:extLst>
          </p:cNvPr>
          <p:cNvSpPr/>
          <p:nvPr/>
        </p:nvSpPr>
        <p:spPr>
          <a:xfrm>
            <a:off x="561110" y="1457092"/>
            <a:ext cx="6989617" cy="256309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Oracions situades en un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mateix nivell sintàctic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que no utilitzen nexes, sinó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signes de puntuació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(, : ;).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5" name="Google Shape;336;p29">
            <a:extLst>
              <a:ext uri="{FF2B5EF4-FFF2-40B4-BE49-F238E27FC236}">
                <a16:creationId xmlns:a16="http://schemas.microsoft.com/office/drawing/2014/main" id="{4486628B-C5B8-470C-A9B4-26E1EBF18076}"/>
              </a:ext>
            </a:extLst>
          </p:cNvPr>
          <p:cNvSpPr/>
          <p:nvPr/>
        </p:nvSpPr>
        <p:spPr>
          <a:xfrm>
            <a:off x="463500" y="1819956"/>
            <a:ext cx="3381135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38;p29">
            <a:extLst>
              <a:ext uri="{FF2B5EF4-FFF2-40B4-BE49-F238E27FC236}">
                <a16:creationId xmlns:a16="http://schemas.microsoft.com/office/drawing/2014/main" id="{4D00333F-3393-4827-B2C8-040C21F43102}"/>
              </a:ext>
            </a:extLst>
          </p:cNvPr>
          <p:cNvSpPr txBox="1">
            <a:spLocks/>
          </p:cNvSpPr>
          <p:nvPr/>
        </p:nvSpPr>
        <p:spPr>
          <a:xfrm>
            <a:off x="561111" y="1691486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2.2) </a:t>
            </a:r>
            <a:r>
              <a:rPr lang="es-ES" sz="1800">
                <a:solidFill>
                  <a:schemeClr val="tx1"/>
                </a:solidFill>
              </a:rPr>
              <a:t>Oracions coordinades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A058955-0895-406F-9707-1D9D7D93EF24}"/>
              </a:ext>
            </a:extLst>
          </p:cNvPr>
          <p:cNvSpPr/>
          <p:nvPr/>
        </p:nvSpPr>
        <p:spPr>
          <a:xfrm>
            <a:off x="561109" y="2202121"/>
            <a:ext cx="7509164" cy="256309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Proposicions independents situades en un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mateix nivell sintàctic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unides mitjançant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nexes d’unió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(conjunció).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CA3686D3-4170-465F-8A6B-E651A362F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23300"/>
              </p:ext>
            </p:extLst>
          </p:nvPr>
        </p:nvGraphicFramePr>
        <p:xfrm>
          <a:off x="1503217" y="2751965"/>
          <a:ext cx="5507183" cy="1645920"/>
        </p:xfrm>
        <a:graphic>
          <a:graphicData uri="http://schemas.openxmlformats.org/drawingml/2006/table">
            <a:tbl>
              <a:tblPr firstRow="1" bandRow="1">
                <a:tableStyleId>{F7ED2BF7-28BB-4116-9D92-9A25A60439C0}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3436681856"/>
                    </a:ext>
                  </a:extLst>
                </a:gridCol>
                <a:gridCol w="3393903">
                  <a:extLst>
                    <a:ext uri="{9D8B030D-6E8A-4147-A177-3AD203B41FA5}">
                      <a16:colId xmlns:a16="http://schemas.microsoft.com/office/drawing/2014/main" val="1072523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Copulatives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(unió, suma)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i, 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24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Disjuntives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(exclusió)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o, o bé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84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Adversatives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(oposició)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però, no obstant això, mentre que, sinó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59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Distributives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(alternança)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ara...ara, ni...ni, o...o, adés...adés, tant...com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352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Explicatives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(aclariment)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és a dir, això és, o siga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35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Continuatives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(successió)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així mateix, ni tan sols, a més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360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2. </a:t>
            </a:r>
            <a:r>
              <a:rPr lang="es-ES">
                <a:solidFill>
                  <a:schemeClr val="lt1"/>
                </a:solidFill>
              </a:rPr>
              <a:t>L’oració composta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" name="Google Shape;336;p29">
            <a:extLst>
              <a:ext uri="{FF2B5EF4-FFF2-40B4-BE49-F238E27FC236}">
                <a16:creationId xmlns:a16="http://schemas.microsoft.com/office/drawing/2014/main" id="{56DF4DF8-A5AB-427F-A579-98C97359520D}"/>
              </a:ext>
            </a:extLst>
          </p:cNvPr>
          <p:cNvSpPr/>
          <p:nvPr/>
        </p:nvSpPr>
        <p:spPr>
          <a:xfrm>
            <a:off x="463501" y="617731"/>
            <a:ext cx="3381135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338;p29">
            <a:extLst>
              <a:ext uri="{FF2B5EF4-FFF2-40B4-BE49-F238E27FC236}">
                <a16:creationId xmlns:a16="http://schemas.microsoft.com/office/drawing/2014/main" id="{6FC8A379-B104-4595-BC2C-71A38735C54D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2.3) </a:t>
            </a:r>
            <a:r>
              <a:rPr lang="es-ES" sz="1800">
                <a:solidFill>
                  <a:schemeClr val="tx1"/>
                </a:solidFill>
              </a:rPr>
              <a:t>Oracions subordinades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767ECAA-298A-46B0-AB0B-2800928BB1BE}"/>
              </a:ext>
            </a:extLst>
          </p:cNvPr>
          <p:cNvSpPr/>
          <p:nvPr/>
        </p:nvSpPr>
        <p:spPr>
          <a:xfrm>
            <a:off x="561110" y="999896"/>
            <a:ext cx="6303817" cy="256309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Proposicions amb una relació de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dependència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unides mitjançant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nexes d’unió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(conjunció).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CA3686D3-4170-465F-8A6B-E651A362F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3718"/>
              </p:ext>
            </p:extLst>
          </p:nvPr>
        </p:nvGraphicFramePr>
        <p:xfrm>
          <a:off x="561110" y="1488294"/>
          <a:ext cx="7325592" cy="3017520"/>
        </p:xfrm>
        <a:graphic>
          <a:graphicData uri="http://schemas.openxmlformats.org/drawingml/2006/table">
            <a:tbl>
              <a:tblPr firstRow="1" bandRow="1">
                <a:tableStyleId>{F7ED2BF7-28BB-4116-9D92-9A25A60439C0}</a:tableStyleId>
              </a:tblPr>
              <a:tblGrid>
                <a:gridCol w="1139536">
                  <a:extLst>
                    <a:ext uri="{9D8B030D-6E8A-4147-A177-3AD203B41FA5}">
                      <a16:colId xmlns:a16="http://schemas.microsoft.com/office/drawing/2014/main" val="343668185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185010358"/>
                    </a:ext>
                  </a:extLst>
                </a:gridCol>
                <a:gridCol w="4897583">
                  <a:extLst>
                    <a:ext uri="{9D8B030D-6E8A-4147-A177-3AD203B41FA5}">
                      <a16:colId xmlns:a16="http://schemas.microsoft.com/office/drawing/2014/main" val="107252393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Substantives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(CD, ATR, SUBJ)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0">
                          <a:latin typeface="Lexend Deca Light" panose="020B0604020202020204" charset="0"/>
                        </a:rPr>
                        <a:t>que, si, pronoms interrogatius (què, qui, on), infinitius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2417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Adjectives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(CN)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pronom relatiu (que, el qual, qui) </a:t>
                      </a:r>
                      <a:r>
                        <a:rPr lang="es-ES" sz="1200" b="1">
                          <a:highlight>
                            <a:srgbClr val="ECBD2A"/>
                          </a:highlight>
                          <a:latin typeface="Lexend Deca Light" panose="020B0604020202020204" charset="0"/>
                        </a:rPr>
                        <a:t>AMB FUNCIÓ SINTÀCTICA</a:t>
                      </a:r>
                      <a:endParaRPr lang="es-ES" sz="1200">
                        <a:highlight>
                          <a:srgbClr val="ECBD2A"/>
                        </a:highlight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843236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Adverbials</a:t>
                      </a:r>
                      <a:r>
                        <a:rPr lang="es-ES" sz="1200" b="0">
                          <a:latin typeface="Lexend Deca Light" panose="020B0604020202020204" charset="0"/>
                        </a:rPr>
                        <a:t> (CC)</a:t>
                      </a:r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Temporals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quan, mentre(s), abans que, després que, sempre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359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Modals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com, així com, com si, tal com, segons com, sense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610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Locatives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arenBoth"/>
                      </a:pPr>
                      <a:r>
                        <a:rPr lang="es-ES" sz="1200">
                          <a:latin typeface="Lexend Deca Light" panose="020B0604020202020204" charset="0"/>
                        </a:rPr>
                        <a:t>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7868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Causals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perquè </a:t>
                      </a:r>
                      <a:r>
                        <a:rPr lang="es-ES" sz="1200">
                          <a:solidFill>
                            <a:schemeClr val="bg2"/>
                          </a:solidFill>
                          <a:latin typeface="Lexend Deca Light" panose="020B0604020202020204" charset="0"/>
                        </a:rPr>
                        <a:t>(porque)</a:t>
                      </a:r>
                      <a:r>
                        <a:rPr lang="es-ES" sz="1200">
                          <a:latin typeface="Lexend Deca Light" panose="020B0604020202020204" charset="0"/>
                        </a:rPr>
                        <a:t>, ja que, vist que, com que, atés que, puix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4992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Consecutives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de manera que, així que, tan(t) que,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2253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Condicionals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>
                          <a:latin typeface="Lexend Deca Light" panose="020B0604020202020204" charset="0"/>
                        </a:rPr>
                        <a:t>si, amb que, en cas que, posat que, només que, quan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414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Concessives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encara que, a pesar que, malgrat que, per bé que, tot i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45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Comparatives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tan(t) ... com, tan ... que, més ... que, menys ...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6347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200" b="1">
                        <a:latin typeface="Lexend Deca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D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Lexend Deca Light" panose="020B0604020202020204" charset="0"/>
                        </a:rPr>
                        <a:t>Finals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Lexend Deca Light" panose="020B0604020202020204" charset="0"/>
                        </a:rPr>
                        <a:t>perquè </a:t>
                      </a:r>
                      <a:r>
                        <a:rPr lang="es-ES" sz="1200">
                          <a:solidFill>
                            <a:schemeClr val="bg2"/>
                          </a:solidFill>
                          <a:latin typeface="Lexend Deca Light" panose="020B0604020202020204" charset="0"/>
                        </a:rPr>
                        <a:t>(para que)</a:t>
                      </a:r>
                      <a:r>
                        <a:rPr lang="es-ES" sz="1200">
                          <a:latin typeface="Lexend Deca Light" panose="020B0604020202020204" charset="0"/>
                        </a:rPr>
                        <a:t>, a fi que, per tal que,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9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4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3. </a:t>
            </a:r>
            <a:r>
              <a:rPr lang="es-ES">
                <a:solidFill>
                  <a:schemeClr val="lt1"/>
                </a:solidFill>
              </a:rPr>
              <a:t>La combinació de pronoms febles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6;p29">
            <a:extLst>
              <a:ext uri="{FF2B5EF4-FFF2-40B4-BE49-F238E27FC236}">
                <a16:creationId xmlns:a16="http://schemas.microsoft.com/office/drawing/2014/main" id="{9D95E7B5-7B01-4F29-BB89-232D6531D37E}"/>
              </a:ext>
            </a:extLst>
          </p:cNvPr>
          <p:cNvSpPr/>
          <p:nvPr/>
        </p:nvSpPr>
        <p:spPr>
          <a:xfrm>
            <a:off x="463500" y="613664"/>
            <a:ext cx="3942310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8;p29">
            <a:extLst>
              <a:ext uri="{FF2B5EF4-FFF2-40B4-BE49-F238E27FC236}">
                <a16:creationId xmlns:a16="http://schemas.microsoft.com/office/drawing/2014/main" id="{8B216F54-914B-4505-ADC8-EDC39FE01BB7}"/>
              </a:ext>
            </a:extLst>
          </p:cNvPr>
          <p:cNvSpPr txBox="1">
            <a:spLocks/>
          </p:cNvSpPr>
          <p:nvPr/>
        </p:nvSpPr>
        <p:spPr>
          <a:xfrm>
            <a:off x="561110" y="484331"/>
            <a:ext cx="394231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3.1) </a:t>
            </a:r>
            <a:r>
              <a:rPr lang="es-ES" sz="1800">
                <a:solidFill>
                  <a:schemeClr val="tx1"/>
                </a:solidFill>
              </a:rPr>
              <a:t>Substitució pronoms febles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BEFBA0-8DCE-4166-9C81-842D02D9B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88854"/>
              </p:ext>
            </p:extLst>
          </p:nvPr>
        </p:nvGraphicFramePr>
        <p:xfrm>
          <a:off x="558715" y="993863"/>
          <a:ext cx="6438569" cy="916940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352342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411080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3441617">
                  <a:extLst>
                    <a:ext uri="{9D8B030D-6E8A-4147-A177-3AD203B41FA5}">
                      <a16:colId xmlns:a16="http://schemas.microsoft.com/office/drawing/2014/main" val="2291331328"/>
                    </a:ext>
                  </a:extLst>
                </a:gridCol>
                <a:gridCol w="2233530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CD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1ª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EM, ENS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2ª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ET, US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35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3ª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Determinat</a:t>
                      </a:r>
                      <a:r>
                        <a:rPr lang="es-ES" sz="1200">
                          <a:effectLst/>
                          <a:latin typeface="Lexend Deca Light" panose="020B0604020202020204" charset="0"/>
                        </a:rPr>
                        <a:t> (art.def., possessiu, demostratiu)</a:t>
                      </a:r>
                      <a:endParaRPr lang="es-ES" sz="120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EL, LA, ELS, LES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038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Indeterminat</a:t>
                      </a:r>
                      <a:r>
                        <a:rPr lang="es-ES" sz="1200">
                          <a:effectLst/>
                          <a:latin typeface="Lexend Deca Light" panose="020B0604020202020204" charset="0"/>
                        </a:rPr>
                        <a:t> (no introduït per a.d., p., d.)</a:t>
                      </a:r>
                      <a:endParaRPr lang="es-ES" sz="120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EN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</a:rPr>
                        <a:t> + indefinit/quantificador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3878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Neutre</a:t>
                      </a:r>
                      <a:r>
                        <a:rPr lang="es-ES" sz="1200">
                          <a:effectLst/>
                          <a:latin typeface="Lexend Deca Light" panose="020B0604020202020204" charset="0"/>
                        </a:rPr>
                        <a:t> (això, allò, açò, o. subordinada)</a:t>
                      </a:r>
                      <a:endParaRPr lang="es-ES" sz="120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HO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95926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953AF1C-BB1C-447B-9E99-7E28E4D60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60795"/>
              </p:ext>
            </p:extLst>
          </p:nvPr>
        </p:nvGraphicFramePr>
        <p:xfrm>
          <a:off x="561110" y="2388980"/>
          <a:ext cx="1557250" cy="550164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352342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411080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793828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CI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1ª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EM, ENS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2ª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ET, US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35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3ª P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LI, ELS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0383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0D8D18E-0720-45DF-92A7-37FB26CA2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7047"/>
              </p:ext>
            </p:extLst>
          </p:nvPr>
        </p:nvGraphicFramePr>
        <p:xfrm>
          <a:off x="2232273" y="2491810"/>
          <a:ext cx="2339727" cy="366776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341230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1649330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349167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CC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CCL 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introduït per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La resta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3587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FE877F8-EA21-4458-88D9-8FE5BE2E2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68835"/>
              </p:ext>
            </p:extLst>
          </p:nvPr>
        </p:nvGraphicFramePr>
        <p:xfrm>
          <a:off x="558715" y="1975179"/>
          <a:ext cx="6555970" cy="366776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434892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4781467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1339611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ATR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Determinat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</a:rPr>
                        <a:t> (art.def., possessiu, demostratiu)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EL, LA, ELS, LES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Indeterminat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</a:rPr>
                        <a:t> (no introduït per art.def., possessiu, demostratiu)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358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8250A27-824A-43F9-BC81-8186BA2A2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6087"/>
              </p:ext>
            </p:extLst>
          </p:nvPr>
        </p:nvGraphicFramePr>
        <p:xfrm>
          <a:off x="4756398" y="2486234"/>
          <a:ext cx="2141289" cy="366776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453942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1338180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349167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CRV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Introduït per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</a:rPr>
                        <a:t>La resta</a:t>
                      </a:r>
                      <a:endParaRPr lang="es-ES" sz="1200" b="1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3587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2BCCC5B-640C-43AB-926D-240DB37D0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94937"/>
              </p:ext>
            </p:extLst>
          </p:nvPr>
        </p:nvGraphicFramePr>
        <p:xfrm>
          <a:off x="7308434" y="2242875"/>
          <a:ext cx="1750764" cy="183388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649205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752392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349167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CPRED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SEMPRE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C3F49FE-B1F2-45FF-A3E9-74079B10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98393"/>
              </p:ext>
            </p:extLst>
          </p:nvPr>
        </p:nvGraphicFramePr>
        <p:xfrm>
          <a:off x="6997284" y="2550141"/>
          <a:ext cx="2061914" cy="183388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960355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752392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349167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 o CADJ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SEMPRE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</a:tbl>
          </a:graphicData>
        </a:graphic>
      </p:graphicFrame>
      <p:sp>
        <p:nvSpPr>
          <p:cNvPr id="15" name="Google Shape;336;p29">
            <a:extLst>
              <a:ext uri="{FF2B5EF4-FFF2-40B4-BE49-F238E27FC236}">
                <a16:creationId xmlns:a16="http://schemas.microsoft.com/office/drawing/2014/main" id="{9F905B54-B0D3-4432-97F3-7514419B0B1F}"/>
              </a:ext>
            </a:extLst>
          </p:cNvPr>
          <p:cNvSpPr/>
          <p:nvPr/>
        </p:nvSpPr>
        <p:spPr>
          <a:xfrm>
            <a:off x="487213" y="2989734"/>
            <a:ext cx="1654860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38;p29">
            <a:extLst>
              <a:ext uri="{FF2B5EF4-FFF2-40B4-BE49-F238E27FC236}">
                <a16:creationId xmlns:a16="http://schemas.microsoft.com/office/drawing/2014/main" id="{A9368C52-78CA-4E0C-B1EA-9516C59B4A07}"/>
              </a:ext>
            </a:extLst>
          </p:cNvPr>
          <p:cNvSpPr txBox="1">
            <a:spLocks/>
          </p:cNvSpPr>
          <p:nvPr/>
        </p:nvSpPr>
        <p:spPr>
          <a:xfrm>
            <a:off x="584823" y="2860401"/>
            <a:ext cx="394231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3.2) </a:t>
            </a:r>
            <a:r>
              <a:rPr lang="es-ES" sz="1800">
                <a:solidFill>
                  <a:schemeClr val="tx1"/>
                </a:solidFill>
              </a:rPr>
              <a:t>Formes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FDBF39D-0C53-4192-B3E6-A3D37701E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59984"/>
              </p:ext>
            </p:extLst>
          </p:nvPr>
        </p:nvGraphicFramePr>
        <p:xfrm>
          <a:off x="584823" y="3363395"/>
          <a:ext cx="7270336" cy="550164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1473117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1539792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911142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  <a:gridCol w="1131805">
                  <a:extLst>
                    <a:ext uri="{9D8B030D-6E8A-4147-A177-3AD203B41FA5}">
                      <a16:colId xmlns:a16="http://schemas.microsoft.com/office/drawing/2014/main" val="2997013936"/>
                    </a:ext>
                  </a:extLst>
                </a:gridCol>
                <a:gridCol w="2214480">
                  <a:extLst>
                    <a:ext uri="{9D8B030D-6E8A-4147-A177-3AD203B41FA5}">
                      <a16:colId xmlns:a16="http://schemas.microsoft.com/office/drawing/2014/main" val="2824928298"/>
                    </a:ext>
                  </a:extLst>
                </a:gridCol>
              </a:tblGrid>
              <a:tr h="56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Reforçada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Elidida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2"/>
                          </a:solidFill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Reduïda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29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davant consonant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davant vocal / h+v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darrere vocal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darrere consonant / diftong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separat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apostrofat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apostrofat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guionet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909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05676BD-9F50-43C9-A862-0A65E31DC4F2}"/>
              </a:ext>
            </a:extLst>
          </p:cNvPr>
          <p:cNvSpPr txBox="1"/>
          <p:nvPr/>
        </p:nvSpPr>
        <p:spPr>
          <a:xfrm>
            <a:off x="584823" y="3891199"/>
            <a:ext cx="147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>
                <a:latin typeface="Lexend Deca Light" panose="020B0604020202020204" charset="0"/>
              </a:rPr>
              <a:t>es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et, us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em, ens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li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el, els, la, les, ho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en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hi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2FFC0E-64A7-48AA-9CB3-49D8451E06D5}"/>
              </a:ext>
            </a:extLst>
          </p:cNvPr>
          <p:cNvSpPr txBox="1"/>
          <p:nvPr/>
        </p:nvSpPr>
        <p:spPr>
          <a:xfrm>
            <a:off x="5629275" y="3876161"/>
            <a:ext cx="22258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>
                <a:latin typeface="Lexend Deca Light" panose="020B0604020202020204" charset="0"/>
              </a:rPr>
              <a:t>-se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-te, -vos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-me, -nos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-li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-lo, -los, -la, -les, -ho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-ne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-hi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DBC58-2F1A-40D5-A898-60028767A936}"/>
              </a:ext>
            </a:extLst>
          </p:cNvPr>
          <p:cNvSpPr txBox="1"/>
          <p:nvPr/>
        </p:nvSpPr>
        <p:spPr>
          <a:xfrm>
            <a:off x="4277923" y="3881116"/>
            <a:ext cx="147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>
                <a:latin typeface="Lexend Deca Light" panose="020B0604020202020204" charset="0"/>
              </a:rPr>
              <a:t>‘s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‘t, -vos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‘m, -nos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-li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‘l, ‘ls, -la, -les, -ho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‘n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-hi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27F647-75D9-46FA-A202-FC5468A5EA70}"/>
              </a:ext>
            </a:extLst>
          </p:cNvPr>
          <p:cNvSpPr txBox="1"/>
          <p:nvPr/>
        </p:nvSpPr>
        <p:spPr>
          <a:xfrm>
            <a:off x="2084923" y="3872795"/>
            <a:ext cx="1477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>
                <a:latin typeface="Lexend Deca Light" panose="020B0604020202020204" charset="0"/>
              </a:rPr>
              <a:t>s’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t’, us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m’, ens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li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l’, els, l’, les, ho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n’</a:t>
            </a:r>
          </a:p>
          <a:p>
            <a:pPr algn="ctr"/>
            <a:r>
              <a:rPr lang="es-ES" sz="1100">
                <a:latin typeface="Lexend Deca Light" panose="020B0604020202020204" charset="0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16870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3. </a:t>
            </a:r>
            <a:r>
              <a:rPr lang="es-ES">
                <a:solidFill>
                  <a:schemeClr val="lt1"/>
                </a:solidFill>
              </a:rPr>
              <a:t>La combinació de pronoms febles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6;p29">
            <a:extLst>
              <a:ext uri="{FF2B5EF4-FFF2-40B4-BE49-F238E27FC236}">
                <a16:creationId xmlns:a16="http://schemas.microsoft.com/office/drawing/2014/main" id="{9D95E7B5-7B01-4F29-BB89-232D6531D37E}"/>
              </a:ext>
            </a:extLst>
          </p:cNvPr>
          <p:cNvSpPr/>
          <p:nvPr/>
        </p:nvSpPr>
        <p:spPr>
          <a:xfrm>
            <a:off x="463500" y="613664"/>
            <a:ext cx="3125520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8;p29">
            <a:extLst>
              <a:ext uri="{FF2B5EF4-FFF2-40B4-BE49-F238E27FC236}">
                <a16:creationId xmlns:a16="http://schemas.microsoft.com/office/drawing/2014/main" id="{8B216F54-914B-4505-ADC8-EDC39FE01BB7}"/>
              </a:ext>
            </a:extLst>
          </p:cNvPr>
          <p:cNvSpPr txBox="1">
            <a:spLocks/>
          </p:cNvSpPr>
          <p:nvPr/>
        </p:nvSpPr>
        <p:spPr>
          <a:xfrm>
            <a:off x="561110" y="484331"/>
            <a:ext cx="394231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3.3) </a:t>
            </a:r>
            <a:r>
              <a:rPr lang="es-ES" sz="1800">
                <a:solidFill>
                  <a:schemeClr val="tx1"/>
                </a:solidFill>
              </a:rPr>
              <a:t>Ordre de col·locació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BEFBA0-8DCE-4166-9C81-842D02D9B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5879"/>
              </p:ext>
            </p:extLst>
          </p:nvPr>
        </p:nvGraphicFramePr>
        <p:xfrm>
          <a:off x="561111" y="1040728"/>
          <a:ext cx="5490748" cy="562483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738104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919080">
                  <a:extLst>
                    <a:ext uri="{9D8B030D-6E8A-4147-A177-3AD203B41FA5}">
                      <a16:colId xmlns:a16="http://schemas.microsoft.com/office/drawing/2014/main" val="4116029697"/>
                    </a:ext>
                  </a:extLst>
                </a:gridCol>
                <a:gridCol w="911142">
                  <a:extLst>
                    <a:ext uri="{9D8B030D-6E8A-4147-A177-3AD203B41FA5}">
                      <a16:colId xmlns:a16="http://schemas.microsoft.com/office/drawing/2014/main" val="3465937084"/>
                    </a:ext>
                  </a:extLst>
                </a:gridCol>
                <a:gridCol w="1998580">
                  <a:extLst>
                    <a:ext uri="{9D8B030D-6E8A-4147-A177-3AD203B41FA5}">
                      <a16:colId xmlns:a16="http://schemas.microsoft.com/office/drawing/2014/main" val="2997013936"/>
                    </a:ext>
                  </a:extLst>
                </a:gridCol>
                <a:gridCol w="923842">
                  <a:extLst>
                    <a:ext uri="{9D8B030D-6E8A-4147-A177-3AD203B41FA5}">
                      <a16:colId xmlns:a16="http://schemas.microsoft.com/office/drawing/2014/main" val="2824928298"/>
                    </a:ext>
                  </a:extLst>
                </a:gridCol>
              </a:tblGrid>
              <a:tr h="56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Reflexiu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2ª Persona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 persona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3ª persona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Adverbials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29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et, us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em, ens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CI: 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li, els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CD/ATR: 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el, la, els, les, ho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en, hi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</a:tbl>
          </a:graphicData>
        </a:graphic>
      </p:graphicFrame>
      <p:sp>
        <p:nvSpPr>
          <p:cNvPr id="15" name="Google Shape;336;p29">
            <a:extLst>
              <a:ext uri="{FF2B5EF4-FFF2-40B4-BE49-F238E27FC236}">
                <a16:creationId xmlns:a16="http://schemas.microsoft.com/office/drawing/2014/main" id="{624782E1-1F4B-465E-A6F2-708A155F7DCA}"/>
              </a:ext>
            </a:extLst>
          </p:cNvPr>
          <p:cNvSpPr/>
          <p:nvPr/>
        </p:nvSpPr>
        <p:spPr>
          <a:xfrm>
            <a:off x="463500" y="1662354"/>
            <a:ext cx="3323640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38;p29">
            <a:extLst>
              <a:ext uri="{FF2B5EF4-FFF2-40B4-BE49-F238E27FC236}">
                <a16:creationId xmlns:a16="http://schemas.microsoft.com/office/drawing/2014/main" id="{76F83A89-E8AD-4A11-B332-2A645D815A63}"/>
              </a:ext>
            </a:extLst>
          </p:cNvPr>
          <p:cNvSpPr txBox="1">
            <a:spLocks/>
          </p:cNvSpPr>
          <p:nvPr/>
        </p:nvSpPr>
        <p:spPr>
          <a:xfrm>
            <a:off x="561110" y="1533021"/>
            <a:ext cx="394231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3.4) </a:t>
            </a:r>
            <a:r>
              <a:rPr lang="es-ES" sz="1800">
                <a:solidFill>
                  <a:schemeClr val="tx1"/>
                </a:solidFill>
              </a:rPr>
              <a:t>Regles de combinació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F91DDA5-1C05-4745-8098-DDBF4D545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56763"/>
              </p:ext>
            </p:extLst>
          </p:nvPr>
        </p:nvGraphicFramePr>
        <p:xfrm>
          <a:off x="710900" y="2071839"/>
          <a:ext cx="7442822" cy="2091456"/>
        </p:xfrm>
        <a:graphic>
          <a:graphicData uri="http://schemas.openxmlformats.org/drawingml/2006/table">
            <a:tbl>
              <a:tblPr firstRow="1" firstCol="1" bandRow="1">
                <a:tableStyleId>{F7ED2BF7-28BB-4116-9D92-9A25A60439C0}</a:tableStyleId>
              </a:tblPr>
              <a:tblGrid>
                <a:gridCol w="2642222">
                  <a:extLst>
                    <a:ext uri="{9D8B030D-6E8A-4147-A177-3AD203B41FA5}">
                      <a16:colId xmlns:a16="http://schemas.microsoft.com/office/drawing/2014/main" val="927235520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1601996467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3805093133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grup de pronoms van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tots junts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acompanyant el verb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Davant: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general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Li la done</a:t>
                      </a:r>
                    </a:p>
                  </a:txBody>
                  <a:tcPr marL="45996" marR="45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5294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Davant o darrere: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perífrasis verbals</a:t>
                      </a:r>
                      <a:endParaRPr lang="es-ES"/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Vaig donar-li-la / Li la vaig donar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99125"/>
                  </a:ext>
                </a:extLst>
              </a:tr>
              <a:tr h="15213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Darrere: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infinitiu, gerundi, imperatiu</a:t>
                      </a:r>
                      <a:endParaRPr lang="es-ES"/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No sap donar-li-la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57519"/>
                  </a:ext>
                </a:extLst>
              </a:tr>
              <a:tr h="3855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L’apòstrof va tan a la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dreta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es puga i el primer pronom manté la forma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plena</a:t>
                      </a: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Me l’ha perdut</a:t>
                      </a:r>
                      <a:endParaRPr lang="es-ES" sz="1100" b="0" i="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Se n’ha anat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65293"/>
                  </a:ext>
                </a:extLst>
              </a:tr>
              <a:tr h="3855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 pronoms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ho, hi, les, li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són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invariables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no canvien de forma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T’ho menges, L’hi dones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Doneu-los-les, Lleveu-li-les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196882"/>
                  </a:ext>
                </a:extLst>
              </a:tr>
              <a:tr h="3855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Darrere del verb, si el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pronom –s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el segon adopta la forma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reforçada</a:t>
                      </a: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El cotxe, volia pintar-vos-el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Vol tornas-nos-en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308982"/>
                  </a:ext>
                </a:extLst>
              </a:tr>
              <a:tr h="3855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L’ordre de substitució dels pronoms és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s-ES" sz="1200" b="0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després </a:t>
                      </a:r>
                      <a:r>
                        <a:rPr lang="es-ES" sz="1200" b="1">
                          <a:effectLst/>
                          <a:latin typeface="Lexend Deca Ligh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S" sz="1200" b="0">
                        <a:effectLst/>
                        <a:latin typeface="Lexend Deca Ligh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Regale l’anell (CD) a Laura (CI)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Li’l regale (CI + CD)</a:t>
                      </a:r>
                    </a:p>
                  </a:txBody>
                  <a:tcPr marL="45996" marR="45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2468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EB8306A-33EB-4519-A239-1A621E281286}"/>
              </a:ext>
            </a:extLst>
          </p:cNvPr>
          <p:cNvSpPr txBox="1"/>
          <p:nvPr/>
        </p:nvSpPr>
        <p:spPr>
          <a:xfrm>
            <a:off x="320362" y="211054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2F3B0F-CD96-4082-9EE3-41953DF0731F}"/>
              </a:ext>
            </a:extLst>
          </p:cNvPr>
          <p:cNvSpPr txBox="1"/>
          <p:nvPr/>
        </p:nvSpPr>
        <p:spPr>
          <a:xfrm>
            <a:off x="322532" y="257220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EA7B72-4089-481B-BE8A-EDB3325A99AD}"/>
              </a:ext>
            </a:extLst>
          </p:cNvPr>
          <p:cNvSpPr txBox="1"/>
          <p:nvPr/>
        </p:nvSpPr>
        <p:spPr>
          <a:xfrm>
            <a:off x="320362" y="294469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2801E02-E039-41CF-89D2-A54C314D4550}"/>
              </a:ext>
            </a:extLst>
          </p:cNvPr>
          <p:cNvSpPr txBox="1"/>
          <p:nvPr/>
        </p:nvSpPr>
        <p:spPr>
          <a:xfrm>
            <a:off x="320362" y="332367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4.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CA02AA-9F7C-40F2-9BAA-E392729BA1B7}"/>
              </a:ext>
            </a:extLst>
          </p:cNvPr>
          <p:cNvSpPr txBox="1"/>
          <p:nvPr/>
        </p:nvSpPr>
        <p:spPr>
          <a:xfrm>
            <a:off x="320362" y="372707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5.</a:t>
            </a:r>
          </a:p>
        </p:txBody>
      </p:sp>
      <p:sp>
        <p:nvSpPr>
          <p:cNvPr id="22" name="Google Shape;337;p29">
            <a:extLst>
              <a:ext uri="{FF2B5EF4-FFF2-40B4-BE49-F238E27FC236}">
                <a16:creationId xmlns:a16="http://schemas.microsoft.com/office/drawing/2014/main" id="{FF410309-3002-4BA2-9C1D-748F79C0AA65}"/>
              </a:ext>
            </a:extLst>
          </p:cNvPr>
          <p:cNvSpPr txBox="1">
            <a:spLocks/>
          </p:cNvSpPr>
          <p:nvPr/>
        </p:nvSpPr>
        <p:spPr>
          <a:xfrm>
            <a:off x="606638" y="4102772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­"/>
            </a:pPr>
            <a:r>
              <a:rPr lang="en-US" sz="1200"/>
              <a:t>Només es poden combinar dos pronoms idèntics en el cas de </a:t>
            </a:r>
            <a:r>
              <a:rPr lang="en-US" sz="1200" b="1"/>
              <a:t>els</a:t>
            </a:r>
            <a:r>
              <a:rPr lang="en-US" sz="1200"/>
              <a:t> (CI) + </a:t>
            </a:r>
            <a:r>
              <a:rPr lang="en-US" sz="1200" b="1"/>
              <a:t>els</a:t>
            </a:r>
            <a:r>
              <a:rPr lang="en-US" sz="1200"/>
              <a:t> (CD): </a:t>
            </a:r>
            <a:r>
              <a:rPr lang="en-US" sz="1200" i="1">
                <a:latin typeface="Carlito" panose="020F0502020204030204" pitchFamily="34" charset="0"/>
                <a:cs typeface="Carlito" panose="020F0502020204030204" pitchFamily="34" charset="0"/>
              </a:rPr>
              <a:t>els els done</a:t>
            </a:r>
          </a:p>
        </p:txBody>
      </p:sp>
    </p:spTree>
    <p:extLst>
      <p:ext uri="{BB962C8B-B14F-4D97-AF65-F5344CB8AC3E}">
        <p14:creationId xmlns:p14="http://schemas.microsoft.com/office/powerpoint/2010/main" val="155045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2689275" cy="2530186"/>
          </a:xfrm>
          <a:prstGeom prst="roundRect">
            <a:avLst>
              <a:gd name="adj" fmla="val 74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661825" y="921327"/>
            <a:ext cx="2365675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3. </a:t>
            </a:r>
            <a:r>
              <a:rPr lang="es-ES">
                <a:solidFill>
                  <a:schemeClr val="lt1"/>
                </a:solidFill>
              </a:rPr>
              <a:t>La combinació de pronoms febles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6;p29">
            <a:extLst>
              <a:ext uri="{FF2B5EF4-FFF2-40B4-BE49-F238E27FC236}">
                <a16:creationId xmlns:a16="http://schemas.microsoft.com/office/drawing/2014/main" id="{9D95E7B5-7B01-4F29-BB89-232D6531D37E}"/>
              </a:ext>
            </a:extLst>
          </p:cNvPr>
          <p:cNvSpPr/>
          <p:nvPr/>
        </p:nvSpPr>
        <p:spPr>
          <a:xfrm>
            <a:off x="490063" y="2668144"/>
            <a:ext cx="2439720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8;p29">
            <a:extLst>
              <a:ext uri="{FF2B5EF4-FFF2-40B4-BE49-F238E27FC236}">
                <a16:creationId xmlns:a16="http://schemas.microsoft.com/office/drawing/2014/main" id="{8B216F54-914B-4505-ADC8-EDC39FE01BB7}"/>
              </a:ext>
            </a:extLst>
          </p:cNvPr>
          <p:cNvSpPr txBox="1">
            <a:spLocks/>
          </p:cNvSpPr>
          <p:nvPr/>
        </p:nvSpPr>
        <p:spPr>
          <a:xfrm>
            <a:off x="587673" y="2538811"/>
            <a:ext cx="394231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3.5) </a:t>
            </a:r>
            <a:r>
              <a:rPr lang="es-ES" sz="1800">
                <a:solidFill>
                  <a:schemeClr val="tx1"/>
                </a:solidFill>
              </a:rPr>
              <a:t>Combinacions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21C878C4-5BF6-433A-92F6-D7B28ADF7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04110"/>
              </p:ext>
            </p:extLst>
          </p:nvPr>
        </p:nvGraphicFramePr>
        <p:xfrm>
          <a:off x="3218588" y="131445"/>
          <a:ext cx="5263587" cy="4880610"/>
        </p:xfrm>
        <a:graphic>
          <a:graphicData uri="http://schemas.openxmlformats.org/drawingml/2006/table">
            <a:tbl>
              <a:tblPr firstRow="1" firstCol="1" bandRow="1"/>
              <a:tblGrid>
                <a:gridCol w="220532">
                  <a:extLst>
                    <a:ext uri="{9D8B030D-6E8A-4147-A177-3AD203B41FA5}">
                      <a16:colId xmlns:a16="http://schemas.microsoft.com/office/drawing/2014/main" val="3478852759"/>
                    </a:ext>
                  </a:extLst>
                </a:gridCol>
                <a:gridCol w="297873">
                  <a:extLst>
                    <a:ext uri="{9D8B030D-6E8A-4147-A177-3AD203B41FA5}">
                      <a16:colId xmlns:a16="http://schemas.microsoft.com/office/drawing/2014/main" val="773450188"/>
                    </a:ext>
                  </a:extLst>
                </a:gridCol>
                <a:gridCol w="387927">
                  <a:extLst>
                    <a:ext uri="{9D8B030D-6E8A-4147-A177-3AD203B41FA5}">
                      <a16:colId xmlns:a16="http://schemas.microsoft.com/office/drawing/2014/main" val="2590156652"/>
                    </a:ext>
                  </a:extLst>
                </a:gridCol>
                <a:gridCol w="325582">
                  <a:extLst>
                    <a:ext uri="{9D8B030D-6E8A-4147-A177-3AD203B41FA5}">
                      <a16:colId xmlns:a16="http://schemas.microsoft.com/office/drawing/2014/main" val="863539506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548111465"/>
                    </a:ext>
                  </a:extLst>
                </a:gridCol>
                <a:gridCol w="429491">
                  <a:extLst>
                    <a:ext uri="{9D8B030D-6E8A-4147-A177-3AD203B41FA5}">
                      <a16:colId xmlns:a16="http://schemas.microsoft.com/office/drawing/2014/main" val="228040862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1505189820"/>
                    </a:ext>
                  </a:extLst>
                </a:gridCol>
                <a:gridCol w="408709">
                  <a:extLst>
                    <a:ext uri="{9D8B030D-6E8A-4147-A177-3AD203B41FA5}">
                      <a16:colId xmlns:a16="http://schemas.microsoft.com/office/drawing/2014/main" val="2685819595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4073217986"/>
                    </a:ext>
                  </a:extLst>
                </a:gridCol>
                <a:gridCol w="360218">
                  <a:extLst>
                    <a:ext uri="{9D8B030D-6E8A-4147-A177-3AD203B41FA5}">
                      <a16:colId xmlns:a16="http://schemas.microsoft.com/office/drawing/2014/main" val="2944849022"/>
                    </a:ext>
                  </a:extLst>
                </a:gridCol>
                <a:gridCol w="394855">
                  <a:extLst>
                    <a:ext uri="{9D8B030D-6E8A-4147-A177-3AD203B41FA5}">
                      <a16:colId xmlns:a16="http://schemas.microsoft.com/office/drawing/2014/main" val="3542028330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4161057978"/>
                    </a:ext>
                  </a:extLst>
                </a:gridCol>
                <a:gridCol w="429491">
                  <a:extLst>
                    <a:ext uri="{9D8B030D-6E8A-4147-A177-3AD203B41FA5}">
                      <a16:colId xmlns:a16="http://schemas.microsoft.com/office/drawing/2014/main" val="286470912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510077833"/>
                    </a:ext>
                  </a:extLst>
                </a:gridCol>
              </a:tblGrid>
              <a:tr h="5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 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 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em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et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el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la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ho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li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en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hi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ens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us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els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les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023652770"/>
                  </a:ext>
                </a:extLst>
              </a:tr>
              <a:tr h="8593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em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876710708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l’</a:t>
                      </a:r>
                      <a:r>
                        <a:rPr lang="es-ES" sz="500">
                          <a:effectLst/>
                        </a:rPr>
                        <a:t>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597544427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545215471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-me-les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822593519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et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te’m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t’el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722110534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te m’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l’(la)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924151215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-te’m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565460009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-te’m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-te-les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548232263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el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l’en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197511541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179181673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-l’en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113305823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-l’en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rgbClr val="F9EB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955131878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la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la’n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la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581664456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la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la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404470351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-la’n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-la-hi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762324292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-la’n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-la-hi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863777868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li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898566180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l’ 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li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432466844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966136720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-li’nh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-li-les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991698811"/>
                  </a:ext>
                </a:extLst>
              </a:tr>
              <a:tr h="8593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se’t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us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413165909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m’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t’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l’</a:t>
                      </a:r>
                      <a:r>
                        <a:rPr lang="es-ES" sz="600">
                          <a:effectLst/>
                        </a:rPr>
                        <a:t>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us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504911211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-se’t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-se-us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163417788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-se’t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-s’ho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-se-us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-se’ls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-se-les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497349639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en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516732535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282354473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157033544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-n’hi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988702131"/>
                  </a:ext>
                </a:extLst>
              </a:tr>
              <a:tr h="8593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ens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ens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425266874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l’</a:t>
                      </a:r>
                      <a:r>
                        <a:rPr lang="es-ES" sz="500">
                          <a:effectLst/>
                        </a:rPr>
                        <a:t>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ens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337170088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-nos-hi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-nos-els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48975249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-nos-hi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-nos-els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-nos-les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4249171055"/>
                  </a:ext>
                </a:extLst>
              </a:tr>
              <a:tr h="8593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us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4281447734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m’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l’</a:t>
                      </a:r>
                      <a:r>
                        <a:rPr lang="es-ES" sz="600">
                          <a:effectLst/>
                        </a:rPr>
                        <a:t>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425567915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-us-em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-us-hi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-us-ens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-us-les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71204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-vos-em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-vos-li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-vos-hi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-vos-ens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-vos-els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-vos-les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484326847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els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3936375067"/>
                  </a:ext>
                </a:extLst>
              </a:tr>
              <a:tr h="849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l’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l’</a:t>
                      </a:r>
                      <a:r>
                        <a:rPr lang="es-ES" sz="600">
                          <a:effectLst/>
                        </a:rPr>
                        <a:t>(la)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els 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995179174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‘ls-les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24835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-los-el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-los-la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-los-ho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-los-hi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-los-els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-los-les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980007726"/>
                  </a:ext>
                </a:extLst>
              </a:tr>
              <a:tr h="5391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</a:rPr>
                        <a:t>les</a:t>
                      </a:r>
                      <a:endParaRPr lang="es-ES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ref.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les 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les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1545477046"/>
                  </a:ext>
                </a:extLst>
              </a:tr>
              <a:tr h="539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elid.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les n’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les 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659438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-les-en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-les-hi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4091915620"/>
                  </a:ext>
                </a:extLst>
              </a:tr>
              <a:tr h="85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ple.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-les-en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-les-hi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4" marR="22864" marT="0" marB="0"/>
                </a:tc>
                <a:extLst>
                  <a:ext uri="{0D108BD9-81ED-4DB2-BD59-A6C34878D82A}">
                    <a16:rowId xmlns:a16="http://schemas.microsoft.com/office/drawing/2014/main" val="2745777573"/>
                  </a:ext>
                </a:extLst>
              </a:tr>
            </a:tbl>
          </a:graphicData>
        </a:graphic>
      </p:graphicFrame>
      <p:sp>
        <p:nvSpPr>
          <p:cNvPr id="23" name="Google Shape;337;p29">
            <a:extLst>
              <a:ext uri="{FF2B5EF4-FFF2-40B4-BE49-F238E27FC236}">
                <a16:creationId xmlns:a16="http://schemas.microsoft.com/office/drawing/2014/main" id="{1641A70E-5D57-4290-B176-6BAE3D81EBD7}"/>
              </a:ext>
            </a:extLst>
          </p:cNvPr>
          <p:cNvSpPr txBox="1">
            <a:spLocks/>
          </p:cNvSpPr>
          <p:nvPr/>
        </p:nvSpPr>
        <p:spPr>
          <a:xfrm>
            <a:off x="436936" y="2940610"/>
            <a:ext cx="2590563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 algn="just">
              <a:buClr>
                <a:schemeClr val="bg2"/>
              </a:buClr>
              <a:buFont typeface="Wingdings" panose="05000000000000000000" pitchFamily="2" charset="2"/>
              <a:buChar char="­"/>
            </a:pPr>
            <a:r>
              <a:rPr lang="en-US" sz="1200"/>
              <a:t>El pronom </a:t>
            </a:r>
            <a:r>
              <a:rPr lang="en-US" sz="1200" b="1"/>
              <a:t>es</a:t>
            </a:r>
            <a:r>
              <a:rPr lang="en-US" sz="1200"/>
              <a:t> sempre utilitza la forma </a:t>
            </a:r>
            <a:r>
              <a:rPr lang="en-US" sz="1200" b="1"/>
              <a:t>se</a:t>
            </a:r>
            <a:r>
              <a:rPr lang="en-US" sz="1200"/>
              <a:t> si acompanya a altre </a:t>
            </a:r>
            <a:r>
              <a:rPr lang="en-US" sz="1200" b="1"/>
              <a:t>pronom</a:t>
            </a:r>
            <a:r>
              <a:rPr lang="en-US" sz="1200"/>
              <a:t> o a un verb que comença per </a:t>
            </a:r>
            <a:r>
              <a:rPr lang="en-US" sz="1200" b="1"/>
              <a:t>s-</a:t>
            </a:r>
            <a:endParaRPr lang="en-US" sz="1200" i="1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10800000" flipH="1">
            <a:off x="8366339" y="3297000"/>
            <a:ext cx="1649700" cy="1884300"/>
          </a:xfrm>
          <a:prstGeom prst="pie">
            <a:avLst>
              <a:gd name="adj1" fmla="val 5346063"/>
              <a:gd name="adj2" fmla="val 1620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63500" y="41564"/>
            <a:ext cx="8217000" cy="50282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10900" y="0"/>
            <a:ext cx="77040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tx1"/>
                </a:solidFill>
              </a:rPr>
              <a:t>4</a:t>
            </a:r>
            <a:r>
              <a:rPr lang="en">
                <a:solidFill>
                  <a:schemeClr val="tx1"/>
                </a:solidFill>
              </a:rPr>
              <a:t>. </a:t>
            </a:r>
            <a:r>
              <a:rPr lang="es-ES">
                <a:solidFill>
                  <a:schemeClr val="lt1"/>
                </a:solidFill>
              </a:rPr>
              <a:t>La guerra en la literatura (s. XV)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DD0C6DA-F00C-4AB3-80A9-8B541D7A270C}"/>
              </a:ext>
            </a:extLst>
          </p:cNvPr>
          <p:cNvSpPr/>
          <p:nvPr/>
        </p:nvSpPr>
        <p:spPr>
          <a:xfrm>
            <a:off x="512305" y="991225"/>
            <a:ext cx="8119390" cy="393438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La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guerra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està molt present en els </a:t>
            </a:r>
            <a:r>
              <a:rPr lang="es-ES" sz="1100" u="sng">
                <a:solidFill>
                  <a:schemeClr val="tx1"/>
                </a:solidFill>
                <a:latin typeface="Lexend Deca Light" panose="020B0604020202020204" charset="0"/>
              </a:rPr>
              <a:t>combats personals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i en la </a:t>
            </a:r>
            <a:r>
              <a:rPr lang="es-ES" sz="1100" u="sng">
                <a:solidFill>
                  <a:schemeClr val="tx1"/>
                </a:solidFill>
                <a:latin typeface="Lexend Deca Light" panose="020B0604020202020204" charset="0"/>
              </a:rPr>
              <a:t>religió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durant el segle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XV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temàtica que es manifesta en la literatura des d’una visió més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realista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i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complexa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que en segles anteriors.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9" name="Google Shape;336;p29">
            <a:extLst>
              <a:ext uri="{FF2B5EF4-FFF2-40B4-BE49-F238E27FC236}">
                <a16:creationId xmlns:a16="http://schemas.microsoft.com/office/drawing/2014/main" id="{0FE1AAFC-74EC-41F9-9DB5-94E6B4F092F7}"/>
              </a:ext>
            </a:extLst>
          </p:cNvPr>
          <p:cNvSpPr/>
          <p:nvPr/>
        </p:nvSpPr>
        <p:spPr>
          <a:xfrm>
            <a:off x="463502" y="617731"/>
            <a:ext cx="1672276" cy="30766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8;p29">
            <a:extLst>
              <a:ext uri="{FF2B5EF4-FFF2-40B4-BE49-F238E27FC236}">
                <a16:creationId xmlns:a16="http://schemas.microsoft.com/office/drawing/2014/main" id="{BF0018F5-EAE1-4A1A-AA99-84A8EC2460E2}"/>
              </a:ext>
            </a:extLst>
          </p:cNvPr>
          <p:cNvSpPr txBox="1">
            <a:spLocks/>
          </p:cNvSpPr>
          <p:nvPr/>
        </p:nvSpPr>
        <p:spPr>
          <a:xfrm>
            <a:off x="561111" y="488398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>
                <a:solidFill>
                  <a:schemeClr val="tx2"/>
                </a:solidFill>
              </a:rPr>
              <a:t>4.1) </a:t>
            </a:r>
            <a:r>
              <a:rPr lang="es-ES" sz="180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21" name="Google Shape;337;p29">
            <a:extLst>
              <a:ext uri="{FF2B5EF4-FFF2-40B4-BE49-F238E27FC236}">
                <a16:creationId xmlns:a16="http://schemas.microsoft.com/office/drawing/2014/main" id="{0FCD556D-04B9-47D2-B08B-BB5F2CF39AFA}"/>
              </a:ext>
            </a:extLst>
          </p:cNvPr>
          <p:cNvSpPr txBox="1">
            <a:spLocks/>
          </p:cNvSpPr>
          <p:nvPr/>
        </p:nvSpPr>
        <p:spPr>
          <a:xfrm>
            <a:off x="463500" y="1353500"/>
            <a:ext cx="8217000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Durant l’</a:t>
            </a:r>
            <a:r>
              <a:rPr lang="en-US" b="1"/>
              <a:t>edat mitjana</a:t>
            </a:r>
            <a:r>
              <a:rPr lang="en-US"/>
              <a:t>, els cavallers representaven els </a:t>
            </a:r>
            <a:r>
              <a:rPr lang="en-US" b="1"/>
              <a:t>ideals de la noblesa i del món feudal</a:t>
            </a:r>
            <a:r>
              <a:rPr lang="en-US"/>
              <a:t>:</a:t>
            </a:r>
            <a:br>
              <a:rPr lang="en-US"/>
            </a:br>
            <a:r>
              <a:rPr lang="en-US"/>
              <a:t>     com el vassallatge, la fidelitat al rei, la protecció dels dèbils, el menyspreu de la mort i el dolor, la religiositat o</a:t>
            </a:r>
            <a:br>
              <a:rPr lang="en-US"/>
            </a:br>
            <a:r>
              <a:rPr lang="en-US"/>
              <a:t>     l’anhel d’honor i gloria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Aquests valors estan presents en les </a:t>
            </a:r>
            <a:r>
              <a:rPr lang="en-US" b="1"/>
              <a:t>narracions de ficció</a:t>
            </a:r>
            <a:r>
              <a:rPr lang="en-US"/>
              <a:t> i en el </a:t>
            </a:r>
            <a:r>
              <a:rPr lang="en-US" b="1"/>
              <a:t>món real</a:t>
            </a:r>
            <a:r>
              <a:rPr lang="en-US"/>
              <a:t>, com demostren: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</a:t>
            </a:r>
            <a:r>
              <a:rPr lang="en-US" sz="1100" u="sng"/>
              <a:t>Llibre de l’ordre de cavalleria</a:t>
            </a:r>
            <a:r>
              <a:rPr lang="en-US" sz="1100"/>
              <a:t> de </a:t>
            </a:r>
            <a:r>
              <a:rPr lang="en-US" sz="1100" b="1"/>
              <a:t>Ramon Llull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el </a:t>
            </a:r>
            <a:r>
              <a:rPr lang="en-US" sz="1100" u="sng"/>
              <a:t>Tractat de cavalleria</a:t>
            </a:r>
            <a:r>
              <a:rPr lang="en-US" sz="1100"/>
              <a:t> de </a:t>
            </a:r>
            <a:r>
              <a:rPr lang="en-US" sz="1100" b="1"/>
              <a:t>Pere III el Ceremoniós</a:t>
            </a:r>
            <a:endParaRPr lang="en-US" sz="1100"/>
          </a:p>
        </p:txBody>
      </p:sp>
      <p:sp>
        <p:nvSpPr>
          <p:cNvPr id="3" name="Flecha: doblada hacia arriba 2">
            <a:extLst>
              <a:ext uri="{FF2B5EF4-FFF2-40B4-BE49-F238E27FC236}">
                <a16:creationId xmlns:a16="http://schemas.microsoft.com/office/drawing/2014/main" id="{DB056DEB-5B56-4F40-8DE4-EB7C9CF08128}"/>
              </a:ext>
            </a:extLst>
          </p:cNvPr>
          <p:cNvSpPr/>
          <p:nvPr/>
        </p:nvSpPr>
        <p:spPr>
          <a:xfrm rot="5400000">
            <a:off x="764425" y="1594055"/>
            <a:ext cx="123875" cy="15702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927710E3-DCED-4C72-8D5F-1D72620E1668}"/>
              </a:ext>
            </a:extLst>
          </p:cNvPr>
          <p:cNvSpPr/>
          <p:nvPr/>
        </p:nvSpPr>
        <p:spPr>
          <a:xfrm>
            <a:off x="4585062" y="2121637"/>
            <a:ext cx="117567" cy="353777"/>
          </a:xfrm>
          <a:prstGeom prst="rightBrace">
            <a:avLst>
              <a:gd name="adj1" fmla="val 30603"/>
              <a:gd name="adj2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Google Shape;337;p29">
            <a:extLst>
              <a:ext uri="{FF2B5EF4-FFF2-40B4-BE49-F238E27FC236}">
                <a16:creationId xmlns:a16="http://schemas.microsoft.com/office/drawing/2014/main" id="{FC1988A4-5C75-4229-A89B-5880C20E1A16}"/>
              </a:ext>
            </a:extLst>
          </p:cNvPr>
          <p:cNvSpPr txBox="1">
            <a:spLocks/>
          </p:cNvSpPr>
          <p:nvPr/>
        </p:nvSpPr>
        <p:spPr>
          <a:xfrm>
            <a:off x="4643845" y="2036774"/>
            <a:ext cx="2212976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0" indent="0">
              <a:buFont typeface="Lexend Deca Light"/>
              <a:buNone/>
            </a:pPr>
            <a:r>
              <a:rPr lang="en-US"/>
              <a:t>models de comportament per als nobles, </a:t>
            </a:r>
            <a:r>
              <a:rPr lang="en-US" b="1"/>
              <a:t>espill de prínceps</a:t>
            </a:r>
            <a:endParaRPr lang="en-US"/>
          </a:p>
        </p:txBody>
      </p:sp>
      <p:sp>
        <p:nvSpPr>
          <p:cNvPr id="23" name="Google Shape;338;p29">
            <a:extLst>
              <a:ext uri="{FF2B5EF4-FFF2-40B4-BE49-F238E27FC236}">
                <a16:creationId xmlns:a16="http://schemas.microsoft.com/office/drawing/2014/main" id="{2E08AC5E-CFEC-41BF-8FF6-6702A5AD4D3E}"/>
              </a:ext>
            </a:extLst>
          </p:cNvPr>
          <p:cNvSpPr txBox="1">
            <a:spLocks/>
          </p:cNvSpPr>
          <p:nvPr/>
        </p:nvSpPr>
        <p:spPr>
          <a:xfrm>
            <a:off x="512305" y="2315862"/>
            <a:ext cx="33811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400">
                <a:solidFill>
                  <a:schemeClr val="bg2"/>
                </a:solidFill>
              </a:rPr>
              <a:t>Llibres de cavalleries</a:t>
            </a:r>
          </a:p>
        </p:txBody>
      </p:sp>
      <p:sp>
        <p:nvSpPr>
          <p:cNvPr id="13" name="Google Shape;337;p29">
            <a:extLst>
              <a:ext uri="{FF2B5EF4-FFF2-40B4-BE49-F238E27FC236}">
                <a16:creationId xmlns:a16="http://schemas.microsoft.com/office/drawing/2014/main" id="{DC7F5BCC-0C10-4627-8301-27C376449318}"/>
              </a:ext>
            </a:extLst>
          </p:cNvPr>
          <p:cNvSpPr txBox="1">
            <a:spLocks/>
          </p:cNvSpPr>
          <p:nvPr/>
        </p:nvSpPr>
        <p:spPr>
          <a:xfrm>
            <a:off x="476562" y="3083540"/>
            <a:ext cx="8667438" cy="168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n-US"/>
              <a:t>Característiques: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aparició d’elements </a:t>
            </a:r>
            <a:r>
              <a:rPr lang="en-US" sz="1100" b="1"/>
              <a:t>fantàstics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presència de </a:t>
            </a:r>
            <a:r>
              <a:rPr lang="en-US" sz="1100" b="1"/>
              <a:t>personatges amb qualitats sobrehumanes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100"/>
              <a:t>situats en </a:t>
            </a:r>
            <a:r>
              <a:rPr lang="en-US" sz="1100" b="1"/>
              <a:t>èpoques remotes</a:t>
            </a:r>
            <a:r>
              <a:rPr lang="en-US" sz="1100"/>
              <a:t> i en </a:t>
            </a:r>
            <a:r>
              <a:rPr lang="en-US" sz="1100" b="1"/>
              <a:t>llocs exòtics i llunyans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Inicialment: inspiració en la </a:t>
            </a:r>
            <a:r>
              <a:rPr lang="en-US" b="1"/>
              <a:t>història</a:t>
            </a:r>
            <a:r>
              <a:rPr lang="en-US"/>
              <a:t> i </a:t>
            </a:r>
            <a:r>
              <a:rPr lang="en-US" b="1"/>
              <a:t>llegendes clàssiques grecollatines</a:t>
            </a:r>
          </a:p>
          <a:p>
            <a:pPr marL="171450" indent="-171450">
              <a:buClr>
                <a:schemeClr val="bg2"/>
              </a:buClr>
            </a:pPr>
            <a:r>
              <a:rPr lang="en-US"/>
              <a:t>Posteriorment: recreació de </a:t>
            </a:r>
            <a:r>
              <a:rPr lang="en-US" b="1"/>
              <a:t>mites cèltics</a:t>
            </a:r>
            <a:r>
              <a:rPr lang="en-US"/>
              <a:t> </a:t>
            </a:r>
            <a:r>
              <a:rPr lang="en-US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>
                <a:sym typeface="Wingdings" panose="05000000000000000000" pitchFamily="2" charset="2"/>
              </a:rPr>
              <a:t>coneguts com a </a:t>
            </a:r>
            <a:r>
              <a:rPr lang="en-US" b="1">
                <a:sym typeface="Wingdings" panose="05000000000000000000" pitchFamily="2" charset="2"/>
              </a:rPr>
              <a:t>matèria de Bretanya</a:t>
            </a:r>
            <a:r>
              <a:rPr lang="en-US">
                <a:sym typeface="Wingdings" panose="05000000000000000000" pitchFamily="2" charset="2"/>
              </a:rPr>
              <a:t> i creats pel francés </a:t>
            </a:r>
            <a:r>
              <a:rPr lang="en-US" b="1">
                <a:sym typeface="Wingdings" panose="05000000000000000000" pitchFamily="2" charset="2"/>
              </a:rPr>
              <a:t>Chrétien de Troyes</a:t>
            </a:r>
            <a:r>
              <a:rPr lang="en-US">
                <a:sym typeface="Wingdings" panose="05000000000000000000" pitchFamily="2" charset="2"/>
              </a:rPr>
              <a:t> (1135-1190).</a:t>
            </a:r>
          </a:p>
          <a:p>
            <a:pPr marL="171450" indent="-171450">
              <a:buClr>
                <a:schemeClr val="bg2"/>
              </a:buClr>
            </a:pPr>
            <a:r>
              <a:rPr lang="en-US">
                <a:sym typeface="Wingdings" panose="05000000000000000000" pitchFamily="2" charset="2"/>
              </a:rPr>
              <a:t>Exemples: 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050">
                <a:sym typeface="Wingdings" panose="05000000000000000000" pitchFamily="2" charset="2"/>
              </a:rPr>
              <a:t>traduïts durant </a:t>
            </a:r>
            <a:r>
              <a:rPr lang="en-US" sz="1050" b="1">
                <a:sym typeface="Wingdings" panose="05000000000000000000" pitchFamily="2" charset="2"/>
              </a:rPr>
              <a:t>s.XIII: </a:t>
            </a:r>
            <a:r>
              <a:rPr lang="en-US" sz="1050" b="1" i="1">
                <a:sym typeface="Wingdings" panose="05000000000000000000" pitchFamily="2" charset="2"/>
              </a:rPr>
              <a:t>Queste du Saint Graal</a:t>
            </a:r>
            <a:r>
              <a:rPr lang="en-US" sz="1050">
                <a:sym typeface="Wingdings" panose="05000000000000000000" pitchFamily="2" charset="2"/>
              </a:rPr>
              <a:t> (França) i </a:t>
            </a:r>
            <a:r>
              <a:rPr lang="en-US" sz="1050" b="1" i="1">
                <a:sym typeface="Wingdings" panose="05000000000000000000" pitchFamily="2" charset="2"/>
              </a:rPr>
              <a:t>Amadís de Gaula</a:t>
            </a:r>
            <a:r>
              <a:rPr lang="en-US" sz="1050">
                <a:sym typeface="Wingdings" panose="05000000000000000000" pitchFamily="2" charset="2"/>
              </a:rPr>
              <a:t> (castellà)</a:t>
            </a:r>
          </a:p>
          <a:p>
            <a:pPr marL="628650" lvl="1" indent="-171450">
              <a:buClr>
                <a:schemeClr val="bg2"/>
              </a:buClr>
            </a:pPr>
            <a:r>
              <a:rPr lang="en-US" sz="1050"/>
              <a:t>obres més representatives de la matèria de Bretanya valenciana (s.</a:t>
            </a:r>
            <a:r>
              <a:rPr lang="en-US" sz="1050" b="1"/>
              <a:t>XIII-XIV</a:t>
            </a:r>
            <a:r>
              <a:rPr lang="en-US" sz="1050"/>
              <a:t>): </a:t>
            </a:r>
            <a:r>
              <a:rPr lang="en-US" sz="1050" b="1" i="1"/>
              <a:t>Blandín de Cornualla</a:t>
            </a:r>
            <a:r>
              <a:rPr lang="en-US" sz="1050"/>
              <a:t> (poema narratiu amb versos octosíl·labs apariats i elements fantàstics europeus amb realistes) i </a:t>
            </a:r>
            <a:r>
              <a:rPr lang="en-US" sz="1050" b="1" i="1"/>
              <a:t>La Faula</a:t>
            </a:r>
            <a:r>
              <a:rPr lang="en-US" sz="1050"/>
              <a:t> de </a:t>
            </a:r>
            <a:r>
              <a:rPr lang="en-US" sz="1050" b="1"/>
              <a:t>Guillem de Torroella</a:t>
            </a:r>
            <a:endParaRPr lang="en-US" sz="105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1A1A55-FA50-4077-BDD9-41BCA113E9E0}"/>
              </a:ext>
            </a:extLst>
          </p:cNvPr>
          <p:cNvSpPr/>
          <p:nvPr/>
        </p:nvSpPr>
        <p:spPr>
          <a:xfrm>
            <a:off x="512305" y="2734961"/>
            <a:ext cx="8119390" cy="393438"/>
          </a:xfrm>
          <a:prstGeom prst="rect">
            <a:avLst/>
          </a:prstGeom>
          <a:solidFill>
            <a:srgbClr val="ECBD2A">
              <a:alpha val="2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Com a ficció, destaquen els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llibres de cavalleries 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nascuts 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mitjan segle XII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, impulsats per la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noblesa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 i destinats a defensar la </a:t>
            </a:r>
            <a:r>
              <a:rPr lang="es-ES" sz="1100" b="1">
                <a:solidFill>
                  <a:schemeClr val="tx1"/>
                </a:solidFill>
                <a:latin typeface="Lexend Deca Light" panose="020B0604020202020204" charset="0"/>
              </a:rPr>
              <a:t>cavalleria</a:t>
            </a:r>
            <a:r>
              <a:rPr lang="es-ES" sz="1100">
                <a:solidFill>
                  <a:schemeClr val="tx1"/>
                </a:solidFill>
                <a:latin typeface="Lexend Deca Light" panose="020B0604020202020204" charset="0"/>
              </a:rPr>
              <a:t>.</a:t>
            </a:r>
            <a:endParaRPr lang="es-ES">
              <a:solidFill>
                <a:schemeClr val="tx1"/>
              </a:solidFill>
              <a:latin typeface="Lexend Deca Light" panose="020B0604020202020204" charset="0"/>
            </a:endParaRP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E0CF13BF-6042-4FD4-BFCC-A0D62FBA2FA2}"/>
              </a:ext>
            </a:extLst>
          </p:cNvPr>
          <p:cNvSpPr/>
          <p:nvPr/>
        </p:nvSpPr>
        <p:spPr>
          <a:xfrm rot="10800000">
            <a:off x="904875" y="4606036"/>
            <a:ext cx="76200" cy="495899"/>
          </a:xfrm>
          <a:prstGeom prst="rightBrace">
            <a:avLst>
              <a:gd name="adj1" fmla="val 30603"/>
              <a:gd name="adj2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Google Shape;337;p29">
            <a:extLst>
              <a:ext uri="{FF2B5EF4-FFF2-40B4-BE49-F238E27FC236}">
                <a16:creationId xmlns:a16="http://schemas.microsoft.com/office/drawing/2014/main" id="{B0CD4D82-AD64-488B-8CF7-5DAFAD17C541}"/>
              </a:ext>
            </a:extLst>
          </p:cNvPr>
          <p:cNvSpPr txBox="1">
            <a:spLocks/>
          </p:cNvSpPr>
          <p:nvPr/>
        </p:nvSpPr>
        <p:spPr>
          <a:xfrm>
            <a:off x="-80089" y="4488459"/>
            <a:ext cx="1061054" cy="3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 Light"/>
              <a:buChar char="●"/>
              <a:defRPr sz="11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pPr marL="0" indent="0" algn="r">
              <a:buFont typeface="Lexend Deca Light"/>
              <a:buNone/>
            </a:pPr>
            <a:r>
              <a:rPr lang="en-US" sz="900"/>
              <a:t>intenció </a:t>
            </a:r>
            <a:r>
              <a:rPr lang="en-US" sz="900" b="1"/>
              <a:t>crítica</a:t>
            </a:r>
            <a:r>
              <a:rPr lang="en-US" sz="900"/>
              <a:t> i </a:t>
            </a:r>
            <a:r>
              <a:rPr lang="en-US" sz="900" b="1"/>
              <a:t>moralitzadora</a:t>
            </a:r>
            <a:r>
              <a:rPr lang="en-US" sz="900"/>
              <a:t> sobre la crisi de la cavalleria</a:t>
            </a:r>
          </a:p>
        </p:txBody>
      </p:sp>
    </p:spTree>
    <p:extLst>
      <p:ext uri="{BB962C8B-B14F-4D97-AF65-F5344CB8AC3E}">
        <p14:creationId xmlns:p14="http://schemas.microsoft.com/office/powerpoint/2010/main" val="270410088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E-Wallet Project Proposal by Slidesgo">
  <a:themeElements>
    <a:clrScheme name="Simple Light">
      <a:dk1>
        <a:srgbClr val="162535"/>
      </a:dk1>
      <a:lt1>
        <a:srgbClr val="FBF9EA"/>
      </a:lt1>
      <a:dk2>
        <a:srgbClr val="ECBD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62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3176</Words>
  <Application>Microsoft Office PowerPoint</Application>
  <PresentationFormat>Presentación en pantalla (16:9)</PresentationFormat>
  <Paragraphs>972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Lexend Deca Light</vt:lpstr>
      <vt:lpstr>Calibri</vt:lpstr>
      <vt:lpstr>Arial</vt:lpstr>
      <vt:lpstr>Wingdings</vt:lpstr>
      <vt:lpstr>Carlito</vt:lpstr>
      <vt:lpstr>Montserrat</vt:lpstr>
      <vt:lpstr>Roboto Condensed Light</vt:lpstr>
      <vt:lpstr>Yellow E-Wallet Project Proposal by Slidesgo</vt:lpstr>
      <vt:lpstr>VALENCIÀ TEMA 5</vt:lpstr>
      <vt:lpstr>1. Els sons nasals i els ròtics</vt:lpstr>
      <vt:lpstr>1. Els sons nasals i els ròtics</vt:lpstr>
      <vt:lpstr>2. L’oració composta</vt:lpstr>
      <vt:lpstr>2. L’oració composta</vt:lpstr>
      <vt:lpstr>3. La combinació de pronoms febles</vt:lpstr>
      <vt:lpstr>3. La combinació de pronoms febles</vt:lpstr>
      <vt:lpstr>3. La combinació de pronoms febles</vt:lpstr>
      <vt:lpstr>4. La guerra en la literatura (s. XV)</vt:lpstr>
      <vt:lpstr>4. La guerra en la literatura (s. XV)</vt:lpstr>
      <vt:lpstr>4. La guerra en la literatura (s. XV)</vt:lpstr>
      <vt:lpstr>4. La guerra en la literatura (s. XV)</vt:lpstr>
      <vt:lpstr>4. La guerra en la literatura (s. XV)</vt:lpstr>
      <vt:lpstr>4. La guerra en la literatura (s. XV)</vt:lpstr>
      <vt:lpstr>4. La guerra en la literatura (s. XV)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TEMA 5</dc:title>
  <cp:lastModifiedBy>Eva Arnau</cp:lastModifiedBy>
  <cp:revision>50</cp:revision>
  <dcterms:modified xsi:type="dcterms:W3CDTF">2024-05-27T18:34:45Z</dcterms:modified>
</cp:coreProperties>
</file>