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AF8E"/>
    <a:srgbClr val="DC90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EADE-8E88-4C7C-8AC5-FB148DE4940E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5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81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8927" y="997973"/>
            <a:ext cx="8473395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2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305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913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344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3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929147"/>
            <a:ext cx="10689336" cy="7984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88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8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344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344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8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3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1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9848"/>
            <a:ext cx="4093599" cy="13167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9848"/>
            <a:ext cx="6172200" cy="47912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1176"/>
            <a:ext cx="4093599" cy="3319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6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7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21992"/>
            <a:ext cx="10691265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4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E31BA835-12AC-4E8F-955A-EA3F4DE2791F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088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20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lores rosadas y hojas sobre fondo blanco">
            <a:extLst>
              <a:ext uri="{FF2B5EF4-FFF2-40B4-BE49-F238E27FC236}">
                <a16:creationId xmlns:a16="http://schemas.microsoft.com/office/drawing/2014/main" id="{2EA2DEA2-04FF-5814-D357-038E255FCE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605" r="24884"/>
          <a:stretch/>
        </p:blipFill>
        <p:spPr>
          <a:xfrm>
            <a:off x="1" y="10"/>
            <a:ext cx="4876799" cy="685798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C083E61-86B5-44B2-BD7B-CE1429499C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4552" y="871758"/>
            <a:ext cx="5825448" cy="3871143"/>
          </a:xfrm>
        </p:spPr>
        <p:txBody>
          <a:bodyPr>
            <a:normAutofit/>
          </a:bodyPr>
          <a:lstStyle/>
          <a:p>
            <a:r>
              <a:rPr lang="es-ES" b="1"/>
              <a:t>VALENCIÀ TEMA 6:</a:t>
            </a:r>
            <a:br>
              <a:rPr lang="es-ES"/>
            </a:br>
            <a:r>
              <a:rPr lang="es-ES" cap="none">
                <a:solidFill>
                  <a:schemeClr val="accent6"/>
                </a:solidFill>
                <a:latin typeface="Back To School" pitchFamily="2" charset="0"/>
              </a:rPr>
              <a:t>La guerra en la literatura (s.XV)</a:t>
            </a:r>
            <a:endParaRPr lang="es-ES" b="1">
              <a:solidFill>
                <a:schemeClr val="accent6"/>
              </a:solidFill>
              <a:latin typeface="Back To School" pitchFamily="2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39A0F0-2BD3-4F22-B607-C8362DA93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9964" y="4785543"/>
            <a:ext cx="5322013" cy="1005657"/>
          </a:xfrm>
        </p:spPr>
        <p:txBody>
          <a:bodyPr>
            <a:normAutofit/>
          </a:bodyPr>
          <a:lstStyle/>
          <a:p>
            <a:r>
              <a:rPr lang="es-ES" b="1">
                <a:solidFill>
                  <a:srgbClr val="DC909F"/>
                </a:solidFill>
              </a:rPr>
              <a:t>LITERATURA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723900"/>
            <a:ext cx="57062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CF06E40-3ECB-4820-95B5-8A70B07D4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6134100"/>
            <a:ext cx="56681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310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30454-7A93-4BBF-A7F3-247ECD25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4891"/>
            <a:ext cx="10691265" cy="896112"/>
          </a:xfrm>
        </p:spPr>
        <p:txBody>
          <a:bodyPr>
            <a:normAutofit/>
          </a:bodyPr>
          <a:lstStyle/>
          <a:p>
            <a:r>
              <a:rPr lang="es-ES" b="1">
                <a:solidFill>
                  <a:schemeClr val="accent6"/>
                </a:solidFill>
              </a:rPr>
              <a:t>1-</a:t>
            </a:r>
            <a:r>
              <a:rPr lang="es-ES" b="1">
                <a:solidFill>
                  <a:schemeClr val="accent4"/>
                </a:solidFill>
              </a:rPr>
              <a:t> </a:t>
            </a:r>
            <a:r>
              <a:rPr lang="es-ES" b="1"/>
              <a:t>Context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E77662B-8208-4BB4-A02B-A3CA0EFF7AED}"/>
              </a:ext>
            </a:extLst>
          </p:cNvPr>
          <p:cNvSpPr/>
          <p:nvPr/>
        </p:nvSpPr>
        <p:spPr>
          <a:xfrm>
            <a:off x="700635" y="793630"/>
            <a:ext cx="10691265" cy="664234"/>
          </a:xfrm>
          <a:prstGeom prst="rect">
            <a:avLst/>
          </a:prstGeom>
          <a:solidFill>
            <a:srgbClr val="69AF8E">
              <a:alpha val="20000"/>
            </a:srgbClr>
          </a:solidFill>
          <a:ln>
            <a:solidFill>
              <a:schemeClr val="accent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AEFDBE-ACD8-4FC2-9886-3E14A4896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793630"/>
            <a:ext cx="10691265" cy="5168258"/>
          </a:xfrm>
        </p:spPr>
        <p:txBody>
          <a:bodyPr/>
          <a:lstStyle/>
          <a:p>
            <a:pPr marL="0" indent="0" algn="just">
              <a:buClr>
                <a:schemeClr val="accent6"/>
              </a:buClr>
              <a:buNone/>
            </a:pPr>
            <a:r>
              <a:rPr lang="es-ES" sz="1800"/>
              <a:t>La </a:t>
            </a:r>
            <a:r>
              <a:rPr lang="es-ES" sz="1800" b="1"/>
              <a:t>guerra</a:t>
            </a:r>
            <a:r>
              <a:rPr lang="es-ES" sz="1800"/>
              <a:t> està molt present en els </a:t>
            </a:r>
            <a:r>
              <a:rPr lang="es-ES" sz="1800" b="1"/>
              <a:t>combats personals</a:t>
            </a:r>
            <a:r>
              <a:rPr lang="es-ES" sz="1800"/>
              <a:t> i en la </a:t>
            </a:r>
            <a:r>
              <a:rPr lang="es-ES" sz="1800" b="1"/>
              <a:t>religió</a:t>
            </a:r>
            <a:r>
              <a:rPr lang="es-ES" sz="1800"/>
              <a:t> (creuades) durant el segle </a:t>
            </a:r>
            <a:r>
              <a:rPr lang="es-ES" sz="1800" b="1">
                <a:solidFill>
                  <a:schemeClr val="accent6"/>
                </a:solidFill>
              </a:rPr>
              <a:t>XV</a:t>
            </a:r>
            <a:r>
              <a:rPr lang="es-ES" sz="1800"/>
              <a:t>, temàtica que es manifesta en la literatura des d’una visió més </a:t>
            </a:r>
            <a:r>
              <a:rPr lang="es-ES" sz="1800" b="1"/>
              <a:t>realista</a:t>
            </a:r>
            <a:r>
              <a:rPr lang="es-ES" sz="1800"/>
              <a:t> i </a:t>
            </a:r>
            <a:r>
              <a:rPr lang="es-ES" sz="1800" b="1"/>
              <a:t>complexa</a:t>
            </a:r>
            <a:r>
              <a:rPr lang="es-ES" sz="1800"/>
              <a:t> que en segles anteriors.</a:t>
            </a:r>
          </a:p>
          <a:p>
            <a:pPr>
              <a:buClr>
                <a:schemeClr val="accent6"/>
              </a:buClr>
            </a:pPr>
            <a:r>
              <a:rPr lang="es-ES" sz="1800"/>
              <a:t>Durant l’</a:t>
            </a:r>
            <a:r>
              <a:rPr lang="es-ES" sz="1800" b="1"/>
              <a:t>edat mitjana</a:t>
            </a:r>
            <a:r>
              <a:rPr lang="es-ES" sz="1800"/>
              <a:t>, els cavallers representaven els </a:t>
            </a:r>
            <a:r>
              <a:rPr lang="es-ES" sz="1800" b="1"/>
              <a:t>ideals de la noblesa i del món feudal</a:t>
            </a:r>
            <a:r>
              <a:rPr lang="es-ES" sz="1800"/>
              <a:t>: el vassallatge, la fidelitat del rei, la protecció dels dèbils, el menyspreu de la mort i el dolor, la religiositat i l’anhel d’honor i glòria.</a:t>
            </a:r>
          </a:p>
          <a:p>
            <a:pPr>
              <a:buClr>
                <a:schemeClr val="accent6"/>
              </a:buClr>
            </a:pPr>
            <a:r>
              <a:rPr lang="es-ES" sz="1800"/>
              <a:t>Aquests valors estan presents en les </a:t>
            </a:r>
            <a:r>
              <a:rPr lang="es-ES" sz="1800" b="1"/>
              <a:t>narracions de ficció </a:t>
            </a:r>
            <a:r>
              <a:rPr lang="es-ES" sz="1800"/>
              <a:t>i en el </a:t>
            </a:r>
            <a:r>
              <a:rPr lang="es-ES" sz="1800" b="1"/>
              <a:t>món real</a:t>
            </a:r>
            <a:r>
              <a:rPr lang="es-ES" sz="1800"/>
              <a:t>, com demostren:</a:t>
            </a:r>
          </a:p>
          <a:p>
            <a:pPr lvl="1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/>
              <a:t>el </a:t>
            </a:r>
            <a:r>
              <a:rPr lang="es-ES" i="1" u="sng"/>
              <a:t>Llibre de l’ordre de cavalleria</a:t>
            </a:r>
            <a:r>
              <a:rPr lang="es-ES"/>
              <a:t> de </a:t>
            </a:r>
            <a:r>
              <a:rPr lang="es-ES" b="1"/>
              <a:t>Ramon Llull</a:t>
            </a:r>
          </a:p>
          <a:p>
            <a:pPr lvl="1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/>
              <a:t>el </a:t>
            </a:r>
            <a:r>
              <a:rPr lang="es-ES" i="1" u="sng"/>
              <a:t>Tractat de cavalleria</a:t>
            </a:r>
            <a:r>
              <a:rPr lang="es-ES"/>
              <a:t> de </a:t>
            </a:r>
            <a:r>
              <a:rPr lang="es-ES" b="1"/>
              <a:t>Pere III el Ceremoniós</a:t>
            </a:r>
            <a:endParaRPr lang="es-ES"/>
          </a:p>
        </p:txBody>
      </p:sp>
      <p:sp>
        <p:nvSpPr>
          <p:cNvPr id="5" name="Cerrar llave 4">
            <a:extLst>
              <a:ext uri="{FF2B5EF4-FFF2-40B4-BE49-F238E27FC236}">
                <a16:creationId xmlns:a16="http://schemas.microsoft.com/office/drawing/2014/main" id="{E030CC02-772A-4BC3-87DA-434E3D7ED90C}"/>
              </a:ext>
            </a:extLst>
          </p:cNvPr>
          <p:cNvSpPr/>
          <p:nvPr/>
        </p:nvSpPr>
        <p:spPr>
          <a:xfrm>
            <a:off x="6113252" y="2968521"/>
            <a:ext cx="106392" cy="603332"/>
          </a:xfrm>
          <a:prstGeom prst="rightBrace">
            <a:avLst>
              <a:gd name="adj1" fmla="val 36458"/>
              <a:gd name="adj2" fmla="val 50000"/>
            </a:avLst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43414C1-A166-4311-9F30-33BF80075769}"/>
              </a:ext>
            </a:extLst>
          </p:cNvPr>
          <p:cNvSpPr txBox="1"/>
          <p:nvPr/>
        </p:nvSpPr>
        <p:spPr>
          <a:xfrm>
            <a:off x="6166448" y="2919849"/>
            <a:ext cx="3840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/>
              <a:t>considerats models de comportament per als nobles o </a:t>
            </a:r>
            <a:r>
              <a:rPr lang="es-ES" b="1"/>
              <a:t>espill de prínceps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2964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30454-7A93-4BBF-A7F3-247ECD25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4891"/>
            <a:ext cx="10691265" cy="896112"/>
          </a:xfrm>
        </p:spPr>
        <p:txBody>
          <a:bodyPr>
            <a:normAutofit/>
          </a:bodyPr>
          <a:lstStyle/>
          <a:p>
            <a:r>
              <a:rPr lang="es-ES" b="1">
                <a:solidFill>
                  <a:schemeClr val="accent6"/>
                </a:solidFill>
              </a:rPr>
              <a:t>2-</a:t>
            </a:r>
            <a:r>
              <a:rPr lang="es-ES" b="1">
                <a:solidFill>
                  <a:schemeClr val="accent4"/>
                </a:solidFill>
              </a:rPr>
              <a:t> </a:t>
            </a:r>
            <a:r>
              <a:rPr lang="es-ES" b="1"/>
              <a:t>LLIBRES DE CAVALLERIES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E77662B-8208-4BB4-A02B-A3CA0EFF7AED}"/>
              </a:ext>
            </a:extLst>
          </p:cNvPr>
          <p:cNvSpPr/>
          <p:nvPr/>
        </p:nvSpPr>
        <p:spPr>
          <a:xfrm>
            <a:off x="700635" y="793630"/>
            <a:ext cx="10691265" cy="664234"/>
          </a:xfrm>
          <a:prstGeom prst="rect">
            <a:avLst/>
          </a:prstGeom>
          <a:solidFill>
            <a:srgbClr val="69AF8E">
              <a:alpha val="20000"/>
            </a:srgbClr>
          </a:solidFill>
          <a:ln>
            <a:solidFill>
              <a:schemeClr val="accent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AEFDBE-ACD8-4FC2-9886-3E14A4896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793630"/>
            <a:ext cx="10691265" cy="5168258"/>
          </a:xfrm>
        </p:spPr>
        <p:txBody>
          <a:bodyPr/>
          <a:lstStyle/>
          <a:p>
            <a:pPr marL="0" indent="0" algn="just">
              <a:buClr>
                <a:schemeClr val="accent6"/>
              </a:buClr>
              <a:buNone/>
            </a:pPr>
            <a:r>
              <a:rPr lang="es-ES" sz="1800"/>
              <a:t>En aquest context apareixen els </a:t>
            </a:r>
            <a:r>
              <a:rPr lang="es-ES" sz="1800" b="1"/>
              <a:t>llibres de cavalleries</a:t>
            </a:r>
            <a:r>
              <a:rPr lang="es-ES" sz="1800"/>
              <a:t>, narratives nascudes a </a:t>
            </a:r>
            <a:r>
              <a:rPr lang="es-ES" sz="1800" b="1"/>
              <a:t>mitjan segle </a:t>
            </a:r>
            <a:r>
              <a:rPr lang="es-ES" sz="1800" b="1">
                <a:solidFill>
                  <a:schemeClr val="accent6"/>
                </a:solidFill>
              </a:rPr>
              <a:t>XII</a:t>
            </a:r>
            <a:r>
              <a:rPr lang="es-ES" sz="1800"/>
              <a:t>, impulsades per la </a:t>
            </a:r>
            <a:r>
              <a:rPr lang="es-ES" sz="1800" b="1"/>
              <a:t>noblesa</a:t>
            </a:r>
            <a:r>
              <a:rPr lang="es-ES" sz="1800"/>
              <a:t> i destinades a defensar la </a:t>
            </a:r>
            <a:r>
              <a:rPr lang="es-ES" sz="1800" b="1"/>
              <a:t>cavalleria</a:t>
            </a:r>
            <a:r>
              <a:rPr lang="es-ES" sz="1800"/>
              <a:t>.</a:t>
            </a:r>
          </a:p>
          <a:p>
            <a:pPr algn="just">
              <a:buClr>
                <a:schemeClr val="accent6"/>
              </a:buClr>
            </a:pPr>
            <a:r>
              <a:rPr lang="es-ES" sz="1800"/>
              <a:t>Inicialment, s’inspiraven en la </a:t>
            </a:r>
            <a:r>
              <a:rPr lang="es-ES" sz="1800" b="1"/>
              <a:t>història</a:t>
            </a:r>
            <a:r>
              <a:rPr lang="es-ES" sz="1800"/>
              <a:t> i les </a:t>
            </a:r>
            <a:r>
              <a:rPr lang="es-ES" sz="1800" b="1"/>
              <a:t>llegendes clàssiques grecollatines</a:t>
            </a:r>
            <a:r>
              <a:rPr lang="es-ES" sz="1800"/>
              <a:t>, però posteriorment començaren a recrear els </a:t>
            </a:r>
            <a:r>
              <a:rPr lang="es-ES" sz="1800" b="1"/>
              <a:t>miltes cèltics</a:t>
            </a:r>
            <a:r>
              <a:rPr lang="es-ES" sz="1800"/>
              <a:t>, coneguts com a </a:t>
            </a:r>
            <a:r>
              <a:rPr lang="es-ES" sz="1800" b="1"/>
              <a:t>matèria de Bretanya</a:t>
            </a:r>
            <a:r>
              <a:rPr lang="es-ES" sz="1800"/>
              <a:t> (sobre el cicle artúic),</a:t>
            </a:r>
            <a:r>
              <a:rPr lang="es-ES" sz="1800" b="1"/>
              <a:t> </a:t>
            </a:r>
            <a:r>
              <a:rPr lang="es-ES" sz="1800"/>
              <a:t>creada pel francés </a:t>
            </a:r>
            <a:r>
              <a:rPr lang="es-ES" sz="1800" b="1"/>
              <a:t>Chrétien de Troyes</a:t>
            </a:r>
            <a:r>
              <a:rPr lang="es-ES" sz="1800"/>
              <a:t> (</a:t>
            </a:r>
            <a:r>
              <a:rPr lang="es-ES" sz="1800" b="1">
                <a:solidFill>
                  <a:schemeClr val="accent6"/>
                </a:solidFill>
              </a:rPr>
              <a:t>1335</a:t>
            </a:r>
            <a:r>
              <a:rPr lang="es-ES" sz="1800" b="1"/>
              <a:t>-</a:t>
            </a:r>
            <a:r>
              <a:rPr lang="es-ES" sz="1800" b="1">
                <a:solidFill>
                  <a:schemeClr val="accent6"/>
                </a:solidFill>
              </a:rPr>
              <a:t>1390</a:t>
            </a:r>
            <a:r>
              <a:rPr lang="es-ES" sz="1800"/>
              <a:t>).</a:t>
            </a:r>
          </a:p>
          <a:p>
            <a:pPr algn="just">
              <a:buClr>
                <a:schemeClr val="accent6"/>
              </a:buClr>
            </a:pPr>
            <a:r>
              <a:rPr lang="es-ES" sz="1800"/>
              <a:t>Les obres valencianes més representatives d’aquest gènere són </a:t>
            </a:r>
            <a:r>
              <a:rPr lang="es-ES" sz="1800" i="1" u="sng"/>
              <a:t>Blandín de Cornualla</a:t>
            </a:r>
            <a:r>
              <a:rPr lang="es-ES" sz="1800"/>
              <a:t> i </a:t>
            </a:r>
            <a:r>
              <a:rPr lang="es-ES" sz="1800" i="1" u="sng"/>
              <a:t>La Faula</a:t>
            </a:r>
            <a:r>
              <a:rPr lang="es-ES" sz="1800"/>
              <a:t> de </a:t>
            </a:r>
            <a:r>
              <a:rPr lang="es-ES" sz="1800" b="1"/>
              <a:t>Guillem de Torroella</a:t>
            </a:r>
            <a:r>
              <a:rPr lang="es-ES" sz="1800"/>
              <a:t>, les quals tenen una intenció</a:t>
            </a:r>
            <a:r>
              <a:rPr lang="es-ES" sz="1800" b="1"/>
              <a:t> crítica</a:t>
            </a:r>
            <a:r>
              <a:rPr lang="es-ES" sz="1800"/>
              <a:t> i </a:t>
            </a:r>
            <a:r>
              <a:rPr lang="es-ES" sz="1800" b="1"/>
              <a:t>modalitzadora</a:t>
            </a:r>
            <a:r>
              <a:rPr lang="es-ES" sz="1800"/>
              <a:t> sobre la crisi de la cavalleria.</a:t>
            </a:r>
          </a:p>
          <a:p>
            <a:pPr algn="just">
              <a:buClr>
                <a:schemeClr val="accent6"/>
              </a:buClr>
            </a:pPr>
            <a:r>
              <a:rPr lang="es-ES" sz="1800"/>
              <a:t>Altres exemples traduïts durant el segle </a:t>
            </a:r>
            <a:r>
              <a:rPr lang="es-ES" sz="1800" b="1">
                <a:solidFill>
                  <a:schemeClr val="accent6"/>
                </a:solidFill>
              </a:rPr>
              <a:t>XIII</a:t>
            </a:r>
            <a:r>
              <a:rPr lang="es-ES" sz="1800"/>
              <a:t> són </a:t>
            </a:r>
            <a:r>
              <a:rPr lang="es-ES" sz="1800" i="1" u="sng"/>
              <a:t>Queste du Saint Graal</a:t>
            </a:r>
            <a:r>
              <a:rPr lang="es-ES" sz="1800"/>
              <a:t> (francés) i </a:t>
            </a:r>
            <a:r>
              <a:rPr lang="es-ES" sz="1800" i="1" u="sng"/>
              <a:t>Amadís de Gaula</a:t>
            </a:r>
            <a:r>
              <a:rPr lang="es-ES" sz="1800"/>
              <a:t> (castellà).</a:t>
            </a:r>
          </a:p>
          <a:p>
            <a:pPr>
              <a:buClr>
                <a:schemeClr val="accent6"/>
              </a:buClr>
            </a:pPr>
            <a:r>
              <a:rPr lang="es-ES" sz="1800"/>
              <a:t>Per altra part, aquest gènere es caracteritza per:</a:t>
            </a:r>
          </a:p>
          <a:p>
            <a:pPr lvl="1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la importància dels </a:t>
            </a:r>
            <a:r>
              <a:rPr lang="es-ES" sz="1600" b="1"/>
              <a:t>elements fantàstics</a:t>
            </a:r>
            <a:r>
              <a:rPr lang="es-ES" sz="1600"/>
              <a:t> (màgia, bruixeria, fets sobrenaturals)</a:t>
            </a:r>
          </a:p>
          <a:p>
            <a:pPr lvl="1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la presència de </a:t>
            </a:r>
            <a:r>
              <a:rPr lang="es-ES" sz="1600" b="1"/>
              <a:t>personatges inversemblants amb qualitats sobrehumanes</a:t>
            </a:r>
            <a:endParaRPr lang="es-ES" sz="1600"/>
          </a:p>
          <a:p>
            <a:pPr lvl="1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situats en </a:t>
            </a:r>
            <a:r>
              <a:rPr lang="es-ES" sz="1600" b="1"/>
              <a:t>èpoques remotes</a:t>
            </a:r>
            <a:r>
              <a:rPr lang="es-ES" sz="1600"/>
              <a:t> i </a:t>
            </a:r>
            <a:r>
              <a:rPr lang="es-ES" sz="1600" b="1"/>
              <a:t>llocs exòtics i llunyans</a:t>
            </a:r>
            <a:endParaRPr lang="es-ES" sz="1600"/>
          </a:p>
        </p:txBody>
      </p:sp>
    </p:spTree>
    <p:extLst>
      <p:ext uri="{BB962C8B-B14F-4D97-AF65-F5344CB8AC3E}">
        <p14:creationId xmlns:p14="http://schemas.microsoft.com/office/powerpoint/2010/main" val="4089285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30454-7A93-4BBF-A7F3-247ECD25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4891"/>
            <a:ext cx="10691265" cy="896112"/>
          </a:xfrm>
        </p:spPr>
        <p:txBody>
          <a:bodyPr>
            <a:normAutofit/>
          </a:bodyPr>
          <a:lstStyle/>
          <a:p>
            <a:r>
              <a:rPr lang="es-ES" b="1">
                <a:solidFill>
                  <a:schemeClr val="accent6"/>
                </a:solidFill>
              </a:rPr>
              <a:t>3-</a:t>
            </a:r>
            <a:r>
              <a:rPr lang="es-ES" b="1">
                <a:solidFill>
                  <a:schemeClr val="accent4"/>
                </a:solidFill>
              </a:rPr>
              <a:t> </a:t>
            </a:r>
            <a:r>
              <a:rPr lang="es-ES" b="1"/>
              <a:t>NOVEL·LES CAVALLERESQUES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E77662B-8208-4BB4-A02B-A3CA0EFF7AED}"/>
              </a:ext>
            </a:extLst>
          </p:cNvPr>
          <p:cNvSpPr/>
          <p:nvPr/>
        </p:nvSpPr>
        <p:spPr>
          <a:xfrm>
            <a:off x="700635" y="793630"/>
            <a:ext cx="10691265" cy="1092264"/>
          </a:xfrm>
          <a:prstGeom prst="rect">
            <a:avLst/>
          </a:prstGeom>
          <a:solidFill>
            <a:srgbClr val="69AF8E">
              <a:alpha val="20000"/>
            </a:srgbClr>
          </a:solidFill>
          <a:ln>
            <a:solidFill>
              <a:schemeClr val="accent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AEFDBE-ACD8-4FC2-9886-3E14A4896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793629"/>
            <a:ext cx="10691265" cy="2530819"/>
          </a:xfrm>
        </p:spPr>
        <p:txBody>
          <a:bodyPr>
            <a:normAutofit/>
          </a:bodyPr>
          <a:lstStyle/>
          <a:p>
            <a:pPr marL="0" indent="0" algn="just">
              <a:buClr>
                <a:schemeClr val="accent6"/>
              </a:buClr>
              <a:buNone/>
            </a:pPr>
            <a:r>
              <a:rPr lang="es-ES" sz="1800"/>
              <a:t>Eventualment, la </a:t>
            </a:r>
            <a:r>
              <a:rPr lang="es-ES" sz="1800" b="1"/>
              <a:t>burgesia</a:t>
            </a:r>
            <a:r>
              <a:rPr lang="es-ES" sz="1800"/>
              <a:t> començà a afermar uns </a:t>
            </a:r>
            <a:r>
              <a:rPr lang="es-ES" sz="1800" b="1"/>
              <a:t>valors </a:t>
            </a:r>
            <a:r>
              <a:rPr lang="es-ES" sz="1800"/>
              <a:t>nous oposats al </a:t>
            </a:r>
            <a:r>
              <a:rPr lang="es-ES" sz="1800" b="1"/>
              <a:t>feudalisme</a:t>
            </a:r>
            <a:r>
              <a:rPr lang="es-ES" sz="1800"/>
              <a:t>, com:</a:t>
            </a:r>
          </a:p>
          <a:p>
            <a:pPr algn="just">
              <a:spcBef>
                <a:spcPts val="500"/>
              </a:spcBef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s-ES" sz="1600"/>
              <a:t>la imposició de la </a:t>
            </a:r>
            <a:r>
              <a:rPr lang="es-ES" sz="1600" b="1"/>
              <a:t>realitat</a:t>
            </a:r>
            <a:r>
              <a:rPr lang="es-ES" sz="1600"/>
              <a:t> sobre la fantasia</a:t>
            </a:r>
          </a:p>
          <a:p>
            <a:pPr algn="just">
              <a:spcBef>
                <a:spcPts val="500"/>
              </a:spcBef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s-ES" sz="1600"/>
              <a:t>la consideració del </a:t>
            </a:r>
            <a:r>
              <a:rPr lang="es-ES" sz="1600" b="1"/>
              <a:t>valor i l’esforç</a:t>
            </a:r>
            <a:r>
              <a:rPr lang="es-ES" sz="1600"/>
              <a:t> com a instruments de promoció personal</a:t>
            </a:r>
          </a:p>
          <a:p>
            <a:pPr>
              <a:buClr>
                <a:schemeClr val="accent6"/>
              </a:buClr>
            </a:pPr>
            <a:r>
              <a:rPr lang="es-ES" sz="1800"/>
              <a:t>Així, en aquest gènere, l’</a:t>
            </a:r>
            <a:r>
              <a:rPr lang="es-ES" sz="1800" b="1"/>
              <a:t>exotisme</a:t>
            </a:r>
            <a:r>
              <a:rPr lang="es-ES" sz="1800"/>
              <a:t> geogràfic, la </a:t>
            </a:r>
            <a:r>
              <a:rPr lang="es-ES" sz="1800" b="1"/>
              <a:t>llunyania</a:t>
            </a:r>
            <a:r>
              <a:rPr lang="es-ES" sz="1800"/>
              <a:t> temporal i les </a:t>
            </a:r>
            <a:r>
              <a:rPr lang="es-ES" sz="1800" b="1"/>
              <a:t>qualitats sobrehumanes</a:t>
            </a:r>
            <a:r>
              <a:rPr lang="es-ES" sz="1800"/>
              <a:t> evolucionen progressiva i parcialment cap a </a:t>
            </a:r>
            <a:r>
              <a:rPr lang="es-ES" sz="1800" b="1"/>
              <a:t>llocs reals</a:t>
            </a:r>
            <a:r>
              <a:rPr lang="es-ES" sz="1800"/>
              <a:t>, </a:t>
            </a:r>
            <a:r>
              <a:rPr lang="es-ES" sz="1800" b="1"/>
              <a:t>temps contemporanis</a:t>
            </a:r>
            <a:r>
              <a:rPr lang="es-ES" sz="1800"/>
              <a:t> i </a:t>
            </a:r>
            <a:r>
              <a:rPr lang="es-ES" sz="1800" b="1"/>
              <a:t>qualitats humanes</a:t>
            </a:r>
            <a:r>
              <a:rPr lang="es-ES" sz="1800"/>
              <a:t>.</a:t>
            </a:r>
          </a:p>
          <a:p>
            <a:pPr>
              <a:buClr>
                <a:schemeClr val="accent6"/>
              </a:buClr>
            </a:pPr>
            <a:r>
              <a:rPr lang="es-ES" sz="1800"/>
              <a:t>Les obres més representatives pertanyents a aquest gènere són </a:t>
            </a:r>
            <a:r>
              <a:rPr lang="es-ES" sz="1800" i="1" u="sng"/>
              <a:t>Curial e Güelfa</a:t>
            </a:r>
            <a:r>
              <a:rPr lang="es-ES" sz="1800"/>
              <a:t> i </a:t>
            </a:r>
            <a:r>
              <a:rPr lang="es-ES" sz="1800" i="1" u="sng"/>
              <a:t>Tirant lo Blanc</a:t>
            </a:r>
            <a:r>
              <a:rPr lang="es-ES" sz="1800"/>
              <a:t>.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21B77AB7-6A1C-42DF-8615-DB3CE2236D3D}"/>
              </a:ext>
            </a:extLst>
          </p:cNvPr>
          <p:cNvCxnSpPr/>
          <p:nvPr/>
        </p:nvCxnSpPr>
        <p:spPr>
          <a:xfrm>
            <a:off x="7599872" y="1155940"/>
            <a:ext cx="0" cy="586596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C3B0C953-C30E-4EFF-AB9C-85784A384F86}"/>
              </a:ext>
            </a:extLst>
          </p:cNvPr>
          <p:cNvSpPr/>
          <p:nvPr/>
        </p:nvSpPr>
        <p:spPr>
          <a:xfrm>
            <a:off x="7599872" y="1375913"/>
            <a:ext cx="224286" cy="146649"/>
          </a:xfrm>
          <a:prstGeom prst="rightArrow">
            <a:avLst/>
          </a:prstGeom>
          <a:solidFill>
            <a:srgbClr val="69AF8E">
              <a:alpha val="8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AF31427-56F9-47F2-B2F3-1F0D0D26B9A1}"/>
              </a:ext>
            </a:extLst>
          </p:cNvPr>
          <p:cNvSpPr txBox="1"/>
          <p:nvPr/>
        </p:nvSpPr>
        <p:spPr>
          <a:xfrm>
            <a:off x="7824158" y="1126071"/>
            <a:ext cx="3433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/>
              <a:t>donant lloc a les </a:t>
            </a:r>
            <a:r>
              <a:rPr lang="es-ES" b="1"/>
              <a:t>novel·les cavalleresques</a:t>
            </a:r>
            <a:r>
              <a:rPr lang="es-ES"/>
              <a:t> en el segle </a:t>
            </a:r>
            <a:r>
              <a:rPr lang="es-ES" b="1">
                <a:solidFill>
                  <a:schemeClr val="accent6"/>
                </a:solidFill>
              </a:rPr>
              <a:t>XV</a:t>
            </a:r>
            <a:endParaRPr lang="es-ES">
              <a:solidFill>
                <a:schemeClr val="accent6"/>
              </a:solidFill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BC6B0D83-3857-4878-A190-BD31E7C20967}"/>
              </a:ext>
            </a:extLst>
          </p:cNvPr>
          <p:cNvSpPr txBox="1">
            <a:spLocks/>
          </p:cNvSpPr>
          <p:nvPr/>
        </p:nvSpPr>
        <p:spPr>
          <a:xfrm>
            <a:off x="700634" y="3047207"/>
            <a:ext cx="10691265" cy="5779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u="sng">
                <a:solidFill>
                  <a:schemeClr val="accent6"/>
                </a:solidFill>
              </a:rPr>
              <a:t>Curial e Güelfa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383FC3E-F409-4DD6-8B42-1F81B47D62E2}"/>
              </a:ext>
            </a:extLst>
          </p:cNvPr>
          <p:cNvSpPr/>
          <p:nvPr/>
        </p:nvSpPr>
        <p:spPr>
          <a:xfrm>
            <a:off x="700635" y="3533552"/>
            <a:ext cx="10691265" cy="664234"/>
          </a:xfrm>
          <a:prstGeom prst="rect">
            <a:avLst/>
          </a:prstGeom>
          <a:solidFill>
            <a:srgbClr val="69AF8E">
              <a:alpha val="20000"/>
            </a:srgbClr>
          </a:solidFill>
          <a:ln>
            <a:solidFill>
              <a:schemeClr val="accent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9F05D76C-C157-45D6-855E-329714261BB1}"/>
              </a:ext>
            </a:extLst>
          </p:cNvPr>
          <p:cNvSpPr txBox="1">
            <a:spLocks/>
          </p:cNvSpPr>
          <p:nvPr/>
        </p:nvSpPr>
        <p:spPr>
          <a:xfrm>
            <a:off x="700635" y="3533552"/>
            <a:ext cx="10691265" cy="2311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Clr>
                <a:schemeClr val="accent6"/>
              </a:buClr>
              <a:buFont typeface="Arial" panose="020B0604020202020204" pitchFamily="34" charset="0"/>
              <a:buNone/>
            </a:pPr>
            <a:r>
              <a:rPr lang="es-ES" sz="1800"/>
              <a:t>La novel·la </a:t>
            </a:r>
            <a:r>
              <a:rPr lang="es-ES" sz="1800" i="1" u="sng"/>
              <a:t>Curial e Güelfa</a:t>
            </a:r>
            <a:r>
              <a:rPr lang="es-ES" sz="1800"/>
              <a:t>, escrita a mitjan segle </a:t>
            </a:r>
            <a:r>
              <a:rPr lang="es-ES" sz="1800" b="1"/>
              <a:t>XV</a:t>
            </a:r>
            <a:r>
              <a:rPr lang="es-ES" sz="1800"/>
              <a:t>, va ser una </a:t>
            </a:r>
            <a:r>
              <a:rPr lang="es-ES" sz="1800" b="1"/>
              <a:t>obra anònima</a:t>
            </a:r>
            <a:r>
              <a:rPr lang="es-ES" sz="1800"/>
              <a:t> fins que es va atribuir a </a:t>
            </a:r>
            <a:r>
              <a:rPr lang="es-ES" sz="1800" b="1"/>
              <a:t>Enyego d’Àvalos</a:t>
            </a:r>
            <a:r>
              <a:rPr lang="es-ES" sz="1800"/>
              <a:t>, un </a:t>
            </a:r>
            <a:r>
              <a:rPr lang="es-ES" sz="1800" b="1"/>
              <a:t>camarlenc</a:t>
            </a:r>
            <a:r>
              <a:rPr lang="es-ES" sz="1800"/>
              <a:t> de la cort d’</a:t>
            </a:r>
            <a:r>
              <a:rPr lang="es-ES" sz="1800" b="1"/>
              <a:t>Alfons el Magnànim</a:t>
            </a:r>
            <a:r>
              <a:rPr lang="es-ES" sz="1800"/>
              <a:t>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s-ES" sz="1800"/>
              <a:t>Aquesta obra conté referències a la </a:t>
            </a:r>
            <a:r>
              <a:rPr lang="es-ES" sz="1800" b="1"/>
              <a:t>tradició literària clàssica</a:t>
            </a:r>
            <a:r>
              <a:rPr lang="es-ES" sz="1800"/>
              <a:t>:</a:t>
            </a:r>
          </a:p>
          <a:p>
            <a:pPr lvl="1">
              <a:buClr>
                <a:schemeClr val="accent6"/>
              </a:buClr>
              <a:buFont typeface="Calisto MT" panose="02040603050505030304" pitchFamily="18" charset="0"/>
              <a:buChar char="&gt;"/>
            </a:pPr>
            <a:r>
              <a:rPr lang="es-ES" b="1"/>
              <a:t>grecoromana</a:t>
            </a:r>
            <a:r>
              <a:rPr lang="es-ES"/>
              <a:t> (Plató, Ovidi)</a:t>
            </a:r>
          </a:p>
          <a:p>
            <a:pPr lvl="1">
              <a:buClr>
                <a:schemeClr val="accent6"/>
              </a:buClr>
              <a:buFont typeface="Calisto MT" panose="02040603050505030304" pitchFamily="18" charset="0"/>
              <a:buChar char="&gt;"/>
            </a:pPr>
            <a:r>
              <a:rPr lang="es-ES"/>
              <a:t>a la </a:t>
            </a:r>
            <a:r>
              <a:rPr lang="es-ES" b="1"/>
              <a:t>italiana</a:t>
            </a:r>
            <a:r>
              <a:rPr lang="es-ES"/>
              <a:t> (Dant, Boccaccio)</a:t>
            </a:r>
          </a:p>
          <a:p>
            <a:pPr lvl="1">
              <a:buClr>
                <a:schemeClr val="accent6"/>
              </a:buClr>
              <a:buFont typeface="Calisto MT" panose="02040603050505030304" pitchFamily="18" charset="0"/>
              <a:buChar char="&gt;"/>
            </a:pPr>
            <a:r>
              <a:rPr lang="es-ES"/>
              <a:t>a la </a:t>
            </a:r>
            <a:r>
              <a:rPr lang="es-ES" b="1"/>
              <a:t>literatura pròpia</a:t>
            </a:r>
            <a:r>
              <a:rPr lang="es-ES"/>
              <a:t> (Ramon Llull, Ramon Muntaner)</a:t>
            </a:r>
          </a:p>
        </p:txBody>
      </p:sp>
    </p:spTree>
    <p:extLst>
      <p:ext uri="{BB962C8B-B14F-4D97-AF65-F5344CB8AC3E}">
        <p14:creationId xmlns:p14="http://schemas.microsoft.com/office/powerpoint/2010/main" val="1318899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30454-7A93-4BBF-A7F3-247ECD25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4891"/>
            <a:ext cx="10691265" cy="896112"/>
          </a:xfrm>
        </p:spPr>
        <p:txBody>
          <a:bodyPr>
            <a:normAutofit/>
          </a:bodyPr>
          <a:lstStyle/>
          <a:p>
            <a:r>
              <a:rPr lang="es-ES" b="1">
                <a:solidFill>
                  <a:schemeClr val="accent6"/>
                </a:solidFill>
              </a:rPr>
              <a:t>3-</a:t>
            </a:r>
            <a:r>
              <a:rPr lang="es-ES" b="1">
                <a:solidFill>
                  <a:schemeClr val="accent4"/>
                </a:solidFill>
              </a:rPr>
              <a:t> </a:t>
            </a:r>
            <a:r>
              <a:rPr lang="es-ES" b="1"/>
              <a:t>NOVEL·LES CAVALLERESQUES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BC6B0D83-3857-4878-A190-BD31E7C20967}"/>
              </a:ext>
            </a:extLst>
          </p:cNvPr>
          <p:cNvSpPr txBox="1">
            <a:spLocks/>
          </p:cNvSpPr>
          <p:nvPr/>
        </p:nvSpPr>
        <p:spPr>
          <a:xfrm>
            <a:off x="700634" y="773423"/>
            <a:ext cx="10691265" cy="5779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>
                <a:solidFill>
                  <a:srgbClr val="69AF8E"/>
                </a:solidFill>
              </a:rPr>
              <a:t>CARACTERÍSTIQUES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9F05D76C-C157-45D6-855E-329714261BB1}"/>
              </a:ext>
            </a:extLst>
          </p:cNvPr>
          <p:cNvSpPr txBox="1">
            <a:spLocks/>
          </p:cNvSpPr>
          <p:nvPr/>
        </p:nvSpPr>
        <p:spPr>
          <a:xfrm>
            <a:off x="700635" y="1052739"/>
            <a:ext cx="10691265" cy="2311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accent6"/>
              </a:buClr>
            </a:pPr>
            <a:r>
              <a:rPr lang="es-ES" sz="1800"/>
              <a:t>D’acord amb les característiques de la novel·la cavalleresca, el protagonista és un </a:t>
            </a:r>
            <a:r>
              <a:rPr lang="es-ES" sz="1800" b="1"/>
              <a:t>heroi fictici</a:t>
            </a:r>
            <a:r>
              <a:rPr lang="es-ES" sz="1800"/>
              <a:t> amb: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 b="1"/>
              <a:t>límits humans</a:t>
            </a:r>
            <a:endParaRPr lang="es-ES" sz="1600"/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i una </a:t>
            </a:r>
            <a:r>
              <a:rPr lang="es-ES" sz="1600" b="1"/>
              <a:t>psicologia complexa</a:t>
            </a:r>
            <a:r>
              <a:rPr lang="es-ES" sz="1600"/>
              <a:t> que evoluciona des d’un </a:t>
            </a:r>
            <a:r>
              <a:rPr lang="es-ES" sz="1600" b="1"/>
              <a:t>origen humil</a:t>
            </a:r>
            <a:r>
              <a:rPr lang="es-ES" sz="1600"/>
              <a:t> fins assolir l’</a:t>
            </a:r>
            <a:r>
              <a:rPr lang="es-ES" sz="1600" b="1"/>
              <a:t>honor</a:t>
            </a:r>
            <a:r>
              <a:rPr lang="es-ES" sz="1600"/>
              <a:t> i la </a:t>
            </a:r>
            <a:r>
              <a:rPr lang="es-ES" sz="1600" b="1"/>
              <a:t>fama </a:t>
            </a:r>
            <a:r>
              <a:rPr lang="es-ES" sz="1600"/>
              <a:t>d’un cavaller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encara que també intervenen </a:t>
            </a:r>
            <a:r>
              <a:rPr lang="es-ES" sz="1600" b="1"/>
              <a:t>personatges històrics</a:t>
            </a:r>
            <a:r>
              <a:rPr lang="es-ES" sz="1600"/>
              <a:t> com </a:t>
            </a:r>
            <a:r>
              <a:rPr lang="es-ES" sz="1600" b="1"/>
              <a:t>Pere el Gran</a:t>
            </a:r>
            <a:endParaRPr lang="es-ES" sz="1600"/>
          </a:p>
          <a:p>
            <a:pPr algn="just">
              <a:buClr>
                <a:schemeClr val="accent6"/>
              </a:buClr>
            </a:pPr>
            <a:r>
              <a:rPr lang="es-ES" sz="1800"/>
              <a:t>Aquesta acció transcorre durant el segle </a:t>
            </a:r>
            <a:r>
              <a:rPr lang="es-ES" sz="1800" b="1">
                <a:solidFill>
                  <a:srgbClr val="69AF8E"/>
                </a:solidFill>
              </a:rPr>
              <a:t>XIII</a:t>
            </a:r>
            <a:r>
              <a:rPr lang="es-ES" sz="1800"/>
              <a:t> en un </a:t>
            </a:r>
            <a:r>
              <a:rPr lang="es-ES" sz="1800" b="1"/>
              <a:t>espai conegut</a:t>
            </a:r>
            <a:r>
              <a:rPr lang="es-ES" sz="1800"/>
              <a:t>.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A2157A1D-53EC-4958-A02F-A6D146D8B487}"/>
              </a:ext>
            </a:extLst>
          </p:cNvPr>
          <p:cNvSpPr txBox="1">
            <a:spLocks/>
          </p:cNvSpPr>
          <p:nvPr/>
        </p:nvSpPr>
        <p:spPr>
          <a:xfrm>
            <a:off x="700634" y="3075646"/>
            <a:ext cx="10691265" cy="5779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>
                <a:solidFill>
                  <a:srgbClr val="69AF8E"/>
                </a:solidFill>
              </a:rPr>
              <a:t>ESTIL + TEMA</a:t>
            </a:r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D65433E5-3CA4-4026-8FF5-B6E7A5FDF3B9}"/>
              </a:ext>
            </a:extLst>
          </p:cNvPr>
          <p:cNvSpPr txBox="1">
            <a:spLocks/>
          </p:cNvSpPr>
          <p:nvPr/>
        </p:nvSpPr>
        <p:spPr>
          <a:xfrm>
            <a:off x="700635" y="3354962"/>
            <a:ext cx="10691265" cy="2311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accent6"/>
              </a:buClr>
            </a:pPr>
            <a:r>
              <a:rPr lang="es-ES" sz="1800"/>
              <a:t>Quant a l’estil, la llengua és </a:t>
            </a:r>
            <a:r>
              <a:rPr lang="es-ES" sz="1800" b="1"/>
              <a:t>elaborada</a:t>
            </a:r>
            <a:r>
              <a:rPr lang="es-ES" sz="1800"/>
              <a:t> però </a:t>
            </a:r>
            <a:r>
              <a:rPr lang="es-ES" sz="1800" b="1"/>
              <a:t>planera</a:t>
            </a:r>
            <a:r>
              <a:rPr lang="es-ES" sz="1800"/>
              <a:t> i </a:t>
            </a:r>
            <a:r>
              <a:rPr lang="es-ES" sz="1800" b="1"/>
              <a:t>viva</a:t>
            </a:r>
            <a:r>
              <a:rPr lang="es-ES" sz="1800"/>
              <a:t>: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amb </a:t>
            </a:r>
            <a:r>
              <a:rPr lang="es-ES" sz="1600" b="1"/>
              <a:t>modismes</a:t>
            </a:r>
            <a:r>
              <a:rPr lang="es-ES" sz="1600"/>
              <a:t>, </a:t>
            </a:r>
            <a:r>
              <a:rPr lang="es-ES" sz="1600" b="1"/>
              <a:t>frases populars</a:t>
            </a:r>
            <a:r>
              <a:rPr lang="es-ES" sz="1600"/>
              <a:t>, </a:t>
            </a:r>
            <a:r>
              <a:rPr lang="es-ES" sz="1600" b="1"/>
              <a:t>interrogacions</a:t>
            </a:r>
            <a:r>
              <a:rPr lang="es-ES" sz="1600"/>
              <a:t> i </a:t>
            </a:r>
            <a:r>
              <a:rPr lang="es-ES" sz="1600" b="1"/>
              <a:t>evocacions</a:t>
            </a:r>
            <a:endParaRPr lang="es-ES" sz="1600"/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incloent </a:t>
            </a:r>
            <a:r>
              <a:rPr lang="es-ES" sz="1600" b="1"/>
              <a:t>descripcions realistes</a:t>
            </a:r>
            <a:r>
              <a:rPr lang="es-ES" sz="1600"/>
              <a:t> i </a:t>
            </a:r>
            <a:r>
              <a:rPr lang="es-ES" sz="1600" b="1"/>
              <a:t>versemblants</a:t>
            </a:r>
            <a:endParaRPr lang="es-ES" sz="1600"/>
          </a:p>
          <a:p>
            <a:pPr algn="just">
              <a:buClr>
                <a:schemeClr val="accent6"/>
              </a:buClr>
            </a:pPr>
            <a:r>
              <a:rPr lang="es-ES" sz="1800"/>
              <a:t>A més, es combina el </a:t>
            </a:r>
            <a:r>
              <a:rPr lang="es-ES" sz="1800" b="1"/>
              <a:t>tema cavalleresc</a:t>
            </a:r>
            <a:r>
              <a:rPr lang="es-ES" sz="1800"/>
              <a:t> amb l’</a:t>
            </a:r>
            <a:r>
              <a:rPr lang="es-ES" sz="1800" b="1"/>
              <a:t>amorós</a:t>
            </a:r>
            <a:r>
              <a:rPr lang="es-ES" sz="1800"/>
              <a:t>, de manera que abunden: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els </a:t>
            </a:r>
            <a:r>
              <a:rPr lang="es-ES" sz="1600" b="1"/>
              <a:t>tornejos</a:t>
            </a:r>
            <a:r>
              <a:rPr lang="es-ES" sz="1600"/>
              <a:t>, les </a:t>
            </a:r>
            <a:r>
              <a:rPr lang="es-ES" sz="1600" b="1"/>
              <a:t>aventures cavalleresques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els </a:t>
            </a:r>
            <a:r>
              <a:rPr lang="es-ES" sz="1600" b="1"/>
              <a:t>episodios amorosos</a:t>
            </a:r>
            <a:r>
              <a:rPr lang="es-ES" sz="1600"/>
              <a:t> i </a:t>
            </a:r>
            <a:r>
              <a:rPr lang="es-ES" sz="1600" b="1"/>
              <a:t>trets de la novel·la sentimental</a:t>
            </a:r>
            <a:r>
              <a:rPr lang="es-ES" sz="1600"/>
              <a:t> com la passió, la gelosia, l’odi o el perdó</a:t>
            </a:r>
          </a:p>
        </p:txBody>
      </p:sp>
    </p:spTree>
    <p:extLst>
      <p:ext uri="{BB962C8B-B14F-4D97-AF65-F5344CB8AC3E}">
        <p14:creationId xmlns:p14="http://schemas.microsoft.com/office/powerpoint/2010/main" val="3876144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30454-7A93-4BBF-A7F3-247ECD25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4891"/>
            <a:ext cx="10691265" cy="896112"/>
          </a:xfrm>
        </p:spPr>
        <p:txBody>
          <a:bodyPr>
            <a:normAutofit/>
          </a:bodyPr>
          <a:lstStyle/>
          <a:p>
            <a:r>
              <a:rPr lang="es-ES" b="1">
                <a:solidFill>
                  <a:schemeClr val="accent6"/>
                </a:solidFill>
              </a:rPr>
              <a:t>3-</a:t>
            </a:r>
            <a:r>
              <a:rPr lang="es-ES" b="1">
                <a:solidFill>
                  <a:schemeClr val="accent4"/>
                </a:solidFill>
              </a:rPr>
              <a:t> </a:t>
            </a:r>
            <a:r>
              <a:rPr lang="es-ES" b="1"/>
              <a:t>NOVEL·LES CAVALLERESQUES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BC6B0D83-3857-4878-A190-BD31E7C20967}"/>
              </a:ext>
            </a:extLst>
          </p:cNvPr>
          <p:cNvSpPr txBox="1">
            <a:spLocks/>
          </p:cNvSpPr>
          <p:nvPr/>
        </p:nvSpPr>
        <p:spPr>
          <a:xfrm>
            <a:off x="700634" y="773423"/>
            <a:ext cx="10691265" cy="5779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>
                <a:solidFill>
                  <a:srgbClr val="69AF8E"/>
                </a:solidFill>
              </a:rPr>
              <a:t>ARGUMENT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9F05D76C-C157-45D6-855E-329714261BB1}"/>
              </a:ext>
            </a:extLst>
          </p:cNvPr>
          <p:cNvSpPr txBox="1">
            <a:spLocks/>
          </p:cNvSpPr>
          <p:nvPr/>
        </p:nvSpPr>
        <p:spPr>
          <a:xfrm>
            <a:off x="700635" y="1052739"/>
            <a:ext cx="10691265" cy="4916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accent6"/>
              </a:buClr>
            </a:pPr>
            <a:r>
              <a:rPr lang="es-ES" sz="1800"/>
              <a:t>Sobre l’argument de l’obra, es divideix en tres llibres: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El </a:t>
            </a:r>
            <a:r>
              <a:rPr lang="es-ES" sz="1600" b="1"/>
              <a:t>llibre primer</a:t>
            </a:r>
            <a:r>
              <a:rPr lang="es-ES" sz="1600"/>
              <a:t> tracta el </a:t>
            </a:r>
            <a:r>
              <a:rPr lang="es-ES" sz="1600" b="1"/>
              <a:t>tema amorós</a:t>
            </a:r>
            <a:r>
              <a:rPr lang="es-ES" sz="1600"/>
              <a:t> i </a:t>
            </a:r>
            <a:r>
              <a:rPr lang="es-ES" sz="1600" b="1"/>
              <a:t>cavalleresc</a:t>
            </a:r>
            <a:r>
              <a:rPr lang="es-ES" sz="1600"/>
              <a:t>:</a:t>
            </a:r>
          </a:p>
          <a:p>
            <a:pPr lvl="2"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s-ES" sz="1400"/>
              <a:t>Curial, un jove humil, s’inica en la cavalleria en la cort del </a:t>
            </a:r>
            <a:r>
              <a:rPr lang="es-ES" sz="1400" b="1"/>
              <a:t>marqués de Montferrat</a:t>
            </a:r>
            <a:endParaRPr lang="es-ES" sz="1400"/>
          </a:p>
          <a:p>
            <a:pPr lvl="2"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s-ES" sz="1400"/>
              <a:t>on coneix la seua germana</a:t>
            </a:r>
            <a:r>
              <a:rPr lang="es-ES" sz="1400" b="1"/>
              <a:t> Güelfa</a:t>
            </a:r>
            <a:r>
              <a:rPr lang="es-ES" sz="1400"/>
              <a:t>, una dona viuda enamorada d’ell que l’ajuda a progressar socialment</a:t>
            </a:r>
          </a:p>
          <a:p>
            <a:pPr lvl="2"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s-ES" sz="1400"/>
              <a:t>però va ingressar en un </a:t>
            </a:r>
            <a:r>
              <a:rPr lang="es-ES" sz="1400" b="1"/>
              <a:t>convent de monges</a:t>
            </a:r>
            <a:r>
              <a:rPr lang="es-ES" sz="1400"/>
              <a:t> perquè se sentia traïda per l’enamorament de Curial per </a:t>
            </a:r>
            <a:r>
              <a:rPr lang="es-ES" sz="1400" b="1"/>
              <a:t>Laquesis</a:t>
            </a:r>
            <a:r>
              <a:rPr lang="es-ES" sz="1400"/>
              <a:t>.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El </a:t>
            </a:r>
            <a:r>
              <a:rPr lang="es-ES" sz="1600" b="1"/>
              <a:t>llibre segon</a:t>
            </a:r>
            <a:r>
              <a:rPr lang="es-ES" sz="1600"/>
              <a:t> insisteix en el </a:t>
            </a:r>
            <a:r>
              <a:rPr lang="es-ES" sz="1600" b="1"/>
              <a:t>tema bèl·lic</a:t>
            </a:r>
            <a:r>
              <a:rPr lang="es-ES" sz="1600"/>
              <a:t>:</a:t>
            </a:r>
          </a:p>
          <a:p>
            <a:pPr lvl="2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400"/>
              <a:t>Curial coincideix a </a:t>
            </a:r>
            <a:r>
              <a:rPr lang="es-ES" sz="1400" b="1"/>
              <a:t>París</a:t>
            </a:r>
            <a:r>
              <a:rPr lang="es-ES" sz="1400"/>
              <a:t> amb Laquesis</a:t>
            </a:r>
          </a:p>
          <a:p>
            <a:pPr lvl="2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400"/>
              <a:t>provocant el retirament de la protecció de Güelfa, així que Curial li demana perdó desesperat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Per últim, el </a:t>
            </a:r>
            <a:r>
              <a:rPr lang="es-ES" sz="1600" b="1"/>
              <a:t>llibre tercer</a:t>
            </a:r>
            <a:r>
              <a:rPr lang="es-ES" sz="1600"/>
              <a:t> es centra en el tema del </a:t>
            </a:r>
            <a:r>
              <a:rPr lang="es-ES" sz="1600" b="1"/>
              <a:t>saber</a:t>
            </a:r>
            <a:r>
              <a:rPr lang="es-ES" sz="1600"/>
              <a:t> i la </a:t>
            </a:r>
            <a:r>
              <a:rPr lang="es-ES" sz="1600" b="1"/>
              <a:t>ciència</a:t>
            </a:r>
            <a:r>
              <a:rPr lang="es-ES" sz="1600"/>
              <a:t>:</a:t>
            </a:r>
          </a:p>
          <a:p>
            <a:pPr lvl="2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400"/>
              <a:t>Curial torna a </a:t>
            </a:r>
            <a:r>
              <a:rPr lang="es-ES" sz="1400" b="1"/>
              <a:t>Montferrat</a:t>
            </a:r>
            <a:r>
              <a:rPr lang="es-ES" sz="1400"/>
              <a:t> després de fer penitència a </a:t>
            </a:r>
            <a:r>
              <a:rPr lang="es-ES" sz="1400" b="1"/>
              <a:t>Jerusalem</a:t>
            </a:r>
          </a:p>
          <a:p>
            <a:pPr lvl="2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400"/>
              <a:t>i tracta de recuperar Güelfa, amb qui finalment es </a:t>
            </a:r>
            <a:r>
              <a:rPr lang="es-ES" sz="1400" b="1"/>
              <a:t>casa</a:t>
            </a:r>
            <a:endParaRPr lang="es-ES" sz="1400"/>
          </a:p>
        </p:txBody>
      </p:sp>
    </p:spTree>
    <p:extLst>
      <p:ext uri="{BB962C8B-B14F-4D97-AF65-F5344CB8AC3E}">
        <p14:creationId xmlns:p14="http://schemas.microsoft.com/office/powerpoint/2010/main" val="2449491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30454-7A93-4BBF-A7F3-247ECD25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4891"/>
            <a:ext cx="10691265" cy="896112"/>
          </a:xfrm>
        </p:spPr>
        <p:txBody>
          <a:bodyPr>
            <a:normAutofit/>
          </a:bodyPr>
          <a:lstStyle/>
          <a:p>
            <a:r>
              <a:rPr lang="es-ES" b="1">
                <a:solidFill>
                  <a:schemeClr val="accent6"/>
                </a:solidFill>
              </a:rPr>
              <a:t>3-</a:t>
            </a:r>
            <a:r>
              <a:rPr lang="es-ES" b="1">
                <a:solidFill>
                  <a:schemeClr val="accent4"/>
                </a:solidFill>
              </a:rPr>
              <a:t> </a:t>
            </a:r>
            <a:r>
              <a:rPr lang="es-ES" b="1"/>
              <a:t>NOVEL·LES CAVALLERESQUES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5E1817A4-EEAC-4261-A316-12467A1B196A}"/>
              </a:ext>
            </a:extLst>
          </p:cNvPr>
          <p:cNvSpPr txBox="1">
            <a:spLocks/>
          </p:cNvSpPr>
          <p:nvPr/>
        </p:nvSpPr>
        <p:spPr>
          <a:xfrm>
            <a:off x="700634" y="773429"/>
            <a:ext cx="10691265" cy="5779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u="sng">
                <a:solidFill>
                  <a:schemeClr val="accent6"/>
                </a:solidFill>
              </a:rPr>
              <a:t>TIRANT LO BLANC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DF273BC-99D3-4EBB-8F7C-8781EFFF2376}"/>
              </a:ext>
            </a:extLst>
          </p:cNvPr>
          <p:cNvSpPr/>
          <p:nvPr/>
        </p:nvSpPr>
        <p:spPr>
          <a:xfrm>
            <a:off x="700635" y="1259774"/>
            <a:ext cx="10691265" cy="360396"/>
          </a:xfrm>
          <a:prstGeom prst="rect">
            <a:avLst/>
          </a:prstGeom>
          <a:solidFill>
            <a:srgbClr val="69AF8E">
              <a:alpha val="20000"/>
            </a:srgbClr>
          </a:solidFill>
          <a:ln>
            <a:solidFill>
              <a:schemeClr val="accent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A047A2C1-FB71-4063-AA4D-55A6E0FAB38C}"/>
              </a:ext>
            </a:extLst>
          </p:cNvPr>
          <p:cNvSpPr txBox="1">
            <a:spLocks/>
          </p:cNvSpPr>
          <p:nvPr/>
        </p:nvSpPr>
        <p:spPr>
          <a:xfrm>
            <a:off x="700635" y="1259774"/>
            <a:ext cx="10691265" cy="2311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Clr>
                <a:schemeClr val="accent6"/>
              </a:buClr>
              <a:buFont typeface="Arial" panose="020B0604020202020204" pitchFamily="34" charset="0"/>
              <a:buNone/>
            </a:pPr>
            <a:r>
              <a:rPr lang="es-ES" sz="1800" i="1" u="sng"/>
              <a:t>Tirant lo Blanc</a:t>
            </a:r>
            <a:r>
              <a:rPr lang="es-ES" sz="1800"/>
              <a:t> és un dels màxims exponents de la novel·la cavalleresca.</a:t>
            </a:r>
            <a:endParaRPr lang="es-ES" sz="1800" i="1" u="sng"/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s-ES" sz="1800"/>
              <a:t>L’autor és </a:t>
            </a:r>
            <a:r>
              <a:rPr lang="es-ES" sz="1800" b="1"/>
              <a:t>Joan Martorell</a:t>
            </a:r>
            <a:r>
              <a:rPr lang="es-ES" sz="1800"/>
              <a:t> (</a:t>
            </a:r>
            <a:r>
              <a:rPr lang="es-ES" sz="1800" b="1"/>
              <a:t>1413-1468</a:t>
            </a:r>
            <a:r>
              <a:rPr lang="es-ES" sz="1800"/>
              <a:t>), nascut a </a:t>
            </a:r>
            <a:r>
              <a:rPr lang="es-ES" sz="1800" b="1"/>
              <a:t>València</a:t>
            </a:r>
            <a:r>
              <a:rPr lang="es-ES" sz="1800"/>
              <a:t> en una família de la </a:t>
            </a:r>
            <a:r>
              <a:rPr lang="es-ES" sz="1800" b="1"/>
              <a:t>noblesa mitjana</a:t>
            </a:r>
            <a:r>
              <a:rPr lang="es-ES" sz="1800"/>
              <a:t>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s-ES" sz="1800"/>
              <a:t>Aquesta obra va ser escrita entre </a:t>
            </a:r>
            <a:r>
              <a:rPr lang="es-ES" sz="1800" b="1"/>
              <a:t>1460-1468</a:t>
            </a:r>
            <a:r>
              <a:rPr lang="es-ES" sz="1800"/>
              <a:t>, acabada i impresa a </a:t>
            </a:r>
            <a:r>
              <a:rPr lang="es-ES" sz="1800" b="1"/>
              <a:t>València</a:t>
            </a:r>
            <a:r>
              <a:rPr lang="es-ES" sz="1800"/>
              <a:t> en </a:t>
            </a:r>
            <a:r>
              <a:rPr lang="es-ES" sz="1800" b="1"/>
              <a:t>1490</a:t>
            </a:r>
            <a:r>
              <a:rPr lang="es-ES" sz="1800"/>
              <a:t> per </a:t>
            </a:r>
            <a:r>
              <a:rPr lang="es-ES" sz="1800" b="1"/>
              <a:t>Martí Joan de Galba</a:t>
            </a:r>
            <a:r>
              <a:rPr lang="es-ES" sz="1800"/>
              <a:t> per un deute de Martorell després de la seua mort.</a:t>
            </a:r>
            <a:endParaRPr lang="es-ES"/>
          </a:p>
        </p:txBody>
      </p:sp>
      <p:sp>
        <p:nvSpPr>
          <p:cNvPr id="3" name="Corchetes 2">
            <a:extLst>
              <a:ext uri="{FF2B5EF4-FFF2-40B4-BE49-F238E27FC236}">
                <a16:creationId xmlns:a16="http://schemas.microsoft.com/office/drawing/2014/main" id="{14FED4A8-A2E7-48CF-AC56-51636FA7A93D}"/>
              </a:ext>
            </a:extLst>
          </p:cNvPr>
          <p:cNvSpPr/>
          <p:nvPr/>
        </p:nvSpPr>
        <p:spPr>
          <a:xfrm>
            <a:off x="577970" y="2754775"/>
            <a:ext cx="11067690" cy="3329796"/>
          </a:xfrm>
          <a:prstGeom prst="bracketPair">
            <a:avLst>
              <a:gd name="adj" fmla="val 4490"/>
            </a:avLst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7B019F83-401A-46CF-958B-9ECE9D3CC58A}"/>
              </a:ext>
            </a:extLst>
          </p:cNvPr>
          <p:cNvSpPr txBox="1">
            <a:spLocks/>
          </p:cNvSpPr>
          <p:nvPr/>
        </p:nvSpPr>
        <p:spPr>
          <a:xfrm>
            <a:off x="638355" y="2754775"/>
            <a:ext cx="10691265" cy="5779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>
                <a:solidFill>
                  <a:srgbClr val="69AF8E"/>
                </a:solidFill>
              </a:rPr>
              <a:t>AUTOR</a:t>
            </a:r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CB4D2065-448A-46ED-A6BD-FEFA4A6A01CA}"/>
              </a:ext>
            </a:extLst>
          </p:cNvPr>
          <p:cNvSpPr txBox="1">
            <a:spLocks/>
          </p:cNvSpPr>
          <p:nvPr/>
        </p:nvSpPr>
        <p:spPr>
          <a:xfrm>
            <a:off x="698740" y="3076742"/>
            <a:ext cx="10691265" cy="3502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accent6"/>
              </a:buClr>
            </a:pPr>
            <a:r>
              <a:rPr lang="es-ES" sz="1800"/>
              <a:t>Com a cavaller, va estar involucrat en </a:t>
            </a:r>
            <a:r>
              <a:rPr lang="es-ES" sz="1800" b="1"/>
              <a:t>conflictes cavallerescos</a:t>
            </a:r>
            <a:r>
              <a:rPr lang="es-ES" sz="1800"/>
              <a:t> (justes, plets i lluites a mort) que el portaren a </a:t>
            </a:r>
            <a:r>
              <a:rPr lang="es-ES" sz="1800" b="1"/>
              <a:t>Londres</a:t>
            </a:r>
            <a:r>
              <a:rPr lang="es-ES" sz="1800"/>
              <a:t>, </a:t>
            </a:r>
            <a:r>
              <a:rPr lang="es-ES" sz="1800" b="1"/>
              <a:t>Portugal</a:t>
            </a:r>
            <a:r>
              <a:rPr lang="es-ES" sz="1800"/>
              <a:t> i </a:t>
            </a:r>
            <a:r>
              <a:rPr lang="es-ES" sz="1800" b="1"/>
              <a:t>Itàlia</a:t>
            </a:r>
            <a:r>
              <a:rPr lang="es-ES" sz="1800"/>
              <a:t>.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Destaca el conflicte amb el seu cosí </a:t>
            </a:r>
            <a:r>
              <a:rPr lang="es-ES" sz="1600" b="1"/>
              <a:t>Joan de Monpalau</a:t>
            </a:r>
            <a:r>
              <a:rPr lang="es-ES" sz="1600"/>
              <a:t>, a qui acusà:</a:t>
            </a:r>
          </a:p>
          <a:p>
            <a:pPr lvl="2"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s-ES" sz="1400"/>
              <a:t>d’haver deshonrat la seua germana </a:t>
            </a:r>
            <a:r>
              <a:rPr lang="es-ES" sz="1400" b="1"/>
              <a:t>Damiata</a:t>
            </a:r>
            <a:endParaRPr lang="es-ES" sz="1400"/>
          </a:p>
          <a:p>
            <a:pPr lvl="2"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s-ES" sz="1400"/>
              <a:t>d’haver incomplit la </a:t>
            </a:r>
            <a:r>
              <a:rPr lang="es-ES" sz="1400" b="1"/>
              <a:t>promesa de matrimoni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Finalment, la demanda es va resoldre amb una </a:t>
            </a:r>
            <a:r>
              <a:rPr lang="es-ES" sz="1600" b="1"/>
              <a:t>indemnització econòmica</a:t>
            </a:r>
            <a:r>
              <a:rPr lang="es-ES" sz="1600"/>
              <a:t>, amb </a:t>
            </a:r>
            <a:r>
              <a:rPr lang="es-ES" sz="1600" b="1"/>
              <a:t>Enric VI d’Anglaterra </a:t>
            </a:r>
            <a:r>
              <a:rPr lang="es-ES" sz="1600"/>
              <a:t>de jutge, perquè </a:t>
            </a:r>
            <a:r>
              <a:rPr lang="es-ES" sz="1600" b="1"/>
              <a:t>Monpalau</a:t>
            </a:r>
            <a:r>
              <a:rPr lang="es-ES" sz="1600"/>
              <a:t> no comparegué.</a:t>
            </a:r>
          </a:p>
          <a:p>
            <a:pPr algn="just">
              <a:buClr>
                <a:schemeClr val="accent6"/>
              </a:buClr>
            </a:pPr>
            <a:r>
              <a:rPr lang="es-ES" sz="1800"/>
              <a:t>Com a autor, escrigué nombroses </a:t>
            </a:r>
            <a:r>
              <a:rPr lang="es-ES" sz="1800" b="1"/>
              <a:t>lletres de batalla</a:t>
            </a:r>
            <a:r>
              <a:rPr lang="es-ES" sz="1800"/>
              <a:t> i un relat inacabat titulat </a:t>
            </a:r>
            <a:r>
              <a:rPr lang="es-ES" sz="1800" i="1" u="sng"/>
              <a:t>Guillem de Varoic</a:t>
            </a:r>
            <a:r>
              <a:rPr lang="es-ES" sz="1800"/>
              <a:t>, adaptació d’una narració anglonormada que s’inclou en els primers capítols de </a:t>
            </a:r>
            <a:r>
              <a:rPr lang="es-ES" sz="1800" i="1" u="sng"/>
              <a:t>Tirant lo Blanc</a:t>
            </a:r>
            <a:r>
              <a:rPr lang="es-ES" sz="18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5519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30454-7A93-4BBF-A7F3-247ECD25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4891"/>
            <a:ext cx="10691265" cy="896112"/>
          </a:xfrm>
        </p:spPr>
        <p:txBody>
          <a:bodyPr>
            <a:normAutofit/>
          </a:bodyPr>
          <a:lstStyle/>
          <a:p>
            <a:r>
              <a:rPr lang="es-ES" b="1">
                <a:solidFill>
                  <a:schemeClr val="accent6"/>
                </a:solidFill>
              </a:rPr>
              <a:t>3-</a:t>
            </a:r>
            <a:r>
              <a:rPr lang="es-ES" b="1">
                <a:solidFill>
                  <a:schemeClr val="accent4"/>
                </a:solidFill>
              </a:rPr>
              <a:t> </a:t>
            </a:r>
            <a:r>
              <a:rPr lang="es-ES" b="1"/>
              <a:t>NOVEL·LES CAVALLERESQUES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BC6B0D83-3857-4878-A190-BD31E7C20967}"/>
              </a:ext>
            </a:extLst>
          </p:cNvPr>
          <p:cNvSpPr txBox="1">
            <a:spLocks/>
          </p:cNvSpPr>
          <p:nvPr/>
        </p:nvSpPr>
        <p:spPr>
          <a:xfrm>
            <a:off x="700634" y="773423"/>
            <a:ext cx="10691265" cy="5779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>
                <a:solidFill>
                  <a:srgbClr val="69AF8E"/>
                </a:solidFill>
              </a:rPr>
              <a:t>ARGUMENT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9F05D76C-C157-45D6-855E-329714261BB1}"/>
              </a:ext>
            </a:extLst>
          </p:cNvPr>
          <p:cNvSpPr txBox="1">
            <a:spLocks/>
          </p:cNvSpPr>
          <p:nvPr/>
        </p:nvSpPr>
        <p:spPr>
          <a:xfrm>
            <a:off x="700635" y="1052738"/>
            <a:ext cx="10691265" cy="539119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accent6"/>
              </a:buClr>
            </a:pPr>
            <a:r>
              <a:rPr lang="es-ES" sz="1800"/>
              <a:t>Pel que fa a l’argument, s’estructura en cinc parts: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En primer lloc, durant la </a:t>
            </a:r>
            <a:r>
              <a:rPr lang="es-ES" sz="1600" b="1"/>
              <a:t>part inglesa</a:t>
            </a:r>
            <a:r>
              <a:rPr lang="es-ES" sz="1600"/>
              <a:t>, Tirant s’estrena com a cavaller gràcies al seu mestre de cavalleria </a:t>
            </a:r>
            <a:r>
              <a:rPr lang="es-ES" sz="1600" b="1"/>
              <a:t>Guillem de Varoic</a:t>
            </a:r>
            <a:r>
              <a:rPr lang="es-ES" sz="1600"/>
              <a:t>, cavaller ermità que alliberà Anglaterra dels </a:t>
            </a:r>
            <a:r>
              <a:rPr lang="es-ES" sz="1600" b="1"/>
              <a:t>sarraïns</a:t>
            </a:r>
            <a:r>
              <a:rPr lang="es-ES" sz="1600"/>
              <a:t>.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A continuació, </a:t>
            </a:r>
            <a:r>
              <a:rPr lang="es-ES" sz="1600" b="1"/>
              <a:t>a Sicília i Rodes</a:t>
            </a:r>
            <a:r>
              <a:rPr lang="es-ES" sz="1600"/>
              <a:t>, Tirant viatja amb </a:t>
            </a:r>
            <a:r>
              <a:rPr lang="es-ES" sz="1600" b="1"/>
              <a:t>Felip</a:t>
            </a:r>
            <a:r>
              <a:rPr lang="es-ES" sz="1600"/>
              <a:t> (fill del rei de França):</a:t>
            </a:r>
          </a:p>
          <a:p>
            <a:pPr lvl="2"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s-ES" sz="1400"/>
              <a:t>a l’illa de </a:t>
            </a:r>
            <a:r>
              <a:rPr lang="es-ES" sz="1400" b="1"/>
              <a:t>Rodes</a:t>
            </a:r>
            <a:r>
              <a:rPr lang="es-ES" sz="1400"/>
              <a:t> per a alliberar-los dels </a:t>
            </a:r>
            <a:r>
              <a:rPr lang="es-ES" sz="1400" b="1"/>
              <a:t>turcs</a:t>
            </a:r>
            <a:r>
              <a:rPr lang="es-ES" sz="1400"/>
              <a:t>;</a:t>
            </a:r>
          </a:p>
          <a:p>
            <a:pPr lvl="2"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s-ES" sz="1400"/>
              <a:t>a </a:t>
            </a:r>
            <a:r>
              <a:rPr lang="es-ES" sz="1400" b="1"/>
              <a:t>Terra Santa</a:t>
            </a:r>
            <a:r>
              <a:rPr lang="es-ES" sz="1400"/>
              <a:t> per a rescatar alguns </a:t>
            </a:r>
            <a:r>
              <a:rPr lang="es-ES" sz="1400" b="1"/>
              <a:t>captius cristians</a:t>
            </a:r>
            <a:r>
              <a:rPr lang="es-ES" sz="1400"/>
              <a:t>;</a:t>
            </a:r>
          </a:p>
          <a:p>
            <a:pPr lvl="2"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s-ES" sz="1400"/>
              <a:t>i a </a:t>
            </a:r>
            <a:r>
              <a:rPr lang="es-ES" sz="1400" b="1"/>
              <a:t>Sicília</a:t>
            </a:r>
            <a:r>
              <a:rPr lang="es-ES" sz="1400"/>
              <a:t>, on Felip s’enamora de la princesa </a:t>
            </a:r>
            <a:r>
              <a:rPr lang="es-ES" sz="1400" b="1"/>
              <a:t>Ricomana</a:t>
            </a:r>
            <a:r>
              <a:rPr lang="es-ES" sz="1400"/>
              <a:t> i Tirant l’ajuda amb el casament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Després, </a:t>
            </a:r>
            <a:r>
              <a:rPr lang="es-ES" sz="1600" b="1"/>
              <a:t>a l’imperi grec</a:t>
            </a:r>
            <a:r>
              <a:rPr lang="es-ES" sz="1600"/>
              <a:t>:</a:t>
            </a:r>
          </a:p>
          <a:p>
            <a:pPr lvl="2"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s-ES" sz="1400"/>
              <a:t>l’emperador de </a:t>
            </a:r>
            <a:r>
              <a:rPr lang="es-ES" sz="1400" b="1"/>
              <a:t>Constantinoble</a:t>
            </a:r>
            <a:r>
              <a:rPr lang="es-ES" sz="1400"/>
              <a:t> demana a Tirant que allibere la ciutat dels </a:t>
            </a:r>
            <a:r>
              <a:rPr lang="es-ES" sz="1400" b="1"/>
              <a:t>turcs</a:t>
            </a:r>
            <a:r>
              <a:rPr lang="es-ES" sz="1400"/>
              <a:t>,</a:t>
            </a:r>
          </a:p>
          <a:p>
            <a:pPr lvl="2"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s-ES" sz="1400"/>
              <a:t>qui es guanya la seua confiança i s’enamora de la seua filla </a:t>
            </a:r>
            <a:r>
              <a:rPr lang="es-ES" sz="1400" b="1"/>
              <a:t>Carmesina</a:t>
            </a:r>
            <a:r>
              <a:rPr lang="es-ES" sz="1400"/>
              <a:t>,</a:t>
            </a:r>
          </a:p>
          <a:p>
            <a:pPr lvl="2"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s-ES" sz="1400"/>
              <a:t>encara que va haver de superar adversitats com la traïció del </a:t>
            </a:r>
            <a:r>
              <a:rPr lang="es-ES" sz="1400" b="1"/>
              <a:t>duc de Macedònia</a:t>
            </a:r>
            <a:r>
              <a:rPr lang="es-ES" sz="1400"/>
              <a:t>, qui l’embarca en un vaixell que naufraga al </a:t>
            </a:r>
            <a:r>
              <a:rPr lang="es-ES" sz="1400" b="1"/>
              <a:t>nord d’Àfrica</a:t>
            </a:r>
            <a:r>
              <a:rPr lang="es-ES" sz="1400"/>
              <a:t>.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En aquest lloc, Tirant és </a:t>
            </a:r>
            <a:r>
              <a:rPr lang="es-ES" sz="1600" b="1"/>
              <a:t>empresonat</a:t>
            </a:r>
            <a:r>
              <a:rPr lang="es-ES" sz="1600"/>
              <a:t> fins que aconsegueix véncer els </a:t>
            </a:r>
            <a:r>
              <a:rPr lang="es-ES" sz="1600" b="1"/>
              <a:t>turcs</a:t>
            </a:r>
            <a:r>
              <a:rPr lang="es-ES" sz="1600"/>
              <a:t> i converteix al </a:t>
            </a:r>
            <a:r>
              <a:rPr lang="es-ES" sz="1600" b="1"/>
              <a:t>cristianisme</a:t>
            </a:r>
            <a:r>
              <a:rPr lang="es-ES" sz="1600"/>
              <a:t> alguns regnes africans.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Finalment, torna a l’</a:t>
            </a:r>
            <a:r>
              <a:rPr lang="es-ES" sz="1600" b="1"/>
              <a:t>imperi grec</a:t>
            </a:r>
            <a:r>
              <a:rPr lang="es-ES" sz="1600"/>
              <a:t>, on:</a:t>
            </a:r>
          </a:p>
          <a:p>
            <a:pPr lvl="2"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s-ES" sz="1400"/>
              <a:t>es casa amb </a:t>
            </a:r>
            <a:r>
              <a:rPr lang="es-ES" sz="1400" b="1"/>
              <a:t>Carmesina</a:t>
            </a:r>
            <a:r>
              <a:rPr lang="es-ES" sz="1400"/>
              <a:t> i és nomenat </a:t>
            </a:r>
            <a:r>
              <a:rPr lang="es-ES" sz="1400" b="1"/>
              <a:t>césar de l’imperi</a:t>
            </a:r>
            <a:r>
              <a:rPr lang="es-ES" sz="1400"/>
              <a:t>,</a:t>
            </a:r>
          </a:p>
          <a:p>
            <a:pPr lvl="2"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s-ES" sz="1400"/>
              <a:t>però emmalalteix i mor, fet que provoca la mort de Carmesina pel dolor i la de l’emperador per la pèrdua,</a:t>
            </a:r>
          </a:p>
          <a:p>
            <a:pPr lvl="2"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s-ES" sz="1400"/>
              <a:t>així que </a:t>
            </a:r>
            <a:r>
              <a:rPr lang="es-ES" sz="1400" b="1"/>
              <a:t>Hipòlit</a:t>
            </a:r>
            <a:r>
              <a:rPr lang="es-ES" sz="1400"/>
              <a:t>, l’escuder de Tirant, es casa amb la </a:t>
            </a:r>
            <a:r>
              <a:rPr lang="es-ES" sz="1400" b="1"/>
              <a:t>viuda de l’emperador</a:t>
            </a:r>
            <a:r>
              <a:rPr lang="es-ES" sz="1400"/>
              <a:t> i esdevé emperador.</a:t>
            </a:r>
          </a:p>
        </p:txBody>
      </p:sp>
    </p:spTree>
    <p:extLst>
      <p:ext uri="{BB962C8B-B14F-4D97-AF65-F5344CB8AC3E}">
        <p14:creationId xmlns:p14="http://schemas.microsoft.com/office/powerpoint/2010/main" val="4115194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30454-7A93-4BBF-A7F3-247ECD25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4891"/>
            <a:ext cx="10691265" cy="896112"/>
          </a:xfrm>
        </p:spPr>
        <p:txBody>
          <a:bodyPr>
            <a:normAutofit/>
          </a:bodyPr>
          <a:lstStyle/>
          <a:p>
            <a:r>
              <a:rPr lang="es-ES" b="1">
                <a:solidFill>
                  <a:schemeClr val="accent6"/>
                </a:solidFill>
              </a:rPr>
              <a:t>3-</a:t>
            </a:r>
            <a:r>
              <a:rPr lang="es-ES" b="1">
                <a:solidFill>
                  <a:schemeClr val="accent4"/>
                </a:solidFill>
              </a:rPr>
              <a:t> </a:t>
            </a:r>
            <a:r>
              <a:rPr lang="es-ES" b="1"/>
              <a:t>NOVEL·LES CAVALLERESQUES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BC6B0D83-3857-4878-A190-BD31E7C20967}"/>
              </a:ext>
            </a:extLst>
          </p:cNvPr>
          <p:cNvSpPr txBox="1">
            <a:spLocks/>
          </p:cNvSpPr>
          <p:nvPr/>
        </p:nvSpPr>
        <p:spPr>
          <a:xfrm>
            <a:off x="700634" y="773423"/>
            <a:ext cx="10691265" cy="5779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>
                <a:solidFill>
                  <a:srgbClr val="69AF8E"/>
                </a:solidFill>
              </a:rPr>
              <a:t>ESTIL + TEMA + CARACTERÍSTIQUES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9F05D76C-C157-45D6-855E-329714261BB1}"/>
              </a:ext>
            </a:extLst>
          </p:cNvPr>
          <p:cNvSpPr txBox="1">
            <a:spLocks/>
          </p:cNvSpPr>
          <p:nvPr/>
        </p:nvSpPr>
        <p:spPr>
          <a:xfrm>
            <a:off x="700635" y="1035487"/>
            <a:ext cx="10691265" cy="3355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accent6"/>
              </a:buClr>
            </a:pPr>
            <a:r>
              <a:rPr lang="es-ES" sz="1800"/>
              <a:t>D’altra banda, l’obra combina un estil </a:t>
            </a:r>
            <a:r>
              <a:rPr lang="es-ES" sz="1800" b="1"/>
              <a:t>culte</a:t>
            </a:r>
            <a:r>
              <a:rPr lang="es-ES" sz="1800"/>
              <a:t>, </a:t>
            </a:r>
            <a:r>
              <a:rPr lang="es-ES" sz="1800" b="1"/>
              <a:t>retòric</a:t>
            </a:r>
            <a:r>
              <a:rPr lang="es-ES" sz="1800"/>
              <a:t> i </a:t>
            </a:r>
            <a:r>
              <a:rPr lang="es-ES" sz="1800" b="1"/>
              <a:t>col·loquial</a:t>
            </a:r>
            <a:r>
              <a:rPr lang="es-ES" sz="1800"/>
              <a:t>, ric en </a:t>
            </a:r>
            <a:r>
              <a:rPr lang="es-ES" sz="1800" b="1"/>
              <a:t>exclamacions</a:t>
            </a:r>
            <a:r>
              <a:rPr lang="es-ES" sz="1800"/>
              <a:t>, </a:t>
            </a:r>
            <a:r>
              <a:rPr lang="es-ES" sz="1800" b="1"/>
              <a:t>jocs de paraules</a:t>
            </a:r>
            <a:r>
              <a:rPr lang="es-ES" sz="1800"/>
              <a:t> i </a:t>
            </a:r>
            <a:r>
              <a:rPr lang="es-ES" sz="1800" b="1"/>
              <a:t>refranys</a:t>
            </a:r>
            <a:r>
              <a:rPr lang="es-ES" sz="1800"/>
              <a:t>.</a:t>
            </a:r>
          </a:p>
          <a:p>
            <a:pPr algn="just">
              <a:buClr>
                <a:schemeClr val="accent6"/>
              </a:buClr>
            </a:pPr>
            <a:r>
              <a:rPr lang="es-ES" sz="1800"/>
              <a:t>Al mateix temps, es caracteriza per: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el tractament de l’</a:t>
            </a:r>
            <a:r>
              <a:rPr lang="es-ES" sz="1600" b="1"/>
              <a:t>erotisme </a:t>
            </a:r>
            <a:r>
              <a:rPr lang="es-ES" sz="1600"/>
              <a:t>sense embuts ni prejudicis, amb </a:t>
            </a:r>
            <a:r>
              <a:rPr lang="es-ES" sz="1600" b="1"/>
              <a:t>humor </a:t>
            </a:r>
            <a:r>
              <a:rPr lang="es-ES" sz="1600"/>
              <a:t>i </a:t>
            </a:r>
            <a:r>
              <a:rPr lang="es-ES" sz="1600" b="1"/>
              <a:t>ironia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l’actualitat dels personatges amb una </a:t>
            </a:r>
            <a:r>
              <a:rPr lang="es-ES" sz="1600" b="1"/>
              <a:t>psicologia complexa</a:t>
            </a:r>
            <a:r>
              <a:rPr lang="es-ES" sz="1600"/>
              <a:t> que evoluciona</a:t>
            </a:r>
          </a:p>
          <a:p>
            <a:pPr algn="just">
              <a:buClr>
                <a:schemeClr val="accent6"/>
              </a:buClr>
            </a:pPr>
            <a:r>
              <a:rPr lang="es-ES" sz="1800"/>
              <a:t>Així, Tirant és un </a:t>
            </a:r>
            <a:r>
              <a:rPr lang="es-ES" sz="1800" b="1"/>
              <a:t>heroi modern</a:t>
            </a:r>
            <a:r>
              <a:rPr lang="es-ES" sz="1800"/>
              <a:t> per la seua </a:t>
            </a:r>
            <a:r>
              <a:rPr lang="es-ES" sz="1800" b="1"/>
              <a:t>humanitat</a:t>
            </a:r>
            <a:r>
              <a:rPr lang="es-ES" sz="1800"/>
              <a:t> i </a:t>
            </a:r>
            <a:r>
              <a:rPr lang="es-ES" sz="1800" b="1"/>
              <a:t>contradiccions</a:t>
            </a:r>
            <a:r>
              <a:rPr lang="es-ES" sz="1800"/>
              <a:t>: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mentre que és un militar </a:t>
            </a:r>
            <a:r>
              <a:rPr lang="es-ES" sz="1600" b="1"/>
              <a:t>valerós i expert</a:t>
            </a:r>
            <a:r>
              <a:rPr lang="es-ES" sz="1600"/>
              <a:t>,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en la vida íntima és </a:t>
            </a:r>
            <a:r>
              <a:rPr lang="es-ES" sz="1600" b="1"/>
              <a:t>tímid i inexpert</a:t>
            </a:r>
            <a:r>
              <a:rPr lang="es-ES" sz="1600"/>
              <a:t>,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i mor </a:t>
            </a:r>
            <a:r>
              <a:rPr lang="es-ES" sz="1600" b="1"/>
              <a:t>refredat</a:t>
            </a:r>
            <a:r>
              <a:rPr lang="es-ES" sz="1600"/>
              <a:t> malgrat que esdevé emperador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F8586455-C290-4D2F-93E3-B5F6966B8A8A}"/>
              </a:ext>
            </a:extLst>
          </p:cNvPr>
          <p:cNvSpPr txBox="1">
            <a:spLocks/>
          </p:cNvSpPr>
          <p:nvPr/>
        </p:nvSpPr>
        <p:spPr>
          <a:xfrm>
            <a:off x="700633" y="4094590"/>
            <a:ext cx="10691265" cy="5779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>
                <a:solidFill>
                  <a:srgbClr val="69AF8E"/>
                </a:solidFill>
              </a:rPr>
              <a:t>PLANS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71374ED9-AC87-4036-B311-9C0125F87097}"/>
              </a:ext>
            </a:extLst>
          </p:cNvPr>
          <p:cNvSpPr txBox="1">
            <a:spLocks/>
          </p:cNvSpPr>
          <p:nvPr/>
        </p:nvSpPr>
        <p:spPr>
          <a:xfrm>
            <a:off x="700634" y="4373906"/>
            <a:ext cx="11134808" cy="207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accent6"/>
              </a:buClr>
            </a:pPr>
            <a:r>
              <a:rPr lang="es-ES" sz="1800"/>
              <a:t>Per últim, es combinen tres plans: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El </a:t>
            </a:r>
            <a:r>
              <a:rPr lang="es-ES" sz="1600" b="1"/>
              <a:t>pla cavalleresc</a:t>
            </a:r>
            <a:r>
              <a:rPr lang="es-ES" sz="1600"/>
              <a:t>, en què abunden els </a:t>
            </a:r>
            <a:r>
              <a:rPr lang="es-ES" sz="1600" b="1"/>
              <a:t>tornejos</a:t>
            </a:r>
            <a:r>
              <a:rPr lang="es-ES" sz="1600"/>
              <a:t> i les </a:t>
            </a:r>
            <a:r>
              <a:rPr lang="es-ES" sz="1600" b="1"/>
              <a:t>accions militars</a:t>
            </a:r>
            <a:r>
              <a:rPr lang="es-ES" sz="1600"/>
              <a:t>;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El </a:t>
            </a:r>
            <a:r>
              <a:rPr lang="es-ES" sz="1600" b="1"/>
              <a:t>pla històric</a:t>
            </a:r>
            <a:r>
              <a:rPr lang="es-ES" sz="1600"/>
              <a:t>, amb referències a la </a:t>
            </a:r>
            <a:r>
              <a:rPr lang="es-ES" sz="1600" b="1"/>
              <a:t>realitat</a:t>
            </a:r>
            <a:r>
              <a:rPr lang="es-ES" sz="1600"/>
              <a:t> i a </a:t>
            </a:r>
            <a:r>
              <a:rPr lang="es-ES" sz="1600" b="1"/>
              <a:t>personatges històrics</a:t>
            </a:r>
            <a:r>
              <a:rPr lang="es-ES" sz="1600"/>
              <a:t>;</a:t>
            </a:r>
          </a:p>
          <a:p>
            <a:pPr lvl="1" algn="just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sz="1600"/>
              <a:t>El </a:t>
            </a:r>
            <a:r>
              <a:rPr lang="es-ES" sz="1600" b="1"/>
              <a:t>pla realista</a:t>
            </a:r>
            <a:r>
              <a:rPr lang="es-ES" sz="1600"/>
              <a:t>, mostra de la vida quotidiana del segle </a:t>
            </a:r>
            <a:r>
              <a:rPr lang="es-ES" sz="1600" b="1"/>
              <a:t>XV</a:t>
            </a:r>
            <a:r>
              <a:rPr lang="es-ES" sz="1600"/>
              <a:t> com a </a:t>
            </a:r>
            <a:r>
              <a:rPr lang="es-ES" sz="1600" b="1"/>
              <a:t>ficció versemblant</a:t>
            </a:r>
            <a:r>
              <a:rPr lang="es-ES" sz="1600"/>
              <a:t> </a:t>
            </a:r>
            <a:r>
              <a:rPr lang="es-ES" sz="1600">
                <a:solidFill>
                  <a:srgbClr val="69AF8E"/>
                </a:solidFill>
                <a:sym typeface="Wingdings" panose="05000000000000000000" pitchFamily="2" charset="2"/>
              </a:rPr>
              <a:t></a:t>
            </a:r>
            <a:r>
              <a:rPr lang="es-ES" sz="1600">
                <a:sym typeface="Wingdings" panose="05000000000000000000" pitchFamily="2" charset="2"/>
              </a:rPr>
              <a:t> </a:t>
            </a:r>
            <a:r>
              <a:rPr lang="es-ES" sz="1600" b="1">
                <a:sym typeface="Wingdings" panose="05000000000000000000" pitchFamily="2" charset="2"/>
              </a:rPr>
              <a:t>novel·la moderna complexa</a:t>
            </a:r>
          </a:p>
          <a:p>
            <a:pPr algn="just">
              <a:buClr>
                <a:schemeClr val="accent6"/>
              </a:buClr>
            </a:pPr>
            <a:r>
              <a:rPr lang="es-ES" sz="1800">
                <a:sym typeface="Wingdings" panose="05000000000000000000" pitchFamily="2" charset="2"/>
              </a:rPr>
              <a:t>De fet, </a:t>
            </a:r>
            <a:r>
              <a:rPr lang="es-ES" sz="1800" b="1">
                <a:sym typeface="Wingdings" panose="05000000000000000000" pitchFamily="2" charset="2"/>
              </a:rPr>
              <a:t>Miguel de Cervantes</a:t>
            </a:r>
            <a:r>
              <a:rPr lang="es-ES" sz="1800">
                <a:sym typeface="Wingdings" panose="05000000000000000000" pitchFamily="2" charset="2"/>
              </a:rPr>
              <a:t> elogià el realisme de l’obra en </a:t>
            </a:r>
            <a:r>
              <a:rPr lang="es-ES" sz="1800" i="1" u="sng">
                <a:sym typeface="Wingdings" panose="05000000000000000000" pitchFamily="2" charset="2"/>
              </a:rPr>
              <a:t>Don Quijote de la Mancha</a:t>
            </a:r>
            <a:r>
              <a:rPr lang="es-ES" sz="1800">
                <a:sym typeface="Wingdings" panose="05000000000000000000" pitchFamily="2" charset="2"/>
              </a:rPr>
              <a:t>.</a:t>
            </a: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293965951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LightSeedRightStep">
      <a:dk1>
        <a:srgbClr val="000000"/>
      </a:dk1>
      <a:lt1>
        <a:srgbClr val="FFFFFF"/>
      </a:lt1>
      <a:dk2>
        <a:srgbClr val="273B21"/>
      </a:dk2>
      <a:lt2>
        <a:srgbClr val="E2E5E8"/>
      </a:lt2>
      <a:accent1>
        <a:srgbClr val="C49A77"/>
      </a:accent1>
      <a:accent2>
        <a:srgbClr val="ACA267"/>
      </a:accent2>
      <a:accent3>
        <a:srgbClr val="98A773"/>
      </a:accent3>
      <a:accent4>
        <a:srgbClr val="7FB06A"/>
      </a:accent4>
      <a:accent5>
        <a:srgbClr val="75B17C"/>
      </a:accent5>
      <a:accent6>
        <a:srgbClr val="69AF8E"/>
      </a:accent6>
      <a:hlink>
        <a:srgbClr val="5C85A7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1391</Words>
  <Application>Microsoft Office PowerPoint</Application>
  <PresentationFormat>Panorámica</PresentationFormat>
  <Paragraphs>103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Back To School</vt:lpstr>
      <vt:lpstr>Calisto MT</vt:lpstr>
      <vt:lpstr>Courier New</vt:lpstr>
      <vt:lpstr>Univers Condensed</vt:lpstr>
      <vt:lpstr>Wingdings</vt:lpstr>
      <vt:lpstr>ChronicleVTI</vt:lpstr>
      <vt:lpstr>VALENCIÀ TEMA 6: La guerra en la literatura (s.XV)</vt:lpstr>
      <vt:lpstr>1- Context</vt:lpstr>
      <vt:lpstr>2- LLIBRES DE CAVALLERIES</vt:lpstr>
      <vt:lpstr>3- NOVEL·LES CAVALLERESQUES</vt:lpstr>
      <vt:lpstr>3- NOVEL·LES CAVALLERESQUES</vt:lpstr>
      <vt:lpstr>3- NOVEL·LES CAVALLERESQUES</vt:lpstr>
      <vt:lpstr>3- NOVEL·LES CAVALLERESQUES</vt:lpstr>
      <vt:lpstr>3- NOVEL·LES CAVALLERESQUES</vt:lpstr>
      <vt:lpstr>3- NOVEL·LES CAVALLERESQUES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VALENCIÀ TEMA 6: La guerra en la literatura (s.XV)</dc:title>
  <dc:creator>Eva Arnau</dc:creator>
  <cp:lastModifiedBy>Eva Arnau</cp:lastModifiedBy>
  <cp:revision>28</cp:revision>
  <dcterms:created xsi:type="dcterms:W3CDTF">2024-05-25T15:10:19Z</dcterms:created>
  <dcterms:modified xsi:type="dcterms:W3CDTF">2024-05-27T18:34:49Z</dcterms:modified>
</cp:coreProperties>
</file>