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4" r:id="rId15"/>
    <p:sldId id="323" r:id="rId16"/>
    <p:sldId id="325" r:id="rId17"/>
  </p:sldIdLst>
  <p:sldSz cx="9144000" cy="5143500" type="screen16x9"/>
  <p:notesSz cx="6858000" cy="9144000"/>
  <p:embeddedFontLs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DM Sans Medium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OpenSymbol" panose="05010000000000000000" pitchFamily="2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900"/>
    <a:srgbClr val="FFF7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7DCE86-35A2-44FB-9956-82304F9F042E}">
  <a:tblStyle styleId="{CE7DCE86-35A2-44FB-9956-82304F9F0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183B10-CF4F-49C2-82FB-D8CDD54991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46" d="100"/>
          <a:sy n="146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e2199b8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0e2199b8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504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38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72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622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40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483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2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43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9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49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43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84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87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e8ac44f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e8ac44f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61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3330125" y="0"/>
            <a:ext cx="5814000" cy="44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799800"/>
            <a:ext cx="5814000" cy="2201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4198100"/>
            <a:ext cx="5814000" cy="405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"/>
          <p:cNvGrpSpPr/>
          <p:nvPr/>
        </p:nvGrpSpPr>
        <p:grpSpPr>
          <a:xfrm flipH="1">
            <a:off x="476525" y="704675"/>
            <a:ext cx="8809200" cy="4167875"/>
            <a:chOff x="-94975" y="704675"/>
            <a:chExt cx="8809200" cy="4167875"/>
          </a:xfrm>
        </p:grpSpPr>
        <p:cxnSp>
          <p:nvCxnSpPr>
            <p:cNvPr id="19" name="Google Shape;19;p4"/>
            <p:cNvCxnSpPr/>
            <p:nvPr/>
          </p:nvCxnSpPr>
          <p:spPr>
            <a:xfrm rot="10800000">
              <a:off x="8430425" y="704675"/>
              <a:ext cx="28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4"/>
            <p:cNvCxnSpPr/>
            <p:nvPr/>
          </p:nvCxnSpPr>
          <p:spPr>
            <a:xfrm>
              <a:off x="8710050" y="705850"/>
              <a:ext cx="0" cy="4166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4"/>
            <p:cNvCxnSpPr/>
            <p:nvPr/>
          </p:nvCxnSpPr>
          <p:spPr>
            <a:xfrm rot="10800000">
              <a:off x="-94975" y="4872200"/>
              <a:ext cx="8809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5639"/>
            <a:ext cx="77040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30"/>
          <p:cNvGrpSpPr/>
          <p:nvPr/>
        </p:nvGrpSpPr>
        <p:grpSpPr>
          <a:xfrm>
            <a:off x="362235" y="727975"/>
            <a:ext cx="8809200" cy="4144225"/>
            <a:chOff x="362235" y="727975"/>
            <a:chExt cx="8809200" cy="4144225"/>
          </a:xfrm>
        </p:grpSpPr>
        <p:cxnSp>
          <p:nvCxnSpPr>
            <p:cNvPr id="226" name="Google Shape;226;p30"/>
            <p:cNvCxnSpPr/>
            <p:nvPr/>
          </p:nvCxnSpPr>
          <p:spPr>
            <a:xfrm>
              <a:off x="366400" y="727975"/>
              <a:ext cx="0" cy="4144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30"/>
            <p:cNvCxnSpPr/>
            <p:nvPr/>
          </p:nvCxnSpPr>
          <p:spPr>
            <a:xfrm>
              <a:off x="362235" y="4872200"/>
              <a:ext cx="8809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30"/>
            <p:cNvCxnSpPr/>
            <p:nvPr/>
          </p:nvCxnSpPr>
          <p:spPr>
            <a:xfrm rot="10800000">
              <a:off x="365700" y="731375"/>
              <a:ext cx="354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31"/>
          <p:cNvGrpSpPr/>
          <p:nvPr/>
        </p:nvGrpSpPr>
        <p:grpSpPr>
          <a:xfrm>
            <a:off x="-94975" y="704675"/>
            <a:ext cx="8809210" cy="4167775"/>
            <a:chOff x="-94975" y="704675"/>
            <a:chExt cx="8809210" cy="4167775"/>
          </a:xfrm>
        </p:grpSpPr>
        <p:cxnSp>
          <p:nvCxnSpPr>
            <p:cNvPr id="231" name="Google Shape;231;p31"/>
            <p:cNvCxnSpPr/>
            <p:nvPr/>
          </p:nvCxnSpPr>
          <p:spPr>
            <a:xfrm rot="10800000">
              <a:off x="8439135" y="704675"/>
              <a:ext cx="275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31"/>
            <p:cNvCxnSpPr/>
            <p:nvPr/>
          </p:nvCxnSpPr>
          <p:spPr>
            <a:xfrm>
              <a:off x="8710050" y="711750"/>
              <a:ext cx="0" cy="4160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31"/>
            <p:cNvCxnSpPr/>
            <p:nvPr/>
          </p:nvCxnSpPr>
          <p:spPr>
            <a:xfrm rot="10800000">
              <a:off x="-94975" y="4872200"/>
              <a:ext cx="8809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6" r:id="rId4"/>
    <p:sldLayoutId id="214748367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35"/>
          <p:cNvGrpSpPr/>
          <p:nvPr/>
        </p:nvGrpSpPr>
        <p:grpSpPr>
          <a:xfrm>
            <a:off x="1565825" y="551275"/>
            <a:ext cx="7758010" cy="4320925"/>
            <a:chOff x="1565825" y="551275"/>
            <a:chExt cx="7758010" cy="4320925"/>
          </a:xfrm>
        </p:grpSpPr>
        <p:cxnSp>
          <p:nvCxnSpPr>
            <p:cNvPr id="245" name="Google Shape;245;p35"/>
            <p:cNvCxnSpPr/>
            <p:nvPr/>
          </p:nvCxnSpPr>
          <p:spPr>
            <a:xfrm>
              <a:off x="1565825" y="551275"/>
              <a:ext cx="2466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35"/>
            <p:cNvCxnSpPr/>
            <p:nvPr/>
          </p:nvCxnSpPr>
          <p:spPr>
            <a:xfrm>
              <a:off x="1570000" y="551288"/>
              <a:ext cx="0" cy="432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35"/>
            <p:cNvCxnSpPr/>
            <p:nvPr/>
          </p:nvCxnSpPr>
          <p:spPr>
            <a:xfrm>
              <a:off x="1565835" y="4872200"/>
              <a:ext cx="775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48" name="Google Shape;248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5325" t="12390" r="10922" b="3320"/>
          <a:stretch/>
        </p:blipFill>
        <p:spPr>
          <a:xfrm>
            <a:off x="3330125" y="0"/>
            <a:ext cx="5813873" cy="4422274"/>
          </a:xfrm>
          <a:prstGeom prst="rect">
            <a:avLst/>
          </a:prstGeom>
        </p:spPr>
      </p:pic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713225" y="4198100"/>
            <a:ext cx="5814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VALENCIÀ 1ºBATX C</a:t>
            </a:r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/>
          </p:nvPr>
        </p:nvSpPr>
        <p:spPr>
          <a:xfrm>
            <a:off x="713225" y="1799800"/>
            <a:ext cx="5814000" cy="22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800" b="1" u="sng">
                <a:uFill>
                  <a:solidFill>
                    <a:schemeClr val="accent1"/>
                  </a:solidFill>
                </a:uFill>
                <a:latin typeface="Montserrat"/>
                <a:ea typeface="Montserrat"/>
                <a:cs typeface="Montserrat"/>
                <a:sym typeface="Montserrat"/>
              </a:rPr>
              <a:t>TEMA 4</a:t>
            </a:r>
            <a:r>
              <a:rPr lang="es-ES" sz="3800" b="1">
                <a:uFill>
                  <a:solidFill>
                    <a:schemeClr val="accent1"/>
                  </a:solidFill>
                </a:u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s-ES" sz="3800" b="1" u="sng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s-ES" sz="3800" b="0">
                <a:latin typeface="Montserrat"/>
                <a:ea typeface="Montserrat"/>
                <a:cs typeface="Montserrat"/>
                <a:sym typeface="Montserrat"/>
              </a:rPr>
              <a:t>Mira si he recorregut terres</a:t>
            </a:r>
            <a:endParaRPr sz="4100" b="0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3. </a:t>
            </a:r>
            <a:r>
              <a:rPr lang="es-ES">
                <a:highlight>
                  <a:srgbClr val="FDD900"/>
                </a:highlight>
              </a:rPr>
              <a:t>El verb</a:t>
            </a:r>
            <a:endParaRPr>
              <a:highlight>
                <a:srgbClr val="FDD900"/>
              </a:highlight>
            </a:endParaRPr>
          </a:p>
        </p:txBody>
      </p:sp>
      <p:graphicFrame>
        <p:nvGraphicFramePr>
          <p:cNvPr id="16" name="Tabla 10">
            <a:extLst>
              <a:ext uri="{FF2B5EF4-FFF2-40B4-BE49-F238E27FC236}">
                <a16:creationId xmlns:a16="http://schemas.microsoft.com/office/drawing/2014/main" id="{02559C23-F3EC-40CA-BA03-435C35C4E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66412"/>
              </p:ext>
            </p:extLst>
          </p:nvPr>
        </p:nvGraphicFramePr>
        <p:xfrm>
          <a:off x="852021" y="1398051"/>
          <a:ext cx="5851502" cy="281940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987743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  <a:gridCol w="1830705">
                  <a:extLst>
                    <a:ext uri="{9D8B030D-6E8A-4147-A177-3AD203B41FA5}">
                      <a16:colId xmlns:a16="http://schemas.microsoft.com/office/drawing/2014/main" val="4268492232"/>
                    </a:ext>
                  </a:extLst>
                </a:gridCol>
                <a:gridCol w="1959293">
                  <a:extLst>
                    <a:ext uri="{9D8B030D-6E8A-4147-A177-3AD203B41FA5}">
                      <a16:colId xmlns:a16="http://schemas.microsoft.com/office/drawing/2014/main" val="2973893887"/>
                    </a:ext>
                  </a:extLst>
                </a:gridCol>
              </a:tblGrid>
              <a:tr h="20305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Tipus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Forma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Exemple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203050">
                <a:tc rowSpan="6"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Aspectuals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expressen la referència temporal de l’acció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Imminència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començar a + infinitiu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posar-se a + infinitiu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acabar de + infinitiu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estar a punt de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Ja ha començat a estudiar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S’ha posat a netejar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Acaba d’arribar a casa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Està a punt d’eixir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203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Progressió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DM Sans Medium" panose="020B0604020202020204" charset="0"/>
                        </a:rPr>
                        <a:t>estar + gerundi</a:t>
                      </a:r>
                    </a:p>
                    <a:p>
                      <a:r>
                        <a:rPr lang="es-ES" sz="1100" b="1">
                          <a:solidFill>
                            <a:schemeClr val="bg2"/>
                          </a:solidFill>
                          <a:latin typeface="DM Sans Medium" panose="020B0604020202020204" charset="0"/>
                        </a:rPr>
                        <a:t>*</a:t>
                      </a:r>
                      <a:r>
                        <a:rPr lang="es-ES" sz="1100">
                          <a:latin typeface="DM Sans Medium" panose="020B0604020202020204" charset="0"/>
                        </a:rPr>
                        <a:t>anar + gerundi</a:t>
                      </a:r>
                      <a:endParaRPr lang="es-ES" sz="1100" b="1">
                        <a:solidFill>
                          <a:schemeClr val="bg2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Està estenent la roba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Va millorant poc a poc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970490"/>
                  </a:ext>
                </a:extLst>
              </a:tr>
              <a:tr h="203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Durada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latin typeface="DM Sans Medium" panose="020B0604020202020204" charset="0"/>
                        </a:rPr>
                        <a:t>continuar + gerundi</a:t>
                      </a:r>
                    </a:p>
                    <a:p>
                      <a:r>
                        <a:rPr lang="es-ES" sz="1100">
                          <a:latin typeface="DM Sans Medium" panose="020B0604020202020204" charset="0"/>
                        </a:rPr>
                        <a:t>seguir + gerundi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Continua fent reiure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Segueix portant bufanda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92740"/>
                  </a:ext>
                </a:extLst>
              </a:tr>
              <a:tr h="203050">
                <a:tc vMerge="1">
                  <a:txBody>
                    <a:bodyPr/>
                    <a:lstStyle/>
                    <a:p>
                      <a:pPr algn="l"/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Resultat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tindre + participi</a:t>
                      </a:r>
                    </a:p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deixar + participi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Ja té resolt el problema</a:t>
                      </a:r>
                    </a:p>
                    <a:p>
                      <a:pPr algn="l"/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M’ha deixat sorpresa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  <a:tr h="203050">
                <a:tc vMerge="1">
                  <a:txBody>
                    <a:bodyPr/>
                    <a:lstStyle/>
                    <a:p>
                      <a:pPr algn="l"/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Repetició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tornar a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Ha tornat a caure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849786"/>
                  </a:ext>
                </a:extLst>
              </a:tr>
              <a:tr h="203050">
                <a:tc vMerge="1">
                  <a:txBody>
                    <a:bodyPr/>
                    <a:lstStyle/>
                    <a:p>
                      <a:pPr algn="l"/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Freqüència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soldre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Solen dinar prompte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904104"/>
                  </a:ext>
                </a:extLst>
              </a:tr>
            </a:tbl>
          </a:graphicData>
        </a:graphic>
      </p:graphicFrame>
      <p:sp>
        <p:nvSpPr>
          <p:cNvPr id="19" name="Google Shape;255;p36">
            <a:extLst>
              <a:ext uri="{FF2B5EF4-FFF2-40B4-BE49-F238E27FC236}">
                <a16:creationId xmlns:a16="http://schemas.microsoft.com/office/drawing/2014/main" id="{7FDEF222-076C-41E8-AA99-D31EA17CEBA1}"/>
              </a:ext>
            </a:extLst>
          </p:cNvPr>
          <p:cNvSpPr txBox="1">
            <a:spLocks/>
          </p:cNvSpPr>
          <p:nvPr/>
        </p:nvSpPr>
        <p:spPr>
          <a:xfrm>
            <a:off x="733855" y="851366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3.4) </a:t>
            </a:r>
            <a:r>
              <a:rPr lang="es-ES" sz="2400">
                <a:solidFill>
                  <a:schemeClr val="bg2"/>
                </a:solidFill>
              </a:rPr>
              <a:t>Perífrasis verbals</a:t>
            </a:r>
          </a:p>
        </p:txBody>
      </p:sp>
      <p:sp>
        <p:nvSpPr>
          <p:cNvPr id="22" name="Google Shape;256;p36">
            <a:extLst>
              <a:ext uri="{FF2B5EF4-FFF2-40B4-BE49-F238E27FC236}">
                <a16:creationId xmlns:a16="http://schemas.microsoft.com/office/drawing/2014/main" id="{7F7E0412-9E4D-4310-A975-AC7392DF2C59}"/>
              </a:ext>
            </a:extLst>
          </p:cNvPr>
          <p:cNvSpPr txBox="1">
            <a:spLocks/>
          </p:cNvSpPr>
          <p:nvPr/>
        </p:nvSpPr>
        <p:spPr>
          <a:xfrm>
            <a:off x="733855" y="4172431"/>
            <a:ext cx="4918800" cy="24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900" b="1">
                <a:solidFill>
                  <a:schemeClr val="bg2"/>
                </a:solidFill>
              </a:rPr>
              <a:t>*</a:t>
            </a:r>
            <a:r>
              <a:rPr lang="en-US" sz="900" b="1"/>
              <a:t>ANAR + GERUNDI:</a:t>
            </a:r>
            <a:r>
              <a:rPr lang="en-US" sz="900"/>
              <a:t> només en imperfet d’indicatiu o de subjuntiu:</a:t>
            </a:r>
            <a:br>
              <a:rPr lang="en-US" sz="900"/>
            </a:br>
            <a:r>
              <a:rPr lang="en-US" sz="900" b="1" i="1"/>
              <a:t>  </a:t>
            </a:r>
            <a:r>
              <a:rPr lang="en-US" sz="900" b="1" i="1">
                <a:solidFill>
                  <a:schemeClr val="bg2"/>
                </a:solidFill>
              </a:rPr>
              <a:t>-</a:t>
            </a:r>
            <a:r>
              <a:rPr lang="en-US" sz="900" i="1"/>
              <a:t>Anàvem a eixir de casa</a:t>
            </a:r>
            <a:br>
              <a:rPr lang="en-US" sz="900" i="1"/>
            </a:br>
            <a:r>
              <a:rPr lang="en-US" sz="900" i="1"/>
              <a:t>  </a:t>
            </a:r>
            <a:r>
              <a:rPr lang="en-US" sz="900" b="1" i="1">
                <a:solidFill>
                  <a:schemeClr val="bg2"/>
                </a:solidFill>
              </a:rPr>
              <a:t>-</a:t>
            </a:r>
            <a:r>
              <a:rPr lang="en-US" sz="900" i="1"/>
              <a:t>Pareixia que anara a plorar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350671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4. </a:t>
            </a:r>
            <a:r>
              <a:rPr lang="es-ES">
                <a:highlight>
                  <a:srgbClr val="FDD900"/>
                </a:highlight>
              </a:rPr>
              <a:t>Els geosinònims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C4D437-001B-4CB7-B900-21B7BA83F14A}"/>
              </a:ext>
            </a:extLst>
          </p:cNvPr>
          <p:cNvSpPr/>
          <p:nvPr/>
        </p:nvSpPr>
        <p:spPr>
          <a:xfrm>
            <a:off x="803127" y="979442"/>
            <a:ext cx="8174618" cy="412940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Els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geosinònims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o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sinònims geogràfics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són paraules amb 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mateix significat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pertanyents 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varietats geogràfiques diferents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</a:p>
        </p:txBody>
      </p:sp>
      <p:graphicFrame>
        <p:nvGraphicFramePr>
          <p:cNvPr id="9" name="Tabla 10">
            <a:extLst>
              <a:ext uri="{FF2B5EF4-FFF2-40B4-BE49-F238E27FC236}">
                <a16:creationId xmlns:a16="http://schemas.microsoft.com/office/drawing/2014/main" id="{835BAB1D-1CD5-4739-87A8-759F5E13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5526"/>
              </p:ext>
            </p:extLst>
          </p:nvPr>
        </p:nvGraphicFramePr>
        <p:xfrm>
          <a:off x="803127" y="1452304"/>
          <a:ext cx="2321560" cy="33680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41718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1279842">
                  <a:extLst>
                    <a:ext uri="{9D8B030D-6E8A-4147-A177-3AD203B41FA5}">
                      <a16:colId xmlns:a16="http://schemas.microsoft.com/office/drawing/2014/main" val="1186115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Valencià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Altres varietats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xic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noi, al·lot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xiquet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nen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51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esvarar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relliscar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445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vesprada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tarda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58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arreplegar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recollir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59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alçar-se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aixecar-se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514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roín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dolent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21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cosquerelles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cosconelles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16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encisam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lletuga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1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pimentó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pebrera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346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dacsa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panís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98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creïlla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patata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459880"/>
                  </a:ext>
                </a:extLst>
              </a:tr>
            </a:tbl>
          </a:graphicData>
        </a:graphic>
      </p:graphicFrame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7CDE8587-84AD-48FB-8C30-3746320F6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312803"/>
              </p:ext>
            </p:extLst>
          </p:nvPr>
        </p:nvGraphicFramePr>
        <p:xfrm>
          <a:off x="3262309" y="1452304"/>
          <a:ext cx="2321560" cy="33680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41718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1279842">
                  <a:extLst>
                    <a:ext uri="{9D8B030D-6E8A-4147-A177-3AD203B41FA5}">
                      <a16:colId xmlns:a16="http://schemas.microsoft.com/office/drawing/2014/main" val="1186115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Valencià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Altres varietats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ací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aquí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pernil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cuixot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51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llaurador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pagès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445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escaló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graó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558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prompte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aviat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59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calcetí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mitjó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514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petó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bes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221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camiseta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samarreta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16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meló d’Alger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síndria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16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llevar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treure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346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espill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mirall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98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mongeta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fesol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459880"/>
                  </a:ext>
                </a:extLst>
              </a:tr>
            </a:tbl>
          </a:graphicData>
        </a:graphic>
      </p:graphicFrame>
      <p:sp>
        <p:nvSpPr>
          <p:cNvPr id="11" name="Google Shape;256;p36">
            <a:extLst>
              <a:ext uri="{FF2B5EF4-FFF2-40B4-BE49-F238E27FC236}">
                <a16:creationId xmlns:a16="http://schemas.microsoft.com/office/drawing/2014/main" id="{4E83637A-DF8F-464F-9AC0-B37A7BBF2B7E}"/>
              </a:ext>
            </a:extLst>
          </p:cNvPr>
          <p:cNvSpPr txBox="1">
            <a:spLocks/>
          </p:cNvSpPr>
          <p:nvPr/>
        </p:nvSpPr>
        <p:spPr>
          <a:xfrm>
            <a:off x="5534455" y="1934922"/>
            <a:ext cx="596181" cy="24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900"/>
              <a:t>=jamón</a:t>
            </a:r>
          </a:p>
        </p:txBody>
      </p:sp>
      <p:graphicFrame>
        <p:nvGraphicFramePr>
          <p:cNvPr id="12" name="Tabla 10">
            <a:extLst>
              <a:ext uri="{FF2B5EF4-FFF2-40B4-BE49-F238E27FC236}">
                <a16:creationId xmlns:a16="http://schemas.microsoft.com/office/drawing/2014/main" id="{29C54127-7DA8-421B-9405-C9806F576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44591"/>
              </p:ext>
            </p:extLst>
          </p:nvPr>
        </p:nvGraphicFramePr>
        <p:xfrm>
          <a:off x="6130636" y="1452304"/>
          <a:ext cx="2321560" cy="103632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41718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1279842">
                  <a:extLst>
                    <a:ext uri="{9D8B030D-6E8A-4147-A177-3AD203B41FA5}">
                      <a16:colId xmlns:a16="http://schemas.microsoft.com/office/drawing/2014/main" val="1186115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Valencià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Altres varietats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melic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llombrígol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roig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vermell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251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fem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brossa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44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19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5. </a:t>
            </a:r>
            <a:r>
              <a:rPr lang="es-ES">
                <a:highlight>
                  <a:srgbClr val="FDD900"/>
                </a:highlight>
              </a:rPr>
              <a:t>La B i la V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C4D437-001B-4CB7-B900-21B7BA83F14A}"/>
              </a:ext>
            </a:extLst>
          </p:cNvPr>
          <p:cNvSpPr/>
          <p:nvPr/>
        </p:nvSpPr>
        <p:spPr>
          <a:xfrm>
            <a:off x="803127" y="979442"/>
            <a:ext cx="5805491" cy="245805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b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correspon al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so bilabial oclusiu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i 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v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correspon al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so labiodental fricatiu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</a:p>
        </p:txBody>
      </p:sp>
      <p:graphicFrame>
        <p:nvGraphicFramePr>
          <p:cNvPr id="8" name="Tabla 10">
            <a:extLst>
              <a:ext uri="{FF2B5EF4-FFF2-40B4-BE49-F238E27FC236}">
                <a16:creationId xmlns:a16="http://schemas.microsoft.com/office/drawing/2014/main" id="{359471F3-0E5A-47CF-80EB-60E3230E1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171169"/>
              </p:ext>
            </p:extLst>
          </p:nvPr>
        </p:nvGraphicFramePr>
        <p:xfrm>
          <a:off x="803127" y="1331928"/>
          <a:ext cx="7654672" cy="8534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3235960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4418712">
                  <a:extLst>
                    <a:ext uri="{9D8B030D-6E8A-4147-A177-3AD203B41FA5}">
                      <a16:colId xmlns:a16="http://schemas.microsoft.com/office/drawing/2014/main" val="11861153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S’escriu amb B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S’escriu amb V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0488" indent="-90488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Darrere de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l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o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r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bleda, brou</a:t>
                      </a:r>
                    </a:p>
                    <a:p>
                      <a:pPr marL="90488" indent="-90488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Darrere de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m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embenar, ambició</a:t>
                      </a:r>
                    </a:p>
                    <a:p>
                      <a:pPr marL="90488" indent="-90488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Alternança amb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p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mateixa família: </a:t>
                      </a: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cap-cabut</a:t>
                      </a:r>
                      <a:endParaRPr lang="es-ES" sz="1100" b="0" i="0">
                        <a:solidFill>
                          <a:schemeClr val="bg2">
                            <a:lumMod val="75000"/>
                          </a:schemeClr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-90488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Darrere de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n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invitar, canvi</a:t>
                      </a:r>
                    </a:p>
                    <a:p>
                      <a:pPr marL="90488" indent="-90488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100" b="1" i="0">
                          <a:latin typeface="DM Sans Medium" panose="020B0604020202020204" charset="0"/>
                        </a:rPr>
                        <a:t>Imperfet d’indicatiu 1ª conjugació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cantava</a:t>
                      </a:r>
                    </a:p>
                    <a:p>
                      <a:pPr marL="90488" indent="-90488" algn="l">
                        <a:buClr>
                          <a:schemeClr val="bg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Alternança amb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u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mateixa família: </a:t>
                      </a: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blau-blava, escriure-escriviu</a:t>
                      </a:r>
                      <a:endParaRPr lang="es-ES" sz="1100" b="0" i="0">
                        <a:solidFill>
                          <a:schemeClr val="bg2">
                            <a:lumMod val="75000"/>
                          </a:schemeClr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</a:tbl>
          </a:graphicData>
        </a:graphic>
      </p:graphicFrame>
      <p:sp>
        <p:nvSpPr>
          <p:cNvPr id="13" name="Google Shape;256;p36">
            <a:extLst>
              <a:ext uri="{FF2B5EF4-FFF2-40B4-BE49-F238E27FC236}">
                <a16:creationId xmlns:a16="http://schemas.microsoft.com/office/drawing/2014/main" id="{74068D14-559F-4151-ABB1-E7C1F805A603}"/>
              </a:ext>
            </a:extLst>
          </p:cNvPr>
          <p:cNvSpPr txBox="1">
            <a:spLocks/>
          </p:cNvSpPr>
          <p:nvPr/>
        </p:nvSpPr>
        <p:spPr>
          <a:xfrm>
            <a:off x="706145" y="2185368"/>
            <a:ext cx="770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 b="1">
                <a:uFill>
                  <a:solidFill>
                    <a:schemeClr val="bg2"/>
                  </a:solidFill>
                </a:uFill>
              </a:rPr>
              <a:t>Alternança de B i V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en paraules de la </a:t>
            </a:r>
            <a:r>
              <a:rPr lang="en-US" u="sng">
                <a:uFill>
                  <a:solidFill>
                    <a:schemeClr val="bg2"/>
                  </a:solidFill>
                </a:uFill>
              </a:rPr>
              <a:t>mateixa família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n-U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amb sentit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popular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o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culte</a:t>
            </a:r>
            <a:endParaRPr lang="en-US" b="1">
              <a:uFill>
                <a:solidFill>
                  <a:schemeClr val="bg2"/>
                </a:solidFill>
              </a:uFill>
            </a:endParaRPr>
          </a:p>
        </p:txBody>
      </p:sp>
      <p:graphicFrame>
        <p:nvGraphicFramePr>
          <p:cNvPr id="14" name="Tabla 10">
            <a:extLst>
              <a:ext uri="{FF2B5EF4-FFF2-40B4-BE49-F238E27FC236}">
                <a16:creationId xmlns:a16="http://schemas.microsoft.com/office/drawing/2014/main" id="{D149B95A-06C1-4786-9D74-056E3F166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64295"/>
              </p:ext>
            </p:extLst>
          </p:nvPr>
        </p:nvGraphicFramePr>
        <p:xfrm>
          <a:off x="803127" y="2537854"/>
          <a:ext cx="4656457" cy="51816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741680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1186115369"/>
                    </a:ext>
                  </a:extLst>
                </a:gridCol>
                <a:gridCol w="695643">
                  <a:extLst>
                    <a:ext uri="{9D8B030D-6E8A-4147-A177-3AD203B41FA5}">
                      <a16:colId xmlns:a16="http://schemas.microsoft.com/office/drawing/2014/main" val="3192210684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4192923105"/>
                    </a:ext>
                  </a:extLst>
                </a:gridCol>
                <a:gridCol w="870268">
                  <a:extLst>
                    <a:ext uri="{9D8B030D-6E8A-4147-A177-3AD203B41FA5}">
                      <a16:colId xmlns:a16="http://schemas.microsoft.com/office/drawing/2014/main" val="512507547"/>
                    </a:ext>
                  </a:extLst>
                </a:gridCol>
                <a:gridCol w="841693">
                  <a:extLst>
                    <a:ext uri="{9D8B030D-6E8A-4147-A177-3AD203B41FA5}">
                      <a16:colId xmlns:a16="http://schemas.microsoft.com/office/drawing/2014/main" val="497457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Popular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calb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fava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provar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moviment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corba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Culte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calvície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fabàcia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probable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mòbil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0">
                          <a:latin typeface="DM Sans Medium" panose="020B0604020202020204" charset="0"/>
                        </a:rPr>
                        <a:t>curvatura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86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6. </a:t>
            </a:r>
            <a:r>
              <a:rPr lang="es-ES">
                <a:highlight>
                  <a:srgbClr val="FDD900"/>
                </a:highlight>
              </a:rPr>
              <a:t>Literatura religiosa (II)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1B43C8-8318-4B62-B62D-96C21AE5EC27}"/>
              </a:ext>
            </a:extLst>
          </p:cNvPr>
          <p:cNvSpPr/>
          <p:nvPr/>
        </p:nvSpPr>
        <p:spPr>
          <a:xfrm>
            <a:off x="803128" y="1341659"/>
            <a:ext cx="7704000" cy="384000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Francesc Eiximenis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fou un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frare franciscà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dedicat a 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predicació escrita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amb la pretensió d’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orientar la conducta dels cristians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  <a:endParaRPr lang="es-ES" sz="1200" b="1">
              <a:solidFill>
                <a:schemeClr val="tx1"/>
              </a:solidFill>
              <a:uFill>
                <a:solidFill>
                  <a:schemeClr val="bg2"/>
                </a:solidFill>
              </a:uFill>
              <a:latin typeface="DM Sans Medium" panose="020B0604020202020204" charset="0"/>
            </a:endParaRPr>
          </a:p>
        </p:txBody>
      </p:sp>
      <p:sp>
        <p:nvSpPr>
          <p:cNvPr id="9" name="Google Shape;256;p36">
            <a:extLst>
              <a:ext uri="{FF2B5EF4-FFF2-40B4-BE49-F238E27FC236}">
                <a16:creationId xmlns:a16="http://schemas.microsoft.com/office/drawing/2014/main" id="{F95F7B17-C731-4F4B-A129-746C03DE30CA}"/>
              </a:ext>
            </a:extLst>
          </p:cNvPr>
          <p:cNvSpPr txBox="1">
            <a:spLocks/>
          </p:cNvSpPr>
          <p:nvPr/>
        </p:nvSpPr>
        <p:spPr>
          <a:xfrm>
            <a:off x="733855" y="1704264"/>
            <a:ext cx="770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Va nàixer 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Girona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al voltant de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1330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en una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família burgesa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, per la qual cosa:</a:t>
            </a:r>
            <a:br>
              <a:rPr lang="en-US" b="1">
                <a:uFill>
                  <a:solidFill>
                    <a:schemeClr val="bg2"/>
                  </a:solidFill>
                </a:uFill>
              </a:rPr>
            </a:br>
            <a:r>
              <a:rPr lang="en-US" b="1">
                <a:uFill>
                  <a:solidFill>
                    <a:schemeClr val="bg2"/>
                  </a:solidFill>
                </a:uFill>
              </a:rPr>
              <a:t>     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de jove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viatjà 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i estudià a les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universitats europees més prestigioses</a:t>
            </a:r>
            <a:br>
              <a:rPr lang="en-US" b="1">
                <a:uFill>
                  <a:solidFill>
                    <a:schemeClr val="bg2"/>
                  </a:solidFill>
                </a:uFill>
              </a:rPr>
            </a:br>
            <a:r>
              <a:rPr lang="en-US" b="1">
                <a:uFill>
                  <a:solidFill>
                    <a:schemeClr val="bg2"/>
                  </a:solidFill>
                </a:uFill>
              </a:rPr>
              <a:t>     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en la maduresa va assolir un gran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renom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en la cort i en àmbits religiosos</a:t>
            </a:r>
          </a:p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Durant la seua vida, visqué molt de temps 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València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, fins que morí 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Perpinyà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en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1409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.</a:t>
            </a: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8B9D6689-D68F-46C0-A0C0-AA91B4C2FDB7}"/>
              </a:ext>
            </a:extLst>
          </p:cNvPr>
          <p:cNvSpPr txBox="1">
            <a:spLocks/>
          </p:cNvSpPr>
          <p:nvPr/>
        </p:nvSpPr>
        <p:spPr>
          <a:xfrm>
            <a:off x="733855" y="851366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6.1) </a:t>
            </a:r>
            <a:r>
              <a:rPr lang="es-ES" sz="2400">
                <a:solidFill>
                  <a:schemeClr val="bg2"/>
                </a:solidFill>
              </a:rPr>
              <a:t>Francesc Eiximenis</a:t>
            </a:r>
          </a:p>
        </p:txBody>
      </p:sp>
      <p:sp>
        <p:nvSpPr>
          <p:cNvPr id="2" name="Flecha: doblada hacia arriba 1">
            <a:extLst>
              <a:ext uri="{FF2B5EF4-FFF2-40B4-BE49-F238E27FC236}">
                <a16:creationId xmlns:a16="http://schemas.microsoft.com/office/drawing/2014/main" id="{D7186AB9-71C2-4E88-AC67-2AEACB52A6A0}"/>
              </a:ext>
            </a:extLst>
          </p:cNvPr>
          <p:cNvSpPr/>
          <p:nvPr/>
        </p:nvSpPr>
        <p:spPr>
          <a:xfrm rot="5400000">
            <a:off x="1028699" y="1980891"/>
            <a:ext cx="133197" cy="136967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doblada hacia arriba 10">
            <a:extLst>
              <a:ext uri="{FF2B5EF4-FFF2-40B4-BE49-F238E27FC236}">
                <a16:creationId xmlns:a16="http://schemas.microsoft.com/office/drawing/2014/main" id="{99270216-9CD1-481C-BE08-600A5913A75F}"/>
              </a:ext>
            </a:extLst>
          </p:cNvPr>
          <p:cNvSpPr/>
          <p:nvPr/>
        </p:nvSpPr>
        <p:spPr>
          <a:xfrm rot="5400000">
            <a:off x="929831" y="2052051"/>
            <a:ext cx="330932" cy="136966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256;p36">
            <a:extLst>
              <a:ext uri="{FF2B5EF4-FFF2-40B4-BE49-F238E27FC236}">
                <a16:creationId xmlns:a16="http://schemas.microsoft.com/office/drawing/2014/main" id="{F4D47F50-C051-418E-BBB9-E1B7F0548B9F}"/>
              </a:ext>
            </a:extLst>
          </p:cNvPr>
          <p:cNvSpPr txBox="1">
            <a:spLocks/>
          </p:cNvSpPr>
          <p:nvPr/>
        </p:nvSpPr>
        <p:spPr>
          <a:xfrm>
            <a:off x="803128" y="2450869"/>
            <a:ext cx="7411041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sz="1800" b="1" u="heavy">
                <a:uFill>
                  <a:solidFill>
                    <a:schemeClr val="bg2"/>
                  </a:solidFill>
                </a:uFill>
              </a:rPr>
              <a:t>OBRA</a:t>
            </a:r>
          </a:p>
        </p:txBody>
      </p:sp>
      <p:sp>
        <p:nvSpPr>
          <p:cNvPr id="16" name="Google Shape;256;p36">
            <a:extLst>
              <a:ext uri="{FF2B5EF4-FFF2-40B4-BE49-F238E27FC236}">
                <a16:creationId xmlns:a16="http://schemas.microsoft.com/office/drawing/2014/main" id="{54266294-7973-4832-9311-310AEBE15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3127" y="2714858"/>
            <a:ext cx="7973727" cy="18155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bg2"/>
              </a:buClr>
            </a:pPr>
            <a:r>
              <a:rPr lang="es-ES">
                <a:uFill>
                  <a:solidFill>
                    <a:schemeClr val="bg2"/>
                  </a:solidFill>
                </a:uFill>
              </a:rPr>
              <a:t>D’altra banda, la seua obra consta de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gran quantitat de títols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, entre els quals destaca </a:t>
            </a:r>
            <a:r>
              <a:rPr lang="es-ES" b="1" i="1">
                <a:uFill>
                  <a:solidFill>
                    <a:schemeClr val="bg2"/>
                  </a:solidFill>
                </a:uFill>
              </a:rPr>
              <a:t>Lo Crestià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: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manual amb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intenció didàctica 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i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moral</a:t>
            </a:r>
            <a:endParaRPr lang="es-ES" sz="1200">
              <a:uFill>
                <a:solidFill>
                  <a:schemeClr val="bg2"/>
                </a:solidFill>
              </a:uFill>
            </a:endParaRP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que tracta d’orientar la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conducta cristiana 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en relació amb els problemes de l’edat mitjana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estil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clar 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i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planer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, amb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faules, miracles i diàlegs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que mantenen l’atenció dels lectors.</a:t>
            </a:r>
          </a:p>
          <a:p>
            <a:pPr marL="171450" indent="-171450">
              <a:buClr>
                <a:schemeClr val="bg2"/>
              </a:buClr>
            </a:pPr>
            <a:r>
              <a:rPr lang="es-ES">
                <a:uFill>
                  <a:solidFill>
                    <a:schemeClr val="bg2"/>
                  </a:solidFill>
                </a:uFill>
              </a:rPr>
              <a:t>A més, va escriure altres libres, com: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el </a:t>
            </a:r>
            <a:r>
              <a:rPr lang="es-ES" sz="1200" b="1" i="1">
                <a:uFill>
                  <a:solidFill>
                    <a:schemeClr val="bg2"/>
                  </a:solidFill>
                </a:uFill>
              </a:rPr>
              <a:t>Llibre dels Àngels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(1392), lloança dirigida a aquests éssers;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el </a:t>
            </a:r>
            <a:r>
              <a:rPr lang="es-ES" sz="1200" b="1" i="1">
                <a:uFill>
                  <a:solidFill>
                    <a:schemeClr val="bg2"/>
                  </a:solidFill>
                </a:uFill>
              </a:rPr>
              <a:t>Llibre de les dones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(1396), obra moralitzadora sobre els costums femenins;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la </a:t>
            </a:r>
            <a:r>
              <a:rPr lang="es-ES" sz="1200" b="1" i="1">
                <a:uFill>
                  <a:solidFill>
                    <a:schemeClr val="bg2"/>
                  </a:solidFill>
                </a:uFill>
              </a:rPr>
              <a:t>Vida de Jesucrist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(1397-98), llibre místic que pretén despertar la devoció popular mitjançant un discurs planer i directe.</a:t>
            </a:r>
          </a:p>
        </p:txBody>
      </p:sp>
    </p:spTree>
    <p:extLst>
      <p:ext uri="{BB962C8B-B14F-4D97-AF65-F5344CB8AC3E}">
        <p14:creationId xmlns:p14="http://schemas.microsoft.com/office/powerpoint/2010/main" val="289336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6. </a:t>
            </a:r>
            <a:r>
              <a:rPr lang="es-ES">
                <a:highlight>
                  <a:srgbClr val="FDD900"/>
                </a:highlight>
              </a:rPr>
              <a:t>Literatura religiosa (II)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D1B43C8-8318-4B62-B62D-96C21AE5EC27}"/>
              </a:ext>
            </a:extLst>
          </p:cNvPr>
          <p:cNvSpPr/>
          <p:nvPr/>
        </p:nvSpPr>
        <p:spPr>
          <a:xfrm>
            <a:off x="803128" y="1341659"/>
            <a:ext cx="7704000" cy="228603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Vicent Ferrer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fou un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frare domincà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dedicat a 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predicació oral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, conegut per tot Europa pels seus dots.</a:t>
            </a:r>
            <a:endParaRPr lang="es-ES" sz="1200" b="1">
              <a:solidFill>
                <a:schemeClr val="tx1"/>
              </a:solidFill>
              <a:uFill>
                <a:solidFill>
                  <a:schemeClr val="bg2"/>
                </a:solidFill>
              </a:uFill>
              <a:latin typeface="DM Sans Medium" panose="020B0604020202020204" charset="0"/>
            </a:endParaRPr>
          </a:p>
        </p:txBody>
      </p:sp>
      <p:sp>
        <p:nvSpPr>
          <p:cNvPr id="9" name="Google Shape;256;p36">
            <a:extLst>
              <a:ext uri="{FF2B5EF4-FFF2-40B4-BE49-F238E27FC236}">
                <a16:creationId xmlns:a16="http://schemas.microsoft.com/office/drawing/2014/main" id="{F95F7B17-C731-4F4B-A129-746C03DE30CA}"/>
              </a:ext>
            </a:extLst>
          </p:cNvPr>
          <p:cNvSpPr txBox="1">
            <a:spLocks/>
          </p:cNvSpPr>
          <p:nvPr/>
        </p:nvSpPr>
        <p:spPr>
          <a:xfrm>
            <a:off x="733854" y="1521157"/>
            <a:ext cx="8105345" cy="14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Nascut 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València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en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1350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n-U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va aconseguir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fama internacional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arran de la seua tasca predicadora per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Espanya, França, Suïssa i Itàlia</a:t>
            </a:r>
          </a:p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Com a </a:t>
            </a:r>
            <a:r>
              <a:rPr lang="en-US" u="sng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mestre en teologia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, fou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conseller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de reis i papes </a:t>
            </a:r>
            <a:r>
              <a:rPr lang="en-US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n-U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intervingué en esdeveniments religiosos i polítics:</a:t>
            </a:r>
          </a:p>
          <a:p>
            <a:pPr marL="630238" lvl="1" indent="-173038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Cisma d’Occident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(1378-1417)</a:t>
            </a:r>
          </a:p>
          <a:p>
            <a:pPr marL="630238" lvl="1" indent="-173038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Compromís de Casp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(1412), per decidir a </a:t>
            </a: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Ferran d’Antequera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com successor al tron de la Corona d’Aragó després de la mort sense descendència de </a:t>
            </a: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Martí l’Humà</a:t>
            </a:r>
            <a:endParaRPr lang="en-US" sz="1200">
              <a:uFill>
                <a:solidFill>
                  <a:schemeClr val="bg2"/>
                </a:solidFill>
              </a:uFill>
              <a:sym typeface="Wingdings" panose="05000000000000000000" pitchFamily="2" charset="2"/>
            </a:endParaRPr>
          </a:p>
          <a:p>
            <a:pPr marL="173038" indent="-1730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Finalment, va ser canonitzat l’any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1455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.</a:t>
            </a:r>
            <a:endParaRPr lang="en-US" sz="1000">
              <a:uFill>
                <a:solidFill>
                  <a:schemeClr val="bg2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8B9D6689-D68F-46C0-A0C0-AA91B4C2FDB7}"/>
              </a:ext>
            </a:extLst>
          </p:cNvPr>
          <p:cNvSpPr txBox="1">
            <a:spLocks/>
          </p:cNvSpPr>
          <p:nvPr/>
        </p:nvSpPr>
        <p:spPr>
          <a:xfrm>
            <a:off x="733855" y="851366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6.2) </a:t>
            </a:r>
            <a:r>
              <a:rPr lang="es-ES" sz="2400">
                <a:solidFill>
                  <a:schemeClr val="bg2"/>
                </a:solidFill>
              </a:rPr>
              <a:t>Vicent Ferrer</a:t>
            </a:r>
          </a:p>
        </p:txBody>
      </p:sp>
      <p:sp>
        <p:nvSpPr>
          <p:cNvPr id="15" name="Google Shape;256;p36">
            <a:extLst>
              <a:ext uri="{FF2B5EF4-FFF2-40B4-BE49-F238E27FC236}">
                <a16:creationId xmlns:a16="http://schemas.microsoft.com/office/drawing/2014/main" id="{F4D47F50-C051-418E-BBB9-E1B7F0548B9F}"/>
              </a:ext>
            </a:extLst>
          </p:cNvPr>
          <p:cNvSpPr txBox="1">
            <a:spLocks/>
          </p:cNvSpPr>
          <p:nvPr/>
        </p:nvSpPr>
        <p:spPr>
          <a:xfrm>
            <a:off x="803128" y="2790303"/>
            <a:ext cx="7411041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sz="1800" b="1" u="heavy">
                <a:uFill>
                  <a:solidFill>
                    <a:schemeClr val="bg2"/>
                  </a:solidFill>
                </a:uFill>
              </a:rPr>
              <a:t>OBRA</a:t>
            </a:r>
          </a:p>
        </p:txBody>
      </p:sp>
      <p:sp>
        <p:nvSpPr>
          <p:cNvPr id="16" name="Google Shape;256;p36">
            <a:extLst>
              <a:ext uri="{FF2B5EF4-FFF2-40B4-BE49-F238E27FC236}">
                <a16:creationId xmlns:a16="http://schemas.microsoft.com/office/drawing/2014/main" id="{54266294-7973-4832-9311-310AEBE157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3127" y="3054292"/>
            <a:ext cx="7973727" cy="1436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bg2"/>
              </a:buClr>
            </a:pPr>
            <a:r>
              <a:rPr lang="es-ES">
                <a:uFill>
                  <a:solidFill>
                    <a:schemeClr val="bg2"/>
                  </a:solidFill>
                </a:uFill>
              </a:rPr>
              <a:t>Respecte a la seua obra, es conserven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280 textos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tant en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romanç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com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llatí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transcrits pels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clergues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que l’acompanyaven </a:t>
            </a:r>
            <a:r>
              <a:rPr lang="es-E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s’observen els </a:t>
            </a:r>
            <a:r>
              <a:rPr lang="es-E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costums de l’època</a:t>
            </a:r>
            <a:r>
              <a:rPr lang="es-E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s-ES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s-E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criteris morals</a:t>
            </a:r>
            <a:r>
              <a:rPr lang="es-E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de l’ordre dominicà.</a:t>
            </a:r>
          </a:p>
          <a:p>
            <a:pPr marL="171450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Els seus sermons es caracteritzaven per: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una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estructura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dividida en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introducció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,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enunciació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del tema i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conclusió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,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emprant un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llenguatge viu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amb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expressions col·loquials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i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llatinismes</a:t>
            </a:r>
            <a:endParaRPr lang="es-ES" sz="1200">
              <a:uFill>
                <a:solidFill>
                  <a:schemeClr val="bg2"/>
                </a:solidFill>
              </a:uFill>
            </a:endParaRP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afegit a una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escenificació teatral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amb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abundància de gestos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+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plors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+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onomatopeies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+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imitacions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+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crits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+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 u="sng">
                <a:uFill>
                  <a:solidFill>
                    <a:schemeClr val="bg2"/>
                  </a:solidFill>
                </a:uFill>
              </a:rPr>
              <a:t>moviments sobtats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7402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7. </a:t>
            </a:r>
            <a:r>
              <a:rPr lang="es-ES">
                <a:highlight>
                  <a:srgbClr val="FDD900"/>
                </a:highlight>
              </a:rPr>
              <a:t>Literatura humanista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4" name="Google Shape;256;p36">
            <a:extLst>
              <a:ext uri="{FF2B5EF4-FFF2-40B4-BE49-F238E27FC236}">
                <a16:creationId xmlns:a16="http://schemas.microsoft.com/office/drawing/2014/main" id="{E69C6670-3B1F-4154-82B4-B534D4EB9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3128" y="996894"/>
            <a:ext cx="8049927" cy="707215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bg2"/>
              </a:buClr>
              <a:buNone/>
            </a:pPr>
            <a:r>
              <a:rPr lang="es-ES">
                <a:uFill>
                  <a:solidFill>
                    <a:schemeClr val="bg2"/>
                  </a:solidFill>
                </a:uFill>
              </a:rPr>
              <a:t>L’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humanisme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és un corrent basat en:</a:t>
            </a:r>
          </a:p>
          <a:p>
            <a:pPr marL="171450" indent="-171450">
              <a:buClr>
                <a:schemeClr val="bg2"/>
              </a:buClr>
            </a:pPr>
            <a:r>
              <a:rPr lang="es-ES">
                <a:uFill>
                  <a:solidFill>
                    <a:schemeClr val="bg2"/>
                  </a:solidFill>
                </a:uFill>
              </a:rPr>
              <a:t>la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importància de l’ésser humà 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en contraposició al </a:t>
            </a:r>
            <a:r>
              <a:rPr lang="es-ES" u="sng">
                <a:uFill>
                  <a:solidFill>
                    <a:schemeClr val="bg2"/>
                  </a:solidFill>
                </a:uFill>
              </a:rPr>
              <a:t>teocentrisme medieval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segons el qual Déu era el centre</a:t>
            </a:r>
          </a:p>
          <a:p>
            <a:pPr marL="171450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la influència dels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autors clàssics</a:t>
            </a:r>
            <a:endParaRPr lang="es-ES" sz="1200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5" name="Google Shape;256;p36">
            <a:extLst>
              <a:ext uri="{FF2B5EF4-FFF2-40B4-BE49-F238E27FC236}">
                <a16:creationId xmlns:a16="http://schemas.microsoft.com/office/drawing/2014/main" id="{16D3040B-21F0-4D26-B3EC-A7E2B29845A4}"/>
              </a:ext>
            </a:extLst>
          </p:cNvPr>
          <p:cNvSpPr txBox="1">
            <a:spLocks/>
          </p:cNvSpPr>
          <p:nvPr/>
        </p:nvSpPr>
        <p:spPr>
          <a:xfrm>
            <a:off x="733854" y="1676401"/>
            <a:ext cx="8105345" cy="14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Encara que va introduir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noves idees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n-U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el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teocentrisme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medieval continuava sent predominant.</a:t>
            </a:r>
            <a:endParaRPr lang="en-US">
              <a:uFill>
                <a:solidFill>
                  <a:schemeClr val="bg2"/>
                </a:solidFill>
              </a:uFill>
            </a:endParaRPr>
          </a:p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En primer lloc, caracteritza la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literatura classicitzant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de finals del segle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XIV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i la primera meitat del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XV</a:t>
            </a:r>
            <a:br>
              <a:rPr lang="en-US">
                <a:uFill>
                  <a:solidFill>
                    <a:schemeClr val="bg2"/>
                  </a:solidFill>
                </a:uFill>
              </a:rPr>
            </a:br>
            <a:r>
              <a:rPr lang="en-US">
                <a:uFill>
                  <a:solidFill>
                    <a:schemeClr val="bg2"/>
                  </a:solidFill>
                </a:uFill>
              </a:rPr>
              <a:t>     influenciada pels contactes amb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Itàlia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i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Grècia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que van afavorir l’interés per la cultura grecollatina.</a:t>
            </a:r>
            <a:endParaRPr lang="en-US">
              <a:uFill>
                <a:solidFill>
                  <a:schemeClr val="bg2"/>
                </a:solidFill>
              </a:uFill>
              <a:sym typeface="Wingdings" panose="05000000000000000000" pitchFamily="2" charset="2"/>
            </a:endParaRPr>
          </a:p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Destaca:</a:t>
            </a:r>
          </a:p>
          <a:p>
            <a:pPr marL="630238" lvl="1" indent="-173038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la influència de </a:t>
            </a: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Ciceró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en la prosa llatinitzant de tema </a:t>
            </a:r>
            <a:r>
              <a:rPr lang="en-US" sz="1200" u="sng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jurídic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i </a:t>
            </a:r>
            <a:r>
              <a:rPr lang="en-US" sz="1200" u="sng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administratiu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de la </a:t>
            </a: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Cancelleria Reial</a:t>
            </a:r>
            <a:endParaRPr lang="en-US" sz="1200">
              <a:uFill>
                <a:solidFill>
                  <a:schemeClr val="bg2"/>
                </a:solidFill>
              </a:uFill>
              <a:sym typeface="Wingdings" panose="05000000000000000000" pitchFamily="2" charset="2"/>
            </a:endParaRPr>
          </a:p>
          <a:p>
            <a:pPr marL="630238" lvl="1" indent="-173038"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i les traduccions de clàssics com </a:t>
            </a: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Tucídides, Plutarc, Aristòtil, Isop, Virgili, Horaci, Ovidi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o </a:t>
            </a:r>
            <a:r>
              <a:rPr lang="en-U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Sèneca</a:t>
            </a:r>
            <a:r>
              <a:rPr lang="en-U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.</a:t>
            </a:r>
          </a:p>
          <a:p>
            <a:pPr marL="173038" indent="-173038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No obstant, l’accés als textos clàssics estava restringit a la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noblesa</a:t>
            </a:r>
            <a:r>
              <a:rPr lang="en-US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+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clergat</a:t>
            </a:r>
            <a:b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</a:b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    fins la creació de la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Cancelleria Reial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, òrgan administratiu de la Corona d’Aragó</a:t>
            </a:r>
            <a:b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</a:b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         que va permetre el contacte dels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funcionaris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amb la cultura clàssica, entre els quals es troba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Metge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6" name="Flecha: doblada hacia arriba 5">
            <a:extLst>
              <a:ext uri="{FF2B5EF4-FFF2-40B4-BE49-F238E27FC236}">
                <a16:creationId xmlns:a16="http://schemas.microsoft.com/office/drawing/2014/main" id="{5868E67C-7DF5-4820-8FD6-57F13FB11FBA}"/>
              </a:ext>
            </a:extLst>
          </p:cNvPr>
          <p:cNvSpPr/>
          <p:nvPr/>
        </p:nvSpPr>
        <p:spPr>
          <a:xfrm rot="5400000">
            <a:off x="1037242" y="2117898"/>
            <a:ext cx="157674" cy="136968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id="{7F1A1CB6-3E7A-4604-B1ED-81CDBD87E125}"/>
              </a:ext>
            </a:extLst>
          </p:cNvPr>
          <p:cNvSpPr/>
          <p:nvPr/>
        </p:nvSpPr>
        <p:spPr>
          <a:xfrm rot="5400000">
            <a:off x="1043380" y="3030850"/>
            <a:ext cx="157674" cy="136968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doblada hacia arriba 8">
            <a:extLst>
              <a:ext uri="{FF2B5EF4-FFF2-40B4-BE49-F238E27FC236}">
                <a16:creationId xmlns:a16="http://schemas.microsoft.com/office/drawing/2014/main" id="{553D2E89-BD8B-4E30-943C-B59806452FC6}"/>
              </a:ext>
            </a:extLst>
          </p:cNvPr>
          <p:cNvSpPr/>
          <p:nvPr/>
        </p:nvSpPr>
        <p:spPr>
          <a:xfrm rot="5400000">
            <a:off x="1245060" y="3209305"/>
            <a:ext cx="157674" cy="136968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Google Shape;256;p36">
            <a:extLst>
              <a:ext uri="{FF2B5EF4-FFF2-40B4-BE49-F238E27FC236}">
                <a16:creationId xmlns:a16="http://schemas.microsoft.com/office/drawing/2014/main" id="{5C2420E3-C268-442B-AB99-BDB6B36E63CE}"/>
              </a:ext>
            </a:extLst>
          </p:cNvPr>
          <p:cNvSpPr txBox="1">
            <a:spLocks/>
          </p:cNvSpPr>
          <p:nvPr/>
        </p:nvSpPr>
        <p:spPr>
          <a:xfrm>
            <a:off x="725349" y="3916828"/>
            <a:ext cx="8105345" cy="9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OpenSymbol" panose="05010000000000000000" pitchFamily="2" charset="0"/>
              <a:buChar char="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Finalment, durant aquesta època, la literatura valenciana també rep influència d’autors com l’italià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Dante Alighieri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, qui defensa una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visió positiva de la dona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oposada a la misogínia medieval</a:t>
            </a:r>
            <a:br>
              <a:rPr lang="en-US">
                <a:uFill>
                  <a:solidFill>
                    <a:schemeClr val="bg2"/>
                  </a:solidFill>
                </a:uFill>
              </a:rPr>
            </a:br>
            <a:r>
              <a:rPr lang="en-US">
                <a:uFill>
                  <a:solidFill>
                    <a:schemeClr val="bg2"/>
                  </a:solidFill>
                </a:uFill>
              </a:rPr>
              <a:t>     mitjançant la </a:t>
            </a:r>
            <a:r>
              <a:rPr lang="en-US" b="1" i="1">
                <a:uFill>
                  <a:solidFill>
                    <a:schemeClr val="bg2"/>
                  </a:solidFill>
                </a:uFill>
              </a:rPr>
              <a:t>Divina Comèdia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, viatge de Dant a través de l’Infern, el Purgatori i el Paradís guiat pel seu</a:t>
            </a:r>
            <a:br>
              <a:rPr lang="en-US">
                <a:uFill>
                  <a:solidFill>
                    <a:schemeClr val="bg2"/>
                  </a:solidFill>
                </a:uFill>
              </a:rPr>
            </a:br>
            <a:r>
              <a:rPr lang="en-US">
                <a:uFill>
                  <a:solidFill>
                    <a:schemeClr val="bg2"/>
                  </a:solidFill>
                </a:uFill>
              </a:rPr>
              <a:t>     amor adolescent Beatriu (</a:t>
            </a:r>
            <a:r>
              <a:rPr lang="en-US" i="1">
                <a:uFill>
                  <a:solidFill>
                    <a:schemeClr val="bg2"/>
                  </a:solidFill>
                </a:uFill>
              </a:rPr>
              <a:t>donna angelicata).</a:t>
            </a:r>
            <a:endParaRPr lang="en-US">
              <a:uFill>
                <a:solidFill>
                  <a:schemeClr val="bg2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2" name="Google Shape;256;p36">
            <a:extLst>
              <a:ext uri="{FF2B5EF4-FFF2-40B4-BE49-F238E27FC236}">
                <a16:creationId xmlns:a16="http://schemas.microsoft.com/office/drawing/2014/main" id="{CE4DC397-69A4-41F6-9307-25D06F2471C9}"/>
              </a:ext>
            </a:extLst>
          </p:cNvPr>
          <p:cNvSpPr txBox="1">
            <a:spLocks/>
          </p:cNvSpPr>
          <p:nvPr/>
        </p:nvSpPr>
        <p:spPr>
          <a:xfrm>
            <a:off x="706145" y="3742458"/>
            <a:ext cx="8105345" cy="34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b="1" i="1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Divina comèdia</a:t>
            </a:r>
          </a:p>
        </p:txBody>
      </p:sp>
      <p:sp>
        <p:nvSpPr>
          <p:cNvPr id="13" name="Flecha: doblada hacia arriba 12">
            <a:extLst>
              <a:ext uri="{FF2B5EF4-FFF2-40B4-BE49-F238E27FC236}">
                <a16:creationId xmlns:a16="http://schemas.microsoft.com/office/drawing/2014/main" id="{A45BDB58-CCAA-44D5-808D-24973124A541}"/>
              </a:ext>
            </a:extLst>
          </p:cNvPr>
          <p:cNvSpPr/>
          <p:nvPr/>
        </p:nvSpPr>
        <p:spPr>
          <a:xfrm rot="5400000">
            <a:off x="1028738" y="4370034"/>
            <a:ext cx="157674" cy="136968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86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7. </a:t>
            </a:r>
            <a:r>
              <a:rPr lang="es-ES">
                <a:highlight>
                  <a:srgbClr val="FDD900"/>
                </a:highlight>
              </a:rPr>
              <a:t>Literatura humanista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D90605C3-A60C-447A-811C-96DB581DF5F8}"/>
              </a:ext>
            </a:extLst>
          </p:cNvPr>
          <p:cNvSpPr txBox="1">
            <a:spLocks/>
          </p:cNvSpPr>
          <p:nvPr/>
        </p:nvSpPr>
        <p:spPr>
          <a:xfrm>
            <a:off x="733855" y="851366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7.1) </a:t>
            </a:r>
            <a:r>
              <a:rPr lang="es-ES" sz="2400">
                <a:solidFill>
                  <a:schemeClr val="bg2"/>
                </a:solidFill>
              </a:rPr>
              <a:t>Bernat Metge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DB95B2D-713E-4981-9958-2677B140D0AD}"/>
              </a:ext>
            </a:extLst>
          </p:cNvPr>
          <p:cNvSpPr/>
          <p:nvPr/>
        </p:nvSpPr>
        <p:spPr>
          <a:xfrm>
            <a:off x="803128" y="1341659"/>
            <a:ext cx="7883672" cy="228603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Clr>
                <a:schemeClr val="bg2"/>
              </a:buClr>
              <a:buNone/>
            </a:pP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Bernat Metge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fou un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escriptor humanista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que es mostrava oposat als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valors defensats pels predicadors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  <a:endParaRPr lang="es-ES" sz="1200" b="1">
              <a:solidFill>
                <a:schemeClr val="tx1"/>
              </a:solidFill>
              <a:uFill>
                <a:solidFill>
                  <a:schemeClr val="bg2"/>
                </a:solidFill>
              </a:uFill>
              <a:latin typeface="DM Sans Medium" panose="020B0604020202020204" charset="0"/>
            </a:endParaRPr>
          </a:p>
        </p:txBody>
      </p:sp>
      <p:sp>
        <p:nvSpPr>
          <p:cNvPr id="14" name="Google Shape;256;p36">
            <a:extLst>
              <a:ext uri="{FF2B5EF4-FFF2-40B4-BE49-F238E27FC236}">
                <a16:creationId xmlns:a16="http://schemas.microsoft.com/office/drawing/2014/main" id="{5E503321-CB2A-421A-BE63-8D97B8F1ED83}"/>
              </a:ext>
            </a:extLst>
          </p:cNvPr>
          <p:cNvSpPr txBox="1">
            <a:spLocks/>
          </p:cNvSpPr>
          <p:nvPr/>
        </p:nvSpPr>
        <p:spPr>
          <a:xfrm>
            <a:off x="733854" y="1521157"/>
            <a:ext cx="8105345" cy="89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</a:rPr>
              <a:t>Nascut en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1350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, fou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notari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 en la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Cancelleria Reial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, per la qual va sorgir la seua 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actitud humanista</a:t>
            </a:r>
            <a:br>
              <a:rPr lang="en-US">
                <a:uFill>
                  <a:solidFill>
                    <a:schemeClr val="bg2"/>
                  </a:solidFill>
                </a:uFill>
              </a:rPr>
            </a:br>
            <a:r>
              <a:rPr lang="en-US">
                <a:uFill>
                  <a:solidFill>
                    <a:schemeClr val="bg2"/>
                  </a:solidFill>
                </a:uFill>
              </a:rPr>
              <a:t>     manifestada mitjançant l’</a:t>
            </a:r>
            <a:r>
              <a:rPr lang="en-US" b="1">
                <a:uFill>
                  <a:solidFill>
                    <a:schemeClr val="bg2"/>
                  </a:solidFill>
                </a:uFill>
              </a:rPr>
              <a:t>elogi dels autors clàssics </a:t>
            </a:r>
            <a:r>
              <a:rPr lang="en-US">
                <a:uFill>
                  <a:solidFill>
                    <a:schemeClr val="bg2"/>
                  </a:solidFill>
                </a:uFill>
              </a:rPr>
              <a:t>grecs i llatins.</a:t>
            </a:r>
          </a:p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Malgrat aquest interés per la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cultura clàssica grecoromana</a:t>
            </a:r>
            <a:r>
              <a:rPr lang="en-US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n-U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tractava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temes medievals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des d’un punt de vista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crític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respecte als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valors morals religiosos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n-US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+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fent ús de la </a:t>
            </a:r>
            <a:r>
              <a:rPr lang="en-U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ironia</a:t>
            </a:r>
            <a:r>
              <a:rPr lang="en-U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.</a:t>
            </a:r>
            <a:endParaRPr lang="en-US" b="1">
              <a:uFill>
                <a:solidFill>
                  <a:schemeClr val="bg2"/>
                </a:solidFill>
              </a:uFill>
              <a:sym typeface="Wingdings" panose="05000000000000000000" pitchFamily="2" charset="2"/>
            </a:endParaRPr>
          </a:p>
        </p:txBody>
      </p:sp>
      <p:sp>
        <p:nvSpPr>
          <p:cNvPr id="15" name="Google Shape;256;p36">
            <a:extLst>
              <a:ext uri="{FF2B5EF4-FFF2-40B4-BE49-F238E27FC236}">
                <a16:creationId xmlns:a16="http://schemas.microsoft.com/office/drawing/2014/main" id="{C4857A18-87B4-4C4D-BE66-0646378A0AF0}"/>
              </a:ext>
            </a:extLst>
          </p:cNvPr>
          <p:cNvSpPr txBox="1">
            <a:spLocks/>
          </p:cNvSpPr>
          <p:nvPr/>
        </p:nvSpPr>
        <p:spPr>
          <a:xfrm>
            <a:off x="803128" y="2260253"/>
            <a:ext cx="7411041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Clr>
                <a:schemeClr val="bg2"/>
              </a:buClr>
              <a:buNone/>
            </a:pPr>
            <a:r>
              <a:rPr lang="en-US" sz="1800" b="1" u="heavy">
                <a:uFill>
                  <a:solidFill>
                    <a:schemeClr val="bg2"/>
                  </a:solidFill>
                </a:uFill>
              </a:rPr>
              <a:t>OBRA</a:t>
            </a:r>
          </a:p>
        </p:txBody>
      </p:sp>
      <p:sp>
        <p:nvSpPr>
          <p:cNvPr id="16" name="Google Shape;256;p36">
            <a:extLst>
              <a:ext uri="{FF2B5EF4-FFF2-40B4-BE49-F238E27FC236}">
                <a16:creationId xmlns:a16="http://schemas.microsoft.com/office/drawing/2014/main" id="{35AB74F3-A986-463F-A3D9-63351CFEC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03127" y="2524242"/>
            <a:ext cx="7973727" cy="2449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171450" indent="-171450">
              <a:buClr>
                <a:schemeClr val="bg2"/>
              </a:buClr>
            </a:pPr>
            <a:r>
              <a:rPr lang="es-ES">
                <a:uFill>
                  <a:solidFill>
                    <a:schemeClr val="bg2"/>
                  </a:solidFill>
                </a:uFill>
              </a:rPr>
              <a:t>Quant a la seua obra, empra una estructura basada en el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model dialogat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dels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Diàlegs de Plató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en les seues obres més importants, </a:t>
            </a:r>
            <a:r>
              <a:rPr lang="es-ES" b="1" i="1">
                <a:uFill>
                  <a:solidFill>
                    <a:schemeClr val="bg2"/>
                  </a:solidFill>
                </a:uFill>
              </a:rPr>
              <a:t>Llibre de Fortuna i Prudència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i </a:t>
            </a:r>
            <a:r>
              <a:rPr lang="es-ES" b="1" i="1">
                <a:uFill>
                  <a:solidFill>
                    <a:schemeClr val="bg2"/>
                  </a:solidFill>
                </a:uFill>
              </a:rPr>
              <a:t>Lo Somni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.</a:t>
            </a:r>
          </a:p>
          <a:p>
            <a:pPr marL="457200" lvl="1" indent="0">
              <a:buClr>
                <a:schemeClr val="bg2"/>
              </a:buClr>
              <a:buNone/>
            </a:pPr>
            <a:r>
              <a:rPr lang="es-ES" sz="1200" b="1" u="sng">
                <a:uFill>
                  <a:solidFill>
                    <a:schemeClr val="bg2"/>
                  </a:solidFill>
                </a:uFill>
              </a:rPr>
              <a:t>PROSA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Per una part, la seua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prosa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seguia el model de la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llengua llatina clàssica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, tant en:</a:t>
            </a:r>
          </a:p>
          <a:p>
            <a:pPr marL="1085850" lvl="2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les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construccions sintàctiques</a:t>
            </a:r>
          </a:p>
          <a:p>
            <a:pPr marL="1085850" lvl="2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com en el </a:t>
            </a:r>
            <a:r>
              <a:rPr lang="es-ES" sz="1200" b="1">
                <a:uFill>
                  <a:solidFill>
                    <a:schemeClr val="bg2"/>
                  </a:solidFill>
                </a:uFill>
              </a:rPr>
              <a:t>lèxic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ja que va intrduir nombrosos llatinismes (</a:t>
            </a:r>
            <a:r>
              <a:rPr lang="es-ES" sz="1200" i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absència, eloqüència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...)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Per exemple, quan va ser acusat de la mort de </a:t>
            </a:r>
            <a:r>
              <a:rPr lang="es-E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Joan I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i empresonat fins que el nou rei </a:t>
            </a:r>
            <a:r>
              <a:rPr lang="es-E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Martí l’Humà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el va alliberar i rehabilitar, va escriure </a:t>
            </a:r>
            <a:r>
              <a:rPr lang="es-ES" sz="1200" b="1" i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Lo Somni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.</a:t>
            </a:r>
            <a:b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</a:b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    es tracta d’un somni a la presó en què qüestiona la </a:t>
            </a:r>
            <a:r>
              <a:rPr lang="es-E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immortalitat de l’ànima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amb el rei Joan I, que acaba de morir</a:t>
            </a:r>
            <a:r>
              <a:rPr lang="es-ES" sz="1200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 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també intervenen personatges clàssics com </a:t>
            </a:r>
            <a:r>
              <a:rPr lang="es-ES" sz="12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Orfeu i Tirèsies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que opninen de les dones en la societat.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A més, destaca la novel·la breu </a:t>
            </a:r>
            <a:r>
              <a:rPr lang="es-ES" sz="1200" b="1" i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Valter e Griselda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, traduïda de </a:t>
            </a:r>
            <a:r>
              <a:rPr lang="es-ES" sz="1200" b="1" i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Griseldis</a:t>
            </a:r>
            <a:r>
              <a:rPr lang="es-ES" sz="12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de Petrarca.</a:t>
            </a:r>
          </a:p>
          <a:p>
            <a:pPr marL="457200" lvl="1" indent="0">
              <a:buClr>
                <a:schemeClr val="bg2"/>
              </a:buClr>
              <a:buNone/>
            </a:pPr>
            <a:r>
              <a:rPr lang="es-ES" sz="1200" b="1" u="sng">
                <a:uFill>
                  <a:solidFill>
                    <a:schemeClr val="bg2"/>
                  </a:solidFill>
                </a:uFill>
              </a:rPr>
              <a:t>VERS</a:t>
            </a:r>
          </a:p>
          <a:p>
            <a:pPr marL="628650" lvl="1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Per altra part, la seua obra en vers inclou:</a:t>
            </a:r>
          </a:p>
          <a:p>
            <a:pPr marL="1085850" lvl="2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el </a:t>
            </a:r>
            <a:r>
              <a:rPr lang="es-ES" sz="1200" b="1" i="1">
                <a:uFill>
                  <a:solidFill>
                    <a:schemeClr val="bg2"/>
                  </a:solidFill>
                </a:uFill>
              </a:rPr>
              <a:t>Llibre de Fortuna i Prudència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, desenvolupament del debat entre dues figures al·legòriques,</a:t>
            </a:r>
          </a:p>
          <a:p>
            <a:pPr marL="1085850" lvl="2" indent="-171450">
              <a:buClr>
                <a:schemeClr val="bg2"/>
              </a:buClr>
            </a:pPr>
            <a:r>
              <a:rPr lang="es-ES" sz="1200">
                <a:uFill>
                  <a:solidFill>
                    <a:schemeClr val="bg2"/>
                  </a:solidFill>
                </a:uFill>
              </a:rPr>
              <a:t>i </a:t>
            </a:r>
            <a:r>
              <a:rPr lang="es-ES" sz="1200" b="1" i="1">
                <a:uFill>
                  <a:solidFill>
                    <a:schemeClr val="bg2"/>
                  </a:solidFill>
                </a:uFill>
              </a:rPr>
              <a:t>Sermó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, com paròdia dels sermons religiosos </a:t>
            </a:r>
            <a:r>
              <a:rPr lang="es-ES" sz="12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</a:rPr>
              <a:t>+</a:t>
            </a:r>
            <a:r>
              <a:rPr lang="es-ES" sz="1200">
                <a:uFill>
                  <a:solidFill>
                    <a:schemeClr val="bg2"/>
                  </a:solidFill>
                </a:uFill>
              </a:rPr>
              <a:t> denúncia de la hipocresia social.</a:t>
            </a:r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70EF59D5-24AE-4802-8476-09175E779C5B}"/>
              </a:ext>
            </a:extLst>
          </p:cNvPr>
          <p:cNvSpPr/>
          <p:nvPr/>
        </p:nvSpPr>
        <p:spPr>
          <a:xfrm rot="5400000">
            <a:off x="1030315" y="1787569"/>
            <a:ext cx="157674" cy="136968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doblada hacia arriba 17">
            <a:extLst>
              <a:ext uri="{FF2B5EF4-FFF2-40B4-BE49-F238E27FC236}">
                <a16:creationId xmlns:a16="http://schemas.microsoft.com/office/drawing/2014/main" id="{0BBDED22-C8A8-4030-8E3A-4C2CF368B996}"/>
              </a:ext>
            </a:extLst>
          </p:cNvPr>
          <p:cNvSpPr/>
          <p:nvPr/>
        </p:nvSpPr>
        <p:spPr>
          <a:xfrm rot="5400000">
            <a:off x="1579664" y="3815165"/>
            <a:ext cx="125776" cy="109259"/>
          </a:xfrm>
          <a:prstGeom prst="bent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59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1. </a:t>
            </a:r>
            <a:r>
              <a:rPr lang="es-ES">
                <a:highlight>
                  <a:srgbClr val="FDD900"/>
                </a:highlight>
              </a:rPr>
              <a:t>La variació diatòpica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9E4E451-9022-4396-B2EF-2E60BD6A2B5A}"/>
              </a:ext>
            </a:extLst>
          </p:cNvPr>
          <p:cNvSpPr/>
          <p:nvPr/>
        </p:nvSpPr>
        <p:spPr>
          <a:xfrm>
            <a:off x="810055" y="1008046"/>
            <a:ext cx="7322564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variació diatòpica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és la variació de la lengua que depén de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procedència geogràfica del parlant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</a:p>
        </p:txBody>
      </p:sp>
      <p:sp>
        <p:nvSpPr>
          <p:cNvPr id="8" name="Google Shape;256;p36">
            <a:extLst>
              <a:ext uri="{FF2B5EF4-FFF2-40B4-BE49-F238E27FC236}">
                <a16:creationId xmlns:a16="http://schemas.microsoft.com/office/drawing/2014/main" id="{44C07750-4F9F-4F22-B3B1-148B2818C0CD}"/>
              </a:ext>
            </a:extLst>
          </p:cNvPr>
          <p:cNvSpPr txBox="1">
            <a:spLocks/>
          </p:cNvSpPr>
          <p:nvPr/>
        </p:nvSpPr>
        <p:spPr>
          <a:xfrm>
            <a:off x="757554" y="1337323"/>
            <a:ext cx="2234700" cy="32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b="1"/>
              <a:t>DIALECTES GEOGRÀFICS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096CE28A-A2E2-4013-BFD3-5104DF6E5836}"/>
              </a:ext>
            </a:extLst>
          </p:cNvPr>
          <p:cNvSpPr/>
          <p:nvPr/>
        </p:nvSpPr>
        <p:spPr>
          <a:xfrm>
            <a:off x="851290" y="1246628"/>
            <a:ext cx="145473" cy="16729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E63CE43E-C6B1-445D-9900-546AF3860B21}"/>
              </a:ext>
            </a:extLst>
          </p:cNvPr>
          <p:cNvSpPr txBox="1">
            <a:spLocks/>
          </p:cNvSpPr>
          <p:nvPr/>
        </p:nvSpPr>
        <p:spPr>
          <a:xfrm>
            <a:off x="706145" y="1557189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1.1) </a:t>
            </a:r>
            <a:r>
              <a:rPr lang="es-ES" sz="2400">
                <a:solidFill>
                  <a:schemeClr val="bg2"/>
                </a:solidFill>
              </a:rPr>
              <a:t>Tipus de variacions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D2A0280-7596-46F3-B4E3-E632BB2D71F9}"/>
              </a:ext>
            </a:extLst>
          </p:cNvPr>
          <p:cNvSpPr/>
          <p:nvPr/>
        </p:nvSpPr>
        <p:spPr>
          <a:xfrm>
            <a:off x="758645" y="2317756"/>
            <a:ext cx="1177637" cy="277091"/>
          </a:xfrm>
          <a:prstGeom prst="roundRect">
            <a:avLst>
              <a:gd name="adj" fmla="val 50000"/>
            </a:avLst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DM Sans Medium" panose="020B0604020202020204" charset="0"/>
              </a:rPr>
              <a:t>DIALECTE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34105FD-DC83-42E3-8379-B427105A4890}"/>
              </a:ext>
            </a:extLst>
          </p:cNvPr>
          <p:cNvSpPr/>
          <p:nvPr/>
        </p:nvSpPr>
        <p:spPr>
          <a:xfrm>
            <a:off x="758645" y="2739871"/>
            <a:ext cx="1496291" cy="277091"/>
          </a:xfrm>
          <a:prstGeom prst="roundRect">
            <a:avLst>
              <a:gd name="adj" fmla="val 50000"/>
            </a:avLst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DM Sans Medium" panose="020B0604020202020204" charset="0"/>
              </a:rPr>
              <a:t>SUBDIALECTE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534E665-34F7-4CFD-91AE-382F5C524671}"/>
              </a:ext>
            </a:extLst>
          </p:cNvPr>
          <p:cNvSpPr/>
          <p:nvPr/>
        </p:nvSpPr>
        <p:spPr>
          <a:xfrm>
            <a:off x="758645" y="3161986"/>
            <a:ext cx="1018310" cy="277091"/>
          </a:xfrm>
          <a:prstGeom prst="roundRect">
            <a:avLst>
              <a:gd name="adj" fmla="val 50000"/>
            </a:avLst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DM Sans Medium" panose="020B0604020202020204" charset="0"/>
              </a:rPr>
              <a:t>PARLAR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584E4D1F-F116-4CAA-90DC-E05074DD4D4B}"/>
              </a:ext>
            </a:extLst>
          </p:cNvPr>
          <p:cNvSpPr/>
          <p:nvPr/>
        </p:nvSpPr>
        <p:spPr>
          <a:xfrm rot="16200000">
            <a:off x="2069670" y="2281913"/>
            <a:ext cx="210467" cy="32632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0E229A10-43CB-4858-90ED-B2A948D4B4C3}"/>
              </a:ext>
            </a:extLst>
          </p:cNvPr>
          <p:cNvSpPr/>
          <p:nvPr/>
        </p:nvSpPr>
        <p:spPr>
          <a:xfrm rot="16200000">
            <a:off x="2395993" y="2712199"/>
            <a:ext cx="210467" cy="32632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8432AC54-9E2B-4E87-9EB6-EDD402B1F9A5}"/>
              </a:ext>
            </a:extLst>
          </p:cNvPr>
          <p:cNvSpPr/>
          <p:nvPr/>
        </p:nvSpPr>
        <p:spPr>
          <a:xfrm rot="16200000">
            <a:off x="1913436" y="3133133"/>
            <a:ext cx="210467" cy="32632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9AD6EE5-E48E-4BDA-B79D-C97373B96B03}"/>
              </a:ext>
            </a:extLst>
          </p:cNvPr>
          <p:cNvSpPr/>
          <p:nvPr/>
        </p:nvSpPr>
        <p:spPr>
          <a:xfrm>
            <a:off x="2413525" y="2306528"/>
            <a:ext cx="2812473" cy="27709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És la varietat lingüística d’una </a:t>
            </a:r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regió</a:t>
            </a:r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DBA279B-3B6B-45A9-87B0-6C9FB096B3B7}"/>
              </a:ext>
            </a:extLst>
          </p:cNvPr>
          <p:cNvSpPr/>
          <p:nvPr/>
        </p:nvSpPr>
        <p:spPr>
          <a:xfrm>
            <a:off x="2739626" y="2740360"/>
            <a:ext cx="4066528" cy="27709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És la varietat geogràfica d’un </a:t>
            </a:r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conjunt de comarques</a:t>
            </a:r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.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DC81757-1C5C-49F3-BB3D-022923F44335}"/>
              </a:ext>
            </a:extLst>
          </p:cNvPr>
          <p:cNvSpPr/>
          <p:nvPr/>
        </p:nvSpPr>
        <p:spPr>
          <a:xfrm>
            <a:off x="2247571" y="3163778"/>
            <a:ext cx="4309201" cy="27709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És la varietat diatòpica pròpia d’un </a:t>
            </a:r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poble</a:t>
            </a:r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, </a:t>
            </a:r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ciutat</a:t>
            </a:r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 o </a:t>
            </a:r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barri</a:t>
            </a:r>
            <a:r>
              <a:rPr lang="es-ES" sz="1200">
                <a:solidFill>
                  <a:schemeClr val="tx1"/>
                </a:solidFill>
                <a:latin typeface="DM Sans Medium" panose="020B0604020202020204" charset="0"/>
              </a:rPr>
              <a:t>.</a:t>
            </a:r>
          </a:p>
        </p:txBody>
      </p:sp>
      <p:sp>
        <p:nvSpPr>
          <p:cNvPr id="20" name="Google Shape;256;p36">
            <a:extLst>
              <a:ext uri="{FF2B5EF4-FFF2-40B4-BE49-F238E27FC236}">
                <a16:creationId xmlns:a16="http://schemas.microsoft.com/office/drawing/2014/main" id="{5EB88498-8277-4FB8-969D-7090ADE78552}"/>
              </a:ext>
            </a:extLst>
          </p:cNvPr>
          <p:cNvSpPr txBox="1">
            <a:spLocks/>
          </p:cNvSpPr>
          <p:nvPr/>
        </p:nvSpPr>
        <p:spPr>
          <a:xfrm>
            <a:off x="744790" y="1944303"/>
            <a:ext cx="770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/>
              <a:t>Segons l’extensió del territori que ocupa: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65A798F-036E-4A79-93CD-668A97AEBACA}"/>
              </a:ext>
            </a:extLst>
          </p:cNvPr>
          <p:cNvCxnSpPr/>
          <p:nvPr/>
        </p:nvCxnSpPr>
        <p:spPr>
          <a:xfrm>
            <a:off x="785262" y="2043535"/>
            <a:ext cx="0" cy="16518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5436321-0A00-4D30-9109-4717FF777B6D}"/>
              </a:ext>
            </a:extLst>
          </p:cNvPr>
          <p:cNvCxnSpPr/>
          <p:nvPr/>
        </p:nvCxnSpPr>
        <p:spPr>
          <a:xfrm>
            <a:off x="540327" y="207818"/>
            <a:ext cx="7908463" cy="4357255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E4E451-9022-4396-B2EF-2E60BD6A2B5A}"/>
              </a:ext>
            </a:extLst>
          </p:cNvPr>
          <p:cNvSpPr/>
          <p:nvPr/>
        </p:nvSpPr>
        <p:spPr>
          <a:xfrm>
            <a:off x="785262" y="947347"/>
            <a:ext cx="4676345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diferències fonètiques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són les variacions de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pronunciació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E63CE43E-C6B1-445D-9900-546AF3860B21}"/>
              </a:ext>
            </a:extLst>
          </p:cNvPr>
          <p:cNvSpPr txBox="1">
            <a:spLocks/>
          </p:cNvSpPr>
          <p:nvPr/>
        </p:nvSpPr>
        <p:spPr>
          <a:xfrm>
            <a:off x="684599" y="437539"/>
            <a:ext cx="4490074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1.2) </a:t>
            </a:r>
            <a:r>
              <a:rPr lang="es-ES" sz="2400">
                <a:solidFill>
                  <a:schemeClr val="bg2"/>
                </a:solidFill>
              </a:rPr>
              <a:t>Diferències fonètiques</a:t>
            </a:r>
          </a:p>
        </p:txBody>
      </p:sp>
      <p:graphicFrame>
        <p:nvGraphicFramePr>
          <p:cNvPr id="7" name="Tabla 10">
            <a:extLst>
              <a:ext uri="{FF2B5EF4-FFF2-40B4-BE49-F238E27FC236}">
                <a16:creationId xmlns:a16="http://schemas.microsoft.com/office/drawing/2014/main" id="{986C14D0-3D30-49B4-8E5F-275E762AF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86438"/>
              </p:ext>
            </p:extLst>
          </p:nvPr>
        </p:nvGraphicFramePr>
        <p:xfrm>
          <a:off x="624692" y="1307467"/>
          <a:ext cx="8366912" cy="318516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091728">
                  <a:extLst>
                    <a:ext uri="{9D8B030D-6E8A-4147-A177-3AD203B41FA5}">
                      <a16:colId xmlns:a16="http://schemas.microsoft.com/office/drawing/2014/main" val="1299574373"/>
                    </a:ext>
                  </a:extLst>
                </a:gridCol>
                <a:gridCol w="2091728">
                  <a:extLst>
                    <a:ext uri="{9D8B030D-6E8A-4147-A177-3AD203B41FA5}">
                      <a16:colId xmlns:a16="http://schemas.microsoft.com/office/drawing/2014/main" val="3355954056"/>
                    </a:ext>
                  </a:extLst>
                </a:gridCol>
                <a:gridCol w="2091728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2091728">
                  <a:extLst>
                    <a:ext uri="{9D8B030D-6E8A-4147-A177-3AD203B41FA5}">
                      <a16:colId xmlns:a16="http://schemas.microsoft.com/office/drawing/2014/main" val="4200007812"/>
                    </a:ext>
                  </a:extLst>
                </a:gridCol>
              </a:tblGrid>
              <a:tr h="19285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Occidental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Oriental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192858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latin typeface="DM Sans Medium" panose="020B0604020202020204" charset="0"/>
                        </a:rPr>
                        <a:t>Varietat valenciana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latin typeface="DM Sans Medium" panose="020B0604020202020204" charset="0"/>
                        </a:rPr>
                        <a:t>Varietat nord-occidental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latin typeface="DM Sans Medium" panose="020B0604020202020204" charset="0"/>
                        </a:rPr>
                        <a:t>Varietat central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latin typeface="DM Sans Medium" panose="020B0604020202020204" charset="0"/>
                        </a:rPr>
                        <a:t>Varietat balear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565697"/>
                  </a:ext>
                </a:extLst>
              </a:tr>
              <a:tr h="32143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Manteniment de les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5 vocals àtones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Neutralització de la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/a/ 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i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/e/ àtones </a:t>
                      </a:r>
                      <a:r>
                        <a:rPr lang="es-ES" sz="1200" b="0">
                          <a:solidFill>
                            <a:schemeClr val="bg2"/>
                          </a:solidFill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sz="1200" b="0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sz="1200" b="1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e neutra /</a:t>
                      </a:r>
                      <a:r>
                        <a:rPr lang="es-ES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DM Sans Medium" panose="020B0604020202020204" charset="0"/>
                          <a:ea typeface="+mn-ea"/>
                          <a:cs typeface="+mn-cs"/>
                          <a:sym typeface="Arial"/>
                        </a:rPr>
                        <a:t>ə</a:t>
                      </a:r>
                      <a:r>
                        <a:rPr lang="es-ES" sz="1200" b="1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/</a:t>
                      </a:r>
                      <a:endParaRPr lang="es-ES" sz="1200" b="0">
                        <a:latin typeface="DM Sans Medium" panose="020B0604020202020204" charset="0"/>
                      </a:endParaRPr>
                    </a:p>
                    <a:p>
                      <a:pPr algn="ctr"/>
                      <a:r>
                        <a:rPr lang="es-ES" sz="1200" b="0">
                          <a:latin typeface="DM Sans Medium" panose="020B0604020202020204" charset="0"/>
                        </a:rPr>
                        <a:t>Neutralització de la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/o/ àtona </a:t>
                      </a:r>
                      <a:r>
                        <a:rPr lang="es-ES" sz="1200" b="0">
                          <a:solidFill>
                            <a:schemeClr val="bg2"/>
                          </a:solidFill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ES" sz="1200" b="0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s-ES" sz="1200" b="1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/u/</a:t>
                      </a:r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321430">
                <a:tc gridSpan="3">
                  <a:txBody>
                    <a:bodyPr/>
                    <a:lstStyle/>
                    <a:p>
                      <a:pPr algn="ctr"/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Existència de la </a:t>
                      </a:r>
                      <a:r>
                        <a:rPr lang="es-ES" sz="1200" b="1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s-ES" sz="1200" b="1" i="0" u="none" strike="noStrike" cap="none">
                          <a:solidFill>
                            <a:schemeClr val="tx1"/>
                          </a:solidFill>
                          <a:effectLst/>
                          <a:latin typeface="DM Sans Medium" panose="020B0604020202020204" charset="0"/>
                          <a:ea typeface="+mn-ea"/>
                          <a:cs typeface="+mn-cs"/>
                          <a:sym typeface="Arial"/>
                        </a:rPr>
                        <a:t>ə</a:t>
                      </a:r>
                      <a:r>
                        <a:rPr lang="es-ES" sz="1200" b="1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/</a:t>
                      </a:r>
                      <a:r>
                        <a:rPr lang="es-ES" sz="1200" b="0"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 en posició tònica.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670506"/>
                  </a:ext>
                </a:extLst>
              </a:tr>
              <a:tr h="546431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Manteniment de la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/r/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en posició final </a:t>
                      </a:r>
                      <a:r>
                        <a:rPr lang="es-ES" sz="105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(excepte septentrional i alguns meridionals)</a:t>
                      </a:r>
                      <a:endParaRPr lang="es-ES" sz="1200" b="0" i="1">
                        <a:solidFill>
                          <a:schemeClr val="bg2">
                            <a:lumMod val="75000"/>
                          </a:schemeClr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Emmudiment de la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/r/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en posició final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067690"/>
                  </a:ext>
                </a:extLst>
              </a:tr>
              <a:tr h="321430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Distinció entre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/b/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oclusiva i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/v/ 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labiodental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latin typeface="DM Sans Medium" panose="020B0604020202020204" charset="0"/>
                        </a:rPr>
                        <a:t>Betacisme: 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n</a:t>
                      </a:r>
                      <a:r>
                        <a:rPr lang="es-ES" sz="1200">
                          <a:latin typeface="DM Sans Medium" panose="020B0604020202020204" charset="0"/>
                        </a:rPr>
                        <a:t>o hi ha distinció entre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/b/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i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/v/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Distinció entre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/b/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i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/v/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706689"/>
                  </a:ext>
                </a:extLst>
              </a:tr>
              <a:tr h="342859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Pronúncia de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i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davant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</a:t>
                      </a:r>
                      <a:r>
                        <a:rPr lang="es-ES" sz="1400" b="1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∫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200" b="0">
                          <a:solidFill>
                            <a:schemeClr val="bg2"/>
                          </a:solidFill>
                          <a:latin typeface="DM Sans Medium" panose="020B060402020202020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s-ES" sz="1200" b="0" i="1">
                          <a:latin typeface="DM Sans Medium" panose="020B0604020202020204" charset="0"/>
                        </a:rPr>
                        <a:t>peix </a:t>
                      </a:r>
                      <a:r>
                        <a:rPr lang="es-ES" sz="105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(excepte meridional)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latin typeface="DM Sans Medium" panose="020B0604020202020204" charset="0"/>
                        </a:rPr>
                        <a:t>Emmudiment de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i 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davant 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</a:t>
                      </a:r>
                      <a:r>
                        <a:rPr lang="es-ES" sz="1400" b="1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∫</a:t>
                      </a:r>
                      <a:r>
                        <a:rPr lang="es-ES" sz="1200" b="1">
                          <a:latin typeface="DM Sans Medium" panose="020B0604020202020204" charset="0"/>
                        </a:rPr>
                        <a:t>/</a:t>
                      </a:r>
                      <a:r>
                        <a:rPr lang="es-ES" sz="1200" b="0">
                          <a:latin typeface="DM Sans Medium" panose="020B0604020202020204" charset="0"/>
                        </a:rPr>
                        <a:t> </a:t>
                      </a:r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2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406548"/>
                  </a:ext>
                </a:extLst>
              </a:tr>
            </a:tbl>
          </a:graphicData>
        </a:graphic>
      </p:graphicFrame>
      <p:sp>
        <p:nvSpPr>
          <p:cNvPr id="23" name="Google Shape;256;p36">
            <a:extLst>
              <a:ext uri="{FF2B5EF4-FFF2-40B4-BE49-F238E27FC236}">
                <a16:creationId xmlns:a16="http://schemas.microsoft.com/office/drawing/2014/main" id="{D500F711-4224-4FA1-A530-B2F9F131E12B}"/>
              </a:ext>
            </a:extLst>
          </p:cNvPr>
          <p:cNvSpPr txBox="1">
            <a:spLocks/>
          </p:cNvSpPr>
          <p:nvPr/>
        </p:nvSpPr>
        <p:spPr>
          <a:xfrm>
            <a:off x="532967" y="4447216"/>
            <a:ext cx="20093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900" b="1">
                <a:solidFill>
                  <a:schemeClr val="bg2"/>
                </a:solidFill>
              </a:rPr>
              <a:t>*</a:t>
            </a:r>
            <a:r>
              <a:rPr lang="en-US" sz="900" b="1"/>
              <a:t>septentrional:</a:t>
            </a:r>
            <a:r>
              <a:rPr lang="en-US" sz="900"/>
              <a:t> Nord de Castelló</a:t>
            </a:r>
          </a:p>
          <a:p>
            <a:pPr marL="0" indent="0">
              <a:buFont typeface="Nunito Light"/>
              <a:buNone/>
            </a:pPr>
            <a:r>
              <a:rPr lang="en-US" sz="900" b="1">
                <a:solidFill>
                  <a:schemeClr val="bg2"/>
                </a:solidFill>
              </a:rPr>
              <a:t>*</a:t>
            </a:r>
            <a:r>
              <a:rPr lang="en-US" sz="900" b="1"/>
              <a:t>meridional:</a:t>
            </a:r>
            <a:r>
              <a:rPr lang="en-US" sz="900"/>
              <a:t> Sud d’Alacant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100229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E4E451-9022-4396-B2EF-2E60BD6A2B5A}"/>
              </a:ext>
            </a:extLst>
          </p:cNvPr>
          <p:cNvSpPr/>
          <p:nvPr/>
        </p:nvSpPr>
        <p:spPr>
          <a:xfrm>
            <a:off x="785262" y="947347"/>
            <a:ext cx="6758538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Les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diferències morfològiques i sintàctiques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afecten a tres models normatius estàndards.</a:t>
            </a: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E63CE43E-C6B1-445D-9900-546AF3860B21}"/>
              </a:ext>
            </a:extLst>
          </p:cNvPr>
          <p:cNvSpPr txBox="1">
            <a:spLocks/>
          </p:cNvSpPr>
          <p:nvPr/>
        </p:nvSpPr>
        <p:spPr>
          <a:xfrm>
            <a:off x="684598" y="437539"/>
            <a:ext cx="735796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1.3) </a:t>
            </a:r>
            <a:r>
              <a:rPr lang="es-ES" sz="2400">
                <a:solidFill>
                  <a:schemeClr val="bg2"/>
                </a:solidFill>
              </a:rPr>
              <a:t>Diferències morfològiques i sintàctiques</a:t>
            </a:r>
          </a:p>
        </p:txBody>
      </p:sp>
      <p:graphicFrame>
        <p:nvGraphicFramePr>
          <p:cNvPr id="7" name="Tabla 10">
            <a:extLst>
              <a:ext uri="{FF2B5EF4-FFF2-40B4-BE49-F238E27FC236}">
                <a16:creationId xmlns:a16="http://schemas.microsoft.com/office/drawing/2014/main" id="{986C14D0-3D30-49B4-8E5F-275E762AF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25028"/>
              </p:ext>
            </p:extLst>
          </p:nvPr>
        </p:nvGraphicFramePr>
        <p:xfrm>
          <a:off x="520782" y="1279759"/>
          <a:ext cx="8491600" cy="280416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977728">
                  <a:extLst>
                    <a:ext uri="{9D8B030D-6E8A-4147-A177-3AD203B41FA5}">
                      <a16:colId xmlns:a16="http://schemas.microsoft.com/office/drawing/2014/main" val="2450361188"/>
                    </a:ext>
                  </a:extLst>
                </a:gridCol>
                <a:gridCol w="2504624">
                  <a:extLst>
                    <a:ext uri="{9D8B030D-6E8A-4147-A177-3AD203B41FA5}">
                      <a16:colId xmlns:a16="http://schemas.microsoft.com/office/drawing/2014/main" val="1299574373"/>
                    </a:ext>
                  </a:extLst>
                </a:gridCol>
                <a:gridCol w="2504624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2504624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Varietat valenciana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Var. central i nord-occidental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Varietat balear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DM Sans Medium" panose="020B0604020202020204" charset="0"/>
                        </a:rPr>
                        <a:t>Ortografia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Dígraf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tl: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ametla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>
                          <a:latin typeface="DM Sans Medium" panose="020B0604020202020204" charset="0"/>
                        </a:rPr>
                        <a:t>Dígraf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tll: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ametlla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>
                          <a:latin typeface="DM Sans Medium" panose="020B0604020202020204" charset="0"/>
                        </a:rPr>
                        <a:t>Dígraf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tl: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ametla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Accent de la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e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derivada del llatí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tancat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francés, interés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latin typeface="DM Sans Medium" panose="020B0604020202020204" charset="0"/>
                        </a:rPr>
                        <a:t>Accent de la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e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derivada del llatí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obert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francès, interès</a:t>
                      </a:r>
                      <a:endParaRPr lang="es-ES" sz="11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DM Sans Medium" panose="020B0604020202020204" charset="0"/>
                        </a:rPr>
                        <a:t>Sintaxi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Combinacions pronominals:</a:t>
                      </a:r>
                      <a:br>
                        <a:rPr lang="es-ES" sz="1100">
                          <a:latin typeface="DM Sans Medium" panose="020B0604020202020204" charset="0"/>
                        </a:rPr>
                      </a:br>
                      <a:r>
                        <a:rPr lang="es-ES" sz="1100" b="1">
                          <a:latin typeface="DM Sans Medium" panose="020B0604020202020204" charset="0"/>
                        </a:rPr>
                        <a:t>CI + CD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li la dona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latin typeface="DM Sans Medium" panose="020B0604020202020204" charset="0"/>
                        </a:rPr>
                        <a:t>Combinacions pronominals:</a:t>
                      </a:r>
                      <a:br>
                        <a:rPr lang="es-ES" sz="1100" b="0">
                          <a:latin typeface="DM Sans Medium" panose="020B0604020202020204" charset="0"/>
                        </a:rPr>
                      </a:br>
                      <a:r>
                        <a:rPr lang="es-ES" sz="1100" b="1">
                          <a:latin typeface="DM Sans Medium" panose="020B0604020202020204" charset="0"/>
                        </a:rPr>
                        <a:t>CD + CI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la hi dona</a:t>
                      </a:r>
                      <a:endParaRPr lang="es-ES" sz="11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0095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DM Sans Medium" panose="020B0604020202020204" charset="0"/>
                        </a:rPr>
                        <a:t>Lèxic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Geosinònims</a:t>
                      </a:r>
                      <a:r>
                        <a:rPr lang="es-ES" sz="1100"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xic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arena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gos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faena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buscar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banyar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eixir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Geosinònims</a:t>
                      </a:r>
                      <a:r>
                        <a:rPr lang="es-ES" sz="1100"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noi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sorra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gos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feina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buscar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mullar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sortir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Geosinònims</a:t>
                      </a:r>
                      <a:r>
                        <a:rPr lang="es-ES" sz="1100"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al·lot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arena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ca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feina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cercar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banyar</a:t>
                      </a:r>
                    </a:p>
                    <a:p>
                      <a:pPr algn="l"/>
                      <a:r>
                        <a:rPr lang="es-ES" sz="1100" i="1">
                          <a:latin typeface="DM Sans Medium" panose="020B0604020202020204" charset="0"/>
                        </a:rPr>
                        <a:t>sortir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825777"/>
                  </a:ext>
                </a:extLst>
              </a:tr>
            </a:tbl>
          </a:graphicData>
        </a:graphic>
      </p:graphicFrame>
      <p:sp>
        <p:nvSpPr>
          <p:cNvPr id="11" name="Google Shape;256;p36">
            <a:extLst>
              <a:ext uri="{FF2B5EF4-FFF2-40B4-BE49-F238E27FC236}">
                <a16:creationId xmlns:a16="http://schemas.microsoft.com/office/drawing/2014/main" id="{E5E058E0-5CA2-445B-8C07-4980ACB94F1D}"/>
              </a:ext>
            </a:extLst>
          </p:cNvPr>
          <p:cNvSpPr txBox="1">
            <a:spLocks/>
          </p:cNvSpPr>
          <p:nvPr/>
        </p:nvSpPr>
        <p:spPr>
          <a:xfrm>
            <a:off x="1435183" y="4024934"/>
            <a:ext cx="2838944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900" b="1">
                <a:solidFill>
                  <a:schemeClr val="bg2"/>
                </a:solidFill>
              </a:rPr>
              <a:t>*</a:t>
            </a:r>
            <a:r>
              <a:rPr lang="en-US" sz="900" b="1"/>
              <a:t>Valencià septentrional:</a:t>
            </a:r>
            <a:r>
              <a:rPr lang="en-US" sz="900"/>
              <a:t> ús de l’article clàssic </a:t>
            </a:r>
            <a:r>
              <a:rPr lang="en-US" sz="900" b="1" i="1"/>
              <a:t>lo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417146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E63CE43E-C6B1-445D-9900-546AF3860B21}"/>
              </a:ext>
            </a:extLst>
          </p:cNvPr>
          <p:cNvSpPr txBox="1">
            <a:spLocks/>
          </p:cNvSpPr>
          <p:nvPr/>
        </p:nvSpPr>
        <p:spPr>
          <a:xfrm>
            <a:off x="684598" y="437539"/>
            <a:ext cx="735796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1.3) </a:t>
            </a:r>
            <a:r>
              <a:rPr lang="es-ES" sz="2400">
                <a:solidFill>
                  <a:schemeClr val="bg2"/>
                </a:solidFill>
              </a:rPr>
              <a:t>Diferències morfològiques i sintàctiques</a:t>
            </a:r>
          </a:p>
        </p:txBody>
      </p:sp>
      <p:graphicFrame>
        <p:nvGraphicFramePr>
          <p:cNvPr id="7" name="Tabla 10">
            <a:extLst>
              <a:ext uri="{FF2B5EF4-FFF2-40B4-BE49-F238E27FC236}">
                <a16:creationId xmlns:a16="http://schemas.microsoft.com/office/drawing/2014/main" id="{986C14D0-3D30-49B4-8E5F-275E762AF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608363"/>
              </p:ext>
            </p:extLst>
          </p:nvPr>
        </p:nvGraphicFramePr>
        <p:xfrm>
          <a:off x="520782" y="905685"/>
          <a:ext cx="8491600" cy="393192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977728">
                  <a:extLst>
                    <a:ext uri="{9D8B030D-6E8A-4147-A177-3AD203B41FA5}">
                      <a16:colId xmlns:a16="http://schemas.microsoft.com/office/drawing/2014/main" val="2450361188"/>
                    </a:ext>
                  </a:extLst>
                </a:gridCol>
                <a:gridCol w="2504624">
                  <a:extLst>
                    <a:ext uri="{9D8B030D-6E8A-4147-A177-3AD203B41FA5}">
                      <a16:colId xmlns:a16="http://schemas.microsoft.com/office/drawing/2014/main" val="1299574373"/>
                    </a:ext>
                  </a:extLst>
                </a:gridCol>
                <a:gridCol w="2504624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2504624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Varietat valenciana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Var. central i nord-occidental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Varietat balear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/>
                      <a:r>
                        <a:rPr lang="es-ES" sz="1100" b="1">
                          <a:latin typeface="DM Sans Medium" panose="020B0604020202020204" charset="0"/>
                        </a:rPr>
                        <a:t>Morfologia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Article personal: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Ø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latin typeface="DM Sans Medium" panose="020B0604020202020204" charset="0"/>
                        </a:rPr>
                        <a:t>Article personal: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en/na, el/la</a:t>
                      </a:r>
                      <a:endParaRPr lang="es-ES" sz="11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latin typeface="DM Sans Medium" panose="020B0604020202020204" charset="0"/>
                        </a:rPr>
                        <a:t>Article personal: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en/na</a:t>
                      </a:r>
                      <a:endParaRPr lang="es-ES" sz="11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3316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Article determinat: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el, la, els, les, l’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2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>
                          <a:latin typeface="DM Sans Medium" panose="020B0604020202020204" charset="0"/>
                        </a:rPr>
                        <a:t>Article determinat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salat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es/so, sa, s’, es, ses</a:t>
                      </a:r>
                      <a:endParaRPr lang="es-ES" sz="11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436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Possessius: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meua, teua, seua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Possessius: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meva, teva, seva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2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751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Verbs no incoatius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a) </a:t>
                      </a:r>
                      <a:r>
                        <a:rPr lang="es-ES" sz="1100" u="none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d’indicatiu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</a:t>
                      </a: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&gt;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1ªp sg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–e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o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Ø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cante, perd, dorm</a:t>
                      </a:r>
                      <a:br>
                        <a:rPr lang="es-ES" sz="10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</a:t>
                      </a: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&gt;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1/2ªp pl 1ªcj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–em -eu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cantem/eu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b)</a:t>
                      </a:r>
                      <a:r>
                        <a:rPr lang="es-ES" sz="110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de subjuntiu: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-e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o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–a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5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cante, perda, dorma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c)</a:t>
                      </a:r>
                      <a:r>
                        <a:rPr lang="es-ES" sz="1100" b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Imperfet de subjuntiu: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-s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o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–r-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cantés/cantara, perdés/perdera,</a:t>
                      </a:r>
                      <a:b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dormís/dormira</a:t>
                      </a:r>
                      <a:endParaRPr lang="es-ES" sz="1100" b="1" baseline="0">
                        <a:solidFill>
                          <a:schemeClr val="bg2">
                            <a:lumMod val="75000"/>
                          </a:schemeClr>
                        </a:solidFill>
                        <a:uFill>
                          <a:solidFill>
                            <a:schemeClr val="bg2"/>
                          </a:solidFill>
                        </a:u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Verbs no incoatius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a) 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d’indicatiu: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&gt;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1ªp sg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–o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canto, perdo, dormo</a:t>
                      </a:r>
                      <a:br>
                        <a:rPr lang="es-ES" sz="11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</a:t>
                      </a:r>
                      <a:r>
                        <a:rPr lang="es-ES" sz="1100" b="1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&gt;</a:t>
                      </a:r>
                      <a:r>
                        <a:rPr lang="es-ES" sz="1100" b="0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1/2ªp pl 1ªcj </a:t>
                      </a:r>
                      <a:r>
                        <a:rPr lang="es-ES" sz="1100" b="1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–em –eu</a:t>
                      </a:r>
                      <a:r>
                        <a:rPr lang="es-ES" sz="1100" b="0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cantem/eu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b)</a:t>
                      </a:r>
                      <a:r>
                        <a:rPr lang="es-ES" sz="110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de subjuntiu: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-i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canti, perdi, dormi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c)</a:t>
                      </a:r>
                      <a:r>
                        <a:rPr lang="es-ES" sz="1100" b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Imperfet de subjuntiu: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-s-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cantés, perdés, dormís</a:t>
                      </a:r>
                      <a:endParaRPr lang="es-ES" sz="1100" baseline="0">
                        <a:solidFill>
                          <a:schemeClr val="bg2">
                            <a:lumMod val="75000"/>
                          </a:schemeClr>
                        </a:solidFill>
                        <a:uFill>
                          <a:solidFill>
                            <a:schemeClr val="bg2"/>
                          </a:solidFill>
                        </a:u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Verbs no incoatius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a) 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d’indicatiu: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&gt;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1ªp sg </a:t>
                      </a:r>
                      <a:r>
                        <a:rPr lang="es-ES" sz="1100" b="1">
                          <a:latin typeface="DM Sans Medium" panose="020B0604020202020204" charset="0"/>
                        </a:rPr>
                        <a:t>Ø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0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cant, perd, dorm</a:t>
                      </a:r>
                      <a:br>
                        <a:rPr lang="es-ES" sz="1100" b="0" i="0">
                          <a:latin typeface="DM Sans Medium" panose="020B0604020202020204" charset="0"/>
                        </a:rPr>
                      </a:br>
                      <a:r>
                        <a:rPr lang="es-ES" sz="1100" b="0" i="0">
                          <a:latin typeface="DM Sans Medium" panose="020B0604020202020204" charset="0"/>
                        </a:rPr>
                        <a:t> 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&gt;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1/1ªp pl 1ªcj </a:t>
                      </a:r>
                      <a:r>
                        <a:rPr lang="es-ES" sz="1100" b="1" i="0">
                          <a:latin typeface="DM Sans Medium" panose="020B0604020202020204" charset="0"/>
                        </a:rPr>
                        <a:t>–am –au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: </a:t>
                      </a:r>
                      <a:r>
                        <a:rPr lang="es-ES" sz="10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cantam/au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b)</a:t>
                      </a:r>
                      <a:r>
                        <a:rPr lang="es-ES" sz="110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de subjuntiu: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-i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canti, perdi, dormi</a:t>
                      </a:r>
                      <a:b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c)</a:t>
                      </a:r>
                      <a:r>
                        <a:rPr lang="es-ES" sz="1100" b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Imperfet de subjuntiu: </a:t>
                      </a:r>
                      <a:r>
                        <a:rPr lang="es-ES" sz="1100" b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-s-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cantàs, perdés, dormís</a:t>
                      </a:r>
                      <a:endParaRPr lang="es-ES" sz="1100" baseline="0">
                        <a:solidFill>
                          <a:schemeClr val="bg2">
                            <a:lumMod val="75000"/>
                          </a:schemeClr>
                        </a:solidFill>
                        <a:uFill>
                          <a:solidFill>
                            <a:schemeClr val="bg2"/>
                          </a:solidFill>
                        </a:u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2103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Verbs incoatius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a)</a:t>
                      </a:r>
                      <a:r>
                        <a:rPr lang="es-ES" sz="1100" b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d’indicatiu: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servisc, servisques</a:t>
                      </a:r>
                    </a:p>
                    <a:p>
                      <a:pPr algn="l"/>
                      <a:r>
                        <a:rPr lang="es-ES" sz="1100" b="1" i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b)</a:t>
                      </a:r>
                      <a:r>
                        <a:rPr lang="es-ES" sz="1100" b="0" i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de subjuntiu:</a:t>
                      </a:r>
                      <a:br>
                        <a:rPr lang="es-ES" sz="11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     servisca, servisques</a:t>
                      </a:r>
                      <a:endParaRPr lang="es-ES" sz="1100" b="1" i="0">
                        <a:solidFill>
                          <a:schemeClr val="bg2">
                            <a:lumMod val="75000"/>
                          </a:schemeClr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Verbs incoatius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a)</a:t>
                      </a:r>
                      <a:r>
                        <a:rPr lang="es-ES" sz="1100" b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d’indicatiu: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serveixo, serveixes</a:t>
                      </a:r>
                    </a:p>
                    <a:p>
                      <a:pPr algn="l"/>
                      <a:r>
                        <a:rPr lang="es-ES" sz="1100" b="1" i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b)</a:t>
                      </a:r>
                      <a:r>
                        <a:rPr lang="es-ES" sz="1100" b="0" i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de subjuntiu:</a:t>
                      </a:r>
                      <a:br>
                        <a:rPr lang="es-ES" sz="11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     serveixi, serveixis</a:t>
                      </a:r>
                      <a:endParaRPr lang="es-ES" sz="1100" b="1" i="0">
                        <a:solidFill>
                          <a:schemeClr val="bg2">
                            <a:lumMod val="75000"/>
                          </a:schemeClr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u="sng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Verbs incoatius</a:t>
                      </a:r>
                      <a:r>
                        <a:rPr lang="es-ES" sz="110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:</a:t>
                      </a:r>
                    </a:p>
                    <a:p>
                      <a:pPr algn="l"/>
                      <a:r>
                        <a:rPr lang="es-ES" sz="1100" b="1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a)</a:t>
                      </a:r>
                      <a:r>
                        <a:rPr lang="es-ES" sz="1100" b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d’indicatiu:</a:t>
                      </a:r>
                      <a:br>
                        <a:rPr lang="es-ES" sz="1100" b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    </a:t>
                      </a:r>
                      <a:r>
                        <a:rPr lang="es-ES" sz="1000" b="0" i="1" baseline="0">
                          <a:solidFill>
                            <a:schemeClr val="bg2">
                              <a:lumMod val="75000"/>
                            </a:schemeClr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servesc, serveixes</a:t>
                      </a:r>
                    </a:p>
                    <a:p>
                      <a:pPr algn="l"/>
                      <a:r>
                        <a:rPr lang="es-ES" sz="1100" b="1" i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b)</a:t>
                      </a:r>
                      <a:r>
                        <a:rPr lang="es-ES" sz="1100" b="0" i="0" baseline="0">
                          <a:solidFill>
                            <a:schemeClr val="bg2"/>
                          </a:solidFill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0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  <a:t>Present de subjuntiu:</a:t>
                      </a:r>
                      <a:br>
                        <a:rPr lang="es-ES" sz="1100" b="0" i="1" baseline="0">
                          <a:uFill>
                            <a:solidFill>
                              <a:schemeClr val="bg2"/>
                            </a:solidFill>
                          </a:uFill>
                          <a:latin typeface="DM Sans Medium" panose="020B0604020202020204" charset="0"/>
                        </a:rPr>
                      </a:br>
                      <a:r>
                        <a:rPr lang="es-ES" sz="10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     serveixi, serveixis</a:t>
                      </a:r>
                      <a:endParaRPr lang="es-ES" sz="1100" b="1" i="0">
                        <a:solidFill>
                          <a:schemeClr val="bg2">
                            <a:lumMod val="75000"/>
                          </a:schemeClr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8317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ES" sz="1200" b="1">
                        <a:latin typeface="DM Sans Medium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Participis: </a:t>
                      </a:r>
                      <a:r>
                        <a:rPr lang="es-ES" sz="1100" i="1">
                          <a:latin typeface="DM Sans Medium" panose="020B0604020202020204" charset="0"/>
                        </a:rPr>
                        <a:t>complit, establit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s-ES" sz="1100">
                          <a:latin typeface="DM Sans Medium" panose="020B0604020202020204" charset="0"/>
                        </a:rPr>
                        <a:t>Participis: </a:t>
                      </a:r>
                      <a:r>
                        <a:rPr lang="es-ES" sz="1100" i="1">
                          <a:latin typeface="DM Sans Medium" panose="020B0604020202020204" charset="0"/>
                        </a:rPr>
                        <a:t>complert, establert</a:t>
                      </a:r>
                      <a:endParaRPr lang="es-ES" sz="110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ES" sz="1100" b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23464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8AE1958-FF10-4D64-A51C-6E72EBE9E810}"/>
              </a:ext>
            </a:extLst>
          </p:cNvPr>
          <p:cNvSpPr/>
          <p:nvPr/>
        </p:nvSpPr>
        <p:spPr>
          <a:xfrm>
            <a:off x="1745673" y="2334490"/>
            <a:ext cx="128154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718645-AFDC-4140-85AB-A765162C1E78}"/>
              </a:ext>
            </a:extLst>
          </p:cNvPr>
          <p:cNvSpPr/>
          <p:nvPr/>
        </p:nvSpPr>
        <p:spPr>
          <a:xfrm>
            <a:off x="1759527" y="2831575"/>
            <a:ext cx="1392382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E457B0-9D7D-4886-91FB-8E138CE3564F}"/>
              </a:ext>
            </a:extLst>
          </p:cNvPr>
          <p:cNvSpPr/>
          <p:nvPr/>
        </p:nvSpPr>
        <p:spPr>
          <a:xfrm>
            <a:off x="1759526" y="3175700"/>
            <a:ext cx="146165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295855A-F221-45AC-9505-C3D50C0060C0}"/>
              </a:ext>
            </a:extLst>
          </p:cNvPr>
          <p:cNvSpPr/>
          <p:nvPr/>
        </p:nvSpPr>
        <p:spPr>
          <a:xfrm>
            <a:off x="1745672" y="3908767"/>
            <a:ext cx="128154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042F002-AE61-41E7-9993-10CD65AA8C1B}"/>
              </a:ext>
            </a:extLst>
          </p:cNvPr>
          <p:cNvSpPr/>
          <p:nvPr/>
        </p:nvSpPr>
        <p:spPr>
          <a:xfrm>
            <a:off x="4245180" y="3908767"/>
            <a:ext cx="128154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F55776-CB47-4C0D-A368-2F1B8E00B614}"/>
              </a:ext>
            </a:extLst>
          </p:cNvPr>
          <p:cNvSpPr/>
          <p:nvPr/>
        </p:nvSpPr>
        <p:spPr>
          <a:xfrm>
            <a:off x="6747164" y="3904643"/>
            <a:ext cx="128154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A98661-03FE-4E50-A687-8244B360E5BC}"/>
              </a:ext>
            </a:extLst>
          </p:cNvPr>
          <p:cNvSpPr/>
          <p:nvPr/>
        </p:nvSpPr>
        <p:spPr>
          <a:xfrm>
            <a:off x="1745672" y="4226489"/>
            <a:ext cx="1392382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4A31041-4054-48C8-BDF7-A75D59E5E50A}"/>
              </a:ext>
            </a:extLst>
          </p:cNvPr>
          <p:cNvSpPr/>
          <p:nvPr/>
        </p:nvSpPr>
        <p:spPr>
          <a:xfrm>
            <a:off x="4245180" y="4225264"/>
            <a:ext cx="1392382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80B7D29-A9D2-4C42-A1B9-BB2BEA4EAAD8}"/>
              </a:ext>
            </a:extLst>
          </p:cNvPr>
          <p:cNvSpPr/>
          <p:nvPr/>
        </p:nvSpPr>
        <p:spPr>
          <a:xfrm>
            <a:off x="6744688" y="4225264"/>
            <a:ext cx="1392382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FB39965-325B-4B89-8593-20BFD1F21DED}"/>
              </a:ext>
            </a:extLst>
          </p:cNvPr>
          <p:cNvSpPr/>
          <p:nvPr/>
        </p:nvSpPr>
        <p:spPr>
          <a:xfrm>
            <a:off x="4245180" y="2334490"/>
            <a:ext cx="128154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AAD3DC2-E31B-4D98-96C8-8E56DD8541DB}"/>
              </a:ext>
            </a:extLst>
          </p:cNvPr>
          <p:cNvSpPr/>
          <p:nvPr/>
        </p:nvSpPr>
        <p:spPr>
          <a:xfrm>
            <a:off x="4259034" y="2831575"/>
            <a:ext cx="1392382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65CEC81-F922-426D-B949-F08CC7B9C3E4}"/>
              </a:ext>
            </a:extLst>
          </p:cNvPr>
          <p:cNvSpPr/>
          <p:nvPr/>
        </p:nvSpPr>
        <p:spPr>
          <a:xfrm>
            <a:off x="4259033" y="3175700"/>
            <a:ext cx="146165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952D1C7-3BEA-4E66-B9FB-5A8C09656F01}"/>
              </a:ext>
            </a:extLst>
          </p:cNvPr>
          <p:cNvSpPr/>
          <p:nvPr/>
        </p:nvSpPr>
        <p:spPr>
          <a:xfrm>
            <a:off x="6758540" y="2334490"/>
            <a:ext cx="128154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A38C9F0-6EA1-4E35-8832-68086C0E25A2}"/>
              </a:ext>
            </a:extLst>
          </p:cNvPr>
          <p:cNvSpPr/>
          <p:nvPr/>
        </p:nvSpPr>
        <p:spPr>
          <a:xfrm>
            <a:off x="6772394" y="2831575"/>
            <a:ext cx="1392382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13DC4B-B5D8-48A6-9328-D61252DEAD7D}"/>
              </a:ext>
            </a:extLst>
          </p:cNvPr>
          <p:cNvSpPr/>
          <p:nvPr/>
        </p:nvSpPr>
        <p:spPr>
          <a:xfrm>
            <a:off x="6772393" y="3175700"/>
            <a:ext cx="1461655" cy="145472"/>
          </a:xfrm>
          <a:prstGeom prst="rect">
            <a:avLst/>
          </a:prstGeom>
          <a:solidFill>
            <a:srgbClr val="FDD900">
              <a:alpha val="10196"/>
            </a:srgbClr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5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2. </a:t>
            </a:r>
            <a:r>
              <a:rPr lang="es-ES">
                <a:highlight>
                  <a:srgbClr val="FDD900"/>
                </a:highlight>
              </a:rPr>
              <a:t>La coherència semàntica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595309" y="1833243"/>
            <a:ext cx="7704000" cy="9168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Actualitat: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</a:t>
            </a:r>
            <a:r>
              <a:rPr lang="es-ES" u="sng">
                <a:uFill>
                  <a:solidFill>
                    <a:schemeClr val="bg2"/>
                  </a:solidFill>
                </a:uFill>
              </a:rPr>
              <a:t>temps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(present/passat/futur) al que pertany el </a:t>
            </a:r>
            <a:r>
              <a:rPr lang="es-ES" u="sng">
                <a:uFill>
                  <a:solidFill>
                    <a:schemeClr val="bg2"/>
                  </a:solidFill>
                </a:uFill>
              </a:rPr>
              <a:t>referent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(acció, situació, idea referida)</a:t>
            </a: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Realitat o ficció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del </a:t>
            </a:r>
            <a:r>
              <a:rPr lang="es-ES" u="sng">
                <a:uFill>
                  <a:solidFill>
                    <a:schemeClr val="bg2"/>
                  </a:solidFill>
                </a:uFill>
              </a:rPr>
              <a:t>referent</a:t>
            </a:r>
            <a:endParaRPr lang="es-ES">
              <a:uFill>
                <a:solidFill>
                  <a:schemeClr val="bg2"/>
                </a:solidFill>
              </a:uFill>
            </a:endParaRP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Interés universal o restringit: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segons al </a:t>
            </a:r>
            <a:r>
              <a:rPr lang="es-ES" u="sng">
                <a:uFill>
                  <a:solidFill>
                    <a:schemeClr val="bg2"/>
                  </a:solidFill>
                </a:uFill>
              </a:rPr>
              <a:t>sector que afecta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(humanitat, espai geogràfic concret)</a:t>
            </a: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Caràcter general o específic: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segons l’</a:t>
            </a:r>
            <a:r>
              <a:rPr lang="es-ES" u="sng">
                <a:uFill>
                  <a:solidFill>
                    <a:schemeClr val="bg2"/>
                  </a:solidFill>
                </a:uFill>
              </a:rPr>
              <a:t>abast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(públic general/especialtizat)</a:t>
            </a:r>
            <a:endParaRPr lang="es-ES" b="1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9E4E451-9022-4396-B2EF-2E60BD6A2B5A}"/>
              </a:ext>
            </a:extLst>
          </p:cNvPr>
          <p:cNvSpPr/>
          <p:nvPr/>
        </p:nvSpPr>
        <p:spPr>
          <a:xfrm>
            <a:off x="595309" y="980084"/>
            <a:ext cx="8479419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coherència semàntica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és la propietat textual referida a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selecció i organització de la informació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desenvolupada.</a:t>
            </a: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E63CE43E-C6B1-445D-9900-546AF3860B21}"/>
              </a:ext>
            </a:extLst>
          </p:cNvPr>
          <p:cNvSpPr txBox="1">
            <a:spLocks/>
          </p:cNvSpPr>
          <p:nvPr/>
        </p:nvSpPr>
        <p:spPr>
          <a:xfrm>
            <a:off x="706145" y="1141553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2.1) </a:t>
            </a:r>
            <a:r>
              <a:rPr lang="es-ES" sz="2400">
                <a:solidFill>
                  <a:schemeClr val="bg2"/>
                </a:solidFill>
              </a:rPr>
              <a:t>El tema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7B50610-F01C-473B-BAD4-BE59A684E5E9}"/>
              </a:ext>
            </a:extLst>
          </p:cNvPr>
          <p:cNvSpPr/>
          <p:nvPr/>
        </p:nvSpPr>
        <p:spPr>
          <a:xfrm>
            <a:off x="595309" y="1633566"/>
            <a:ext cx="7204800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El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tema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d’un text és un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sintagma nominal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breu i general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que conté el significat principal d’un text.</a:t>
            </a:r>
          </a:p>
        </p:txBody>
      </p:sp>
      <p:sp>
        <p:nvSpPr>
          <p:cNvPr id="24" name="Google Shape;255;p36">
            <a:extLst>
              <a:ext uri="{FF2B5EF4-FFF2-40B4-BE49-F238E27FC236}">
                <a16:creationId xmlns:a16="http://schemas.microsoft.com/office/drawing/2014/main" id="{54FFFD3E-D43F-4621-8CE2-46D289FAC609}"/>
              </a:ext>
            </a:extLst>
          </p:cNvPr>
          <p:cNvSpPr txBox="1">
            <a:spLocks/>
          </p:cNvSpPr>
          <p:nvPr/>
        </p:nvSpPr>
        <p:spPr>
          <a:xfrm>
            <a:off x="706144" y="2575445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2.2) </a:t>
            </a:r>
            <a:r>
              <a:rPr lang="es-ES" sz="2400">
                <a:solidFill>
                  <a:schemeClr val="bg2"/>
                </a:solidFill>
              </a:rPr>
              <a:t>La isotopia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EC1B12C-561C-4B73-A888-DB6D4B4168EF}"/>
              </a:ext>
            </a:extLst>
          </p:cNvPr>
          <p:cNvSpPr/>
          <p:nvPr/>
        </p:nvSpPr>
        <p:spPr>
          <a:xfrm>
            <a:off x="595308" y="3058266"/>
            <a:ext cx="5182037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isotopia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és la repetició del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significat del text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atenent a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temàtica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</a:p>
        </p:txBody>
      </p:sp>
      <p:sp>
        <p:nvSpPr>
          <p:cNvPr id="26" name="Google Shape;256;p36">
            <a:extLst>
              <a:ext uri="{FF2B5EF4-FFF2-40B4-BE49-F238E27FC236}">
                <a16:creationId xmlns:a16="http://schemas.microsoft.com/office/drawing/2014/main" id="{701E755C-2A92-4C51-B800-5A3A82561AE1}"/>
              </a:ext>
            </a:extLst>
          </p:cNvPr>
          <p:cNvSpPr txBox="1">
            <a:spLocks/>
          </p:cNvSpPr>
          <p:nvPr/>
        </p:nvSpPr>
        <p:spPr>
          <a:xfrm>
            <a:off x="532963" y="3251840"/>
            <a:ext cx="77040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en-US"/>
              <a:t>Manifestació mitjançant els </a:t>
            </a:r>
            <a:r>
              <a:rPr lang="en-US" b="1"/>
              <a:t>camps semàntics</a:t>
            </a:r>
            <a:r>
              <a:rPr lang="en-US"/>
              <a:t> del tema </a:t>
            </a:r>
            <a:r>
              <a:rPr lang="en-US" b="1">
                <a:solidFill>
                  <a:schemeClr val="bg2"/>
                </a:solidFill>
              </a:rPr>
              <a:t>+</a:t>
            </a:r>
            <a:r>
              <a:rPr lang="en-US" b="1"/>
              <a:t> tòpics literaris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13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3. </a:t>
            </a:r>
            <a:r>
              <a:rPr lang="es-ES">
                <a:highlight>
                  <a:srgbClr val="FDD900"/>
                </a:highlight>
              </a:rPr>
              <a:t>El verb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783585" y="2056767"/>
            <a:ext cx="3713455" cy="702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1ª Conjugació: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infinitiu acabat en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–ar</a:t>
            </a: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2ª Conjugació: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infinitiu acabat en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–er 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o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–re</a:t>
            </a: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3ª Conjugació: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infinitiu acabat en </a:t>
            </a:r>
            <a:r>
              <a:rPr lang="es-ES" b="1">
                <a:uFill>
                  <a:solidFill>
                    <a:schemeClr val="bg2"/>
                  </a:solidFill>
                </a:uFill>
              </a:rPr>
              <a:t>–ir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9E4E451-9022-4396-B2EF-2E60BD6A2B5A}"/>
              </a:ext>
            </a:extLst>
          </p:cNvPr>
          <p:cNvSpPr/>
          <p:nvPr/>
        </p:nvSpPr>
        <p:spPr>
          <a:xfrm>
            <a:off x="803127" y="979442"/>
            <a:ext cx="6678327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La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flexió verbal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són els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morfemes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que s’afigen a la base i fan possible la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conjugació verbal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.</a:t>
            </a:r>
          </a:p>
        </p:txBody>
      </p:sp>
      <p:sp>
        <p:nvSpPr>
          <p:cNvPr id="10" name="Google Shape;255;p36">
            <a:extLst>
              <a:ext uri="{FF2B5EF4-FFF2-40B4-BE49-F238E27FC236}">
                <a16:creationId xmlns:a16="http://schemas.microsoft.com/office/drawing/2014/main" id="{E63CE43E-C6B1-445D-9900-546AF3860B21}"/>
              </a:ext>
            </a:extLst>
          </p:cNvPr>
          <p:cNvSpPr txBox="1">
            <a:spLocks/>
          </p:cNvSpPr>
          <p:nvPr/>
        </p:nvSpPr>
        <p:spPr>
          <a:xfrm>
            <a:off x="725677" y="1658913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3.1) </a:t>
            </a:r>
            <a:r>
              <a:rPr lang="es-ES" sz="2400">
                <a:solidFill>
                  <a:schemeClr val="bg2"/>
                </a:solidFill>
              </a:rPr>
              <a:t>Conjugació</a:t>
            </a:r>
          </a:p>
        </p:txBody>
      </p:sp>
      <p:sp>
        <p:nvSpPr>
          <p:cNvPr id="11" name="Google Shape;256;p36">
            <a:extLst>
              <a:ext uri="{FF2B5EF4-FFF2-40B4-BE49-F238E27FC236}">
                <a16:creationId xmlns:a16="http://schemas.microsoft.com/office/drawing/2014/main" id="{0994040D-2FD8-490A-A8FD-900EC624728E}"/>
              </a:ext>
            </a:extLst>
          </p:cNvPr>
          <p:cNvSpPr txBox="1">
            <a:spLocks/>
          </p:cNvSpPr>
          <p:nvPr/>
        </p:nvSpPr>
        <p:spPr>
          <a:xfrm>
            <a:off x="3736281" y="1213754"/>
            <a:ext cx="1604646" cy="32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en-US" sz="1400" b="1" u="heavy">
                <a:uFill>
                  <a:solidFill>
                    <a:schemeClr val="bg2"/>
                  </a:solidFill>
                </a:uFill>
              </a:rPr>
              <a:t>PARL</a:t>
            </a:r>
            <a:r>
              <a:rPr lang="en-US" sz="1400" b="1">
                <a:uFill>
                  <a:solidFill>
                    <a:schemeClr val="bg2"/>
                  </a:solidFill>
                </a:uFill>
              </a:rPr>
              <a:t>          </a:t>
            </a:r>
            <a:r>
              <a:rPr lang="en-US" sz="1400" b="1" u="heavy">
                <a:uFill>
                  <a:solidFill>
                    <a:schemeClr val="bg2"/>
                  </a:solidFill>
                </a:uFill>
              </a:rPr>
              <a:t>ÀVEM</a:t>
            </a:r>
          </a:p>
        </p:txBody>
      </p:sp>
      <p:sp>
        <p:nvSpPr>
          <p:cNvPr id="12" name="Google Shape;256;p36">
            <a:extLst>
              <a:ext uri="{FF2B5EF4-FFF2-40B4-BE49-F238E27FC236}">
                <a16:creationId xmlns:a16="http://schemas.microsoft.com/office/drawing/2014/main" id="{BDC197E5-FB38-4FB9-BB93-0C9F5D3FEA77}"/>
              </a:ext>
            </a:extLst>
          </p:cNvPr>
          <p:cNvSpPr txBox="1">
            <a:spLocks/>
          </p:cNvSpPr>
          <p:nvPr/>
        </p:nvSpPr>
        <p:spPr>
          <a:xfrm>
            <a:off x="3638058" y="1424601"/>
            <a:ext cx="858982" cy="23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lnSpc>
                <a:spcPts val="900"/>
              </a:lnSpc>
              <a:buFont typeface="Nunito Light"/>
              <a:buNone/>
            </a:pPr>
            <a:r>
              <a:rPr lang="en-US" sz="1100" b="1">
                <a:uFill>
                  <a:solidFill>
                    <a:schemeClr val="bg2"/>
                  </a:solidFill>
                </a:uFill>
              </a:rPr>
              <a:t>arrel</a:t>
            </a:r>
            <a:br>
              <a:rPr lang="en-US" sz="1100" b="1">
                <a:uFill>
                  <a:solidFill>
                    <a:schemeClr val="bg2"/>
                  </a:solidFill>
                </a:uFill>
              </a:rPr>
            </a:br>
            <a:r>
              <a:rPr lang="en-US" sz="1000">
                <a:uFill>
                  <a:solidFill>
                    <a:schemeClr val="bg2"/>
                  </a:solidFill>
                </a:uFill>
              </a:rPr>
              <a:t>(significat)</a:t>
            </a:r>
            <a:endParaRPr lang="en-US" sz="1400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13" name="Google Shape;256;p36">
            <a:extLst>
              <a:ext uri="{FF2B5EF4-FFF2-40B4-BE49-F238E27FC236}">
                <a16:creationId xmlns:a16="http://schemas.microsoft.com/office/drawing/2014/main" id="{41806523-70D5-4A00-AB93-E493A1E53B37}"/>
              </a:ext>
            </a:extLst>
          </p:cNvPr>
          <p:cNvSpPr txBox="1">
            <a:spLocks/>
          </p:cNvSpPr>
          <p:nvPr/>
        </p:nvSpPr>
        <p:spPr>
          <a:xfrm>
            <a:off x="4382584" y="1434666"/>
            <a:ext cx="1237813" cy="23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lnSpc>
                <a:spcPts val="900"/>
              </a:lnSpc>
              <a:buFont typeface="Nunito Light"/>
              <a:buNone/>
            </a:pPr>
            <a:r>
              <a:rPr lang="en-US" sz="1100" b="1">
                <a:uFill>
                  <a:solidFill>
                    <a:schemeClr val="bg2"/>
                  </a:solidFill>
                </a:uFill>
              </a:rPr>
              <a:t>desinència</a:t>
            </a:r>
            <a:br>
              <a:rPr lang="en-US" sz="1100" b="1">
                <a:uFill>
                  <a:solidFill>
                    <a:schemeClr val="bg2"/>
                  </a:solidFill>
                </a:uFill>
              </a:rPr>
            </a:br>
            <a:r>
              <a:rPr lang="en-US" sz="1000">
                <a:uFill>
                  <a:solidFill>
                    <a:schemeClr val="bg2"/>
                  </a:solidFill>
                </a:uFill>
              </a:rPr>
              <a:t>(morfema flexiu)</a:t>
            </a:r>
            <a:endParaRPr lang="en-US" sz="1400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14" name="Google Shape;256;p36">
            <a:extLst>
              <a:ext uri="{FF2B5EF4-FFF2-40B4-BE49-F238E27FC236}">
                <a16:creationId xmlns:a16="http://schemas.microsoft.com/office/drawing/2014/main" id="{3A0DCCCE-612C-494B-A701-F78300C325A7}"/>
              </a:ext>
            </a:extLst>
          </p:cNvPr>
          <p:cNvSpPr txBox="1">
            <a:spLocks/>
          </p:cNvSpPr>
          <p:nvPr/>
        </p:nvSpPr>
        <p:spPr>
          <a:xfrm>
            <a:off x="5320146" y="1541757"/>
            <a:ext cx="2711046" cy="23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ctr">
              <a:lnSpc>
                <a:spcPts val="900"/>
              </a:lnSpc>
              <a:buFont typeface="Nunito Light"/>
              <a:buNone/>
            </a:pPr>
            <a:r>
              <a:rPr lang="en-US" sz="1100" b="1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-&gt;</a:t>
            </a:r>
            <a:r>
              <a:rPr lang="en-US" sz="110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n-US" sz="1100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mode, temps, persona, nombre</a:t>
            </a:r>
            <a:endParaRPr lang="en-US" sz="1400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17" name="Google Shape;255;p36">
            <a:extLst>
              <a:ext uri="{FF2B5EF4-FFF2-40B4-BE49-F238E27FC236}">
                <a16:creationId xmlns:a16="http://schemas.microsoft.com/office/drawing/2014/main" id="{E63FC8A7-14A7-49F7-B30F-689AD070428B}"/>
              </a:ext>
            </a:extLst>
          </p:cNvPr>
          <p:cNvSpPr txBox="1">
            <a:spLocks/>
          </p:cNvSpPr>
          <p:nvPr/>
        </p:nvSpPr>
        <p:spPr>
          <a:xfrm>
            <a:off x="725677" y="2716588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3.2) </a:t>
            </a:r>
            <a:r>
              <a:rPr lang="es-ES" sz="2400">
                <a:solidFill>
                  <a:schemeClr val="bg2"/>
                </a:solidFill>
              </a:rPr>
              <a:t>Classificació</a:t>
            </a:r>
          </a:p>
        </p:txBody>
      </p:sp>
      <p:sp>
        <p:nvSpPr>
          <p:cNvPr id="18" name="Google Shape;256;p36">
            <a:extLst>
              <a:ext uri="{FF2B5EF4-FFF2-40B4-BE49-F238E27FC236}">
                <a16:creationId xmlns:a16="http://schemas.microsoft.com/office/drawing/2014/main" id="{6DCABC1D-07DC-4B12-82F1-61B51335B0DA}"/>
              </a:ext>
            </a:extLst>
          </p:cNvPr>
          <p:cNvSpPr txBox="1">
            <a:spLocks/>
          </p:cNvSpPr>
          <p:nvPr/>
        </p:nvSpPr>
        <p:spPr>
          <a:xfrm>
            <a:off x="803127" y="3113576"/>
            <a:ext cx="5722364" cy="70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Verbs predicatius: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significat del predicat</a:t>
            </a: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</a:rPr>
              <a:t>Verbs copulatius:</a:t>
            </a:r>
            <a:r>
              <a:rPr lang="es-ES">
                <a:uFill>
                  <a:solidFill>
                    <a:schemeClr val="bg2"/>
                  </a:solidFill>
                </a:uFill>
              </a:rPr>
              <a:t> acompanyat d’un atribut </a:t>
            </a:r>
            <a:r>
              <a:rPr lang="es-ES">
                <a:solidFill>
                  <a:schemeClr val="bg2"/>
                </a:solidFill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 </a:t>
            </a:r>
            <a:r>
              <a:rPr lang="es-ES" i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ser, estar, semblar, paréixer</a:t>
            </a:r>
          </a:p>
          <a:p>
            <a:pPr marL="171450" indent="-171450">
              <a:buClr>
                <a:schemeClr val="bg2"/>
              </a:buClr>
            </a:pPr>
            <a:r>
              <a:rPr lang="es-ES" b="1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Verbs auxiliars:</a:t>
            </a:r>
            <a:r>
              <a:rPr lang="es-ES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 acompanyen al verb principal d’una perífrasi</a:t>
            </a:r>
            <a:endParaRPr lang="es-ES" b="1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3" name="Signo más 2">
            <a:extLst>
              <a:ext uri="{FF2B5EF4-FFF2-40B4-BE49-F238E27FC236}">
                <a16:creationId xmlns:a16="http://schemas.microsoft.com/office/drawing/2014/main" id="{11291124-CFBC-47F1-8A3E-F671B232A1CE}"/>
              </a:ext>
            </a:extLst>
          </p:cNvPr>
          <p:cNvSpPr/>
          <p:nvPr/>
        </p:nvSpPr>
        <p:spPr>
          <a:xfrm>
            <a:off x="4365885" y="1262366"/>
            <a:ext cx="271404" cy="285886"/>
          </a:xfrm>
          <a:prstGeom prst="mathPl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80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3. </a:t>
            </a:r>
            <a:r>
              <a:rPr lang="es-ES">
                <a:highlight>
                  <a:srgbClr val="FDD900"/>
                </a:highlight>
              </a:rPr>
              <a:t>El verb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15" name="Google Shape;256;p36">
            <a:extLst>
              <a:ext uri="{FF2B5EF4-FFF2-40B4-BE49-F238E27FC236}">
                <a16:creationId xmlns:a16="http://schemas.microsoft.com/office/drawing/2014/main" id="{23CAD12A-72B0-486E-83D8-A9A0C29664A7}"/>
              </a:ext>
            </a:extLst>
          </p:cNvPr>
          <p:cNvSpPr txBox="1">
            <a:spLocks/>
          </p:cNvSpPr>
          <p:nvPr/>
        </p:nvSpPr>
        <p:spPr>
          <a:xfrm>
            <a:off x="706145" y="4775952"/>
            <a:ext cx="4918800" cy="24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900" b="1">
                <a:solidFill>
                  <a:schemeClr val="bg2"/>
                </a:solidFill>
              </a:rPr>
              <a:t>*</a:t>
            </a:r>
            <a:r>
              <a:rPr lang="en-US" sz="900" b="1"/>
              <a:t>Formes no personals:</a:t>
            </a:r>
            <a:r>
              <a:rPr lang="en-US" sz="900"/>
              <a:t> no hi ha variació de temps, mode, persona i nombre</a:t>
            </a:r>
            <a:br>
              <a:rPr lang="en-US" sz="900"/>
            </a:br>
            <a:r>
              <a:rPr lang="en-US" sz="900"/>
              <a:t> (excepte el participi, de gènere i nombre </a:t>
            </a:r>
            <a:r>
              <a:rPr lang="en-US" sz="900">
                <a:solidFill>
                  <a:schemeClr val="bg2"/>
                </a:solidFill>
                <a:sym typeface="Wingdings" panose="05000000000000000000" pitchFamily="2" charset="2"/>
              </a:rPr>
              <a:t></a:t>
            </a:r>
            <a:r>
              <a:rPr lang="en-US" sz="900">
                <a:sym typeface="Wingdings" panose="05000000000000000000" pitchFamily="2" charset="2"/>
              </a:rPr>
              <a:t> </a:t>
            </a:r>
            <a:r>
              <a:rPr lang="en-US" sz="900" b="1">
                <a:sym typeface="Wingdings" panose="05000000000000000000" pitchFamily="2" charset="2"/>
              </a:rPr>
              <a:t>adj</a:t>
            </a:r>
            <a:r>
              <a:rPr lang="en-US" sz="900"/>
              <a:t>)</a:t>
            </a:r>
            <a:endParaRPr lang="en-US" sz="900" b="1"/>
          </a:p>
        </p:txBody>
      </p:sp>
      <p:graphicFrame>
        <p:nvGraphicFramePr>
          <p:cNvPr id="17" name="Tabla 10">
            <a:extLst>
              <a:ext uri="{FF2B5EF4-FFF2-40B4-BE49-F238E27FC236}">
                <a16:creationId xmlns:a16="http://schemas.microsoft.com/office/drawing/2014/main" id="{98AD2237-2CA4-49AB-8C60-C1F2C0EF1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38639"/>
              </p:ext>
            </p:extLst>
          </p:nvPr>
        </p:nvGraphicFramePr>
        <p:xfrm>
          <a:off x="3827170" y="2947644"/>
          <a:ext cx="5135077" cy="9448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194709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2940368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Mode subjuntiu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Formes simples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Formes compostes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Present: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parle</a:t>
                      </a: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Imperfet: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parlés / parlara</a:t>
                      </a:r>
                      <a:endParaRPr lang="es-ES" sz="1100" b="1" i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Perfet: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haja parlat</a:t>
                      </a: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Plusquamperfet: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hagués / haguera parlat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</a:tbl>
          </a:graphicData>
        </a:graphic>
      </p:graphicFrame>
      <p:graphicFrame>
        <p:nvGraphicFramePr>
          <p:cNvPr id="18" name="Tabla 10">
            <a:extLst>
              <a:ext uri="{FF2B5EF4-FFF2-40B4-BE49-F238E27FC236}">
                <a16:creationId xmlns:a16="http://schemas.microsoft.com/office/drawing/2014/main" id="{09B34ADB-3074-43E9-990E-763FA4002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67557"/>
              </p:ext>
            </p:extLst>
          </p:nvPr>
        </p:nvGraphicFramePr>
        <p:xfrm>
          <a:off x="6839005" y="1250976"/>
          <a:ext cx="1395730" cy="135636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395730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Mode imperatiu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Jo: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-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Tu: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parla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Ell/Ella: 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parle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Nosaltres: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parlem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Vosaltres: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parleu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Ells/Elles: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parlen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</a:tbl>
          </a:graphicData>
        </a:graphic>
      </p:graphicFrame>
      <p:graphicFrame>
        <p:nvGraphicFramePr>
          <p:cNvPr id="19" name="Tabla 10">
            <a:extLst>
              <a:ext uri="{FF2B5EF4-FFF2-40B4-BE49-F238E27FC236}">
                <a16:creationId xmlns:a16="http://schemas.microsoft.com/office/drawing/2014/main" id="{0CCBB126-3D27-4FB3-954E-37039077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8827"/>
              </p:ext>
            </p:extLst>
          </p:nvPr>
        </p:nvGraphicFramePr>
        <p:xfrm>
          <a:off x="768862" y="3898559"/>
          <a:ext cx="4807965" cy="9448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708468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1791018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  <a:gridCol w="1308479">
                  <a:extLst>
                    <a:ext uri="{9D8B030D-6E8A-4147-A177-3AD203B41FA5}">
                      <a16:colId xmlns:a16="http://schemas.microsoft.com/office/drawing/2014/main" val="270677569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Formes no personals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Gerundi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Participi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Simple: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parlar</a:t>
                      </a: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Compost: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haver parlat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Simple: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parlant</a:t>
                      </a:r>
                    </a:p>
                    <a:p>
                      <a:pPr algn="l"/>
                      <a:r>
                        <a:rPr lang="es-ES" sz="1100" b="1" i="0">
                          <a:latin typeface="DM Sans Medium" panose="020B0604020202020204" charset="0"/>
                        </a:rPr>
                        <a:t>Compost:</a:t>
                      </a:r>
                      <a:r>
                        <a:rPr lang="es-ES" sz="1100" b="0" i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havent parlat</a:t>
                      </a:r>
                      <a:endParaRPr lang="es-ES" sz="1100" b="1" i="0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0" i="1">
                          <a:latin typeface="DM Sans Medium" panose="020B0604020202020204" charset="0"/>
                        </a:rPr>
                        <a:t>parlat, parlada, parlats, parlades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</a:tbl>
          </a:graphicData>
        </a:graphic>
      </p:graphicFrame>
      <p:graphicFrame>
        <p:nvGraphicFramePr>
          <p:cNvPr id="20" name="Tabla 10">
            <a:extLst>
              <a:ext uri="{FF2B5EF4-FFF2-40B4-BE49-F238E27FC236}">
                <a16:creationId xmlns:a16="http://schemas.microsoft.com/office/drawing/2014/main" id="{7665F08F-B682-4057-9A51-1FADED48D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83180"/>
              </p:ext>
            </p:extLst>
          </p:nvPr>
        </p:nvGraphicFramePr>
        <p:xfrm>
          <a:off x="768862" y="1318001"/>
          <a:ext cx="5376377" cy="16154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194709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3181668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Mode indicatiu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Formes simples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Formes compostes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Present: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parle</a:t>
                      </a:r>
                      <a:endParaRPr lang="es-ES" sz="1100" b="0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Imperfet: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parlava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Passat simple: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parlí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Passat perifràstic: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 vaig parlar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Futur: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parlaré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Condicional: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 parlaria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Perfet: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he parlat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Plusquamperfet: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havia parlat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Passat anterior: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 haguí parlat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Passat anterior perifràstic: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 vaig haver parlat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Futur perfet: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 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hauré parlat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  <a:p>
                      <a:pPr algn="l"/>
                      <a:r>
                        <a:rPr lang="es-ES" sz="1100" b="1">
                          <a:latin typeface="DM Sans Medium" panose="020B0604020202020204" charset="0"/>
                        </a:rPr>
                        <a:t>Condicional perfet:</a:t>
                      </a:r>
                      <a:r>
                        <a:rPr lang="es-ES" sz="1100" b="0" i="1">
                          <a:latin typeface="DM Sans Medium" panose="020B0604020202020204" charset="0"/>
                        </a:rPr>
                        <a:t> hauria parlat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887350"/>
                  </a:ext>
                </a:extLst>
              </a:tr>
            </a:tbl>
          </a:graphicData>
        </a:graphic>
      </p:graphicFrame>
      <p:sp>
        <p:nvSpPr>
          <p:cNvPr id="21" name="Google Shape;255;p36">
            <a:extLst>
              <a:ext uri="{FF2B5EF4-FFF2-40B4-BE49-F238E27FC236}">
                <a16:creationId xmlns:a16="http://schemas.microsoft.com/office/drawing/2014/main" id="{A6E6382E-7DA0-4BF8-9AF5-D1B90EF8C670}"/>
              </a:ext>
            </a:extLst>
          </p:cNvPr>
          <p:cNvSpPr txBox="1">
            <a:spLocks/>
          </p:cNvSpPr>
          <p:nvPr/>
        </p:nvSpPr>
        <p:spPr>
          <a:xfrm>
            <a:off x="733855" y="830585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3.3) </a:t>
            </a:r>
            <a:r>
              <a:rPr lang="es-ES" sz="2400">
                <a:solidFill>
                  <a:schemeClr val="bg2"/>
                </a:solidFill>
              </a:rPr>
              <a:t>Mode i temps</a:t>
            </a:r>
          </a:p>
        </p:txBody>
      </p:sp>
      <p:sp>
        <p:nvSpPr>
          <p:cNvPr id="22" name="Google Shape;256;p36">
            <a:extLst>
              <a:ext uri="{FF2B5EF4-FFF2-40B4-BE49-F238E27FC236}">
                <a16:creationId xmlns:a16="http://schemas.microsoft.com/office/drawing/2014/main" id="{2FCB2156-3AC4-4166-A32B-7CADBC2C4E2E}"/>
              </a:ext>
            </a:extLst>
          </p:cNvPr>
          <p:cNvSpPr txBox="1">
            <a:spLocks/>
          </p:cNvSpPr>
          <p:nvPr/>
        </p:nvSpPr>
        <p:spPr>
          <a:xfrm>
            <a:off x="-96980" y="1996185"/>
            <a:ext cx="616528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 algn="r">
              <a:buFont typeface="Nunito Light"/>
              <a:buNone/>
            </a:pPr>
            <a:r>
              <a:rPr lang="en-US" sz="900">
                <a:solidFill>
                  <a:schemeClr val="tx1"/>
                </a:solidFill>
              </a:rPr>
              <a:t>havíem</a:t>
            </a:r>
            <a:br>
              <a:rPr lang="en-US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havíeu</a:t>
            </a:r>
          </a:p>
        </p:txBody>
      </p:sp>
    </p:spTree>
    <p:extLst>
      <p:ext uri="{BB962C8B-B14F-4D97-AF65-F5344CB8AC3E}">
        <p14:creationId xmlns:p14="http://schemas.microsoft.com/office/powerpoint/2010/main" val="339506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706145" y="300061"/>
            <a:ext cx="7704000" cy="572700"/>
          </a:xfrm>
          <a:prstGeom prst="rect">
            <a:avLst/>
          </a:prstGeom>
          <a:noFill/>
          <a:ln w="12700"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highlight>
                  <a:srgbClr val="FDD900"/>
                </a:highlight>
              </a:rPr>
              <a:t>3. </a:t>
            </a:r>
            <a:r>
              <a:rPr lang="es-ES">
                <a:highlight>
                  <a:srgbClr val="FDD900"/>
                </a:highlight>
              </a:rPr>
              <a:t>El verb</a:t>
            </a:r>
            <a:endParaRPr>
              <a:highlight>
                <a:srgbClr val="FDD900"/>
              </a:highlight>
            </a:endParaRPr>
          </a:p>
        </p:txBody>
      </p:sp>
      <p:sp>
        <p:nvSpPr>
          <p:cNvPr id="21" name="Google Shape;255;p36">
            <a:extLst>
              <a:ext uri="{FF2B5EF4-FFF2-40B4-BE49-F238E27FC236}">
                <a16:creationId xmlns:a16="http://schemas.microsoft.com/office/drawing/2014/main" id="{A6E6382E-7DA0-4BF8-9AF5-D1B90EF8C670}"/>
              </a:ext>
            </a:extLst>
          </p:cNvPr>
          <p:cNvSpPr txBox="1">
            <a:spLocks/>
          </p:cNvSpPr>
          <p:nvPr/>
        </p:nvSpPr>
        <p:spPr>
          <a:xfrm>
            <a:off x="733855" y="851366"/>
            <a:ext cx="40667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ES" sz="2400">
                <a:solidFill>
                  <a:schemeClr val="tx1"/>
                </a:solidFill>
              </a:rPr>
              <a:t>3.4) </a:t>
            </a:r>
            <a:r>
              <a:rPr lang="es-ES" sz="2400">
                <a:solidFill>
                  <a:schemeClr val="bg2"/>
                </a:solidFill>
              </a:rPr>
              <a:t>Perífrasis verbals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3995E0E-356C-48F2-95ED-991753CA7223}"/>
              </a:ext>
            </a:extLst>
          </p:cNvPr>
          <p:cNvSpPr/>
          <p:nvPr/>
        </p:nvSpPr>
        <p:spPr>
          <a:xfrm>
            <a:off x="803127" y="1341545"/>
            <a:ext cx="7607018" cy="234312"/>
          </a:xfrm>
          <a:prstGeom prst="rect">
            <a:avLst/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Una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perífrasi verbal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és la combinació de 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dos verbs</a:t>
            </a:r>
            <a:r>
              <a:rPr lang="es-ES" sz="120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  <a:latin typeface="DM Sans Medium" panose="020B0604020202020204" charset="0"/>
              </a:rPr>
              <a:t> units o no per una preposició amb un únic significat.</a:t>
            </a:r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CEB88540-4625-429D-84AE-6B820160EEE3}"/>
              </a:ext>
            </a:extLst>
          </p:cNvPr>
          <p:cNvSpPr/>
          <p:nvPr/>
        </p:nvSpPr>
        <p:spPr>
          <a:xfrm rot="16200000">
            <a:off x="3314297" y="1632933"/>
            <a:ext cx="133908" cy="182006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9B1FEA2-455B-49EC-B55B-F7663A1B924D}"/>
              </a:ext>
            </a:extLst>
          </p:cNvPr>
          <p:cNvSpPr/>
          <p:nvPr/>
        </p:nvSpPr>
        <p:spPr>
          <a:xfrm>
            <a:off x="2012223" y="1632020"/>
            <a:ext cx="1250522" cy="21046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Verb auxiliar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32778A3-04AD-4F67-9432-1AE5E842D107}"/>
              </a:ext>
            </a:extLst>
          </p:cNvPr>
          <p:cNvSpPr/>
          <p:nvPr/>
        </p:nvSpPr>
        <p:spPr>
          <a:xfrm>
            <a:off x="641619" y="1811837"/>
            <a:ext cx="1177638" cy="254918"/>
          </a:xfrm>
          <a:prstGeom prst="roundRect">
            <a:avLst>
              <a:gd name="adj" fmla="val 50000"/>
            </a:avLst>
          </a:prstGeom>
          <a:solidFill>
            <a:srgbClr val="FDD900">
              <a:alpha val="2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DM Sans Medium" panose="020B0604020202020204" charset="0"/>
              </a:rPr>
              <a:t>PERÍFRASI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8AB7F6FE-0326-45BB-B078-D02C2AF8AD35}"/>
              </a:ext>
            </a:extLst>
          </p:cNvPr>
          <p:cNvSpPr/>
          <p:nvPr/>
        </p:nvSpPr>
        <p:spPr>
          <a:xfrm>
            <a:off x="2012223" y="2044097"/>
            <a:ext cx="1369028" cy="210469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tx1"/>
                </a:solidFill>
                <a:latin typeface="DM Sans Medium" panose="020B0604020202020204" charset="0"/>
              </a:rPr>
              <a:t>Verb principal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F3886A47-59FF-4EFD-82A7-599D5674D367}"/>
              </a:ext>
            </a:extLst>
          </p:cNvPr>
          <p:cNvSpPr/>
          <p:nvPr/>
        </p:nvSpPr>
        <p:spPr>
          <a:xfrm rot="16200000">
            <a:off x="3433958" y="2056561"/>
            <a:ext cx="133908" cy="182006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Signo más 29">
            <a:extLst>
              <a:ext uri="{FF2B5EF4-FFF2-40B4-BE49-F238E27FC236}">
                <a16:creationId xmlns:a16="http://schemas.microsoft.com/office/drawing/2014/main" id="{9E92F37A-1883-4B9F-B802-DEB1BA7F3AF6}"/>
              </a:ext>
            </a:extLst>
          </p:cNvPr>
          <p:cNvSpPr/>
          <p:nvPr/>
        </p:nvSpPr>
        <p:spPr>
          <a:xfrm>
            <a:off x="2527650" y="1831548"/>
            <a:ext cx="243259" cy="212549"/>
          </a:xfrm>
          <a:prstGeom prst="mathPlus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Google Shape;256;p36">
            <a:extLst>
              <a:ext uri="{FF2B5EF4-FFF2-40B4-BE49-F238E27FC236}">
                <a16:creationId xmlns:a16="http://schemas.microsoft.com/office/drawing/2014/main" id="{0EFA9502-154B-4909-B170-51189C72FF54}"/>
              </a:ext>
            </a:extLst>
          </p:cNvPr>
          <p:cNvSpPr txBox="1">
            <a:spLocks/>
          </p:cNvSpPr>
          <p:nvPr/>
        </p:nvSpPr>
        <p:spPr>
          <a:xfrm>
            <a:off x="3409909" y="1551750"/>
            <a:ext cx="5571058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/>
              <a:t>Aporta el significat </a:t>
            </a:r>
            <a:r>
              <a:rPr lang="en-US" b="1"/>
              <a:t>aspectual o modal</a:t>
            </a:r>
            <a:r>
              <a:rPr lang="en-US"/>
              <a:t> </a:t>
            </a:r>
            <a:r>
              <a:rPr lang="en-US" b="1">
                <a:solidFill>
                  <a:schemeClr val="bg2"/>
                </a:solidFill>
              </a:rPr>
              <a:t>+ </a:t>
            </a:r>
            <a:r>
              <a:rPr lang="en-US" b="1"/>
              <a:t>trets morfològics</a:t>
            </a:r>
            <a:endParaRPr lang="en-US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75BA6C69-5E20-4C9E-B355-8FE3528C9B0B}"/>
              </a:ext>
            </a:extLst>
          </p:cNvPr>
          <p:cNvCxnSpPr>
            <a:stCxn id="26" idx="3"/>
            <a:endCxn id="24" idx="1"/>
          </p:cNvCxnSpPr>
          <p:nvPr/>
        </p:nvCxnSpPr>
        <p:spPr>
          <a:xfrm flipV="1">
            <a:off x="1819257" y="1737255"/>
            <a:ext cx="192966" cy="202041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47A7F35-6F72-49CF-9741-DF098BFEDD92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1819257" y="1939296"/>
            <a:ext cx="192966" cy="21003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256;p36">
            <a:extLst>
              <a:ext uri="{FF2B5EF4-FFF2-40B4-BE49-F238E27FC236}">
                <a16:creationId xmlns:a16="http://schemas.microsoft.com/office/drawing/2014/main" id="{1AC4F1A9-9B62-4737-8211-664334E666C2}"/>
              </a:ext>
            </a:extLst>
          </p:cNvPr>
          <p:cNvSpPr txBox="1">
            <a:spLocks/>
          </p:cNvSpPr>
          <p:nvPr/>
        </p:nvSpPr>
        <p:spPr>
          <a:xfrm>
            <a:off x="6072109" y="1743750"/>
            <a:ext cx="2205982" cy="23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lnSpc>
                <a:spcPts val="900"/>
              </a:lnSpc>
              <a:buFont typeface="Nunito Light"/>
              <a:buNone/>
            </a:pPr>
            <a:r>
              <a:rPr lang="en-US" sz="1050">
                <a:uFill>
                  <a:solidFill>
                    <a:schemeClr val="bg2"/>
                  </a:solidFill>
                </a:uFill>
                <a:sym typeface="Wingdings" panose="05000000000000000000" pitchFamily="2" charset="2"/>
              </a:rPr>
              <a:t>(mode, temps, persona, nombre)</a:t>
            </a:r>
            <a:endParaRPr lang="en-US">
              <a:uFill>
                <a:solidFill>
                  <a:schemeClr val="bg2"/>
                </a:solidFill>
              </a:uFill>
            </a:endParaRPr>
          </a:p>
        </p:txBody>
      </p:sp>
      <p:sp>
        <p:nvSpPr>
          <p:cNvPr id="34" name="Google Shape;256;p36">
            <a:extLst>
              <a:ext uri="{FF2B5EF4-FFF2-40B4-BE49-F238E27FC236}">
                <a16:creationId xmlns:a16="http://schemas.microsoft.com/office/drawing/2014/main" id="{4B5019F3-822C-4862-986F-441F31AB37A1}"/>
              </a:ext>
            </a:extLst>
          </p:cNvPr>
          <p:cNvSpPr txBox="1">
            <a:spLocks/>
          </p:cNvSpPr>
          <p:nvPr/>
        </p:nvSpPr>
        <p:spPr>
          <a:xfrm>
            <a:off x="3529277" y="1964208"/>
            <a:ext cx="5571058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/>
              <a:t>Aporta el </a:t>
            </a:r>
            <a:r>
              <a:rPr lang="en-US" b="1"/>
              <a:t>significat lèxic</a:t>
            </a:r>
            <a:r>
              <a:rPr lang="en-US"/>
              <a:t> (infinitiu, gerundi o participi)</a:t>
            </a:r>
          </a:p>
        </p:txBody>
      </p:sp>
      <p:graphicFrame>
        <p:nvGraphicFramePr>
          <p:cNvPr id="35" name="Tabla 10">
            <a:extLst>
              <a:ext uri="{FF2B5EF4-FFF2-40B4-BE49-F238E27FC236}">
                <a16:creationId xmlns:a16="http://schemas.microsoft.com/office/drawing/2014/main" id="{8F8735D4-3464-401B-8D9A-EF74C397F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26726"/>
              </p:ext>
            </p:extLst>
          </p:nvPr>
        </p:nvGraphicFramePr>
        <p:xfrm>
          <a:off x="733855" y="2310729"/>
          <a:ext cx="7705861" cy="256032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73761">
                  <a:extLst>
                    <a:ext uri="{9D8B030D-6E8A-4147-A177-3AD203B41FA5}">
                      <a16:colId xmlns:a16="http://schemas.microsoft.com/office/drawing/2014/main" val="323066082"/>
                    </a:ext>
                  </a:extLst>
                </a:gridCol>
                <a:gridCol w="1089343">
                  <a:extLst>
                    <a:ext uri="{9D8B030D-6E8A-4147-A177-3AD203B41FA5}">
                      <a16:colId xmlns:a16="http://schemas.microsoft.com/office/drawing/2014/main" val="324823391"/>
                    </a:ext>
                  </a:extLst>
                </a:gridCol>
                <a:gridCol w="1070134">
                  <a:extLst>
                    <a:ext uri="{9D8B030D-6E8A-4147-A177-3AD203B41FA5}">
                      <a16:colId xmlns:a16="http://schemas.microsoft.com/office/drawing/2014/main" val="4268492232"/>
                    </a:ext>
                  </a:extLst>
                </a:gridCol>
                <a:gridCol w="2052955">
                  <a:extLst>
                    <a:ext uri="{9D8B030D-6E8A-4147-A177-3AD203B41FA5}">
                      <a16:colId xmlns:a16="http://schemas.microsoft.com/office/drawing/2014/main" val="3674483122"/>
                    </a:ext>
                  </a:extLst>
                </a:gridCol>
                <a:gridCol w="2419668">
                  <a:extLst>
                    <a:ext uri="{9D8B030D-6E8A-4147-A177-3AD203B41FA5}">
                      <a16:colId xmlns:a16="http://schemas.microsoft.com/office/drawing/2014/main" val="297389388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Tipus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100">
                        <a:solidFill>
                          <a:schemeClr val="tx1"/>
                        </a:solidFill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Forma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solidFill>
                            <a:schemeClr val="tx1"/>
                          </a:solidFill>
                          <a:latin typeface="DM Sans Medium" panose="020B0604020202020204" charset="0"/>
                        </a:rPr>
                        <a:t>Exemple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8847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Modals</a:t>
                      </a:r>
                      <a:r>
                        <a:rPr lang="es-ES" sz="1100" b="0">
                          <a:latin typeface="DM Sans Medium" panose="020B0604020202020204" charset="0"/>
                        </a:rPr>
                        <a:t>: expressen l’actitud del parlant</a:t>
                      </a: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Possibilitat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0">
                          <a:latin typeface="DM Sans Medium" panose="020B0604020202020204" charset="0"/>
                        </a:rPr>
                        <a:t>poder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Pots vindre quan vulgues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5898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Probabilitat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>
                          <a:latin typeface="DM Sans Medium" panose="020B0604020202020204" charset="0"/>
                        </a:rPr>
                        <a:t>deure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Ja deuen haver arribat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9704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Aproximació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1100">
                          <a:latin typeface="DM Sans Medium" panose="020B0604020202020204" charset="0"/>
                        </a:rPr>
                        <a:t>vindre a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Això ve a ser una cullerada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927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1">
                          <a:latin typeface="DM Sans Medium" panose="020B0604020202020204" charset="0"/>
                        </a:rPr>
                        <a:t>Obligació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i="0">
                          <a:latin typeface="DM Sans Medium" panose="020B0604020202020204" charset="0"/>
                        </a:rPr>
                        <a:t>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haver de + infinitiu</a:t>
                      </a:r>
                    </a:p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cal que + subjuntiu</a:t>
                      </a:r>
                    </a:p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és menester que + subjuntiu</a:t>
                      </a:r>
                    </a:p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és necessari que + subjuntiu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Has de fer els deures</a:t>
                      </a:r>
                    </a:p>
                    <a:p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Cal que faces els deures</a:t>
                      </a:r>
                    </a:p>
                    <a:p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És menester que faces els deures</a:t>
                      </a:r>
                    </a:p>
                    <a:p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És necessari que faces els deures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040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S" sz="1100" b="1">
                        <a:latin typeface="DM Sans Medium" panose="020B060402020202020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i="0">
                          <a:latin typeface="DM Sans Medium" panose="020B0604020202020204" charset="0"/>
                        </a:rPr>
                        <a:t>Impersonal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haver-se de + infinitiu</a:t>
                      </a:r>
                    </a:p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caldre + infinitiu</a:t>
                      </a:r>
                    </a:p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és menester + infinitiu</a:t>
                      </a:r>
                    </a:p>
                    <a:p>
                      <a:r>
                        <a:rPr lang="es-ES" sz="1100" i="0">
                          <a:latin typeface="DM Sans Medium" panose="020B0604020202020204" charset="0"/>
                        </a:rPr>
                        <a:t>és necessari + infinitiu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S’han de fer els deures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Cal fer els deures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És menester fer els deures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b="0" i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DM Sans Medium" panose="020B0604020202020204" charset="0"/>
                        </a:rPr>
                        <a:t>És necessari fer els deures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283021"/>
                  </a:ext>
                </a:extLst>
              </a:tr>
            </a:tbl>
          </a:graphicData>
        </a:graphic>
      </p:graphicFrame>
      <p:sp>
        <p:nvSpPr>
          <p:cNvPr id="36" name="Google Shape;256;p36">
            <a:extLst>
              <a:ext uri="{FF2B5EF4-FFF2-40B4-BE49-F238E27FC236}">
                <a16:creationId xmlns:a16="http://schemas.microsoft.com/office/drawing/2014/main" id="{602268C9-6669-4BC5-AB8A-C268A1292A3D}"/>
              </a:ext>
            </a:extLst>
          </p:cNvPr>
          <p:cNvSpPr txBox="1">
            <a:spLocks/>
          </p:cNvSpPr>
          <p:nvPr/>
        </p:nvSpPr>
        <p:spPr>
          <a:xfrm>
            <a:off x="697357" y="4822658"/>
            <a:ext cx="4918800" cy="24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z="900" b="1">
                <a:solidFill>
                  <a:schemeClr val="bg2"/>
                </a:solidFill>
              </a:rPr>
              <a:t>*</a:t>
            </a:r>
            <a:r>
              <a:rPr lang="en-US" sz="900" b="1"/>
              <a:t>INCORRECCIONS D’OBLIGACIÓ:</a:t>
            </a:r>
            <a:r>
              <a:rPr lang="en-US" sz="900"/>
              <a:t> És precís / Tindre que / Hi ha que</a:t>
            </a:r>
            <a:endParaRPr lang="en-US" sz="900" b="1"/>
          </a:p>
        </p:txBody>
      </p:sp>
    </p:spTree>
    <p:extLst>
      <p:ext uri="{BB962C8B-B14F-4D97-AF65-F5344CB8AC3E}">
        <p14:creationId xmlns:p14="http://schemas.microsoft.com/office/powerpoint/2010/main" val="2489011593"/>
      </p:ext>
    </p:extLst>
  </p:cSld>
  <p:clrMapOvr>
    <a:masterClrMapping/>
  </p:clrMapOvr>
</p:sld>
</file>

<file path=ppt/theme/theme1.xml><?xml version="1.0" encoding="utf-8"?>
<a:theme xmlns:a="http://schemas.openxmlformats.org/drawingml/2006/main" name="Monochrome Strong Yellow Theme for Marketing by Slidesgo">
  <a:themeElements>
    <a:clrScheme name="Simple Light">
      <a:dk1>
        <a:srgbClr val="191919"/>
      </a:dk1>
      <a:lt1>
        <a:srgbClr val="FFFFFF"/>
      </a:lt1>
      <a:dk2>
        <a:srgbClr val="FDD900"/>
      </a:dk2>
      <a:lt2>
        <a:srgbClr val="D9D9D9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1997</Words>
  <Application>Microsoft Office PowerPoint</Application>
  <PresentationFormat>Presentación en pantalla (16:9)</PresentationFormat>
  <Paragraphs>392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Montserrat</vt:lpstr>
      <vt:lpstr>Arial</vt:lpstr>
      <vt:lpstr>Wingdings</vt:lpstr>
      <vt:lpstr>Nunito Light</vt:lpstr>
      <vt:lpstr>OpenSymbol</vt:lpstr>
      <vt:lpstr>DM Sans Medium</vt:lpstr>
      <vt:lpstr>DM Sans</vt:lpstr>
      <vt:lpstr>Courier New</vt:lpstr>
      <vt:lpstr>Monochrome Strong Yellow Theme for Marketing by Slidesgo</vt:lpstr>
      <vt:lpstr>TEMA 4: Mira si he recorregut terres</vt:lpstr>
      <vt:lpstr>1. La variació diatòpica</vt:lpstr>
      <vt:lpstr>Presentación de PowerPoint</vt:lpstr>
      <vt:lpstr>Presentación de PowerPoint</vt:lpstr>
      <vt:lpstr>Presentación de PowerPoint</vt:lpstr>
      <vt:lpstr>2. La coherència semàntica</vt:lpstr>
      <vt:lpstr>3. El verb</vt:lpstr>
      <vt:lpstr>3. El verb</vt:lpstr>
      <vt:lpstr>3. El verb</vt:lpstr>
      <vt:lpstr>3. El verb</vt:lpstr>
      <vt:lpstr>4. Els geosinònims</vt:lpstr>
      <vt:lpstr>5. La B i la V</vt:lpstr>
      <vt:lpstr>6. Literatura religiosa (II)</vt:lpstr>
      <vt:lpstr>6. Literatura religiosa (II)</vt:lpstr>
      <vt:lpstr>7. Literatura humanista</vt:lpstr>
      <vt:lpstr>7. Literatura humanista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4: Mira si he recorregut terres</dc:title>
  <cp:lastModifiedBy>Eva Arnau</cp:lastModifiedBy>
  <cp:revision>53</cp:revision>
  <dcterms:modified xsi:type="dcterms:W3CDTF">2024-02-17T14:06:18Z</dcterms:modified>
</cp:coreProperties>
</file>