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0" r:id="rId1"/>
  </p:sldMasterIdLst>
  <p:notesMasterIdLst>
    <p:notesMasterId r:id="rId13"/>
  </p:notesMasterIdLst>
  <p:sldIdLst>
    <p:sldId id="256" r:id="rId2"/>
    <p:sldId id="257" r:id="rId3"/>
    <p:sldId id="319" r:id="rId4"/>
    <p:sldId id="325" r:id="rId5"/>
    <p:sldId id="321" r:id="rId6"/>
    <p:sldId id="326" r:id="rId7"/>
    <p:sldId id="322" r:id="rId8"/>
    <p:sldId id="327" r:id="rId9"/>
    <p:sldId id="323" r:id="rId10"/>
    <p:sldId id="324" r:id="rId11"/>
    <p:sldId id="328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4F1C"/>
    <a:srgbClr val="D7D7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AB39ED1-6BAC-4FD0-A26D-842DFD76BDBA}">
  <a:tblStyle styleId="{1AB39ED1-6BAC-4FD0-A26D-842DFD76BDB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F68C7EA-698A-4DB8-AE4D-BE2AE1D99D8E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8FFFB3C7-F7ED-45A7-9A48-2A500488EEBD}" styleName="Table_2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74" autoAdjust="0"/>
  </p:normalViewPr>
  <p:slideViewPr>
    <p:cSldViewPr snapToGrid="0">
      <p:cViewPr varScale="1">
        <p:scale>
          <a:sx n="143" d="100"/>
          <a:sy n="143" d="100"/>
        </p:scale>
        <p:origin x="582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Google Shape;447;g4dfce81f19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8" name="Google Shape;448;g4dfce81f19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Google Shape;459;gd431007ba2_0_2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0" name="Google Shape;460;gd431007ba2_0_2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025258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Google Shape;459;gd431007ba2_0_2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0" name="Google Shape;460;gd431007ba2_0_2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207410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Google Shape;459;gd431007ba2_0_2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0" name="Google Shape;460;gd431007ba2_0_2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Google Shape;459;gd431007ba2_0_2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0" name="Google Shape;460;gd431007ba2_0_2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725793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Google Shape;459;gd431007ba2_0_2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0" name="Google Shape;460;gd431007ba2_0_2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618778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Google Shape;459;gd431007ba2_0_2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0" name="Google Shape;460;gd431007ba2_0_2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064569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Google Shape;459;gd431007ba2_0_2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0" name="Google Shape;460;gd431007ba2_0_2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845952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Google Shape;459;gd431007ba2_0_2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0" name="Google Shape;460;gd431007ba2_0_2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895259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Google Shape;459;gd431007ba2_0_2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0" name="Google Shape;460;gd431007ba2_0_2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46744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0" name="Google Shape;10;p2"/>
          <p:cNvGrpSpPr/>
          <p:nvPr/>
        </p:nvGrpSpPr>
        <p:grpSpPr>
          <a:xfrm>
            <a:off x="-7625" y="266710"/>
            <a:ext cx="9159000" cy="4610080"/>
            <a:chOff x="-7625" y="243845"/>
            <a:chExt cx="9159000" cy="4610080"/>
          </a:xfrm>
        </p:grpSpPr>
        <p:cxnSp>
          <p:nvCxnSpPr>
            <p:cNvPr id="11" name="Google Shape;11;p2"/>
            <p:cNvCxnSpPr/>
            <p:nvPr/>
          </p:nvCxnSpPr>
          <p:spPr>
            <a:xfrm>
              <a:off x="-7625" y="4853925"/>
              <a:ext cx="91590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diamond" w="med" len="med"/>
            </a:ln>
          </p:spPr>
        </p:cxnSp>
        <p:cxnSp>
          <p:nvCxnSpPr>
            <p:cNvPr id="12" name="Google Shape;12;p2"/>
            <p:cNvCxnSpPr/>
            <p:nvPr/>
          </p:nvCxnSpPr>
          <p:spPr>
            <a:xfrm rot="10800000">
              <a:off x="-7625" y="243845"/>
              <a:ext cx="91590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diamond" w="med" len="med"/>
            </a:ln>
          </p:spPr>
        </p:cxnSp>
      </p:grp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713225" y="1293884"/>
            <a:ext cx="5513700" cy="1764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300"/>
              <a:buNone/>
              <a:defRPr sz="53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300"/>
              <a:buNone/>
              <a:defRPr sz="53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300"/>
              <a:buNone/>
              <a:defRPr sz="53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300"/>
              <a:buNone/>
              <a:defRPr sz="53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300"/>
              <a:buNone/>
              <a:defRPr sz="53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300"/>
              <a:buNone/>
              <a:defRPr sz="53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300"/>
              <a:buNone/>
              <a:defRPr sz="53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300"/>
              <a:buNone/>
              <a:defRPr sz="53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5464675" y="3460988"/>
            <a:ext cx="2222100" cy="75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5" name="Google Shape;15;p2"/>
          <p:cNvSpPr/>
          <p:nvPr/>
        </p:nvSpPr>
        <p:spPr>
          <a:xfrm>
            <a:off x="7667625" y="-2066925"/>
            <a:ext cx="2847900" cy="28479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Karla"/>
              <a:ea typeface="Karla"/>
              <a:cs typeface="Karla"/>
              <a:sym typeface="Karla"/>
            </a:endParaRPr>
          </a:p>
        </p:txBody>
      </p:sp>
      <p:grpSp>
        <p:nvGrpSpPr>
          <p:cNvPr id="16" name="Google Shape;16;p2"/>
          <p:cNvGrpSpPr/>
          <p:nvPr/>
        </p:nvGrpSpPr>
        <p:grpSpPr>
          <a:xfrm rot="5400000">
            <a:off x="8533250" y="2523450"/>
            <a:ext cx="525900" cy="96600"/>
            <a:chOff x="4291225" y="3287413"/>
            <a:chExt cx="525900" cy="96600"/>
          </a:xfrm>
        </p:grpSpPr>
        <p:sp>
          <p:nvSpPr>
            <p:cNvPr id="17" name="Google Shape;17;p2"/>
            <p:cNvSpPr/>
            <p:nvPr/>
          </p:nvSpPr>
          <p:spPr>
            <a:xfrm>
              <a:off x="4291225" y="3287413"/>
              <a:ext cx="96600" cy="96600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Karla"/>
                <a:ea typeface="Karla"/>
                <a:cs typeface="Karla"/>
                <a:sym typeface="Karla"/>
              </a:endParaRPr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4505875" y="3287413"/>
              <a:ext cx="96600" cy="96600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Karla"/>
                <a:ea typeface="Karla"/>
                <a:cs typeface="Karla"/>
                <a:sym typeface="Karla"/>
              </a:endParaRPr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4720525" y="3287413"/>
              <a:ext cx="96600" cy="96600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Karla"/>
                <a:ea typeface="Karla"/>
                <a:cs typeface="Karla"/>
                <a:sym typeface="Karla"/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Google Shape;36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7" name="Google Shape;37;p4"/>
          <p:cNvGrpSpPr/>
          <p:nvPr/>
        </p:nvGrpSpPr>
        <p:grpSpPr>
          <a:xfrm flipH="1">
            <a:off x="-7625" y="266710"/>
            <a:ext cx="9159000" cy="4610080"/>
            <a:chOff x="-7625" y="243845"/>
            <a:chExt cx="9159000" cy="4610080"/>
          </a:xfrm>
        </p:grpSpPr>
        <p:cxnSp>
          <p:nvCxnSpPr>
            <p:cNvPr id="38" name="Google Shape;38;p4"/>
            <p:cNvCxnSpPr/>
            <p:nvPr/>
          </p:nvCxnSpPr>
          <p:spPr>
            <a:xfrm>
              <a:off x="-7625" y="4853925"/>
              <a:ext cx="91590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diamond" w="med" len="med"/>
            </a:ln>
          </p:spPr>
        </p:cxnSp>
        <p:cxnSp>
          <p:nvCxnSpPr>
            <p:cNvPr id="39" name="Google Shape;39;p4"/>
            <p:cNvCxnSpPr/>
            <p:nvPr/>
          </p:nvCxnSpPr>
          <p:spPr>
            <a:xfrm rot="10800000">
              <a:off x="-7625" y="243845"/>
              <a:ext cx="91590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diamond" w="med" len="med"/>
            </a:ln>
          </p:spPr>
        </p:cxnSp>
      </p:grpSp>
      <p:grpSp>
        <p:nvGrpSpPr>
          <p:cNvPr id="40" name="Google Shape;40;p4"/>
          <p:cNvGrpSpPr/>
          <p:nvPr/>
        </p:nvGrpSpPr>
        <p:grpSpPr>
          <a:xfrm rot="-5400000" flipH="1">
            <a:off x="75400" y="2523450"/>
            <a:ext cx="525900" cy="96600"/>
            <a:chOff x="4291225" y="3287413"/>
            <a:chExt cx="525900" cy="96600"/>
          </a:xfrm>
        </p:grpSpPr>
        <p:sp>
          <p:nvSpPr>
            <p:cNvPr id="41" name="Google Shape;41;p4"/>
            <p:cNvSpPr/>
            <p:nvPr/>
          </p:nvSpPr>
          <p:spPr>
            <a:xfrm>
              <a:off x="4291225" y="3287413"/>
              <a:ext cx="96600" cy="96600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Karla"/>
                <a:ea typeface="Karla"/>
                <a:cs typeface="Karla"/>
                <a:sym typeface="Karla"/>
              </a:endParaRPr>
            </a:p>
          </p:txBody>
        </p:sp>
        <p:sp>
          <p:nvSpPr>
            <p:cNvPr id="42" name="Google Shape;42;p4"/>
            <p:cNvSpPr/>
            <p:nvPr/>
          </p:nvSpPr>
          <p:spPr>
            <a:xfrm>
              <a:off x="4505875" y="3287413"/>
              <a:ext cx="96600" cy="96600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Karla"/>
                <a:ea typeface="Karla"/>
                <a:cs typeface="Karla"/>
                <a:sym typeface="Karla"/>
              </a:endParaRPr>
            </a:p>
          </p:txBody>
        </p:sp>
        <p:sp>
          <p:nvSpPr>
            <p:cNvPr id="43" name="Google Shape;43;p4"/>
            <p:cNvSpPr/>
            <p:nvPr/>
          </p:nvSpPr>
          <p:spPr>
            <a:xfrm>
              <a:off x="4720525" y="3287413"/>
              <a:ext cx="96600" cy="96600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Karla"/>
                <a:ea typeface="Karla"/>
                <a:cs typeface="Karla"/>
                <a:sym typeface="Karla"/>
              </a:endParaRPr>
            </a:p>
          </p:txBody>
        </p:sp>
      </p:grpSp>
      <p:grpSp>
        <p:nvGrpSpPr>
          <p:cNvPr id="44" name="Google Shape;44;p4"/>
          <p:cNvGrpSpPr/>
          <p:nvPr/>
        </p:nvGrpSpPr>
        <p:grpSpPr>
          <a:xfrm>
            <a:off x="-1249400" y="-2261450"/>
            <a:ext cx="12105375" cy="9341100"/>
            <a:chOff x="-1249400" y="-2261450"/>
            <a:chExt cx="12105375" cy="9341100"/>
          </a:xfrm>
        </p:grpSpPr>
        <p:sp>
          <p:nvSpPr>
            <p:cNvPr id="45" name="Google Shape;45;p4"/>
            <p:cNvSpPr/>
            <p:nvPr/>
          </p:nvSpPr>
          <p:spPr>
            <a:xfrm>
              <a:off x="8008075" y="4231750"/>
              <a:ext cx="2847900" cy="2847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Karla"/>
                <a:ea typeface="Karla"/>
                <a:cs typeface="Karla"/>
                <a:sym typeface="Karla"/>
              </a:endParaRPr>
            </a:p>
          </p:txBody>
        </p:sp>
        <p:sp>
          <p:nvSpPr>
            <p:cNvPr id="46" name="Google Shape;46;p4"/>
            <p:cNvSpPr/>
            <p:nvPr/>
          </p:nvSpPr>
          <p:spPr>
            <a:xfrm>
              <a:off x="-1249400" y="-2261450"/>
              <a:ext cx="2847900" cy="2847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Karla"/>
                <a:ea typeface="Karla"/>
                <a:cs typeface="Karla"/>
                <a:sym typeface="Karla"/>
              </a:endParaRPr>
            </a:p>
          </p:txBody>
        </p:sp>
      </p:grpSp>
      <p:sp>
        <p:nvSpPr>
          <p:cNvPr id="47" name="Google Shape;47;p4"/>
          <p:cNvSpPr txBox="1">
            <a:spLocks noGrp="1"/>
          </p:cNvSpPr>
          <p:nvPr>
            <p:ph type="title"/>
          </p:nvPr>
        </p:nvSpPr>
        <p:spPr>
          <a:xfrm>
            <a:off x="720000" y="5395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4"/>
          <p:cNvSpPr txBox="1">
            <a:spLocks noGrp="1"/>
          </p:cNvSpPr>
          <p:nvPr>
            <p:ph type="body" idx="1"/>
          </p:nvPr>
        </p:nvSpPr>
        <p:spPr>
          <a:xfrm>
            <a:off x="720000" y="1215750"/>
            <a:ext cx="7704000" cy="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●"/>
              <a:defRPr/>
            </a:lvl1pPr>
            <a:lvl2pPr marL="914400" lvl="1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○"/>
              <a:defRPr/>
            </a:lvl2pPr>
            <a:lvl3pPr marL="1371600" lvl="2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■"/>
              <a:defRPr/>
            </a:lvl3pPr>
            <a:lvl4pPr marL="1828800" lvl="3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●"/>
              <a:defRPr/>
            </a:lvl4pPr>
            <a:lvl5pPr marL="2286000" lvl="4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○"/>
              <a:defRPr/>
            </a:lvl5pPr>
            <a:lvl6pPr marL="2743200" lvl="5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■"/>
              <a:defRPr/>
            </a:lvl6pPr>
            <a:lvl7pPr marL="3200400" lvl="6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●"/>
              <a:defRPr/>
            </a:lvl7pPr>
            <a:lvl8pPr marL="3657600" lvl="7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○"/>
              <a:defRPr/>
            </a:lvl8pPr>
            <a:lvl9pPr marL="4114800" lvl="8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9">
    <p:spTree>
      <p:nvGrpSpPr>
        <p:cNvPr id="1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7" name="Google Shape;417;p3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18" name="Google Shape;418;p30"/>
          <p:cNvGrpSpPr/>
          <p:nvPr/>
        </p:nvGrpSpPr>
        <p:grpSpPr>
          <a:xfrm>
            <a:off x="-7625" y="266710"/>
            <a:ext cx="9159000" cy="4610080"/>
            <a:chOff x="-7625" y="243845"/>
            <a:chExt cx="9159000" cy="4610080"/>
          </a:xfrm>
        </p:grpSpPr>
        <p:cxnSp>
          <p:nvCxnSpPr>
            <p:cNvPr id="419" name="Google Shape;419;p30"/>
            <p:cNvCxnSpPr/>
            <p:nvPr/>
          </p:nvCxnSpPr>
          <p:spPr>
            <a:xfrm>
              <a:off x="-7625" y="4853925"/>
              <a:ext cx="91590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diamond" w="med" len="med"/>
            </a:ln>
          </p:spPr>
        </p:cxnSp>
        <p:cxnSp>
          <p:nvCxnSpPr>
            <p:cNvPr id="420" name="Google Shape;420;p30"/>
            <p:cNvCxnSpPr/>
            <p:nvPr/>
          </p:nvCxnSpPr>
          <p:spPr>
            <a:xfrm rot="10800000">
              <a:off x="-7625" y="243845"/>
              <a:ext cx="91590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diamond" w="med" len="med"/>
            </a:ln>
          </p:spPr>
        </p:cxnSp>
      </p:grpSp>
      <p:grpSp>
        <p:nvGrpSpPr>
          <p:cNvPr id="421" name="Google Shape;421;p30"/>
          <p:cNvGrpSpPr/>
          <p:nvPr/>
        </p:nvGrpSpPr>
        <p:grpSpPr>
          <a:xfrm rot="-5400000" flipH="1">
            <a:off x="75400" y="2523450"/>
            <a:ext cx="525900" cy="96600"/>
            <a:chOff x="4291225" y="3287413"/>
            <a:chExt cx="525900" cy="96600"/>
          </a:xfrm>
        </p:grpSpPr>
        <p:sp>
          <p:nvSpPr>
            <p:cNvPr id="422" name="Google Shape;422;p30"/>
            <p:cNvSpPr/>
            <p:nvPr/>
          </p:nvSpPr>
          <p:spPr>
            <a:xfrm>
              <a:off x="4291225" y="3287413"/>
              <a:ext cx="96600" cy="96600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Karla"/>
                <a:ea typeface="Karla"/>
                <a:cs typeface="Karla"/>
                <a:sym typeface="Karla"/>
              </a:endParaRPr>
            </a:p>
          </p:txBody>
        </p:sp>
        <p:sp>
          <p:nvSpPr>
            <p:cNvPr id="423" name="Google Shape;423;p30"/>
            <p:cNvSpPr/>
            <p:nvPr/>
          </p:nvSpPr>
          <p:spPr>
            <a:xfrm>
              <a:off x="4505875" y="3287413"/>
              <a:ext cx="96600" cy="96600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Karla"/>
                <a:ea typeface="Karla"/>
                <a:cs typeface="Karla"/>
                <a:sym typeface="Karla"/>
              </a:endParaRPr>
            </a:p>
          </p:txBody>
        </p:sp>
        <p:sp>
          <p:nvSpPr>
            <p:cNvPr id="424" name="Google Shape;424;p30"/>
            <p:cNvSpPr/>
            <p:nvPr/>
          </p:nvSpPr>
          <p:spPr>
            <a:xfrm>
              <a:off x="4720525" y="3287413"/>
              <a:ext cx="96600" cy="96600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Karla"/>
                <a:ea typeface="Karla"/>
                <a:cs typeface="Karla"/>
                <a:sym typeface="Karla"/>
              </a:endParaRPr>
            </a:p>
          </p:txBody>
        </p:sp>
      </p:grpSp>
      <p:grpSp>
        <p:nvGrpSpPr>
          <p:cNvPr id="425" name="Google Shape;425;p30"/>
          <p:cNvGrpSpPr/>
          <p:nvPr/>
        </p:nvGrpSpPr>
        <p:grpSpPr>
          <a:xfrm>
            <a:off x="420175" y="-1630250"/>
            <a:ext cx="7236600" cy="8404150"/>
            <a:chOff x="420175" y="-1630250"/>
            <a:chExt cx="7236600" cy="8404150"/>
          </a:xfrm>
        </p:grpSpPr>
        <p:sp>
          <p:nvSpPr>
            <p:cNvPr id="426" name="Google Shape;426;p30"/>
            <p:cNvSpPr/>
            <p:nvPr/>
          </p:nvSpPr>
          <p:spPr>
            <a:xfrm>
              <a:off x="5486875" y="-1630250"/>
              <a:ext cx="2169900" cy="2169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Karla"/>
                <a:ea typeface="Karla"/>
                <a:cs typeface="Karla"/>
                <a:sym typeface="Karla"/>
              </a:endParaRPr>
            </a:p>
          </p:txBody>
        </p:sp>
        <p:sp>
          <p:nvSpPr>
            <p:cNvPr id="427" name="Google Shape;427;p30"/>
            <p:cNvSpPr/>
            <p:nvPr/>
          </p:nvSpPr>
          <p:spPr>
            <a:xfrm>
              <a:off x="420175" y="4604000"/>
              <a:ext cx="2169900" cy="2169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Karla"/>
                <a:ea typeface="Karla"/>
                <a:cs typeface="Karla"/>
                <a:sym typeface="Karla"/>
              </a:endParaRPr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9_1"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9" name="Google Shape;429;p3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30" name="Google Shape;430;p31"/>
          <p:cNvGrpSpPr/>
          <p:nvPr/>
        </p:nvGrpSpPr>
        <p:grpSpPr>
          <a:xfrm flipH="1">
            <a:off x="-7625" y="266710"/>
            <a:ext cx="9159000" cy="4610080"/>
            <a:chOff x="-7625" y="243845"/>
            <a:chExt cx="9159000" cy="4610080"/>
          </a:xfrm>
        </p:grpSpPr>
        <p:cxnSp>
          <p:nvCxnSpPr>
            <p:cNvPr id="431" name="Google Shape;431;p31"/>
            <p:cNvCxnSpPr/>
            <p:nvPr/>
          </p:nvCxnSpPr>
          <p:spPr>
            <a:xfrm>
              <a:off x="-7625" y="4853925"/>
              <a:ext cx="91590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diamond" w="med" len="med"/>
            </a:ln>
          </p:spPr>
        </p:cxnSp>
        <p:cxnSp>
          <p:nvCxnSpPr>
            <p:cNvPr id="432" name="Google Shape;432;p31"/>
            <p:cNvCxnSpPr/>
            <p:nvPr/>
          </p:nvCxnSpPr>
          <p:spPr>
            <a:xfrm rot="10800000">
              <a:off x="-7625" y="243845"/>
              <a:ext cx="91590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diamond" w="med" len="med"/>
            </a:ln>
          </p:spPr>
        </p:cxnSp>
      </p:grpSp>
      <p:grpSp>
        <p:nvGrpSpPr>
          <p:cNvPr id="433" name="Google Shape;433;p31"/>
          <p:cNvGrpSpPr/>
          <p:nvPr/>
        </p:nvGrpSpPr>
        <p:grpSpPr>
          <a:xfrm rot="5400000">
            <a:off x="8533250" y="2523450"/>
            <a:ext cx="525900" cy="96600"/>
            <a:chOff x="4291225" y="3287413"/>
            <a:chExt cx="525900" cy="96600"/>
          </a:xfrm>
        </p:grpSpPr>
        <p:sp>
          <p:nvSpPr>
            <p:cNvPr id="434" name="Google Shape;434;p31"/>
            <p:cNvSpPr/>
            <p:nvPr/>
          </p:nvSpPr>
          <p:spPr>
            <a:xfrm>
              <a:off x="4291225" y="3287413"/>
              <a:ext cx="96600" cy="96600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Karla"/>
                <a:ea typeface="Karla"/>
                <a:cs typeface="Karla"/>
                <a:sym typeface="Karla"/>
              </a:endParaRPr>
            </a:p>
          </p:txBody>
        </p:sp>
        <p:sp>
          <p:nvSpPr>
            <p:cNvPr id="435" name="Google Shape;435;p31"/>
            <p:cNvSpPr/>
            <p:nvPr/>
          </p:nvSpPr>
          <p:spPr>
            <a:xfrm>
              <a:off x="4505875" y="3287413"/>
              <a:ext cx="96600" cy="96600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Karla"/>
                <a:ea typeface="Karla"/>
                <a:cs typeface="Karla"/>
                <a:sym typeface="Karla"/>
              </a:endParaRPr>
            </a:p>
          </p:txBody>
        </p:sp>
        <p:sp>
          <p:nvSpPr>
            <p:cNvPr id="436" name="Google Shape;436;p31"/>
            <p:cNvSpPr/>
            <p:nvPr/>
          </p:nvSpPr>
          <p:spPr>
            <a:xfrm>
              <a:off x="4720525" y="3287413"/>
              <a:ext cx="96600" cy="96600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Karla"/>
                <a:ea typeface="Karla"/>
                <a:cs typeface="Karla"/>
                <a:sym typeface="Karla"/>
              </a:endParaRPr>
            </a:p>
          </p:txBody>
        </p:sp>
      </p:grpSp>
      <p:grpSp>
        <p:nvGrpSpPr>
          <p:cNvPr id="437" name="Google Shape;437;p31"/>
          <p:cNvGrpSpPr/>
          <p:nvPr/>
        </p:nvGrpSpPr>
        <p:grpSpPr>
          <a:xfrm>
            <a:off x="-1168475" y="-1630250"/>
            <a:ext cx="10684200" cy="8404150"/>
            <a:chOff x="-1168475" y="-1630250"/>
            <a:chExt cx="10684200" cy="8404150"/>
          </a:xfrm>
        </p:grpSpPr>
        <p:sp>
          <p:nvSpPr>
            <p:cNvPr id="438" name="Google Shape;438;p31"/>
            <p:cNvSpPr/>
            <p:nvPr/>
          </p:nvSpPr>
          <p:spPr>
            <a:xfrm>
              <a:off x="-1168475" y="-1630250"/>
              <a:ext cx="2169900" cy="2169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Karla"/>
                <a:ea typeface="Karla"/>
                <a:cs typeface="Karla"/>
                <a:sym typeface="Karla"/>
              </a:endParaRPr>
            </a:p>
          </p:txBody>
        </p:sp>
        <p:sp>
          <p:nvSpPr>
            <p:cNvPr id="439" name="Google Shape;439;p31"/>
            <p:cNvSpPr/>
            <p:nvPr/>
          </p:nvSpPr>
          <p:spPr>
            <a:xfrm>
              <a:off x="7345825" y="4604000"/>
              <a:ext cx="2169900" cy="2169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Karla"/>
                <a:ea typeface="Karla"/>
                <a:cs typeface="Karla"/>
                <a:sym typeface="Karla"/>
              </a:endParaRPr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dk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chibsted Grotesk"/>
              <a:buNone/>
              <a:defRPr sz="3200" b="1">
                <a:solidFill>
                  <a:schemeClr val="dk1"/>
                </a:solidFill>
                <a:latin typeface="Schibsted Grotesk"/>
                <a:ea typeface="Schibsted Grotesk"/>
                <a:cs typeface="Schibsted Grotesk"/>
                <a:sym typeface="Schibsted Grotesk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chibsted Grotesk"/>
              <a:buNone/>
              <a:defRPr sz="3200">
                <a:solidFill>
                  <a:schemeClr val="dk1"/>
                </a:solidFill>
                <a:latin typeface="Schibsted Grotesk"/>
                <a:ea typeface="Schibsted Grotesk"/>
                <a:cs typeface="Schibsted Grotesk"/>
                <a:sym typeface="Schibsted Grotesk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chibsted Grotesk"/>
              <a:buNone/>
              <a:defRPr sz="3200">
                <a:solidFill>
                  <a:schemeClr val="dk1"/>
                </a:solidFill>
                <a:latin typeface="Schibsted Grotesk"/>
                <a:ea typeface="Schibsted Grotesk"/>
                <a:cs typeface="Schibsted Grotesk"/>
                <a:sym typeface="Schibsted Grotesk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chibsted Grotesk"/>
              <a:buNone/>
              <a:defRPr sz="3200">
                <a:solidFill>
                  <a:schemeClr val="dk1"/>
                </a:solidFill>
                <a:latin typeface="Schibsted Grotesk"/>
                <a:ea typeface="Schibsted Grotesk"/>
                <a:cs typeface="Schibsted Grotesk"/>
                <a:sym typeface="Schibsted Grotesk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chibsted Grotesk"/>
              <a:buNone/>
              <a:defRPr sz="3200">
                <a:solidFill>
                  <a:schemeClr val="dk1"/>
                </a:solidFill>
                <a:latin typeface="Schibsted Grotesk"/>
                <a:ea typeface="Schibsted Grotesk"/>
                <a:cs typeface="Schibsted Grotesk"/>
                <a:sym typeface="Schibsted Grotesk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chibsted Grotesk"/>
              <a:buNone/>
              <a:defRPr sz="3200">
                <a:solidFill>
                  <a:schemeClr val="dk1"/>
                </a:solidFill>
                <a:latin typeface="Schibsted Grotesk"/>
                <a:ea typeface="Schibsted Grotesk"/>
                <a:cs typeface="Schibsted Grotesk"/>
                <a:sym typeface="Schibsted Grotesk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chibsted Grotesk"/>
              <a:buNone/>
              <a:defRPr sz="3200">
                <a:solidFill>
                  <a:schemeClr val="dk1"/>
                </a:solidFill>
                <a:latin typeface="Schibsted Grotesk"/>
                <a:ea typeface="Schibsted Grotesk"/>
                <a:cs typeface="Schibsted Grotesk"/>
                <a:sym typeface="Schibsted Grotesk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chibsted Grotesk"/>
              <a:buNone/>
              <a:defRPr sz="3200">
                <a:solidFill>
                  <a:schemeClr val="dk1"/>
                </a:solidFill>
                <a:latin typeface="Schibsted Grotesk"/>
                <a:ea typeface="Schibsted Grotesk"/>
                <a:cs typeface="Schibsted Grotesk"/>
                <a:sym typeface="Schibsted Grotesk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chibsted Grotesk"/>
              <a:buNone/>
              <a:defRPr sz="3200">
                <a:solidFill>
                  <a:schemeClr val="dk1"/>
                </a:solidFill>
                <a:latin typeface="Schibsted Grotesk"/>
                <a:ea typeface="Schibsted Grotesk"/>
                <a:cs typeface="Schibsted Grotesk"/>
                <a:sym typeface="Schibsted Grotesk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25" y="1152475"/>
            <a:ext cx="77175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Karla"/>
              <a:buChar char="♢"/>
              <a:defRPr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Karla"/>
              <a:buChar char="○"/>
              <a:defRPr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Karla"/>
              <a:buChar char="■"/>
              <a:defRPr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Karla"/>
              <a:buChar char="●"/>
              <a:defRPr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Karla"/>
              <a:buChar char="○"/>
              <a:defRPr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Karla"/>
              <a:buChar char="■"/>
              <a:defRPr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Karla"/>
              <a:buChar char="●"/>
              <a:defRPr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7pPr>
            <a:lvl8pPr marL="3657600" lvl="7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Karla"/>
              <a:buChar char="○"/>
              <a:defRPr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8pPr>
            <a:lvl9pPr marL="4114800" lvl="8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Karla"/>
              <a:buChar char="■"/>
              <a:defRPr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8" r:id="rId3"/>
    <p:sldLayoutId id="2147483676" r:id="rId4"/>
    <p:sldLayoutId id="2147483677" r:id="rId5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p35"/>
          <p:cNvSpPr txBox="1">
            <a:spLocks noGrp="1"/>
          </p:cNvSpPr>
          <p:nvPr>
            <p:ph type="ctrTitle"/>
          </p:nvPr>
        </p:nvSpPr>
        <p:spPr>
          <a:xfrm>
            <a:off x="650880" y="1713675"/>
            <a:ext cx="7661848" cy="1764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>
                <a:latin typeface="Caladea" panose="02040503050406030204" pitchFamily="18" charset="0"/>
                <a:ea typeface="Amiri" panose="00000500000000000000" pitchFamily="2" charset="-78"/>
                <a:cs typeface="Amiri" panose="00000500000000000000" pitchFamily="2" charset="-78"/>
              </a:rPr>
              <a:t>Unidad 4</a:t>
            </a:r>
            <a:br>
              <a:rPr lang="es-ES">
                <a:latin typeface="Caladea" panose="02040503050406030204" pitchFamily="18" charset="0"/>
                <a:ea typeface="Amiri" panose="00000500000000000000" pitchFamily="2" charset="-78"/>
                <a:cs typeface="Amiri" panose="00000500000000000000" pitchFamily="2" charset="-78"/>
              </a:rPr>
            </a:br>
            <a:r>
              <a:rPr lang="es-ES">
                <a:solidFill>
                  <a:schemeClr val="lt1"/>
                </a:solidFill>
                <a:latin typeface="Caladea" panose="02040503050406030204" pitchFamily="18" charset="0"/>
                <a:ea typeface="Amiri" panose="00000500000000000000" pitchFamily="2" charset="-78"/>
                <a:cs typeface="Amiri" panose="00000500000000000000" pitchFamily="2" charset="-78"/>
              </a:rPr>
              <a:t>Literatura Edad Media y Renacimiento</a:t>
            </a:r>
            <a:endParaRPr>
              <a:solidFill>
                <a:schemeClr val="lt1"/>
              </a:solidFill>
              <a:latin typeface="Caladea" panose="02040503050406030204" pitchFamily="18" charset="0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451" name="Google Shape;451;p35"/>
          <p:cNvSpPr txBox="1">
            <a:spLocks noGrp="1"/>
          </p:cNvSpPr>
          <p:nvPr>
            <p:ph type="subTitle" idx="1"/>
          </p:nvPr>
        </p:nvSpPr>
        <p:spPr>
          <a:xfrm>
            <a:off x="5464675" y="3897850"/>
            <a:ext cx="2222100" cy="32213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b="1">
                <a:latin typeface="Caladea" panose="02040503050406030204" pitchFamily="18" charset="0"/>
              </a:rPr>
              <a:t>CASTELLANO</a:t>
            </a:r>
          </a:p>
        </p:txBody>
      </p:sp>
      <p:sp>
        <p:nvSpPr>
          <p:cNvPr id="452" name="Google Shape;452;p35"/>
          <p:cNvSpPr/>
          <p:nvPr/>
        </p:nvSpPr>
        <p:spPr>
          <a:xfrm>
            <a:off x="180975" y="3638550"/>
            <a:ext cx="2847900" cy="28479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Karla"/>
              <a:ea typeface="Karla"/>
              <a:cs typeface="Karla"/>
              <a:sym typeface="Karla"/>
            </a:endParaRPr>
          </a:p>
        </p:txBody>
      </p:sp>
      <p:cxnSp>
        <p:nvCxnSpPr>
          <p:cNvPr id="453" name="Google Shape;453;p35"/>
          <p:cNvCxnSpPr/>
          <p:nvPr/>
        </p:nvCxnSpPr>
        <p:spPr>
          <a:xfrm rot="10800000">
            <a:off x="5505450" y="4217800"/>
            <a:ext cx="2933700" cy="0"/>
          </a:xfrm>
          <a:prstGeom prst="straightConnector1">
            <a:avLst/>
          </a:prstGeom>
          <a:noFill/>
          <a:ln w="9525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454" name="Google Shape;454;p35"/>
          <p:cNvGrpSpPr/>
          <p:nvPr/>
        </p:nvGrpSpPr>
        <p:grpSpPr>
          <a:xfrm>
            <a:off x="7686763" y="3782650"/>
            <a:ext cx="448800" cy="115200"/>
            <a:chOff x="7657588" y="3782650"/>
            <a:chExt cx="448800" cy="115200"/>
          </a:xfrm>
        </p:grpSpPr>
        <p:sp>
          <p:nvSpPr>
            <p:cNvPr id="455" name="Google Shape;455;p35"/>
            <p:cNvSpPr/>
            <p:nvPr/>
          </p:nvSpPr>
          <p:spPr>
            <a:xfrm>
              <a:off x="7972888" y="3782650"/>
              <a:ext cx="133500" cy="115200"/>
            </a:xfrm>
            <a:prstGeom prst="triangle">
              <a:avLst>
                <a:gd name="adj" fmla="val 50000"/>
              </a:avLst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Karla"/>
                <a:ea typeface="Karla"/>
                <a:cs typeface="Karla"/>
                <a:sym typeface="Karla"/>
              </a:endParaRPr>
            </a:p>
          </p:txBody>
        </p:sp>
        <p:sp>
          <p:nvSpPr>
            <p:cNvPr id="456" name="Google Shape;456;p35"/>
            <p:cNvSpPr/>
            <p:nvPr/>
          </p:nvSpPr>
          <p:spPr>
            <a:xfrm>
              <a:off x="7815238" y="3782650"/>
              <a:ext cx="133500" cy="115200"/>
            </a:xfrm>
            <a:prstGeom prst="triangle">
              <a:avLst>
                <a:gd name="adj" fmla="val 50000"/>
              </a:avLst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Karla"/>
                <a:ea typeface="Karla"/>
                <a:cs typeface="Karla"/>
                <a:sym typeface="Karla"/>
              </a:endParaRPr>
            </a:p>
          </p:txBody>
        </p:sp>
        <p:sp>
          <p:nvSpPr>
            <p:cNvPr id="457" name="Google Shape;457;p35"/>
            <p:cNvSpPr/>
            <p:nvPr/>
          </p:nvSpPr>
          <p:spPr>
            <a:xfrm>
              <a:off x="7657588" y="3782650"/>
              <a:ext cx="133500" cy="115200"/>
            </a:xfrm>
            <a:prstGeom prst="triangle">
              <a:avLst>
                <a:gd name="adj" fmla="val 50000"/>
              </a:avLst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Karla"/>
                <a:ea typeface="Karla"/>
                <a:cs typeface="Karla"/>
                <a:sym typeface="Karla"/>
              </a:endParaRP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36"/>
          <p:cNvSpPr txBox="1">
            <a:spLocks noGrp="1"/>
          </p:cNvSpPr>
          <p:nvPr>
            <p:ph type="title"/>
          </p:nvPr>
        </p:nvSpPr>
        <p:spPr>
          <a:xfrm>
            <a:off x="720000" y="241789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>
                <a:solidFill>
                  <a:schemeClr val="bg1"/>
                </a:solidFill>
                <a:latin typeface="Caladea" panose="02040503050406030204" pitchFamily="18" charset="0"/>
              </a:rPr>
              <a:t>8. </a:t>
            </a:r>
            <a:r>
              <a:rPr lang="es-ES">
                <a:latin typeface="Caladea" panose="02040503050406030204" pitchFamily="18" charset="0"/>
              </a:rPr>
              <a:t>Conceptos literarios</a:t>
            </a:r>
            <a:endParaRPr>
              <a:latin typeface="Caladea" panose="02040503050406030204" pitchFamily="18" charset="0"/>
            </a:endParaRPr>
          </a:p>
        </p:txBody>
      </p:sp>
      <p:sp>
        <p:nvSpPr>
          <p:cNvPr id="4" name="Rectángulo: esquinas diagonales redondeadas 3">
            <a:extLst>
              <a:ext uri="{FF2B5EF4-FFF2-40B4-BE49-F238E27FC236}">
                <a16:creationId xmlns:a16="http://schemas.microsoft.com/office/drawing/2014/main" id="{3619864E-3C81-4940-9756-15494E208C7D}"/>
              </a:ext>
            </a:extLst>
          </p:cNvPr>
          <p:cNvSpPr/>
          <p:nvPr/>
        </p:nvSpPr>
        <p:spPr>
          <a:xfrm>
            <a:off x="583547" y="1184414"/>
            <a:ext cx="8159984" cy="508290"/>
          </a:xfrm>
          <a:prstGeom prst="round2DiagRect">
            <a:avLst/>
          </a:prstGeom>
          <a:solidFill>
            <a:srgbClr val="C64F1C">
              <a:alpha val="20000"/>
            </a:srgb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b="1">
                <a:latin typeface="HP Simplified" panose="020B0604020204020204" pitchFamily="34" charset="0"/>
              </a:rPr>
              <a:t>Yo lírico:</a:t>
            </a:r>
            <a:r>
              <a:rPr lang="es-ES">
                <a:latin typeface="HP Simplified" panose="020B0604020204020204" pitchFamily="34" charset="0"/>
              </a:rPr>
              <a:t> </a:t>
            </a:r>
            <a:r>
              <a:rPr lang="es-ES" b="1">
                <a:latin typeface="HP Simplified" panose="020B0604020204020204" pitchFamily="34" charset="0"/>
              </a:rPr>
              <a:t>voz protagonista </a:t>
            </a:r>
            <a:r>
              <a:rPr lang="es-ES">
                <a:latin typeface="HP Simplified" panose="020B0604020204020204" pitchFamily="34" charset="0"/>
              </a:rPr>
              <a:t>que adopta el autor para expresar sus pensamientos y emociones, que puede </a:t>
            </a:r>
            <a:r>
              <a:rPr lang="es-ES" b="1">
                <a:latin typeface="HP Simplified" panose="020B0604020204020204" pitchFamily="34" charset="0"/>
              </a:rPr>
              <a:t>coincidir o no </a:t>
            </a:r>
            <a:r>
              <a:rPr lang="es-ES">
                <a:latin typeface="HP Simplified" panose="020B0604020204020204" pitchFamily="34" charset="0"/>
              </a:rPr>
              <a:t>con el mismo.</a:t>
            </a:r>
            <a:endParaRPr lang="es-ES" b="1">
              <a:latin typeface="HP Simplified" panose="020B0604020204020204" pitchFamily="34" charset="0"/>
            </a:endParaRPr>
          </a:p>
        </p:txBody>
      </p:sp>
      <p:sp>
        <p:nvSpPr>
          <p:cNvPr id="7" name="Google Shape;462;p36">
            <a:extLst>
              <a:ext uri="{FF2B5EF4-FFF2-40B4-BE49-F238E27FC236}">
                <a16:creationId xmlns:a16="http://schemas.microsoft.com/office/drawing/2014/main" id="{B2BEEBEA-1381-42F5-AC58-7C4EB187E9CB}"/>
              </a:ext>
            </a:extLst>
          </p:cNvPr>
          <p:cNvSpPr txBox="1">
            <a:spLocks/>
          </p:cNvSpPr>
          <p:nvPr/>
        </p:nvSpPr>
        <p:spPr>
          <a:xfrm>
            <a:off x="0" y="814489"/>
            <a:ext cx="9144000" cy="450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chibsted Grotesk"/>
              <a:buNone/>
              <a:defRPr sz="3200" b="1" i="0" u="none" strike="noStrike" cap="none">
                <a:solidFill>
                  <a:schemeClr val="dk1"/>
                </a:solidFill>
                <a:latin typeface="Schibsted Grotesk"/>
                <a:ea typeface="Schibsted Grotesk"/>
                <a:cs typeface="Schibsted Grotesk"/>
                <a:sym typeface="Schibsted Grotesk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chibsted Grotesk"/>
              <a:buNone/>
              <a:defRPr sz="3200" b="0" i="0" u="none" strike="noStrike" cap="none">
                <a:solidFill>
                  <a:schemeClr val="dk1"/>
                </a:solidFill>
                <a:latin typeface="Schibsted Grotesk"/>
                <a:ea typeface="Schibsted Grotesk"/>
                <a:cs typeface="Schibsted Grotesk"/>
                <a:sym typeface="Schibsted Grotesk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chibsted Grotesk"/>
              <a:buNone/>
              <a:defRPr sz="3200" b="0" i="0" u="none" strike="noStrike" cap="none">
                <a:solidFill>
                  <a:schemeClr val="dk1"/>
                </a:solidFill>
                <a:latin typeface="Schibsted Grotesk"/>
                <a:ea typeface="Schibsted Grotesk"/>
                <a:cs typeface="Schibsted Grotesk"/>
                <a:sym typeface="Schibsted Grotesk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chibsted Grotesk"/>
              <a:buNone/>
              <a:defRPr sz="3200" b="0" i="0" u="none" strike="noStrike" cap="none">
                <a:solidFill>
                  <a:schemeClr val="dk1"/>
                </a:solidFill>
                <a:latin typeface="Schibsted Grotesk"/>
                <a:ea typeface="Schibsted Grotesk"/>
                <a:cs typeface="Schibsted Grotesk"/>
                <a:sym typeface="Schibsted Grotesk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chibsted Grotesk"/>
              <a:buNone/>
              <a:defRPr sz="3200" b="0" i="0" u="none" strike="noStrike" cap="none">
                <a:solidFill>
                  <a:schemeClr val="dk1"/>
                </a:solidFill>
                <a:latin typeface="Schibsted Grotesk"/>
                <a:ea typeface="Schibsted Grotesk"/>
                <a:cs typeface="Schibsted Grotesk"/>
                <a:sym typeface="Schibsted Grotesk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chibsted Grotesk"/>
              <a:buNone/>
              <a:defRPr sz="3200" b="0" i="0" u="none" strike="noStrike" cap="none">
                <a:solidFill>
                  <a:schemeClr val="dk1"/>
                </a:solidFill>
                <a:latin typeface="Schibsted Grotesk"/>
                <a:ea typeface="Schibsted Grotesk"/>
                <a:cs typeface="Schibsted Grotesk"/>
                <a:sym typeface="Schibsted Grotesk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chibsted Grotesk"/>
              <a:buNone/>
              <a:defRPr sz="3200" b="0" i="0" u="none" strike="noStrike" cap="none">
                <a:solidFill>
                  <a:schemeClr val="dk1"/>
                </a:solidFill>
                <a:latin typeface="Schibsted Grotesk"/>
                <a:ea typeface="Schibsted Grotesk"/>
                <a:cs typeface="Schibsted Grotesk"/>
                <a:sym typeface="Schibsted Grotesk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chibsted Grotesk"/>
              <a:buNone/>
              <a:defRPr sz="3200" b="0" i="0" u="none" strike="noStrike" cap="none">
                <a:solidFill>
                  <a:schemeClr val="dk1"/>
                </a:solidFill>
                <a:latin typeface="Schibsted Grotesk"/>
                <a:ea typeface="Schibsted Grotesk"/>
                <a:cs typeface="Schibsted Grotesk"/>
                <a:sym typeface="Schibsted Grotesk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chibsted Grotesk"/>
              <a:buNone/>
              <a:defRPr sz="3200" b="0" i="0" u="none" strike="noStrike" cap="none">
                <a:solidFill>
                  <a:schemeClr val="dk1"/>
                </a:solidFill>
                <a:latin typeface="Schibsted Grotesk"/>
                <a:ea typeface="Schibsted Grotesk"/>
                <a:cs typeface="Schibsted Grotesk"/>
                <a:sym typeface="Schibsted Grotesk"/>
              </a:defRPr>
            </a:lvl9pPr>
          </a:lstStyle>
          <a:p>
            <a:r>
              <a:rPr lang="es-ES" sz="1600">
                <a:solidFill>
                  <a:schemeClr val="bg1"/>
                </a:solidFill>
                <a:latin typeface="Caladea" panose="02040503050406030204" pitchFamily="18" charset="0"/>
              </a:rPr>
              <a:t>Yo lírico</a:t>
            </a:r>
          </a:p>
        </p:txBody>
      </p:sp>
      <p:sp>
        <p:nvSpPr>
          <p:cNvPr id="8" name="Google Shape;463;p36">
            <a:extLst>
              <a:ext uri="{FF2B5EF4-FFF2-40B4-BE49-F238E27FC236}">
                <a16:creationId xmlns:a16="http://schemas.microsoft.com/office/drawing/2014/main" id="{DF1300DC-E9C3-44E9-B077-02DF3EAB1405}"/>
              </a:ext>
            </a:extLst>
          </p:cNvPr>
          <p:cNvSpPr txBox="1">
            <a:spLocks/>
          </p:cNvSpPr>
          <p:nvPr/>
        </p:nvSpPr>
        <p:spPr>
          <a:xfrm>
            <a:off x="518096" y="1692704"/>
            <a:ext cx="8832812" cy="8784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 Light"/>
              <a:buChar char="●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○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■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●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○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■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●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○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■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>
            <a:pPr marL="0" indent="0" algn="l">
              <a:buClr>
                <a:schemeClr val="bg1"/>
              </a:buClr>
              <a:buNone/>
              <a:tabLst>
                <a:tab pos="92075" algn="l"/>
              </a:tabLst>
            </a:pPr>
            <a:r>
              <a:rPr lang="es-ES" sz="1200" b="1" u="sng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EJEMPLO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:</a:t>
            </a:r>
            <a:endParaRPr lang="es-ES" sz="1200" b="1" u="sng">
              <a:uFill>
                <a:solidFill>
                  <a:schemeClr val="bg1"/>
                </a:solidFill>
              </a:uFill>
              <a:latin typeface="HP Simplified" panose="020B0604020204020204" pitchFamily="34" charset="0"/>
              <a:sym typeface="Wingdings" panose="05000000000000000000" pitchFamily="2" charset="2"/>
            </a:endParaRPr>
          </a:p>
          <a:p>
            <a:pPr marL="171450" indent="-171450" algn="l">
              <a:buClr>
                <a:schemeClr val="bg1"/>
              </a:buClr>
              <a:buFont typeface="Wingdings" panose="05000000000000000000" pitchFamily="2" charset="2"/>
              <a:buChar char="Ø"/>
              <a:tabLst>
                <a:tab pos="92075" algn="l"/>
              </a:tabLst>
            </a:pP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Santa Teresa de Jesús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 adopta un “yo lírico” de una mujer que aspira a la conexión con Dios y da instrucciones sobre ello.</a:t>
            </a:r>
          </a:p>
          <a:p>
            <a:pPr marL="171450" indent="-171450" algn="l">
              <a:buClr>
                <a:schemeClr val="bg1"/>
              </a:buClr>
              <a:buFont typeface="Wingdings" panose="05000000000000000000" pitchFamily="2" charset="2"/>
              <a:buChar char="Ø"/>
              <a:tabLst>
                <a:tab pos="92075" algn="l"/>
              </a:tabLst>
            </a:pP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El 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arcipreste de Hita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 (Juan Ruiz): su “yo lírico” es el eclesiástico que busca mujeres.</a:t>
            </a:r>
          </a:p>
          <a:p>
            <a:pPr marL="171450" indent="-171450" algn="l">
              <a:buClr>
                <a:schemeClr val="bg1"/>
              </a:buClr>
              <a:buFont typeface="Wingdings" panose="05000000000000000000" pitchFamily="2" charset="2"/>
              <a:buChar char="Ø"/>
              <a:tabLst>
                <a:tab pos="92075" algn="l"/>
              </a:tabLst>
            </a:pP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Jarchas: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 el “yo lírico” es la mujer (o no) despechada.</a:t>
            </a:r>
          </a:p>
        </p:txBody>
      </p:sp>
    </p:spTree>
    <p:extLst>
      <p:ext uri="{BB962C8B-B14F-4D97-AF65-F5344CB8AC3E}">
        <p14:creationId xmlns:p14="http://schemas.microsoft.com/office/powerpoint/2010/main" val="37670019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36"/>
          <p:cNvSpPr txBox="1">
            <a:spLocks noGrp="1"/>
          </p:cNvSpPr>
          <p:nvPr>
            <p:ph type="title"/>
          </p:nvPr>
        </p:nvSpPr>
        <p:spPr>
          <a:xfrm>
            <a:off x="720000" y="241789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>
                <a:solidFill>
                  <a:schemeClr val="bg1"/>
                </a:solidFill>
                <a:latin typeface="Caladea" panose="02040503050406030204" pitchFamily="18" charset="0"/>
              </a:rPr>
              <a:t>8. </a:t>
            </a:r>
            <a:r>
              <a:rPr lang="es-ES">
                <a:latin typeface="Caladea" panose="02040503050406030204" pitchFamily="18" charset="0"/>
              </a:rPr>
              <a:t>Conceptos literarios</a:t>
            </a:r>
            <a:endParaRPr>
              <a:latin typeface="Caladea" panose="02040503050406030204" pitchFamily="18" charset="0"/>
            </a:endParaRPr>
          </a:p>
        </p:txBody>
      </p:sp>
      <p:sp>
        <p:nvSpPr>
          <p:cNvPr id="9" name="Google Shape;462;p36">
            <a:extLst>
              <a:ext uri="{FF2B5EF4-FFF2-40B4-BE49-F238E27FC236}">
                <a16:creationId xmlns:a16="http://schemas.microsoft.com/office/drawing/2014/main" id="{1CF39579-5538-4281-BF0F-1CF4CC3BCFC9}"/>
              </a:ext>
            </a:extLst>
          </p:cNvPr>
          <p:cNvSpPr txBox="1">
            <a:spLocks/>
          </p:cNvSpPr>
          <p:nvPr/>
        </p:nvSpPr>
        <p:spPr>
          <a:xfrm>
            <a:off x="0" y="718540"/>
            <a:ext cx="9144000" cy="450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chibsted Grotesk"/>
              <a:buNone/>
              <a:defRPr sz="3200" b="1" i="0" u="none" strike="noStrike" cap="none">
                <a:solidFill>
                  <a:schemeClr val="dk1"/>
                </a:solidFill>
                <a:latin typeface="Schibsted Grotesk"/>
                <a:ea typeface="Schibsted Grotesk"/>
                <a:cs typeface="Schibsted Grotesk"/>
                <a:sym typeface="Schibsted Grotesk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chibsted Grotesk"/>
              <a:buNone/>
              <a:defRPr sz="3200" b="0" i="0" u="none" strike="noStrike" cap="none">
                <a:solidFill>
                  <a:schemeClr val="dk1"/>
                </a:solidFill>
                <a:latin typeface="Schibsted Grotesk"/>
                <a:ea typeface="Schibsted Grotesk"/>
                <a:cs typeface="Schibsted Grotesk"/>
                <a:sym typeface="Schibsted Grotesk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chibsted Grotesk"/>
              <a:buNone/>
              <a:defRPr sz="3200" b="0" i="0" u="none" strike="noStrike" cap="none">
                <a:solidFill>
                  <a:schemeClr val="dk1"/>
                </a:solidFill>
                <a:latin typeface="Schibsted Grotesk"/>
                <a:ea typeface="Schibsted Grotesk"/>
                <a:cs typeface="Schibsted Grotesk"/>
                <a:sym typeface="Schibsted Grotesk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chibsted Grotesk"/>
              <a:buNone/>
              <a:defRPr sz="3200" b="0" i="0" u="none" strike="noStrike" cap="none">
                <a:solidFill>
                  <a:schemeClr val="dk1"/>
                </a:solidFill>
                <a:latin typeface="Schibsted Grotesk"/>
                <a:ea typeface="Schibsted Grotesk"/>
                <a:cs typeface="Schibsted Grotesk"/>
                <a:sym typeface="Schibsted Grotesk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chibsted Grotesk"/>
              <a:buNone/>
              <a:defRPr sz="3200" b="0" i="0" u="none" strike="noStrike" cap="none">
                <a:solidFill>
                  <a:schemeClr val="dk1"/>
                </a:solidFill>
                <a:latin typeface="Schibsted Grotesk"/>
                <a:ea typeface="Schibsted Grotesk"/>
                <a:cs typeface="Schibsted Grotesk"/>
                <a:sym typeface="Schibsted Grotesk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chibsted Grotesk"/>
              <a:buNone/>
              <a:defRPr sz="3200" b="0" i="0" u="none" strike="noStrike" cap="none">
                <a:solidFill>
                  <a:schemeClr val="dk1"/>
                </a:solidFill>
                <a:latin typeface="Schibsted Grotesk"/>
                <a:ea typeface="Schibsted Grotesk"/>
                <a:cs typeface="Schibsted Grotesk"/>
                <a:sym typeface="Schibsted Grotesk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chibsted Grotesk"/>
              <a:buNone/>
              <a:defRPr sz="3200" b="0" i="0" u="none" strike="noStrike" cap="none">
                <a:solidFill>
                  <a:schemeClr val="dk1"/>
                </a:solidFill>
                <a:latin typeface="Schibsted Grotesk"/>
                <a:ea typeface="Schibsted Grotesk"/>
                <a:cs typeface="Schibsted Grotesk"/>
                <a:sym typeface="Schibsted Grotesk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chibsted Grotesk"/>
              <a:buNone/>
              <a:defRPr sz="3200" b="0" i="0" u="none" strike="noStrike" cap="none">
                <a:solidFill>
                  <a:schemeClr val="dk1"/>
                </a:solidFill>
                <a:latin typeface="Schibsted Grotesk"/>
                <a:ea typeface="Schibsted Grotesk"/>
                <a:cs typeface="Schibsted Grotesk"/>
                <a:sym typeface="Schibsted Grotesk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chibsted Grotesk"/>
              <a:buNone/>
              <a:defRPr sz="3200" b="0" i="0" u="none" strike="noStrike" cap="none">
                <a:solidFill>
                  <a:schemeClr val="dk1"/>
                </a:solidFill>
                <a:latin typeface="Schibsted Grotesk"/>
                <a:ea typeface="Schibsted Grotesk"/>
                <a:cs typeface="Schibsted Grotesk"/>
                <a:sym typeface="Schibsted Grotesk"/>
              </a:defRPr>
            </a:lvl9pPr>
          </a:lstStyle>
          <a:p>
            <a:r>
              <a:rPr lang="es-ES" sz="1600">
                <a:solidFill>
                  <a:schemeClr val="bg1"/>
                </a:solidFill>
                <a:latin typeface="Caladea" panose="02040503050406030204" pitchFamily="18" charset="0"/>
              </a:rPr>
              <a:t>Tropos</a:t>
            </a:r>
          </a:p>
        </p:txBody>
      </p:sp>
      <p:sp>
        <p:nvSpPr>
          <p:cNvPr id="10" name="Rectángulo: esquinas diagonales redondeadas 9">
            <a:extLst>
              <a:ext uri="{FF2B5EF4-FFF2-40B4-BE49-F238E27FC236}">
                <a16:creationId xmlns:a16="http://schemas.microsoft.com/office/drawing/2014/main" id="{B4DFBD15-6F0A-49B5-95C1-9FD87606DE8C}"/>
              </a:ext>
            </a:extLst>
          </p:cNvPr>
          <p:cNvSpPr/>
          <p:nvPr/>
        </p:nvSpPr>
        <p:spPr>
          <a:xfrm>
            <a:off x="1980410" y="1088696"/>
            <a:ext cx="5183180" cy="236594"/>
          </a:xfrm>
          <a:prstGeom prst="round2DiagRect">
            <a:avLst/>
          </a:prstGeom>
          <a:solidFill>
            <a:srgbClr val="C64F1C">
              <a:alpha val="20000"/>
            </a:srgb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b="1">
                <a:latin typeface="HP Simplified" panose="020B0604020204020204" pitchFamily="34" charset="0"/>
              </a:rPr>
              <a:t>Tropos:</a:t>
            </a:r>
            <a:r>
              <a:rPr lang="es-ES">
                <a:latin typeface="HP Simplified" panose="020B0604020204020204" pitchFamily="34" charset="0"/>
              </a:rPr>
              <a:t> figuras literarias basadas en el </a:t>
            </a:r>
            <a:r>
              <a:rPr lang="es-ES" b="1">
                <a:latin typeface="HP Simplified" panose="020B0604020204020204" pitchFamily="34" charset="0"/>
              </a:rPr>
              <a:t>significado</a:t>
            </a:r>
            <a:r>
              <a:rPr lang="es-ES">
                <a:latin typeface="HP Simplified" panose="020B0604020204020204" pitchFamily="34" charset="0"/>
              </a:rPr>
              <a:t> de las palabras.</a:t>
            </a:r>
            <a:endParaRPr lang="es-ES" b="1">
              <a:latin typeface="HP Simplified" panose="020B0604020204020204" pitchFamily="34" charset="0"/>
            </a:endParaRPr>
          </a:p>
        </p:txBody>
      </p:sp>
      <p:graphicFrame>
        <p:nvGraphicFramePr>
          <p:cNvPr id="5" name="Tabla 5">
            <a:extLst>
              <a:ext uri="{FF2B5EF4-FFF2-40B4-BE49-F238E27FC236}">
                <a16:creationId xmlns:a16="http://schemas.microsoft.com/office/drawing/2014/main" id="{58F19309-B954-4710-921B-12B8894DC6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6746259"/>
              </p:ext>
            </p:extLst>
          </p:nvPr>
        </p:nvGraphicFramePr>
        <p:xfrm>
          <a:off x="583546" y="1387189"/>
          <a:ext cx="8300150" cy="3383280"/>
        </p:xfrm>
        <a:graphic>
          <a:graphicData uri="http://schemas.openxmlformats.org/drawingml/2006/table">
            <a:tbl>
              <a:tblPr firstCol="1" bandRow="1">
                <a:tableStyleId>{3B4B98B0-60AC-42C2-AFA5-B58CD77FA1E5}</a:tableStyleId>
              </a:tblPr>
              <a:tblGrid>
                <a:gridCol w="1632372">
                  <a:extLst>
                    <a:ext uri="{9D8B030D-6E8A-4147-A177-3AD203B41FA5}">
                      <a16:colId xmlns:a16="http://schemas.microsoft.com/office/drawing/2014/main" val="1339093779"/>
                    </a:ext>
                  </a:extLst>
                </a:gridCol>
                <a:gridCol w="3856564">
                  <a:extLst>
                    <a:ext uri="{9D8B030D-6E8A-4147-A177-3AD203B41FA5}">
                      <a16:colId xmlns:a16="http://schemas.microsoft.com/office/drawing/2014/main" val="2938742985"/>
                    </a:ext>
                  </a:extLst>
                </a:gridCol>
                <a:gridCol w="2811214">
                  <a:extLst>
                    <a:ext uri="{9D8B030D-6E8A-4147-A177-3AD203B41FA5}">
                      <a16:colId xmlns:a16="http://schemas.microsoft.com/office/drawing/2014/main" val="275370527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s-ES" sz="1200">
                          <a:latin typeface="HP Simplified" panose="020B0604020204020204" pitchFamily="34" charset="0"/>
                        </a:rPr>
                        <a:t>Metáfora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latin typeface="HP Simplified" panose="020B0604020204020204" pitchFamily="34" charset="0"/>
                        </a:rPr>
                        <a:t>Identificación de un TR por un TI (sin “como”)</a:t>
                      </a:r>
                    </a:p>
                    <a:p>
                      <a:r>
                        <a:rPr lang="es-ES" sz="1200">
                          <a:latin typeface="HP Simplified" panose="020B0604020204020204" pitchFamily="34" charset="0"/>
                        </a:rPr>
                        <a:t>-</a:t>
                      </a:r>
                      <a:r>
                        <a:rPr lang="es-ES" sz="1200" b="1">
                          <a:latin typeface="HP Simplified" panose="020B0604020204020204" pitchFamily="34" charset="0"/>
                        </a:rPr>
                        <a:t>PURA</a:t>
                      </a:r>
                      <a:r>
                        <a:rPr lang="es-ES" sz="1200" b="0">
                          <a:latin typeface="HP Simplified" panose="020B0604020204020204" pitchFamily="34" charset="0"/>
                        </a:rPr>
                        <a:t>: no aparece el TR</a:t>
                      </a:r>
                    </a:p>
                    <a:p>
                      <a:r>
                        <a:rPr lang="es-ES" sz="1200" b="0">
                          <a:latin typeface="HP Simplified" panose="020B0604020204020204" pitchFamily="34" charset="0"/>
                        </a:rPr>
                        <a:t>-</a:t>
                      </a:r>
                      <a:r>
                        <a:rPr lang="es-ES" sz="1200" b="1">
                          <a:latin typeface="HP Simplified" panose="020B0604020204020204" pitchFamily="34" charset="0"/>
                        </a:rPr>
                        <a:t>IMPURA</a:t>
                      </a:r>
                      <a:r>
                        <a:rPr lang="es-ES" sz="1200" b="0">
                          <a:latin typeface="HP Simplified" panose="020B0604020204020204" pitchFamily="34" charset="0"/>
                        </a:rPr>
                        <a:t>: aparecen ambos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i="1">
                          <a:solidFill>
                            <a:schemeClr val="bg1"/>
                          </a:solidFill>
                          <a:latin typeface="HP Simplified" panose="020B0604020204020204" pitchFamily="34" charset="0"/>
                        </a:rPr>
                        <a:t>P:</a:t>
                      </a:r>
                      <a:r>
                        <a:rPr lang="es-ES" sz="1200" b="0" i="1">
                          <a:solidFill>
                            <a:schemeClr val="bg1"/>
                          </a:solidFill>
                          <a:latin typeface="HP Simplified" panose="020B0604020204020204" pitchFamily="34" charset="0"/>
                        </a:rPr>
                        <a:t> Las luciérnagas del cielo nocturno</a:t>
                      </a:r>
                    </a:p>
                    <a:p>
                      <a:r>
                        <a:rPr lang="es-ES" sz="1200" b="0" i="0" u="none">
                          <a:solidFill>
                            <a:schemeClr val="bg1"/>
                          </a:solidFill>
                          <a:latin typeface="HP Simplified" panose="020B0604020204020204" pitchFamily="34" charset="0"/>
                        </a:rPr>
                        <a:t>TR: las estrellas</a:t>
                      </a:r>
                    </a:p>
                    <a:p>
                      <a:r>
                        <a:rPr lang="es-ES" sz="1200" b="1" i="0" u="none">
                          <a:solidFill>
                            <a:schemeClr val="bg1"/>
                          </a:solidFill>
                          <a:latin typeface="HP Simplified" panose="020B0604020204020204" pitchFamily="34" charset="0"/>
                        </a:rPr>
                        <a:t>I:</a:t>
                      </a:r>
                      <a:r>
                        <a:rPr lang="es-ES" sz="1200" b="0" i="0" u="none">
                          <a:solidFill>
                            <a:schemeClr val="bg1"/>
                          </a:solidFill>
                          <a:latin typeface="HP Simplified" panose="020B0604020204020204" pitchFamily="34" charset="0"/>
                        </a:rPr>
                        <a:t> </a:t>
                      </a:r>
                      <a:r>
                        <a:rPr lang="es-ES" sz="1200" b="0" i="1" u="none">
                          <a:solidFill>
                            <a:schemeClr val="bg1"/>
                          </a:solidFill>
                          <a:latin typeface="HP Simplified" panose="020B0604020204020204" pitchFamily="34" charset="0"/>
                        </a:rPr>
                        <a:t>Las estrellas son las luciérnagas del...</a:t>
                      </a:r>
                      <a:endParaRPr lang="es-ES" sz="1200" b="1" i="0" u="none">
                        <a:solidFill>
                          <a:schemeClr val="bg1"/>
                        </a:solidFill>
                        <a:latin typeface="HP Simplified" panose="020B0604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199378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1200">
                          <a:latin typeface="HP Simplified" panose="020B0604020204020204" pitchFamily="34" charset="0"/>
                        </a:rPr>
                        <a:t>Comparación = Símil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latin typeface="HP Simplified" panose="020B0604020204020204" pitchFamily="34" charset="0"/>
                        </a:rPr>
                        <a:t>Comparación de un TR con un TI + “como”, “tal como”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i="1">
                          <a:solidFill>
                            <a:schemeClr val="bg1"/>
                          </a:solidFill>
                          <a:latin typeface="HP Simplified" panose="020B0604020204020204" pitchFamily="34" charset="0"/>
                        </a:rPr>
                        <a:t>Sus manos son suaves </a:t>
                      </a:r>
                      <a:r>
                        <a:rPr lang="es-ES" sz="1200" b="1" i="1">
                          <a:solidFill>
                            <a:schemeClr val="bg1"/>
                          </a:solidFill>
                          <a:latin typeface="HP Simplified" panose="020B0604020204020204" pitchFamily="34" charset="0"/>
                        </a:rPr>
                        <a:t>como</a:t>
                      </a:r>
                      <a:r>
                        <a:rPr lang="es-ES" sz="1200" i="1">
                          <a:solidFill>
                            <a:schemeClr val="bg1"/>
                          </a:solidFill>
                          <a:latin typeface="HP Simplified" panose="020B0604020204020204" pitchFamily="34" charset="0"/>
                        </a:rPr>
                        <a:t> el terciopelo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754117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1200">
                          <a:latin typeface="HP Simplified" panose="020B0604020204020204" pitchFamily="34" charset="0"/>
                        </a:rPr>
                        <a:t>Ironía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latin typeface="HP Simplified" panose="020B0604020204020204" pitchFamily="34" charset="0"/>
                        </a:rPr>
                        <a:t>Figura que da a entender lo contrario de lo que se dice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i="1">
                          <a:solidFill>
                            <a:schemeClr val="bg1"/>
                          </a:solidFill>
                          <a:latin typeface="HP Simplified" panose="020B0604020204020204" pitchFamily="34" charset="0"/>
                        </a:rPr>
                        <a:t>Vísteme despacio, que tengo prisa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820806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1200">
                          <a:latin typeface="HP Simplified" panose="020B0604020204020204" pitchFamily="34" charset="0"/>
                        </a:rPr>
                        <a:t>Personificación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latin typeface="HP Simplified" panose="020B0604020204020204" pitchFamily="34" charset="0"/>
                        </a:rPr>
                        <a:t>Atribución de cualidades humanas a seres que no lo son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i="1">
                          <a:solidFill>
                            <a:schemeClr val="bg1"/>
                          </a:solidFill>
                          <a:latin typeface="HP Simplified" panose="020B0604020204020204" pitchFamily="34" charset="0"/>
                        </a:rPr>
                        <a:t>Con mi llorar las piedras se enternecen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596558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1200">
                          <a:latin typeface="HP Simplified" panose="020B0604020204020204" pitchFamily="34" charset="0"/>
                        </a:rPr>
                        <a:t>Interrogación retórica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latin typeface="HP Simplified" panose="020B0604020204020204" pitchFamily="34" charset="0"/>
                        </a:rPr>
                        <a:t>Pregunta formulada sin esperar respuesta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i="1">
                          <a:solidFill>
                            <a:schemeClr val="bg1"/>
                          </a:solidFill>
                          <a:latin typeface="HP Simplified" panose="020B0604020204020204" pitchFamily="34" charset="0"/>
                        </a:rPr>
                        <a:t>¿Qué se hicieron las damas de...?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723021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1200">
                          <a:latin typeface="HP Simplified" panose="020B0604020204020204" pitchFamily="34" charset="0"/>
                        </a:rPr>
                        <a:t>Hipérbole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latin typeface="HP Simplified" panose="020B0604020204020204" pitchFamily="34" charset="0"/>
                        </a:rPr>
                        <a:t>Expresión exagerada en aumento o disminución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i="1">
                          <a:solidFill>
                            <a:schemeClr val="bg1"/>
                          </a:solidFill>
                          <a:latin typeface="HP Simplified" panose="020B0604020204020204" pitchFamily="34" charset="0"/>
                        </a:rPr>
                        <a:t>Tanto dolor se agrupa en mi costado...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641839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1200">
                          <a:latin typeface="HP Simplified" panose="020B0604020204020204" pitchFamily="34" charset="0"/>
                        </a:rPr>
                        <a:t>Apóstrofe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latin typeface="HP Simplified" panose="020B0604020204020204" pitchFamily="34" charset="0"/>
                        </a:rPr>
                        <a:t>Invocación a algo/alguien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i="1">
                          <a:solidFill>
                            <a:schemeClr val="bg1"/>
                          </a:solidFill>
                          <a:latin typeface="HP Simplified" panose="020B0604020204020204" pitchFamily="34" charset="0"/>
                        </a:rPr>
                        <a:t>Para y óyeme, ¡oh Sol! Yo te saludo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393765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1200">
                          <a:latin typeface="HP Simplified" panose="020B0604020204020204" pitchFamily="34" charset="0"/>
                        </a:rPr>
                        <a:t>Epíteto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latin typeface="HP Simplified" panose="020B0604020204020204" pitchFamily="34" charset="0"/>
                        </a:rPr>
                        <a:t>Adjetivo que realza un elemento ya calificado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i="1">
                          <a:solidFill>
                            <a:schemeClr val="bg1"/>
                          </a:solidFill>
                          <a:latin typeface="HP Simplified" panose="020B0604020204020204" pitchFamily="34" charset="0"/>
                        </a:rPr>
                        <a:t>Agua mojada, verde hierba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512929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1200">
                          <a:latin typeface="HP Simplified" panose="020B0604020204020204" pitchFamily="34" charset="0"/>
                        </a:rPr>
                        <a:t>Oxímoron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64F1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latin typeface="HP Simplified" panose="020B0604020204020204" pitchFamily="34" charset="0"/>
                        </a:rPr>
                        <a:t>Enfrentamiento de palabras de significado contrario (S+A)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64F1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i="1">
                          <a:solidFill>
                            <a:schemeClr val="bg1"/>
                          </a:solidFill>
                          <a:latin typeface="HP Simplified" panose="020B0604020204020204" pitchFamily="34" charset="0"/>
                        </a:rPr>
                        <a:t>Fuego helado, agua seca, calma tensa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64F1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882935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1200">
                          <a:latin typeface="HP Simplified" panose="020B0604020204020204" pitchFamily="34" charset="0"/>
                        </a:rPr>
                        <a:t>Antítesis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latin typeface="HP Simplified" panose="020B0604020204020204" pitchFamily="34" charset="0"/>
                        </a:rPr>
                        <a:t>Contraposición de ideas con significación opuesta (=categ)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i="1">
                          <a:solidFill>
                            <a:schemeClr val="bg1"/>
                          </a:solidFill>
                          <a:latin typeface="HP Simplified" panose="020B0604020204020204" pitchFamily="34" charset="0"/>
                        </a:rPr>
                        <a:t>Aprobar/suspender, amor/odio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011403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1200">
                          <a:latin typeface="HP Simplified" panose="020B0604020204020204" pitchFamily="34" charset="0"/>
                        </a:rPr>
                        <a:t>Metonimia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4F1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latin typeface="HP Simplified" panose="020B0604020204020204" pitchFamily="34" charset="0"/>
                        </a:rPr>
                        <a:t>Designación de algo con otro nombre relacionado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4F1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i="1">
                          <a:solidFill>
                            <a:schemeClr val="bg1"/>
                          </a:solidFill>
                          <a:latin typeface="HP Simplified" panose="020B0604020204020204" pitchFamily="34" charset="0"/>
                        </a:rPr>
                        <a:t>Tiene veinte abriles (años)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4F1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4120026"/>
                  </a:ext>
                </a:extLst>
              </a:tr>
            </a:tbl>
          </a:graphicData>
        </a:graphic>
      </p:graphicFrame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866918D3-3B4C-48FC-8ABB-134BD066B7C6}"/>
              </a:ext>
            </a:extLst>
          </p:cNvPr>
          <p:cNvCxnSpPr>
            <a:cxnSpLocks/>
          </p:cNvCxnSpPr>
          <p:nvPr/>
        </p:nvCxnSpPr>
        <p:spPr>
          <a:xfrm>
            <a:off x="511420" y="1484671"/>
            <a:ext cx="0" cy="73456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29423790-B263-401C-9A59-AD40B06DA835}"/>
              </a:ext>
            </a:extLst>
          </p:cNvPr>
          <p:cNvCxnSpPr>
            <a:cxnSpLocks/>
          </p:cNvCxnSpPr>
          <p:nvPr/>
        </p:nvCxnSpPr>
        <p:spPr>
          <a:xfrm>
            <a:off x="511420" y="2281139"/>
            <a:ext cx="0" cy="80802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6D07B6FF-45DD-41EB-B450-2CDC4B786AA8}"/>
              </a:ext>
            </a:extLst>
          </p:cNvPr>
          <p:cNvCxnSpPr>
            <a:cxnSpLocks/>
          </p:cNvCxnSpPr>
          <p:nvPr/>
        </p:nvCxnSpPr>
        <p:spPr>
          <a:xfrm>
            <a:off x="516987" y="3120648"/>
            <a:ext cx="0" cy="50172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F78A97D3-1AD8-4073-A8AA-8F3B4EAB0476}"/>
              </a:ext>
            </a:extLst>
          </p:cNvPr>
          <p:cNvCxnSpPr>
            <a:cxnSpLocks/>
          </p:cNvCxnSpPr>
          <p:nvPr/>
        </p:nvCxnSpPr>
        <p:spPr>
          <a:xfrm>
            <a:off x="513361" y="3677232"/>
            <a:ext cx="0" cy="73456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3005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brir corchete 9">
            <a:extLst>
              <a:ext uri="{FF2B5EF4-FFF2-40B4-BE49-F238E27FC236}">
                <a16:creationId xmlns:a16="http://schemas.microsoft.com/office/drawing/2014/main" id="{DA4501AB-59AD-48D7-987B-20C4C161646A}"/>
              </a:ext>
            </a:extLst>
          </p:cNvPr>
          <p:cNvSpPr/>
          <p:nvPr/>
        </p:nvSpPr>
        <p:spPr>
          <a:xfrm rot="5400000">
            <a:off x="2580738" y="3023394"/>
            <a:ext cx="88708" cy="2391082"/>
          </a:xfrm>
          <a:prstGeom prst="leftBracket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792078A9-31B8-46C6-AC00-0AE638691536}"/>
              </a:ext>
            </a:extLst>
          </p:cNvPr>
          <p:cNvSpPr txBox="1"/>
          <p:nvPr/>
        </p:nvSpPr>
        <p:spPr>
          <a:xfrm>
            <a:off x="2233799" y="4051469"/>
            <a:ext cx="795166" cy="246221"/>
          </a:xfrm>
          <a:prstGeom prst="rect">
            <a:avLst/>
          </a:prstGeom>
          <a:solidFill>
            <a:srgbClr val="D7D7D7"/>
          </a:solidFill>
        </p:spPr>
        <p:txBody>
          <a:bodyPr wrap="square" rtlCol="0">
            <a:spAutoFit/>
          </a:bodyPr>
          <a:lstStyle/>
          <a:p>
            <a:r>
              <a:rPr lang="es-ES" sz="1000">
                <a:solidFill>
                  <a:schemeClr val="tx2"/>
                </a:solidFill>
                <a:latin typeface="HP Simplified" panose="020B0604020204020204" pitchFamily="34" charset="0"/>
              </a:rPr>
              <a:t>alejandrino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AA925CCF-04A4-4B4A-B7CB-2910D64B702F}"/>
              </a:ext>
            </a:extLst>
          </p:cNvPr>
          <p:cNvSpPr/>
          <p:nvPr/>
        </p:nvSpPr>
        <p:spPr>
          <a:xfrm>
            <a:off x="14177" y="4813005"/>
            <a:ext cx="8172894" cy="88706"/>
          </a:xfrm>
          <a:prstGeom prst="rect">
            <a:avLst/>
          </a:prstGeom>
          <a:solidFill>
            <a:srgbClr val="D7D7D7"/>
          </a:solidFill>
          <a:ln>
            <a:solidFill>
              <a:srgbClr val="D7D7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2" name="Google Shape;462;p36"/>
          <p:cNvSpPr txBox="1">
            <a:spLocks noGrp="1"/>
          </p:cNvSpPr>
          <p:nvPr>
            <p:ph type="title"/>
          </p:nvPr>
        </p:nvSpPr>
        <p:spPr>
          <a:xfrm>
            <a:off x="720000" y="241789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>
                <a:solidFill>
                  <a:schemeClr val="bg1"/>
                </a:solidFill>
                <a:latin typeface="Caladea" panose="02040503050406030204" pitchFamily="18" charset="0"/>
              </a:rPr>
              <a:t>1. </a:t>
            </a:r>
            <a:r>
              <a:rPr lang="es-ES">
                <a:latin typeface="Caladea" panose="02040503050406030204" pitchFamily="18" charset="0"/>
              </a:rPr>
              <a:t>Los mesteres</a:t>
            </a:r>
            <a:endParaRPr>
              <a:latin typeface="Caladea" panose="02040503050406030204" pitchFamily="18" charset="0"/>
            </a:endParaRPr>
          </a:p>
        </p:txBody>
      </p:sp>
      <p:sp>
        <p:nvSpPr>
          <p:cNvPr id="7" name="Google Shape;451;p35">
            <a:extLst>
              <a:ext uri="{FF2B5EF4-FFF2-40B4-BE49-F238E27FC236}">
                <a16:creationId xmlns:a16="http://schemas.microsoft.com/office/drawing/2014/main" id="{AEB207CE-23A2-4352-93A6-F77B34648927}"/>
              </a:ext>
            </a:extLst>
          </p:cNvPr>
          <p:cNvSpPr txBox="1">
            <a:spLocks/>
          </p:cNvSpPr>
          <p:nvPr/>
        </p:nvSpPr>
        <p:spPr>
          <a:xfrm>
            <a:off x="7843848" y="-3619"/>
            <a:ext cx="1321417" cy="322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 Light"/>
              <a:buChar char="●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○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■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●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○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■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●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○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■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>
            <a:pPr marL="0" indent="0" algn="r">
              <a:buFont typeface="Nunito Light"/>
              <a:buNone/>
            </a:pPr>
            <a:r>
              <a:rPr lang="es-ES" b="1">
                <a:solidFill>
                  <a:schemeClr val="bg1"/>
                </a:solidFill>
                <a:latin typeface="Caladea" panose="02040503050406030204" pitchFamily="18" charset="0"/>
              </a:rPr>
              <a:t>EDAD MEDIA</a:t>
            </a:r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8650C945-4DF5-4575-8BE6-650E2710A2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1135799"/>
              </p:ext>
            </p:extLst>
          </p:nvPr>
        </p:nvGraphicFramePr>
        <p:xfrm>
          <a:off x="723286" y="1184794"/>
          <a:ext cx="7874636" cy="3901440"/>
        </p:xfrm>
        <a:graphic>
          <a:graphicData uri="http://schemas.openxmlformats.org/drawingml/2006/table">
            <a:tbl>
              <a:tblPr firstRow="1" bandRow="1">
                <a:tableStyleId>{1AB39ED1-6BAC-4FD0-A26D-842DFD76BDBA}</a:tableStyleId>
              </a:tblPr>
              <a:tblGrid>
                <a:gridCol w="3838893">
                  <a:extLst>
                    <a:ext uri="{9D8B030D-6E8A-4147-A177-3AD203B41FA5}">
                      <a16:colId xmlns:a16="http://schemas.microsoft.com/office/drawing/2014/main" val="2802241587"/>
                    </a:ext>
                  </a:extLst>
                </a:gridCol>
                <a:gridCol w="4035743">
                  <a:extLst>
                    <a:ext uri="{9D8B030D-6E8A-4147-A177-3AD203B41FA5}">
                      <a16:colId xmlns:a16="http://schemas.microsoft.com/office/drawing/2014/main" val="2155039949"/>
                    </a:ext>
                  </a:extLst>
                </a:gridCol>
              </a:tblGrid>
              <a:tr h="151101">
                <a:tc>
                  <a:txBody>
                    <a:bodyPr/>
                    <a:lstStyle/>
                    <a:p>
                      <a:pPr algn="ctr"/>
                      <a:r>
                        <a:rPr lang="es-ES" b="1">
                          <a:solidFill>
                            <a:schemeClr val="bg2"/>
                          </a:solidFill>
                          <a:latin typeface="HP Simplified" panose="020B0604020204020204" pitchFamily="34" charset="0"/>
                        </a:rPr>
                        <a:t>MÉSTER DE JUGLARÍA (verso)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4F1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>
                          <a:solidFill>
                            <a:schemeClr val="bg2"/>
                          </a:solidFill>
                          <a:latin typeface="HP Simplified" panose="020B0604020204020204" pitchFamily="34" charset="0"/>
                        </a:rPr>
                        <a:t>MESTER DE CLERECÍA (verso + prosa)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4F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0279673"/>
                  </a:ext>
                </a:extLst>
              </a:tr>
              <a:tr h="151101">
                <a:tc>
                  <a:txBody>
                    <a:bodyPr/>
                    <a:lstStyle/>
                    <a:p>
                      <a:pPr algn="ctr"/>
                      <a:r>
                        <a:rPr lang="es-ES" b="1">
                          <a:latin typeface="HP Simplified" panose="020B0604020204020204" pitchFamily="34" charset="0"/>
                        </a:rPr>
                        <a:t>Oficio de juglares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>
                          <a:latin typeface="HP Simplified" panose="020B0604020204020204" pitchFamily="34" charset="0"/>
                        </a:rPr>
                        <a:t>Oficio de clérigos</a:t>
                      </a:r>
                      <a:r>
                        <a:rPr lang="es-ES" b="0">
                          <a:latin typeface="HP Simplified" panose="020B0604020204020204" pitchFamily="34" charset="0"/>
                        </a:rPr>
                        <a:t> (s.XIII)</a:t>
                      </a:r>
                      <a:endParaRPr lang="es-ES" b="1">
                        <a:latin typeface="HP Simplified" panose="020B0604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9556618"/>
                  </a:ext>
                </a:extLst>
              </a:tr>
              <a:tr h="256872">
                <a:tc>
                  <a:txBody>
                    <a:bodyPr/>
                    <a:lstStyle/>
                    <a:p>
                      <a:pPr algn="ctr"/>
                      <a:r>
                        <a:rPr lang="es-ES" b="0">
                          <a:latin typeface="HP Simplified" panose="020B0604020204020204" pitchFamily="34" charset="0"/>
                        </a:rPr>
                        <a:t>Carácter </a:t>
                      </a:r>
                      <a:r>
                        <a:rPr lang="es-ES" b="1">
                          <a:latin typeface="HP Simplified" panose="020B0604020204020204" pitchFamily="34" charset="0"/>
                        </a:rPr>
                        <a:t>popular</a:t>
                      </a:r>
                    </a:p>
                    <a:p>
                      <a:pPr algn="ctr"/>
                      <a:r>
                        <a:rPr lang="es-ES" b="0">
                          <a:latin typeface="HP Simplified" panose="020B0604020204020204" pitchFamily="34" charset="0"/>
                        </a:rPr>
                        <a:t>Ensalzar las cualidades de un caballero (hazañas)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0">
                          <a:latin typeface="HP Simplified" panose="020B0604020204020204" pitchFamily="34" charset="0"/>
                        </a:rPr>
                        <a:t>Carácter </a:t>
                      </a:r>
                      <a:r>
                        <a:rPr lang="es-ES" b="1">
                          <a:latin typeface="HP Simplified" panose="020B0604020204020204" pitchFamily="34" charset="0"/>
                        </a:rPr>
                        <a:t>culto</a:t>
                      </a:r>
                    </a:p>
                    <a:p>
                      <a:pPr algn="ctr"/>
                      <a:r>
                        <a:rPr lang="es-ES" b="0">
                          <a:latin typeface="HP Simplified" panose="020B0604020204020204" pitchFamily="34" charset="0"/>
                        </a:rPr>
                        <a:t>Fuente principal Biblia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5414876"/>
                  </a:ext>
                </a:extLst>
              </a:tr>
              <a:tr h="151101">
                <a:tc>
                  <a:txBody>
                    <a:bodyPr/>
                    <a:lstStyle/>
                    <a:p>
                      <a:pPr algn="ctr"/>
                      <a:r>
                        <a:rPr lang="es-ES" b="1">
                          <a:latin typeface="HP Simplified" panose="020B0604020204020204" pitchFamily="34" charset="0"/>
                        </a:rPr>
                        <a:t>Intención:</a:t>
                      </a:r>
                      <a:r>
                        <a:rPr lang="es-ES" b="0">
                          <a:latin typeface="HP Simplified" panose="020B0604020204020204" pitchFamily="34" charset="0"/>
                        </a:rPr>
                        <a:t> divertir, entrentener</a:t>
                      </a:r>
                      <a:endParaRPr lang="es-ES" b="1">
                        <a:latin typeface="HP Simplified" panose="020B0604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>
                          <a:latin typeface="HP Simplified" panose="020B0604020204020204" pitchFamily="34" charset="0"/>
                        </a:rPr>
                        <a:t>Intención: </a:t>
                      </a:r>
                      <a:r>
                        <a:rPr lang="es-ES" b="0">
                          <a:latin typeface="HP Simplified" panose="020B0604020204020204" pitchFamily="34" charset="0"/>
                        </a:rPr>
                        <a:t>didáctica</a:t>
                      </a:r>
                      <a:r>
                        <a:rPr lang="es-ES" b="1">
                          <a:latin typeface="HP Simplified" panose="020B0604020204020204" pitchFamily="34" charset="0"/>
                        </a:rPr>
                        <a:t> </a:t>
                      </a:r>
                      <a:r>
                        <a:rPr lang="es-ES" b="0">
                          <a:latin typeface="HP Simplified" panose="020B0604020204020204" pitchFamily="34" charset="0"/>
                        </a:rPr>
                        <a:t>y moralizante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9675052"/>
                  </a:ext>
                </a:extLst>
              </a:tr>
              <a:tr h="151101">
                <a:tc>
                  <a:txBody>
                    <a:bodyPr/>
                    <a:lstStyle/>
                    <a:p>
                      <a:pPr algn="ctr"/>
                      <a:r>
                        <a:rPr lang="es-ES" b="1">
                          <a:latin typeface="HP Simplified" panose="020B0604020204020204" pitchFamily="34" charset="0"/>
                        </a:rPr>
                        <a:t>Anónimo</a:t>
                      </a:r>
                      <a:r>
                        <a:rPr lang="es-ES" b="0">
                          <a:latin typeface="HP Simplified" panose="020B0604020204020204" pitchFamily="34" charset="0"/>
                        </a:rPr>
                        <a:t>: juglares </a:t>
                      </a:r>
                      <a:r>
                        <a:rPr lang="es-ES" b="1">
                          <a:solidFill>
                            <a:schemeClr val="bg1"/>
                          </a:solidFill>
                          <a:latin typeface="HP Simplified" panose="020B0604020204020204" pitchFamily="34" charset="0"/>
                        </a:rPr>
                        <a:t>+ </a:t>
                      </a:r>
                      <a:r>
                        <a:rPr lang="es-ES" b="0">
                          <a:latin typeface="HP Simplified" panose="020B0604020204020204" pitchFamily="34" charset="0"/>
                        </a:rPr>
                        <a:t>acompañamiento musical</a:t>
                      </a:r>
                      <a:endParaRPr lang="es-ES" b="1">
                        <a:latin typeface="HP Simplified" panose="020B0604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>
                          <a:latin typeface="HP Simplified" panose="020B0604020204020204" pitchFamily="34" charset="0"/>
                        </a:rPr>
                        <a:t>Autoría conocida:</a:t>
                      </a:r>
                      <a:r>
                        <a:rPr lang="es-ES" b="0">
                          <a:latin typeface="HP Simplified" panose="020B0604020204020204" pitchFamily="34" charset="0"/>
                        </a:rPr>
                        <a:t> clérigos </a:t>
                      </a:r>
                      <a:r>
                        <a:rPr lang="es-ES" b="1">
                          <a:solidFill>
                            <a:schemeClr val="bg1"/>
                          </a:solidFill>
                          <a:latin typeface="HP Simplified" panose="020B0604020204020204" pitchFamily="34" charset="0"/>
                        </a:rPr>
                        <a:t>+</a:t>
                      </a:r>
                      <a:r>
                        <a:rPr lang="es-ES" b="0">
                          <a:solidFill>
                            <a:schemeClr val="bg1"/>
                          </a:solidFill>
                          <a:latin typeface="HP Simplified" panose="020B0604020204020204" pitchFamily="34" charset="0"/>
                        </a:rPr>
                        <a:t> </a:t>
                      </a:r>
                      <a:r>
                        <a:rPr lang="es-ES" b="0">
                          <a:latin typeface="HP Simplified" panose="020B0604020204020204" pitchFamily="34" charset="0"/>
                        </a:rPr>
                        <a:t>preparación intelectual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5067494"/>
                  </a:ext>
                </a:extLst>
              </a:tr>
              <a:tr h="151101">
                <a:tc>
                  <a:txBody>
                    <a:bodyPr/>
                    <a:lstStyle/>
                    <a:p>
                      <a:pPr algn="ctr"/>
                      <a:r>
                        <a:rPr lang="es-ES" b="1">
                          <a:latin typeface="HP Simplified" panose="020B0604020204020204" pitchFamily="34" charset="0"/>
                        </a:rPr>
                        <a:t>Oralidad:</a:t>
                      </a:r>
                      <a:r>
                        <a:rPr lang="es-ES" b="0">
                          <a:latin typeface="HP Simplified" panose="020B0604020204020204" pitchFamily="34" charset="0"/>
                        </a:rPr>
                        <a:t> varias versiones</a:t>
                      </a:r>
                      <a:endParaRPr lang="es-ES" b="1">
                        <a:latin typeface="HP Simplified" panose="020B0604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>
                          <a:latin typeface="HP Simplified" panose="020B0604020204020204" pitchFamily="34" charset="0"/>
                        </a:rPr>
                        <a:t>Escritura:</a:t>
                      </a:r>
                      <a:r>
                        <a:rPr lang="es-ES" b="0">
                          <a:latin typeface="HP Simplified" panose="020B0604020204020204" pitchFamily="34" charset="0"/>
                        </a:rPr>
                        <a:t> lengua romance</a:t>
                      </a:r>
                      <a:endParaRPr lang="es-ES" b="1">
                        <a:latin typeface="HP Simplified" panose="020B0604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2706029"/>
                  </a:ext>
                </a:extLst>
              </a:tr>
              <a:tr h="151101">
                <a:tc gridSpan="2">
                  <a:txBody>
                    <a:bodyPr/>
                    <a:lstStyle/>
                    <a:p>
                      <a:pPr algn="ctr"/>
                      <a:r>
                        <a:rPr lang="es-ES" b="1">
                          <a:latin typeface="HP Simplified" panose="020B0604020204020204" pitchFamily="34" charset="0"/>
                        </a:rPr>
                        <a:t>Público iletrado:</a:t>
                      </a:r>
                      <a:r>
                        <a:rPr lang="es-ES" b="0">
                          <a:latin typeface="HP Simplified" panose="020B0604020204020204" pitchFamily="34" charset="0"/>
                        </a:rPr>
                        <a:t> recursos estilísticos (fórmulas de captar atención, vocativos, epíteto épico)</a:t>
                      </a:r>
                      <a:endParaRPr lang="es-ES" b="1">
                        <a:latin typeface="HP Simplified" panose="020B0604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b="1">
                        <a:latin typeface="HP Simplified" panose="020B06040202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0376278"/>
                  </a:ext>
                </a:extLst>
              </a:tr>
              <a:tr h="151101">
                <a:tc>
                  <a:txBody>
                    <a:bodyPr/>
                    <a:lstStyle/>
                    <a:p>
                      <a:pPr algn="ctr"/>
                      <a:r>
                        <a:rPr lang="es-ES" b="1">
                          <a:latin typeface="HP Simplified" panose="020B0604020204020204" pitchFamily="34" charset="0"/>
                        </a:rPr>
                        <a:t>Diversidad de estrofas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>
                          <a:latin typeface="HP Simplified" panose="020B0604020204020204" pitchFamily="34" charset="0"/>
                        </a:rPr>
                        <a:t>Regularidad métrica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5677595"/>
                  </a:ext>
                </a:extLst>
              </a:tr>
              <a:tr h="468413">
                <a:tc>
                  <a:txBody>
                    <a:bodyPr/>
                    <a:lstStyle/>
                    <a:p>
                      <a:pPr algn="ctr"/>
                      <a:r>
                        <a:rPr lang="es-ES" b="1">
                          <a:latin typeface="HP Simplified" panose="020B0604020204020204" pitchFamily="34" charset="0"/>
                        </a:rPr>
                        <a:t>Rima asonante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>
                          <a:latin typeface="HP Simplified" panose="020B0604020204020204" pitchFamily="34" charset="0"/>
                        </a:rPr>
                        <a:t>Cuaderna vía</a:t>
                      </a:r>
                      <a:endParaRPr lang="es-ES" b="0">
                        <a:latin typeface="HP Simplified" panose="020B0604020204020204" pitchFamily="34" charset="0"/>
                      </a:endParaRPr>
                    </a:p>
                    <a:p>
                      <a:pPr algn="l"/>
                      <a:r>
                        <a:rPr lang="es-ES" b="0">
                          <a:latin typeface="HP Simplified" panose="020B0604020204020204" pitchFamily="34" charset="0"/>
                        </a:rPr>
                        <a:t>-estrofa de 4 versos alejandrinos (14 sílabas)</a:t>
                      </a:r>
                    </a:p>
                    <a:p>
                      <a:pPr algn="l"/>
                      <a:r>
                        <a:rPr lang="es-ES" b="0">
                          <a:latin typeface="HP Simplified" panose="020B0604020204020204" pitchFamily="34" charset="0"/>
                        </a:rPr>
                        <a:t>-rima consonante</a:t>
                      </a:r>
                    </a:p>
                    <a:p>
                      <a:pPr algn="l"/>
                      <a:r>
                        <a:rPr lang="es-ES" b="0">
                          <a:latin typeface="HP Simplified" panose="020B0604020204020204" pitchFamily="34" charset="0"/>
                        </a:rPr>
                        <a:t>-divididos en dos hemistiquios de 7 sílabas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1449550"/>
                  </a:ext>
                </a:extLst>
              </a:tr>
              <a:tr h="151101">
                <a:tc>
                  <a:txBody>
                    <a:bodyPr/>
                    <a:lstStyle/>
                    <a:p>
                      <a:pPr algn="ctr"/>
                      <a:r>
                        <a:rPr lang="es-ES" b="0" i="1">
                          <a:latin typeface="HP Simplified" panose="020B0604020204020204" pitchFamily="34" charset="0"/>
                        </a:rPr>
                        <a:t>Cantar de Mio Cid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0" i="1">
                          <a:latin typeface="HP Simplified" panose="020B0604020204020204" pitchFamily="34" charset="0"/>
                        </a:rPr>
                        <a:t>Libro de Buen Amor, El conde Lucanor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3472234"/>
                  </a:ext>
                </a:extLst>
              </a:tr>
            </a:tbl>
          </a:graphicData>
        </a:graphic>
      </p:graphicFrame>
      <p:sp>
        <p:nvSpPr>
          <p:cNvPr id="6" name="Rectángulo: esquinas diagonales redondeadas 5">
            <a:extLst>
              <a:ext uri="{FF2B5EF4-FFF2-40B4-BE49-F238E27FC236}">
                <a16:creationId xmlns:a16="http://schemas.microsoft.com/office/drawing/2014/main" id="{2345ECC1-DBC0-4FED-AF5A-64182AEDD842}"/>
              </a:ext>
            </a:extLst>
          </p:cNvPr>
          <p:cNvSpPr/>
          <p:nvPr/>
        </p:nvSpPr>
        <p:spPr>
          <a:xfrm>
            <a:off x="652129" y="807402"/>
            <a:ext cx="8016950" cy="322138"/>
          </a:xfrm>
          <a:prstGeom prst="round2DiagRect">
            <a:avLst/>
          </a:prstGeom>
          <a:solidFill>
            <a:srgbClr val="C64F1C">
              <a:alpha val="20000"/>
            </a:srgb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>
                <a:latin typeface="HP Simplified" panose="020B0604020204020204" pitchFamily="34" charset="0"/>
              </a:rPr>
              <a:t>La palabra </a:t>
            </a:r>
            <a:r>
              <a:rPr lang="es-ES" b="1">
                <a:latin typeface="HP Simplified" panose="020B0604020204020204" pitchFamily="34" charset="0"/>
              </a:rPr>
              <a:t>mester</a:t>
            </a:r>
            <a:r>
              <a:rPr lang="es-ES">
                <a:latin typeface="HP Simplified" panose="020B0604020204020204" pitchFamily="34" charset="0"/>
              </a:rPr>
              <a:t> significa </a:t>
            </a:r>
            <a:r>
              <a:rPr lang="es-ES" b="1">
                <a:latin typeface="HP Simplified" panose="020B0604020204020204" pitchFamily="34" charset="0"/>
              </a:rPr>
              <a:t>oficio</a:t>
            </a:r>
            <a:r>
              <a:rPr lang="es-ES">
                <a:latin typeface="HP Simplified" panose="020B0604020204020204" pitchFamily="34" charset="0"/>
              </a:rPr>
              <a:t> o </a:t>
            </a:r>
            <a:r>
              <a:rPr lang="es-ES" b="1">
                <a:latin typeface="HP Simplified" panose="020B0604020204020204" pitchFamily="34" charset="0"/>
              </a:rPr>
              <a:t>arte</a:t>
            </a:r>
            <a:r>
              <a:rPr lang="es-ES">
                <a:latin typeface="HP Simplified" panose="020B0604020204020204" pitchFamily="34" charset="0"/>
              </a:rPr>
              <a:t>, en la literatura se refiere a un </a:t>
            </a:r>
            <a:r>
              <a:rPr lang="es-ES" b="1">
                <a:latin typeface="HP Simplified" panose="020B0604020204020204" pitchFamily="34" charset="0"/>
              </a:rPr>
              <a:t>conjunto de la creación poética</a:t>
            </a:r>
            <a:r>
              <a:rPr lang="es-ES">
                <a:latin typeface="HP Simplified" panose="020B0604020204020204" pitchFamily="34" charset="0"/>
              </a:rPr>
              <a:t>.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60E105E2-92B3-4899-AE63-2CA085B5FD5B}"/>
              </a:ext>
            </a:extLst>
          </p:cNvPr>
          <p:cNvSpPr txBox="1"/>
          <p:nvPr/>
        </p:nvSpPr>
        <p:spPr>
          <a:xfrm>
            <a:off x="1290084" y="18950"/>
            <a:ext cx="4921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>
                <a:solidFill>
                  <a:schemeClr val="bg1"/>
                </a:solidFill>
                <a:latin typeface="HP Simplified" panose="020B0604020204020204" pitchFamily="34" charset="0"/>
              </a:rPr>
              <a:t>Epíteto épico</a:t>
            </a:r>
            <a:r>
              <a:rPr lang="es-ES" sz="1200" b="1">
                <a:latin typeface="HP Simplified" panose="020B0604020204020204" pitchFamily="34" charset="0"/>
              </a:rPr>
              <a:t>:</a:t>
            </a:r>
            <a:r>
              <a:rPr lang="es-ES" sz="1200">
                <a:latin typeface="HP Simplified" panose="020B0604020204020204" pitchFamily="34" charset="0"/>
              </a:rPr>
              <a:t> adjetivo innecesario referido a un héroe </a:t>
            </a:r>
            <a:r>
              <a:rPr lang="es-ES" sz="1200" i="1">
                <a:latin typeface="HP Simplified" panose="020B0604020204020204" pitchFamily="34" charset="0"/>
              </a:rPr>
              <a:t>(El Cid campeador)</a:t>
            </a:r>
            <a:endParaRPr lang="es-ES" sz="1200" b="1" i="1">
              <a:latin typeface="HP Simplified" panose="020B0604020204020204" pitchFamily="34" charset="0"/>
            </a:endParaRPr>
          </a:p>
        </p:txBody>
      </p:sp>
      <p:sp>
        <p:nvSpPr>
          <p:cNvPr id="16" name="Abrir corchete 15">
            <a:extLst>
              <a:ext uri="{FF2B5EF4-FFF2-40B4-BE49-F238E27FC236}">
                <a16:creationId xmlns:a16="http://schemas.microsoft.com/office/drawing/2014/main" id="{BCA69672-22BA-4CB8-8300-FD71602EFFB3}"/>
              </a:ext>
            </a:extLst>
          </p:cNvPr>
          <p:cNvSpPr/>
          <p:nvPr/>
        </p:nvSpPr>
        <p:spPr>
          <a:xfrm rot="16200000">
            <a:off x="1893086" y="3872563"/>
            <a:ext cx="60517" cy="987584"/>
          </a:xfrm>
          <a:prstGeom prst="leftBracket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Abrir corchete 16">
            <a:extLst>
              <a:ext uri="{FF2B5EF4-FFF2-40B4-BE49-F238E27FC236}">
                <a16:creationId xmlns:a16="http://schemas.microsoft.com/office/drawing/2014/main" id="{489F6407-D778-4E75-BF11-B155A55F980F}"/>
              </a:ext>
            </a:extLst>
          </p:cNvPr>
          <p:cNvSpPr/>
          <p:nvPr/>
        </p:nvSpPr>
        <p:spPr>
          <a:xfrm rot="16200000">
            <a:off x="3296583" y="3872564"/>
            <a:ext cx="60517" cy="987584"/>
          </a:xfrm>
          <a:prstGeom prst="leftBracket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2" name="Conector recto de flecha 11">
            <a:extLst>
              <a:ext uri="{FF2B5EF4-FFF2-40B4-BE49-F238E27FC236}">
                <a16:creationId xmlns:a16="http://schemas.microsoft.com/office/drawing/2014/main" id="{A4A674E3-9BB6-419B-AF80-7D4A0D96726F}"/>
              </a:ext>
            </a:extLst>
          </p:cNvPr>
          <p:cNvCxnSpPr/>
          <p:nvPr/>
        </p:nvCxnSpPr>
        <p:spPr>
          <a:xfrm>
            <a:off x="2639268" y="4420501"/>
            <a:ext cx="0" cy="141705"/>
          </a:xfrm>
          <a:prstGeom prst="straightConnector1">
            <a:avLst/>
          </a:prstGeom>
          <a:ln w="190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uadroTexto 20">
            <a:extLst>
              <a:ext uri="{FF2B5EF4-FFF2-40B4-BE49-F238E27FC236}">
                <a16:creationId xmlns:a16="http://schemas.microsoft.com/office/drawing/2014/main" id="{8E8D707C-768B-470B-9D1B-F2FC329A82D4}"/>
              </a:ext>
            </a:extLst>
          </p:cNvPr>
          <p:cNvSpPr txBox="1"/>
          <p:nvPr/>
        </p:nvSpPr>
        <p:spPr>
          <a:xfrm>
            <a:off x="1598575" y="4203216"/>
            <a:ext cx="64953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>
                <a:solidFill>
                  <a:schemeClr val="tx2"/>
                </a:solidFill>
                <a:latin typeface="HP Simplified" panose="020B0604020204020204" pitchFamily="34" charset="0"/>
              </a:rPr>
              <a:t>7 sílabas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F2F84034-D9C9-4BD7-87D7-3375C01B6757}"/>
              </a:ext>
            </a:extLst>
          </p:cNvPr>
          <p:cNvSpPr txBox="1"/>
          <p:nvPr/>
        </p:nvSpPr>
        <p:spPr>
          <a:xfrm>
            <a:off x="3028965" y="4207995"/>
            <a:ext cx="64953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>
                <a:solidFill>
                  <a:schemeClr val="tx2"/>
                </a:solidFill>
                <a:latin typeface="HP Simplified" panose="020B0604020204020204" pitchFamily="34" charset="0"/>
              </a:rPr>
              <a:t>7 sílabas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DD5B81B1-361E-4DE3-A072-414DA2964E9C}"/>
              </a:ext>
            </a:extLst>
          </p:cNvPr>
          <p:cNvSpPr txBox="1"/>
          <p:nvPr/>
        </p:nvSpPr>
        <p:spPr>
          <a:xfrm>
            <a:off x="1424787" y="4348374"/>
            <a:ext cx="101181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>
                <a:solidFill>
                  <a:schemeClr val="tx2"/>
                </a:solidFill>
                <a:latin typeface="HP Simplified" panose="020B0604020204020204" pitchFamily="34" charset="0"/>
              </a:rPr>
              <a:t>1er hemistiquio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B81407F4-2F38-4E66-88CC-FE226E2D4A2F}"/>
              </a:ext>
            </a:extLst>
          </p:cNvPr>
          <p:cNvSpPr txBox="1"/>
          <p:nvPr/>
        </p:nvSpPr>
        <p:spPr>
          <a:xfrm>
            <a:off x="2835001" y="4358588"/>
            <a:ext cx="103746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>
                <a:solidFill>
                  <a:schemeClr val="tx2"/>
                </a:solidFill>
                <a:latin typeface="HP Simplified" panose="020B0604020204020204" pitchFamily="34" charset="0"/>
              </a:rPr>
              <a:t>2do hemistiquio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13CDCF03-A709-4858-9A04-7EA01030CFD2}"/>
              </a:ext>
            </a:extLst>
          </p:cNvPr>
          <p:cNvSpPr txBox="1"/>
          <p:nvPr/>
        </p:nvSpPr>
        <p:spPr>
          <a:xfrm>
            <a:off x="2344985" y="4496836"/>
            <a:ext cx="60305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>
                <a:solidFill>
                  <a:schemeClr val="tx2"/>
                </a:solidFill>
                <a:latin typeface="HP Simplified" panose="020B0604020204020204" pitchFamily="34" charset="0"/>
              </a:rPr>
              <a:t>censura</a:t>
            </a:r>
          </a:p>
        </p:txBody>
      </p:sp>
      <p:sp>
        <p:nvSpPr>
          <p:cNvPr id="14" name="Signo más 13">
            <a:extLst>
              <a:ext uri="{FF2B5EF4-FFF2-40B4-BE49-F238E27FC236}">
                <a16:creationId xmlns:a16="http://schemas.microsoft.com/office/drawing/2014/main" id="{2E132163-FCF7-42FC-ABCA-9B5E4FCEFD51}"/>
              </a:ext>
            </a:extLst>
          </p:cNvPr>
          <p:cNvSpPr/>
          <p:nvPr/>
        </p:nvSpPr>
        <p:spPr>
          <a:xfrm>
            <a:off x="2550839" y="4252263"/>
            <a:ext cx="155944" cy="173009"/>
          </a:xfrm>
          <a:prstGeom prst="mathPlus">
            <a:avLst/>
          </a:prstGeom>
          <a:solidFill>
            <a:schemeClr val="bg1">
              <a:alpha val="50000"/>
            </a:schemeClr>
          </a:solidFill>
          <a:ln>
            <a:solidFill>
              <a:schemeClr val="bg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Flecha: pentágono 14">
            <a:extLst>
              <a:ext uri="{FF2B5EF4-FFF2-40B4-BE49-F238E27FC236}">
                <a16:creationId xmlns:a16="http://schemas.microsoft.com/office/drawing/2014/main" id="{B7A7A082-9A4D-4524-9868-6974E639DD77}"/>
              </a:ext>
            </a:extLst>
          </p:cNvPr>
          <p:cNvSpPr/>
          <p:nvPr/>
        </p:nvSpPr>
        <p:spPr>
          <a:xfrm rot="10800000">
            <a:off x="3927646" y="4195972"/>
            <a:ext cx="626845" cy="152402"/>
          </a:xfrm>
          <a:prstGeom prst="homePlate">
            <a:avLst/>
          </a:prstGeom>
          <a:solidFill>
            <a:schemeClr val="bg1">
              <a:alpha val="50000"/>
            </a:schemeClr>
          </a:solidFill>
          <a:ln>
            <a:solidFill>
              <a:schemeClr val="bg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>
            <a:extLst>
              <a:ext uri="{FF2B5EF4-FFF2-40B4-BE49-F238E27FC236}">
                <a16:creationId xmlns:a16="http://schemas.microsoft.com/office/drawing/2014/main" id="{D46E8530-5E64-4275-A797-03E09B0FE8F0}"/>
              </a:ext>
            </a:extLst>
          </p:cNvPr>
          <p:cNvSpPr/>
          <p:nvPr/>
        </p:nvSpPr>
        <p:spPr>
          <a:xfrm>
            <a:off x="14177" y="4813005"/>
            <a:ext cx="8172894" cy="88706"/>
          </a:xfrm>
          <a:prstGeom prst="rect">
            <a:avLst/>
          </a:prstGeom>
          <a:solidFill>
            <a:srgbClr val="D7D7D7"/>
          </a:solidFill>
          <a:ln>
            <a:solidFill>
              <a:srgbClr val="D7D7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2" name="Google Shape;462;p36"/>
          <p:cNvSpPr txBox="1">
            <a:spLocks noGrp="1"/>
          </p:cNvSpPr>
          <p:nvPr>
            <p:ph type="title"/>
          </p:nvPr>
        </p:nvSpPr>
        <p:spPr>
          <a:xfrm>
            <a:off x="720000" y="241789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>
                <a:solidFill>
                  <a:schemeClr val="bg1"/>
                </a:solidFill>
                <a:latin typeface="Caladea" panose="02040503050406030204" pitchFamily="18" charset="0"/>
              </a:rPr>
              <a:t>2. </a:t>
            </a:r>
            <a:r>
              <a:rPr lang="es-ES">
                <a:latin typeface="Caladea" panose="02040503050406030204" pitchFamily="18" charset="0"/>
              </a:rPr>
              <a:t>Narración en verso</a:t>
            </a:r>
            <a:endParaRPr>
              <a:latin typeface="Caladea" panose="02040503050406030204" pitchFamily="18" charset="0"/>
            </a:endParaRPr>
          </a:p>
        </p:txBody>
      </p:sp>
      <p:sp>
        <p:nvSpPr>
          <p:cNvPr id="463" name="Google Shape;463;p36"/>
          <p:cNvSpPr txBox="1">
            <a:spLocks noGrp="1"/>
          </p:cNvSpPr>
          <p:nvPr>
            <p:ph type="body" idx="1"/>
          </p:nvPr>
        </p:nvSpPr>
        <p:spPr>
          <a:xfrm>
            <a:off x="491399" y="1301382"/>
            <a:ext cx="8652601" cy="101652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2075" indent="-92075" algn="l"/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</a:rPr>
              <a:t>Nacido en el siglo 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</a:rPr>
              <a:t>XIV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</a:rPr>
              <a:t>, ejerció como 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</a:rPr>
              <a:t>arcipreste en Hita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</a:rPr>
              <a:t>, 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</a:rPr>
              <a:t>1er poeta clásico castellano</a:t>
            </a:r>
            <a:endParaRPr lang="es-ES" sz="1200">
              <a:uFill>
                <a:solidFill>
                  <a:schemeClr val="bg1"/>
                </a:solidFill>
              </a:uFill>
              <a:latin typeface="HP Simplified" panose="020B0604020204020204" pitchFamily="34" charset="0"/>
            </a:endParaRPr>
          </a:p>
          <a:p>
            <a:pPr marL="92075" indent="-92075" algn="l"/>
            <a:r>
              <a:rPr lang="es-ES" sz="1200">
                <a:latin typeface="HP Simplified" panose="020B0604020204020204" pitchFamily="34" charset="0"/>
              </a:rPr>
              <a:t>La obra demuestra su </a:t>
            </a:r>
            <a:r>
              <a:rPr lang="es-ES" sz="1200" b="1">
                <a:latin typeface="HP Simplified" panose="020B0604020204020204" pitchFamily="34" charset="0"/>
              </a:rPr>
              <a:t>erudición </a:t>
            </a:r>
            <a:r>
              <a:rPr lang="es-ES" sz="1200" b="1">
                <a:solidFill>
                  <a:schemeClr val="bg1"/>
                </a:solidFill>
                <a:latin typeface="HP Simplified" panose="020B0604020204020204" pitchFamily="34" charset="0"/>
              </a:rPr>
              <a:t>+</a:t>
            </a:r>
            <a:r>
              <a:rPr lang="es-ES" sz="1200" b="1">
                <a:latin typeface="HP Simplified" panose="020B0604020204020204" pitchFamily="34" charset="0"/>
              </a:rPr>
              <a:t> gran cultura:</a:t>
            </a:r>
          </a:p>
          <a:p>
            <a:pPr marL="358775" lvl="1" indent="-92075">
              <a:buClr>
                <a:schemeClr val="bg1"/>
              </a:buClr>
              <a:tabLst>
                <a:tab pos="358775" algn="l"/>
              </a:tabLst>
            </a:pPr>
            <a:r>
              <a:rPr lang="es-ES" sz="1200" b="1">
                <a:latin typeface="HP Simplified" panose="020B0604020204020204" pitchFamily="34" charset="0"/>
              </a:rPr>
              <a:t>Figuras literarias</a:t>
            </a:r>
            <a:r>
              <a:rPr lang="es-ES" sz="1200">
                <a:latin typeface="HP Simplified" panose="020B0604020204020204" pitchFamily="34" charset="0"/>
              </a:rPr>
              <a:t>: anáforas, interrogaciones retóricas, apelación al oyente</a:t>
            </a:r>
          </a:p>
          <a:p>
            <a:pPr marL="358775" lvl="1" indent="-92075">
              <a:buClr>
                <a:schemeClr val="bg1"/>
              </a:buClr>
              <a:tabLst>
                <a:tab pos="358775" algn="l"/>
              </a:tabLst>
            </a:pPr>
            <a:r>
              <a:rPr lang="es-ES" sz="1200" b="1">
                <a:latin typeface="HP Simplified" panose="020B0604020204020204" pitchFamily="34" charset="0"/>
              </a:rPr>
              <a:t>Tropos: </a:t>
            </a:r>
            <a:r>
              <a:rPr lang="es-ES" sz="1200">
                <a:latin typeface="HP Simplified" panose="020B0604020204020204" pitchFamily="34" charset="0"/>
              </a:rPr>
              <a:t>comparaciones, metáforas, hipérboles</a:t>
            </a:r>
          </a:p>
          <a:p>
            <a:pPr marL="358775" lvl="1" indent="-92075">
              <a:buClr>
                <a:schemeClr val="bg1"/>
              </a:buClr>
              <a:tabLst>
                <a:tab pos="358775" algn="l"/>
              </a:tabLst>
            </a:pPr>
            <a:r>
              <a:rPr lang="es-ES" sz="1200" b="1">
                <a:latin typeface="HP Simplified" panose="020B0604020204020204" pitchFamily="34" charset="0"/>
              </a:rPr>
              <a:t>Combinación lengua culta y poular:</a:t>
            </a:r>
            <a:r>
              <a:rPr lang="es-ES" sz="1200">
                <a:latin typeface="HP Simplified" panose="020B0604020204020204" pitchFamily="34" charset="0"/>
              </a:rPr>
              <a:t> latinismos/arabismos, sintaxis elaborada/refranes populares</a:t>
            </a:r>
          </a:p>
        </p:txBody>
      </p:sp>
      <p:sp>
        <p:nvSpPr>
          <p:cNvPr id="4" name="Google Shape;451;p35">
            <a:extLst>
              <a:ext uri="{FF2B5EF4-FFF2-40B4-BE49-F238E27FC236}">
                <a16:creationId xmlns:a16="http://schemas.microsoft.com/office/drawing/2014/main" id="{0BF24DB9-D5CA-4C5C-BA72-55D2633784D5}"/>
              </a:ext>
            </a:extLst>
          </p:cNvPr>
          <p:cNvSpPr txBox="1">
            <a:spLocks/>
          </p:cNvSpPr>
          <p:nvPr/>
        </p:nvSpPr>
        <p:spPr>
          <a:xfrm>
            <a:off x="7843848" y="-3619"/>
            <a:ext cx="1321417" cy="322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 Light"/>
              <a:buChar char="●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○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■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●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○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■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●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○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■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>
            <a:pPr marL="0" indent="0" algn="r">
              <a:buFont typeface="Nunito Light"/>
              <a:buNone/>
            </a:pPr>
            <a:r>
              <a:rPr lang="es-ES" b="1">
                <a:solidFill>
                  <a:schemeClr val="bg1"/>
                </a:solidFill>
                <a:latin typeface="Caladea" panose="02040503050406030204" pitchFamily="18" charset="0"/>
              </a:rPr>
              <a:t>EDAD MEDIA</a:t>
            </a:r>
          </a:p>
        </p:txBody>
      </p:sp>
      <p:sp>
        <p:nvSpPr>
          <p:cNvPr id="5" name="Google Shape;462;p36">
            <a:extLst>
              <a:ext uri="{FF2B5EF4-FFF2-40B4-BE49-F238E27FC236}">
                <a16:creationId xmlns:a16="http://schemas.microsoft.com/office/drawing/2014/main" id="{DAFE0977-98A0-4E00-ABD0-BD84CE55746C}"/>
              </a:ext>
            </a:extLst>
          </p:cNvPr>
          <p:cNvSpPr txBox="1">
            <a:spLocks/>
          </p:cNvSpPr>
          <p:nvPr/>
        </p:nvSpPr>
        <p:spPr>
          <a:xfrm>
            <a:off x="720000" y="868455"/>
            <a:ext cx="7704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chibsted Grotesk"/>
              <a:buNone/>
              <a:defRPr sz="3200" b="1" i="0" u="none" strike="noStrike" cap="none">
                <a:solidFill>
                  <a:schemeClr val="dk1"/>
                </a:solidFill>
                <a:latin typeface="Schibsted Grotesk"/>
                <a:ea typeface="Schibsted Grotesk"/>
                <a:cs typeface="Schibsted Grotesk"/>
                <a:sym typeface="Schibsted Grotesk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chibsted Grotesk"/>
              <a:buNone/>
              <a:defRPr sz="3200" b="0" i="0" u="none" strike="noStrike" cap="none">
                <a:solidFill>
                  <a:schemeClr val="dk1"/>
                </a:solidFill>
                <a:latin typeface="Schibsted Grotesk"/>
                <a:ea typeface="Schibsted Grotesk"/>
                <a:cs typeface="Schibsted Grotesk"/>
                <a:sym typeface="Schibsted Grotesk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chibsted Grotesk"/>
              <a:buNone/>
              <a:defRPr sz="3200" b="0" i="0" u="none" strike="noStrike" cap="none">
                <a:solidFill>
                  <a:schemeClr val="dk1"/>
                </a:solidFill>
                <a:latin typeface="Schibsted Grotesk"/>
                <a:ea typeface="Schibsted Grotesk"/>
                <a:cs typeface="Schibsted Grotesk"/>
                <a:sym typeface="Schibsted Grotesk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chibsted Grotesk"/>
              <a:buNone/>
              <a:defRPr sz="3200" b="0" i="0" u="none" strike="noStrike" cap="none">
                <a:solidFill>
                  <a:schemeClr val="dk1"/>
                </a:solidFill>
                <a:latin typeface="Schibsted Grotesk"/>
                <a:ea typeface="Schibsted Grotesk"/>
                <a:cs typeface="Schibsted Grotesk"/>
                <a:sym typeface="Schibsted Grotesk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chibsted Grotesk"/>
              <a:buNone/>
              <a:defRPr sz="3200" b="0" i="0" u="none" strike="noStrike" cap="none">
                <a:solidFill>
                  <a:schemeClr val="dk1"/>
                </a:solidFill>
                <a:latin typeface="Schibsted Grotesk"/>
                <a:ea typeface="Schibsted Grotesk"/>
                <a:cs typeface="Schibsted Grotesk"/>
                <a:sym typeface="Schibsted Grotesk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chibsted Grotesk"/>
              <a:buNone/>
              <a:defRPr sz="3200" b="0" i="0" u="none" strike="noStrike" cap="none">
                <a:solidFill>
                  <a:schemeClr val="dk1"/>
                </a:solidFill>
                <a:latin typeface="Schibsted Grotesk"/>
                <a:ea typeface="Schibsted Grotesk"/>
                <a:cs typeface="Schibsted Grotesk"/>
                <a:sym typeface="Schibsted Grotesk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chibsted Grotesk"/>
              <a:buNone/>
              <a:defRPr sz="3200" b="0" i="0" u="none" strike="noStrike" cap="none">
                <a:solidFill>
                  <a:schemeClr val="dk1"/>
                </a:solidFill>
                <a:latin typeface="Schibsted Grotesk"/>
                <a:ea typeface="Schibsted Grotesk"/>
                <a:cs typeface="Schibsted Grotesk"/>
                <a:sym typeface="Schibsted Grotesk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chibsted Grotesk"/>
              <a:buNone/>
              <a:defRPr sz="3200" b="0" i="0" u="none" strike="noStrike" cap="none">
                <a:solidFill>
                  <a:schemeClr val="dk1"/>
                </a:solidFill>
                <a:latin typeface="Schibsted Grotesk"/>
                <a:ea typeface="Schibsted Grotesk"/>
                <a:cs typeface="Schibsted Grotesk"/>
                <a:sym typeface="Schibsted Grotesk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chibsted Grotesk"/>
              <a:buNone/>
              <a:defRPr sz="3200" b="0" i="0" u="none" strike="noStrike" cap="none">
                <a:solidFill>
                  <a:schemeClr val="dk1"/>
                </a:solidFill>
                <a:latin typeface="Schibsted Grotesk"/>
                <a:ea typeface="Schibsted Grotesk"/>
                <a:cs typeface="Schibsted Grotesk"/>
                <a:sym typeface="Schibsted Grotesk"/>
              </a:defRPr>
            </a:lvl9pPr>
          </a:lstStyle>
          <a:p>
            <a:r>
              <a:rPr lang="es-ES" sz="2400">
                <a:solidFill>
                  <a:schemeClr val="bg2"/>
                </a:solidFill>
                <a:highlight>
                  <a:srgbClr val="C64F1C"/>
                </a:highlight>
                <a:latin typeface="Caladea" panose="02040503050406030204" pitchFamily="18" charset="0"/>
              </a:rPr>
              <a:t>Juan Ruiz</a:t>
            </a:r>
            <a:endParaRPr lang="es-ES" sz="2400">
              <a:solidFill>
                <a:schemeClr val="bg1"/>
              </a:solidFill>
              <a:latin typeface="Caladea" panose="02040503050406030204" pitchFamily="18" charset="0"/>
            </a:endParaRPr>
          </a:p>
        </p:txBody>
      </p:sp>
      <p:sp>
        <p:nvSpPr>
          <p:cNvPr id="6" name="Google Shape;462;p36">
            <a:extLst>
              <a:ext uri="{FF2B5EF4-FFF2-40B4-BE49-F238E27FC236}">
                <a16:creationId xmlns:a16="http://schemas.microsoft.com/office/drawing/2014/main" id="{122E2BBF-171C-4B20-A655-221BE14D9920}"/>
              </a:ext>
            </a:extLst>
          </p:cNvPr>
          <p:cNvSpPr txBox="1">
            <a:spLocks/>
          </p:cNvSpPr>
          <p:nvPr/>
        </p:nvSpPr>
        <p:spPr>
          <a:xfrm>
            <a:off x="720000" y="2182143"/>
            <a:ext cx="7704000" cy="450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chibsted Grotesk"/>
              <a:buNone/>
              <a:defRPr sz="3200" b="1" i="0" u="none" strike="noStrike" cap="none">
                <a:solidFill>
                  <a:schemeClr val="dk1"/>
                </a:solidFill>
                <a:latin typeface="Schibsted Grotesk"/>
                <a:ea typeface="Schibsted Grotesk"/>
                <a:cs typeface="Schibsted Grotesk"/>
                <a:sym typeface="Schibsted Grotesk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chibsted Grotesk"/>
              <a:buNone/>
              <a:defRPr sz="3200" b="0" i="0" u="none" strike="noStrike" cap="none">
                <a:solidFill>
                  <a:schemeClr val="dk1"/>
                </a:solidFill>
                <a:latin typeface="Schibsted Grotesk"/>
                <a:ea typeface="Schibsted Grotesk"/>
                <a:cs typeface="Schibsted Grotesk"/>
                <a:sym typeface="Schibsted Grotesk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chibsted Grotesk"/>
              <a:buNone/>
              <a:defRPr sz="3200" b="0" i="0" u="none" strike="noStrike" cap="none">
                <a:solidFill>
                  <a:schemeClr val="dk1"/>
                </a:solidFill>
                <a:latin typeface="Schibsted Grotesk"/>
                <a:ea typeface="Schibsted Grotesk"/>
                <a:cs typeface="Schibsted Grotesk"/>
                <a:sym typeface="Schibsted Grotesk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chibsted Grotesk"/>
              <a:buNone/>
              <a:defRPr sz="3200" b="0" i="0" u="none" strike="noStrike" cap="none">
                <a:solidFill>
                  <a:schemeClr val="dk1"/>
                </a:solidFill>
                <a:latin typeface="Schibsted Grotesk"/>
                <a:ea typeface="Schibsted Grotesk"/>
                <a:cs typeface="Schibsted Grotesk"/>
                <a:sym typeface="Schibsted Grotesk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chibsted Grotesk"/>
              <a:buNone/>
              <a:defRPr sz="3200" b="0" i="0" u="none" strike="noStrike" cap="none">
                <a:solidFill>
                  <a:schemeClr val="dk1"/>
                </a:solidFill>
                <a:latin typeface="Schibsted Grotesk"/>
                <a:ea typeface="Schibsted Grotesk"/>
                <a:cs typeface="Schibsted Grotesk"/>
                <a:sym typeface="Schibsted Grotesk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chibsted Grotesk"/>
              <a:buNone/>
              <a:defRPr sz="3200" b="0" i="0" u="none" strike="noStrike" cap="none">
                <a:solidFill>
                  <a:schemeClr val="dk1"/>
                </a:solidFill>
                <a:latin typeface="Schibsted Grotesk"/>
                <a:ea typeface="Schibsted Grotesk"/>
                <a:cs typeface="Schibsted Grotesk"/>
                <a:sym typeface="Schibsted Grotesk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chibsted Grotesk"/>
              <a:buNone/>
              <a:defRPr sz="3200" b="0" i="0" u="none" strike="noStrike" cap="none">
                <a:solidFill>
                  <a:schemeClr val="dk1"/>
                </a:solidFill>
                <a:latin typeface="Schibsted Grotesk"/>
                <a:ea typeface="Schibsted Grotesk"/>
                <a:cs typeface="Schibsted Grotesk"/>
                <a:sym typeface="Schibsted Grotesk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chibsted Grotesk"/>
              <a:buNone/>
              <a:defRPr sz="3200" b="0" i="0" u="none" strike="noStrike" cap="none">
                <a:solidFill>
                  <a:schemeClr val="dk1"/>
                </a:solidFill>
                <a:latin typeface="Schibsted Grotesk"/>
                <a:ea typeface="Schibsted Grotesk"/>
                <a:cs typeface="Schibsted Grotesk"/>
                <a:sym typeface="Schibsted Grotesk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chibsted Grotesk"/>
              <a:buNone/>
              <a:defRPr sz="3200" b="0" i="0" u="none" strike="noStrike" cap="none">
                <a:solidFill>
                  <a:schemeClr val="dk1"/>
                </a:solidFill>
                <a:latin typeface="Schibsted Grotesk"/>
                <a:ea typeface="Schibsted Grotesk"/>
                <a:cs typeface="Schibsted Grotesk"/>
                <a:sym typeface="Schibsted Grotesk"/>
              </a:defRPr>
            </a:lvl9pPr>
          </a:lstStyle>
          <a:p>
            <a:r>
              <a:rPr lang="es-ES" sz="2000">
                <a:solidFill>
                  <a:schemeClr val="bg1"/>
                </a:solidFill>
                <a:latin typeface="Caladea" panose="02040503050406030204" pitchFamily="18" charset="0"/>
              </a:rPr>
              <a:t>Libro de buen amor</a:t>
            </a:r>
          </a:p>
        </p:txBody>
      </p:sp>
      <p:sp>
        <p:nvSpPr>
          <p:cNvPr id="8" name="Google Shape;463;p36">
            <a:extLst>
              <a:ext uri="{FF2B5EF4-FFF2-40B4-BE49-F238E27FC236}">
                <a16:creationId xmlns:a16="http://schemas.microsoft.com/office/drawing/2014/main" id="{F6AF2435-AB5F-4CE8-AA13-632823C22C55}"/>
              </a:ext>
            </a:extLst>
          </p:cNvPr>
          <p:cNvSpPr txBox="1">
            <a:spLocks/>
          </p:cNvSpPr>
          <p:nvPr/>
        </p:nvSpPr>
        <p:spPr>
          <a:xfrm>
            <a:off x="368595" y="2483212"/>
            <a:ext cx="8775405" cy="27178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 Light"/>
              <a:buChar char="●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○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■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●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○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■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●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○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■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>
            <a:pPr marL="92075" indent="-92075" algn="l">
              <a:buClr>
                <a:schemeClr val="bg1"/>
              </a:buClr>
              <a:tabLst>
                <a:tab pos="92075" algn="l"/>
              </a:tabLst>
            </a:pP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CONTENIDO: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 es una 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autobiografía ficticia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 que muestra las aventuras amorosas fallidas del 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arcipreste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, guiado por 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Trotaconventos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, anciana alcahueta capaz de convencer a las mujeres que él desea.</a:t>
            </a:r>
          </a:p>
          <a:p>
            <a:pPr marL="87313" indent="-87313" algn="l">
              <a:buClr>
                <a:schemeClr val="bg1"/>
              </a:buClr>
              <a:tabLst>
                <a:tab pos="0" algn="l"/>
              </a:tabLst>
            </a:pP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INTENCIÓN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 (explicada en el 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prólogo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 escrito en 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prosa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) 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ambigua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:</a:t>
            </a:r>
          </a:p>
          <a:p>
            <a:pPr marL="361950" lvl="1" indent="-92075">
              <a:buClr>
                <a:schemeClr val="bg1"/>
              </a:buClr>
            </a:pP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Muestra los riesgos morales del 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“loco amor”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, pero enseña a 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gozarlo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 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el 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lector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 decide el sentido</a:t>
            </a:r>
          </a:p>
          <a:p>
            <a:pPr marL="361950" lvl="1" indent="-92075">
              <a:buClr>
                <a:schemeClr val="bg1"/>
              </a:buClr>
            </a:pP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Es una 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contradicción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 que se relaciona con la 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literatura de los goliardos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, poetas y clérigos medievales que se burlaban de la hipocresía de la iglesia y preferían el placer.</a:t>
            </a:r>
            <a:endParaRPr lang="es-ES" sz="1200" b="1">
              <a:uFill>
                <a:solidFill>
                  <a:schemeClr val="bg1"/>
                </a:solidFill>
              </a:uFill>
              <a:latin typeface="HP Simplified" panose="020B0604020204020204" pitchFamily="34" charset="0"/>
              <a:sym typeface="Wingdings" panose="05000000000000000000" pitchFamily="2" charset="2"/>
            </a:endParaRPr>
          </a:p>
          <a:p>
            <a:pPr marL="92075" indent="-92075" algn="l">
              <a:buClr>
                <a:schemeClr val="bg1"/>
              </a:buClr>
              <a:tabLst>
                <a:tab pos="92075" algn="l"/>
              </a:tabLst>
            </a:pP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ESTILO:</a:t>
            </a:r>
          </a:p>
          <a:p>
            <a:pPr marL="360363" lvl="1" indent="-93663">
              <a:buClr>
                <a:schemeClr val="bg1"/>
              </a:buClr>
              <a:tabLst>
                <a:tab pos="92075" algn="l"/>
              </a:tabLst>
            </a:pP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Predominio 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cuaderna vía 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con carácter narrativo </a:t>
            </a:r>
            <a:r>
              <a:rPr lang="es-ES" sz="120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 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composiciones líricas de 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métrica variada</a:t>
            </a:r>
          </a:p>
          <a:p>
            <a:pPr marL="360363" lvl="1" indent="-93663">
              <a:buClr>
                <a:schemeClr val="bg1"/>
              </a:buClr>
              <a:tabLst>
                <a:tab pos="92075" algn="l"/>
              </a:tabLst>
            </a:pP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Aparición de 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ejemplos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, 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recursos expresivos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 (entonación, diálogos, órdenes) </a:t>
            </a:r>
            <a:r>
              <a:rPr lang="es-ES" sz="120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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 vivacidad</a:t>
            </a:r>
          </a:p>
          <a:p>
            <a:pPr marL="360363" lvl="1" indent="-93663">
              <a:buClr>
                <a:schemeClr val="bg1"/>
              </a:buClr>
              <a:tabLst>
                <a:tab pos="92075" algn="l"/>
              </a:tabLst>
            </a:pP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Tono 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didáctico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 y 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satírico</a:t>
            </a:r>
            <a:endParaRPr lang="es-ES" sz="1200" b="1">
              <a:uFill>
                <a:solidFill>
                  <a:schemeClr val="bg1"/>
                </a:solidFill>
              </a:uFill>
              <a:latin typeface="HP Simplified" panose="020B0604020204020204" pitchFamily="34" charset="0"/>
            </a:endParaRPr>
          </a:p>
          <a:p>
            <a:pPr marL="92075" indent="-92075" algn="l"/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</a:rPr>
              <a:t>TÍTULO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</a:rPr>
              <a:t>: se desconoce, por lo que ha recibido varios nombres </a:t>
            </a:r>
            <a:r>
              <a:rPr lang="es-ES" sz="120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 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Mernéndez Pidal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 le puso el actual basándose:</a:t>
            </a:r>
          </a:p>
          <a:p>
            <a:pPr marL="361950" lvl="1" indent="-92075">
              <a:buClr>
                <a:schemeClr val="bg1"/>
              </a:buClr>
            </a:pP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La aparición repetida de la expresión 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“buen amor”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 en el libro</a:t>
            </a:r>
          </a:p>
          <a:p>
            <a:pPr marL="361950" lvl="1" indent="-92075">
              <a:buClr>
                <a:schemeClr val="bg1"/>
              </a:buClr>
            </a:pP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Se trata de un 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relato autobiográfico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 que propone al receptor guiarse por el 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“buen amor”</a:t>
            </a:r>
          </a:p>
        </p:txBody>
      </p:sp>
      <p:sp>
        <p:nvSpPr>
          <p:cNvPr id="10" name="Google Shape;463;p36">
            <a:extLst>
              <a:ext uri="{FF2B5EF4-FFF2-40B4-BE49-F238E27FC236}">
                <a16:creationId xmlns:a16="http://schemas.microsoft.com/office/drawing/2014/main" id="{BFF85EEF-E6A2-478A-8071-AF59CEF90FAF}"/>
              </a:ext>
            </a:extLst>
          </p:cNvPr>
          <p:cNvSpPr txBox="1">
            <a:spLocks/>
          </p:cNvSpPr>
          <p:nvPr/>
        </p:nvSpPr>
        <p:spPr>
          <a:xfrm>
            <a:off x="14177" y="658835"/>
            <a:ext cx="9151088" cy="322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 Light"/>
              <a:buChar char="●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○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■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●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○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■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●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○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■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>
            <a:pPr marL="0" indent="0">
              <a:buNone/>
            </a:pPr>
            <a:r>
              <a:rPr lang="es-ES" sz="1200" b="1" u="sng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</a:rPr>
              <a:t>Sociedad medieval</a:t>
            </a:r>
            <a:r>
              <a:rPr lang="es-ES" sz="1200" u="sng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</a:rPr>
              <a:t> iletrada </a:t>
            </a:r>
            <a:r>
              <a:rPr lang="es-ES" sz="1200" b="1" u="sng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</a:rPr>
              <a:t>+ </a:t>
            </a:r>
            <a:r>
              <a:rPr lang="es-ES" sz="1200" u="sng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</a:rPr>
              <a:t>facilidad para </a:t>
            </a:r>
            <a:r>
              <a:rPr lang="es-ES" sz="1200" b="1" u="sng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</a:rPr>
              <a:t>memorizar</a:t>
            </a:r>
          </a:p>
        </p:txBody>
      </p:sp>
    </p:spTree>
    <p:extLst>
      <p:ext uri="{BB962C8B-B14F-4D97-AF65-F5344CB8AC3E}">
        <p14:creationId xmlns:p14="http://schemas.microsoft.com/office/powerpoint/2010/main" val="2951730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36"/>
          <p:cNvSpPr txBox="1">
            <a:spLocks noGrp="1"/>
          </p:cNvSpPr>
          <p:nvPr>
            <p:ph type="title"/>
          </p:nvPr>
        </p:nvSpPr>
        <p:spPr>
          <a:xfrm>
            <a:off x="720000" y="241789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>
                <a:solidFill>
                  <a:schemeClr val="bg1"/>
                </a:solidFill>
                <a:latin typeface="Caladea" panose="02040503050406030204" pitchFamily="18" charset="0"/>
              </a:rPr>
              <a:t>3. </a:t>
            </a:r>
            <a:r>
              <a:rPr lang="es-ES">
                <a:latin typeface="Caladea" panose="02040503050406030204" pitchFamily="18" charset="0"/>
              </a:rPr>
              <a:t>Narración en prosa</a:t>
            </a:r>
            <a:endParaRPr>
              <a:latin typeface="Caladea" panose="02040503050406030204" pitchFamily="18" charset="0"/>
            </a:endParaRPr>
          </a:p>
        </p:txBody>
      </p:sp>
      <p:sp>
        <p:nvSpPr>
          <p:cNvPr id="463" name="Google Shape;463;p36"/>
          <p:cNvSpPr txBox="1">
            <a:spLocks noGrp="1"/>
          </p:cNvSpPr>
          <p:nvPr>
            <p:ph type="body" idx="1"/>
          </p:nvPr>
        </p:nvSpPr>
        <p:spPr>
          <a:xfrm>
            <a:off x="491399" y="1502099"/>
            <a:ext cx="8652601" cy="69752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2075" indent="-92075" algn="l"/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</a:rPr>
              <a:t>Nacido a finales del siglo 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</a:rPr>
              <a:t>XIII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</a:rPr>
              <a:t>, recibió una 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</a:rPr>
              <a:t>buena educación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</a:rPr>
              <a:t> y participó en las 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</a:rPr>
              <a:t>luchas políticas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</a:rPr>
              <a:t> de su tiempo, hasta refugiarse en la 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</a:rPr>
              <a:t>labor literaria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</a:rPr>
              <a:t>.</a:t>
            </a:r>
          </a:p>
          <a:p>
            <a:pPr marL="92075" indent="-92075" algn="l"/>
            <a:r>
              <a:rPr lang="es-ES" sz="1200" b="1">
                <a:latin typeface="HP Simplified" panose="020B0604020204020204" pitchFamily="34" charset="0"/>
              </a:rPr>
              <a:t>Conciencia de escritor:</a:t>
            </a:r>
            <a:r>
              <a:rPr lang="es-ES" sz="1200">
                <a:latin typeface="HP Simplified" panose="020B0604020204020204" pitchFamily="34" charset="0"/>
              </a:rPr>
              <a:t> preocupación por el </a:t>
            </a:r>
            <a:r>
              <a:rPr lang="es-ES" sz="1200" b="1">
                <a:latin typeface="HP Simplified" panose="020B0604020204020204" pitchFamily="34" charset="0"/>
              </a:rPr>
              <a:t>estilo</a:t>
            </a:r>
            <a:r>
              <a:rPr lang="es-ES" sz="1200">
                <a:latin typeface="HP Simplified" panose="020B0604020204020204" pitchFamily="34" charset="0"/>
              </a:rPr>
              <a:t> y la </a:t>
            </a:r>
            <a:r>
              <a:rPr lang="es-ES" sz="1200" b="1">
                <a:latin typeface="HP Simplified" panose="020B0604020204020204" pitchFamily="34" charset="0"/>
              </a:rPr>
              <a:t>transmisión </a:t>
            </a:r>
            <a:r>
              <a:rPr lang="es-ES" sz="1200">
                <a:latin typeface="HP Simplified" panose="020B0604020204020204" pitchFamily="34" charset="0"/>
              </a:rPr>
              <a:t>de su obra</a:t>
            </a:r>
          </a:p>
        </p:txBody>
      </p:sp>
      <p:sp>
        <p:nvSpPr>
          <p:cNvPr id="4" name="Google Shape;451;p35">
            <a:extLst>
              <a:ext uri="{FF2B5EF4-FFF2-40B4-BE49-F238E27FC236}">
                <a16:creationId xmlns:a16="http://schemas.microsoft.com/office/drawing/2014/main" id="{0BF24DB9-D5CA-4C5C-BA72-55D2633784D5}"/>
              </a:ext>
            </a:extLst>
          </p:cNvPr>
          <p:cNvSpPr txBox="1">
            <a:spLocks/>
          </p:cNvSpPr>
          <p:nvPr/>
        </p:nvSpPr>
        <p:spPr>
          <a:xfrm>
            <a:off x="7843848" y="-3619"/>
            <a:ext cx="1321417" cy="322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 Light"/>
              <a:buChar char="●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○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■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●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○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■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●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○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■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>
            <a:pPr marL="0" indent="0" algn="r">
              <a:buFont typeface="Nunito Light"/>
              <a:buNone/>
            </a:pPr>
            <a:r>
              <a:rPr lang="es-ES" b="1">
                <a:solidFill>
                  <a:schemeClr val="bg1"/>
                </a:solidFill>
                <a:latin typeface="Caladea" panose="02040503050406030204" pitchFamily="18" charset="0"/>
              </a:rPr>
              <a:t>EDAD MEDIA</a:t>
            </a:r>
          </a:p>
        </p:txBody>
      </p:sp>
      <p:sp>
        <p:nvSpPr>
          <p:cNvPr id="5" name="Google Shape;462;p36">
            <a:extLst>
              <a:ext uri="{FF2B5EF4-FFF2-40B4-BE49-F238E27FC236}">
                <a16:creationId xmlns:a16="http://schemas.microsoft.com/office/drawing/2014/main" id="{DAFE0977-98A0-4E00-ABD0-BD84CE55746C}"/>
              </a:ext>
            </a:extLst>
          </p:cNvPr>
          <p:cNvSpPr txBox="1">
            <a:spLocks/>
          </p:cNvSpPr>
          <p:nvPr/>
        </p:nvSpPr>
        <p:spPr>
          <a:xfrm>
            <a:off x="720000" y="1115890"/>
            <a:ext cx="7704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chibsted Grotesk"/>
              <a:buNone/>
              <a:defRPr sz="3200" b="1" i="0" u="none" strike="noStrike" cap="none">
                <a:solidFill>
                  <a:schemeClr val="dk1"/>
                </a:solidFill>
                <a:latin typeface="Schibsted Grotesk"/>
                <a:ea typeface="Schibsted Grotesk"/>
                <a:cs typeface="Schibsted Grotesk"/>
                <a:sym typeface="Schibsted Grotesk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chibsted Grotesk"/>
              <a:buNone/>
              <a:defRPr sz="3200" b="0" i="0" u="none" strike="noStrike" cap="none">
                <a:solidFill>
                  <a:schemeClr val="dk1"/>
                </a:solidFill>
                <a:latin typeface="Schibsted Grotesk"/>
                <a:ea typeface="Schibsted Grotesk"/>
                <a:cs typeface="Schibsted Grotesk"/>
                <a:sym typeface="Schibsted Grotesk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chibsted Grotesk"/>
              <a:buNone/>
              <a:defRPr sz="3200" b="0" i="0" u="none" strike="noStrike" cap="none">
                <a:solidFill>
                  <a:schemeClr val="dk1"/>
                </a:solidFill>
                <a:latin typeface="Schibsted Grotesk"/>
                <a:ea typeface="Schibsted Grotesk"/>
                <a:cs typeface="Schibsted Grotesk"/>
                <a:sym typeface="Schibsted Grotesk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chibsted Grotesk"/>
              <a:buNone/>
              <a:defRPr sz="3200" b="0" i="0" u="none" strike="noStrike" cap="none">
                <a:solidFill>
                  <a:schemeClr val="dk1"/>
                </a:solidFill>
                <a:latin typeface="Schibsted Grotesk"/>
                <a:ea typeface="Schibsted Grotesk"/>
                <a:cs typeface="Schibsted Grotesk"/>
                <a:sym typeface="Schibsted Grotesk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chibsted Grotesk"/>
              <a:buNone/>
              <a:defRPr sz="3200" b="0" i="0" u="none" strike="noStrike" cap="none">
                <a:solidFill>
                  <a:schemeClr val="dk1"/>
                </a:solidFill>
                <a:latin typeface="Schibsted Grotesk"/>
                <a:ea typeface="Schibsted Grotesk"/>
                <a:cs typeface="Schibsted Grotesk"/>
                <a:sym typeface="Schibsted Grotesk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chibsted Grotesk"/>
              <a:buNone/>
              <a:defRPr sz="3200" b="0" i="0" u="none" strike="noStrike" cap="none">
                <a:solidFill>
                  <a:schemeClr val="dk1"/>
                </a:solidFill>
                <a:latin typeface="Schibsted Grotesk"/>
                <a:ea typeface="Schibsted Grotesk"/>
                <a:cs typeface="Schibsted Grotesk"/>
                <a:sym typeface="Schibsted Grotesk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chibsted Grotesk"/>
              <a:buNone/>
              <a:defRPr sz="3200" b="0" i="0" u="none" strike="noStrike" cap="none">
                <a:solidFill>
                  <a:schemeClr val="dk1"/>
                </a:solidFill>
                <a:latin typeface="Schibsted Grotesk"/>
                <a:ea typeface="Schibsted Grotesk"/>
                <a:cs typeface="Schibsted Grotesk"/>
                <a:sym typeface="Schibsted Grotesk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chibsted Grotesk"/>
              <a:buNone/>
              <a:defRPr sz="3200" b="0" i="0" u="none" strike="noStrike" cap="none">
                <a:solidFill>
                  <a:schemeClr val="dk1"/>
                </a:solidFill>
                <a:latin typeface="Schibsted Grotesk"/>
                <a:ea typeface="Schibsted Grotesk"/>
                <a:cs typeface="Schibsted Grotesk"/>
                <a:sym typeface="Schibsted Grotesk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chibsted Grotesk"/>
              <a:buNone/>
              <a:defRPr sz="3200" b="0" i="0" u="none" strike="noStrike" cap="none">
                <a:solidFill>
                  <a:schemeClr val="dk1"/>
                </a:solidFill>
                <a:latin typeface="Schibsted Grotesk"/>
                <a:ea typeface="Schibsted Grotesk"/>
                <a:cs typeface="Schibsted Grotesk"/>
                <a:sym typeface="Schibsted Grotesk"/>
              </a:defRPr>
            </a:lvl9pPr>
          </a:lstStyle>
          <a:p>
            <a:r>
              <a:rPr lang="es-ES" sz="2400">
                <a:solidFill>
                  <a:schemeClr val="bg2"/>
                </a:solidFill>
                <a:highlight>
                  <a:srgbClr val="C64F1C"/>
                </a:highlight>
                <a:latin typeface="Caladea" panose="02040503050406030204" pitchFamily="18" charset="0"/>
              </a:rPr>
              <a:t>Don Juan Manuel</a:t>
            </a:r>
            <a:endParaRPr lang="es-ES" sz="2400">
              <a:solidFill>
                <a:schemeClr val="bg1"/>
              </a:solidFill>
              <a:latin typeface="Caladea" panose="02040503050406030204" pitchFamily="18" charset="0"/>
            </a:endParaRPr>
          </a:p>
        </p:txBody>
      </p:sp>
      <p:sp>
        <p:nvSpPr>
          <p:cNvPr id="6" name="Google Shape;462;p36">
            <a:extLst>
              <a:ext uri="{FF2B5EF4-FFF2-40B4-BE49-F238E27FC236}">
                <a16:creationId xmlns:a16="http://schemas.microsoft.com/office/drawing/2014/main" id="{122E2BBF-171C-4B20-A655-221BE14D9920}"/>
              </a:ext>
            </a:extLst>
          </p:cNvPr>
          <p:cNvSpPr txBox="1">
            <a:spLocks/>
          </p:cNvSpPr>
          <p:nvPr/>
        </p:nvSpPr>
        <p:spPr>
          <a:xfrm>
            <a:off x="719999" y="2415718"/>
            <a:ext cx="7704000" cy="450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chibsted Grotesk"/>
              <a:buNone/>
              <a:defRPr sz="3200" b="1" i="0" u="none" strike="noStrike" cap="none">
                <a:solidFill>
                  <a:schemeClr val="dk1"/>
                </a:solidFill>
                <a:latin typeface="Schibsted Grotesk"/>
                <a:ea typeface="Schibsted Grotesk"/>
                <a:cs typeface="Schibsted Grotesk"/>
                <a:sym typeface="Schibsted Grotesk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chibsted Grotesk"/>
              <a:buNone/>
              <a:defRPr sz="3200" b="0" i="0" u="none" strike="noStrike" cap="none">
                <a:solidFill>
                  <a:schemeClr val="dk1"/>
                </a:solidFill>
                <a:latin typeface="Schibsted Grotesk"/>
                <a:ea typeface="Schibsted Grotesk"/>
                <a:cs typeface="Schibsted Grotesk"/>
                <a:sym typeface="Schibsted Grotesk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chibsted Grotesk"/>
              <a:buNone/>
              <a:defRPr sz="3200" b="0" i="0" u="none" strike="noStrike" cap="none">
                <a:solidFill>
                  <a:schemeClr val="dk1"/>
                </a:solidFill>
                <a:latin typeface="Schibsted Grotesk"/>
                <a:ea typeface="Schibsted Grotesk"/>
                <a:cs typeface="Schibsted Grotesk"/>
                <a:sym typeface="Schibsted Grotesk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chibsted Grotesk"/>
              <a:buNone/>
              <a:defRPr sz="3200" b="0" i="0" u="none" strike="noStrike" cap="none">
                <a:solidFill>
                  <a:schemeClr val="dk1"/>
                </a:solidFill>
                <a:latin typeface="Schibsted Grotesk"/>
                <a:ea typeface="Schibsted Grotesk"/>
                <a:cs typeface="Schibsted Grotesk"/>
                <a:sym typeface="Schibsted Grotesk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chibsted Grotesk"/>
              <a:buNone/>
              <a:defRPr sz="3200" b="0" i="0" u="none" strike="noStrike" cap="none">
                <a:solidFill>
                  <a:schemeClr val="dk1"/>
                </a:solidFill>
                <a:latin typeface="Schibsted Grotesk"/>
                <a:ea typeface="Schibsted Grotesk"/>
                <a:cs typeface="Schibsted Grotesk"/>
                <a:sym typeface="Schibsted Grotesk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chibsted Grotesk"/>
              <a:buNone/>
              <a:defRPr sz="3200" b="0" i="0" u="none" strike="noStrike" cap="none">
                <a:solidFill>
                  <a:schemeClr val="dk1"/>
                </a:solidFill>
                <a:latin typeface="Schibsted Grotesk"/>
                <a:ea typeface="Schibsted Grotesk"/>
                <a:cs typeface="Schibsted Grotesk"/>
                <a:sym typeface="Schibsted Grotesk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chibsted Grotesk"/>
              <a:buNone/>
              <a:defRPr sz="3200" b="0" i="0" u="none" strike="noStrike" cap="none">
                <a:solidFill>
                  <a:schemeClr val="dk1"/>
                </a:solidFill>
                <a:latin typeface="Schibsted Grotesk"/>
                <a:ea typeface="Schibsted Grotesk"/>
                <a:cs typeface="Schibsted Grotesk"/>
                <a:sym typeface="Schibsted Grotesk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chibsted Grotesk"/>
              <a:buNone/>
              <a:defRPr sz="3200" b="0" i="0" u="none" strike="noStrike" cap="none">
                <a:solidFill>
                  <a:schemeClr val="dk1"/>
                </a:solidFill>
                <a:latin typeface="Schibsted Grotesk"/>
                <a:ea typeface="Schibsted Grotesk"/>
                <a:cs typeface="Schibsted Grotesk"/>
                <a:sym typeface="Schibsted Grotesk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chibsted Grotesk"/>
              <a:buNone/>
              <a:defRPr sz="3200" b="0" i="0" u="none" strike="noStrike" cap="none">
                <a:solidFill>
                  <a:schemeClr val="dk1"/>
                </a:solidFill>
                <a:latin typeface="Schibsted Grotesk"/>
                <a:ea typeface="Schibsted Grotesk"/>
                <a:cs typeface="Schibsted Grotesk"/>
                <a:sym typeface="Schibsted Grotesk"/>
              </a:defRPr>
            </a:lvl9pPr>
          </a:lstStyle>
          <a:p>
            <a:r>
              <a:rPr lang="es-ES" sz="2000">
                <a:solidFill>
                  <a:schemeClr val="bg1"/>
                </a:solidFill>
                <a:latin typeface="Caladea" panose="02040503050406030204" pitchFamily="18" charset="0"/>
              </a:rPr>
              <a:t>El conde Lucanor</a:t>
            </a:r>
          </a:p>
        </p:txBody>
      </p:sp>
      <p:sp>
        <p:nvSpPr>
          <p:cNvPr id="8" name="Google Shape;463;p36">
            <a:extLst>
              <a:ext uri="{FF2B5EF4-FFF2-40B4-BE49-F238E27FC236}">
                <a16:creationId xmlns:a16="http://schemas.microsoft.com/office/drawing/2014/main" id="{F6AF2435-AB5F-4CE8-AA13-632823C22C55}"/>
              </a:ext>
            </a:extLst>
          </p:cNvPr>
          <p:cNvSpPr txBox="1">
            <a:spLocks/>
          </p:cNvSpPr>
          <p:nvPr/>
        </p:nvSpPr>
        <p:spPr>
          <a:xfrm>
            <a:off x="491399" y="2723165"/>
            <a:ext cx="8638424" cy="1505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 Light"/>
              <a:buChar char="●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○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■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●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○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■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●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○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■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>
            <a:pPr marL="92075" indent="-92075" algn="l">
              <a:buClr>
                <a:schemeClr val="bg1"/>
              </a:buClr>
              <a:tabLst>
                <a:tab pos="92075" algn="l"/>
              </a:tabLst>
            </a:pP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Intención didáctica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 desde la visión de la 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nobleza </a:t>
            </a:r>
            <a:r>
              <a:rPr lang="es-ES" sz="120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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 objetivo de formar al 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caballero perfecto medieval</a:t>
            </a:r>
          </a:p>
          <a:p>
            <a:pPr marL="92075" indent="-92075" algn="l">
              <a:buClr>
                <a:schemeClr val="bg1"/>
              </a:buClr>
              <a:tabLst>
                <a:tab pos="92075" algn="l"/>
              </a:tabLst>
            </a:pP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1ª PARTE: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 colección 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51 cuentos medievales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 procedentes fuentes diversas</a:t>
            </a:r>
            <a:r>
              <a:rPr lang="es-ES" sz="120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  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cuestiones 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espirituales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, 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morales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, 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políticas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, 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sociales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.</a:t>
            </a:r>
          </a:p>
          <a:p>
            <a:pPr marL="360363" lvl="1" indent="-93663">
              <a:buClr>
                <a:schemeClr val="bg1"/>
              </a:buClr>
              <a:tabLst>
                <a:tab pos="92075" algn="l"/>
              </a:tabLst>
            </a:pP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ESTRUCTURA: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 narración marco-enmarcada:</a:t>
            </a:r>
          </a:p>
          <a:p>
            <a:pPr marL="627063" lvl="2" indent="-85725">
              <a:buClr>
                <a:schemeClr val="bg1"/>
              </a:buClr>
              <a:tabLst>
                <a:tab pos="92075" algn="l"/>
              </a:tabLst>
            </a:pP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Marco: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 problemas que el conde Lucanor plantea a su consejero Patronio</a:t>
            </a:r>
          </a:p>
          <a:p>
            <a:pPr marL="627063" lvl="2" indent="-85725">
              <a:buClr>
                <a:schemeClr val="bg1"/>
              </a:buClr>
              <a:tabLst>
                <a:tab pos="92075" algn="l"/>
              </a:tabLst>
            </a:pP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Narración enmarcada: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 cuento narrado por Patronio del que se extrae una 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enseñanza</a:t>
            </a:r>
            <a:endParaRPr lang="es-ES" sz="1200">
              <a:uFill>
                <a:solidFill>
                  <a:schemeClr val="bg1"/>
                </a:solidFill>
              </a:uFill>
              <a:latin typeface="HP Simplified" panose="020B0604020204020204" pitchFamily="34" charset="0"/>
              <a:sym typeface="Wingdings" panose="05000000000000000000" pitchFamily="2" charset="2"/>
            </a:endParaRPr>
          </a:p>
          <a:p>
            <a:pPr marL="627063" lvl="2" indent="-85725">
              <a:buClr>
                <a:schemeClr val="bg1"/>
              </a:buClr>
              <a:tabLst>
                <a:tab pos="92075" algn="l"/>
              </a:tabLst>
            </a:pP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Don Juan Manuel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 entra en la narración para ordenar escribir el cuento y crear un 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pareado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 final con la moraleja extraída</a:t>
            </a:r>
            <a:endParaRPr lang="es-ES" sz="1200" b="1">
              <a:uFill>
                <a:solidFill>
                  <a:schemeClr val="bg1"/>
                </a:solidFill>
              </a:uFill>
              <a:latin typeface="HP Simplified" panose="020B0604020204020204" pitchFamily="34" charset="0"/>
              <a:sym typeface="Wingdings" panose="05000000000000000000" pitchFamily="2" charset="2"/>
            </a:endParaRPr>
          </a:p>
          <a:p>
            <a:pPr marL="92075" indent="-92075" algn="l">
              <a:buClr>
                <a:schemeClr val="bg1"/>
              </a:buClr>
              <a:tabLst>
                <a:tab pos="92075" algn="l"/>
              </a:tabLst>
            </a:pP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3 PARTES RESTANTES: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 conjunto de 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aforismos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 de 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carácter moral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.</a:t>
            </a:r>
            <a:endParaRPr lang="es-ES" sz="1200" b="1">
              <a:uFill>
                <a:solidFill>
                  <a:schemeClr val="bg1"/>
                </a:solidFill>
              </a:uFill>
              <a:latin typeface="HP Simplified" panose="020B0604020204020204" pitchFamily="34" charset="0"/>
              <a:sym typeface="Wingdings" panose="05000000000000000000" pitchFamily="2" charset="2"/>
            </a:endParaRPr>
          </a:p>
        </p:txBody>
      </p:sp>
      <p:sp>
        <p:nvSpPr>
          <p:cNvPr id="10" name="Google Shape;463;p36">
            <a:extLst>
              <a:ext uri="{FF2B5EF4-FFF2-40B4-BE49-F238E27FC236}">
                <a16:creationId xmlns:a16="http://schemas.microsoft.com/office/drawing/2014/main" id="{BFF85EEF-E6A2-478A-8071-AF59CEF90FAF}"/>
              </a:ext>
            </a:extLst>
          </p:cNvPr>
          <p:cNvSpPr txBox="1">
            <a:spLocks/>
          </p:cNvSpPr>
          <p:nvPr/>
        </p:nvSpPr>
        <p:spPr>
          <a:xfrm>
            <a:off x="14177" y="708450"/>
            <a:ext cx="9151088" cy="322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 Light"/>
              <a:buChar char="●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○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■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●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○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■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●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○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■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>
            <a:pPr marL="0" indent="0">
              <a:buNone/>
            </a:pPr>
            <a:r>
              <a:rPr lang="es-ES" sz="1200" u="sng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</a:rPr>
              <a:t>Aparición </a:t>
            </a:r>
            <a:r>
              <a:rPr lang="es-ES" sz="1200" b="1" u="sng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</a:rPr>
              <a:t>tardía</a:t>
            </a:r>
            <a:r>
              <a:rPr lang="es-ES" sz="1200" u="sng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</a:rPr>
              <a:t> </a:t>
            </a:r>
            <a:r>
              <a:rPr lang="es-ES" sz="1200" b="1" u="sng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</a:rPr>
              <a:t>(s.XIII)</a:t>
            </a:r>
            <a:r>
              <a:rPr lang="es-ES" sz="1200" u="sng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</a:rPr>
              <a:t> </a:t>
            </a:r>
            <a:r>
              <a:rPr lang="es-ES" sz="1200" b="1" u="sng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</a:rPr>
              <a:t>+</a:t>
            </a:r>
            <a:r>
              <a:rPr lang="es-ES" sz="1200" u="sng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</a:rPr>
              <a:t> intención </a:t>
            </a:r>
            <a:r>
              <a:rPr lang="es-ES" sz="1200" b="1" u="sng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</a:rPr>
              <a:t>didáctica</a:t>
            </a:r>
            <a:endParaRPr lang="es-ES" sz="1200" u="sng">
              <a:uFill>
                <a:solidFill>
                  <a:schemeClr val="bg1"/>
                </a:solidFill>
              </a:uFill>
              <a:latin typeface="HP Simplified" panose="020B0604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9473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36"/>
          <p:cNvSpPr txBox="1">
            <a:spLocks noGrp="1"/>
          </p:cNvSpPr>
          <p:nvPr>
            <p:ph type="title"/>
          </p:nvPr>
        </p:nvSpPr>
        <p:spPr>
          <a:xfrm>
            <a:off x="720000" y="241789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>
                <a:solidFill>
                  <a:schemeClr val="bg1"/>
                </a:solidFill>
                <a:latin typeface="Caladea" panose="02040503050406030204" pitchFamily="18" charset="0"/>
              </a:rPr>
              <a:t>4. </a:t>
            </a:r>
            <a:r>
              <a:rPr lang="es-ES">
                <a:latin typeface="Caladea" panose="02040503050406030204" pitchFamily="18" charset="0"/>
              </a:rPr>
              <a:t>Teatro profano</a:t>
            </a:r>
            <a:endParaRPr>
              <a:latin typeface="Caladea" panose="02040503050406030204" pitchFamily="18" charset="0"/>
            </a:endParaRPr>
          </a:p>
        </p:txBody>
      </p:sp>
      <p:sp>
        <p:nvSpPr>
          <p:cNvPr id="4" name="Google Shape;451;p35">
            <a:extLst>
              <a:ext uri="{FF2B5EF4-FFF2-40B4-BE49-F238E27FC236}">
                <a16:creationId xmlns:a16="http://schemas.microsoft.com/office/drawing/2014/main" id="{092C1C4C-7BE6-49AE-9D9B-DA495BF3E8DE}"/>
              </a:ext>
            </a:extLst>
          </p:cNvPr>
          <p:cNvSpPr txBox="1">
            <a:spLocks/>
          </p:cNvSpPr>
          <p:nvPr/>
        </p:nvSpPr>
        <p:spPr>
          <a:xfrm>
            <a:off x="6354080" y="-3619"/>
            <a:ext cx="2811186" cy="322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 Light"/>
              <a:buChar char="●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○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■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●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○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■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●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○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■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>
            <a:pPr marL="0" indent="0" algn="r">
              <a:buFont typeface="Nunito Light"/>
              <a:buNone/>
            </a:pPr>
            <a:r>
              <a:rPr lang="es-ES" b="1">
                <a:solidFill>
                  <a:schemeClr val="bg1"/>
                </a:solidFill>
                <a:latin typeface="Caladea" panose="02040503050406030204" pitchFamily="18" charset="0"/>
              </a:rPr>
              <a:t>EDAD MEDIA-RENACIMIENTO</a:t>
            </a:r>
          </a:p>
        </p:txBody>
      </p:sp>
      <p:sp>
        <p:nvSpPr>
          <p:cNvPr id="6" name="Google Shape;463;p36">
            <a:extLst>
              <a:ext uri="{FF2B5EF4-FFF2-40B4-BE49-F238E27FC236}">
                <a16:creationId xmlns:a16="http://schemas.microsoft.com/office/drawing/2014/main" id="{772B0DCF-C4AB-417A-AE10-5253EF896267}"/>
              </a:ext>
            </a:extLst>
          </p:cNvPr>
          <p:cNvSpPr txBox="1">
            <a:spLocks/>
          </p:cNvSpPr>
          <p:nvPr/>
        </p:nvSpPr>
        <p:spPr>
          <a:xfrm>
            <a:off x="14177" y="708450"/>
            <a:ext cx="9151088" cy="322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 Light"/>
              <a:buChar char="●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○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■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●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○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■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●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○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■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>
            <a:pPr marL="0" indent="0">
              <a:buNone/>
            </a:pPr>
            <a:r>
              <a:rPr lang="es-ES" sz="1200" u="sng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</a:rPr>
              <a:t>Oposición </a:t>
            </a:r>
            <a:r>
              <a:rPr lang="es-ES" sz="1200" b="1" u="sng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</a:rPr>
              <a:t>teatro religioso </a:t>
            </a:r>
            <a:r>
              <a:rPr lang="es-ES" sz="1200" b="1" u="sng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</a:rPr>
              <a:t>+</a:t>
            </a:r>
            <a:r>
              <a:rPr lang="es-ES" sz="1200" u="sng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</a:rPr>
              <a:t> </a:t>
            </a:r>
            <a:r>
              <a:rPr lang="es-ES" sz="1200" b="1" u="sng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</a:rPr>
              <a:t>mundano </a:t>
            </a:r>
            <a:r>
              <a:rPr lang="es-ES" sz="1200" u="sng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</a:rPr>
              <a:t>y material, alejado de la </a:t>
            </a:r>
            <a:r>
              <a:rPr lang="es-ES" sz="1200" b="1" u="sng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</a:rPr>
              <a:t>espiritualidad</a:t>
            </a:r>
          </a:p>
        </p:txBody>
      </p:sp>
      <p:sp>
        <p:nvSpPr>
          <p:cNvPr id="7" name="Google Shape;462;p36">
            <a:extLst>
              <a:ext uri="{FF2B5EF4-FFF2-40B4-BE49-F238E27FC236}">
                <a16:creationId xmlns:a16="http://schemas.microsoft.com/office/drawing/2014/main" id="{15BCB69C-CC96-43C4-ABE7-99A83D09893B}"/>
              </a:ext>
            </a:extLst>
          </p:cNvPr>
          <p:cNvSpPr txBox="1">
            <a:spLocks/>
          </p:cNvSpPr>
          <p:nvPr/>
        </p:nvSpPr>
        <p:spPr>
          <a:xfrm>
            <a:off x="720000" y="988837"/>
            <a:ext cx="7704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chibsted Grotesk"/>
              <a:buNone/>
              <a:defRPr sz="3200" b="1" i="0" u="none" strike="noStrike" cap="none">
                <a:solidFill>
                  <a:schemeClr val="dk1"/>
                </a:solidFill>
                <a:latin typeface="Schibsted Grotesk"/>
                <a:ea typeface="Schibsted Grotesk"/>
                <a:cs typeface="Schibsted Grotesk"/>
                <a:sym typeface="Schibsted Grotesk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chibsted Grotesk"/>
              <a:buNone/>
              <a:defRPr sz="3200" b="0" i="0" u="none" strike="noStrike" cap="none">
                <a:solidFill>
                  <a:schemeClr val="dk1"/>
                </a:solidFill>
                <a:latin typeface="Schibsted Grotesk"/>
                <a:ea typeface="Schibsted Grotesk"/>
                <a:cs typeface="Schibsted Grotesk"/>
                <a:sym typeface="Schibsted Grotesk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chibsted Grotesk"/>
              <a:buNone/>
              <a:defRPr sz="3200" b="0" i="0" u="none" strike="noStrike" cap="none">
                <a:solidFill>
                  <a:schemeClr val="dk1"/>
                </a:solidFill>
                <a:latin typeface="Schibsted Grotesk"/>
                <a:ea typeface="Schibsted Grotesk"/>
                <a:cs typeface="Schibsted Grotesk"/>
                <a:sym typeface="Schibsted Grotesk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chibsted Grotesk"/>
              <a:buNone/>
              <a:defRPr sz="3200" b="0" i="0" u="none" strike="noStrike" cap="none">
                <a:solidFill>
                  <a:schemeClr val="dk1"/>
                </a:solidFill>
                <a:latin typeface="Schibsted Grotesk"/>
                <a:ea typeface="Schibsted Grotesk"/>
                <a:cs typeface="Schibsted Grotesk"/>
                <a:sym typeface="Schibsted Grotesk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chibsted Grotesk"/>
              <a:buNone/>
              <a:defRPr sz="3200" b="0" i="0" u="none" strike="noStrike" cap="none">
                <a:solidFill>
                  <a:schemeClr val="dk1"/>
                </a:solidFill>
                <a:latin typeface="Schibsted Grotesk"/>
                <a:ea typeface="Schibsted Grotesk"/>
                <a:cs typeface="Schibsted Grotesk"/>
                <a:sym typeface="Schibsted Grotesk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chibsted Grotesk"/>
              <a:buNone/>
              <a:defRPr sz="3200" b="0" i="0" u="none" strike="noStrike" cap="none">
                <a:solidFill>
                  <a:schemeClr val="dk1"/>
                </a:solidFill>
                <a:latin typeface="Schibsted Grotesk"/>
                <a:ea typeface="Schibsted Grotesk"/>
                <a:cs typeface="Schibsted Grotesk"/>
                <a:sym typeface="Schibsted Grotesk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chibsted Grotesk"/>
              <a:buNone/>
              <a:defRPr sz="3200" b="0" i="0" u="none" strike="noStrike" cap="none">
                <a:solidFill>
                  <a:schemeClr val="dk1"/>
                </a:solidFill>
                <a:latin typeface="Schibsted Grotesk"/>
                <a:ea typeface="Schibsted Grotesk"/>
                <a:cs typeface="Schibsted Grotesk"/>
                <a:sym typeface="Schibsted Grotesk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chibsted Grotesk"/>
              <a:buNone/>
              <a:defRPr sz="3200" b="0" i="0" u="none" strike="noStrike" cap="none">
                <a:solidFill>
                  <a:schemeClr val="dk1"/>
                </a:solidFill>
                <a:latin typeface="Schibsted Grotesk"/>
                <a:ea typeface="Schibsted Grotesk"/>
                <a:cs typeface="Schibsted Grotesk"/>
                <a:sym typeface="Schibsted Grotesk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chibsted Grotesk"/>
              <a:buNone/>
              <a:defRPr sz="3200" b="0" i="0" u="none" strike="noStrike" cap="none">
                <a:solidFill>
                  <a:schemeClr val="dk1"/>
                </a:solidFill>
                <a:latin typeface="Schibsted Grotesk"/>
                <a:ea typeface="Schibsted Grotesk"/>
                <a:cs typeface="Schibsted Grotesk"/>
                <a:sym typeface="Schibsted Grotesk"/>
              </a:defRPr>
            </a:lvl9pPr>
          </a:lstStyle>
          <a:p>
            <a:r>
              <a:rPr lang="es-ES" sz="2400">
                <a:solidFill>
                  <a:schemeClr val="bg2"/>
                </a:solidFill>
                <a:highlight>
                  <a:srgbClr val="C64F1C"/>
                </a:highlight>
                <a:latin typeface="Caladea" panose="02040503050406030204" pitchFamily="18" charset="0"/>
              </a:rPr>
              <a:t>Fernando de Rojas</a:t>
            </a:r>
            <a:endParaRPr lang="es-ES" sz="2400">
              <a:solidFill>
                <a:schemeClr val="bg1"/>
              </a:solidFill>
              <a:latin typeface="Caladea" panose="02040503050406030204" pitchFamily="18" charset="0"/>
            </a:endParaRPr>
          </a:p>
        </p:txBody>
      </p:sp>
      <p:sp>
        <p:nvSpPr>
          <p:cNvPr id="8" name="Google Shape;463;p36">
            <a:extLst>
              <a:ext uri="{FF2B5EF4-FFF2-40B4-BE49-F238E27FC236}">
                <a16:creationId xmlns:a16="http://schemas.microsoft.com/office/drawing/2014/main" id="{C647F5DF-585E-456C-BF0A-3F62BC512899}"/>
              </a:ext>
            </a:extLst>
          </p:cNvPr>
          <p:cNvSpPr txBox="1">
            <a:spLocks/>
          </p:cNvSpPr>
          <p:nvPr/>
        </p:nvSpPr>
        <p:spPr>
          <a:xfrm>
            <a:off x="404631" y="1381656"/>
            <a:ext cx="8652601" cy="3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 Light"/>
              <a:buChar char="●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○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■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●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○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■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●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○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■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>
            <a:pPr marL="92075" indent="-92075" algn="l"/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</a:rPr>
              <a:t>Nacido en el siglo 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</a:rPr>
              <a:t>XV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</a:rPr>
              <a:t>, fue un 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</a:rPr>
              <a:t>judío converso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</a:rPr>
              <a:t>, según se aprecia en </a:t>
            </a:r>
            <a:r>
              <a:rPr lang="es-ES" sz="1200" i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</a:rPr>
              <a:t>La Celestina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</a:rPr>
              <a:t>.</a:t>
            </a:r>
            <a:endParaRPr lang="es-ES" sz="1200">
              <a:latin typeface="HP Simplified" panose="020B0604020204020204" pitchFamily="34" charset="0"/>
            </a:endParaRPr>
          </a:p>
        </p:txBody>
      </p:sp>
      <p:sp>
        <p:nvSpPr>
          <p:cNvPr id="11" name="Google Shape;462;p36">
            <a:extLst>
              <a:ext uri="{FF2B5EF4-FFF2-40B4-BE49-F238E27FC236}">
                <a16:creationId xmlns:a16="http://schemas.microsoft.com/office/drawing/2014/main" id="{C83E0E8A-D6C7-497D-ACCC-7FE1047EDEBA}"/>
              </a:ext>
            </a:extLst>
          </p:cNvPr>
          <p:cNvSpPr txBox="1">
            <a:spLocks/>
          </p:cNvSpPr>
          <p:nvPr/>
        </p:nvSpPr>
        <p:spPr>
          <a:xfrm>
            <a:off x="720001" y="1673938"/>
            <a:ext cx="7704000" cy="450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chibsted Grotesk"/>
              <a:buNone/>
              <a:defRPr sz="3200" b="1" i="0" u="none" strike="noStrike" cap="none">
                <a:solidFill>
                  <a:schemeClr val="dk1"/>
                </a:solidFill>
                <a:latin typeface="Schibsted Grotesk"/>
                <a:ea typeface="Schibsted Grotesk"/>
                <a:cs typeface="Schibsted Grotesk"/>
                <a:sym typeface="Schibsted Grotesk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chibsted Grotesk"/>
              <a:buNone/>
              <a:defRPr sz="3200" b="0" i="0" u="none" strike="noStrike" cap="none">
                <a:solidFill>
                  <a:schemeClr val="dk1"/>
                </a:solidFill>
                <a:latin typeface="Schibsted Grotesk"/>
                <a:ea typeface="Schibsted Grotesk"/>
                <a:cs typeface="Schibsted Grotesk"/>
                <a:sym typeface="Schibsted Grotesk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chibsted Grotesk"/>
              <a:buNone/>
              <a:defRPr sz="3200" b="0" i="0" u="none" strike="noStrike" cap="none">
                <a:solidFill>
                  <a:schemeClr val="dk1"/>
                </a:solidFill>
                <a:latin typeface="Schibsted Grotesk"/>
                <a:ea typeface="Schibsted Grotesk"/>
                <a:cs typeface="Schibsted Grotesk"/>
                <a:sym typeface="Schibsted Grotesk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chibsted Grotesk"/>
              <a:buNone/>
              <a:defRPr sz="3200" b="0" i="0" u="none" strike="noStrike" cap="none">
                <a:solidFill>
                  <a:schemeClr val="dk1"/>
                </a:solidFill>
                <a:latin typeface="Schibsted Grotesk"/>
                <a:ea typeface="Schibsted Grotesk"/>
                <a:cs typeface="Schibsted Grotesk"/>
                <a:sym typeface="Schibsted Grotesk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chibsted Grotesk"/>
              <a:buNone/>
              <a:defRPr sz="3200" b="0" i="0" u="none" strike="noStrike" cap="none">
                <a:solidFill>
                  <a:schemeClr val="dk1"/>
                </a:solidFill>
                <a:latin typeface="Schibsted Grotesk"/>
                <a:ea typeface="Schibsted Grotesk"/>
                <a:cs typeface="Schibsted Grotesk"/>
                <a:sym typeface="Schibsted Grotesk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chibsted Grotesk"/>
              <a:buNone/>
              <a:defRPr sz="3200" b="0" i="0" u="none" strike="noStrike" cap="none">
                <a:solidFill>
                  <a:schemeClr val="dk1"/>
                </a:solidFill>
                <a:latin typeface="Schibsted Grotesk"/>
                <a:ea typeface="Schibsted Grotesk"/>
                <a:cs typeface="Schibsted Grotesk"/>
                <a:sym typeface="Schibsted Grotesk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chibsted Grotesk"/>
              <a:buNone/>
              <a:defRPr sz="3200" b="0" i="0" u="none" strike="noStrike" cap="none">
                <a:solidFill>
                  <a:schemeClr val="dk1"/>
                </a:solidFill>
                <a:latin typeface="Schibsted Grotesk"/>
                <a:ea typeface="Schibsted Grotesk"/>
                <a:cs typeface="Schibsted Grotesk"/>
                <a:sym typeface="Schibsted Grotesk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chibsted Grotesk"/>
              <a:buNone/>
              <a:defRPr sz="3200" b="0" i="0" u="none" strike="noStrike" cap="none">
                <a:solidFill>
                  <a:schemeClr val="dk1"/>
                </a:solidFill>
                <a:latin typeface="Schibsted Grotesk"/>
                <a:ea typeface="Schibsted Grotesk"/>
                <a:cs typeface="Schibsted Grotesk"/>
                <a:sym typeface="Schibsted Grotesk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chibsted Grotesk"/>
              <a:buNone/>
              <a:defRPr sz="3200" b="0" i="0" u="none" strike="noStrike" cap="none">
                <a:solidFill>
                  <a:schemeClr val="dk1"/>
                </a:solidFill>
                <a:latin typeface="Schibsted Grotesk"/>
                <a:ea typeface="Schibsted Grotesk"/>
                <a:cs typeface="Schibsted Grotesk"/>
                <a:sym typeface="Schibsted Grotesk"/>
              </a:defRPr>
            </a:lvl9pPr>
          </a:lstStyle>
          <a:p>
            <a:r>
              <a:rPr lang="es-ES" sz="2000">
                <a:solidFill>
                  <a:schemeClr val="bg1"/>
                </a:solidFill>
                <a:latin typeface="Caladea" panose="02040503050406030204" pitchFamily="18" charset="0"/>
              </a:rPr>
              <a:t>La Celestina</a:t>
            </a:r>
          </a:p>
        </p:txBody>
      </p:sp>
      <p:sp>
        <p:nvSpPr>
          <p:cNvPr id="12" name="Google Shape;463;p36">
            <a:extLst>
              <a:ext uri="{FF2B5EF4-FFF2-40B4-BE49-F238E27FC236}">
                <a16:creationId xmlns:a16="http://schemas.microsoft.com/office/drawing/2014/main" id="{1B8768A3-13BE-416B-82AB-C0E008E48102}"/>
              </a:ext>
            </a:extLst>
          </p:cNvPr>
          <p:cNvSpPr txBox="1">
            <a:spLocks/>
          </p:cNvSpPr>
          <p:nvPr/>
        </p:nvSpPr>
        <p:spPr>
          <a:xfrm>
            <a:off x="404631" y="1978288"/>
            <a:ext cx="8832812" cy="19652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 Light"/>
              <a:buChar char="●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○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■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●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○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■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●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○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■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>
            <a:pPr marL="92075" indent="-92075" algn="l">
              <a:buClr>
                <a:schemeClr val="bg1"/>
              </a:buClr>
              <a:tabLst>
                <a:tab pos="92075" algn="l"/>
              </a:tabLst>
            </a:pP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CONTEXTO: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 obra puente entre el 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tradicionalismo medieval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 y el 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humanismo renacentista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 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múltiples ediciones impresas (1499-1664)</a:t>
            </a:r>
          </a:p>
          <a:p>
            <a:pPr marL="92075" indent="-92075" algn="l">
              <a:buClr>
                <a:schemeClr val="bg1"/>
              </a:buClr>
              <a:tabLst>
                <a:tab pos="92075" algn="l"/>
              </a:tabLst>
            </a:pP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TÍTULO: </a:t>
            </a:r>
            <a:r>
              <a:rPr lang="es-ES" sz="1200" i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Comedia de Calisto y Melibea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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 </a:t>
            </a:r>
            <a:r>
              <a:rPr lang="es-ES" sz="1200" i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Tragicomedia de Calisto y Melibea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 (muertes) </a:t>
            </a:r>
            <a:r>
              <a:rPr lang="es-ES" sz="120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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 </a:t>
            </a:r>
            <a:r>
              <a:rPr lang="es-ES" sz="1200" i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La Celestina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 (personaje principal)</a:t>
            </a:r>
          </a:p>
          <a:p>
            <a:pPr marL="92075" indent="-92075" algn="l">
              <a:buClr>
                <a:schemeClr val="bg1"/>
              </a:buClr>
              <a:tabLst>
                <a:tab pos="92075" algn="l"/>
              </a:tabLst>
            </a:pP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AUTORÍA: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 aunque 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Fernando de Rojas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 es autor de la obra, confiesa haber continuado una 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obra inacabada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.</a:t>
            </a:r>
          </a:p>
          <a:p>
            <a:pPr marL="360363" lvl="1" indent="-93663">
              <a:buClr>
                <a:schemeClr val="bg1"/>
              </a:buClr>
              <a:tabLst>
                <a:tab pos="92075" algn="l"/>
              </a:tabLst>
            </a:pP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Autoría única: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 Fernando de Rojas recurre a una 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argucia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 para diluir su 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responsabilidad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 sobre un texto tan controvertido.</a:t>
            </a:r>
          </a:p>
          <a:p>
            <a:pPr marL="360363" lvl="1" indent="-93663">
              <a:buClr>
                <a:schemeClr val="bg1"/>
              </a:buClr>
              <a:tabLst>
                <a:tab pos="92075" algn="l"/>
              </a:tabLst>
            </a:pP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Autoría doble: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 el autor original de la obra habría decidido permanecer 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oculto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 (formación).</a:t>
            </a:r>
            <a:endParaRPr lang="es-ES" sz="1200" b="1">
              <a:uFill>
                <a:solidFill>
                  <a:schemeClr val="bg1"/>
                </a:solidFill>
              </a:uFill>
              <a:latin typeface="HP Simplified" panose="020B0604020204020204" pitchFamily="34" charset="0"/>
              <a:sym typeface="Wingdings" panose="05000000000000000000" pitchFamily="2" charset="2"/>
            </a:endParaRPr>
          </a:p>
          <a:p>
            <a:pPr marL="92075" indent="-92075" algn="l">
              <a:buClr>
                <a:schemeClr val="bg1"/>
              </a:buClr>
              <a:tabLst>
                <a:tab pos="92075" algn="l"/>
              </a:tabLst>
            </a:pP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GÉNERO: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 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género dramático</a:t>
            </a:r>
            <a:r>
              <a:rPr lang="es-ES" sz="120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  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pensada para su 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lectura dramatizada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 y no para la 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representación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 (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teatro profano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).</a:t>
            </a:r>
            <a:endParaRPr lang="es-ES" sz="1200" b="1">
              <a:uFill>
                <a:solidFill>
                  <a:schemeClr val="bg1"/>
                </a:solidFill>
              </a:uFill>
              <a:latin typeface="HP Simplified" panose="020B0604020204020204" pitchFamily="34" charset="0"/>
              <a:sym typeface="Wingdings" panose="05000000000000000000" pitchFamily="2" charset="2"/>
            </a:endParaRPr>
          </a:p>
          <a:p>
            <a:pPr marL="360363" lvl="1" indent="-93663">
              <a:buClr>
                <a:schemeClr val="bg1"/>
              </a:buClr>
              <a:tabLst>
                <a:tab pos="92075" algn="l"/>
              </a:tabLst>
            </a:pP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Comedia humanística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 (Italia siglos XIV-XV): aportó 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principios morales 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acordes con los cambios sociales.</a:t>
            </a:r>
          </a:p>
          <a:p>
            <a:pPr marL="627063" lvl="2" indent="-85725">
              <a:buClr>
                <a:schemeClr val="bg1"/>
              </a:buClr>
              <a:tabLst>
                <a:tab pos="92075" algn="l"/>
              </a:tabLst>
            </a:pP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Así, un tema frecuente fue el de los 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amores ilícitos: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 </a:t>
            </a:r>
            <a:r>
              <a:rPr lang="es-ES" sz="11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Calisto (enamorado pasivo que recurre a la alcahueta) y Melibea (pasión, deseo)</a:t>
            </a:r>
          </a:p>
          <a:p>
            <a:pPr marL="627063" lvl="2" indent="-85725">
              <a:buClr>
                <a:schemeClr val="bg1"/>
              </a:buClr>
              <a:tabLst>
                <a:tab pos="92075" algn="l"/>
              </a:tabLst>
            </a:pP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Posibilita la 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crítica social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 y recibe influencia de la 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comedia elegíaca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 desarrollada en Italia y Francia (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planto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 de Pleberio)</a:t>
            </a:r>
            <a:endParaRPr lang="es-ES" sz="1200" b="1">
              <a:uFill>
                <a:solidFill>
                  <a:schemeClr val="bg1"/>
                </a:solidFill>
              </a:uFill>
              <a:latin typeface="HP Simplified" panose="020B0604020204020204" pitchFamily="34" charset="0"/>
              <a:sym typeface="Wingdings" panose="05000000000000000000" pitchFamily="2" charset="2"/>
            </a:endParaRPr>
          </a:p>
          <a:p>
            <a:pPr marL="360363" lvl="1" indent="-93663">
              <a:buClr>
                <a:schemeClr val="bg1"/>
              </a:buClr>
              <a:tabLst>
                <a:tab pos="92075" algn="l"/>
              </a:tabLst>
            </a:pP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Colección miscelánea: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 novela sentimental, episodios eróticos, sentencias.</a:t>
            </a:r>
            <a:endParaRPr lang="es-ES" sz="1200" b="1">
              <a:uFill>
                <a:solidFill>
                  <a:schemeClr val="bg1"/>
                </a:solidFill>
              </a:uFill>
              <a:latin typeface="HP Simplified" panose="020B0604020204020204" pitchFamily="34" charset="0"/>
              <a:sym typeface="Wingdings" panose="05000000000000000000" pitchFamily="2" charset="2"/>
            </a:endParaRPr>
          </a:p>
        </p:txBody>
      </p: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0C2E8B9C-4F7C-42EA-9383-B9347835BCC9}"/>
              </a:ext>
            </a:extLst>
          </p:cNvPr>
          <p:cNvCxnSpPr/>
          <p:nvPr/>
        </p:nvCxnSpPr>
        <p:spPr>
          <a:xfrm>
            <a:off x="451350" y="2081876"/>
            <a:ext cx="0" cy="86767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9457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ángulo 13">
            <a:extLst>
              <a:ext uri="{FF2B5EF4-FFF2-40B4-BE49-F238E27FC236}">
                <a16:creationId xmlns:a16="http://schemas.microsoft.com/office/drawing/2014/main" id="{081D8C03-7C06-4533-860C-D6BEEDAA95E7}"/>
              </a:ext>
            </a:extLst>
          </p:cNvPr>
          <p:cNvSpPr/>
          <p:nvPr/>
        </p:nvSpPr>
        <p:spPr>
          <a:xfrm>
            <a:off x="14177" y="4813005"/>
            <a:ext cx="8172894" cy="88706"/>
          </a:xfrm>
          <a:prstGeom prst="rect">
            <a:avLst/>
          </a:prstGeom>
          <a:solidFill>
            <a:srgbClr val="D7D7D7"/>
          </a:solidFill>
          <a:ln>
            <a:solidFill>
              <a:srgbClr val="D7D7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79798545-3DF1-4EEB-BC4A-9FF0C708041E}"/>
              </a:ext>
            </a:extLst>
          </p:cNvPr>
          <p:cNvSpPr/>
          <p:nvPr/>
        </p:nvSpPr>
        <p:spPr>
          <a:xfrm>
            <a:off x="254437" y="2257093"/>
            <a:ext cx="153524" cy="602556"/>
          </a:xfrm>
          <a:prstGeom prst="rect">
            <a:avLst/>
          </a:prstGeom>
          <a:solidFill>
            <a:srgbClr val="D7D7D7"/>
          </a:solidFill>
          <a:ln>
            <a:solidFill>
              <a:srgbClr val="D7D7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2" name="Google Shape;462;p36"/>
          <p:cNvSpPr txBox="1">
            <a:spLocks noGrp="1"/>
          </p:cNvSpPr>
          <p:nvPr>
            <p:ph type="title"/>
          </p:nvPr>
        </p:nvSpPr>
        <p:spPr>
          <a:xfrm>
            <a:off x="720000" y="241789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>
                <a:solidFill>
                  <a:schemeClr val="bg1"/>
                </a:solidFill>
                <a:latin typeface="Caladea" panose="02040503050406030204" pitchFamily="18" charset="0"/>
              </a:rPr>
              <a:t>4. </a:t>
            </a:r>
            <a:r>
              <a:rPr lang="es-ES">
                <a:latin typeface="Caladea" panose="02040503050406030204" pitchFamily="18" charset="0"/>
              </a:rPr>
              <a:t>Teatro profano</a:t>
            </a:r>
            <a:endParaRPr>
              <a:latin typeface="Caladea" panose="02040503050406030204" pitchFamily="18" charset="0"/>
            </a:endParaRPr>
          </a:p>
        </p:txBody>
      </p:sp>
      <p:sp>
        <p:nvSpPr>
          <p:cNvPr id="4" name="Google Shape;451;p35">
            <a:extLst>
              <a:ext uri="{FF2B5EF4-FFF2-40B4-BE49-F238E27FC236}">
                <a16:creationId xmlns:a16="http://schemas.microsoft.com/office/drawing/2014/main" id="{092C1C4C-7BE6-49AE-9D9B-DA495BF3E8DE}"/>
              </a:ext>
            </a:extLst>
          </p:cNvPr>
          <p:cNvSpPr txBox="1">
            <a:spLocks/>
          </p:cNvSpPr>
          <p:nvPr/>
        </p:nvSpPr>
        <p:spPr>
          <a:xfrm>
            <a:off x="6354080" y="-3619"/>
            <a:ext cx="2811186" cy="322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 Light"/>
              <a:buChar char="●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○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■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●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○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■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●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○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■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>
            <a:pPr marL="0" indent="0" algn="r">
              <a:buFont typeface="Nunito Light"/>
              <a:buNone/>
            </a:pPr>
            <a:r>
              <a:rPr lang="es-ES" b="1">
                <a:solidFill>
                  <a:schemeClr val="bg1"/>
                </a:solidFill>
                <a:latin typeface="Caladea" panose="02040503050406030204" pitchFamily="18" charset="0"/>
              </a:rPr>
              <a:t>EDAD MEDIA-RENACIMIENTO</a:t>
            </a:r>
          </a:p>
        </p:txBody>
      </p:sp>
      <p:sp>
        <p:nvSpPr>
          <p:cNvPr id="12" name="Google Shape;463;p36">
            <a:extLst>
              <a:ext uri="{FF2B5EF4-FFF2-40B4-BE49-F238E27FC236}">
                <a16:creationId xmlns:a16="http://schemas.microsoft.com/office/drawing/2014/main" id="{1B8768A3-13BE-416B-82AB-C0E008E48102}"/>
              </a:ext>
            </a:extLst>
          </p:cNvPr>
          <p:cNvSpPr txBox="1">
            <a:spLocks/>
          </p:cNvSpPr>
          <p:nvPr/>
        </p:nvSpPr>
        <p:spPr>
          <a:xfrm>
            <a:off x="60080" y="677837"/>
            <a:ext cx="9204059" cy="29330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 Light"/>
              <a:buChar char="●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○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■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●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○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■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●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○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■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>
            <a:pPr marL="92075" indent="-92075" algn="l">
              <a:buClr>
                <a:schemeClr val="bg1"/>
              </a:buClr>
              <a:tabLst>
                <a:tab pos="92075" algn="l"/>
              </a:tabLst>
            </a:pP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TEMA:</a:t>
            </a:r>
          </a:p>
          <a:p>
            <a:pPr marL="360363" lvl="1" indent="-93663">
              <a:buClr>
                <a:schemeClr val="bg1"/>
              </a:buClr>
              <a:tabLst>
                <a:tab pos="92075" algn="l"/>
              </a:tabLst>
            </a:pPr>
            <a:r>
              <a:rPr lang="es-ES" sz="1200" b="1" u="sng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Amor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: 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principio que desarrolla la trama, desde el 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amor a primera vista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 de Calisto </a:t>
            </a:r>
            <a:r>
              <a:rPr lang="es-ES" sz="1200" b="1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+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 amor cortés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 (idealización) </a:t>
            </a:r>
            <a:r>
              <a:rPr lang="es-ES" sz="1200" b="1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+ 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goce físico </a:t>
            </a:r>
            <a:r>
              <a:rPr lang="es-ES" sz="1200" b="1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+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 loco amor</a:t>
            </a:r>
          </a:p>
          <a:p>
            <a:pPr marL="627063" lvl="2" indent="-85725">
              <a:buClr>
                <a:schemeClr val="bg1"/>
              </a:buClr>
              <a:tabLst>
                <a:tab pos="92075" algn="l"/>
              </a:tabLst>
            </a:pPr>
            <a:r>
              <a:rPr lang="es-ES" sz="1200" b="1" i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Carpe diem: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 Calisto, Melibea y los criados viven el momento </a:t>
            </a:r>
          </a:p>
          <a:p>
            <a:pPr marL="627063" lvl="2" indent="-85725">
              <a:buClr>
                <a:schemeClr val="bg1"/>
              </a:buClr>
              <a:tabLst>
                <a:tab pos="92075" algn="l"/>
              </a:tabLst>
            </a:pPr>
            <a:r>
              <a:rPr lang="es-ES" sz="1200" b="1" i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Religio amoris: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 tópico literario que describe a la amada como un ser 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superior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, en quien se basa la religión particular de su 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amante</a:t>
            </a:r>
            <a:endParaRPr lang="es-ES" sz="1200">
              <a:uFill>
                <a:solidFill>
                  <a:schemeClr val="bg1"/>
                </a:solidFill>
              </a:uFill>
              <a:latin typeface="HP Simplified" panose="020B0604020204020204" pitchFamily="34" charset="0"/>
              <a:sym typeface="Wingdings" panose="05000000000000000000" pitchFamily="2" charset="2"/>
            </a:endParaRPr>
          </a:p>
          <a:p>
            <a:pPr marL="627063" lvl="2" indent="-85725">
              <a:buClr>
                <a:schemeClr val="bg1"/>
              </a:buClr>
              <a:tabLst>
                <a:tab pos="92075" algn="l"/>
              </a:tabLst>
            </a:pPr>
            <a:r>
              <a:rPr lang="es-ES" sz="1200" b="1" i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Descriptio puellae: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 retrato estereotipado de la mujer</a:t>
            </a:r>
          </a:p>
          <a:p>
            <a:pPr marL="360363" lvl="1" indent="-93663">
              <a:buClr>
                <a:schemeClr val="bg1"/>
              </a:buClr>
              <a:tabLst>
                <a:tab pos="92075" algn="l"/>
              </a:tabLst>
            </a:pPr>
            <a:r>
              <a:rPr lang="es-ES" sz="1200" b="1" u="sng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Magia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: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 aparece a través del 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conjuro del hilado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 para convencer a Melibea </a:t>
            </a:r>
            <a:r>
              <a:rPr lang="es-ES" sz="1200" i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(philocaptio)</a:t>
            </a:r>
            <a:r>
              <a:rPr lang="es-ES" sz="120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  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intención es 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condenar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 dichas prácticas</a:t>
            </a:r>
          </a:p>
          <a:p>
            <a:pPr marL="627063" lvl="2" indent="-85725">
              <a:buClr>
                <a:schemeClr val="bg1"/>
              </a:buClr>
              <a:tabLst>
                <a:tab pos="92075" algn="l"/>
                <a:tab pos="720725" algn="l"/>
              </a:tabLst>
            </a:pP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Círculo mágico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 de objetos: </a:t>
            </a:r>
            <a:r>
              <a:rPr lang="es-ES" sz="1200" u="sng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hilado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 (Celestina-Melibea), </a:t>
            </a:r>
            <a:r>
              <a:rPr lang="es-ES" sz="1200" u="sng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cordón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 (Melibea-Celestina-Calisto), </a:t>
            </a:r>
            <a:r>
              <a:rPr lang="es-ES" sz="1200" u="sng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cadena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 (Calisto-Celestina)</a:t>
            </a:r>
            <a:endParaRPr lang="es-ES" sz="1200" b="1">
              <a:uFill>
                <a:solidFill>
                  <a:schemeClr val="bg1"/>
                </a:solidFill>
              </a:uFill>
              <a:latin typeface="HP Simplified" panose="020B0604020204020204" pitchFamily="34" charset="0"/>
              <a:sym typeface="Wingdings" panose="05000000000000000000" pitchFamily="2" charset="2"/>
            </a:endParaRPr>
          </a:p>
          <a:p>
            <a:pPr marL="627063" lvl="2" indent="-85725">
              <a:buClr>
                <a:schemeClr val="bg1"/>
              </a:buClr>
              <a:tabLst>
                <a:tab pos="92075" algn="l"/>
              </a:tabLst>
            </a:pPr>
            <a:r>
              <a:rPr lang="es-ES" sz="1200" b="1" i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Philocaptio: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 enfermedad amorosa inoculada por 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brujos y hechiceros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 que provoca un 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loco amor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 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pérdida apetito, gusto soledad...</a:t>
            </a:r>
            <a:endParaRPr lang="es-ES" sz="1200" b="1" u="sng">
              <a:uFill>
                <a:solidFill>
                  <a:schemeClr val="bg1"/>
                </a:solidFill>
              </a:uFill>
              <a:latin typeface="HP Simplified" panose="020B0604020204020204" pitchFamily="34" charset="0"/>
              <a:sym typeface="Wingdings" panose="05000000000000000000" pitchFamily="2" charset="2"/>
            </a:endParaRPr>
          </a:p>
          <a:p>
            <a:pPr marL="360363" lvl="1" indent="-93663">
              <a:buClr>
                <a:schemeClr val="bg1"/>
              </a:buClr>
              <a:tabLst>
                <a:tab pos="92075" algn="l"/>
              </a:tabLst>
            </a:pPr>
            <a:r>
              <a:rPr lang="es-ES" sz="1200" b="1" u="sng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Muerte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: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 destino de los personajes como consecuencia de sus actos (aparece como fortuna) </a:t>
            </a:r>
            <a:r>
              <a:rPr lang="es-ES" sz="120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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 intención 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moralizante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 de la obra:</a:t>
            </a:r>
          </a:p>
          <a:p>
            <a:pPr marL="627063" lvl="2" indent="-85725">
              <a:buClr>
                <a:schemeClr val="bg1"/>
              </a:buClr>
              <a:tabLst>
                <a:tab pos="92075" algn="l"/>
              </a:tabLst>
            </a:pP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Celestina asesinada, criados de Calisto ajusticiados, Calisto cae de las escaleras, Melibea se suicida desde la torre</a:t>
            </a:r>
          </a:p>
          <a:p>
            <a:pPr marL="360363" lvl="1" indent="-93663">
              <a:buClr>
                <a:schemeClr val="bg1"/>
              </a:buClr>
              <a:tabLst>
                <a:tab pos="92075" algn="l"/>
              </a:tabLst>
            </a:pPr>
            <a:r>
              <a:rPr lang="es-ES" sz="1200" b="1" u="sng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Crisis de valores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: 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experimentados por el 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declive de la sociedad feudal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 con la llegada de la burguesía y la persecución de los conversos</a:t>
            </a:r>
          </a:p>
          <a:p>
            <a:pPr marL="627063" lvl="2" indent="-85725">
              <a:buClr>
                <a:schemeClr val="bg1"/>
              </a:buClr>
              <a:tabLst>
                <a:tab pos="92075" algn="l"/>
              </a:tabLst>
            </a:pP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Dinero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: Calisto paga por el amor de Melibea, Pleberio alardea de sus negocios y Celestina muere por la avaricia</a:t>
            </a:r>
          </a:p>
          <a:p>
            <a:pPr marL="627063" lvl="2" indent="-85725">
              <a:buClr>
                <a:schemeClr val="bg1"/>
              </a:buClr>
              <a:tabLst>
                <a:tab pos="92075" algn="l"/>
              </a:tabLst>
            </a:pP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Valores morales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 de una sociedad cambiante:</a:t>
            </a:r>
          </a:p>
          <a:p>
            <a:pPr marL="987425" lvl="3" indent="-93663">
              <a:buClr>
                <a:schemeClr val="bg1"/>
              </a:buClr>
              <a:buSzPct val="80000"/>
              <a:buFont typeface="Wingdings" panose="05000000000000000000" pitchFamily="2" charset="2"/>
              <a:buChar char=""/>
              <a:tabLst>
                <a:tab pos="92075" algn="l"/>
                <a:tab pos="987425" algn="l"/>
              </a:tabLst>
            </a:pPr>
            <a:r>
              <a:rPr lang="es-ES" sz="1200" u="sng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Calisto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: lujuria y pereza</a:t>
            </a:r>
          </a:p>
          <a:p>
            <a:pPr marL="987425" lvl="3" indent="-93663">
              <a:buClr>
                <a:schemeClr val="bg1"/>
              </a:buClr>
              <a:buSzPct val="80000"/>
              <a:buFont typeface="Wingdings" panose="05000000000000000000" pitchFamily="2" charset="2"/>
              <a:buChar char=""/>
              <a:tabLst>
                <a:tab pos="92075" algn="l"/>
                <a:tab pos="987425" algn="l"/>
              </a:tabLst>
            </a:pPr>
            <a:r>
              <a:rPr lang="es-ES" sz="1200" u="sng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Celestina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: avaricia y codicia</a:t>
            </a:r>
          </a:p>
          <a:p>
            <a:pPr marL="987425" lvl="3" indent="-93663">
              <a:buClr>
                <a:schemeClr val="bg1"/>
              </a:buClr>
              <a:buSzPct val="80000"/>
              <a:buFont typeface="Wingdings" panose="05000000000000000000" pitchFamily="2" charset="2"/>
              <a:buChar char=""/>
              <a:tabLst>
                <a:tab pos="92075" algn="l"/>
                <a:tab pos="987425" algn="l"/>
              </a:tabLst>
            </a:pPr>
            <a:r>
              <a:rPr lang="es-ES" sz="1200" u="sng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Sempronio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 y </a:t>
            </a:r>
            <a:r>
              <a:rPr lang="es-ES" sz="1200" u="sng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Pármeno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: ira</a:t>
            </a:r>
          </a:p>
          <a:p>
            <a:pPr marL="987425" lvl="3" indent="-93663">
              <a:buClr>
                <a:schemeClr val="bg1"/>
              </a:buClr>
              <a:buSzPct val="80000"/>
              <a:buFont typeface="Wingdings" panose="05000000000000000000" pitchFamily="2" charset="2"/>
              <a:buChar char=""/>
              <a:tabLst>
                <a:tab pos="92075" algn="l"/>
                <a:tab pos="987425" algn="l"/>
              </a:tabLst>
            </a:pPr>
            <a:r>
              <a:rPr lang="es-ES" sz="1200" u="sng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Elicia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 y </a:t>
            </a:r>
            <a:r>
              <a:rPr lang="es-ES" sz="1200" u="sng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Areúsa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: envidia</a:t>
            </a:r>
          </a:p>
          <a:p>
            <a:pPr marL="92075" indent="-92075" algn="l">
              <a:buClr>
                <a:schemeClr val="bg1"/>
              </a:buClr>
              <a:tabLst>
                <a:tab pos="92075" algn="l"/>
              </a:tabLst>
            </a:pP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PERSONAJES:</a:t>
            </a:r>
          </a:p>
          <a:p>
            <a:pPr marL="360363" lvl="1" indent="-93663">
              <a:buClr>
                <a:schemeClr val="bg1"/>
              </a:buClr>
              <a:tabLst>
                <a:tab pos="92075" algn="l"/>
              </a:tabLst>
            </a:pP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Profundos, redondos y caracterizados: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 evolucionan y tienen identidad propia, no estereotipados </a:t>
            </a:r>
            <a:r>
              <a:rPr lang="es-ES" sz="120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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 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realismo</a:t>
            </a:r>
          </a:p>
          <a:p>
            <a:pPr marL="627063" lvl="2" indent="-85725">
              <a:buClr>
                <a:schemeClr val="bg1"/>
              </a:buClr>
              <a:tabLst>
                <a:tab pos="92075" algn="l"/>
              </a:tabLst>
            </a:pP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Concretamente, 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Celestina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 tiene gran habilidad para adecuar su 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registro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 para 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manipular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 con 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astucia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 y 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picardía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.</a:t>
            </a:r>
          </a:p>
          <a:p>
            <a:pPr marL="360363" lvl="1" indent="-93663">
              <a:buClr>
                <a:schemeClr val="bg1"/>
              </a:buClr>
              <a:tabLst>
                <a:tab pos="92075" algn="l"/>
              </a:tabLst>
            </a:pP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Grupos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 según el “mundo” al que pertenecen, Celesina es el puente de comunicación entre ambos:</a:t>
            </a:r>
          </a:p>
          <a:p>
            <a:pPr marL="627063" lvl="2" indent="-85725">
              <a:buClr>
                <a:schemeClr val="bg1"/>
              </a:buClr>
              <a:tabLst>
                <a:tab pos="92075" algn="l"/>
              </a:tabLst>
            </a:pP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Nobleza: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 Calisto, Melibea, Pleberio, Alisa</a:t>
            </a:r>
          </a:p>
          <a:p>
            <a:pPr marL="627063" lvl="2" indent="-85725">
              <a:buClr>
                <a:schemeClr val="bg1"/>
              </a:buClr>
              <a:tabLst>
                <a:tab pos="92075" algn="l"/>
              </a:tabLst>
            </a:pP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Criados: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 Celestina, Sempronio, Pármeno, Elicia, Areúsa</a:t>
            </a:r>
            <a:endParaRPr lang="es-ES" sz="1200" b="1">
              <a:uFill>
                <a:solidFill>
                  <a:schemeClr val="bg1"/>
                </a:solidFill>
              </a:uFill>
              <a:latin typeface="HP Simplified" panose="020B0604020204020204" pitchFamily="34" charset="0"/>
              <a:sym typeface="Wingdings" panose="05000000000000000000" pitchFamily="2" charset="2"/>
            </a:endParaRPr>
          </a:p>
        </p:txBody>
      </p:sp>
      <p:sp>
        <p:nvSpPr>
          <p:cNvPr id="2" name="Abrir llave 1">
            <a:extLst>
              <a:ext uri="{FF2B5EF4-FFF2-40B4-BE49-F238E27FC236}">
                <a16:creationId xmlns:a16="http://schemas.microsoft.com/office/drawing/2014/main" id="{A93FB794-1BE0-4D66-A184-24E4C0A9B425}"/>
              </a:ext>
            </a:extLst>
          </p:cNvPr>
          <p:cNvSpPr/>
          <p:nvPr/>
        </p:nvSpPr>
        <p:spPr>
          <a:xfrm>
            <a:off x="322001" y="1694312"/>
            <a:ext cx="93131" cy="2170196"/>
          </a:xfrm>
          <a:prstGeom prst="leftBrace">
            <a:avLst>
              <a:gd name="adj1" fmla="val 29790"/>
              <a:gd name="adj2" fmla="val 50000"/>
            </a:avLst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2F5CF68D-E802-4CD8-A8CE-E40EB05290ED}"/>
              </a:ext>
            </a:extLst>
          </p:cNvPr>
          <p:cNvSpPr txBox="1"/>
          <p:nvPr/>
        </p:nvSpPr>
        <p:spPr>
          <a:xfrm rot="16200000">
            <a:off x="-78840" y="2613884"/>
            <a:ext cx="6025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>
                <a:solidFill>
                  <a:schemeClr val="bg1"/>
                </a:solidFill>
                <a:latin typeface="HP Simplified" panose="020B0604020204020204" pitchFamily="34" charset="0"/>
              </a:rPr>
              <a:t>crítica</a:t>
            </a:r>
            <a:endParaRPr lang="es-ES">
              <a:solidFill>
                <a:schemeClr val="bg1"/>
              </a:solidFill>
              <a:latin typeface="HP Simplified" panose="020B060402020402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3D909928-948A-42AB-B2D9-B558B91A318F}"/>
              </a:ext>
            </a:extLst>
          </p:cNvPr>
          <p:cNvSpPr/>
          <p:nvPr/>
        </p:nvSpPr>
        <p:spPr>
          <a:xfrm>
            <a:off x="6256723" y="3269483"/>
            <a:ext cx="2581954" cy="441717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r>
              <a:rPr lang="es-ES" sz="1000">
                <a:solidFill>
                  <a:schemeClr val="tx1"/>
                </a:solidFill>
                <a:latin typeface="HP Simplified" panose="020B0604020204020204" pitchFamily="34" charset="0"/>
              </a:rPr>
              <a:t>Animales empleados en el conjuro: </a:t>
            </a:r>
            <a:r>
              <a:rPr lang="es-ES" sz="1000" b="1">
                <a:solidFill>
                  <a:schemeClr val="tx1"/>
                </a:solidFill>
                <a:latin typeface="HP Simplified" panose="020B0604020204020204" pitchFamily="34" charset="0"/>
              </a:rPr>
              <a:t>serpiente</a:t>
            </a:r>
            <a:r>
              <a:rPr lang="es-ES" sz="1000">
                <a:solidFill>
                  <a:schemeClr val="tx1"/>
                </a:solidFill>
                <a:latin typeface="HP Simplified" panose="020B0604020204020204" pitchFamily="34" charset="0"/>
              </a:rPr>
              <a:t>, </a:t>
            </a:r>
            <a:r>
              <a:rPr lang="es-ES" sz="1000" b="1">
                <a:solidFill>
                  <a:schemeClr val="tx1"/>
                </a:solidFill>
                <a:latin typeface="HP Simplified" panose="020B0604020204020204" pitchFamily="34" charset="0"/>
              </a:rPr>
              <a:t>macho cabrío</a:t>
            </a:r>
            <a:r>
              <a:rPr lang="es-ES" sz="1000">
                <a:solidFill>
                  <a:schemeClr val="tx1"/>
                </a:solidFill>
                <a:latin typeface="HP Simplified" panose="020B0604020204020204" pitchFamily="34" charset="0"/>
              </a:rPr>
              <a:t> y </a:t>
            </a:r>
            <a:r>
              <a:rPr lang="es-ES" sz="1000" b="1">
                <a:solidFill>
                  <a:schemeClr val="tx1"/>
                </a:solidFill>
                <a:latin typeface="HP Simplified" panose="020B0604020204020204" pitchFamily="34" charset="0"/>
              </a:rPr>
              <a:t>murciélago</a:t>
            </a:r>
            <a:r>
              <a:rPr lang="es-ES" sz="1000">
                <a:solidFill>
                  <a:schemeClr val="tx1"/>
                </a:solidFill>
                <a:latin typeface="HP Simplified" panose="020B0604020204020204" pitchFamily="34" charset="0"/>
              </a:rPr>
              <a:t> (el diablo suele tomar su apariencia)</a:t>
            </a:r>
          </a:p>
        </p:txBody>
      </p:sp>
    </p:spTree>
    <p:extLst>
      <p:ext uri="{BB962C8B-B14F-4D97-AF65-F5344CB8AC3E}">
        <p14:creationId xmlns:p14="http://schemas.microsoft.com/office/powerpoint/2010/main" val="30942406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36"/>
          <p:cNvSpPr txBox="1">
            <a:spLocks noGrp="1"/>
          </p:cNvSpPr>
          <p:nvPr>
            <p:ph type="title"/>
          </p:nvPr>
        </p:nvSpPr>
        <p:spPr>
          <a:xfrm>
            <a:off x="720000" y="241789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>
                <a:solidFill>
                  <a:schemeClr val="bg1"/>
                </a:solidFill>
                <a:latin typeface="Caladea" panose="02040503050406030204" pitchFamily="18" charset="0"/>
              </a:rPr>
              <a:t>5. </a:t>
            </a:r>
            <a:r>
              <a:rPr lang="es-ES">
                <a:latin typeface="Caladea" panose="02040503050406030204" pitchFamily="18" charset="0"/>
              </a:rPr>
              <a:t>Renacimiento VS Edad Media</a:t>
            </a:r>
            <a:endParaRPr>
              <a:latin typeface="Caladea" panose="02040503050406030204" pitchFamily="18" charset="0"/>
            </a:endParaRPr>
          </a:p>
        </p:txBody>
      </p:sp>
      <p:graphicFrame>
        <p:nvGraphicFramePr>
          <p:cNvPr id="7" name="Tabla 4">
            <a:extLst>
              <a:ext uri="{FF2B5EF4-FFF2-40B4-BE49-F238E27FC236}">
                <a16:creationId xmlns:a16="http://schemas.microsoft.com/office/drawing/2014/main" id="{5041E83C-2055-4DAF-A81B-941017C547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4781775"/>
              </p:ext>
            </p:extLst>
          </p:nvPr>
        </p:nvGraphicFramePr>
        <p:xfrm>
          <a:off x="720000" y="1054769"/>
          <a:ext cx="7874636" cy="2743200"/>
        </p:xfrm>
        <a:graphic>
          <a:graphicData uri="http://schemas.openxmlformats.org/drawingml/2006/table">
            <a:tbl>
              <a:tblPr firstRow="1" bandRow="1">
                <a:tableStyleId>{1AB39ED1-6BAC-4FD0-A26D-842DFD76BDBA}</a:tableStyleId>
              </a:tblPr>
              <a:tblGrid>
                <a:gridCol w="3838893">
                  <a:extLst>
                    <a:ext uri="{9D8B030D-6E8A-4147-A177-3AD203B41FA5}">
                      <a16:colId xmlns:a16="http://schemas.microsoft.com/office/drawing/2014/main" val="2802241587"/>
                    </a:ext>
                  </a:extLst>
                </a:gridCol>
                <a:gridCol w="4035743">
                  <a:extLst>
                    <a:ext uri="{9D8B030D-6E8A-4147-A177-3AD203B41FA5}">
                      <a16:colId xmlns:a16="http://schemas.microsoft.com/office/drawing/2014/main" val="2155039949"/>
                    </a:ext>
                  </a:extLst>
                </a:gridCol>
              </a:tblGrid>
              <a:tr h="151101">
                <a:tc>
                  <a:txBody>
                    <a:bodyPr/>
                    <a:lstStyle/>
                    <a:p>
                      <a:pPr algn="ctr"/>
                      <a:r>
                        <a:rPr lang="es-ES" b="1">
                          <a:solidFill>
                            <a:schemeClr val="bg2"/>
                          </a:solidFill>
                          <a:latin typeface="HP Simplified" panose="020B0604020204020204" pitchFamily="34" charset="0"/>
                        </a:rPr>
                        <a:t>EDAD MEDIA (s.XIII-XV)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4F1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>
                          <a:solidFill>
                            <a:schemeClr val="bg2"/>
                          </a:solidFill>
                          <a:latin typeface="HP Simplified" panose="020B0604020204020204" pitchFamily="34" charset="0"/>
                        </a:rPr>
                        <a:t>RENACIMIENTO (s.XVI)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4F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0279673"/>
                  </a:ext>
                </a:extLst>
              </a:tr>
              <a:tr h="151101">
                <a:tc>
                  <a:txBody>
                    <a:bodyPr/>
                    <a:lstStyle/>
                    <a:p>
                      <a:pPr algn="ctr"/>
                      <a:r>
                        <a:rPr lang="es-ES" b="1">
                          <a:latin typeface="HP Simplified" panose="020B0604020204020204" pitchFamily="34" charset="0"/>
                        </a:rPr>
                        <a:t>Teocentrismo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>
                          <a:latin typeface="HP Simplified" panose="020B0604020204020204" pitchFamily="34" charset="0"/>
                        </a:rPr>
                        <a:t>Antropocentrismo </a:t>
                      </a:r>
                      <a:r>
                        <a:rPr lang="es-ES" b="0">
                          <a:latin typeface="HP Simplified" panose="020B0604020204020204" pitchFamily="34" charset="0"/>
                        </a:rPr>
                        <a:t>(Italia)</a:t>
                      </a:r>
                      <a:endParaRPr lang="es-ES" b="1">
                        <a:latin typeface="HP Simplified" panose="020B0604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9556618"/>
                  </a:ext>
                </a:extLst>
              </a:tr>
              <a:tr h="151101">
                <a:tc>
                  <a:txBody>
                    <a:bodyPr/>
                    <a:lstStyle/>
                    <a:p>
                      <a:pPr algn="ctr"/>
                      <a:r>
                        <a:rPr lang="es-ES" b="0">
                          <a:latin typeface="HP Simplified" panose="020B0604020204020204" pitchFamily="34" charset="0"/>
                        </a:rPr>
                        <a:t>Cultura </a:t>
                      </a:r>
                      <a:r>
                        <a:rPr lang="es-ES" b="1">
                          <a:latin typeface="HP Simplified" panose="020B0604020204020204" pitchFamily="34" charset="0"/>
                        </a:rPr>
                        <a:t>popular</a:t>
                      </a:r>
                      <a:r>
                        <a:rPr lang="es-ES" b="0">
                          <a:latin typeface="HP Simplified" panose="020B0604020204020204" pitchFamily="34" charset="0"/>
                        </a:rPr>
                        <a:t> y </a:t>
                      </a:r>
                      <a:r>
                        <a:rPr lang="es-ES" b="1">
                          <a:latin typeface="HP Simplified" panose="020B0604020204020204" pitchFamily="34" charset="0"/>
                        </a:rPr>
                        <a:t>culta</a:t>
                      </a:r>
                      <a:endParaRPr lang="es-ES" b="0">
                        <a:latin typeface="HP Simplified" panose="020B0604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0">
                          <a:latin typeface="HP Simplified" panose="020B0604020204020204" pitchFamily="34" charset="0"/>
                        </a:rPr>
                        <a:t>Cultura </a:t>
                      </a:r>
                      <a:r>
                        <a:rPr lang="es-ES" b="1">
                          <a:latin typeface="HP Simplified" panose="020B0604020204020204" pitchFamily="34" charset="0"/>
                        </a:rPr>
                        <a:t>grecolatina</a:t>
                      </a:r>
                      <a:endParaRPr lang="es-ES" b="0">
                        <a:latin typeface="HP Simplified" panose="020B0604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4106948"/>
                  </a:ext>
                </a:extLst>
              </a:tr>
              <a:tr h="151101">
                <a:tc>
                  <a:txBody>
                    <a:bodyPr/>
                    <a:lstStyle/>
                    <a:p>
                      <a:pPr algn="ctr"/>
                      <a:r>
                        <a:rPr lang="es-ES" b="1">
                          <a:latin typeface="HP Simplified" panose="020B0604020204020204" pitchFamily="34" charset="0"/>
                        </a:rPr>
                        <a:t>Cultura:</a:t>
                      </a:r>
                      <a:r>
                        <a:rPr lang="es-ES" b="0">
                          <a:latin typeface="HP Simplified" panose="020B0604020204020204" pitchFamily="34" charset="0"/>
                        </a:rPr>
                        <a:t> recae en el </a:t>
                      </a:r>
                      <a:r>
                        <a:rPr lang="es-ES" b="1">
                          <a:latin typeface="HP Simplified" panose="020B0604020204020204" pitchFamily="34" charset="0"/>
                        </a:rPr>
                        <a:t>clero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>
                          <a:latin typeface="HP Simplified" panose="020B0604020204020204" pitchFamily="34" charset="0"/>
                        </a:rPr>
                        <a:t>Cultura:</a:t>
                      </a:r>
                      <a:r>
                        <a:rPr lang="es-ES" b="0">
                          <a:latin typeface="HP Simplified" panose="020B0604020204020204" pitchFamily="34" charset="0"/>
                        </a:rPr>
                        <a:t> recae en </a:t>
                      </a:r>
                      <a:r>
                        <a:rPr lang="es-ES" b="1">
                          <a:latin typeface="HP Simplified" panose="020B0604020204020204" pitchFamily="34" charset="0"/>
                        </a:rPr>
                        <a:t>mayor población</a:t>
                      </a:r>
                      <a:r>
                        <a:rPr lang="es-ES" b="0">
                          <a:latin typeface="HP Simplified" panose="020B0604020204020204" pitchFamily="34" charset="0"/>
                        </a:rPr>
                        <a:t> (imprenta)</a:t>
                      </a:r>
                      <a:endParaRPr lang="es-ES" b="1">
                        <a:latin typeface="HP Simplified" panose="020B0604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2329227"/>
                  </a:ext>
                </a:extLst>
              </a:tr>
              <a:tr h="151101">
                <a:tc>
                  <a:txBody>
                    <a:bodyPr/>
                    <a:lstStyle/>
                    <a:p>
                      <a:pPr algn="ctr"/>
                      <a:r>
                        <a:rPr lang="es-ES" b="1">
                          <a:latin typeface="HP Simplified" panose="020B0604020204020204" pitchFamily="34" charset="0"/>
                        </a:rPr>
                        <a:t>Oralidad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>
                          <a:latin typeface="HP Simplified" panose="020B0604020204020204" pitchFamily="34" charset="0"/>
                        </a:rPr>
                        <a:t>Auge imprenta</a:t>
                      </a:r>
                      <a:r>
                        <a:rPr lang="es-ES" b="0">
                          <a:latin typeface="HP Simplified" panose="020B0604020204020204" pitchFamily="34" charset="0"/>
                        </a:rPr>
                        <a:t> (nacimiento novela)</a:t>
                      </a:r>
                      <a:endParaRPr lang="es-ES" b="1">
                        <a:latin typeface="HP Simplified" panose="020B0604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0408124"/>
                  </a:ext>
                </a:extLst>
              </a:tr>
              <a:tr h="151101">
                <a:tc>
                  <a:txBody>
                    <a:bodyPr/>
                    <a:lstStyle/>
                    <a:p>
                      <a:pPr algn="ctr"/>
                      <a:r>
                        <a:rPr lang="es-ES" b="1">
                          <a:latin typeface="HP Simplified" panose="020B0604020204020204" pitchFamily="34" charset="0"/>
                        </a:rPr>
                        <a:t>Anonimia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>
                          <a:latin typeface="HP Simplified" panose="020B0604020204020204" pitchFamily="34" charset="0"/>
                        </a:rPr>
                        <a:t>Individualismo:</a:t>
                      </a:r>
                      <a:r>
                        <a:rPr lang="es-ES" b="0">
                          <a:latin typeface="HP Simplified" panose="020B0604020204020204" pitchFamily="34" charset="0"/>
                        </a:rPr>
                        <a:t> valoración de los autores</a:t>
                      </a:r>
                      <a:endParaRPr lang="es-ES" b="1">
                        <a:latin typeface="HP Simplified" panose="020B0604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5114615"/>
                  </a:ext>
                </a:extLst>
              </a:tr>
              <a:tr h="151101">
                <a:tc>
                  <a:txBody>
                    <a:bodyPr/>
                    <a:lstStyle/>
                    <a:p>
                      <a:pPr algn="ctr"/>
                      <a:r>
                        <a:rPr lang="es-ES" b="1">
                          <a:latin typeface="HP Simplified" panose="020B0604020204020204" pitchFamily="34" charset="0"/>
                        </a:rPr>
                        <a:t>Intención</a:t>
                      </a:r>
                      <a:r>
                        <a:rPr lang="es-ES" b="0">
                          <a:latin typeface="HP Simplified" panose="020B0604020204020204" pitchFamily="34" charset="0"/>
                        </a:rPr>
                        <a:t> </a:t>
                      </a:r>
                      <a:r>
                        <a:rPr lang="es-ES" b="1">
                          <a:latin typeface="HP Simplified" panose="020B0604020204020204" pitchFamily="34" charset="0"/>
                        </a:rPr>
                        <a:t>didáctica</a:t>
                      </a:r>
                      <a:r>
                        <a:rPr lang="es-ES" b="0">
                          <a:latin typeface="HP Simplified" panose="020B0604020204020204" pitchFamily="34" charset="0"/>
                        </a:rPr>
                        <a:t> (mester de clerecía)</a:t>
                      </a:r>
                      <a:endParaRPr lang="es-ES" b="1">
                        <a:latin typeface="HP Simplified" panose="020B0604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>
                          <a:latin typeface="HP Simplified" panose="020B0604020204020204" pitchFamily="34" charset="0"/>
                        </a:rPr>
                        <a:t>Intención</a:t>
                      </a:r>
                      <a:r>
                        <a:rPr lang="es-ES" b="0">
                          <a:latin typeface="HP Simplified" panose="020B0604020204020204" pitchFamily="34" charset="0"/>
                        </a:rPr>
                        <a:t> </a:t>
                      </a:r>
                      <a:r>
                        <a:rPr lang="es-ES" b="1">
                          <a:latin typeface="HP Simplified" panose="020B0604020204020204" pitchFamily="34" charset="0"/>
                        </a:rPr>
                        <a:t>estética</a:t>
                      </a:r>
                      <a:r>
                        <a:rPr lang="es-ES" b="0">
                          <a:latin typeface="HP Simplified" panose="020B0604020204020204" pitchFamily="34" charset="0"/>
                        </a:rPr>
                        <a:t> y </a:t>
                      </a:r>
                      <a:r>
                        <a:rPr lang="es-ES" b="1">
                          <a:latin typeface="HP Simplified" panose="020B0604020204020204" pitchFamily="34" charset="0"/>
                        </a:rPr>
                        <a:t>humanística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6624494"/>
                  </a:ext>
                </a:extLst>
              </a:tr>
              <a:tr h="151101">
                <a:tc>
                  <a:txBody>
                    <a:bodyPr/>
                    <a:lstStyle/>
                    <a:p>
                      <a:pPr algn="ctr"/>
                      <a:r>
                        <a:rPr lang="es-ES" b="1">
                          <a:latin typeface="HP Simplified" panose="020B0604020204020204" pitchFamily="34" charset="0"/>
                        </a:rPr>
                        <a:t>Temas:</a:t>
                      </a:r>
                      <a:r>
                        <a:rPr lang="es-ES" b="0">
                          <a:latin typeface="HP Simplified" panose="020B0604020204020204" pitchFamily="34" charset="0"/>
                        </a:rPr>
                        <a:t> trabajo, amor, muerte</a:t>
                      </a:r>
                      <a:endParaRPr lang="es-ES" b="1">
                        <a:latin typeface="HP Simplified" panose="020B0604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>
                          <a:latin typeface="HP Simplified" panose="020B0604020204020204" pitchFamily="34" charset="0"/>
                        </a:rPr>
                        <a:t>Temas:</a:t>
                      </a:r>
                      <a:r>
                        <a:rPr lang="es-ES" b="0">
                          <a:latin typeface="HP Simplified" panose="020B0604020204020204" pitchFamily="34" charset="0"/>
                        </a:rPr>
                        <a:t> mitología</a:t>
                      </a:r>
                      <a:endParaRPr lang="es-ES" b="1">
                        <a:latin typeface="HP Simplified" panose="020B0604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5679749"/>
                  </a:ext>
                </a:extLst>
              </a:tr>
              <a:tr h="151101">
                <a:tc>
                  <a:txBody>
                    <a:bodyPr/>
                    <a:lstStyle/>
                    <a:p>
                      <a:pPr algn="ctr"/>
                      <a:r>
                        <a:rPr lang="es-ES" b="0" i="1">
                          <a:latin typeface="HP Simplified" panose="020B0604020204020204" pitchFamily="34" charset="0"/>
                        </a:rPr>
                        <a:t>Juan Ruiz, Don Juan Manuel, Fernando de Rojas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0" i="1">
                          <a:latin typeface="HP Simplified" panose="020B0604020204020204" pitchFamily="34" charset="0"/>
                        </a:rPr>
                        <a:t>Santa Teresa de Jesús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59652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9551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ángulo 14">
            <a:extLst>
              <a:ext uri="{FF2B5EF4-FFF2-40B4-BE49-F238E27FC236}">
                <a16:creationId xmlns:a16="http://schemas.microsoft.com/office/drawing/2014/main" id="{15C3964B-B5A6-4259-AA95-39E2673374FF}"/>
              </a:ext>
            </a:extLst>
          </p:cNvPr>
          <p:cNvSpPr/>
          <p:nvPr/>
        </p:nvSpPr>
        <p:spPr>
          <a:xfrm>
            <a:off x="14177" y="4813005"/>
            <a:ext cx="8172894" cy="88706"/>
          </a:xfrm>
          <a:prstGeom prst="rect">
            <a:avLst/>
          </a:prstGeom>
          <a:solidFill>
            <a:srgbClr val="D7D7D7"/>
          </a:solidFill>
          <a:ln>
            <a:solidFill>
              <a:srgbClr val="D7D7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2" name="Google Shape;462;p36"/>
          <p:cNvSpPr txBox="1">
            <a:spLocks noGrp="1"/>
          </p:cNvSpPr>
          <p:nvPr>
            <p:ph type="title"/>
          </p:nvPr>
        </p:nvSpPr>
        <p:spPr>
          <a:xfrm>
            <a:off x="720000" y="241789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>
                <a:solidFill>
                  <a:schemeClr val="bg1"/>
                </a:solidFill>
                <a:latin typeface="Caladea" panose="02040503050406030204" pitchFamily="18" charset="0"/>
              </a:rPr>
              <a:t>6. </a:t>
            </a:r>
            <a:r>
              <a:rPr lang="es-ES">
                <a:latin typeface="Caladea" panose="02040503050406030204" pitchFamily="18" charset="0"/>
              </a:rPr>
              <a:t>Contexto del Renacimiento</a:t>
            </a:r>
            <a:endParaRPr>
              <a:latin typeface="Caladea" panose="02040503050406030204" pitchFamily="18" charset="0"/>
            </a:endParaRPr>
          </a:p>
        </p:txBody>
      </p:sp>
      <p:sp>
        <p:nvSpPr>
          <p:cNvPr id="5" name="Google Shape;463;p36">
            <a:extLst>
              <a:ext uri="{FF2B5EF4-FFF2-40B4-BE49-F238E27FC236}">
                <a16:creationId xmlns:a16="http://schemas.microsoft.com/office/drawing/2014/main" id="{B5520006-6248-4D0E-857A-6837EB8E9A0F}"/>
              </a:ext>
            </a:extLst>
          </p:cNvPr>
          <p:cNvSpPr txBox="1">
            <a:spLocks/>
          </p:cNvSpPr>
          <p:nvPr/>
        </p:nvSpPr>
        <p:spPr>
          <a:xfrm>
            <a:off x="444678" y="734396"/>
            <a:ext cx="8652601" cy="3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 Light"/>
              <a:buChar char="●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○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■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●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○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■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●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○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■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>
            <a:pPr marL="0" indent="0" algn="l">
              <a:buSzPct val="100000"/>
              <a:buFont typeface="HP Simplified" panose="020B0604020204020204" pitchFamily="34" charset="0"/>
              <a:buChar char="|"/>
            </a:pP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</a:rPr>
              <a:t>Durante la 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</a:rPr>
              <a:t>Edad Media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</a:rPr>
              <a:t> sucederieon una serie de 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</a:rPr>
              <a:t>cambios y avances 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</a:rPr>
              <a:t>que dieron lugar a un nuevo periodo, el 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</a:rPr>
              <a:t>Renacimiento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</a:rPr>
              <a:t>.</a:t>
            </a:r>
          </a:p>
          <a:p>
            <a:pPr marL="0" indent="0" algn="l">
              <a:buSzPct val="100000"/>
              <a:buFont typeface="HP Simplified" panose="020B0604020204020204" pitchFamily="34" charset="0"/>
              <a:buChar char="|"/>
            </a:pP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</a:rPr>
              <a:t>El principal 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</a:rPr>
              <a:t>fenómeno cultural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</a:rPr>
              <a:t> fue el 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</a:rPr>
              <a:t>humanismo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</a:rPr>
              <a:t>, movimiento 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</a:rPr>
              <a:t>intelectual, filosófico y artístico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</a:rPr>
              <a:t> originado en 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</a:rPr>
              <a:t>Italia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</a:rPr>
              <a:t> (s.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</a:rPr>
              <a:t>XV-XVII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</a:rPr>
              <a:t>).</a:t>
            </a:r>
          </a:p>
          <a:p>
            <a:pPr marL="0" indent="0" algn="l">
              <a:buSzPct val="100000"/>
              <a:buFont typeface="HP Simplified" panose="020B0604020204020204" pitchFamily="34" charset="0"/>
              <a:buChar char="|"/>
            </a:pP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</a:rPr>
              <a:t>En la 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</a:rPr>
              <a:t>literatura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</a:rPr>
              <a:t>, las obras impulsaron este cambio en la forma de ver el mundo:</a:t>
            </a:r>
          </a:p>
          <a:p>
            <a:pPr marL="360363" lvl="1" indent="-93663">
              <a:buClr>
                <a:schemeClr val="bg1"/>
              </a:buClr>
              <a:buSzPct val="100000"/>
              <a:buFont typeface="HP Simplified" panose="020B0604020204020204" pitchFamily="34" charset="0"/>
              <a:buChar char="–"/>
            </a:pP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</a:rPr>
              <a:t>Dante Alighieri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</a:rPr>
              <a:t>, 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</a:rPr>
              <a:t>Giovani Boccaccio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</a:rPr>
              <a:t> y 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</a:rPr>
              <a:t>Francesco Petrarca</a:t>
            </a:r>
          </a:p>
        </p:txBody>
      </p:sp>
      <p:sp>
        <p:nvSpPr>
          <p:cNvPr id="6" name="Google Shape;462;p36">
            <a:extLst>
              <a:ext uri="{FF2B5EF4-FFF2-40B4-BE49-F238E27FC236}">
                <a16:creationId xmlns:a16="http://schemas.microsoft.com/office/drawing/2014/main" id="{F8DDE80F-0180-4C17-A938-118641A8D02F}"/>
              </a:ext>
            </a:extLst>
          </p:cNvPr>
          <p:cNvSpPr txBox="1">
            <a:spLocks/>
          </p:cNvSpPr>
          <p:nvPr/>
        </p:nvSpPr>
        <p:spPr>
          <a:xfrm>
            <a:off x="653255" y="1435631"/>
            <a:ext cx="7704000" cy="450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chibsted Grotesk"/>
              <a:buNone/>
              <a:defRPr sz="3200" b="1" i="0" u="none" strike="noStrike" cap="none">
                <a:solidFill>
                  <a:schemeClr val="dk1"/>
                </a:solidFill>
                <a:latin typeface="Schibsted Grotesk"/>
                <a:ea typeface="Schibsted Grotesk"/>
                <a:cs typeface="Schibsted Grotesk"/>
                <a:sym typeface="Schibsted Grotesk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chibsted Grotesk"/>
              <a:buNone/>
              <a:defRPr sz="3200" b="0" i="0" u="none" strike="noStrike" cap="none">
                <a:solidFill>
                  <a:schemeClr val="dk1"/>
                </a:solidFill>
                <a:latin typeface="Schibsted Grotesk"/>
                <a:ea typeface="Schibsted Grotesk"/>
                <a:cs typeface="Schibsted Grotesk"/>
                <a:sym typeface="Schibsted Grotesk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chibsted Grotesk"/>
              <a:buNone/>
              <a:defRPr sz="3200" b="0" i="0" u="none" strike="noStrike" cap="none">
                <a:solidFill>
                  <a:schemeClr val="dk1"/>
                </a:solidFill>
                <a:latin typeface="Schibsted Grotesk"/>
                <a:ea typeface="Schibsted Grotesk"/>
                <a:cs typeface="Schibsted Grotesk"/>
                <a:sym typeface="Schibsted Grotesk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chibsted Grotesk"/>
              <a:buNone/>
              <a:defRPr sz="3200" b="0" i="0" u="none" strike="noStrike" cap="none">
                <a:solidFill>
                  <a:schemeClr val="dk1"/>
                </a:solidFill>
                <a:latin typeface="Schibsted Grotesk"/>
                <a:ea typeface="Schibsted Grotesk"/>
                <a:cs typeface="Schibsted Grotesk"/>
                <a:sym typeface="Schibsted Grotesk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chibsted Grotesk"/>
              <a:buNone/>
              <a:defRPr sz="3200" b="0" i="0" u="none" strike="noStrike" cap="none">
                <a:solidFill>
                  <a:schemeClr val="dk1"/>
                </a:solidFill>
                <a:latin typeface="Schibsted Grotesk"/>
                <a:ea typeface="Schibsted Grotesk"/>
                <a:cs typeface="Schibsted Grotesk"/>
                <a:sym typeface="Schibsted Grotesk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chibsted Grotesk"/>
              <a:buNone/>
              <a:defRPr sz="3200" b="0" i="0" u="none" strike="noStrike" cap="none">
                <a:solidFill>
                  <a:schemeClr val="dk1"/>
                </a:solidFill>
                <a:latin typeface="Schibsted Grotesk"/>
                <a:ea typeface="Schibsted Grotesk"/>
                <a:cs typeface="Schibsted Grotesk"/>
                <a:sym typeface="Schibsted Grotesk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chibsted Grotesk"/>
              <a:buNone/>
              <a:defRPr sz="3200" b="0" i="0" u="none" strike="noStrike" cap="none">
                <a:solidFill>
                  <a:schemeClr val="dk1"/>
                </a:solidFill>
                <a:latin typeface="Schibsted Grotesk"/>
                <a:ea typeface="Schibsted Grotesk"/>
                <a:cs typeface="Schibsted Grotesk"/>
                <a:sym typeface="Schibsted Grotesk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chibsted Grotesk"/>
              <a:buNone/>
              <a:defRPr sz="3200" b="0" i="0" u="none" strike="noStrike" cap="none">
                <a:solidFill>
                  <a:schemeClr val="dk1"/>
                </a:solidFill>
                <a:latin typeface="Schibsted Grotesk"/>
                <a:ea typeface="Schibsted Grotesk"/>
                <a:cs typeface="Schibsted Grotesk"/>
                <a:sym typeface="Schibsted Grotesk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chibsted Grotesk"/>
              <a:buNone/>
              <a:defRPr sz="3200" b="0" i="0" u="none" strike="noStrike" cap="none">
                <a:solidFill>
                  <a:schemeClr val="dk1"/>
                </a:solidFill>
                <a:latin typeface="Schibsted Grotesk"/>
                <a:ea typeface="Schibsted Grotesk"/>
                <a:cs typeface="Schibsted Grotesk"/>
                <a:sym typeface="Schibsted Grotesk"/>
              </a:defRPr>
            </a:lvl9pPr>
          </a:lstStyle>
          <a:p>
            <a:r>
              <a:rPr lang="es-ES" sz="1600">
                <a:solidFill>
                  <a:schemeClr val="bg1"/>
                </a:solidFill>
                <a:latin typeface="Caladea" panose="02040503050406030204" pitchFamily="18" charset="0"/>
              </a:rPr>
              <a:t>Ideológicamente</a:t>
            </a:r>
          </a:p>
        </p:txBody>
      </p:sp>
      <p:sp>
        <p:nvSpPr>
          <p:cNvPr id="8" name="Google Shape;463;p36">
            <a:extLst>
              <a:ext uri="{FF2B5EF4-FFF2-40B4-BE49-F238E27FC236}">
                <a16:creationId xmlns:a16="http://schemas.microsoft.com/office/drawing/2014/main" id="{AACC8BE0-752B-4B9C-8529-F18466699237}"/>
              </a:ext>
            </a:extLst>
          </p:cNvPr>
          <p:cNvSpPr txBox="1">
            <a:spLocks/>
          </p:cNvSpPr>
          <p:nvPr/>
        </p:nvSpPr>
        <p:spPr>
          <a:xfrm>
            <a:off x="444678" y="1694538"/>
            <a:ext cx="8832812" cy="584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 Light"/>
              <a:buChar char="●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○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■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●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○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■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●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○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■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>
            <a:pPr marL="92075" indent="-92075" algn="l">
              <a:buClr>
                <a:schemeClr val="bg1"/>
              </a:buClr>
              <a:tabLst>
                <a:tab pos="92075" algn="l"/>
              </a:tabLst>
            </a:pP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El Renacimiento se caracteriza por la evolución del 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teocentrismo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 al 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antropocentrismo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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 hombre como centro del universo</a:t>
            </a:r>
          </a:p>
          <a:p>
            <a:pPr marL="92075" indent="-92075" algn="l">
              <a:buClr>
                <a:schemeClr val="bg1"/>
              </a:buClr>
              <a:tabLst>
                <a:tab pos="92075" algn="l"/>
              </a:tabLst>
            </a:pP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El humanista debía ser una persona instruida en todas las 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artes, ciencias y técnicas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 posibles </a:t>
            </a:r>
            <a:r>
              <a:rPr lang="es-ES" sz="120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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 afán de conocimiento</a:t>
            </a:r>
          </a:p>
        </p:txBody>
      </p:sp>
      <p:sp>
        <p:nvSpPr>
          <p:cNvPr id="9" name="Google Shape;462;p36">
            <a:extLst>
              <a:ext uri="{FF2B5EF4-FFF2-40B4-BE49-F238E27FC236}">
                <a16:creationId xmlns:a16="http://schemas.microsoft.com/office/drawing/2014/main" id="{A8DF5A2F-0816-4875-B72C-267C84E5C9C5}"/>
              </a:ext>
            </a:extLst>
          </p:cNvPr>
          <p:cNvSpPr txBox="1">
            <a:spLocks/>
          </p:cNvSpPr>
          <p:nvPr/>
        </p:nvSpPr>
        <p:spPr>
          <a:xfrm>
            <a:off x="653255" y="2020439"/>
            <a:ext cx="7704000" cy="450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chibsted Grotesk"/>
              <a:buNone/>
              <a:defRPr sz="3200" b="1" i="0" u="none" strike="noStrike" cap="none">
                <a:solidFill>
                  <a:schemeClr val="dk1"/>
                </a:solidFill>
                <a:latin typeface="Schibsted Grotesk"/>
                <a:ea typeface="Schibsted Grotesk"/>
                <a:cs typeface="Schibsted Grotesk"/>
                <a:sym typeface="Schibsted Grotesk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chibsted Grotesk"/>
              <a:buNone/>
              <a:defRPr sz="3200" b="0" i="0" u="none" strike="noStrike" cap="none">
                <a:solidFill>
                  <a:schemeClr val="dk1"/>
                </a:solidFill>
                <a:latin typeface="Schibsted Grotesk"/>
                <a:ea typeface="Schibsted Grotesk"/>
                <a:cs typeface="Schibsted Grotesk"/>
                <a:sym typeface="Schibsted Grotesk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chibsted Grotesk"/>
              <a:buNone/>
              <a:defRPr sz="3200" b="0" i="0" u="none" strike="noStrike" cap="none">
                <a:solidFill>
                  <a:schemeClr val="dk1"/>
                </a:solidFill>
                <a:latin typeface="Schibsted Grotesk"/>
                <a:ea typeface="Schibsted Grotesk"/>
                <a:cs typeface="Schibsted Grotesk"/>
                <a:sym typeface="Schibsted Grotesk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chibsted Grotesk"/>
              <a:buNone/>
              <a:defRPr sz="3200" b="0" i="0" u="none" strike="noStrike" cap="none">
                <a:solidFill>
                  <a:schemeClr val="dk1"/>
                </a:solidFill>
                <a:latin typeface="Schibsted Grotesk"/>
                <a:ea typeface="Schibsted Grotesk"/>
                <a:cs typeface="Schibsted Grotesk"/>
                <a:sym typeface="Schibsted Grotesk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chibsted Grotesk"/>
              <a:buNone/>
              <a:defRPr sz="3200" b="0" i="0" u="none" strike="noStrike" cap="none">
                <a:solidFill>
                  <a:schemeClr val="dk1"/>
                </a:solidFill>
                <a:latin typeface="Schibsted Grotesk"/>
                <a:ea typeface="Schibsted Grotesk"/>
                <a:cs typeface="Schibsted Grotesk"/>
                <a:sym typeface="Schibsted Grotesk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chibsted Grotesk"/>
              <a:buNone/>
              <a:defRPr sz="3200" b="0" i="0" u="none" strike="noStrike" cap="none">
                <a:solidFill>
                  <a:schemeClr val="dk1"/>
                </a:solidFill>
                <a:latin typeface="Schibsted Grotesk"/>
                <a:ea typeface="Schibsted Grotesk"/>
                <a:cs typeface="Schibsted Grotesk"/>
                <a:sym typeface="Schibsted Grotesk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chibsted Grotesk"/>
              <a:buNone/>
              <a:defRPr sz="3200" b="0" i="0" u="none" strike="noStrike" cap="none">
                <a:solidFill>
                  <a:schemeClr val="dk1"/>
                </a:solidFill>
                <a:latin typeface="Schibsted Grotesk"/>
                <a:ea typeface="Schibsted Grotesk"/>
                <a:cs typeface="Schibsted Grotesk"/>
                <a:sym typeface="Schibsted Grotesk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chibsted Grotesk"/>
              <a:buNone/>
              <a:defRPr sz="3200" b="0" i="0" u="none" strike="noStrike" cap="none">
                <a:solidFill>
                  <a:schemeClr val="dk1"/>
                </a:solidFill>
                <a:latin typeface="Schibsted Grotesk"/>
                <a:ea typeface="Schibsted Grotesk"/>
                <a:cs typeface="Schibsted Grotesk"/>
                <a:sym typeface="Schibsted Grotesk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chibsted Grotesk"/>
              <a:buNone/>
              <a:defRPr sz="3200" b="0" i="0" u="none" strike="noStrike" cap="none">
                <a:solidFill>
                  <a:schemeClr val="dk1"/>
                </a:solidFill>
                <a:latin typeface="Schibsted Grotesk"/>
                <a:ea typeface="Schibsted Grotesk"/>
                <a:cs typeface="Schibsted Grotesk"/>
                <a:sym typeface="Schibsted Grotesk"/>
              </a:defRPr>
            </a:lvl9pPr>
          </a:lstStyle>
          <a:p>
            <a:r>
              <a:rPr lang="es-ES" sz="1600">
                <a:solidFill>
                  <a:schemeClr val="bg1"/>
                </a:solidFill>
                <a:latin typeface="Caladea" panose="02040503050406030204" pitchFamily="18" charset="0"/>
              </a:rPr>
              <a:t>Políticamente</a:t>
            </a:r>
          </a:p>
        </p:txBody>
      </p:sp>
      <p:sp>
        <p:nvSpPr>
          <p:cNvPr id="10" name="Google Shape;463;p36">
            <a:extLst>
              <a:ext uri="{FF2B5EF4-FFF2-40B4-BE49-F238E27FC236}">
                <a16:creationId xmlns:a16="http://schemas.microsoft.com/office/drawing/2014/main" id="{B0BF3D0A-1EAE-4EB2-9D59-CF7348F7E90F}"/>
              </a:ext>
            </a:extLst>
          </p:cNvPr>
          <p:cNvSpPr txBox="1">
            <a:spLocks/>
          </p:cNvSpPr>
          <p:nvPr/>
        </p:nvSpPr>
        <p:spPr>
          <a:xfrm>
            <a:off x="444678" y="2279346"/>
            <a:ext cx="8832812" cy="584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 Light"/>
              <a:buChar char="●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○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■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●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○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■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●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○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■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>
            <a:pPr marL="92075" indent="-92075" algn="l">
              <a:buClr>
                <a:schemeClr val="bg1"/>
              </a:buClr>
              <a:tabLst>
                <a:tab pos="92075" algn="l"/>
              </a:tabLst>
            </a:pP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El modelo de gobierno europeo fue el de la 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monarquía absoluta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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 el monarca tiene </a:t>
            </a:r>
            <a:r>
              <a:rPr lang="es-ES" sz="1200" u="sng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todo el poder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.</a:t>
            </a:r>
          </a:p>
          <a:p>
            <a:pPr marL="92075" indent="-92075" algn="l">
              <a:buClr>
                <a:schemeClr val="bg1"/>
              </a:buClr>
              <a:tabLst>
                <a:tab pos="92075" algn="l"/>
              </a:tabLst>
            </a:pP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El gobierno de 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Carlos I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 fue una 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época convulsa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 </a:t>
            </a:r>
            <a:r>
              <a:rPr lang="es-ES" sz="1200" b="1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/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 el reinado de 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Felipe II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 asistió a un deterioro progresivo de la situación de España.</a:t>
            </a:r>
          </a:p>
        </p:txBody>
      </p:sp>
      <p:sp>
        <p:nvSpPr>
          <p:cNvPr id="11" name="Google Shape;462;p36">
            <a:extLst>
              <a:ext uri="{FF2B5EF4-FFF2-40B4-BE49-F238E27FC236}">
                <a16:creationId xmlns:a16="http://schemas.microsoft.com/office/drawing/2014/main" id="{B1C00B0B-D24F-4C3D-8A5F-5BD076686732}"/>
              </a:ext>
            </a:extLst>
          </p:cNvPr>
          <p:cNvSpPr txBox="1">
            <a:spLocks/>
          </p:cNvSpPr>
          <p:nvPr/>
        </p:nvSpPr>
        <p:spPr>
          <a:xfrm>
            <a:off x="653255" y="2605247"/>
            <a:ext cx="7704000" cy="450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chibsted Grotesk"/>
              <a:buNone/>
              <a:defRPr sz="3200" b="1" i="0" u="none" strike="noStrike" cap="none">
                <a:solidFill>
                  <a:schemeClr val="dk1"/>
                </a:solidFill>
                <a:latin typeface="Schibsted Grotesk"/>
                <a:ea typeface="Schibsted Grotesk"/>
                <a:cs typeface="Schibsted Grotesk"/>
                <a:sym typeface="Schibsted Grotesk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chibsted Grotesk"/>
              <a:buNone/>
              <a:defRPr sz="3200" b="0" i="0" u="none" strike="noStrike" cap="none">
                <a:solidFill>
                  <a:schemeClr val="dk1"/>
                </a:solidFill>
                <a:latin typeface="Schibsted Grotesk"/>
                <a:ea typeface="Schibsted Grotesk"/>
                <a:cs typeface="Schibsted Grotesk"/>
                <a:sym typeface="Schibsted Grotesk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chibsted Grotesk"/>
              <a:buNone/>
              <a:defRPr sz="3200" b="0" i="0" u="none" strike="noStrike" cap="none">
                <a:solidFill>
                  <a:schemeClr val="dk1"/>
                </a:solidFill>
                <a:latin typeface="Schibsted Grotesk"/>
                <a:ea typeface="Schibsted Grotesk"/>
                <a:cs typeface="Schibsted Grotesk"/>
                <a:sym typeface="Schibsted Grotesk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chibsted Grotesk"/>
              <a:buNone/>
              <a:defRPr sz="3200" b="0" i="0" u="none" strike="noStrike" cap="none">
                <a:solidFill>
                  <a:schemeClr val="dk1"/>
                </a:solidFill>
                <a:latin typeface="Schibsted Grotesk"/>
                <a:ea typeface="Schibsted Grotesk"/>
                <a:cs typeface="Schibsted Grotesk"/>
                <a:sym typeface="Schibsted Grotesk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chibsted Grotesk"/>
              <a:buNone/>
              <a:defRPr sz="3200" b="0" i="0" u="none" strike="noStrike" cap="none">
                <a:solidFill>
                  <a:schemeClr val="dk1"/>
                </a:solidFill>
                <a:latin typeface="Schibsted Grotesk"/>
                <a:ea typeface="Schibsted Grotesk"/>
                <a:cs typeface="Schibsted Grotesk"/>
                <a:sym typeface="Schibsted Grotesk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chibsted Grotesk"/>
              <a:buNone/>
              <a:defRPr sz="3200" b="0" i="0" u="none" strike="noStrike" cap="none">
                <a:solidFill>
                  <a:schemeClr val="dk1"/>
                </a:solidFill>
                <a:latin typeface="Schibsted Grotesk"/>
                <a:ea typeface="Schibsted Grotesk"/>
                <a:cs typeface="Schibsted Grotesk"/>
                <a:sym typeface="Schibsted Grotesk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chibsted Grotesk"/>
              <a:buNone/>
              <a:defRPr sz="3200" b="0" i="0" u="none" strike="noStrike" cap="none">
                <a:solidFill>
                  <a:schemeClr val="dk1"/>
                </a:solidFill>
                <a:latin typeface="Schibsted Grotesk"/>
                <a:ea typeface="Schibsted Grotesk"/>
                <a:cs typeface="Schibsted Grotesk"/>
                <a:sym typeface="Schibsted Grotesk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chibsted Grotesk"/>
              <a:buNone/>
              <a:defRPr sz="3200" b="0" i="0" u="none" strike="noStrike" cap="none">
                <a:solidFill>
                  <a:schemeClr val="dk1"/>
                </a:solidFill>
                <a:latin typeface="Schibsted Grotesk"/>
                <a:ea typeface="Schibsted Grotesk"/>
                <a:cs typeface="Schibsted Grotesk"/>
                <a:sym typeface="Schibsted Grotesk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chibsted Grotesk"/>
              <a:buNone/>
              <a:defRPr sz="3200" b="0" i="0" u="none" strike="noStrike" cap="none">
                <a:solidFill>
                  <a:schemeClr val="dk1"/>
                </a:solidFill>
                <a:latin typeface="Schibsted Grotesk"/>
                <a:ea typeface="Schibsted Grotesk"/>
                <a:cs typeface="Schibsted Grotesk"/>
                <a:sym typeface="Schibsted Grotesk"/>
              </a:defRPr>
            </a:lvl9pPr>
          </a:lstStyle>
          <a:p>
            <a:r>
              <a:rPr lang="es-ES" sz="1600">
                <a:solidFill>
                  <a:schemeClr val="bg1"/>
                </a:solidFill>
                <a:latin typeface="Caladea" panose="02040503050406030204" pitchFamily="18" charset="0"/>
              </a:rPr>
              <a:t>Ámbito religioso</a:t>
            </a:r>
          </a:p>
        </p:txBody>
      </p:sp>
      <p:sp>
        <p:nvSpPr>
          <p:cNvPr id="12" name="Google Shape;463;p36">
            <a:extLst>
              <a:ext uri="{FF2B5EF4-FFF2-40B4-BE49-F238E27FC236}">
                <a16:creationId xmlns:a16="http://schemas.microsoft.com/office/drawing/2014/main" id="{1FCBDEA5-F901-4726-9CE3-567BEEC87E61}"/>
              </a:ext>
            </a:extLst>
          </p:cNvPr>
          <p:cNvSpPr txBox="1">
            <a:spLocks/>
          </p:cNvSpPr>
          <p:nvPr/>
        </p:nvSpPr>
        <p:spPr>
          <a:xfrm>
            <a:off x="444678" y="2864154"/>
            <a:ext cx="8832812" cy="584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 Light"/>
              <a:buChar char="●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○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■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●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○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■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●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○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■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>
            <a:pPr marL="92075" indent="-92075" algn="l">
              <a:buClr>
                <a:schemeClr val="bg1"/>
              </a:buClr>
              <a:tabLst>
                <a:tab pos="92075" algn="l"/>
              </a:tabLst>
            </a:pP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El 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erasmismo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 fue una corriente ideológica basada en los postulados de 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Erasmo de Rotterdam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:</a:t>
            </a:r>
          </a:p>
          <a:p>
            <a:pPr marL="360363" lvl="1" indent="-93663">
              <a:buClr>
                <a:schemeClr val="bg1"/>
              </a:buClr>
              <a:tabLst>
                <a:tab pos="92075" algn="l"/>
              </a:tabLst>
            </a:pP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criticó la 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corrupción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 del clero, defendió la 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religiosidad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 anterior y el 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contacto personal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 con Dios</a:t>
            </a:r>
          </a:p>
          <a:p>
            <a:pPr marL="92075" indent="-92075" algn="l">
              <a:buClr>
                <a:schemeClr val="bg1"/>
              </a:buClr>
              <a:tabLst>
                <a:tab pos="92075" algn="l"/>
              </a:tabLst>
            </a:pP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A su vez, 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Martín Lutero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 impulsó la 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reforma protestante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.</a:t>
            </a:r>
          </a:p>
        </p:txBody>
      </p:sp>
      <p:sp>
        <p:nvSpPr>
          <p:cNvPr id="13" name="Google Shape;462;p36">
            <a:extLst>
              <a:ext uri="{FF2B5EF4-FFF2-40B4-BE49-F238E27FC236}">
                <a16:creationId xmlns:a16="http://schemas.microsoft.com/office/drawing/2014/main" id="{B1ED694F-D3E7-4CA1-ABFD-9F46138C854B}"/>
              </a:ext>
            </a:extLst>
          </p:cNvPr>
          <p:cNvSpPr txBox="1">
            <a:spLocks/>
          </p:cNvSpPr>
          <p:nvPr/>
        </p:nvSpPr>
        <p:spPr>
          <a:xfrm>
            <a:off x="653255" y="3395569"/>
            <a:ext cx="7704000" cy="450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chibsted Grotesk"/>
              <a:buNone/>
              <a:defRPr sz="3200" b="1" i="0" u="none" strike="noStrike" cap="none">
                <a:solidFill>
                  <a:schemeClr val="dk1"/>
                </a:solidFill>
                <a:latin typeface="Schibsted Grotesk"/>
                <a:ea typeface="Schibsted Grotesk"/>
                <a:cs typeface="Schibsted Grotesk"/>
                <a:sym typeface="Schibsted Grotesk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chibsted Grotesk"/>
              <a:buNone/>
              <a:defRPr sz="3200" b="0" i="0" u="none" strike="noStrike" cap="none">
                <a:solidFill>
                  <a:schemeClr val="dk1"/>
                </a:solidFill>
                <a:latin typeface="Schibsted Grotesk"/>
                <a:ea typeface="Schibsted Grotesk"/>
                <a:cs typeface="Schibsted Grotesk"/>
                <a:sym typeface="Schibsted Grotesk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chibsted Grotesk"/>
              <a:buNone/>
              <a:defRPr sz="3200" b="0" i="0" u="none" strike="noStrike" cap="none">
                <a:solidFill>
                  <a:schemeClr val="dk1"/>
                </a:solidFill>
                <a:latin typeface="Schibsted Grotesk"/>
                <a:ea typeface="Schibsted Grotesk"/>
                <a:cs typeface="Schibsted Grotesk"/>
                <a:sym typeface="Schibsted Grotesk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chibsted Grotesk"/>
              <a:buNone/>
              <a:defRPr sz="3200" b="0" i="0" u="none" strike="noStrike" cap="none">
                <a:solidFill>
                  <a:schemeClr val="dk1"/>
                </a:solidFill>
                <a:latin typeface="Schibsted Grotesk"/>
                <a:ea typeface="Schibsted Grotesk"/>
                <a:cs typeface="Schibsted Grotesk"/>
                <a:sym typeface="Schibsted Grotesk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chibsted Grotesk"/>
              <a:buNone/>
              <a:defRPr sz="3200" b="0" i="0" u="none" strike="noStrike" cap="none">
                <a:solidFill>
                  <a:schemeClr val="dk1"/>
                </a:solidFill>
                <a:latin typeface="Schibsted Grotesk"/>
                <a:ea typeface="Schibsted Grotesk"/>
                <a:cs typeface="Schibsted Grotesk"/>
                <a:sym typeface="Schibsted Grotesk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chibsted Grotesk"/>
              <a:buNone/>
              <a:defRPr sz="3200" b="0" i="0" u="none" strike="noStrike" cap="none">
                <a:solidFill>
                  <a:schemeClr val="dk1"/>
                </a:solidFill>
                <a:latin typeface="Schibsted Grotesk"/>
                <a:ea typeface="Schibsted Grotesk"/>
                <a:cs typeface="Schibsted Grotesk"/>
                <a:sym typeface="Schibsted Grotesk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chibsted Grotesk"/>
              <a:buNone/>
              <a:defRPr sz="3200" b="0" i="0" u="none" strike="noStrike" cap="none">
                <a:solidFill>
                  <a:schemeClr val="dk1"/>
                </a:solidFill>
                <a:latin typeface="Schibsted Grotesk"/>
                <a:ea typeface="Schibsted Grotesk"/>
                <a:cs typeface="Schibsted Grotesk"/>
                <a:sym typeface="Schibsted Grotesk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chibsted Grotesk"/>
              <a:buNone/>
              <a:defRPr sz="3200" b="0" i="0" u="none" strike="noStrike" cap="none">
                <a:solidFill>
                  <a:schemeClr val="dk1"/>
                </a:solidFill>
                <a:latin typeface="Schibsted Grotesk"/>
                <a:ea typeface="Schibsted Grotesk"/>
                <a:cs typeface="Schibsted Grotesk"/>
                <a:sym typeface="Schibsted Grotesk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chibsted Grotesk"/>
              <a:buNone/>
              <a:defRPr sz="3200" b="0" i="0" u="none" strike="noStrike" cap="none">
                <a:solidFill>
                  <a:schemeClr val="dk1"/>
                </a:solidFill>
                <a:latin typeface="Schibsted Grotesk"/>
                <a:ea typeface="Schibsted Grotesk"/>
                <a:cs typeface="Schibsted Grotesk"/>
                <a:sym typeface="Schibsted Grotesk"/>
              </a:defRPr>
            </a:lvl9pPr>
          </a:lstStyle>
          <a:p>
            <a:r>
              <a:rPr lang="es-ES" sz="1600">
                <a:solidFill>
                  <a:schemeClr val="bg1"/>
                </a:solidFill>
                <a:latin typeface="Caladea" panose="02040503050406030204" pitchFamily="18" charset="0"/>
              </a:rPr>
              <a:t>Socialmente</a:t>
            </a:r>
          </a:p>
        </p:txBody>
      </p:sp>
      <p:sp>
        <p:nvSpPr>
          <p:cNvPr id="14" name="Google Shape;463;p36">
            <a:extLst>
              <a:ext uri="{FF2B5EF4-FFF2-40B4-BE49-F238E27FC236}">
                <a16:creationId xmlns:a16="http://schemas.microsoft.com/office/drawing/2014/main" id="{61ED8CD2-E22B-4A03-A9E7-A9A5D2D4216C}"/>
              </a:ext>
            </a:extLst>
          </p:cNvPr>
          <p:cNvSpPr txBox="1">
            <a:spLocks/>
          </p:cNvSpPr>
          <p:nvPr/>
        </p:nvSpPr>
        <p:spPr>
          <a:xfrm>
            <a:off x="444678" y="3654475"/>
            <a:ext cx="8832812" cy="11585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 Light"/>
              <a:buChar char="●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○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■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●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○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■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●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○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■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>
            <a:pPr marL="92075" indent="-92075" algn="l">
              <a:buClr>
                <a:schemeClr val="bg1"/>
              </a:buClr>
              <a:tabLst>
                <a:tab pos="92075" algn="l"/>
              </a:tabLst>
            </a:pP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Transición del 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feudalismo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 al 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capitalismo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: enriquecimiento de la 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burguesía 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mientras el país se llenaba de 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mendigos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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 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picaresca</a:t>
            </a:r>
            <a:endParaRPr lang="es-ES" sz="1200">
              <a:uFill>
                <a:solidFill>
                  <a:schemeClr val="bg1"/>
                </a:solidFill>
              </a:uFill>
              <a:latin typeface="HP Simplified" panose="020B0604020204020204" pitchFamily="34" charset="0"/>
              <a:sym typeface="Wingdings" panose="05000000000000000000" pitchFamily="2" charset="2"/>
            </a:endParaRPr>
          </a:p>
          <a:p>
            <a:pPr marL="92075" indent="-92075" algn="l">
              <a:buClr>
                <a:schemeClr val="bg1"/>
              </a:buClr>
              <a:tabLst>
                <a:tab pos="92075" algn="l"/>
              </a:tabLst>
            </a:pP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A pesar de todo, el 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Humanismo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 y el 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erasmismo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 se introdujeron en la 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cultura española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 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manifestaciones literarias</a:t>
            </a:r>
            <a:endParaRPr lang="es-ES" sz="1200">
              <a:uFill>
                <a:solidFill>
                  <a:schemeClr val="bg1"/>
                </a:solidFill>
              </a:uFill>
              <a:latin typeface="HP Simplified" panose="020B0604020204020204" pitchFamily="34" charset="0"/>
              <a:sym typeface="Wingdings" panose="05000000000000000000" pitchFamily="2" charset="2"/>
            </a:endParaRPr>
          </a:p>
          <a:p>
            <a:pPr marL="92075" indent="-92075" algn="l">
              <a:buClr>
                <a:schemeClr val="bg1"/>
              </a:buClr>
              <a:tabLst>
                <a:tab pos="92075" algn="l"/>
              </a:tabLst>
            </a:pP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País 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analfabeto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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 la literatura quedó restringida a la 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burguesía y aristocracia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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 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cultura 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adquirió valor de 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superioridad</a:t>
            </a:r>
          </a:p>
          <a:p>
            <a:pPr marL="92075" indent="-92075" algn="l">
              <a:buClr>
                <a:schemeClr val="bg1"/>
              </a:buClr>
              <a:tabLst>
                <a:tab pos="92075" algn="l"/>
              </a:tabLst>
            </a:pP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Mecenazgos 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por parte de los 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grupos sociales 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más poderosos para contribuir en la 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creación literaria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.</a:t>
            </a:r>
          </a:p>
          <a:p>
            <a:pPr marL="92075" indent="-92075" algn="l">
              <a:buClr>
                <a:schemeClr val="bg1"/>
              </a:buClr>
              <a:tabLst>
                <a:tab pos="92075" algn="l"/>
              </a:tabLst>
            </a:pP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Época de 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variedad de temas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, 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géneros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 e 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innovaciones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, ocasionalmente heredados de la tradición debido al contacto con la cultura 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grecolatina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.</a:t>
            </a:r>
          </a:p>
        </p:txBody>
      </p: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5C2F2E19-1CF9-460F-8FB4-BF9A55F4E5F7}"/>
              </a:ext>
            </a:extLst>
          </p:cNvPr>
          <p:cNvCxnSpPr/>
          <p:nvPr/>
        </p:nvCxnSpPr>
        <p:spPr>
          <a:xfrm>
            <a:off x="511418" y="3943648"/>
            <a:ext cx="0" cy="33452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73582529-45B1-4E9D-834E-7DDF1882DEF7}"/>
              </a:ext>
            </a:extLst>
          </p:cNvPr>
          <p:cNvCxnSpPr/>
          <p:nvPr/>
        </p:nvCxnSpPr>
        <p:spPr>
          <a:xfrm>
            <a:off x="516986" y="4349676"/>
            <a:ext cx="0" cy="33452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9550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36"/>
          <p:cNvSpPr txBox="1">
            <a:spLocks noGrp="1"/>
          </p:cNvSpPr>
          <p:nvPr>
            <p:ph type="title"/>
          </p:nvPr>
        </p:nvSpPr>
        <p:spPr>
          <a:xfrm>
            <a:off x="720000" y="241789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>
                <a:solidFill>
                  <a:schemeClr val="bg1"/>
                </a:solidFill>
                <a:latin typeface="Caladea" panose="02040503050406030204" pitchFamily="18" charset="0"/>
              </a:rPr>
              <a:t>7. </a:t>
            </a:r>
            <a:r>
              <a:rPr lang="es-ES">
                <a:latin typeface="Caladea" panose="02040503050406030204" pitchFamily="18" charset="0"/>
              </a:rPr>
              <a:t>Narración en verso y prosa</a:t>
            </a:r>
            <a:endParaRPr>
              <a:latin typeface="Caladea" panose="02040503050406030204" pitchFamily="18" charset="0"/>
            </a:endParaRPr>
          </a:p>
        </p:txBody>
      </p:sp>
      <p:sp>
        <p:nvSpPr>
          <p:cNvPr id="4" name="Google Shape;451;p35">
            <a:extLst>
              <a:ext uri="{FF2B5EF4-FFF2-40B4-BE49-F238E27FC236}">
                <a16:creationId xmlns:a16="http://schemas.microsoft.com/office/drawing/2014/main" id="{F07B183C-52AB-4164-BFE1-3D175DECD780}"/>
              </a:ext>
            </a:extLst>
          </p:cNvPr>
          <p:cNvSpPr txBox="1">
            <a:spLocks/>
          </p:cNvSpPr>
          <p:nvPr/>
        </p:nvSpPr>
        <p:spPr>
          <a:xfrm>
            <a:off x="7662530" y="-3619"/>
            <a:ext cx="1502735" cy="322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 Light"/>
              <a:buChar char="●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○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■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●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○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■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●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○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■"/>
              <a:defRPr sz="14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>
            <a:pPr marL="0" indent="0" algn="r">
              <a:buFont typeface="Nunito Light"/>
              <a:buNone/>
            </a:pPr>
            <a:r>
              <a:rPr lang="es-ES" b="1">
                <a:solidFill>
                  <a:schemeClr val="bg1"/>
                </a:solidFill>
                <a:latin typeface="Caladea" panose="02040503050406030204" pitchFamily="18" charset="0"/>
              </a:rPr>
              <a:t>RENACIMIENTO</a:t>
            </a:r>
          </a:p>
        </p:txBody>
      </p:sp>
      <p:sp>
        <p:nvSpPr>
          <p:cNvPr id="7" name="Google Shape;462;p36">
            <a:extLst>
              <a:ext uri="{FF2B5EF4-FFF2-40B4-BE49-F238E27FC236}">
                <a16:creationId xmlns:a16="http://schemas.microsoft.com/office/drawing/2014/main" id="{07890306-B247-492E-85DA-EB5C8128B363}"/>
              </a:ext>
            </a:extLst>
          </p:cNvPr>
          <p:cNvSpPr txBox="1">
            <a:spLocks/>
          </p:cNvSpPr>
          <p:nvPr/>
        </p:nvSpPr>
        <p:spPr>
          <a:xfrm>
            <a:off x="709897" y="773547"/>
            <a:ext cx="7704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chibsted Grotesk"/>
              <a:buNone/>
              <a:defRPr sz="3200" b="1" i="0" u="none" strike="noStrike" cap="none">
                <a:solidFill>
                  <a:schemeClr val="dk1"/>
                </a:solidFill>
                <a:latin typeface="Schibsted Grotesk"/>
                <a:ea typeface="Schibsted Grotesk"/>
                <a:cs typeface="Schibsted Grotesk"/>
                <a:sym typeface="Schibsted Grotesk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chibsted Grotesk"/>
              <a:buNone/>
              <a:defRPr sz="3200" b="0" i="0" u="none" strike="noStrike" cap="none">
                <a:solidFill>
                  <a:schemeClr val="dk1"/>
                </a:solidFill>
                <a:latin typeface="Schibsted Grotesk"/>
                <a:ea typeface="Schibsted Grotesk"/>
                <a:cs typeface="Schibsted Grotesk"/>
                <a:sym typeface="Schibsted Grotesk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chibsted Grotesk"/>
              <a:buNone/>
              <a:defRPr sz="3200" b="0" i="0" u="none" strike="noStrike" cap="none">
                <a:solidFill>
                  <a:schemeClr val="dk1"/>
                </a:solidFill>
                <a:latin typeface="Schibsted Grotesk"/>
                <a:ea typeface="Schibsted Grotesk"/>
                <a:cs typeface="Schibsted Grotesk"/>
                <a:sym typeface="Schibsted Grotesk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chibsted Grotesk"/>
              <a:buNone/>
              <a:defRPr sz="3200" b="0" i="0" u="none" strike="noStrike" cap="none">
                <a:solidFill>
                  <a:schemeClr val="dk1"/>
                </a:solidFill>
                <a:latin typeface="Schibsted Grotesk"/>
                <a:ea typeface="Schibsted Grotesk"/>
                <a:cs typeface="Schibsted Grotesk"/>
                <a:sym typeface="Schibsted Grotesk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chibsted Grotesk"/>
              <a:buNone/>
              <a:defRPr sz="3200" b="0" i="0" u="none" strike="noStrike" cap="none">
                <a:solidFill>
                  <a:schemeClr val="dk1"/>
                </a:solidFill>
                <a:latin typeface="Schibsted Grotesk"/>
                <a:ea typeface="Schibsted Grotesk"/>
                <a:cs typeface="Schibsted Grotesk"/>
                <a:sym typeface="Schibsted Grotesk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chibsted Grotesk"/>
              <a:buNone/>
              <a:defRPr sz="3200" b="0" i="0" u="none" strike="noStrike" cap="none">
                <a:solidFill>
                  <a:schemeClr val="dk1"/>
                </a:solidFill>
                <a:latin typeface="Schibsted Grotesk"/>
                <a:ea typeface="Schibsted Grotesk"/>
                <a:cs typeface="Schibsted Grotesk"/>
                <a:sym typeface="Schibsted Grotesk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chibsted Grotesk"/>
              <a:buNone/>
              <a:defRPr sz="3200" b="0" i="0" u="none" strike="noStrike" cap="none">
                <a:solidFill>
                  <a:schemeClr val="dk1"/>
                </a:solidFill>
                <a:latin typeface="Schibsted Grotesk"/>
                <a:ea typeface="Schibsted Grotesk"/>
                <a:cs typeface="Schibsted Grotesk"/>
                <a:sym typeface="Schibsted Grotesk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chibsted Grotesk"/>
              <a:buNone/>
              <a:defRPr sz="3200" b="0" i="0" u="none" strike="noStrike" cap="none">
                <a:solidFill>
                  <a:schemeClr val="dk1"/>
                </a:solidFill>
                <a:latin typeface="Schibsted Grotesk"/>
                <a:ea typeface="Schibsted Grotesk"/>
                <a:cs typeface="Schibsted Grotesk"/>
                <a:sym typeface="Schibsted Grotesk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chibsted Grotesk"/>
              <a:buNone/>
              <a:defRPr sz="3200" b="0" i="0" u="none" strike="noStrike" cap="none">
                <a:solidFill>
                  <a:schemeClr val="dk1"/>
                </a:solidFill>
                <a:latin typeface="Schibsted Grotesk"/>
                <a:ea typeface="Schibsted Grotesk"/>
                <a:cs typeface="Schibsted Grotesk"/>
                <a:sym typeface="Schibsted Grotesk"/>
              </a:defRPr>
            </a:lvl9pPr>
          </a:lstStyle>
          <a:p>
            <a:r>
              <a:rPr lang="es-ES" sz="2400">
                <a:solidFill>
                  <a:schemeClr val="bg2"/>
                </a:solidFill>
                <a:highlight>
                  <a:srgbClr val="C64F1C"/>
                </a:highlight>
                <a:latin typeface="Caladea" panose="02040503050406030204" pitchFamily="18" charset="0"/>
              </a:rPr>
              <a:t>Santa Teresa de Jesús</a:t>
            </a:r>
            <a:endParaRPr lang="es-ES" sz="2400">
              <a:solidFill>
                <a:schemeClr val="bg1"/>
              </a:solidFill>
              <a:latin typeface="Caladea" panose="02040503050406030204" pitchFamily="18" charset="0"/>
            </a:endParaRPr>
          </a:p>
        </p:txBody>
      </p:sp>
      <p:sp>
        <p:nvSpPr>
          <p:cNvPr id="8" name="Google Shape;463;p36">
            <a:extLst>
              <a:ext uri="{FF2B5EF4-FFF2-40B4-BE49-F238E27FC236}">
                <a16:creationId xmlns:a16="http://schemas.microsoft.com/office/drawing/2014/main" id="{104D0F4D-7F42-4A97-AFA7-2CA71C79EC6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91399" y="1180484"/>
            <a:ext cx="8652601" cy="94199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2075" indent="-92075" algn="l"/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</a:rPr>
              <a:t>Teresa de Cepeda y Ahumada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</a:rPr>
              <a:t>, nacida en el siglo 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</a:rPr>
              <a:t>XVI</a:t>
            </a:r>
          </a:p>
          <a:p>
            <a:pPr marL="92075" indent="-92075" algn="l"/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</a:rPr>
              <a:t>Ingresó a los 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</a:rPr>
              <a:t>19 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</a:rPr>
              <a:t>años en un 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</a:rPr>
              <a:t>convento de carmelitas</a:t>
            </a:r>
            <a:r>
              <a:rPr lang="es-ES" sz="120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</a:rPr>
              <a:t> </a:t>
            </a:r>
            <a:r>
              <a:rPr lang="es-ES" sz="120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 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reforma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 de la orden</a:t>
            </a:r>
            <a:r>
              <a:rPr lang="es-ES" sz="120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 </a:t>
            </a:r>
            <a:r>
              <a:rPr lang="es-ES" sz="1200" b="1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+ 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fundó numerosos 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conventos</a:t>
            </a:r>
          </a:p>
          <a:p>
            <a:pPr marL="0" indent="0" algn="l">
              <a:buNone/>
            </a:pPr>
            <a:r>
              <a:rPr lang="es-ES" sz="1200" b="1" u="sng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OBRA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 (verso y prosa)</a:t>
            </a:r>
            <a:endParaRPr lang="es-ES" sz="1200" b="1" u="sng">
              <a:uFill>
                <a:solidFill>
                  <a:schemeClr val="bg1"/>
                </a:solidFill>
              </a:uFill>
              <a:latin typeface="HP Simplified" panose="020B0604020204020204" pitchFamily="34" charset="0"/>
              <a:sym typeface="Wingdings" panose="05000000000000000000" pitchFamily="2" charset="2"/>
            </a:endParaRPr>
          </a:p>
          <a:p>
            <a:pPr marL="92075" indent="-92075" algn="l"/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Procuró la 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instrucción religiosa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 a través de escritos con 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carácter didáctico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.</a:t>
            </a:r>
          </a:p>
          <a:p>
            <a:pPr marL="92075" indent="-92075" algn="l"/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Autora de 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poesía mística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, recurriendo a la similitud con el 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amor humano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</a:t>
            </a:r>
            <a:r>
              <a:rPr lang="es-ES" sz="1200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 problemas con la </a:t>
            </a:r>
            <a:r>
              <a:rPr lang="es-ES" sz="1200" b="1">
                <a:uFill>
                  <a:solidFill>
                    <a:schemeClr val="bg1"/>
                  </a:solidFill>
                </a:uFill>
                <a:latin typeface="HP Simplified" panose="020B0604020204020204" pitchFamily="34" charset="0"/>
                <a:sym typeface="Wingdings" panose="05000000000000000000" pitchFamily="2" charset="2"/>
              </a:rPr>
              <a:t>Inquisición</a:t>
            </a:r>
            <a:endParaRPr lang="es-ES" sz="1200">
              <a:latin typeface="HP Simplified" panose="020B0604020204020204" pitchFamily="34" charset="0"/>
            </a:endParaRPr>
          </a:p>
        </p:txBody>
      </p:sp>
      <p:sp>
        <p:nvSpPr>
          <p:cNvPr id="9" name="Rectángulo: esquinas diagonales redondeadas 8">
            <a:extLst>
              <a:ext uri="{FF2B5EF4-FFF2-40B4-BE49-F238E27FC236}">
                <a16:creationId xmlns:a16="http://schemas.microsoft.com/office/drawing/2014/main" id="{F7D121F2-63DE-438E-AE19-923E96F43E82}"/>
              </a:ext>
            </a:extLst>
          </p:cNvPr>
          <p:cNvSpPr/>
          <p:nvPr/>
        </p:nvSpPr>
        <p:spPr>
          <a:xfrm>
            <a:off x="563525" y="2275267"/>
            <a:ext cx="8159984" cy="508290"/>
          </a:xfrm>
          <a:prstGeom prst="round2DiagRect">
            <a:avLst/>
          </a:prstGeom>
          <a:solidFill>
            <a:srgbClr val="C64F1C">
              <a:alpha val="20000"/>
            </a:srgb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>
                <a:latin typeface="HP Simplified" panose="020B0604020204020204" pitchFamily="34" charset="0"/>
              </a:rPr>
              <a:t>La </a:t>
            </a:r>
            <a:r>
              <a:rPr lang="es-ES" b="1">
                <a:latin typeface="HP Simplified" panose="020B0604020204020204" pitchFamily="34" charset="0"/>
              </a:rPr>
              <a:t>poesía mística</a:t>
            </a:r>
            <a:r>
              <a:rPr lang="es-ES">
                <a:latin typeface="HP Simplified" panose="020B0604020204020204" pitchFamily="34" charset="0"/>
              </a:rPr>
              <a:t> trataba el tema de la </a:t>
            </a:r>
            <a:r>
              <a:rPr lang="es-ES" b="1">
                <a:latin typeface="HP Simplified" panose="020B0604020204020204" pitchFamily="34" charset="0"/>
              </a:rPr>
              <a:t>cercanía a Dios</a:t>
            </a:r>
            <a:r>
              <a:rPr lang="es-ES">
                <a:latin typeface="HP Simplified" panose="020B0604020204020204" pitchFamily="34" charset="0"/>
              </a:rPr>
              <a:t>, no desde la </a:t>
            </a:r>
            <a:r>
              <a:rPr lang="es-ES" b="1">
                <a:latin typeface="HP Simplified" panose="020B0604020204020204" pitchFamily="34" charset="0"/>
              </a:rPr>
              <a:t>lejanía</a:t>
            </a:r>
            <a:r>
              <a:rPr lang="es-ES">
                <a:latin typeface="HP Simplified" panose="020B0604020204020204" pitchFamily="34" charset="0"/>
              </a:rPr>
              <a:t> como en la Edad Media. Aparece asequible la </a:t>
            </a:r>
            <a:r>
              <a:rPr lang="es-ES" b="1">
                <a:latin typeface="HP Simplified" panose="020B0604020204020204" pitchFamily="34" charset="0"/>
              </a:rPr>
              <a:t>entrega del alma</a:t>
            </a:r>
            <a:r>
              <a:rPr lang="es-ES">
                <a:latin typeface="HP Simplified" panose="020B0604020204020204" pitchFamily="34" charset="0"/>
              </a:rPr>
              <a:t>, la </a:t>
            </a:r>
            <a:r>
              <a:rPr lang="es-ES" b="1">
                <a:latin typeface="HP Simplified" panose="020B0604020204020204" pitchFamily="34" charset="0"/>
              </a:rPr>
              <a:t>conexión</a:t>
            </a:r>
            <a:r>
              <a:rPr lang="es-ES">
                <a:latin typeface="HP Simplified" panose="020B0604020204020204" pitchFamily="34" charset="0"/>
              </a:rPr>
              <a:t> y la </a:t>
            </a:r>
            <a:r>
              <a:rPr lang="es-ES" b="1">
                <a:latin typeface="HP Simplified" panose="020B0604020204020204" pitchFamily="34" charset="0"/>
              </a:rPr>
              <a:t>unión </a:t>
            </a:r>
            <a:r>
              <a:rPr lang="es-ES">
                <a:latin typeface="HP Simplified" panose="020B0604020204020204" pitchFamily="34" charset="0"/>
              </a:rPr>
              <a:t>con </a:t>
            </a:r>
            <a:r>
              <a:rPr lang="es-ES" b="1">
                <a:latin typeface="HP Simplified" panose="020B0604020204020204" pitchFamily="34" charset="0"/>
              </a:rPr>
              <a:t>Dios</a:t>
            </a:r>
            <a:r>
              <a:rPr lang="es-ES">
                <a:latin typeface="HP Simplified" panose="020B0604020204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66855446"/>
      </p:ext>
    </p:extLst>
  </p:cSld>
  <p:clrMapOvr>
    <a:masterClrMapping/>
  </p:clrMapOvr>
</p:sld>
</file>

<file path=ppt/theme/theme1.xml><?xml version="1.0" encoding="utf-8"?>
<a:theme xmlns:a="http://schemas.openxmlformats.org/drawingml/2006/main" name="Contemporary Social Issues by Slidesgo">
  <a:themeElements>
    <a:clrScheme name="Simple Light">
      <a:dk1>
        <a:srgbClr val="141313"/>
      </a:dk1>
      <a:lt1>
        <a:srgbClr val="C64F1C"/>
      </a:lt1>
      <a:dk2>
        <a:srgbClr val="E2E2E2"/>
      </a:dk2>
      <a:lt2>
        <a:srgbClr val="474747"/>
      </a:lt2>
      <a:accent1>
        <a:srgbClr val="812708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191919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2896</TotalTime>
  <Words>2024</Words>
  <Application>Microsoft Office PowerPoint</Application>
  <PresentationFormat>Presentación en pantalla (16:9)</PresentationFormat>
  <Paragraphs>210</Paragraphs>
  <Slides>11</Slides>
  <Notes>11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9" baseType="lpstr">
      <vt:lpstr>Arial</vt:lpstr>
      <vt:lpstr>Caladea</vt:lpstr>
      <vt:lpstr>HP Simplified</vt:lpstr>
      <vt:lpstr>Karla</vt:lpstr>
      <vt:lpstr>Nunito Light</vt:lpstr>
      <vt:lpstr>Schibsted Grotesk</vt:lpstr>
      <vt:lpstr>Wingdings</vt:lpstr>
      <vt:lpstr>Contemporary Social Issues by Slidesgo</vt:lpstr>
      <vt:lpstr>Unidad 4 Literatura Edad Media y Renacimiento</vt:lpstr>
      <vt:lpstr>1. Los mesteres</vt:lpstr>
      <vt:lpstr>2. Narración en verso</vt:lpstr>
      <vt:lpstr>3. Narración en prosa</vt:lpstr>
      <vt:lpstr>4. Teatro profano</vt:lpstr>
      <vt:lpstr>4. Teatro profano</vt:lpstr>
      <vt:lpstr>5. Renacimiento VS Edad Media</vt:lpstr>
      <vt:lpstr>6. Contexto del Renacimiento</vt:lpstr>
      <vt:lpstr>7. Narración en verso y prosa</vt:lpstr>
      <vt:lpstr>8. Conceptos literarios</vt:lpstr>
      <vt:lpstr>8. Conceptos literarios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2 Literatura Edad Media y Renacimiento</dc:title>
  <cp:lastModifiedBy>Eva Arnau</cp:lastModifiedBy>
  <cp:revision>58</cp:revision>
  <dcterms:modified xsi:type="dcterms:W3CDTF">2024-02-29T21:27:28Z</dcterms:modified>
</cp:coreProperties>
</file>