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7"/>
  </p:notesMasterIdLst>
  <p:sldIdLst>
    <p:sldId id="256" r:id="rId2"/>
    <p:sldId id="295" r:id="rId3"/>
    <p:sldId id="294" r:id="rId4"/>
    <p:sldId id="296" r:id="rId5"/>
    <p:sldId id="297" r:id="rId6"/>
    <p:sldId id="300" r:id="rId7"/>
    <p:sldId id="301" r:id="rId8"/>
    <p:sldId id="302" r:id="rId9"/>
    <p:sldId id="298" r:id="rId10"/>
    <p:sldId id="299" r:id="rId11"/>
    <p:sldId id="303" r:id="rId12"/>
    <p:sldId id="257" r:id="rId13"/>
    <p:sldId id="291" r:id="rId14"/>
    <p:sldId id="293" r:id="rId15"/>
    <p:sldId id="292" r:id="rId16"/>
  </p:sldIdLst>
  <p:sldSz cx="9144000" cy="5143500" type="screen16x9"/>
  <p:notesSz cx="6858000" cy="9144000"/>
  <p:embeddedFontLst>
    <p:embeddedFont>
      <p:font typeface="Bebas Neue" panose="020B0604020202020204" charset="0"/>
      <p:regular r:id="rId18"/>
    </p:embeddedFont>
    <p:embeddedFont>
      <p:font typeface="Open Sans" panose="020B0604020202020204" charset="0"/>
      <p:regular r:id="rId19"/>
      <p:bold r:id="rId20"/>
      <p:italic r:id="rId21"/>
      <p:boldItalic r:id="rId22"/>
    </p:embeddedFont>
    <p:embeddedFont>
      <p:font typeface="OpenSymbol" panose="05010000000000000000" pitchFamily="2" charset="0"/>
      <p:regular r:id="rId23"/>
    </p:embeddedFont>
    <p:embeddedFont>
      <p:font typeface="Pridi" panose="020B0604020202020204" charset="-34"/>
      <p:regular r:id="rId24"/>
      <p:bold r:id="rId25"/>
    </p:embeddedFont>
    <p:embeddedFont>
      <p:font typeface="Source Sans Pro" panose="020B0503030403020204" pitchFamily="3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8F4"/>
    <a:srgbClr val="F7E9D6"/>
    <a:srgbClr val="DFB05E"/>
    <a:srgbClr val="FFFFFF"/>
    <a:srgbClr val="F2DFBF"/>
    <a:srgbClr val="6E8FC3"/>
    <a:srgbClr val="ECD09E"/>
    <a:srgbClr val="B5A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1E016E-189C-4E0B-AA6F-1D7F1B4734C9}">
  <a:tblStyle styleId="{441E016E-189C-4E0B-AA6F-1D7F1B4734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023" autoAdjust="0"/>
  </p:normalViewPr>
  <p:slideViewPr>
    <p:cSldViewPr snapToGrid="0">
      <p:cViewPr varScale="1">
        <p:scale>
          <a:sx n="146" d="100"/>
          <a:sy n="146" d="100"/>
        </p:scale>
        <p:origin x="51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8474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3191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3339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5485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801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1002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143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227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857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6761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453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9892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853c3179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853c3179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08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742925" y="846063"/>
            <a:ext cx="4687800" cy="304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700" b="0">
                <a:latin typeface="Pridi"/>
                <a:ea typeface="Pridi"/>
                <a:cs typeface="Pridi"/>
                <a:sym typeface="Prid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742925" y="3930963"/>
            <a:ext cx="4687800" cy="3660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5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 hasCustomPrompt="1"/>
          </p:nvPr>
        </p:nvSpPr>
        <p:spPr>
          <a:xfrm>
            <a:off x="747275" y="1905550"/>
            <a:ext cx="4756200" cy="12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7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>
            <a:spLocks noGrp="1"/>
          </p:cNvSpPr>
          <p:nvPr>
            <p:ph type="subTitle" idx="1"/>
          </p:nvPr>
        </p:nvSpPr>
        <p:spPr>
          <a:xfrm>
            <a:off x="747275" y="3073250"/>
            <a:ext cx="4756200" cy="3660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cxnSp>
        <p:nvCxnSpPr>
          <p:cNvPr id="50" name="Google Shape;50;p11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51" name="Google Shape;51;p11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59" name="Google Shape;59;p14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04525" y="2876775"/>
            <a:ext cx="43836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7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913200" y="847400"/>
            <a:ext cx="1805700" cy="1806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cxnSp>
        <p:nvCxnSpPr>
          <p:cNvPr id="16" name="Google Shape;16;p3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7" name="Google Shape;17;p3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704000" cy="32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4923249" y="2650350"/>
            <a:ext cx="2505600" cy="168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2"/>
          </p:nvPr>
        </p:nvSpPr>
        <p:spPr>
          <a:xfrm>
            <a:off x="1715375" y="2650350"/>
            <a:ext cx="2505600" cy="168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3"/>
          </p:nvPr>
        </p:nvSpPr>
        <p:spPr>
          <a:xfrm>
            <a:off x="1715375" y="2208724"/>
            <a:ext cx="2505600" cy="47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4923250" y="2208724"/>
            <a:ext cx="2505600" cy="47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cxnSp>
        <p:nvCxnSpPr>
          <p:cNvPr id="29" name="Google Shape;29;p5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30" name="Google Shape;30;p5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11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5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33" name="Google Shape;33;p6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34" name="Google Shape;34;p6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693500" y="1074575"/>
            <a:ext cx="47175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ubTitle" idx="1"/>
          </p:nvPr>
        </p:nvSpPr>
        <p:spPr>
          <a:xfrm>
            <a:off x="3693500" y="1713625"/>
            <a:ext cx="4717500" cy="22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cxnSp>
        <p:nvCxnSpPr>
          <p:cNvPr id="38" name="Google Shape;38;p7"/>
          <p:cNvCxnSpPr/>
          <p:nvPr/>
        </p:nvCxnSpPr>
        <p:spPr>
          <a:xfrm>
            <a:off x="713225" y="2614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39" name="Google Shape;39;p7"/>
          <p:cNvCxnSpPr/>
          <p:nvPr/>
        </p:nvCxnSpPr>
        <p:spPr>
          <a:xfrm>
            <a:off x="-192050" y="4882100"/>
            <a:ext cx="86238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15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idi"/>
              <a:buNone/>
              <a:defRPr sz="3000">
                <a:solidFill>
                  <a:schemeClr val="dk1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ctrTitle"/>
          </p:nvPr>
        </p:nvSpPr>
        <p:spPr>
          <a:xfrm>
            <a:off x="2507673" y="846300"/>
            <a:ext cx="5923052" cy="304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800" u="sng">
                <a:solidFill>
                  <a:schemeClr val="dk2"/>
                </a:solidFill>
                <a:uFill>
                  <a:solidFill>
                    <a:schemeClr val="accent1"/>
                  </a:solidFill>
                </a:uFill>
              </a:rPr>
              <a:t>VALENCIÀ T.3 i 12</a:t>
            </a:r>
            <a:br>
              <a:rPr lang="es-ES" sz="4800">
                <a:solidFill>
                  <a:schemeClr val="dk2"/>
                </a:solidFill>
              </a:rPr>
            </a:br>
            <a:r>
              <a:rPr lang="es-ES" sz="3600">
                <a:solidFill>
                  <a:schemeClr val="accent1"/>
                </a:solidFill>
              </a:rPr>
              <a:t>Llengua amb classe</a:t>
            </a:r>
            <a:endParaRPr sz="3600">
              <a:solidFill>
                <a:schemeClr val="accent1"/>
              </a:solidFill>
            </a:endParaRPr>
          </a:p>
        </p:txBody>
      </p:sp>
      <p:sp>
        <p:nvSpPr>
          <p:cNvPr id="70" name="Google Shape;70;p18"/>
          <p:cNvSpPr txBox="1">
            <a:spLocks noGrp="1"/>
          </p:cNvSpPr>
          <p:nvPr>
            <p:ph type="subTitle" idx="1"/>
          </p:nvPr>
        </p:nvSpPr>
        <p:spPr>
          <a:xfrm>
            <a:off x="2563091" y="3890400"/>
            <a:ext cx="5867634" cy="4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/>
              <a:t>1º BATX C</a:t>
            </a:r>
            <a:endParaRPr b="1"/>
          </a:p>
        </p:txBody>
      </p:sp>
      <p:pic>
        <p:nvPicPr>
          <p:cNvPr id="3" name="Gráfico 2" descr="Discurso">
            <a:extLst>
              <a:ext uri="{FF2B5EF4-FFF2-40B4-BE49-F238E27FC236}">
                <a16:creationId xmlns:a16="http://schemas.microsoft.com/office/drawing/2014/main" id="{EB4CE774-2D02-4E67-AA1B-BF24D09CB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1677742"/>
            <a:ext cx="2679512" cy="267951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658090" y="218252"/>
            <a:ext cx="7198309" cy="642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4. </a:t>
            </a:r>
            <a:r>
              <a:rPr lang="es-ES" b="1">
                <a:solidFill>
                  <a:schemeClr val="dk2"/>
                </a:solidFill>
              </a:rPr>
              <a:t>Les grafies oclusives</a:t>
            </a:r>
            <a:endParaRPr sz="2400" b="1">
              <a:solidFill>
                <a:schemeClr val="accent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8F6FDC6-0155-41FA-9C24-DD3C570E959C}"/>
              </a:ext>
            </a:extLst>
          </p:cNvPr>
          <p:cNvSpPr txBox="1"/>
          <p:nvPr/>
        </p:nvSpPr>
        <p:spPr>
          <a:xfrm>
            <a:off x="6940621" y="19332"/>
            <a:ext cx="1606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SONS OCLUSIUS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A1AAB26-183E-41A1-87FC-B0654D686C49}"/>
              </a:ext>
            </a:extLst>
          </p:cNvPr>
          <p:cNvSpPr/>
          <p:nvPr/>
        </p:nvSpPr>
        <p:spPr>
          <a:xfrm>
            <a:off x="6746359" y="451800"/>
            <a:ext cx="845127" cy="249382"/>
          </a:xfrm>
          <a:prstGeom prst="roundRect">
            <a:avLst>
              <a:gd name="adj" fmla="val 50000"/>
            </a:avLst>
          </a:prstGeom>
          <a:solidFill>
            <a:schemeClr val="accent1">
              <a:alpha val="50000"/>
            </a:schemeClr>
          </a:solidFill>
          <a:ln w="1905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SORDS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FCC963A-E959-4C63-9FE1-ACD7236E7278}"/>
              </a:ext>
            </a:extLst>
          </p:cNvPr>
          <p:cNvSpPr/>
          <p:nvPr/>
        </p:nvSpPr>
        <p:spPr>
          <a:xfrm>
            <a:off x="7743886" y="451800"/>
            <a:ext cx="1032761" cy="249382"/>
          </a:xfrm>
          <a:prstGeom prst="roundRect">
            <a:avLst>
              <a:gd name="adj" fmla="val 50000"/>
            </a:avLst>
          </a:prstGeom>
          <a:solidFill>
            <a:schemeClr val="bg2">
              <a:alpha val="50000"/>
            </a:schemeClr>
          </a:solidFill>
          <a:ln w="19050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SONORS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5305FE4-2173-4337-BA32-BAB417C95B4C}"/>
              </a:ext>
            </a:extLst>
          </p:cNvPr>
          <p:cNvSpPr/>
          <p:nvPr/>
        </p:nvSpPr>
        <p:spPr>
          <a:xfrm>
            <a:off x="6921489" y="733642"/>
            <a:ext cx="494865" cy="2493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[p]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E6C4C1C-27FD-4E75-A373-8CFE6C69E41D}"/>
              </a:ext>
            </a:extLst>
          </p:cNvPr>
          <p:cNvSpPr/>
          <p:nvPr/>
        </p:nvSpPr>
        <p:spPr>
          <a:xfrm>
            <a:off x="6919538" y="1015484"/>
            <a:ext cx="494865" cy="2493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[t]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49F1FC3C-BDBE-4A2F-91F8-F09BBED5E01D}"/>
              </a:ext>
            </a:extLst>
          </p:cNvPr>
          <p:cNvSpPr/>
          <p:nvPr/>
        </p:nvSpPr>
        <p:spPr>
          <a:xfrm>
            <a:off x="6919538" y="1297326"/>
            <a:ext cx="494865" cy="2493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[k]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DC4EECA-722F-416F-A7A5-5C2E99FE49CC}"/>
              </a:ext>
            </a:extLst>
          </p:cNvPr>
          <p:cNvSpPr/>
          <p:nvPr/>
        </p:nvSpPr>
        <p:spPr>
          <a:xfrm>
            <a:off x="8026826" y="733642"/>
            <a:ext cx="494865" cy="249382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[b]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26592BA-EB03-4021-82A3-990F4DDB1517}"/>
              </a:ext>
            </a:extLst>
          </p:cNvPr>
          <p:cNvSpPr/>
          <p:nvPr/>
        </p:nvSpPr>
        <p:spPr>
          <a:xfrm>
            <a:off x="8024875" y="1015484"/>
            <a:ext cx="494865" cy="249382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[d]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108B8062-286B-41A7-8EC7-F003A4D6F78A}"/>
              </a:ext>
            </a:extLst>
          </p:cNvPr>
          <p:cNvSpPr/>
          <p:nvPr/>
        </p:nvSpPr>
        <p:spPr>
          <a:xfrm>
            <a:off x="8024875" y="1297326"/>
            <a:ext cx="494865" cy="249382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[g]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CD92E151-E3F3-4661-9841-0E059A264669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7168923" y="262919"/>
            <a:ext cx="0" cy="1888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2B10D814-6281-4342-A49C-C5FF6AE43D85}"/>
              </a:ext>
            </a:extLst>
          </p:cNvPr>
          <p:cNvCxnSpPr>
            <a:cxnSpLocks/>
          </p:cNvCxnSpPr>
          <p:nvPr/>
        </p:nvCxnSpPr>
        <p:spPr>
          <a:xfrm>
            <a:off x="8277287" y="262919"/>
            <a:ext cx="0" cy="188881"/>
          </a:xfrm>
          <a:prstGeom prst="straightConnector1">
            <a:avLst/>
          </a:prstGeom>
          <a:ln w="1905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D0A379B9-394A-478E-A15B-2422E6F84FD5}"/>
              </a:ext>
            </a:extLst>
          </p:cNvPr>
          <p:cNvCxnSpPr>
            <a:cxnSpLocks/>
          </p:cNvCxnSpPr>
          <p:nvPr/>
        </p:nvCxnSpPr>
        <p:spPr>
          <a:xfrm flipH="1">
            <a:off x="6788221" y="849385"/>
            <a:ext cx="15240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035939A9-163F-4C31-97A1-EBC01801F2D5}"/>
              </a:ext>
            </a:extLst>
          </p:cNvPr>
          <p:cNvCxnSpPr>
            <a:cxnSpLocks/>
          </p:cNvCxnSpPr>
          <p:nvPr/>
        </p:nvCxnSpPr>
        <p:spPr>
          <a:xfrm flipH="1">
            <a:off x="6767138" y="1135423"/>
            <a:ext cx="15240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41B92A97-A076-491D-9630-E25B2E4F3CAF}"/>
              </a:ext>
            </a:extLst>
          </p:cNvPr>
          <p:cNvCxnSpPr>
            <a:cxnSpLocks/>
          </p:cNvCxnSpPr>
          <p:nvPr/>
        </p:nvCxnSpPr>
        <p:spPr>
          <a:xfrm flipH="1">
            <a:off x="6767138" y="1419443"/>
            <a:ext cx="152400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877C604-844B-45EF-969E-09DE8C5C33C9}"/>
              </a:ext>
            </a:extLst>
          </p:cNvPr>
          <p:cNvSpPr txBox="1"/>
          <p:nvPr/>
        </p:nvSpPr>
        <p:spPr>
          <a:xfrm>
            <a:off x="6562781" y="68930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5F25614-9D98-48A0-B66A-EE42C9EE17CC}"/>
              </a:ext>
            </a:extLst>
          </p:cNvPr>
          <p:cNvSpPr txBox="1"/>
          <p:nvPr/>
        </p:nvSpPr>
        <p:spPr>
          <a:xfrm>
            <a:off x="6562781" y="966239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E93E154-E48C-433D-8177-1418F970FFCE}"/>
              </a:ext>
            </a:extLst>
          </p:cNvPr>
          <p:cNvSpPr txBox="1"/>
          <p:nvPr/>
        </p:nvSpPr>
        <p:spPr>
          <a:xfrm>
            <a:off x="5815493" y="1254761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c, q, k, qu</a:t>
            </a:r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2B62A93E-EA20-4C34-BC6A-96701F70EB46}"/>
              </a:ext>
            </a:extLst>
          </p:cNvPr>
          <p:cNvCxnSpPr>
            <a:cxnSpLocks/>
          </p:cNvCxnSpPr>
          <p:nvPr/>
        </p:nvCxnSpPr>
        <p:spPr>
          <a:xfrm>
            <a:off x="8518596" y="849385"/>
            <a:ext cx="152400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F37AF02-B876-4B68-8E98-50969AF5D0C2}"/>
              </a:ext>
            </a:extLst>
          </p:cNvPr>
          <p:cNvCxnSpPr>
            <a:cxnSpLocks/>
          </p:cNvCxnSpPr>
          <p:nvPr/>
        </p:nvCxnSpPr>
        <p:spPr>
          <a:xfrm>
            <a:off x="8497513" y="1135423"/>
            <a:ext cx="152400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833ABC22-4F26-4684-83FA-CB52EE410A67}"/>
              </a:ext>
            </a:extLst>
          </p:cNvPr>
          <p:cNvCxnSpPr>
            <a:cxnSpLocks/>
          </p:cNvCxnSpPr>
          <p:nvPr/>
        </p:nvCxnSpPr>
        <p:spPr>
          <a:xfrm>
            <a:off x="8497513" y="1419443"/>
            <a:ext cx="152400" cy="0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9A6DBD2-CC1C-4F54-A34A-C3590A87FD05}"/>
              </a:ext>
            </a:extLst>
          </p:cNvPr>
          <p:cNvSpPr txBox="1"/>
          <p:nvPr/>
        </p:nvSpPr>
        <p:spPr>
          <a:xfrm>
            <a:off x="8588879" y="70770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6240EA13-6E6C-44BC-814B-A5FDC19B6C80}"/>
              </a:ext>
            </a:extLst>
          </p:cNvPr>
          <p:cNvSpPr txBox="1"/>
          <p:nvPr/>
        </p:nvSpPr>
        <p:spPr>
          <a:xfrm>
            <a:off x="8582739" y="977338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0DFABC4-EBA6-40D3-A672-C87A4808E4EA}"/>
              </a:ext>
            </a:extLst>
          </p:cNvPr>
          <p:cNvSpPr txBox="1"/>
          <p:nvPr/>
        </p:nvSpPr>
        <p:spPr>
          <a:xfrm>
            <a:off x="8573713" y="1251165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g, gu</a:t>
            </a:r>
          </a:p>
        </p:txBody>
      </p:sp>
      <p:sp>
        <p:nvSpPr>
          <p:cNvPr id="41" name="Cerrar llave 40">
            <a:extLst>
              <a:ext uri="{FF2B5EF4-FFF2-40B4-BE49-F238E27FC236}">
                <a16:creationId xmlns:a16="http://schemas.microsoft.com/office/drawing/2014/main" id="{8BAA76C0-BE0B-4BFA-A950-D30225338F85}"/>
              </a:ext>
            </a:extLst>
          </p:cNvPr>
          <p:cNvSpPr/>
          <p:nvPr/>
        </p:nvSpPr>
        <p:spPr>
          <a:xfrm rot="5400000">
            <a:off x="7576336" y="824325"/>
            <a:ext cx="256061" cy="1756744"/>
          </a:xfrm>
          <a:prstGeom prst="rightBrace">
            <a:avLst>
              <a:gd name="adj1" fmla="val 54324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E6923F6-BBCE-4EC9-90D6-2CF1B0DE4F3C}"/>
              </a:ext>
            </a:extLst>
          </p:cNvPr>
          <p:cNvSpPr txBox="1"/>
          <p:nvPr/>
        </p:nvSpPr>
        <p:spPr>
          <a:xfrm>
            <a:off x="6861261" y="1794850"/>
            <a:ext cx="1758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 </a:t>
            </a:r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final de paraula</a:t>
            </a:r>
          </a:p>
          <a:p>
            <a:pPr algn="ctr"/>
            <a:r>
              <a:rPr lang="es-ES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sonen </a:t>
            </a:r>
            <a:r>
              <a:rPr lang="es-ES" b="1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sordes</a:t>
            </a:r>
            <a:endParaRPr lang="es-ES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graphicFrame>
        <p:nvGraphicFramePr>
          <p:cNvPr id="42" name="Tabla 44">
            <a:extLst>
              <a:ext uri="{FF2B5EF4-FFF2-40B4-BE49-F238E27FC236}">
                <a16:creationId xmlns:a16="http://schemas.microsoft.com/office/drawing/2014/main" id="{1163BC13-1284-4EA5-A957-A82AEED22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59463"/>
              </p:ext>
            </p:extLst>
          </p:nvPr>
        </p:nvGraphicFramePr>
        <p:xfrm>
          <a:off x="323519" y="939578"/>
          <a:ext cx="5475279" cy="231570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27970">
                  <a:extLst>
                    <a:ext uri="{9D8B030D-6E8A-4147-A177-3AD203B41FA5}">
                      <a16:colId xmlns:a16="http://schemas.microsoft.com/office/drawing/2014/main" val="176479290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1025843186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2202457052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2788935325"/>
                    </a:ext>
                  </a:extLst>
                </a:gridCol>
              </a:tblGrid>
              <a:tr h="118551">
                <a:tc>
                  <a:txBody>
                    <a:bodyPr/>
                    <a:lstStyle/>
                    <a:p>
                      <a:r>
                        <a:rPr lang="es-ES" sz="12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Exemples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Excepcions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217751"/>
                  </a:ext>
                </a:extLst>
              </a:tr>
              <a:tr h="944103">
                <a:tc>
                  <a:txBody>
                    <a:bodyPr/>
                    <a:lstStyle/>
                    <a:p>
                      <a:r>
                        <a:rPr lang="es-ES" sz="110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Darrere de consonant o vocal àtona</a:t>
                      </a:r>
                    </a:p>
                  </a:txBody>
                  <a:tcPr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Mateixa consonant que altres paraules de la </a:t>
                      </a:r>
                      <a:r>
                        <a:rPr lang="es-ES" sz="110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família</a:t>
                      </a:r>
                      <a:endParaRPr lang="es-ES" sz="110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ver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(ver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al)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nor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(nòr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ic)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san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(san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uini)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àra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(Arà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ia)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ràpi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(rapi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esa)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diàle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(dialo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càrre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aràbi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espàrre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bròfe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àne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màne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325019"/>
                  </a:ext>
                </a:extLst>
              </a:tr>
              <a:tr h="944103">
                <a:tc>
                  <a:txBody>
                    <a:bodyPr/>
                    <a:lstStyle/>
                    <a:p>
                      <a:r>
                        <a:rPr lang="es-ES" sz="110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Darrere de vocal tònica o diftong</a:t>
                      </a:r>
                    </a:p>
                  </a:txBody>
                  <a:tcPr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La consonant </a:t>
                      </a:r>
                      <a:r>
                        <a:rPr lang="es-ES" sz="110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</a:t>
                      </a:r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depén de les paraules de la família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llo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(llo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era)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salu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(salu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able)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SzPct val="70000"/>
                        <a:buFont typeface="Open Sans" panose="020B0604020202020204" charset="0"/>
                        <a:buChar char="─"/>
                      </a:pP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fo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(fo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gu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bg2"/>
                        </a:buClr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ES" sz="1100" b="1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-etud</a:t>
                      </a:r>
                      <a:r>
                        <a:rPr lang="es-ES" sz="11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i </a:t>
                      </a:r>
                      <a:r>
                        <a:rPr lang="es-ES" sz="1100" b="1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–itud</a:t>
                      </a:r>
                      <a:r>
                        <a:rPr lang="es-ES" sz="11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: 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quietu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habitu</a:t>
                      </a:r>
                      <a:r>
                        <a:rPr lang="es-ES" sz="1100" b="1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</a:p>
                    <a:p>
                      <a:pPr marL="0" indent="0">
                        <a:buClr>
                          <a:schemeClr val="bg2"/>
                        </a:buClr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alju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clu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tu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</a:t>
                      </a:r>
                      <a:endParaRPr lang="es-ES" sz="1100" b="0" i="1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pPr marL="0" indent="0">
                        <a:buClr>
                          <a:schemeClr val="bg2"/>
                        </a:buClr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su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fre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flui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</a:t>
                      </a:r>
                      <a:endParaRPr lang="es-ES" sz="1100" b="0" i="1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pPr marL="0" indent="0">
                        <a:buClr>
                          <a:schemeClr val="bg2"/>
                        </a:buClr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pedago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re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ma</a:t>
                      </a:r>
                      <a:r>
                        <a:rPr lang="es-ES" sz="11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  <a:endParaRPr lang="es-ES" sz="1100" b="0" i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484102"/>
                  </a:ext>
                </a:extLst>
              </a:tr>
            </a:tbl>
          </a:graphicData>
        </a:graphic>
      </p:graphicFrame>
      <p:sp>
        <p:nvSpPr>
          <p:cNvPr id="47" name="CuadroTexto 46">
            <a:extLst>
              <a:ext uri="{FF2B5EF4-FFF2-40B4-BE49-F238E27FC236}">
                <a16:creationId xmlns:a16="http://schemas.microsoft.com/office/drawing/2014/main" id="{1F73042B-0ADA-48CF-B86A-AC7DE423C222}"/>
              </a:ext>
            </a:extLst>
          </p:cNvPr>
          <p:cNvSpPr txBox="1"/>
          <p:nvPr/>
        </p:nvSpPr>
        <p:spPr>
          <a:xfrm>
            <a:off x="323519" y="685639"/>
            <a:ext cx="5475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chemeClr val="accent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NORMES D’ÚS</a:t>
            </a:r>
          </a:p>
        </p:txBody>
      </p:sp>
      <p:sp>
        <p:nvSpPr>
          <p:cNvPr id="46" name="Flecha: a la derecha 45">
            <a:extLst>
              <a:ext uri="{FF2B5EF4-FFF2-40B4-BE49-F238E27FC236}">
                <a16:creationId xmlns:a16="http://schemas.microsoft.com/office/drawing/2014/main" id="{5D5640DC-735E-4C34-A6FE-23D6FE637E86}"/>
              </a:ext>
            </a:extLst>
          </p:cNvPr>
          <p:cNvSpPr/>
          <p:nvPr/>
        </p:nvSpPr>
        <p:spPr>
          <a:xfrm>
            <a:off x="5842150" y="2419306"/>
            <a:ext cx="297873" cy="18010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5D876561-EF17-4BB5-A2C7-63A108CB7926}"/>
              </a:ext>
            </a:extLst>
          </p:cNvPr>
          <p:cNvSpPr txBox="1"/>
          <p:nvPr/>
        </p:nvSpPr>
        <p:spPr>
          <a:xfrm>
            <a:off x="6051045" y="2351411"/>
            <a:ext cx="30403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u="sng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 comprobables per (no) derivació</a:t>
            </a:r>
            <a:r>
              <a:rPr lang="es-ES" sz="1100" b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:</a:t>
            </a:r>
            <a:br>
              <a:rPr lang="es-ES" sz="1100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s-ES" sz="1100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baluar</a:t>
            </a:r>
            <a:r>
              <a:rPr lang="es-ES" sz="1100" b="1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</a:t>
            </a:r>
            <a:r>
              <a:rPr lang="es-ES" sz="1100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mítin</a:t>
            </a:r>
            <a:r>
              <a:rPr lang="es-ES" sz="1100" b="1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</a:t>
            </a:r>
            <a:r>
              <a:rPr lang="es-ES" sz="1100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suman</a:t>
            </a:r>
            <a:r>
              <a:rPr lang="es-ES" sz="1100" b="1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</a:t>
            </a:r>
            <a:r>
              <a:rPr lang="es-ES" sz="1100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subtrahen</a:t>
            </a:r>
            <a:r>
              <a:rPr lang="es-ES" sz="1100" b="1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</a:t>
            </a:r>
            <a:r>
              <a:rPr lang="es-ES" sz="1100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dividen</a:t>
            </a:r>
            <a:r>
              <a:rPr lang="es-ES" sz="1100" b="1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</a:t>
            </a:r>
            <a:r>
              <a:rPr lang="es-ES" sz="1100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lleopar</a:t>
            </a:r>
            <a:r>
              <a:rPr lang="es-ES" sz="1100" b="1" i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</a:t>
            </a:r>
            <a:endParaRPr lang="es-ES" sz="1100" i="1">
              <a:uFill>
                <a:solidFill>
                  <a:schemeClr val="bg2"/>
                </a:solidFill>
              </a:u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graphicFrame>
        <p:nvGraphicFramePr>
          <p:cNvPr id="48" name="Tabla 49">
            <a:extLst>
              <a:ext uri="{FF2B5EF4-FFF2-40B4-BE49-F238E27FC236}">
                <a16:creationId xmlns:a16="http://schemas.microsoft.com/office/drawing/2014/main" id="{EDFC3846-E5A4-42FA-8E97-FF83D4BB1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151532"/>
              </p:ext>
            </p:extLst>
          </p:nvPr>
        </p:nvGraphicFramePr>
        <p:xfrm>
          <a:off x="115806" y="3391436"/>
          <a:ext cx="3899275" cy="1295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21043">
                  <a:extLst>
                    <a:ext uri="{9D8B030D-6E8A-4147-A177-3AD203B41FA5}">
                      <a16:colId xmlns:a16="http://schemas.microsoft.com/office/drawing/2014/main" val="179757436"/>
                    </a:ext>
                  </a:extLst>
                </a:gridCol>
                <a:gridCol w="1094105">
                  <a:extLst>
                    <a:ext uri="{9D8B030D-6E8A-4147-A177-3AD203B41FA5}">
                      <a16:colId xmlns:a16="http://schemas.microsoft.com/office/drawing/2014/main" val="2438221309"/>
                    </a:ext>
                  </a:extLst>
                </a:gridCol>
                <a:gridCol w="1176655">
                  <a:extLst>
                    <a:ext uri="{9D8B030D-6E8A-4147-A177-3AD203B41FA5}">
                      <a16:colId xmlns:a16="http://schemas.microsoft.com/office/drawing/2014/main" val="4141897574"/>
                    </a:ext>
                  </a:extLst>
                </a:gridCol>
                <a:gridCol w="907472">
                  <a:extLst>
                    <a:ext uri="{9D8B030D-6E8A-4147-A177-3AD203B41FA5}">
                      <a16:colId xmlns:a16="http://schemas.microsoft.com/office/drawing/2014/main" val="40709498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ES" sz="1100">
                        <a:solidFill>
                          <a:schemeClr val="bg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solidFill>
                            <a:schemeClr val="bg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FB05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solidFill>
                            <a:schemeClr val="bg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</a:t>
                      </a:r>
                    </a:p>
                  </a:txBody>
                  <a:tcPr>
                    <a:solidFill>
                      <a:srgbClr val="DFB0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10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solidFill>
                      <a:srgbClr val="DFB0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369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110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1ª p. present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passat simple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subjuntiu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104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1ª conj.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0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estic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estiguí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estiga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41561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s-ES" sz="1100" b="1">
                          <a:solidFill>
                            <a:schemeClr val="bg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2ª conj.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FB0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córrec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correguí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córrega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491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 sz="110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solidFill>
                      <a:srgbClr val="DFB0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ric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riguí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riga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199030"/>
                  </a:ext>
                </a:extLst>
              </a:tr>
            </a:tbl>
          </a:graphicData>
        </a:graphic>
      </p:graphicFrame>
      <p:sp>
        <p:nvSpPr>
          <p:cNvPr id="53" name="Flecha: a la derecha 52">
            <a:extLst>
              <a:ext uri="{FF2B5EF4-FFF2-40B4-BE49-F238E27FC236}">
                <a16:creationId xmlns:a16="http://schemas.microsoft.com/office/drawing/2014/main" id="{A83484E5-B9FD-4421-8B49-822A641AD3B9}"/>
              </a:ext>
            </a:extLst>
          </p:cNvPr>
          <p:cNvSpPr/>
          <p:nvPr/>
        </p:nvSpPr>
        <p:spPr>
          <a:xfrm>
            <a:off x="1767570" y="3427561"/>
            <a:ext cx="297873" cy="180109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3B42DE0-D62A-47AC-8CD0-9D024C6652C3}"/>
              </a:ext>
            </a:extLst>
          </p:cNvPr>
          <p:cNvSpPr txBox="1"/>
          <p:nvPr/>
        </p:nvSpPr>
        <p:spPr>
          <a:xfrm>
            <a:off x="4015081" y="3258847"/>
            <a:ext cx="19458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PARAULES HOMÒFONES</a:t>
            </a:r>
            <a:endParaRPr lang="es-ES" sz="1100" b="1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D802597E-83BB-4652-96F9-21DC35D9DB2C}"/>
              </a:ext>
            </a:extLst>
          </p:cNvPr>
          <p:cNvSpPr/>
          <p:nvPr/>
        </p:nvSpPr>
        <p:spPr>
          <a:xfrm>
            <a:off x="4048809" y="3471755"/>
            <a:ext cx="1802004" cy="5722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mateixa pronunciació, però diferent ortografia i significat</a:t>
            </a:r>
            <a:endParaRPr lang="es-ES" sz="1100">
              <a:solidFill>
                <a:schemeClr val="tx1"/>
              </a:solidFill>
              <a:uFill>
                <a:solidFill>
                  <a:schemeClr val="bg2"/>
                </a:solidFill>
              </a:u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graphicFrame>
        <p:nvGraphicFramePr>
          <p:cNvPr id="52" name="Tabla 55">
            <a:extLst>
              <a:ext uri="{FF2B5EF4-FFF2-40B4-BE49-F238E27FC236}">
                <a16:creationId xmlns:a16="http://schemas.microsoft.com/office/drawing/2014/main" id="{4F13863B-9A61-4E66-8521-D2481F486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93305"/>
              </p:ext>
            </p:extLst>
          </p:nvPr>
        </p:nvGraphicFramePr>
        <p:xfrm>
          <a:off x="6692445" y="2984916"/>
          <a:ext cx="1499235" cy="181356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767080">
                  <a:extLst>
                    <a:ext uri="{9D8B030D-6E8A-4147-A177-3AD203B41FA5}">
                      <a16:colId xmlns:a16="http://schemas.microsoft.com/office/drawing/2014/main" val="3447192708"/>
                    </a:ext>
                  </a:extLst>
                </a:gridCol>
                <a:gridCol w="732155">
                  <a:extLst>
                    <a:ext uri="{9D8B030D-6E8A-4147-A177-3AD203B41FA5}">
                      <a16:colId xmlns:a16="http://schemas.microsoft.com/office/drawing/2014/main" val="1323493612"/>
                    </a:ext>
                  </a:extLst>
                </a:gridCol>
              </a:tblGrid>
              <a:tr h="175857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sumand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sumant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365924"/>
                  </a:ext>
                </a:extLst>
              </a:tr>
              <a:tr h="175857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reverend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reverent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517645"/>
                  </a:ext>
                </a:extLst>
              </a:tr>
              <a:tr h="175857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educand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educant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519014"/>
                  </a:ext>
                </a:extLst>
              </a:tr>
              <a:tr h="175857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estand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estant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909028"/>
                  </a:ext>
                </a:extLst>
              </a:tr>
              <a:tr h="175857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sord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164338"/>
                  </a:ext>
                </a:extLst>
              </a:tr>
              <a:tr h="175857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bòlid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bòlit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806191"/>
                  </a:ext>
                </a:extLst>
              </a:tr>
              <a:tr h="175857"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tord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solidFill>
                            <a:schemeClr val="accent5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944199"/>
                  </a:ext>
                </a:extLst>
              </a:tr>
            </a:tbl>
          </a:graphicData>
        </a:graphic>
      </p:graphicFrame>
      <p:sp>
        <p:nvSpPr>
          <p:cNvPr id="57" name="Flecha: doblada hacia arriba 56">
            <a:extLst>
              <a:ext uri="{FF2B5EF4-FFF2-40B4-BE49-F238E27FC236}">
                <a16:creationId xmlns:a16="http://schemas.microsoft.com/office/drawing/2014/main" id="{0EA4ADD0-8C2B-402A-8BFC-1DA0E4F7401E}"/>
              </a:ext>
            </a:extLst>
          </p:cNvPr>
          <p:cNvSpPr/>
          <p:nvPr/>
        </p:nvSpPr>
        <p:spPr>
          <a:xfrm rot="5400000">
            <a:off x="5720865" y="3902472"/>
            <a:ext cx="249046" cy="589269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0A0A8487-2F71-4D4F-BC2D-CF4B59A9341D}"/>
              </a:ext>
            </a:extLst>
          </p:cNvPr>
          <p:cNvSpPr txBox="1"/>
          <p:nvPr/>
        </p:nvSpPr>
        <p:spPr>
          <a:xfrm>
            <a:off x="5758634" y="2980185"/>
            <a:ext cx="995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sumando(s)=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B3092811-7D4A-45DE-A568-0CE28844CC79}"/>
              </a:ext>
            </a:extLst>
          </p:cNvPr>
          <p:cNvSpPr txBox="1"/>
          <p:nvPr/>
        </p:nvSpPr>
        <p:spPr>
          <a:xfrm>
            <a:off x="5845511" y="3243632"/>
            <a:ext cx="8980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reverendo=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9D95F78-881C-4EFC-990A-2DB999F80BAF}"/>
              </a:ext>
            </a:extLst>
          </p:cNvPr>
          <p:cNvSpPr txBox="1"/>
          <p:nvPr/>
        </p:nvSpPr>
        <p:spPr>
          <a:xfrm>
            <a:off x="8120591" y="3243632"/>
            <a:ext cx="8531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=reverente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79A11CD6-09DB-4636-985D-F0DD8C3C81D4}"/>
              </a:ext>
            </a:extLst>
          </p:cNvPr>
          <p:cNvSpPr txBox="1"/>
          <p:nvPr/>
        </p:nvSpPr>
        <p:spPr>
          <a:xfrm>
            <a:off x="8131496" y="2980185"/>
            <a:ext cx="8547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=sumando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DCACA86-47DD-44BE-B69B-3FEA8CC26EB7}"/>
              </a:ext>
            </a:extLst>
          </p:cNvPr>
          <p:cNvSpPr txBox="1"/>
          <p:nvPr/>
        </p:nvSpPr>
        <p:spPr>
          <a:xfrm>
            <a:off x="5992833" y="3489315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alumno=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F113A306-0F35-444E-8BC3-05F48393D7F4}"/>
              </a:ext>
            </a:extLst>
          </p:cNvPr>
          <p:cNvSpPr txBox="1"/>
          <p:nvPr/>
        </p:nvSpPr>
        <p:spPr>
          <a:xfrm>
            <a:off x="6110213" y="3748653"/>
            <a:ext cx="6158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stand=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9CAE47FD-DE15-4750-897B-71452413FAA8}"/>
              </a:ext>
            </a:extLst>
          </p:cNvPr>
          <p:cNvSpPr txBox="1"/>
          <p:nvPr/>
        </p:nvSpPr>
        <p:spPr>
          <a:xfrm>
            <a:off x="6102197" y="4006789"/>
            <a:ext cx="6238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sordo=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CE06FF49-9924-4295-B86D-FF438F5EBC0B}"/>
              </a:ext>
            </a:extLst>
          </p:cNvPr>
          <p:cNvSpPr txBox="1"/>
          <p:nvPr/>
        </p:nvSpPr>
        <p:spPr>
          <a:xfrm>
            <a:off x="5755620" y="4308144"/>
            <a:ext cx="99418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7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vehículo, meteorito=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CCF5D65-507F-4B63-9FAC-845102848A5E}"/>
              </a:ext>
            </a:extLst>
          </p:cNvPr>
          <p:cNvSpPr txBox="1"/>
          <p:nvPr/>
        </p:nvSpPr>
        <p:spPr>
          <a:xfrm>
            <a:off x="8120591" y="4294115"/>
            <a:ext cx="10358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8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=actuar sin pensar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D648E0D-73B0-40C7-B3B8-EBDE641F878C}"/>
              </a:ext>
            </a:extLst>
          </p:cNvPr>
          <p:cNvSpPr txBox="1"/>
          <p:nvPr/>
        </p:nvSpPr>
        <p:spPr>
          <a:xfrm>
            <a:off x="6033629" y="4531266"/>
            <a:ext cx="6783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pájaro=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071AA00D-E16D-4F28-8DF0-FA09B5E83895}"/>
              </a:ext>
            </a:extLst>
          </p:cNvPr>
          <p:cNvSpPr txBox="1"/>
          <p:nvPr/>
        </p:nvSpPr>
        <p:spPr>
          <a:xfrm>
            <a:off x="8140501" y="4538703"/>
            <a:ext cx="6463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=tuerto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C34FA0C4-355A-4EC2-96E9-03C0C2371674}"/>
              </a:ext>
            </a:extLst>
          </p:cNvPr>
          <p:cNvSpPr txBox="1"/>
          <p:nvPr/>
        </p:nvSpPr>
        <p:spPr>
          <a:xfrm>
            <a:off x="8140501" y="4015835"/>
            <a:ext cx="651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=suerte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EF5D4AB5-628C-4F54-9658-04CF88C1FF83}"/>
              </a:ext>
            </a:extLst>
          </p:cNvPr>
          <p:cNvSpPr txBox="1"/>
          <p:nvPr/>
        </p:nvSpPr>
        <p:spPr>
          <a:xfrm>
            <a:off x="8131496" y="3757864"/>
            <a:ext cx="7216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=estante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1CD56A72-638D-4617-95A7-9A1A7F63FB2C}"/>
              </a:ext>
            </a:extLst>
          </p:cNvPr>
          <p:cNvSpPr txBox="1"/>
          <p:nvPr/>
        </p:nvSpPr>
        <p:spPr>
          <a:xfrm>
            <a:off x="8148923" y="3507079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5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=educando</a:t>
            </a:r>
          </a:p>
        </p:txBody>
      </p:sp>
    </p:spTree>
    <p:extLst>
      <p:ext uri="{BB962C8B-B14F-4D97-AF65-F5344CB8AC3E}">
        <p14:creationId xmlns:p14="http://schemas.microsoft.com/office/powerpoint/2010/main" val="1312300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152400" y="218252"/>
            <a:ext cx="7704000" cy="642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5. </a:t>
            </a:r>
            <a:r>
              <a:rPr lang="es-ES" b="1">
                <a:solidFill>
                  <a:schemeClr val="dk2"/>
                </a:solidFill>
              </a:rPr>
              <a:t>LITERATURA: </a:t>
            </a:r>
            <a:r>
              <a:rPr lang="es-ES" b="1">
                <a:solidFill>
                  <a:schemeClr val="accent1"/>
                </a:solidFill>
              </a:rPr>
              <a:t>Context</a:t>
            </a:r>
            <a:endParaRPr sz="2400" b="1">
              <a:solidFill>
                <a:schemeClr val="accent1"/>
              </a:solidFill>
            </a:endParaRPr>
          </a:p>
        </p:txBody>
      </p:sp>
      <p:sp>
        <p:nvSpPr>
          <p:cNvPr id="21" name="Google Shape;114;p19">
            <a:extLst>
              <a:ext uri="{FF2B5EF4-FFF2-40B4-BE49-F238E27FC236}">
                <a16:creationId xmlns:a16="http://schemas.microsoft.com/office/drawing/2014/main" id="{920713EE-094A-4EC7-8980-D5830896FCE3}"/>
              </a:ext>
            </a:extLst>
          </p:cNvPr>
          <p:cNvSpPr txBox="1"/>
          <p:nvPr/>
        </p:nvSpPr>
        <p:spPr>
          <a:xfrm>
            <a:off x="0" y="700746"/>
            <a:ext cx="914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 b="1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rPr>
              <a:t>S.XIII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Inici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era moderna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augment econòmic</a:t>
            </a:r>
            <a:b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                                             ciutats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centres econòmics i culturals</a:t>
            </a:r>
            <a:endParaRPr sz="12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5CBF2C07-8C33-49D7-8BC4-1CF1F9C0EB10}"/>
              </a:ext>
            </a:extLst>
          </p:cNvPr>
          <p:cNvGrpSpPr/>
          <p:nvPr/>
        </p:nvGrpSpPr>
        <p:grpSpPr>
          <a:xfrm>
            <a:off x="2138363" y="880198"/>
            <a:ext cx="211282" cy="201614"/>
            <a:chOff x="2138363" y="880198"/>
            <a:chExt cx="211282" cy="201614"/>
          </a:xfrm>
        </p:grpSpPr>
        <p:cxnSp>
          <p:nvCxnSpPr>
            <p:cNvPr id="7" name="Conector recto de flecha 6">
              <a:extLst>
                <a:ext uri="{FF2B5EF4-FFF2-40B4-BE49-F238E27FC236}">
                  <a16:creationId xmlns:a16="http://schemas.microsoft.com/office/drawing/2014/main" id="{6810EDA7-73E1-44FC-A3E4-A443A5FD9E2B}"/>
                </a:ext>
              </a:extLst>
            </p:cNvPr>
            <p:cNvCxnSpPr/>
            <p:nvPr/>
          </p:nvCxnSpPr>
          <p:spPr>
            <a:xfrm>
              <a:off x="2138363" y="894052"/>
              <a:ext cx="19050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>
              <a:extLst>
                <a:ext uri="{FF2B5EF4-FFF2-40B4-BE49-F238E27FC236}">
                  <a16:creationId xmlns:a16="http://schemas.microsoft.com/office/drawing/2014/main" id="{B7333E3E-DED9-4B35-BF2B-D91C8C4546CB}"/>
                </a:ext>
              </a:extLst>
            </p:cNvPr>
            <p:cNvCxnSpPr/>
            <p:nvPr/>
          </p:nvCxnSpPr>
          <p:spPr>
            <a:xfrm>
              <a:off x="2192207" y="1073023"/>
              <a:ext cx="15743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E8FF287B-401A-4F84-85C2-594DEC9E44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5279" y="880198"/>
              <a:ext cx="0" cy="20161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114;p19">
            <a:extLst>
              <a:ext uri="{FF2B5EF4-FFF2-40B4-BE49-F238E27FC236}">
                <a16:creationId xmlns:a16="http://schemas.microsoft.com/office/drawing/2014/main" id="{5BDBCFE6-F438-4C15-A852-98FD2BAB9910}"/>
              </a:ext>
            </a:extLst>
          </p:cNvPr>
          <p:cNvSpPr txBox="1"/>
          <p:nvPr/>
        </p:nvSpPr>
        <p:spPr>
          <a:xfrm>
            <a:off x="-6928" y="1360471"/>
            <a:ext cx="914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Aparició de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doctrines antagonistes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al </a:t>
            </a:r>
            <a:r>
              <a:rPr lang="es-ES" sz="1200" b="1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dogmatisme escolàstic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qüestionaven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els plantejamets teocèntrics medievals</a:t>
            </a:r>
          </a:p>
        </p:txBody>
      </p:sp>
      <p:sp>
        <p:nvSpPr>
          <p:cNvPr id="31" name="Google Shape;114;p19">
            <a:extLst>
              <a:ext uri="{FF2B5EF4-FFF2-40B4-BE49-F238E27FC236}">
                <a16:creationId xmlns:a16="http://schemas.microsoft.com/office/drawing/2014/main" id="{B413DE17-0913-4E74-A101-21E92A80FC70}"/>
              </a:ext>
            </a:extLst>
          </p:cNvPr>
          <p:cNvSpPr txBox="1"/>
          <p:nvPr/>
        </p:nvSpPr>
        <p:spPr>
          <a:xfrm>
            <a:off x="30897" y="1167165"/>
            <a:ext cx="2154382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SOCIAL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114;p19">
            <a:extLst>
              <a:ext uri="{FF2B5EF4-FFF2-40B4-BE49-F238E27FC236}">
                <a16:creationId xmlns:a16="http://schemas.microsoft.com/office/drawing/2014/main" id="{369866F5-1933-4CD1-B79C-7537F5FC66F0}"/>
              </a:ext>
            </a:extLst>
          </p:cNvPr>
          <p:cNvSpPr txBox="1"/>
          <p:nvPr/>
        </p:nvSpPr>
        <p:spPr>
          <a:xfrm>
            <a:off x="3016991" y="1525363"/>
            <a:ext cx="2212828" cy="325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9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s-ES" sz="900" b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religió</a:t>
            </a:r>
            <a:r>
              <a:rPr lang="es-ES" sz="9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 basada en </a:t>
            </a:r>
            <a:r>
              <a:rPr lang="es-ES" sz="900" b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fe </a:t>
            </a:r>
            <a:r>
              <a:rPr lang="es-ES" sz="9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s-ES" sz="900" b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 raó</a:t>
            </a:r>
            <a:r>
              <a:rPr lang="es-ES" sz="9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900">
              <a:solidFill>
                <a:schemeClr val="tx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114;p19">
            <a:extLst>
              <a:ext uri="{FF2B5EF4-FFF2-40B4-BE49-F238E27FC236}">
                <a16:creationId xmlns:a16="http://schemas.microsoft.com/office/drawing/2014/main" id="{9FC437A0-A2CA-4F46-9956-2672946D920E}"/>
              </a:ext>
            </a:extLst>
          </p:cNvPr>
          <p:cNvSpPr txBox="1"/>
          <p:nvPr/>
        </p:nvSpPr>
        <p:spPr>
          <a:xfrm>
            <a:off x="1468581" y="1687995"/>
            <a:ext cx="4471635" cy="325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averroista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neguen les tesis religioses</a:t>
            </a:r>
            <a:endParaRPr lang="es-ES" sz="1200" b="1">
              <a:solidFill>
                <a:schemeClr val="dk1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</p:txBody>
      </p:sp>
      <p:sp>
        <p:nvSpPr>
          <p:cNvPr id="35" name="Google Shape;114;p19">
            <a:extLst>
              <a:ext uri="{FF2B5EF4-FFF2-40B4-BE49-F238E27FC236}">
                <a16:creationId xmlns:a16="http://schemas.microsoft.com/office/drawing/2014/main" id="{53CBDCBA-E333-4627-A5E0-17D0B699E8E9}"/>
              </a:ext>
            </a:extLst>
          </p:cNvPr>
          <p:cNvSpPr txBox="1"/>
          <p:nvPr/>
        </p:nvSpPr>
        <p:spPr>
          <a:xfrm>
            <a:off x="6534041" y="1538153"/>
            <a:ext cx="3306692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-25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 panose="020B0604020202020204" charset="0"/>
              <a:buChar char="─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immortalitat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de l’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ànima</a:t>
            </a:r>
            <a:endParaRPr lang="es-ES" sz="1200">
              <a:solidFill>
                <a:schemeClr val="dk1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  <a:p>
            <a:pPr marL="177800" lvl="0" indent="-25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 panose="020B0604020202020204" charset="0"/>
              <a:buChar char="─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figura de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Déu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com 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creador</a:t>
            </a:r>
            <a:endParaRPr lang="es-ES" sz="1200">
              <a:solidFill>
                <a:schemeClr val="dk1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</p:txBody>
      </p:sp>
      <p:sp>
        <p:nvSpPr>
          <p:cNvPr id="19" name="Flecha: hacia abajo 18">
            <a:extLst>
              <a:ext uri="{FF2B5EF4-FFF2-40B4-BE49-F238E27FC236}">
                <a16:creationId xmlns:a16="http://schemas.microsoft.com/office/drawing/2014/main" id="{013BF1A4-2A2E-499E-B988-B183BD1E71FE}"/>
              </a:ext>
            </a:extLst>
          </p:cNvPr>
          <p:cNvSpPr/>
          <p:nvPr/>
        </p:nvSpPr>
        <p:spPr>
          <a:xfrm>
            <a:off x="1961287" y="1626835"/>
            <a:ext cx="127365" cy="164892"/>
          </a:xfrm>
          <a:prstGeom prst="down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Flecha: doblada hacia arriba 26">
            <a:extLst>
              <a:ext uri="{FF2B5EF4-FFF2-40B4-BE49-F238E27FC236}">
                <a16:creationId xmlns:a16="http://schemas.microsoft.com/office/drawing/2014/main" id="{F7B1FD87-B4DA-4514-9111-E03D09266BA8}"/>
              </a:ext>
            </a:extLst>
          </p:cNvPr>
          <p:cNvSpPr/>
          <p:nvPr/>
        </p:nvSpPr>
        <p:spPr>
          <a:xfrm rot="5400000">
            <a:off x="6532169" y="1648685"/>
            <a:ext cx="223794" cy="180095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Es igual a 27">
            <a:extLst>
              <a:ext uri="{FF2B5EF4-FFF2-40B4-BE49-F238E27FC236}">
                <a16:creationId xmlns:a16="http://schemas.microsoft.com/office/drawing/2014/main" id="{C0F50F54-E01F-439C-9370-242CC4240E07}"/>
              </a:ext>
            </a:extLst>
          </p:cNvPr>
          <p:cNvSpPr/>
          <p:nvPr/>
        </p:nvSpPr>
        <p:spPr>
          <a:xfrm>
            <a:off x="309230" y="2157452"/>
            <a:ext cx="373797" cy="263037"/>
          </a:xfrm>
          <a:prstGeom prst="mathEqual">
            <a:avLst>
              <a:gd name="adj1" fmla="val 23520"/>
              <a:gd name="adj2" fmla="val 17149"/>
            </a:avLst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0" name="Google Shape;114;p19">
            <a:extLst>
              <a:ext uri="{FF2B5EF4-FFF2-40B4-BE49-F238E27FC236}">
                <a16:creationId xmlns:a16="http://schemas.microsoft.com/office/drawing/2014/main" id="{36BA4D38-6395-40E9-8F0B-AB2251EE83E7}"/>
              </a:ext>
            </a:extLst>
          </p:cNvPr>
          <p:cNvSpPr txBox="1"/>
          <p:nvPr/>
        </p:nvSpPr>
        <p:spPr>
          <a:xfrm>
            <a:off x="439788" y="2119251"/>
            <a:ext cx="5154405" cy="325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NOVA MENTALITAT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teocientrisme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continua sent predominant</a:t>
            </a:r>
            <a:endParaRPr lang="es-ES" sz="1200" b="1">
              <a:solidFill>
                <a:schemeClr val="dk1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</p:txBody>
      </p:sp>
      <p:sp>
        <p:nvSpPr>
          <p:cNvPr id="41" name="Google Shape;114;p19">
            <a:extLst>
              <a:ext uri="{FF2B5EF4-FFF2-40B4-BE49-F238E27FC236}">
                <a16:creationId xmlns:a16="http://schemas.microsoft.com/office/drawing/2014/main" id="{B05FE3D8-AC03-4FA8-A809-8C8C60A71F84}"/>
              </a:ext>
            </a:extLst>
          </p:cNvPr>
          <p:cNvSpPr txBox="1"/>
          <p:nvPr/>
        </p:nvSpPr>
        <p:spPr>
          <a:xfrm>
            <a:off x="37825" y="2539106"/>
            <a:ext cx="2154382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POLÍTIC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B8793CB-A321-4685-9EE8-1D2785156C58}"/>
              </a:ext>
            </a:extLst>
          </p:cNvPr>
          <p:cNvCxnSpPr/>
          <p:nvPr/>
        </p:nvCxnSpPr>
        <p:spPr>
          <a:xfrm>
            <a:off x="1219360" y="1331297"/>
            <a:ext cx="7775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C49746B9-E28C-4C42-A7A3-D2755455BBF7}"/>
              </a:ext>
            </a:extLst>
          </p:cNvPr>
          <p:cNvCxnSpPr>
            <a:cxnSpLocks/>
          </p:cNvCxnSpPr>
          <p:nvPr/>
        </p:nvCxnSpPr>
        <p:spPr>
          <a:xfrm>
            <a:off x="1368055" y="2696150"/>
            <a:ext cx="7634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Google Shape;114;p19">
            <a:extLst>
              <a:ext uri="{FF2B5EF4-FFF2-40B4-BE49-F238E27FC236}">
                <a16:creationId xmlns:a16="http://schemas.microsoft.com/office/drawing/2014/main" id="{BF5ACAD7-3935-4C55-A8AC-22DA770B0755}"/>
              </a:ext>
            </a:extLst>
          </p:cNvPr>
          <p:cNvSpPr txBox="1"/>
          <p:nvPr/>
        </p:nvSpPr>
        <p:spPr>
          <a:xfrm>
            <a:off x="37825" y="2734869"/>
            <a:ext cx="914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Regne d’Aragó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expansió territorial cap al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sud    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conquesta de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Lleida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Tortosa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mitjan s.XII</a:t>
            </a:r>
            <a:b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                                                                                           obtenció de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València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Mallorca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s.XIII</a:t>
            </a:r>
          </a:p>
        </p:txBody>
      </p: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5447D89-E38A-45DE-B950-9B7E621DD5D5}"/>
              </a:ext>
            </a:extLst>
          </p:cNvPr>
          <p:cNvGrpSpPr/>
          <p:nvPr/>
        </p:nvGrpSpPr>
        <p:grpSpPr>
          <a:xfrm>
            <a:off x="3824865" y="2902157"/>
            <a:ext cx="211282" cy="201614"/>
            <a:chOff x="2138363" y="880198"/>
            <a:chExt cx="211282" cy="201614"/>
          </a:xfrm>
        </p:grpSpPr>
        <p:cxnSp>
          <p:nvCxnSpPr>
            <p:cNvPr id="59" name="Conector recto de flecha 58">
              <a:extLst>
                <a:ext uri="{FF2B5EF4-FFF2-40B4-BE49-F238E27FC236}">
                  <a16:creationId xmlns:a16="http://schemas.microsoft.com/office/drawing/2014/main" id="{1BD2BF4B-4A2F-4A0B-8F0C-71D161E39F16}"/>
                </a:ext>
              </a:extLst>
            </p:cNvPr>
            <p:cNvCxnSpPr/>
            <p:nvPr/>
          </p:nvCxnSpPr>
          <p:spPr>
            <a:xfrm>
              <a:off x="2138363" y="894052"/>
              <a:ext cx="19050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de flecha 59">
              <a:extLst>
                <a:ext uri="{FF2B5EF4-FFF2-40B4-BE49-F238E27FC236}">
                  <a16:creationId xmlns:a16="http://schemas.microsoft.com/office/drawing/2014/main" id="{0C35A643-245B-4FE7-8DCA-40B3B5C4EB0A}"/>
                </a:ext>
              </a:extLst>
            </p:cNvPr>
            <p:cNvCxnSpPr/>
            <p:nvPr/>
          </p:nvCxnSpPr>
          <p:spPr>
            <a:xfrm>
              <a:off x="2192207" y="1073023"/>
              <a:ext cx="15743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1305095D-A127-4ECE-92B6-857A56DAB9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5279" y="880198"/>
              <a:ext cx="0" cy="20161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A3BA6D3A-248F-484C-9B28-4F36D47F3E76}"/>
              </a:ext>
            </a:extLst>
          </p:cNvPr>
          <p:cNvSpPr/>
          <p:nvPr/>
        </p:nvSpPr>
        <p:spPr>
          <a:xfrm>
            <a:off x="287907" y="3300287"/>
            <a:ext cx="208221" cy="131784"/>
          </a:xfrm>
          <a:prstGeom prst="right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Google Shape;114;p19">
            <a:extLst>
              <a:ext uri="{FF2B5EF4-FFF2-40B4-BE49-F238E27FC236}">
                <a16:creationId xmlns:a16="http://schemas.microsoft.com/office/drawing/2014/main" id="{07C820C5-0545-4BF7-85E1-1BB18192F193}"/>
              </a:ext>
            </a:extLst>
          </p:cNvPr>
          <p:cNvSpPr txBox="1"/>
          <p:nvPr/>
        </p:nvSpPr>
        <p:spPr>
          <a:xfrm>
            <a:off x="287907" y="3182468"/>
            <a:ext cx="7176149" cy="325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En aquest context,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Ramon Llull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va desenvolupar la seua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tasca literària, lingüística i filosòfica</a:t>
            </a:r>
            <a:endParaRPr lang="es-ES" sz="1200">
              <a:solidFill>
                <a:schemeClr val="dk1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535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152400" y="218252"/>
            <a:ext cx="7704000" cy="642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5. </a:t>
            </a:r>
            <a:r>
              <a:rPr lang="es-ES" b="1">
                <a:solidFill>
                  <a:schemeClr val="dk2"/>
                </a:solidFill>
              </a:rPr>
              <a:t>LITERATURA: </a:t>
            </a:r>
            <a:r>
              <a:rPr lang="es-ES" b="1">
                <a:solidFill>
                  <a:schemeClr val="accent1"/>
                </a:solidFill>
              </a:rPr>
              <a:t>Ramon Llull</a:t>
            </a:r>
            <a:endParaRPr sz="2400" b="1">
              <a:solidFill>
                <a:schemeClr val="accent1"/>
              </a:solidFill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0" y="1684421"/>
            <a:ext cx="9144000" cy="724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 nàixer vers </a:t>
            </a:r>
            <a:r>
              <a:rPr lang="es-ES" sz="1200" b="1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rPr>
              <a:t>1232/1235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Mallorca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familia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noble barcelonina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instal·lada a l’illa en </a:t>
            </a:r>
            <a:r>
              <a:rPr lang="es-ES" sz="1200" b="1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1231</a:t>
            </a:r>
            <a:r>
              <a:rPr lang="es-ES" sz="12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.</a:t>
            </a:r>
            <a:endParaRPr lang="es-ES" sz="1200" b="1">
              <a:solidFill>
                <a:schemeClr val="tx1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Molts aspectes de la seua vida els narra en la </a:t>
            </a:r>
            <a:r>
              <a:rPr lang="es-ES" sz="1200" b="1" i="1">
                <a:solidFill>
                  <a:srgbClr val="FF0000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“Vida Coetània”</a:t>
            </a:r>
            <a:r>
              <a:rPr lang="es-ES" sz="12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, escrita per un deixeble.</a:t>
            </a: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Per això se sap      que va ser</a:t>
            </a:r>
            <a:r>
              <a:rPr lang="es-ES" sz="12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senescal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(funcionari més rellevant) de la cort del rei </a:t>
            </a:r>
            <a:r>
              <a:rPr lang="es-ES" sz="1200" b="1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rPr>
              <a:t>Jaume II de Mallorca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b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                            es casà amb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Blanca Picany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 va tindre dos fills.</a:t>
            </a:r>
          </a:p>
        </p:txBody>
      </p:sp>
      <p:sp>
        <p:nvSpPr>
          <p:cNvPr id="4" name="Google Shape;113;p19">
            <a:extLst>
              <a:ext uri="{FF2B5EF4-FFF2-40B4-BE49-F238E27FC236}">
                <a16:creationId xmlns:a16="http://schemas.microsoft.com/office/drawing/2014/main" id="{8C859195-E707-4A35-865A-75A2097697FD}"/>
              </a:ext>
            </a:extLst>
          </p:cNvPr>
          <p:cNvSpPr txBox="1">
            <a:spLocks/>
          </p:cNvSpPr>
          <p:nvPr/>
        </p:nvSpPr>
        <p:spPr>
          <a:xfrm>
            <a:off x="152400" y="679024"/>
            <a:ext cx="770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5.1) </a:t>
            </a:r>
            <a:r>
              <a:rPr lang="es-ES" sz="2400" b="1">
                <a:solidFill>
                  <a:schemeClr val="accent1"/>
                </a:solidFill>
              </a:rPr>
              <a:t>VIDA</a:t>
            </a:r>
          </a:p>
        </p:txBody>
      </p:sp>
      <p:pic>
        <p:nvPicPr>
          <p:cNvPr id="1026" name="Picture 2" descr="Ramon Llull - Viquipèdia, l'enciclopèdia lliure">
            <a:extLst>
              <a:ext uri="{FF2B5EF4-FFF2-40B4-BE49-F238E27FC236}">
                <a16:creationId xmlns:a16="http://schemas.microsoft.com/office/drawing/2014/main" id="{02C1AC06-539D-42BD-A9DA-9F3BDE68C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663" y="363135"/>
            <a:ext cx="1546289" cy="180604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A826256-4952-4BD9-842C-2DEF5BFF7808}"/>
              </a:ext>
            </a:extLst>
          </p:cNvPr>
          <p:cNvSpPr/>
          <p:nvPr/>
        </p:nvSpPr>
        <p:spPr>
          <a:xfrm>
            <a:off x="244189" y="1097740"/>
            <a:ext cx="6885709" cy="45078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Ramon Llull</a:t>
            </a:r>
            <a:r>
              <a:rPr lang="es-ES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és considerat el </a:t>
            </a:r>
            <a:r>
              <a:rPr lang="es-ES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creador de la prosa literària catalana</a:t>
            </a:r>
            <a:r>
              <a:rPr lang="es-ES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ja que fou el primer escriptor que va fer ús d’aquesta llengua en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l’àmbit literari</a:t>
            </a:r>
            <a:r>
              <a:rPr lang="es-ES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  <a:endParaRPr lang="es-ES" b="1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CADCE24-4CFF-4837-B5F2-01F2AA1B123A}"/>
              </a:ext>
            </a:extLst>
          </p:cNvPr>
          <p:cNvCxnSpPr/>
          <p:nvPr/>
        </p:nvCxnSpPr>
        <p:spPr>
          <a:xfrm>
            <a:off x="244189" y="2532300"/>
            <a:ext cx="4139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Google Shape;114;p19">
            <a:extLst>
              <a:ext uri="{FF2B5EF4-FFF2-40B4-BE49-F238E27FC236}">
                <a16:creationId xmlns:a16="http://schemas.microsoft.com/office/drawing/2014/main" id="{E9378462-2EA4-4DA1-9DAE-915B25C0E630}"/>
              </a:ext>
            </a:extLst>
          </p:cNvPr>
          <p:cNvSpPr txBox="1"/>
          <p:nvPr/>
        </p:nvSpPr>
        <p:spPr>
          <a:xfrm>
            <a:off x="20781" y="1506596"/>
            <a:ext cx="2154382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JUVENTUT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" name="Google Shape;114;p19">
            <a:extLst>
              <a:ext uri="{FF2B5EF4-FFF2-40B4-BE49-F238E27FC236}">
                <a16:creationId xmlns:a16="http://schemas.microsoft.com/office/drawing/2014/main" id="{38128789-29DA-42C1-8137-739AF4A48015}"/>
              </a:ext>
            </a:extLst>
          </p:cNvPr>
          <p:cNvSpPr txBox="1"/>
          <p:nvPr/>
        </p:nvSpPr>
        <p:spPr>
          <a:xfrm>
            <a:off x="0" y="2666201"/>
            <a:ext cx="9144000" cy="724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Inicialment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vida cortesana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+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conreava la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poesia trobadoresca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encara que no se’n conserven textos.</a:t>
            </a:r>
            <a:endParaRPr lang="es-ES"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 b="1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rPr>
              <a:t>1265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conversió al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cristianisme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 causa de la visió de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Jesucrist crucifricat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explica al poema </a:t>
            </a:r>
            <a:r>
              <a:rPr lang="es-ES" sz="1200" b="1" i="1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“Lo Desconhort”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En conseqüència, va decidir:     despendre’s dels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béns</a:t>
            </a:r>
            <a:b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                                                   abandonar la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família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 els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amics</a:t>
            </a:r>
            <a:b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                                                   començar una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nova vida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religiosa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guiada per 3 objectius:</a:t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" name="Google Shape;114;p19">
            <a:extLst>
              <a:ext uri="{FF2B5EF4-FFF2-40B4-BE49-F238E27FC236}">
                <a16:creationId xmlns:a16="http://schemas.microsoft.com/office/drawing/2014/main" id="{12C793A8-50FC-4524-9BE8-8BC5EFDA7E54}"/>
              </a:ext>
            </a:extLst>
          </p:cNvPr>
          <p:cNvSpPr txBox="1"/>
          <p:nvPr/>
        </p:nvSpPr>
        <p:spPr>
          <a:xfrm>
            <a:off x="20781" y="2488376"/>
            <a:ext cx="2673928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VIDA RELIGIOSA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" name="Google Shape;114;p19">
            <a:extLst>
              <a:ext uri="{FF2B5EF4-FFF2-40B4-BE49-F238E27FC236}">
                <a16:creationId xmlns:a16="http://schemas.microsoft.com/office/drawing/2014/main" id="{75B2AB1D-B3BC-4A5B-A4A9-D0F864E2A821}"/>
              </a:ext>
            </a:extLst>
          </p:cNvPr>
          <p:cNvSpPr txBox="1"/>
          <p:nvPr/>
        </p:nvSpPr>
        <p:spPr>
          <a:xfrm>
            <a:off x="20781" y="3584186"/>
            <a:ext cx="6449291" cy="72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23850" lvl="1" indent="3810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La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conversió dels infidels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(musulmans, jueus i gentils)</a:t>
            </a:r>
          </a:p>
          <a:p>
            <a:pPr marL="323850" lvl="1" indent="3810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La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composició de llibres doctrinals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per difondre l’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ideal cristià</a:t>
            </a:r>
            <a:endParaRPr lang="es-ES" sz="1200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  <a:p>
            <a:pPr marL="323850" lvl="1" indent="3810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La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creació d’escoles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on poder formar en llengües orientals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sobretot 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àrab</a:t>
            </a:r>
            <a:endParaRPr sz="1200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68AB6F60-92F0-4A6B-B4E5-705139339699}"/>
              </a:ext>
            </a:extLst>
          </p:cNvPr>
          <p:cNvGrpSpPr/>
          <p:nvPr/>
        </p:nvGrpSpPr>
        <p:grpSpPr>
          <a:xfrm>
            <a:off x="2383563" y="3217039"/>
            <a:ext cx="180975" cy="361950"/>
            <a:chOff x="2376474" y="3080007"/>
            <a:chExt cx="180975" cy="361950"/>
          </a:xfrm>
        </p:grpSpPr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A1991741-501C-4D8A-A701-E0AB17698BD1}"/>
                </a:ext>
              </a:extLst>
            </p:cNvPr>
            <p:cNvCxnSpPr/>
            <p:nvPr/>
          </p:nvCxnSpPr>
          <p:spPr>
            <a:xfrm flipV="1">
              <a:off x="2421480" y="3089533"/>
              <a:ext cx="0" cy="352424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A5B48A18-E716-4CF1-9D1F-4D59374D1B2F}"/>
                </a:ext>
              </a:extLst>
            </p:cNvPr>
            <p:cNvCxnSpPr>
              <a:cxnSpLocks/>
            </p:cNvCxnSpPr>
            <p:nvPr/>
          </p:nvCxnSpPr>
          <p:spPr>
            <a:xfrm>
              <a:off x="2376474" y="3080007"/>
              <a:ext cx="180975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F07BD398-36EF-46E0-A295-60B7A2010DB9}"/>
                </a:ext>
              </a:extLst>
            </p:cNvPr>
            <p:cNvCxnSpPr>
              <a:cxnSpLocks/>
            </p:cNvCxnSpPr>
            <p:nvPr/>
          </p:nvCxnSpPr>
          <p:spPr>
            <a:xfrm>
              <a:off x="2421480" y="3251890"/>
              <a:ext cx="135969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8093F797-67C2-4099-940E-15D297BDC9AC}"/>
                </a:ext>
              </a:extLst>
            </p:cNvPr>
            <p:cNvCxnSpPr>
              <a:cxnSpLocks/>
            </p:cNvCxnSpPr>
            <p:nvPr/>
          </p:nvCxnSpPr>
          <p:spPr>
            <a:xfrm>
              <a:off x="2421480" y="3432431"/>
              <a:ext cx="135969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37E3E01-0F5A-4F71-A083-2970D85D22A7}"/>
              </a:ext>
            </a:extLst>
          </p:cNvPr>
          <p:cNvGrpSpPr/>
          <p:nvPr/>
        </p:nvGrpSpPr>
        <p:grpSpPr>
          <a:xfrm>
            <a:off x="1457880" y="2220764"/>
            <a:ext cx="211282" cy="201614"/>
            <a:chOff x="2138363" y="880198"/>
            <a:chExt cx="211282" cy="201614"/>
          </a:xfrm>
        </p:grpSpPr>
        <p:cxnSp>
          <p:nvCxnSpPr>
            <p:cNvPr id="24" name="Conector recto de flecha 23">
              <a:extLst>
                <a:ext uri="{FF2B5EF4-FFF2-40B4-BE49-F238E27FC236}">
                  <a16:creationId xmlns:a16="http://schemas.microsoft.com/office/drawing/2014/main" id="{51134D19-4511-447F-B211-1F0C01543224}"/>
                </a:ext>
              </a:extLst>
            </p:cNvPr>
            <p:cNvCxnSpPr/>
            <p:nvPr/>
          </p:nvCxnSpPr>
          <p:spPr>
            <a:xfrm>
              <a:off x="2138363" y="894052"/>
              <a:ext cx="19050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>
              <a:extLst>
                <a:ext uri="{FF2B5EF4-FFF2-40B4-BE49-F238E27FC236}">
                  <a16:creationId xmlns:a16="http://schemas.microsoft.com/office/drawing/2014/main" id="{C9AA89D5-805D-489D-8E8D-323C16D2166B}"/>
                </a:ext>
              </a:extLst>
            </p:cNvPr>
            <p:cNvCxnSpPr/>
            <p:nvPr/>
          </p:nvCxnSpPr>
          <p:spPr>
            <a:xfrm>
              <a:off x="2192207" y="1073023"/>
              <a:ext cx="15743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>
              <a:extLst>
                <a:ext uri="{FF2B5EF4-FFF2-40B4-BE49-F238E27FC236}">
                  <a16:creationId xmlns:a16="http://schemas.microsoft.com/office/drawing/2014/main" id="{502D212B-B1C8-4B6A-90D0-62707C7E51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5279" y="880198"/>
              <a:ext cx="0" cy="20161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114;p19">
            <a:extLst>
              <a:ext uri="{FF2B5EF4-FFF2-40B4-BE49-F238E27FC236}">
                <a16:creationId xmlns:a16="http://schemas.microsoft.com/office/drawing/2014/main" id="{6946A006-0976-4DCF-8A9B-CB11D49D3778}"/>
              </a:ext>
            </a:extLst>
          </p:cNvPr>
          <p:cNvSpPr txBox="1"/>
          <p:nvPr/>
        </p:nvSpPr>
        <p:spPr>
          <a:xfrm>
            <a:off x="527340" y="4186686"/>
            <a:ext cx="8700552" cy="72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2"/>
              </a:buClr>
              <a:buSzPts val="1200"/>
            </a:pPr>
            <a:endParaRPr sz="1200">
              <a:solidFill>
                <a:srgbClr val="FF0000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Flecha: doblada hacia arriba 30">
            <a:extLst>
              <a:ext uri="{FF2B5EF4-FFF2-40B4-BE49-F238E27FC236}">
                <a16:creationId xmlns:a16="http://schemas.microsoft.com/office/drawing/2014/main" id="{2EAD9C02-3DB3-42BC-9C07-D1DC093EDD82}"/>
              </a:ext>
            </a:extLst>
          </p:cNvPr>
          <p:cNvSpPr/>
          <p:nvPr/>
        </p:nvSpPr>
        <p:spPr>
          <a:xfrm rot="5400000">
            <a:off x="482709" y="4594133"/>
            <a:ext cx="151608" cy="152400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Google Shape;114;p19">
            <a:extLst>
              <a:ext uri="{FF2B5EF4-FFF2-40B4-BE49-F238E27FC236}">
                <a16:creationId xmlns:a16="http://schemas.microsoft.com/office/drawing/2014/main" id="{64674D67-09C3-4DFA-B3FA-270BEDA9100D}"/>
              </a:ext>
            </a:extLst>
          </p:cNvPr>
          <p:cNvSpPr txBox="1"/>
          <p:nvPr/>
        </p:nvSpPr>
        <p:spPr>
          <a:xfrm>
            <a:off x="83892" y="4148981"/>
            <a:ext cx="9144000" cy="724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indent="-117475"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 continuació, fundà un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monestir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Miramar, 1275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), va assistir a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Universitats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, efectuà viatges a l’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Occident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(nord Àfrica)</a:t>
            </a:r>
            <a:b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 va intervindre en el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Concili de Viena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de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1311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per a compartir els seus projectes amb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papes i prínceps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sense èxit</a:t>
            </a:r>
            <a:b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    segons narra en el poema </a:t>
            </a:r>
            <a:r>
              <a:rPr lang="es-ES" sz="1200" b="1" i="1">
                <a:solidFill>
                  <a:srgbClr val="FF0000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“Lo Concili”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.</a:t>
            </a:r>
            <a:endParaRPr lang="es-ES" sz="1200">
              <a:solidFill>
                <a:schemeClr val="tx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/>
        </p:nvSpPr>
        <p:spPr>
          <a:xfrm>
            <a:off x="0" y="421077"/>
            <a:ext cx="9144000" cy="724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Pel que fa a la seua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ideologia:</a:t>
            </a:r>
            <a:endParaRPr lang="es-ES"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23850" lvl="1" indent="36513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els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nous corrents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l’afectaren molt poc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el seu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dogmatisme teocèntric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fou inamovible.</a:t>
            </a:r>
            <a:endParaRPr lang="es-ES" sz="1200">
              <a:solidFill>
                <a:schemeClr val="accent3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És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tan conservador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fins i tot s’enfrontà a altres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jerarquies eclesiàstiques</a:t>
            </a:r>
            <a:b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    </a:t>
            </a:r>
            <a:r>
              <a:rPr lang="es-ES" sz="105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de qui demanà, sense exit, un esforç contra la </a:t>
            </a:r>
            <a:r>
              <a:rPr lang="es-E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degeneració moral </a:t>
            </a:r>
            <a:r>
              <a:rPr lang="es-ES" sz="105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que s’estava imposant </a:t>
            </a:r>
            <a:r>
              <a:rPr lang="es-ES" sz="105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+</a:t>
            </a:r>
            <a:r>
              <a:rPr lang="es-E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05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pràctica contra els </a:t>
            </a:r>
            <a:r>
              <a:rPr lang="es-ES" sz="105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seguidors de Mahoma</a:t>
            </a:r>
            <a:endParaRPr lang="es-ES" sz="1050">
              <a:solidFill>
                <a:schemeClr val="dk1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A partir de </a:t>
            </a:r>
            <a:r>
              <a:rPr lang="es-ES" sz="1200" b="1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1274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: construcció del seu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sistema filosòfic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desenvolupat al llibre </a:t>
            </a:r>
            <a:r>
              <a:rPr lang="es-ES" sz="1200" b="1" i="1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Art abreujada d’atrobar veritat</a:t>
            </a:r>
          </a:p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endParaRPr lang="es-ES" sz="1200" b="1" i="1">
              <a:solidFill>
                <a:schemeClr val="accent3"/>
              </a:solidFill>
              <a:latin typeface="Open Sans"/>
              <a:ea typeface="Open Sans"/>
              <a:cs typeface="Open Sans"/>
              <a:sym typeface="Wingdings" panose="05000000000000000000" pitchFamily="2" charset="2"/>
            </a:endParaRP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Va morir a </a:t>
            </a:r>
            <a:r>
              <a:rPr lang="es-ES" sz="1200" b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Mallorca</a:t>
            </a:r>
            <a:r>
              <a:rPr lang="es-ES" sz="12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en </a:t>
            </a:r>
            <a:r>
              <a:rPr lang="es-ES" sz="1200" b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1316</a:t>
            </a:r>
            <a:r>
              <a:rPr lang="es-ES" sz="12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.</a:t>
            </a:r>
            <a:endParaRPr sz="1200">
              <a:solidFill>
                <a:schemeClr val="tx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" name="Google Shape;114;p19">
            <a:extLst>
              <a:ext uri="{FF2B5EF4-FFF2-40B4-BE49-F238E27FC236}">
                <a16:creationId xmlns:a16="http://schemas.microsoft.com/office/drawing/2014/main" id="{E9378462-2EA4-4DA1-9DAE-915B25C0E630}"/>
              </a:ext>
            </a:extLst>
          </p:cNvPr>
          <p:cNvSpPr txBox="1"/>
          <p:nvPr/>
        </p:nvSpPr>
        <p:spPr>
          <a:xfrm>
            <a:off x="20781" y="243252"/>
            <a:ext cx="2154382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IDEOLOGIA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" name="Google Shape;114;p19">
            <a:extLst>
              <a:ext uri="{FF2B5EF4-FFF2-40B4-BE49-F238E27FC236}">
                <a16:creationId xmlns:a16="http://schemas.microsoft.com/office/drawing/2014/main" id="{3C5D1AF4-6854-43F5-8B41-AA2C32AC051D}"/>
              </a:ext>
            </a:extLst>
          </p:cNvPr>
          <p:cNvSpPr txBox="1"/>
          <p:nvPr/>
        </p:nvSpPr>
        <p:spPr>
          <a:xfrm>
            <a:off x="4391406" y="1323570"/>
            <a:ext cx="4302320" cy="255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busca una </a:t>
            </a:r>
            <a:r>
              <a:rPr lang="es-ES" sz="11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justificació racional de la fe religiosa</a:t>
            </a:r>
            <a:endParaRPr sz="1100">
              <a:solidFill>
                <a:schemeClr val="accent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Flecha: doblada hacia arriba 25">
            <a:extLst>
              <a:ext uri="{FF2B5EF4-FFF2-40B4-BE49-F238E27FC236}">
                <a16:creationId xmlns:a16="http://schemas.microsoft.com/office/drawing/2014/main" id="{1E1AB08B-80A6-440B-A9E7-1C33ECFABBF1}"/>
              </a:ext>
            </a:extLst>
          </p:cNvPr>
          <p:cNvSpPr/>
          <p:nvPr/>
        </p:nvSpPr>
        <p:spPr>
          <a:xfrm rot="5400000">
            <a:off x="4479693" y="1398337"/>
            <a:ext cx="127590" cy="134679"/>
          </a:xfrm>
          <a:prstGeom prst="bentUpArrow">
            <a:avLst/>
          </a:prstGeom>
          <a:solidFill>
            <a:schemeClr val="bg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Google Shape;114;p19">
            <a:extLst>
              <a:ext uri="{FF2B5EF4-FFF2-40B4-BE49-F238E27FC236}">
                <a16:creationId xmlns:a16="http://schemas.microsoft.com/office/drawing/2014/main" id="{8522AA54-0E27-4AFC-A4F5-91BB351EA11D}"/>
              </a:ext>
            </a:extLst>
          </p:cNvPr>
          <p:cNvSpPr txBox="1"/>
          <p:nvPr/>
        </p:nvSpPr>
        <p:spPr>
          <a:xfrm>
            <a:off x="20781" y="1816178"/>
            <a:ext cx="4294909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IMPORTÀNCIA LINGÜÍSTICA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" name="Flecha: doblada hacia arriba 15">
            <a:extLst>
              <a:ext uri="{FF2B5EF4-FFF2-40B4-BE49-F238E27FC236}">
                <a16:creationId xmlns:a16="http://schemas.microsoft.com/office/drawing/2014/main" id="{989E00D3-4C0F-44AD-987B-A3920FB14DBC}"/>
              </a:ext>
            </a:extLst>
          </p:cNvPr>
          <p:cNvSpPr/>
          <p:nvPr/>
        </p:nvSpPr>
        <p:spPr>
          <a:xfrm rot="5400000">
            <a:off x="399399" y="1043638"/>
            <a:ext cx="144442" cy="151269"/>
          </a:xfrm>
          <a:prstGeom prst="bentUpArrow">
            <a:avLst/>
          </a:prstGeom>
          <a:solidFill>
            <a:schemeClr val="bg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634CF83A-2CD9-4B7A-BD86-009DA098C442}"/>
              </a:ext>
            </a:extLst>
          </p:cNvPr>
          <p:cNvGrpSpPr/>
          <p:nvPr/>
        </p:nvGrpSpPr>
        <p:grpSpPr>
          <a:xfrm>
            <a:off x="2597571" y="3529850"/>
            <a:ext cx="180975" cy="183789"/>
            <a:chOff x="2486735" y="3817341"/>
            <a:chExt cx="180975" cy="183789"/>
          </a:xfrm>
        </p:grpSpPr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7E7C0EAD-2C86-4319-BDA7-A4B825B4AA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31741" y="3822103"/>
              <a:ext cx="0" cy="179027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5C193C04-0E13-4BD7-B4D0-3106B15B801D}"/>
                </a:ext>
              </a:extLst>
            </p:cNvPr>
            <p:cNvCxnSpPr>
              <a:cxnSpLocks/>
            </p:cNvCxnSpPr>
            <p:nvPr/>
          </p:nvCxnSpPr>
          <p:spPr>
            <a:xfrm>
              <a:off x="2486735" y="3817341"/>
              <a:ext cx="180975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F450BF43-E076-4F32-8883-A670C4801134}"/>
                </a:ext>
              </a:extLst>
            </p:cNvPr>
            <p:cNvCxnSpPr>
              <a:cxnSpLocks/>
            </p:cNvCxnSpPr>
            <p:nvPr/>
          </p:nvCxnSpPr>
          <p:spPr>
            <a:xfrm>
              <a:off x="2531741" y="3989224"/>
              <a:ext cx="135969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Google Shape;114;p19">
            <a:extLst>
              <a:ext uri="{FF2B5EF4-FFF2-40B4-BE49-F238E27FC236}">
                <a16:creationId xmlns:a16="http://schemas.microsoft.com/office/drawing/2014/main" id="{0B69D49F-618E-4E39-91B9-3A0BB9C33A54}"/>
              </a:ext>
            </a:extLst>
          </p:cNvPr>
          <p:cNvSpPr txBox="1"/>
          <p:nvPr/>
        </p:nvSpPr>
        <p:spPr>
          <a:xfrm>
            <a:off x="20781" y="3974589"/>
            <a:ext cx="9144000" cy="733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En conclusió, va transformar la prosa catalana:</a:t>
            </a: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d’un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estat de romanç incipient i titubejant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restringida a la producció de textos 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jurídics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històrics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o 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religiosos</a:t>
            </a:r>
            <a:endParaRPr lang="es-ES" sz="1200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 un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estat de maduresa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gràcies a la tasca d’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enriquiment lèxic i sintàctic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a partir dels seus coneixements.</a:t>
            </a:r>
          </a:p>
        </p:txBody>
      </p:sp>
      <p:sp>
        <p:nvSpPr>
          <p:cNvPr id="22" name="Google Shape;114;p19">
            <a:extLst>
              <a:ext uri="{FF2B5EF4-FFF2-40B4-BE49-F238E27FC236}">
                <a16:creationId xmlns:a16="http://schemas.microsoft.com/office/drawing/2014/main" id="{278BD519-6CA0-4B74-92D1-0891C1A28F79}"/>
              </a:ext>
            </a:extLst>
          </p:cNvPr>
          <p:cNvSpPr txBox="1"/>
          <p:nvPr/>
        </p:nvSpPr>
        <p:spPr>
          <a:xfrm>
            <a:off x="0" y="2049686"/>
            <a:ext cx="9144000" cy="2041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Ramon Llull ha tingut una gran importància lingüística per diversos factors:</a:t>
            </a: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Ús de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4 llengües diferents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per escriure la seua obra:</a:t>
            </a:r>
          </a:p>
          <a:p>
            <a:pPr marL="539750" lvl="2" indent="-101600">
              <a:buClr>
                <a:schemeClr val="dk2"/>
              </a:buClr>
              <a:buSzPts val="1200"/>
              <a:buFont typeface="OpenSymbol" panose="05010000000000000000" pitchFamily="2" charset="0"/>
              <a:buChar char="▸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provençal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en la poesia trobadoresca</a:t>
            </a:r>
          </a:p>
          <a:p>
            <a:pPr marL="539750" lvl="2" indent="-101600">
              <a:buClr>
                <a:schemeClr val="dk2"/>
              </a:buClr>
              <a:buSzPts val="1200"/>
              <a:buFont typeface="OpenSymbol" panose="05010000000000000000" pitchFamily="2" charset="0"/>
              <a:buChar char="▸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llatí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en els assumptes polítics</a:t>
            </a:r>
          </a:p>
          <a:p>
            <a:pPr marL="539750" lvl="2" indent="-101600">
              <a:buClr>
                <a:schemeClr val="dk2"/>
              </a:buClr>
              <a:buSzPts val="1200"/>
              <a:buFont typeface="OpenSymbol" panose="05010000000000000000" pitchFamily="2" charset="0"/>
              <a:buChar char="▸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àrab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en la conversió d’infidels</a:t>
            </a:r>
          </a:p>
          <a:p>
            <a:pPr marL="539750" lvl="2" indent="-101600">
              <a:buClr>
                <a:schemeClr val="dk2"/>
              </a:buClr>
              <a:buSzPts val="1200"/>
              <a:buFont typeface="OpenSymbol" panose="05010000000000000000" pitchFamily="2" charset="0"/>
              <a:buChar char="▸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català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com un dels primers autors que emprava una 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llengua neollatina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(en la literatura)</a:t>
            </a:r>
            <a:endParaRPr lang="es-ES" sz="1200"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Ús d’una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llengua literària d’una qualitat i funcionalitat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extraordinària.</a:t>
            </a: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Ús d’elements morfosintàctics    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cultes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construccions llatines, relatius, subordinades, hipèrbatons, paral·lelismes</a:t>
            </a:r>
            <a:b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</a:b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                                                          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populars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diminutius, fórmules afectives</a:t>
            </a: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Creació lèxica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 introducció de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neologismes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(llengua catalana) seguint un model de derivació amb 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sufixos del 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llatí i àrab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808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14;p19">
            <a:extLst>
              <a:ext uri="{FF2B5EF4-FFF2-40B4-BE49-F238E27FC236}">
                <a16:creationId xmlns:a16="http://schemas.microsoft.com/office/drawing/2014/main" id="{20175FAE-2C2C-4C89-B19F-EB6B51E55A5F}"/>
              </a:ext>
            </a:extLst>
          </p:cNvPr>
          <p:cNvSpPr txBox="1"/>
          <p:nvPr/>
        </p:nvSpPr>
        <p:spPr>
          <a:xfrm>
            <a:off x="110257" y="467028"/>
            <a:ext cx="9144000" cy="63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Sintaxi dúctil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flexible</a:t>
            </a:r>
            <a:endParaRPr lang="es-ES"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Des del punt de vista lèxic </a:t>
            </a:r>
            <a:r>
              <a:rPr lang="es-ES" sz="1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tracta disciplines com les filosòfiques en </a:t>
            </a:r>
            <a:r>
              <a:rPr lang="es-ES" sz="12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català </a:t>
            </a:r>
            <a:r>
              <a:rPr lang="es-ES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(ampliant l’abast)</a:t>
            </a: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Ús pragmàtic 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didàctic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de la llengua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difusió de la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fe cristiana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en lloc d’una 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finalitat estètica</a:t>
            </a:r>
          </a:p>
        </p:txBody>
      </p:sp>
      <p:sp>
        <p:nvSpPr>
          <p:cNvPr id="17" name="Google Shape;114;p19">
            <a:extLst>
              <a:ext uri="{FF2B5EF4-FFF2-40B4-BE49-F238E27FC236}">
                <a16:creationId xmlns:a16="http://schemas.microsoft.com/office/drawing/2014/main" id="{5DE56F8C-6AD6-49C8-B96D-424200A3E225}"/>
              </a:ext>
            </a:extLst>
          </p:cNvPr>
          <p:cNvSpPr txBox="1"/>
          <p:nvPr/>
        </p:nvSpPr>
        <p:spPr>
          <a:xfrm>
            <a:off x="89476" y="285045"/>
            <a:ext cx="5798705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CARACTERÍSTIQUES DE LA LLENGUA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" name="Google Shape;113;p19">
            <a:extLst>
              <a:ext uri="{FF2B5EF4-FFF2-40B4-BE49-F238E27FC236}">
                <a16:creationId xmlns:a16="http://schemas.microsoft.com/office/drawing/2014/main" id="{39F315DC-2C4A-4CB1-8275-B041C7109634}"/>
              </a:ext>
            </a:extLst>
          </p:cNvPr>
          <p:cNvSpPr txBox="1">
            <a:spLocks/>
          </p:cNvSpPr>
          <p:nvPr/>
        </p:nvSpPr>
        <p:spPr>
          <a:xfrm>
            <a:off x="281964" y="1041241"/>
            <a:ext cx="770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5.2) </a:t>
            </a:r>
            <a:r>
              <a:rPr lang="es-ES" sz="2400" b="1">
                <a:solidFill>
                  <a:schemeClr val="accent1"/>
                </a:solidFill>
              </a:rPr>
              <a:t>OBRA</a:t>
            </a:r>
          </a:p>
        </p:txBody>
      </p:sp>
      <p:sp>
        <p:nvSpPr>
          <p:cNvPr id="12" name="Google Shape;114;p19">
            <a:extLst>
              <a:ext uri="{FF2B5EF4-FFF2-40B4-BE49-F238E27FC236}">
                <a16:creationId xmlns:a16="http://schemas.microsoft.com/office/drawing/2014/main" id="{089B181B-DF58-4C37-8916-248DC607D731}"/>
              </a:ext>
            </a:extLst>
          </p:cNvPr>
          <p:cNvSpPr txBox="1"/>
          <p:nvPr/>
        </p:nvSpPr>
        <p:spPr>
          <a:xfrm>
            <a:off x="89476" y="1603747"/>
            <a:ext cx="9144000" cy="918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L’</a:t>
            </a: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obra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de Ramon Llull presenta tres característiques fonamentals:</a:t>
            </a: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Gran extensió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327 obres</a:t>
            </a:r>
            <a:endParaRPr lang="es-ES" sz="1200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Gran rellevància lingüística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Llull és el primer escriptor que va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impulsar culturalment el català</a:t>
            </a:r>
            <a:endParaRPr lang="es-ES" sz="1200">
              <a:solidFill>
                <a:schemeClr val="tx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  <a:p>
            <a:pPr marL="323850" lvl="1" indent="-57150">
              <a:buClr>
                <a:schemeClr val="dk2"/>
              </a:buClr>
              <a:buSzPts val="12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Gran varietat d’aspectes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filosofia, teologia, ciència, narració, mística i poesia</a:t>
            </a:r>
            <a:r>
              <a:rPr lang="es-ES" sz="120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200" b="1">
              <a:solidFill>
                <a:schemeClr val="tx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114;p19">
            <a:extLst>
              <a:ext uri="{FF2B5EF4-FFF2-40B4-BE49-F238E27FC236}">
                <a16:creationId xmlns:a16="http://schemas.microsoft.com/office/drawing/2014/main" id="{8466855A-8CE6-47EF-AB24-325D21627F2F}"/>
              </a:ext>
            </a:extLst>
          </p:cNvPr>
          <p:cNvSpPr txBox="1"/>
          <p:nvPr/>
        </p:nvSpPr>
        <p:spPr>
          <a:xfrm>
            <a:off x="110256" y="1425923"/>
            <a:ext cx="4974072" cy="31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 spc="6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CARACTERÍSTIQUES DE L’OBRA</a:t>
            </a:r>
            <a:endParaRPr sz="1200" b="1" spc="6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618967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13DC2ED4-FD94-4863-9B06-75B96AC01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079977"/>
              </p:ext>
            </p:extLst>
          </p:nvPr>
        </p:nvGraphicFramePr>
        <p:xfrm>
          <a:off x="276225" y="510540"/>
          <a:ext cx="8591550" cy="39700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36592">
                  <a:extLst>
                    <a:ext uri="{9D8B030D-6E8A-4147-A177-3AD203B41FA5}">
                      <a16:colId xmlns:a16="http://schemas.microsoft.com/office/drawing/2014/main" val="2325432746"/>
                    </a:ext>
                  </a:extLst>
                </a:gridCol>
                <a:gridCol w="3331029">
                  <a:extLst>
                    <a:ext uri="{9D8B030D-6E8A-4147-A177-3AD203B41FA5}">
                      <a16:colId xmlns:a16="http://schemas.microsoft.com/office/drawing/2014/main" val="3178595697"/>
                    </a:ext>
                  </a:extLst>
                </a:gridCol>
                <a:gridCol w="4223929">
                  <a:extLst>
                    <a:ext uri="{9D8B030D-6E8A-4147-A177-3AD203B41FA5}">
                      <a16:colId xmlns:a16="http://schemas.microsoft.com/office/drawing/2014/main" val="1526171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5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Tipus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Característiques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Exemples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831397"/>
                  </a:ext>
                </a:extLst>
              </a:tr>
              <a:tr h="374414">
                <a:tc>
                  <a:txBody>
                    <a:bodyPr/>
                    <a:lstStyle/>
                    <a:p>
                      <a:r>
                        <a:rPr lang="es-ES" sz="105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Filosòfiques, teològiques i científiques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5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Exposició del saber humà amb l’objectiu de demostrar la superioritat del cristianisme sobre altres religions.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Llibre del gentil e los tres savis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és una discussió entre un jueu, un musulmà i un cristià per demostrar la superioritat de cada religió.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Llibre de contemplació en Déu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</a:t>
                      </a: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mètode de meditació.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Llibre de l’ordre de cavalleria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formació d’un cavaller cristià.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Arbre de ciència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llibre enciclopèdic que pretén estructurar el saber.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Doctrina pueril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tracta d’educació infantil.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Rethòrica Nova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</a:t>
                      </a: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és un tractat que dona consells i regles per a produir discursos.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Liber de ascensu e descensu intellectus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</a:t>
                      </a: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explica que l’accés al saber és gradual.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03675846"/>
                  </a:ext>
                </a:extLst>
              </a:tr>
              <a:tr h="374414">
                <a:tc>
                  <a:txBody>
                    <a:bodyPr/>
                    <a:lstStyle/>
                    <a:p>
                      <a:r>
                        <a:rPr lang="es-ES" sz="105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Narrativa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5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Mostra de l’ideal cristià amb una intencionalitat didàctica, sovint amb l’aparició d’exemples i d’animals amb característiques simbòliques.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Llibre d’Evast e d’Aloma e de Blanquerna son fill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narra el recorregut de Blanquerna per diversos estats religiosos: matrimoni, prelatura, apostolat i vida ermitana.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Fèlix 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o </a:t>
                      </a: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Llibre de meravelles</a:t>
                      </a:r>
                      <a:r>
                        <a:rPr lang="es-ES" sz="10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és una crítica al poder, inclou </a:t>
                      </a: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El llibre de les bèsties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una faula sobre les lluites polítiques.</a:t>
                      </a:r>
                      <a:endParaRPr lang="es-ES" sz="1000" b="1" i="1">
                        <a:solidFill>
                          <a:schemeClr val="accen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64611050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r>
                        <a:rPr lang="es-ES" sz="105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Mística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5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Afavoreix la meditació i el diàleg amb Déu.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Llibre d’Amic e Amat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consta de 365 aforismes per a la meditació diària.</a:t>
                      </a:r>
                      <a:endParaRPr lang="es-ES" sz="1000" b="1" i="1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48588942"/>
                  </a:ext>
                </a:extLst>
              </a:tr>
              <a:tr h="175929">
                <a:tc>
                  <a:txBody>
                    <a:bodyPr/>
                    <a:lstStyle/>
                    <a:p>
                      <a:r>
                        <a:rPr lang="es-ES" sz="1050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Poètica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5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Recull l’experiència personal i conviccions de la seua fe.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Cant de Ramon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confessió de desànim davant les dificultats d’aconseguir el seu ideal.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Lo Desconhort</a:t>
                      </a:r>
                      <a:r>
                        <a:rPr lang="es-ES" sz="1000" b="0" i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en la qual s’adona que les seues idees morals no tenen cabuda en la societat.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34211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09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6A1C2D1-B248-4073-A26E-60A15D0486A4}"/>
              </a:ext>
            </a:extLst>
          </p:cNvPr>
          <p:cNvSpPr/>
          <p:nvPr/>
        </p:nvSpPr>
        <p:spPr>
          <a:xfrm>
            <a:off x="13062" y="4807131"/>
            <a:ext cx="8569234" cy="169818"/>
          </a:xfrm>
          <a:prstGeom prst="rect">
            <a:avLst/>
          </a:prstGeom>
          <a:solidFill>
            <a:srgbClr val="FCF8F4"/>
          </a:solidFill>
          <a:ln>
            <a:solidFill>
              <a:srgbClr val="FCF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658090" y="218252"/>
            <a:ext cx="7198309" cy="642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0. </a:t>
            </a:r>
            <a:r>
              <a:rPr lang="es-ES" b="1">
                <a:solidFill>
                  <a:schemeClr val="dk2"/>
                </a:solidFill>
              </a:rPr>
              <a:t>Tipus de text i àmbits d’ús</a:t>
            </a:r>
            <a:endParaRPr sz="2400" b="1">
              <a:solidFill>
                <a:schemeClr val="accent1"/>
              </a:solidFill>
            </a:endParaRPr>
          </a:p>
        </p:txBody>
      </p: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B01A0471-D874-48B4-A58D-3351F314D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18269"/>
              </p:ext>
            </p:extLst>
          </p:nvPr>
        </p:nvGraphicFramePr>
        <p:xfrm>
          <a:off x="386461" y="795512"/>
          <a:ext cx="8371078" cy="28346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330630">
                  <a:extLst>
                    <a:ext uri="{9D8B030D-6E8A-4147-A177-3AD203B41FA5}">
                      <a16:colId xmlns:a16="http://schemas.microsoft.com/office/drawing/2014/main" val="3800384301"/>
                    </a:ext>
                  </a:extLst>
                </a:gridCol>
                <a:gridCol w="3826193">
                  <a:extLst>
                    <a:ext uri="{9D8B030D-6E8A-4147-A177-3AD203B41FA5}">
                      <a16:colId xmlns:a16="http://schemas.microsoft.com/office/drawing/2014/main" val="2747908822"/>
                    </a:ext>
                  </a:extLst>
                </a:gridCol>
                <a:gridCol w="3214255">
                  <a:extLst>
                    <a:ext uri="{9D8B030D-6E8A-4147-A177-3AD203B41FA5}">
                      <a16:colId xmlns:a16="http://schemas.microsoft.com/office/drawing/2014/main" val="1252200901"/>
                    </a:ext>
                  </a:extLst>
                </a:gridCol>
              </a:tblGrid>
              <a:tr h="203911">
                <a:tc>
                  <a:txBody>
                    <a:bodyPr/>
                    <a:lstStyle/>
                    <a:p>
                      <a:r>
                        <a:rPr lang="es-ES" sz="1200"/>
                        <a:t>Tipus de text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Finalitat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Gèneres (segons la temàtica)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293453"/>
                  </a:ext>
                </a:extLst>
              </a:tr>
              <a:tr h="203911">
                <a:tc>
                  <a:txBody>
                    <a:bodyPr/>
                    <a:lstStyle/>
                    <a:p>
                      <a:r>
                        <a:rPr lang="es-ES" sz="1200"/>
                        <a:t>Narratiu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Contar fets, accions, històries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Novel·la, conte, notícia...</a:t>
                      </a:r>
                      <a:endParaRPr lang="es-ES" sz="1200" i="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465604"/>
                  </a:ext>
                </a:extLst>
              </a:tr>
              <a:tr h="203911">
                <a:tc>
                  <a:txBody>
                    <a:bodyPr/>
                    <a:lstStyle/>
                    <a:p>
                      <a:r>
                        <a:rPr lang="es-ES" sz="1200"/>
                        <a:t>Descriptiu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Explicar qualitats d’objectes, persones o escenaris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Retrat, fullet turístic, inventari...</a:t>
                      </a:r>
                      <a:endParaRPr lang="es-ES" sz="120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567162"/>
                  </a:ext>
                </a:extLst>
              </a:tr>
              <a:tr h="203911">
                <a:tc>
                  <a:txBody>
                    <a:bodyPr/>
                    <a:lstStyle/>
                    <a:p>
                      <a:r>
                        <a:rPr lang="es-ES" sz="1200"/>
                        <a:t>Argumentatiu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Defensar una idea mitjançant arguments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Article d’opinió, columna, debat, judici...</a:t>
                      </a:r>
                      <a:endParaRPr lang="es-ES" sz="120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589962"/>
                  </a:ext>
                </a:extLst>
              </a:tr>
              <a:tr h="203911">
                <a:tc>
                  <a:txBody>
                    <a:bodyPr/>
                    <a:lstStyle/>
                    <a:p>
                      <a:r>
                        <a:rPr lang="es-ES" sz="1200"/>
                        <a:t>Expositiu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Explicar un tema aportant informació objectiva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Conferència, artícle científic, examen...</a:t>
                      </a:r>
                      <a:endParaRPr lang="es-ES" sz="120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377147"/>
                  </a:ext>
                </a:extLst>
              </a:tr>
              <a:tr h="339851">
                <a:tc>
                  <a:txBody>
                    <a:bodyPr/>
                    <a:lstStyle/>
                    <a:p>
                      <a:r>
                        <a:rPr lang="es-ES" sz="1200"/>
                        <a:t>Instructiu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Transmetre ordres, normes o procediments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Reglament, recepta de cuina, manual d’instruccions...</a:t>
                      </a:r>
                      <a:endParaRPr lang="es-ES" sz="120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185569"/>
                  </a:ext>
                </a:extLst>
              </a:tr>
              <a:tr h="203911">
                <a:tc>
                  <a:txBody>
                    <a:bodyPr/>
                    <a:lstStyle/>
                    <a:p>
                      <a:r>
                        <a:rPr lang="es-ES" sz="1200"/>
                        <a:t>Conversacional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Reflectir la interacció comunicativa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Conversa, xat, entrevista...</a:t>
                      </a:r>
                      <a:endParaRPr lang="es-ES" sz="120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21421"/>
                  </a:ext>
                </a:extLst>
              </a:tr>
              <a:tr h="203911">
                <a:tc>
                  <a:txBody>
                    <a:bodyPr/>
                    <a:lstStyle/>
                    <a:p>
                      <a:r>
                        <a:rPr lang="es-ES" sz="1200"/>
                        <a:t>Retòric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Buscar efectes estètics en la llengua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Poesia, anunci publicitari...</a:t>
                      </a:r>
                      <a:endParaRPr lang="es-ES" sz="120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142789"/>
                  </a:ext>
                </a:extLst>
              </a:tr>
              <a:tr h="339851">
                <a:tc>
                  <a:txBody>
                    <a:bodyPr/>
                    <a:lstStyle/>
                    <a:p>
                      <a:r>
                        <a:rPr lang="es-ES" sz="1200"/>
                        <a:t>Predictiu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/>
                        <a:t>Avançar esdeveniments que encara no han tingut lloc</a:t>
                      </a:r>
                      <a:endParaRPr lang="es-ES" sz="12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accent1"/>
                          </a:solidFill>
                        </a:rPr>
                        <a:t>Predicció meteorològica, profecia, pressupost, horòscop...</a:t>
                      </a:r>
                      <a:endParaRPr lang="es-ES" sz="1200">
                        <a:solidFill>
                          <a:schemeClr val="accent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93901"/>
                  </a:ext>
                </a:extLst>
              </a:tr>
            </a:tbl>
          </a:graphicData>
        </a:graphic>
      </p:graphicFrame>
      <p:graphicFrame>
        <p:nvGraphicFramePr>
          <p:cNvPr id="4" name="Tabla 48">
            <a:extLst>
              <a:ext uri="{FF2B5EF4-FFF2-40B4-BE49-F238E27FC236}">
                <a16:creationId xmlns:a16="http://schemas.microsoft.com/office/drawing/2014/main" id="{2C7984F3-E82B-4BF4-87D8-0D828B03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374854"/>
              </p:ext>
            </p:extLst>
          </p:nvPr>
        </p:nvGraphicFramePr>
        <p:xfrm>
          <a:off x="386461" y="3662188"/>
          <a:ext cx="4939348" cy="1371600"/>
        </p:xfrm>
        <a:graphic>
          <a:graphicData uri="http://schemas.openxmlformats.org/drawingml/2006/table">
            <a:tbl>
              <a:tblPr firstCol="1" bandRow="1">
                <a:tableStyleId>{3B4B98B0-60AC-42C2-AFA5-B58CD77FA1E5}</a:tableStyleId>
              </a:tblPr>
              <a:tblGrid>
                <a:gridCol w="1008380">
                  <a:extLst>
                    <a:ext uri="{9D8B030D-6E8A-4147-A177-3AD203B41FA5}">
                      <a16:colId xmlns:a16="http://schemas.microsoft.com/office/drawing/2014/main" val="1507967872"/>
                    </a:ext>
                  </a:extLst>
                </a:gridCol>
                <a:gridCol w="3930968">
                  <a:extLst>
                    <a:ext uri="{9D8B030D-6E8A-4147-A177-3AD203B41FA5}">
                      <a16:colId xmlns:a16="http://schemas.microsoft.com/office/drawing/2014/main" val="495093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Acadèmic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institucions educatives (escola, institut, universitat)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5587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Literari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acte creatiu, llenguatge literari, ús de figures retòriques i efecte estètic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8643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Administratiu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regulació dels ciutadans amb institucions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13121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Periodístic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notícies i opinions d’especialistes sobre temes d’interés general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05753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Publicitari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pretenen convèncer al receptor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91487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900">
                          <a:solidFill>
                            <a:schemeClr val="accent1"/>
                          </a:solidFill>
                          <a:latin typeface="Open Sans"/>
                        </a:rPr>
                        <a:t>Privat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900">
                          <a:latin typeface="Open Sans"/>
                        </a:rPr>
                        <a:t>interaccions interpersonals amb interés privat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34029298"/>
                  </a:ext>
                </a:extLst>
              </a:tr>
            </a:tbl>
          </a:graphicData>
        </a:graphic>
      </p:graphicFrame>
      <p:sp>
        <p:nvSpPr>
          <p:cNvPr id="5" name="Google Shape;114;p19">
            <a:extLst>
              <a:ext uri="{FF2B5EF4-FFF2-40B4-BE49-F238E27FC236}">
                <a16:creationId xmlns:a16="http://schemas.microsoft.com/office/drawing/2014/main" id="{06C55C6D-B918-4EEE-922F-AA80F307BEF3}"/>
              </a:ext>
            </a:extLst>
          </p:cNvPr>
          <p:cNvSpPr txBox="1"/>
          <p:nvPr/>
        </p:nvSpPr>
        <p:spPr>
          <a:xfrm rot="16200000">
            <a:off x="-570587" y="4191929"/>
            <a:ext cx="1678777" cy="416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18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ÀMBIT D’ÚS</a:t>
            </a:r>
          </a:p>
        </p:txBody>
      </p:sp>
      <p:sp>
        <p:nvSpPr>
          <p:cNvPr id="7" name="Google Shape;114;p19">
            <a:extLst>
              <a:ext uri="{FF2B5EF4-FFF2-40B4-BE49-F238E27FC236}">
                <a16:creationId xmlns:a16="http://schemas.microsoft.com/office/drawing/2014/main" id="{EBBC8E11-000F-4E68-B1DD-37DE33948FF5}"/>
              </a:ext>
            </a:extLst>
          </p:cNvPr>
          <p:cNvSpPr txBox="1"/>
          <p:nvPr/>
        </p:nvSpPr>
        <p:spPr>
          <a:xfrm>
            <a:off x="5153122" y="3554527"/>
            <a:ext cx="1678777" cy="416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18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REGISTRE</a:t>
            </a:r>
          </a:p>
        </p:txBody>
      </p:sp>
      <p:sp>
        <p:nvSpPr>
          <p:cNvPr id="8" name="Google Shape;114;p19">
            <a:extLst>
              <a:ext uri="{FF2B5EF4-FFF2-40B4-BE49-F238E27FC236}">
                <a16:creationId xmlns:a16="http://schemas.microsoft.com/office/drawing/2014/main" id="{907593F3-1EC9-4620-8333-E4D26CC1DD56}"/>
              </a:ext>
            </a:extLst>
          </p:cNvPr>
          <p:cNvSpPr txBox="1"/>
          <p:nvPr/>
        </p:nvSpPr>
        <p:spPr>
          <a:xfrm>
            <a:off x="5209980" y="3794016"/>
            <a:ext cx="3753810" cy="61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sz="10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Formal</a:t>
            </a:r>
            <a:r>
              <a:rPr lang="es-ES" sz="1000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tractament especialitzat del tema</a:t>
            </a:r>
            <a:b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000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Àmbit acadèmic</a:t>
            </a:r>
            <a: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(científic, didàctic, divulgatiu)</a:t>
            </a:r>
            <a:b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000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Àmbit administratiu</a:t>
            </a:r>
            <a:b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000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Àmbit literari</a:t>
            </a: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sz="10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Informal</a:t>
            </a:r>
            <a:r>
              <a:rPr lang="es-ES" sz="1000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temes generals de relació próxima</a:t>
            </a:r>
            <a:b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000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Àmbit familiar</a:t>
            </a:r>
            <a: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o </a:t>
            </a:r>
            <a:r>
              <a:rPr lang="es-ES" sz="1000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privat</a:t>
            </a:r>
            <a:endParaRPr lang="es-ES" sz="1000">
              <a:solidFill>
                <a:schemeClr val="dk1"/>
              </a:solidFill>
              <a:uFill>
                <a:solidFill>
                  <a:schemeClr val="accent1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sz="10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Estàndard</a:t>
            </a:r>
            <a:r>
              <a:rPr lang="es-ES" sz="1000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facilitar la comprensió dels parlants</a:t>
            </a:r>
            <a:br>
              <a:rPr lang="es-ES" sz="10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1000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Àmbit periodístic</a:t>
            </a:r>
            <a:endParaRPr lang="es-ES" sz="1000" b="1" u="sng">
              <a:solidFill>
                <a:schemeClr val="dk1"/>
              </a:solidFill>
              <a:uFill>
                <a:solidFill>
                  <a:schemeClr val="accent1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6852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658090" y="218252"/>
            <a:ext cx="7198309" cy="642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1. </a:t>
            </a:r>
            <a:r>
              <a:rPr lang="es-ES" b="1">
                <a:solidFill>
                  <a:schemeClr val="dk2"/>
                </a:solidFill>
              </a:rPr>
              <a:t>La dixi</a:t>
            </a:r>
            <a:endParaRPr sz="2400" b="1">
              <a:solidFill>
                <a:schemeClr val="accent1"/>
              </a:solidFill>
            </a:endParaRPr>
          </a:p>
        </p:txBody>
      </p:sp>
      <p:sp>
        <p:nvSpPr>
          <p:cNvPr id="4" name="Google Shape;113;p19">
            <a:extLst>
              <a:ext uri="{FF2B5EF4-FFF2-40B4-BE49-F238E27FC236}">
                <a16:creationId xmlns:a16="http://schemas.microsoft.com/office/drawing/2014/main" id="{8C859195-E707-4A35-865A-75A2097697FD}"/>
              </a:ext>
            </a:extLst>
          </p:cNvPr>
          <p:cNvSpPr txBox="1">
            <a:spLocks/>
          </p:cNvSpPr>
          <p:nvPr/>
        </p:nvSpPr>
        <p:spPr>
          <a:xfrm>
            <a:off x="309995" y="1953491"/>
            <a:ext cx="770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1.1) </a:t>
            </a:r>
            <a:r>
              <a:rPr lang="es-ES" sz="2400" b="1">
                <a:solidFill>
                  <a:schemeClr val="accent1"/>
                </a:solidFill>
              </a:rPr>
              <a:t>Dixi espacial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A826256-4952-4BD9-842C-2DEF5BFF7808}"/>
              </a:ext>
            </a:extLst>
          </p:cNvPr>
          <p:cNvSpPr/>
          <p:nvPr/>
        </p:nvSpPr>
        <p:spPr>
          <a:xfrm>
            <a:off x="309995" y="812336"/>
            <a:ext cx="8524010" cy="28217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La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dixi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és un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mecanisme lingüístic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que permet fer presents en el text els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elements de l’enunciació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</a:p>
        </p:txBody>
      </p:sp>
      <p:sp>
        <p:nvSpPr>
          <p:cNvPr id="21" name="Google Shape;114;p19">
            <a:extLst>
              <a:ext uri="{FF2B5EF4-FFF2-40B4-BE49-F238E27FC236}">
                <a16:creationId xmlns:a16="http://schemas.microsoft.com/office/drawing/2014/main" id="{600080B8-060D-4FF4-9842-1C990756BAC7}"/>
              </a:ext>
            </a:extLst>
          </p:cNvPr>
          <p:cNvSpPr txBox="1"/>
          <p:nvPr/>
        </p:nvSpPr>
        <p:spPr>
          <a:xfrm>
            <a:off x="96982" y="1064684"/>
            <a:ext cx="748145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Wingdings" panose="05000000000000000000" pitchFamily="2" charset="2"/>
              <a:buChar char="Ø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Manifestat com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marques lingüístiques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que fan referència al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context comunicatiu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b="1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" name="Diagrama de flujo: terminador 6">
            <a:extLst>
              <a:ext uri="{FF2B5EF4-FFF2-40B4-BE49-F238E27FC236}">
                <a16:creationId xmlns:a16="http://schemas.microsoft.com/office/drawing/2014/main" id="{BF41CB67-2051-481C-9F78-54DD140F1343}"/>
              </a:ext>
            </a:extLst>
          </p:cNvPr>
          <p:cNvSpPr/>
          <p:nvPr/>
        </p:nvSpPr>
        <p:spPr>
          <a:xfrm>
            <a:off x="429491" y="1635174"/>
            <a:ext cx="1253836" cy="242455"/>
          </a:xfrm>
          <a:prstGeom prst="flowChartTerminator">
            <a:avLst/>
          </a:prstGeom>
          <a:solidFill>
            <a:srgbClr val="6E8FC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EMISSOR</a:t>
            </a:r>
          </a:p>
        </p:txBody>
      </p:sp>
      <p:sp>
        <p:nvSpPr>
          <p:cNvPr id="24" name="Diagrama de flujo: terminador 23">
            <a:extLst>
              <a:ext uri="{FF2B5EF4-FFF2-40B4-BE49-F238E27FC236}">
                <a16:creationId xmlns:a16="http://schemas.microsoft.com/office/drawing/2014/main" id="{024DE38F-73CE-4818-9E97-6EF6FC19D7AD}"/>
              </a:ext>
            </a:extLst>
          </p:cNvPr>
          <p:cNvSpPr/>
          <p:nvPr/>
        </p:nvSpPr>
        <p:spPr>
          <a:xfrm>
            <a:off x="2369128" y="1643947"/>
            <a:ext cx="1253836" cy="242455"/>
          </a:xfrm>
          <a:prstGeom prst="flowChartTerminator">
            <a:avLst/>
          </a:prstGeom>
          <a:solidFill>
            <a:srgbClr val="6E8FC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MISSATGE</a:t>
            </a:r>
          </a:p>
        </p:txBody>
      </p:sp>
      <p:sp>
        <p:nvSpPr>
          <p:cNvPr id="26" name="Diagrama de flujo: terminador 25">
            <a:extLst>
              <a:ext uri="{FF2B5EF4-FFF2-40B4-BE49-F238E27FC236}">
                <a16:creationId xmlns:a16="http://schemas.microsoft.com/office/drawing/2014/main" id="{30AA210B-A4E3-42D3-A207-85F830FEAA08}"/>
              </a:ext>
            </a:extLst>
          </p:cNvPr>
          <p:cNvSpPr/>
          <p:nvPr/>
        </p:nvSpPr>
        <p:spPr>
          <a:xfrm>
            <a:off x="4308765" y="1635174"/>
            <a:ext cx="1253836" cy="242455"/>
          </a:xfrm>
          <a:prstGeom prst="flowChartTerminator">
            <a:avLst/>
          </a:prstGeom>
          <a:solidFill>
            <a:srgbClr val="6E8FC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RECEPTOR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B7879AF-8DCE-4EE1-99AE-C17E47419EF9}"/>
              </a:ext>
            </a:extLst>
          </p:cNvPr>
          <p:cNvSpPr/>
          <p:nvPr/>
        </p:nvSpPr>
        <p:spPr>
          <a:xfrm>
            <a:off x="381000" y="1567563"/>
            <a:ext cx="5264727" cy="39022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788980A9-2786-4B2E-8178-1B52FB8A6B58}"/>
              </a:ext>
            </a:extLst>
          </p:cNvPr>
          <p:cNvSpPr/>
          <p:nvPr/>
        </p:nvSpPr>
        <p:spPr>
          <a:xfrm>
            <a:off x="1759527" y="1665163"/>
            <a:ext cx="526475" cy="1774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7004A71E-4A7C-45A0-9552-4FF8DA99D6E5}"/>
              </a:ext>
            </a:extLst>
          </p:cNvPr>
          <p:cNvSpPr/>
          <p:nvPr/>
        </p:nvSpPr>
        <p:spPr>
          <a:xfrm>
            <a:off x="3713021" y="1665163"/>
            <a:ext cx="526475" cy="1774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62C922B-03DB-494C-B46A-228CC1C9E929}"/>
              </a:ext>
            </a:extLst>
          </p:cNvPr>
          <p:cNvCxnSpPr>
            <a:stCxn id="11" idx="3"/>
          </p:cNvCxnSpPr>
          <p:nvPr/>
        </p:nvCxnSpPr>
        <p:spPr>
          <a:xfrm flipV="1">
            <a:off x="5645727" y="1567563"/>
            <a:ext cx="332509" cy="1951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10920765-A4E6-40D7-98E6-0B86E8E4CE1C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5645727" y="1762677"/>
            <a:ext cx="332509" cy="1237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iagrama de flujo: terminador 34">
            <a:extLst>
              <a:ext uri="{FF2B5EF4-FFF2-40B4-BE49-F238E27FC236}">
                <a16:creationId xmlns:a16="http://schemas.microsoft.com/office/drawing/2014/main" id="{FDCDD7F6-3221-4C27-AF9B-6AC0A1075618}"/>
              </a:ext>
            </a:extLst>
          </p:cNvPr>
          <p:cNvSpPr/>
          <p:nvPr/>
        </p:nvSpPr>
        <p:spPr>
          <a:xfrm>
            <a:off x="6040590" y="1446335"/>
            <a:ext cx="824344" cy="242455"/>
          </a:xfrm>
          <a:prstGeom prst="flowChartTerminator">
            <a:avLst/>
          </a:prstGeom>
          <a:solidFill>
            <a:srgbClr val="6E8FC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ESPAI</a:t>
            </a:r>
          </a:p>
        </p:txBody>
      </p:sp>
      <p:sp>
        <p:nvSpPr>
          <p:cNvPr id="36" name="Diagrama de flujo: terminador 35">
            <a:extLst>
              <a:ext uri="{FF2B5EF4-FFF2-40B4-BE49-F238E27FC236}">
                <a16:creationId xmlns:a16="http://schemas.microsoft.com/office/drawing/2014/main" id="{C8C7671B-4821-4ACD-B6D5-26138E3DEF97}"/>
              </a:ext>
            </a:extLst>
          </p:cNvPr>
          <p:cNvSpPr/>
          <p:nvPr/>
        </p:nvSpPr>
        <p:spPr>
          <a:xfrm>
            <a:off x="6026725" y="1745841"/>
            <a:ext cx="900537" cy="242455"/>
          </a:xfrm>
          <a:prstGeom prst="flowChartTerminator">
            <a:avLst/>
          </a:prstGeom>
          <a:solidFill>
            <a:srgbClr val="6E8FC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6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TEMPS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8D2D49A0-5DB9-4400-B6ED-87758A169E14}"/>
              </a:ext>
            </a:extLst>
          </p:cNvPr>
          <p:cNvSpPr/>
          <p:nvPr/>
        </p:nvSpPr>
        <p:spPr>
          <a:xfrm>
            <a:off x="1830320" y="4078816"/>
            <a:ext cx="4853848" cy="680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u="sng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 són díctics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:</a:t>
            </a:r>
            <a:endParaRPr lang="es-ES" sz="1050" b="1" u="sng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marques personals i temporals de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3ª persona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: </a:t>
            </a:r>
            <a:r>
              <a:rPr lang="es-ES" sz="1050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ells, pensen</a:t>
            </a:r>
            <a:endParaRPr lang="es-ES" sz="1050" b="1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sintagmes prepocionals 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que indiquen temps i lloc: </a:t>
            </a:r>
            <a:r>
              <a:rPr lang="es-ES" sz="1050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 les dos, per França</a:t>
            </a: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expressions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encara que indiquen temps o lloc: </a:t>
            </a:r>
            <a:r>
              <a:rPr lang="es-ES" sz="1050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4/1/24, d’ací a uns minuts</a:t>
            </a:r>
            <a:endParaRPr lang="es-ES" sz="1050" b="1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666866B-1258-47E3-A90B-E06FE95810D8}"/>
              </a:ext>
            </a:extLst>
          </p:cNvPr>
          <p:cNvSpPr/>
          <p:nvPr/>
        </p:nvSpPr>
        <p:spPr>
          <a:xfrm>
            <a:off x="309995" y="2418382"/>
            <a:ext cx="7614805" cy="28217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Les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marques díctiques espacials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es refereixen a l’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espai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en què s’esdevé la comunicació.</a:t>
            </a:r>
          </a:p>
        </p:txBody>
      </p:sp>
      <p:graphicFrame>
        <p:nvGraphicFramePr>
          <p:cNvPr id="33" name="Tabla 33">
            <a:extLst>
              <a:ext uri="{FF2B5EF4-FFF2-40B4-BE49-F238E27FC236}">
                <a16:creationId xmlns:a16="http://schemas.microsoft.com/office/drawing/2014/main" id="{169DA35C-CC2A-467D-8A6B-B0E52363C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503124"/>
              </p:ext>
            </p:extLst>
          </p:nvPr>
        </p:nvGraphicFramePr>
        <p:xfrm>
          <a:off x="1506696" y="2781967"/>
          <a:ext cx="5358238" cy="1219200"/>
        </p:xfrm>
        <a:graphic>
          <a:graphicData uri="http://schemas.openxmlformats.org/drawingml/2006/table">
            <a:tbl>
              <a:tblPr firstCol="1" bandRow="1">
                <a:tableStyleId>{3B4B98B0-60AC-42C2-AFA5-B58CD77FA1E5}</a:tableStyleId>
              </a:tblPr>
              <a:tblGrid>
                <a:gridCol w="2698165">
                  <a:extLst>
                    <a:ext uri="{9D8B030D-6E8A-4147-A177-3AD203B41FA5}">
                      <a16:colId xmlns:a16="http://schemas.microsoft.com/office/drawing/2014/main" val="1216717853"/>
                    </a:ext>
                  </a:extLst>
                </a:gridCol>
                <a:gridCol w="2660073">
                  <a:extLst>
                    <a:ext uri="{9D8B030D-6E8A-4147-A177-3AD203B41FA5}">
                      <a16:colId xmlns:a16="http://schemas.microsoft.com/office/drawing/2014/main" val="108520020"/>
                    </a:ext>
                  </a:extLst>
                </a:gridCol>
              </a:tblGrid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Determinants demostratius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aquest/este, aqueix/eixe, aquell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991991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Pronoms demostratius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açò, això, allò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556141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Adverbis espacials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ací, aquí, allí, allà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41113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Verbs que indiquen lloc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vindre, anar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974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25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3;p19">
            <a:extLst>
              <a:ext uri="{FF2B5EF4-FFF2-40B4-BE49-F238E27FC236}">
                <a16:creationId xmlns:a16="http://schemas.microsoft.com/office/drawing/2014/main" id="{8C859195-E707-4A35-865A-75A2097697FD}"/>
              </a:ext>
            </a:extLst>
          </p:cNvPr>
          <p:cNvSpPr txBox="1">
            <a:spLocks/>
          </p:cNvSpPr>
          <p:nvPr/>
        </p:nvSpPr>
        <p:spPr>
          <a:xfrm>
            <a:off x="309995" y="284019"/>
            <a:ext cx="770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1.2) </a:t>
            </a:r>
            <a:r>
              <a:rPr lang="es-ES" sz="2400" b="1">
                <a:solidFill>
                  <a:schemeClr val="accent1"/>
                </a:solidFill>
              </a:rPr>
              <a:t>Dixi temporal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666866B-1258-47E3-A90B-E06FE95810D8}"/>
              </a:ext>
            </a:extLst>
          </p:cNvPr>
          <p:cNvSpPr/>
          <p:nvPr/>
        </p:nvSpPr>
        <p:spPr>
          <a:xfrm>
            <a:off x="354592" y="774176"/>
            <a:ext cx="8401481" cy="28217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Les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marques díctiques temporals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fan referència al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temps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en què es desenvolupa la comunicació.</a:t>
            </a:r>
          </a:p>
        </p:txBody>
      </p:sp>
      <p:graphicFrame>
        <p:nvGraphicFramePr>
          <p:cNvPr id="33" name="Tabla 33">
            <a:extLst>
              <a:ext uri="{FF2B5EF4-FFF2-40B4-BE49-F238E27FC236}">
                <a16:creationId xmlns:a16="http://schemas.microsoft.com/office/drawing/2014/main" id="{169DA35C-CC2A-467D-8A6B-B0E52363C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929468"/>
              </p:ext>
            </p:extLst>
          </p:nvPr>
        </p:nvGraphicFramePr>
        <p:xfrm>
          <a:off x="257610" y="1167913"/>
          <a:ext cx="8498463" cy="1219200"/>
        </p:xfrm>
        <a:graphic>
          <a:graphicData uri="http://schemas.openxmlformats.org/drawingml/2006/table">
            <a:tbl>
              <a:tblPr firstCol="1" bandRow="1">
                <a:tableStyleId>{3B4B98B0-60AC-42C2-AFA5-B58CD77FA1E5}</a:tableStyleId>
              </a:tblPr>
              <a:tblGrid>
                <a:gridCol w="5014044">
                  <a:extLst>
                    <a:ext uri="{9D8B030D-6E8A-4147-A177-3AD203B41FA5}">
                      <a16:colId xmlns:a16="http://schemas.microsoft.com/office/drawing/2014/main" val="1216717853"/>
                    </a:ext>
                  </a:extLst>
                </a:gridCol>
                <a:gridCol w="3484419">
                  <a:extLst>
                    <a:ext uri="{9D8B030D-6E8A-4147-A177-3AD203B41FA5}">
                      <a16:colId xmlns:a16="http://schemas.microsoft.com/office/drawing/2014/main" val="108520020"/>
                    </a:ext>
                  </a:extLst>
                </a:gridCol>
              </a:tblGrid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Morfemes verbals de present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pense, penses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991991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Morfemes verbals de passat simple i passat perifràstic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pensí/vaig pensar, pensares/vas pensar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556141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Morfemes verbals de futur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pensaré, pensaràs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41113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Adverbis temporals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ara, hui/avui, ahir, demà, despús-demà...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974627"/>
                  </a:ext>
                </a:extLst>
              </a:tr>
            </a:tbl>
          </a:graphicData>
        </a:graphic>
      </p:graphicFrame>
      <p:sp>
        <p:nvSpPr>
          <p:cNvPr id="6" name="Estrella: 7 puntas 5">
            <a:extLst>
              <a:ext uri="{FF2B5EF4-FFF2-40B4-BE49-F238E27FC236}">
                <a16:creationId xmlns:a16="http://schemas.microsoft.com/office/drawing/2014/main" id="{C52397ED-4BAC-49A9-BDD3-213D647C8484}"/>
              </a:ext>
            </a:extLst>
          </p:cNvPr>
          <p:cNvSpPr/>
          <p:nvPr/>
        </p:nvSpPr>
        <p:spPr>
          <a:xfrm>
            <a:off x="70574" y="1239983"/>
            <a:ext cx="173182" cy="159327"/>
          </a:xfrm>
          <a:prstGeom prst="star7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Estrella: 7 puntas 21">
            <a:extLst>
              <a:ext uri="{FF2B5EF4-FFF2-40B4-BE49-F238E27FC236}">
                <a16:creationId xmlns:a16="http://schemas.microsoft.com/office/drawing/2014/main" id="{44791331-A728-4E88-A150-FAEA8B73B1AD}"/>
              </a:ext>
            </a:extLst>
          </p:cNvPr>
          <p:cNvSpPr/>
          <p:nvPr/>
        </p:nvSpPr>
        <p:spPr>
          <a:xfrm>
            <a:off x="303068" y="2443594"/>
            <a:ext cx="173182" cy="159327"/>
          </a:xfrm>
          <a:prstGeom prst="star7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Google Shape;114;p19">
            <a:extLst>
              <a:ext uri="{FF2B5EF4-FFF2-40B4-BE49-F238E27FC236}">
                <a16:creationId xmlns:a16="http://schemas.microsoft.com/office/drawing/2014/main" id="{502A3F99-4499-40A1-A3DE-F1DB77EFF5C8}"/>
              </a:ext>
            </a:extLst>
          </p:cNvPr>
          <p:cNvSpPr txBox="1"/>
          <p:nvPr/>
        </p:nvSpPr>
        <p:spPr>
          <a:xfrm>
            <a:off x="428195" y="2348924"/>
            <a:ext cx="748145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El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present atemporal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aplicat en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definicions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no és un díctic</a:t>
            </a:r>
            <a:endParaRPr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113;p19">
            <a:extLst>
              <a:ext uri="{FF2B5EF4-FFF2-40B4-BE49-F238E27FC236}">
                <a16:creationId xmlns:a16="http://schemas.microsoft.com/office/drawing/2014/main" id="{0FE80337-06A3-44BF-BD4D-B23541A112E1}"/>
              </a:ext>
            </a:extLst>
          </p:cNvPr>
          <p:cNvSpPr txBox="1">
            <a:spLocks/>
          </p:cNvSpPr>
          <p:nvPr/>
        </p:nvSpPr>
        <p:spPr>
          <a:xfrm>
            <a:off x="354592" y="2602921"/>
            <a:ext cx="770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1.3) </a:t>
            </a:r>
            <a:r>
              <a:rPr lang="es-ES" sz="2400" b="1">
                <a:solidFill>
                  <a:schemeClr val="accent1"/>
                </a:solidFill>
              </a:rPr>
              <a:t>Dixi personal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7BE80922-05E9-4483-82AB-776A80083C49}"/>
              </a:ext>
            </a:extLst>
          </p:cNvPr>
          <p:cNvSpPr/>
          <p:nvPr/>
        </p:nvSpPr>
        <p:spPr>
          <a:xfrm>
            <a:off x="354592" y="3089554"/>
            <a:ext cx="7659403" cy="28217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Les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marques díctiques personals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fan refèrencia a l’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emissor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i al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receptor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de l’enunaciació.</a:t>
            </a:r>
          </a:p>
        </p:txBody>
      </p:sp>
      <p:graphicFrame>
        <p:nvGraphicFramePr>
          <p:cNvPr id="29" name="Tabla 33">
            <a:extLst>
              <a:ext uri="{FF2B5EF4-FFF2-40B4-BE49-F238E27FC236}">
                <a16:creationId xmlns:a16="http://schemas.microsoft.com/office/drawing/2014/main" id="{E1604661-3E05-4B80-A573-86FD68140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81723"/>
              </p:ext>
            </p:extLst>
          </p:nvPr>
        </p:nvGraphicFramePr>
        <p:xfrm>
          <a:off x="257609" y="3464262"/>
          <a:ext cx="8546955" cy="914400"/>
        </p:xfrm>
        <a:graphic>
          <a:graphicData uri="http://schemas.openxmlformats.org/drawingml/2006/table">
            <a:tbl>
              <a:tblPr firstCol="1" bandRow="1">
                <a:tableStyleId>{3B4B98B0-60AC-42C2-AFA5-B58CD77FA1E5}</a:tableStyleId>
              </a:tblPr>
              <a:tblGrid>
                <a:gridCol w="5014044">
                  <a:extLst>
                    <a:ext uri="{9D8B030D-6E8A-4147-A177-3AD203B41FA5}">
                      <a16:colId xmlns:a16="http://schemas.microsoft.com/office/drawing/2014/main" val="1216717853"/>
                    </a:ext>
                  </a:extLst>
                </a:gridCol>
                <a:gridCol w="3532911">
                  <a:extLst>
                    <a:ext uri="{9D8B030D-6E8A-4147-A177-3AD203B41FA5}">
                      <a16:colId xmlns:a16="http://schemas.microsoft.com/office/drawing/2014/main" val="108520020"/>
                    </a:ext>
                  </a:extLst>
                </a:gridCol>
              </a:tblGrid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Pronoms personals de 1ª i 2ª persona</a:t>
                      </a:r>
                      <a:r>
                        <a:rPr lang="es-ES" b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(forts o febles)</a:t>
                      </a:r>
                      <a:endParaRPr lang="es-ES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jo, em, tu, et, nosaltres, ens, vosaltres, us...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991991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Morfemes verbals de 1ª i 2ª persona</a:t>
                      </a:r>
                      <a:r>
                        <a:rPr lang="es-ES" b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(singular o plural)</a:t>
                      </a:r>
                      <a:endParaRPr lang="es-ES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cante, canteu, cantàvem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556141"/>
                  </a:ext>
                </a:extLst>
              </a:tr>
              <a:tr h="139621">
                <a:tc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Possessius de 1ª i 2ª persona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meu, teu, nostre, vostre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41113"/>
                  </a:ext>
                </a:extLst>
              </a:tr>
            </a:tbl>
          </a:graphicData>
        </a:graphic>
      </p:graphicFrame>
      <p:sp>
        <p:nvSpPr>
          <p:cNvPr id="13" name="Google Shape;114;p19">
            <a:extLst>
              <a:ext uri="{FF2B5EF4-FFF2-40B4-BE49-F238E27FC236}">
                <a16:creationId xmlns:a16="http://schemas.microsoft.com/office/drawing/2014/main" id="{FE252D06-E3BF-44C7-A7D2-A11127219FB2}"/>
              </a:ext>
            </a:extLst>
          </p:cNvPr>
          <p:cNvSpPr txBox="1"/>
          <p:nvPr/>
        </p:nvSpPr>
        <p:spPr>
          <a:xfrm>
            <a:off x="7279269" y="3775322"/>
            <a:ext cx="1954786" cy="200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000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independentment el temps</a:t>
            </a:r>
            <a:endParaRPr sz="1000">
              <a:solidFill>
                <a:schemeClr val="accent5">
                  <a:lumMod val="60000"/>
                  <a:lumOff val="40000"/>
                </a:schemeClr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62450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658090" y="221018"/>
            <a:ext cx="7198309" cy="642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2. </a:t>
            </a:r>
            <a:r>
              <a:rPr lang="es-ES" b="1">
                <a:solidFill>
                  <a:schemeClr val="dk2"/>
                </a:solidFill>
              </a:rPr>
              <a:t>Els especificadors</a:t>
            </a:r>
            <a:endParaRPr sz="2400" b="1">
              <a:solidFill>
                <a:schemeClr val="accent1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79987DD-8596-4B98-9E6E-CF3FD5A3C5E0}"/>
              </a:ext>
            </a:extLst>
          </p:cNvPr>
          <p:cNvSpPr/>
          <p:nvPr/>
        </p:nvSpPr>
        <p:spPr>
          <a:xfrm>
            <a:off x="371259" y="812917"/>
            <a:ext cx="5066650" cy="42013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Els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especificadors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són paraules que precedeixen el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nom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o l’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adjectiu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per concretar el significat.</a:t>
            </a:r>
          </a:p>
        </p:txBody>
      </p:sp>
      <p:sp>
        <p:nvSpPr>
          <p:cNvPr id="22" name="Google Shape;113;p19">
            <a:extLst>
              <a:ext uri="{FF2B5EF4-FFF2-40B4-BE49-F238E27FC236}">
                <a16:creationId xmlns:a16="http://schemas.microsoft.com/office/drawing/2014/main" id="{F665A189-906C-4DE3-B506-507D69C62F42}"/>
              </a:ext>
            </a:extLst>
          </p:cNvPr>
          <p:cNvSpPr txBox="1">
            <a:spLocks/>
          </p:cNvSpPr>
          <p:nvPr/>
        </p:nvSpPr>
        <p:spPr>
          <a:xfrm>
            <a:off x="319955" y="1170706"/>
            <a:ext cx="7704000" cy="43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2.1) </a:t>
            </a:r>
            <a:r>
              <a:rPr lang="es-ES" sz="2400" b="1">
                <a:solidFill>
                  <a:schemeClr val="accent1"/>
                </a:solidFill>
              </a:rPr>
              <a:t>Determinants</a:t>
            </a:r>
          </a:p>
        </p:txBody>
      </p:sp>
      <p:sp>
        <p:nvSpPr>
          <p:cNvPr id="23" name="Google Shape;113;p19">
            <a:extLst>
              <a:ext uri="{FF2B5EF4-FFF2-40B4-BE49-F238E27FC236}">
                <a16:creationId xmlns:a16="http://schemas.microsoft.com/office/drawing/2014/main" id="{F7C98A60-DC52-46FC-87DA-417E1011D639}"/>
              </a:ext>
            </a:extLst>
          </p:cNvPr>
          <p:cNvSpPr txBox="1">
            <a:spLocks/>
          </p:cNvSpPr>
          <p:nvPr/>
        </p:nvSpPr>
        <p:spPr>
          <a:xfrm>
            <a:off x="480037" y="1502534"/>
            <a:ext cx="8086941" cy="343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1800" b="1">
                <a:solidFill>
                  <a:schemeClr val="accent1"/>
                </a:solidFill>
              </a:rPr>
              <a:t>2.1.1) </a:t>
            </a:r>
            <a:r>
              <a:rPr lang="es-ES" sz="1800" b="1" u="sng">
                <a:solidFill>
                  <a:schemeClr val="bg2"/>
                </a:solidFill>
                <a:uFill>
                  <a:solidFill>
                    <a:schemeClr val="accent1"/>
                  </a:solidFill>
                </a:uFill>
              </a:rPr>
              <a:t>Articles</a:t>
            </a:r>
          </a:p>
        </p:txBody>
      </p:sp>
      <p:sp>
        <p:nvSpPr>
          <p:cNvPr id="25" name="Google Shape;114;p19">
            <a:extLst>
              <a:ext uri="{FF2B5EF4-FFF2-40B4-BE49-F238E27FC236}">
                <a16:creationId xmlns:a16="http://schemas.microsoft.com/office/drawing/2014/main" id="{71A94BFD-2BFF-4462-8A7B-D22DC65F195D}"/>
              </a:ext>
            </a:extLst>
          </p:cNvPr>
          <p:cNvSpPr txBox="1"/>
          <p:nvPr/>
        </p:nvSpPr>
        <p:spPr>
          <a:xfrm>
            <a:off x="500820" y="1821124"/>
            <a:ext cx="8643180" cy="61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DEFINIT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desig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na una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entitat coneguda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única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o el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representant d’una espècie</a:t>
            </a:r>
            <a:b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    </a:t>
            </a:r>
            <a:r>
              <a:rPr lang="es-ES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el, la, els, les, l’</a:t>
            </a:r>
            <a:endParaRPr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" name="Flecha: doblada hacia arriba 26">
            <a:extLst>
              <a:ext uri="{FF2B5EF4-FFF2-40B4-BE49-F238E27FC236}">
                <a16:creationId xmlns:a16="http://schemas.microsoft.com/office/drawing/2014/main" id="{4F5D6B85-14D3-4DB7-8500-9062D327A4C7}"/>
              </a:ext>
            </a:extLst>
          </p:cNvPr>
          <p:cNvSpPr/>
          <p:nvPr/>
        </p:nvSpPr>
        <p:spPr>
          <a:xfrm rot="5400000">
            <a:off x="877793" y="2096927"/>
            <a:ext cx="191041" cy="187105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0A6D20B-3D3C-4B1A-9084-71BD99DB0F53}"/>
              </a:ext>
            </a:extLst>
          </p:cNvPr>
          <p:cNvSpPr/>
          <p:nvPr/>
        </p:nvSpPr>
        <p:spPr>
          <a:xfrm>
            <a:off x="2952803" y="2051979"/>
            <a:ext cx="8675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(la cadira)</a:t>
            </a:r>
            <a:endParaRPr lang="es-ES" sz="1200">
              <a:solidFill>
                <a:schemeClr val="accent1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21A0E392-DEB5-4D11-A531-AA272672FE35}"/>
              </a:ext>
            </a:extLst>
          </p:cNvPr>
          <p:cNvSpPr/>
          <p:nvPr/>
        </p:nvSpPr>
        <p:spPr>
          <a:xfrm>
            <a:off x="4109657" y="2051979"/>
            <a:ext cx="603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(el rei)</a:t>
            </a:r>
            <a:endParaRPr lang="es-ES" sz="1200">
              <a:solidFill>
                <a:schemeClr val="accent1"/>
              </a:solidFill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0B781875-D1C5-4CDD-B62E-372FE3D4C25A}"/>
              </a:ext>
            </a:extLst>
          </p:cNvPr>
          <p:cNvSpPr/>
          <p:nvPr/>
        </p:nvSpPr>
        <p:spPr>
          <a:xfrm>
            <a:off x="5763797" y="2051979"/>
            <a:ext cx="7857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(la dona)</a:t>
            </a:r>
            <a:endParaRPr lang="es-ES" sz="1200">
              <a:solidFill>
                <a:schemeClr val="accent1"/>
              </a:solidFill>
            </a:endParaRPr>
          </a:p>
        </p:txBody>
      </p:sp>
      <p:sp>
        <p:nvSpPr>
          <p:cNvPr id="34" name="Google Shape;114;p19">
            <a:extLst>
              <a:ext uri="{FF2B5EF4-FFF2-40B4-BE49-F238E27FC236}">
                <a16:creationId xmlns:a16="http://schemas.microsoft.com/office/drawing/2014/main" id="{2401961E-8D4F-4617-9D2F-35BF0E64A6DF}"/>
              </a:ext>
            </a:extLst>
          </p:cNvPr>
          <p:cNvSpPr txBox="1"/>
          <p:nvPr/>
        </p:nvSpPr>
        <p:spPr>
          <a:xfrm>
            <a:off x="500820" y="2262790"/>
            <a:ext cx="8643180" cy="61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INDEFINIT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desig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na una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entitat no coneguda</a:t>
            </a:r>
            <a:b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    </a:t>
            </a:r>
            <a:r>
              <a:rPr lang="es-ES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un, una, uns, unes</a:t>
            </a:r>
            <a:endParaRPr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D8C3FA9E-4320-4588-9330-CD90D3305E89}"/>
              </a:ext>
            </a:extLst>
          </p:cNvPr>
          <p:cNvSpPr/>
          <p:nvPr/>
        </p:nvSpPr>
        <p:spPr>
          <a:xfrm>
            <a:off x="3166552" y="2479653"/>
            <a:ext cx="10054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(una cadira)</a:t>
            </a:r>
            <a:endParaRPr lang="es-ES" sz="1200">
              <a:solidFill>
                <a:schemeClr val="accent1"/>
              </a:solidFill>
            </a:endParaRPr>
          </a:p>
        </p:txBody>
      </p:sp>
      <p:sp>
        <p:nvSpPr>
          <p:cNvPr id="39" name="Flecha: doblada hacia arriba 38">
            <a:extLst>
              <a:ext uri="{FF2B5EF4-FFF2-40B4-BE49-F238E27FC236}">
                <a16:creationId xmlns:a16="http://schemas.microsoft.com/office/drawing/2014/main" id="{9641FC62-4934-417F-8A98-99A793877D50}"/>
              </a:ext>
            </a:extLst>
          </p:cNvPr>
          <p:cNvSpPr/>
          <p:nvPr/>
        </p:nvSpPr>
        <p:spPr>
          <a:xfrm rot="5400000">
            <a:off x="877793" y="2538593"/>
            <a:ext cx="191041" cy="187105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Google Shape;114;p19">
            <a:extLst>
              <a:ext uri="{FF2B5EF4-FFF2-40B4-BE49-F238E27FC236}">
                <a16:creationId xmlns:a16="http://schemas.microsoft.com/office/drawing/2014/main" id="{22D9BECE-3D5E-46BD-BBB0-EE79B65730CF}"/>
              </a:ext>
            </a:extLst>
          </p:cNvPr>
          <p:cNvSpPr txBox="1"/>
          <p:nvPr/>
        </p:nvSpPr>
        <p:spPr>
          <a:xfrm>
            <a:off x="480037" y="2726777"/>
            <a:ext cx="8643180" cy="61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PERSONAL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acompanya un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nom propi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amb caràcter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opcional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i va associat a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usos informals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.</a:t>
            </a:r>
            <a:b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    </a:t>
            </a:r>
            <a:r>
              <a:rPr lang="es-ES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el, la, l’ </a:t>
            </a:r>
            <a:r>
              <a:rPr lang="es-ES" i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lang="es-ES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en, na, n’</a:t>
            </a:r>
            <a:endParaRPr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" name="Flecha: doblada hacia arriba 40">
            <a:extLst>
              <a:ext uri="{FF2B5EF4-FFF2-40B4-BE49-F238E27FC236}">
                <a16:creationId xmlns:a16="http://schemas.microsoft.com/office/drawing/2014/main" id="{15A75D6D-3284-4E29-B8A7-C217C79ABFFC}"/>
              </a:ext>
            </a:extLst>
          </p:cNvPr>
          <p:cNvSpPr/>
          <p:nvPr/>
        </p:nvSpPr>
        <p:spPr>
          <a:xfrm rot="5400000">
            <a:off x="870865" y="3002580"/>
            <a:ext cx="191041" cy="187105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Google Shape;114;p19">
            <a:extLst>
              <a:ext uri="{FF2B5EF4-FFF2-40B4-BE49-F238E27FC236}">
                <a16:creationId xmlns:a16="http://schemas.microsoft.com/office/drawing/2014/main" id="{DEA52182-E83D-4FD5-8F46-EE2E4CD39E12}"/>
              </a:ext>
            </a:extLst>
          </p:cNvPr>
          <p:cNvSpPr txBox="1"/>
          <p:nvPr/>
        </p:nvSpPr>
        <p:spPr>
          <a:xfrm>
            <a:off x="480037" y="3166521"/>
            <a:ext cx="8643180" cy="61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NEUTRE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dona un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valor abstracte o generalitzador</a:t>
            </a:r>
            <a:b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    varietat estàndar: </a:t>
            </a:r>
            <a:r>
              <a:rPr lang="es-ES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el</a:t>
            </a:r>
            <a:b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    varietat espontània: </a:t>
            </a:r>
            <a:r>
              <a:rPr lang="es-ES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lo</a:t>
            </a:r>
            <a:endParaRPr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3" name="Flecha: doblada hacia arriba 42">
            <a:extLst>
              <a:ext uri="{FF2B5EF4-FFF2-40B4-BE49-F238E27FC236}">
                <a16:creationId xmlns:a16="http://schemas.microsoft.com/office/drawing/2014/main" id="{07EF896F-BFAA-45E6-86DF-3D9358F185CB}"/>
              </a:ext>
            </a:extLst>
          </p:cNvPr>
          <p:cNvSpPr/>
          <p:nvPr/>
        </p:nvSpPr>
        <p:spPr>
          <a:xfrm rot="5400000">
            <a:off x="870865" y="3441435"/>
            <a:ext cx="191041" cy="187105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Flecha: doblada hacia arriba 43">
            <a:extLst>
              <a:ext uri="{FF2B5EF4-FFF2-40B4-BE49-F238E27FC236}">
                <a16:creationId xmlns:a16="http://schemas.microsoft.com/office/drawing/2014/main" id="{CEC4003F-38E8-4BC5-BE98-294E418C8E40}"/>
              </a:ext>
            </a:extLst>
          </p:cNvPr>
          <p:cNvSpPr/>
          <p:nvPr/>
        </p:nvSpPr>
        <p:spPr>
          <a:xfrm rot="5400000">
            <a:off x="759263" y="3550887"/>
            <a:ext cx="414243" cy="187105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09F397B1-9DDA-472C-85EB-71E8DA5E89DE}"/>
              </a:ext>
            </a:extLst>
          </p:cNvPr>
          <p:cNvSpPr/>
          <p:nvPr/>
        </p:nvSpPr>
        <p:spPr>
          <a:xfrm>
            <a:off x="5149133" y="3290071"/>
            <a:ext cx="3738557" cy="2008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lo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s’utilitza correctament com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pronom feble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s-ES" sz="1050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(comprar-lo)</a:t>
            </a:r>
            <a:endParaRPr lang="es-ES" sz="1050" b="1" i="1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815677EA-62FC-496B-8EA1-73F9D56EC7D5}"/>
              </a:ext>
            </a:extLst>
          </p:cNvPr>
          <p:cNvSpPr/>
          <p:nvPr/>
        </p:nvSpPr>
        <p:spPr>
          <a:xfrm>
            <a:off x="879761" y="3962397"/>
            <a:ext cx="180176" cy="26080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Google Shape;114;p19">
            <a:extLst>
              <a:ext uri="{FF2B5EF4-FFF2-40B4-BE49-F238E27FC236}">
                <a16:creationId xmlns:a16="http://schemas.microsoft.com/office/drawing/2014/main" id="{1EEA7B92-C0D4-4039-9EB9-9837551186AD}"/>
              </a:ext>
            </a:extLst>
          </p:cNvPr>
          <p:cNvSpPr txBox="1"/>
          <p:nvPr/>
        </p:nvSpPr>
        <p:spPr>
          <a:xfrm>
            <a:off x="1059937" y="3897686"/>
            <a:ext cx="1191427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Substitució</a:t>
            </a:r>
            <a:endParaRPr b="1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7" name="Google Shape;114;p19">
            <a:extLst>
              <a:ext uri="{FF2B5EF4-FFF2-40B4-BE49-F238E27FC236}">
                <a16:creationId xmlns:a16="http://schemas.microsoft.com/office/drawing/2014/main" id="{B7BCB912-8113-4ADC-B618-AECD6A320844}"/>
              </a:ext>
            </a:extLst>
          </p:cNvPr>
          <p:cNvSpPr txBox="1"/>
          <p:nvPr/>
        </p:nvSpPr>
        <p:spPr>
          <a:xfrm>
            <a:off x="658090" y="4157107"/>
            <a:ext cx="8643180" cy="61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sz="1100" b="1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lo</a:t>
            </a:r>
            <a:r>
              <a:rPr lang="es-ES" sz="11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amb significat abstracte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substantiu abstracte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, pronoms </a:t>
            </a:r>
            <a:r>
              <a:rPr lang="es-ES" sz="1100" i="1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això</a:t>
            </a:r>
            <a:r>
              <a:rPr lang="es-ES" sz="11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o </a:t>
            </a:r>
            <a:r>
              <a:rPr lang="es-ES" sz="1100" i="1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allò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o la forma </a:t>
            </a:r>
            <a:r>
              <a:rPr lang="es-ES" sz="1100" i="1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el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.</a:t>
            </a: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sz="1100" b="1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lo</a:t>
            </a:r>
            <a:r>
              <a:rPr lang="es-ES" sz="11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per expressat intensitat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quantitatius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, formes com </a:t>
            </a:r>
            <a:r>
              <a:rPr lang="es-ES" sz="1100" i="1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que, si, quant, tant, tan, com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...</a:t>
            </a:r>
          </a:p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sz="1100" b="1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lo</a:t>
            </a:r>
            <a:r>
              <a:rPr lang="es-ES" sz="11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en una frase feta o locució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almenys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(</a:t>
            </a:r>
            <a:r>
              <a:rPr lang="es-ES" sz="1100" i="1" strike="sngStrike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per lo menys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)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, </a:t>
            </a:r>
            <a:r>
              <a:rPr lang="es-ES" sz="11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per tant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(</a:t>
            </a:r>
            <a:r>
              <a:rPr lang="es-ES" sz="1100" i="1" strike="sngStrike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per lo tant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)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, </a:t>
            </a:r>
            <a:r>
              <a:rPr lang="es-ES" sz="11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potser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(</a:t>
            </a:r>
            <a:r>
              <a:rPr lang="es-ES" sz="1100" i="1" strike="sngStrike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a lo millor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)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, </a:t>
            </a:r>
            <a:r>
              <a:rPr lang="es-ES" sz="1100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la part/cosa</a:t>
            </a:r>
            <a:r>
              <a:rPr lang="es-ES" sz="1100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 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(</a:t>
            </a:r>
            <a:r>
              <a:rPr lang="es-ES" sz="1100" i="1" strike="sngStrike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lo més bo</a:t>
            </a:r>
            <a:r>
              <a:rPr lang="es-ES" sz="1100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)</a:t>
            </a:r>
            <a:endParaRPr sz="1100" b="1" i="1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A671192-B04B-4005-9E9B-FC4D7DC94F75}"/>
              </a:ext>
            </a:extLst>
          </p:cNvPr>
          <p:cNvSpPr/>
          <p:nvPr/>
        </p:nvSpPr>
        <p:spPr>
          <a:xfrm>
            <a:off x="5555673" y="387928"/>
            <a:ext cx="3268372" cy="14064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Google Shape;114;p19">
            <a:extLst>
              <a:ext uri="{FF2B5EF4-FFF2-40B4-BE49-F238E27FC236}">
                <a16:creationId xmlns:a16="http://schemas.microsoft.com/office/drawing/2014/main" id="{FB13085B-4405-4DD7-9659-B05C68814F82}"/>
              </a:ext>
            </a:extLst>
          </p:cNvPr>
          <p:cNvSpPr txBox="1"/>
          <p:nvPr/>
        </p:nvSpPr>
        <p:spPr>
          <a:xfrm>
            <a:off x="6302435" y="373949"/>
            <a:ext cx="1839279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ESPECIFICADORS</a:t>
            </a:r>
            <a:endParaRPr b="1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702A90DE-4F0C-4BFD-B96F-11A32CCA56A8}"/>
              </a:ext>
            </a:extLst>
          </p:cNvPr>
          <p:cNvSpPr/>
          <p:nvPr/>
        </p:nvSpPr>
        <p:spPr>
          <a:xfrm>
            <a:off x="5637590" y="719668"/>
            <a:ext cx="1524561" cy="101679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Google Shape;114;p19">
            <a:extLst>
              <a:ext uri="{FF2B5EF4-FFF2-40B4-BE49-F238E27FC236}">
                <a16:creationId xmlns:a16="http://schemas.microsoft.com/office/drawing/2014/main" id="{F7C6A95B-2F9D-4F8D-BD25-3BD4926DFDEA}"/>
              </a:ext>
            </a:extLst>
          </p:cNvPr>
          <p:cNvSpPr txBox="1"/>
          <p:nvPr/>
        </p:nvSpPr>
        <p:spPr>
          <a:xfrm>
            <a:off x="5576118" y="691923"/>
            <a:ext cx="1629292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DETERMINANTS</a:t>
            </a:r>
            <a:endParaRPr sz="1200" b="1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1" name="Google Shape;114;p19">
            <a:extLst>
              <a:ext uri="{FF2B5EF4-FFF2-40B4-BE49-F238E27FC236}">
                <a16:creationId xmlns:a16="http://schemas.microsoft.com/office/drawing/2014/main" id="{10633B93-B12F-486C-964F-0F53C9B1A232}"/>
              </a:ext>
            </a:extLst>
          </p:cNvPr>
          <p:cNvSpPr txBox="1"/>
          <p:nvPr/>
        </p:nvSpPr>
        <p:spPr>
          <a:xfrm>
            <a:off x="5690423" y="900189"/>
            <a:ext cx="1478655" cy="786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articles</a:t>
            </a:r>
          </a:p>
          <a:p>
            <a:pPr marL="90488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demostratius</a:t>
            </a:r>
          </a:p>
          <a:p>
            <a:pPr marL="90488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possessius</a:t>
            </a:r>
            <a:endParaRPr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2" name="Rectángulo: esquinas redondeadas 51">
            <a:extLst>
              <a:ext uri="{FF2B5EF4-FFF2-40B4-BE49-F238E27FC236}">
                <a16:creationId xmlns:a16="http://schemas.microsoft.com/office/drawing/2014/main" id="{C26784DA-EC10-4853-80F9-0CBF6C9885E2}"/>
              </a:ext>
            </a:extLst>
          </p:cNvPr>
          <p:cNvSpPr/>
          <p:nvPr/>
        </p:nvSpPr>
        <p:spPr>
          <a:xfrm>
            <a:off x="7225014" y="719668"/>
            <a:ext cx="1524561" cy="101679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bg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Google Shape;114;p19">
            <a:extLst>
              <a:ext uri="{FF2B5EF4-FFF2-40B4-BE49-F238E27FC236}">
                <a16:creationId xmlns:a16="http://schemas.microsoft.com/office/drawing/2014/main" id="{ED6B1B02-0A6C-40A0-81A7-D8CBDE2B0453}"/>
              </a:ext>
            </a:extLst>
          </p:cNvPr>
          <p:cNvSpPr txBox="1"/>
          <p:nvPr/>
        </p:nvSpPr>
        <p:spPr>
          <a:xfrm>
            <a:off x="7198177" y="691923"/>
            <a:ext cx="1629292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200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QUANTIFICADORS</a:t>
            </a:r>
            <a:endParaRPr sz="1200" b="1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" name="Google Shape;114;p19">
            <a:extLst>
              <a:ext uri="{FF2B5EF4-FFF2-40B4-BE49-F238E27FC236}">
                <a16:creationId xmlns:a16="http://schemas.microsoft.com/office/drawing/2014/main" id="{FC563A47-8C9D-4B69-B129-3A856FB37041}"/>
              </a:ext>
            </a:extLst>
          </p:cNvPr>
          <p:cNvSpPr txBox="1"/>
          <p:nvPr/>
        </p:nvSpPr>
        <p:spPr>
          <a:xfrm>
            <a:off x="7277847" y="900189"/>
            <a:ext cx="1478655" cy="786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0488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indefinits</a:t>
            </a:r>
          </a:p>
          <a:p>
            <a:pPr marL="90488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numerals</a:t>
            </a:r>
          </a:p>
          <a:p>
            <a:pPr marL="90488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quantitatius</a:t>
            </a:r>
            <a:endParaRPr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FA7A7784-0B41-47ED-A821-D286B133D9E2}"/>
              </a:ext>
            </a:extLst>
          </p:cNvPr>
          <p:cNvSpPr/>
          <p:nvPr/>
        </p:nvSpPr>
        <p:spPr>
          <a:xfrm>
            <a:off x="5149133" y="2372164"/>
            <a:ext cx="3738557" cy="3279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Els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mots interrogatius/exclamatius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també poden funcionar com a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especificador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s-ES" sz="1050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(quin llibre t’has comprat?)</a:t>
            </a:r>
            <a:endParaRPr lang="es-ES" sz="1050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4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113;p19">
            <a:extLst>
              <a:ext uri="{FF2B5EF4-FFF2-40B4-BE49-F238E27FC236}">
                <a16:creationId xmlns:a16="http://schemas.microsoft.com/office/drawing/2014/main" id="{F7C98A60-DC52-46FC-87DA-417E1011D639}"/>
              </a:ext>
            </a:extLst>
          </p:cNvPr>
          <p:cNvSpPr txBox="1">
            <a:spLocks/>
          </p:cNvSpPr>
          <p:nvPr/>
        </p:nvSpPr>
        <p:spPr>
          <a:xfrm>
            <a:off x="480037" y="229591"/>
            <a:ext cx="8086941" cy="343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1800" b="1">
                <a:solidFill>
                  <a:schemeClr val="accent1"/>
                </a:solidFill>
              </a:rPr>
              <a:t>2.1.2) </a:t>
            </a:r>
            <a:r>
              <a:rPr lang="es-ES" sz="1800" b="1" u="sng">
                <a:solidFill>
                  <a:schemeClr val="bg2"/>
                </a:solidFill>
                <a:uFill>
                  <a:solidFill>
                    <a:schemeClr val="accent1"/>
                  </a:solidFill>
                </a:uFill>
              </a:rPr>
              <a:t>Demostratius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09F397B1-9DDA-472C-85EB-71E8DA5E89DE}"/>
              </a:ext>
            </a:extLst>
          </p:cNvPr>
          <p:cNvSpPr/>
          <p:nvPr/>
        </p:nvSpPr>
        <p:spPr>
          <a:xfrm>
            <a:off x="2917466" y="362398"/>
            <a:ext cx="3309067" cy="2008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els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demostratius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fan una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funció díctica espacial</a:t>
            </a:r>
            <a:endParaRPr lang="es-ES" sz="1050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8CC2CE1C-8034-40E9-82B7-490211434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43126"/>
              </p:ext>
            </p:extLst>
          </p:nvPr>
        </p:nvGraphicFramePr>
        <p:xfrm>
          <a:off x="480037" y="696096"/>
          <a:ext cx="7869382" cy="12192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98964">
                  <a:extLst>
                    <a:ext uri="{9D8B030D-6E8A-4147-A177-3AD203B41FA5}">
                      <a16:colId xmlns:a16="http://schemas.microsoft.com/office/drawing/2014/main" val="2045214450"/>
                    </a:ext>
                  </a:extLst>
                </a:gridCol>
                <a:gridCol w="1260764">
                  <a:extLst>
                    <a:ext uri="{9D8B030D-6E8A-4147-A177-3AD203B41FA5}">
                      <a16:colId xmlns:a16="http://schemas.microsoft.com/office/drawing/2014/main" val="3239283651"/>
                    </a:ext>
                  </a:extLst>
                </a:gridCol>
                <a:gridCol w="1364672">
                  <a:extLst>
                    <a:ext uri="{9D8B030D-6E8A-4147-A177-3AD203B41FA5}">
                      <a16:colId xmlns:a16="http://schemas.microsoft.com/office/drawing/2014/main" val="3876917104"/>
                    </a:ext>
                  </a:extLst>
                </a:gridCol>
                <a:gridCol w="1627909">
                  <a:extLst>
                    <a:ext uri="{9D8B030D-6E8A-4147-A177-3AD203B41FA5}">
                      <a16:colId xmlns:a16="http://schemas.microsoft.com/office/drawing/2014/main" val="2679317476"/>
                    </a:ext>
                  </a:extLst>
                </a:gridCol>
                <a:gridCol w="1517073">
                  <a:extLst>
                    <a:ext uri="{9D8B030D-6E8A-4147-A177-3AD203B41FA5}">
                      <a16:colId xmlns:a16="http://schemas.microsoft.com/office/drawing/2014/main" val="2804954"/>
                    </a:ext>
                  </a:extLst>
                </a:gridCol>
              </a:tblGrid>
              <a:tr h="178493"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Grau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M. singular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F. singular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M. plural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F. plural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69649"/>
                  </a:ext>
                </a:extLst>
              </a:tr>
              <a:tr h="178493"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Proximitat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aquest / este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aquesta / esta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</a:t>
                      </a:r>
                      <a:r>
                        <a:rPr lang="es-ES" i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sts</a:t>
                      </a:r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/ estos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aquestes / estes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373677"/>
                  </a:ext>
                </a:extLst>
              </a:tr>
              <a:tr h="178493"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Distància intermèdia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aqueix / eixe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aqueixa / eixa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aqueixos / eixos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aqueixes / eixes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985435"/>
                  </a:ext>
                </a:extLst>
              </a:tr>
              <a:tr h="178493"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Llunyania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aquell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aquella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aquells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aquelles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7236"/>
                  </a:ext>
                </a:extLst>
              </a:tr>
            </a:tbl>
          </a:graphicData>
        </a:graphic>
      </p:graphicFrame>
      <p:sp>
        <p:nvSpPr>
          <p:cNvPr id="28" name="Estrella: 7 puntas 27">
            <a:extLst>
              <a:ext uri="{FF2B5EF4-FFF2-40B4-BE49-F238E27FC236}">
                <a16:creationId xmlns:a16="http://schemas.microsoft.com/office/drawing/2014/main" id="{7CA339BC-C0B4-4C66-B858-0837CACE6B0B}"/>
              </a:ext>
            </a:extLst>
          </p:cNvPr>
          <p:cNvSpPr/>
          <p:nvPr/>
        </p:nvSpPr>
        <p:spPr>
          <a:xfrm>
            <a:off x="500819" y="1982258"/>
            <a:ext cx="173182" cy="159327"/>
          </a:xfrm>
          <a:prstGeom prst="star7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Google Shape;114;p19">
            <a:extLst>
              <a:ext uri="{FF2B5EF4-FFF2-40B4-BE49-F238E27FC236}">
                <a16:creationId xmlns:a16="http://schemas.microsoft.com/office/drawing/2014/main" id="{B8F14E1F-F936-4C92-B901-D50F475DE334}"/>
              </a:ext>
            </a:extLst>
          </p:cNvPr>
          <p:cNvSpPr txBox="1"/>
          <p:nvPr/>
        </p:nvSpPr>
        <p:spPr>
          <a:xfrm>
            <a:off x="625946" y="1887588"/>
            <a:ext cx="748145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b="1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Pronoms demostratius </a:t>
            </a:r>
            <a:r>
              <a:rPr lang="es-ES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(demostratius neutres)</a:t>
            </a:r>
            <a:r>
              <a:rPr lang="es-ES" b="1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i="1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açò, això, allò</a:t>
            </a:r>
            <a:endParaRPr b="1">
              <a:solidFill>
                <a:schemeClr val="accent5">
                  <a:lumMod val="60000"/>
                  <a:lumOff val="40000"/>
                </a:schemeClr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Estrella: 7 puntas 31">
            <a:extLst>
              <a:ext uri="{FF2B5EF4-FFF2-40B4-BE49-F238E27FC236}">
                <a16:creationId xmlns:a16="http://schemas.microsoft.com/office/drawing/2014/main" id="{7D82207E-70FC-4E65-A54E-6A0A8676E1B9}"/>
              </a:ext>
            </a:extLst>
          </p:cNvPr>
          <p:cNvSpPr/>
          <p:nvPr/>
        </p:nvSpPr>
        <p:spPr>
          <a:xfrm>
            <a:off x="500819" y="2177371"/>
            <a:ext cx="173182" cy="159327"/>
          </a:xfrm>
          <a:prstGeom prst="star7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Google Shape;114;p19">
            <a:extLst>
              <a:ext uri="{FF2B5EF4-FFF2-40B4-BE49-F238E27FC236}">
                <a16:creationId xmlns:a16="http://schemas.microsoft.com/office/drawing/2014/main" id="{4B21B91A-F946-4949-BBF0-E1081138CF7A}"/>
              </a:ext>
            </a:extLst>
          </p:cNvPr>
          <p:cNvSpPr txBox="1"/>
          <p:nvPr/>
        </p:nvSpPr>
        <p:spPr>
          <a:xfrm>
            <a:off x="625946" y="2082701"/>
            <a:ext cx="748145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b="1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Adverbis demostratius:</a:t>
            </a:r>
            <a:r>
              <a:rPr lang="es-ES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i="1">
                <a:solidFill>
                  <a:schemeClr val="accent5">
                    <a:lumMod val="60000"/>
                    <a:lumOff val="40000"/>
                  </a:schemeClr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aquí / ací, allí /allà</a:t>
            </a:r>
            <a:endParaRPr b="1">
              <a:solidFill>
                <a:schemeClr val="accent5">
                  <a:lumMod val="60000"/>
                  <a:lumOff val="40000"/>
                </a:schemeClr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" name="Google Shape;113;p19">
            <a:extLst>
              <a:ext uri="{FF2B5EF4-FFF2-40B4-BE49-F238E27FC236}">
                <a16:creationId xmlns:a16="http://schemas.microsoft.com/office/drawing/2014/main" id="{C51F9048-1C84-4E41-B3B7-4D7A75E8289C}"/>
              </a:ext>
            </a:extLst>
          </p:cNvPr>
          <p:cNvSpPr txBox="1">
            <a:spLocks/>
          </p:cNvSpPr>
          <p:nvPr/>
        </p:nvSpPr>
        <p:spPr>
          <a:xfrm>
            <a:off x="500819" y="2319285"/>
            <a:ext cx="8086941" cy="343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1800" b="1">
                <a:solidFill>
                  <a:schemeClr val="accent1"/>
                </a:solidFill>
              </a:rPr>
              <a:t>2.1.3) </a:t>
            </a:r>
            <a:r>
              <a:rPr lang="es-ES" sz="1800" b="1" u="sng">
                <a:solidFill>
                  <a:schemeClr val="bg2"/>
                </a:solidFill>
                <a:uFill>
                  <a:solidFill>
                    <a:schemeClr val="accent1"/>
                  </a:solidFill>
                </a:uFill>
              </a:rPr>
              <a:t>Possessius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24CC26AB-33ED-4124-9736-E074514F9CF8}"/>
              </a:ext>
            </a:extLst>
          </p:cNvPr>
          <p:cNvSpPr/>
          <p:nvPr/>
        </p:nvSpPr>
        <p:spPr>
          <a:xfrm>
            <a:off x="2553241" y="2439442"/>
            <a:ext cx="4037515" cy="2008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els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possesius 1ª 2ª persona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fan una </a:t>
            </a: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funció díctica personal</a:t>
            </a:r>
            <a:endParaRPr lang="es-ES" sz="1050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graphicFrame>
        <p:nvGraphicFramePr>
          <p:cNvPr id="38" name="Tabla 6">
            <a:extLst>
              <a:ext uri="{FF2B5EF4-FFF2-40B4-BE49-F238E27FC236}">
                <a16:creationId xmlns:a16="http://schemas.microsoft.com/office/drawing/2014/main" id="{F5F81F5F-EA15-42A6-9A02-18803831F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44183"/>
              </p:ext>
            </p:extLst>
          </p:nvPr>
        </p:nvGraphicFramePr>
        <p:xfrm>
          <a:off x="78254" y="3197820"/>
          <a:ext cx="4687709" cy="14478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70782">
                  <a:extLst>
                    <a:ext uri="{9D8B030D-6E8A-4147-A177-3AD203B41FA5}">
                      <a16:colId xmlns:a16="http://schemas.microsoft.com/office/drawing/2014/main" val="2045214450"/>
                    </a:ext>
                  </a:extLst>
                </a:gridCol>
                <a:gridCol w="1032163">
                  <a:extLst>
                    <a:ext uri="{9D8B030D-6E8A-4147-A177-3AD203B41FA5}">
                      <a16:colId xmlns:a16="http://schemas.microsoft.com/office/drawing/2014/main" val="3876917104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2679317476"/>
                    </a:ext>
                  </a:extLst>
                </a:gridCol>
                <a:gridCol w="893618">
                  <a:extLst>
                    <a:ext uri="{9D8B030D-6E8A-4147-A177-3AD203B41FA5}">
                      <a16:colId xmlns:a16="http://schemas.microsoft.com/office/drawing/2014/main" val="2804954"/>
                    </a:ext>
                  </a:extLst>
                </a:gridCol>
                <a:gridCol w="852055">
                  <a:extLst>
                    <a:ext uri="{9D8B030D-6E8A-4147-A177-3AD203B41FA5}">
                      <a16:colId xmlns:a16="http://schemas.microsoft.com/office/drawing/2014/main" val="19127260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es-ES" sz="110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M. singular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F. singular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M. plural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F. plural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338489"/>
                  </a:ext>
                </a:extLst>
              </a:tr>
              <a:tr h="248847">
                <a:tc>
                  <a:txBody>
                    <a:bodyPr/>
                    <a:lstStyle/>
                    <a:p>
                      <a:pPr algn="l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Un sol poseïdor</a:t>
                      </a:r>
                      <a:endParaRPr lang="es-ES" sz="1100" b="1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meu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teu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meua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teua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meus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teus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meues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teues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373677"/>
                  </a:ext>
                </a:extLst>
              </a:tr>
              <a:tr h="248847">
                <a:tc>
                  <a:txBody>
                    <a:bodyPr/>
                    <a:lstStyle/>
                    <a:p>
                      <a:pPr algn="l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Diversos poseïdors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nostre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vostre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nostra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vostra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nostres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vostres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nostres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vostres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seues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985435"/>
                  </a:ext>
                </a:extLst>
              </a:tr>
            </a:tbl>
          </a:graphicData>
        </a:graphic>
      </p:graphicFrame>
      <p:graphicFrame>
        <p:nvGraphicFramePr>
          <p:cNvPr id="49" name="Tabla 6">
            <a:extLst>
              <a:ext uri="{FF2B5EF4-FFF2-40B4-BE49-F238E27FC236}">
                <a16:creationId xmlns:a16="http://schemas.microsoft.com/office/drawing/2014/main" id="{A66F6980-F18B-4DCE-8D04-79CD28717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49476"/>
              </p:ext>
            </p:extLst>
          </p:nvPr>
        </p:nvGraphicFramePr>
        <p:xfrm>
          <a:off x="4974264" y="3792180"/>
          <a:ext cx="3816927" cy="8534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032163">
                  <a:extLst>
                    <a:ext uri="{9D8B030D-6E8A-4147-A177-3AD203B41FA5}">
                      <a16:colId xmlns:a16="http://schemas.microsoft.com/office/drawing/2014/main" val="3876917104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2679317476"/>
                    </a:ext>
                  </a:extLst>
                </a:gridCol>
                <a:gridCol w="893618">
                  <a:extLst>
                    <a:ext uri="{9D8B030D-6E8A-4147-A177-3AD203B41FA5}">
                      <a16:colId xmlns:a16="http://schemas.microsoft.com/office/drawing/2014/main" val="2804954"/>
                    </a:ext>
                  </a:extLst>
                </a:gridCol>
                <a:gridCol w="852055">
                  <a:extLst>
                    <a:ext uri="{9D8B030D-6E8A-4147-A177-3AD203B41FA5}">
                      <a16:colId xmlns:a16="http://schemas.microsoft.com/office/drawing/2014/main" val="19127260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M. singular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F. singular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M. plural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F. plural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338489"/>
                  </a:ext>
                </a:extLst>
              </a:tr>
              <a:tr h="248847">
                <a:tc>
                  <a:txBody>
                    <a:bodyPr/>
                    <a:lstStyle/>
                    <a:p>
                      <a:pPr algn="ctr"/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mon</a:t>
                      </a:r>
                    </a:p>
                    <a:p>
                      <a:pPr algn="ctr"/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ton</a:t>
                      </a:r>
                    </a:p>
                    <a:p>
                      <a:pPr algn="ctr"/>
                      <a:r>
                        <a:rPr lang="es-ES" sz="1100" b="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son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ma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ta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sa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mons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tos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sos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tes</a:t>
                      </a:r>
                    </a:p>
                    <a:p>
                      <a:pPr algn="ctr"/>
                      <a:r>
                        <a:rPr lang="es-ES" sz="1100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373677"/>
                  </a:ext>
                </a:extLst>
              </a:tr>
            </a:tbl>
          </a:graphicData>
        </a:graphic>
      </p:graphicFrame>
      <p:sp>
        <p:nvSpPr>
          <p:cNvPr id="51" name="Google Shape;114;p19">
            <a:extLst>
              <a:ext uri="{FF2B5EF4-FFF2-40B4-BE49-F238E27FC236}">
                <a16:creationId xmlns:a16="http://schemas.microsoft.com/office/drawing/2014/main" id="{32F5B745-189F-46FC-83A7-819F1917BA99}"/>
              </a:ext>
            </a:extLst>
          </p:cNvPr>
          <p:cNvSpPr txBox="1"/>
          <p:nvPr/>
        </p:nvSpPr>
        <p:spPr>
          <a:xfrm>
            <a:off x="2006530" y="2829205"/>
            <a:ext cx="1384428" cy="416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18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TÒNICS</a:t>
            </a:r>
          </a:p>
        </p:txBody>
      </p:sp>
      <p:sp>
        <p:nvSpPr>
          <p:cNvPr id="52" name="Google Shape;114;p19">
            <a:extLst>
              <a:ext uri="{FF2B5EF4-FFF2-40B4-BE49-F238E27FC236}">
                <a16:creationId xmlns:a16="http://schemas.microsoft.com/office/drawing/2014/main" id="{67130D26-3340-4051-B0F0-D718FD03A014}"/>
              </a:ext>
            </a:extLst>
          </p:cNvPr>
          <p:cNvSpPr txBox="1"/>
          <p:nvPr/>
        </p:nvSpPr>
        <p:spPr>
          <a:xfrm>
            <a:off x="6054435" y="2760490"/>
            <a:ext cx="1384428" cy="416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18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ÀTONS</a:t>
            </a:r>
          </a:p>
        </p:txBody>
      </p:sp>
      <p:sp>
        <p:nvSpPr>
          <p:cNvPr id="53" name="Google Shape;114;p19">
            <a:extLst>
              <a:ext uri="{FF2B5EF4-FFF2-40B4-BE49-F238E27FC236}">
                <a16:creationId xmlns:a16="http://schemas.microsoft.com/office/drawing/2014/main" id="{7441800F-23C3-42EA-826F-7C6774BA8835}"/>
              </a:ext>
            </a:extLst>
          </p:cNvPr>
          <p:cNvSpPr txBox="1"/>
          <p:nvPr/>
        </p:nvSpPr>
        <p:spPr>
          <a:xfrm>
            <a:off x="5753044" y="3002706"/>
            <a:ext cx="2940683" cy="658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Acompanyament de:</a:t>
            </a:r>
          </a:p>
          <a:p>
            <a:pPr marL="92075" lvl="0" indent="-920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parentius</a:t>
            </a:r>
          </a:p>
          <a:p>
            <a:pPr marL="92075" lvl="0" indent="-920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substantius </a:t>
            </a:r>
            <a:r>
              <a:rPr lang="es-ES" b="1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casa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i </a:t>
            </a:r>
            <a:r>
              <a:rPr lang="es-ES" b="1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vida</a:t>
            </a:r>
            <a:endParaRPr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9831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13;p19">
            <a:extLst>
              <a:ext uri="{FF2B5EF4-FFF2-40B4-BE49-F238E27FC236}">
                <a16:creationId xmlns:a16="http://schemas.microsoft.com/office/drawing/2014/main" id="{F665A189-906C-4DE3-B506-507D69C62F42}"/>
              </a:ext>
            </a:extLst>
          </p:cNvPr>
          <p:cNvSpPr txBox="1">
            <a:spLocks/>
          </p:cNvSpPr>
          <p:nvPr/>
        </p:nvSpPr>
        <p:spPr>
          <a:xfrm>
            <a:off x="313028" y="249379"/>
            <a:ext cx="770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2.2) </a:t>
            </a:r>
            <a:r>
              <a:rPr lang="es-ES" sz="2400" b="1">
                <a:solidFill>
                  <a:schemeClr val="accent1"/>
                </a:solidFill>
              </a:rPr>
              <a:t>Quantificadors</a:t>
            </a:r>
          </a:p>
        </p:txBody>
      </p:sp>
      <p:sp>
        <p:nvSpPr>
          <p:cNvPr id="23" name="Google Shape;113;p19">
            <a:extLst>
              <a:ext uri="{FF2B5EF4-FFF2-40B4-BE49-F238E27FC236}">
                <a16:creationId xmlns:a16="http://schemas.microsoft.com/office/drawing/2014/main" id="{F7C98A60-DC52-46FC-87DA-417E1011D639}"/>
              </a:ext>
            </a:extLst>
          </p:cNvPr>
          <p:cNvSpPr txBox="1">
            <a:spLocks/>
          </p:cNvSpPr>
          <p:nvPr/>
        </p:nvSpPr>
        <p:spPr>
          <a:xfrm>
            <a:off x="410764" y="567675"/>
            <a:ext cx="8086941" cy="343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1800" b="1">
                <a:solidFill>
                  <a:schemeClr val="accent1"/>
                </a:solidFill>
              </a:rPr>
              <a:t>2.2.1) </a:t>
            </a:r>
            <a:r>
              <a:rPr lang="es-ES" sz="1800" b="1" u="sng">
                <a:solidFill>
                  <a:schemeClr val="bg2"/>
                </a:solidFill>
                <a:uFill>
                  <a:solidFill>
                    <a:schemeClr val="accent1"/>
                  </a:solidFill>
                </a:uFill>
              </a:rPr>
              <a:t>Indefinits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742EE525-799A-4064-BF5F-A775DFA8B305}"/>
              </a:ext>
            </a:extLst>
          </p:cNvPr>
          <p:cNvSpPr/>
          <p:nvPr/>
        </p:nvSpPr>
        <p:spPr>
          <a:xfrm>
            <a:off x="2216727" y="739536"/>
            <a:ext cx="193964" cy="10390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Google Shape;114;p19">
            <a:extLst>
              <a:ext uri="{FF2B5EF4-FFF2-40B4-BE49-F238E27FC236}">
                <a16:creationId xmlns:a16="http://schemas.microsoft.com/office/drawing/2014/main" id="{A41173DE-9794-4620-A11D-A94FF7DBC20D}"/>
              </a:ext>
            </a:extLst>
          </p:cNvPr>
          <p:cNvSpPr txBox="1"/>
          <p:nvPr/>
        </p:nvSpPr>
        <p:spPr>
          <a:xfrm>
            <a:off x="2348464" y="596377"/>
            <a:ext cx="540315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Quantifiquen de manera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imprecisa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o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aproximada</a:t>
            </a:r>
            <a:endParaRPr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7" name="Tabla 8">
            <a:extLst>
              <a:ext uri="{FF2B5EF4-FFF2-40B4-BE49-F238E27FC236}">
                <a16:creationId xmlns:a16="http://schemas.microsoft.com/office/drawing/2014/main" id="{DE0241C2-1228-4108-B463-1C655B6F9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474565"/>
              </p:ext>
            </p:extLst>
          </p:nvPr>
        </p:nvGraphicFramePr>
        <p:xfrm>
          <a:off x="671945" y="1072532"/>
          <a:ext cx="7079673" cy="1219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11382">
                  <a:extLst>
                    <a:ext uri="{9D8B030D-6E8A-4147-A177-3AD203B41FA5}">
                      <a16:colId xmlns:a16="http://schemas.microsoft.com/office/drawing/2014/main" val="226319676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373237508"/>
                    </a:ext>
                  </a:extLst>
                </a:gridCol>
                <a:gridCol w="4391891">
                  <a:extLst>
                    <a:ext uri="{9D8B030D-6E8A-4147-A177-3AD203B41FA5}">
                      <a16:colId xmlns:a16="http://schemas.microsoft.com/office/drawing/2014/main" val="2773617349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Variables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gènere i nombre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un, algun, cert, </a:t>
                      </a:r>
                      <a:r>
                        <a:rPr lang="es-ES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altre</a:t>
                      </a:r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mateix, tot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8344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nombre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qualsevol (qualssevol), tal (tals)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0612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gènere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uns quants, diversos, nombrosos, ambdós (ambdúes)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47174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Invariables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cada, cap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146723"/>
                  </a:ext>
                </a:extLst>
              </a:tr>
            </a:tbl>
          </a:graphicData>
        </a:graphic>
      </p:graphicFrame>
      <p:sp>
        <p:nvSpPr>
          <p:cNvPr id="59" name="Google Shape;113;p19">
            <a:extLst>
              <a:ext uri="{FF2B5EF4-FFF2-40B4-BE49-F238E27FC236}">
                <a16:creationId xmlns:a16="http://schemas.microsoft.com/office/drawing/2014/main" id="{C95ABE40-3B8C-495B-842A-A7AF3F51C498}"/>
              </a:ext>
            </a:extLst>
          </p:cNvPr>
          <p:cNvSpPr txBox="1">
            <a:spLocks/>
          </p:cNvSpPr>
          <p:nvPr/>
        </p:nvSpPr>
        <p:spPr>
          <a:xfrm>
            <a:off x="403837" y="2757670"/>
            <a:ext cx="8086941" cy="343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1800" b="1">
                <a:solidFill>
                  <a:schemeClr val="accent1"/>
                </a:solidFill>
              </a:rPr>
              <a:t>2.2.2) </a:t>
            </a:r>
            <a:r>
              <a:rPr lang="es-ES" sz="1800" b="1" u="sng">
                <a:solidFill>
                  <a:schemeClr val="bg2"/>
                </a:solidFill>
                <a:uFill>
                  <a:solidFill>
                    <a:schemeClr val="accent1"/>
                  </a:solidFill>
                </a:uFill>
              </a:rPr>
              <a:t>Quantitatius</a:t>
            </a:r>
          </a:p>
        </p:txBody>
      </p:sp>
      <p:sp>
        <p:nvSpPr>
          <p:cNvPr id="60" name="Flecha: a la derecha 59">
            <a:extLst>
              <a:ext uri="{FF2B5EF4-FFF2-40B4-BE49-F238E27FC236}">
                <a16:creationId xmlns:a16="http://schemas.microsoft.com/office/drawing/2014/main" id="{C4279E4E-9EF7-49B4-BD17-39D497D2FC57}"/>
              </a:ext>
            </a:extLst>
          </p:cNvPr>
          <p:cNvSpPr/>
          <p:nvPr/>
        </p:nvSpPr>
        <p:spPr>
          <a:xfrm>
            <a:off x="2549236" y="2943386"/>
            <a:ext cx="193964" cy="10390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Google Shape;114;p19">
            <a:extLst>
              <a:ext uri="{FF2B5EF4-FFF2-40B4-BE49-F238E27FC236}">
                <a16:creationId xmlns:a16="http://schemas.microsoft.com/office/drawing/2014/main" id="{401680EC-3313-4B80-8DF2-70C46C0445A3}"/>
              </a:ext>
            </a:extLst>
          </p:cNvPr>
          <p:cNvSpPr txBox="1"/>
          <p:nvPr/>
        </p:nvSpPr>
        <p:spPr>
          <a:xfrm>
            <a:off x="2680973" y="2800227"/>
            <a:ext cx="540315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Indiquen una quantitat com a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conjunt</a:t>
            </a:r>
            <a:endParaRPr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62" name="Tabla 8">
            <a:extLst>
              <a:ext uri="{FF2B5EF4-FFF2-40B4-BE49-F238E27FC236}">
                <a16:creationId xmlns:a16="http://schemas.microsoft.com/office/drawing/2014/main" id="{210CD72F-2D60-46F0-9CA8-BBC2A59B4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57398"/>
              </p:ext>
            </p:extLst>
          </p:nvPr>
        </p:nvGraphicFramePr>
        <p:xfrm>
          <a:off x="671945" y="3244551"/>
          <a:ext cx="7079673" cy="9144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11382">
                  <a:extLst>
                    <a:ext uri="{9D8B030D-6E8A-4147-A177-3AD203B41FA5}">
                      <a16:colId xmlns:a16="http://schemas.microsoft.com/office/drawing/2014/main" val="226319676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373237508"/>
                    </a:ext>
                  </a:extLst>
                </a:gridCol>
                <a:gridCol w="4391891">
                  <a:extLst>
                    <a:ext uri="{9D8B030D-6E8A-4147-A177-3AD203B41FA5}">
                      <a16:colId xmlns:a16="http://schemas.microsoft.com/office/drawing/2014/main" val="277361734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Variables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gènere i nombre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molt, poc, tant, quant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8344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nombre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bastant, gaire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06126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s-ES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Invariables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massa, força, prou, més, menys, gens, </a:t>
                      </a:r>
                      <a:r>
                        <a:rPr lang="es-ES" b="1" i="1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que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146723"/>
                  </a:ext>
                </a:extLst>
              </a:tr>
            </a:tbl>
          </a:graphicData>
        </a:graphic>
      </p:graphicFrame>
      <p:sp>
        <p:nvSpPr>
          <p:cNvPr id="11" name="Flecha: doblada hacia arriba 10">
            <a:extLst>
              <a:ext uri="{FF2B5EF4-FFF2-40B4-BE49-F238E27FC236}">
                <a16:creationId xmlns:a16="http://schemas.microsoft.com/office/drawing/2014/main" id="{5B9BE3EB-03A1-4E16-A7E6-A90E57628768}"/>
              </a:ext>
            </a:extLst>
          </p:cNvPr>
          <p:cNvSpPr/>
          <p:nvPr/>
        </p:nvSpPr>
        <p:spPr>
          <a:xfrm rot="16200000" flipV="1">
            <a:off x="4939393" y="984300"/>
            <a:ext cx="158171" cy="158669"/>
          </a:xfrm>
          <a:prstGeom prst="bent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Google Shape;114;p19">
            <a:extLst>
              <a:ext uri="{FF2B5EF4-FFF2-40B4-BE49-F238E27FC236}">
                <a16:creationId xmlns:a16="http://schemas.microsoft.com/office/drawing/2014/main" id="{A2659242-3BE0-4614-92B0-7D33815BA16E}"/>
              </a:ext>
            </a:extLst>
          </p:cNvPr>
          <p:cNvSpPr txBox="1"/>
          <p:nvPr/>
        </p:nvSpPr>
        <p:spPr>
          <a:xfrm>
            <a:off x="5015402" y="853520"/>
            <a:ext cx="3345816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precedits d’un </a:t>
            </a:r>
            <a:r>
              <a:rPr lang="es-ES" sz="11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article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100" i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(anirem al cine </a:t>
            </a:r>
            <a:r>
              <a:rPr lang="es-ES" sz="1100" i="1" u="sng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un altre</a:t>
            </a:r>
            <a:r>
              <a:rPr lang="es-ES" sz="1100" i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dia)</a:t>
            </a:r>
            <a:endParaRPr sz="1100">
              <a:solidFill>
                <a:schemeClr val="bg2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5" name="Flecha: doblada hacia arriba 64">
            <a:extLst>
              <a:ext uri="{FF2B5EF4-FFF2-40B4-BE49-F238E27FC236}">
                <a16:creationId xmlns:a16="http://schemas.microsoft.com/office/drawing/2014/main" id="{9473C369-E6E6-4A70-BDA8-50BF8478E80C}"/>
              </a:ext>
            </a:extLst>
          </p:cNvPr>
          <p:cNvSpPr/>
          <p:nvPr/>
        </p:nvSpPr>
        <p:spPr>
          <a:xfrm rot="5400000">
            <a:off x="6643863" y="4092425"/>
            <a:ext cx="158171" cy="158669"/>
          </a:xfrm>
          <a:prstGeom prst="bent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Google Shape;114;p19">
            <a:extLst>
              <a:ext uri="{FF2B5EF4-FFF2-40B4-BE49-F238E27FC236}">
                <a16:creationId xmlns:a16="http://schemas.microsoft.com/office/drawing/2014/main" id="{5F5B0234-CE87-4843-9524-C7B7533165C2}"/>
              </a:ext>
            </a:extLst>
          </p:cNvPr>
          <p:cNvSpPr txBox="1"/>
          <p:nvPr/>
        </p:nvSpPr>
        <p:spPr>
          <a:xfrm>
            <a:off x="6722948" y="4017934"/>
            <a:ext cx="240376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amb </a:t>
            </a:r>
            <a:r>
              <a:rPr lang="es-ES" sz="11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adj 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 </a:t>
            </a:r>
            <a:r>
              <a:rPr lang="es-ES" sz="11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adv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100" i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(que bonic! que bé!)</a:t>
            </a:r>
          </a:p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1100" b="1" i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quin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amb </a:t>
            </a:r>
            <a:r>
              <a:rPr lang="es-ES" sz="11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noms</a:t>
            </a:r>
            <a:r>
              <a:rPr lang="es-ES" sz="11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sz="1100" i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(quin desastre!)</a:t>
            </a:r>
            <a:endParaRPr sz="1100" b="1" i="1">
              <a:solidFill>
                <a:schemeClr val="bg2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1285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13;p19">
            <a:extLst>
              <a:ext uri="{FF2B5EF4-FFF2-40B4-BE49-F238E27FC236}">
                <a16:creationId xmlns:a16="http://schemas.microsoft.com/office/drawing/2014/main" id="{BE956733-396E-4AD9-B500-D40897C4FAE1}"/>
              </a:ext>
            </a:extLst>
          </p:cNvPr>
          <p:cNvSpPr txBox="1">
            <a:spLocks/>
          </p:cNvSpPr>
          <p:nvPr/>
        </p:nvSpPr>
        <p:spPr>
          <a:xfrm>
            <a:off x="459254" y="260683"/>
            <a:ext cx="8086941" cy="343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1800" b="1">
                <a:solidFill>
                  <a:schemeClr val="accent1"/>
                </a:solidFill>
              </a:rPr>
              <a:t>2.2.3) </a:t>
            </a:r>
            <a:r>
              <a:rPr lang="es-ES" sz="1800" b="1" u="sng">
                <a:solidFill>
                  <a:schemeClr val="bg2"/>
                </a:solidFill>
                <a:uFill>
                  <a:solidFill>
                    <a:schemeClr val="accent1"/>
                  </a:solidFill>
                </a:uFill>
              </a:rPr>
              <a:t>Numerals</a:t>
            </a: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D17F947D-750D-4832-A5DE-A203C7AA9614}"/>
              </a:ext>
            </a:extLst>
          </p:cNvPr>
          <p:cNvSpPr/>
          <p:nvPr/>
        </p:nvSpPr>
        <p:spPr>
          <a:xfrm>
            <a:off x="2265217" y="432544"/>
            <a:ext cx="193964" cy="10390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Google Shape;114;p19">
            <a:extLst>
              <a:ext uri="{FF2B5EF4-FFF2-40B4-BE49-F238E27FC236}">
                <a16:creationId xmlns:a16="http://schemas.microsoft.com/office/drawing/2014/main" id="{41FF4F1B-AF44-4C01-A5C4-85C7EA8E971D}"/>
              </a:ext>
            </a:extLst>
          </p:cNvPr>
          <p:cNvSpPr txBox="1"/>
          <p:nvPr/>
        </p:nvSpPr>
        <p:spPr>
          <a:xfrm>
            <a:off x="2396954" y="289385"/>
            <a:ext cx="5403154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Indiquen una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quantitat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o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ordre 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de manera precisa</a:t>
            </a:r>
            <a:endParaRPr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" name="Google Shape;114;p19">
            <a:extLst>
              <a:ext uri="{FF2B5EF4-FFF2-40B4-BE49-F238E27FC236}">
                <a16:creationId xmlns:a16="http://schemas.microsoft.com/office/drawing/2014/main" id="{26DAAB54-0A98-4B01-BCAE-3F36C245BEDF}"/>
              </a:ext>
            </a:extLst>
          </p:cNvPr>
          <p:cNvSpPr txBox="1"/>
          <p:nvPr/>
        </p:nvSpPr>
        <p:spPr>
          <a:xfrm>
            <a:off x="396911" y="543004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CARDINALS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expressen una quantitat numèrica concreta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9387B3A9-7A0F-4B49-8E72-6BEDE99A6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75404"/>
              </p:ext>
            </p:extLst>
          </p:nvPr>
        </p:nvGraphicFramePr>
        <p:xfrm>
          <a:off x="6068924" y="651510"/>
          <a:ext cx="1103225" cy="19202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235527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867698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zero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34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 (</a:t>
                      </a:r>
                      <a:r>
                        <a:rPr lang="es-ES" sz="800">
                          <a:solidFill>
                            <a:srgbClr val="00B05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un</a:t>
                      </a:r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</a:t>
                      </a:r>
                      <a:r>
                        <a:rPr lang="es-ES" sz="800">
                          <a:solidFill>
                            <a:srgbClr val="FF00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una</a:t>
                      </a:r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dos</a:t>
                      </a:r>
                      <a:r>
                        <a:rPr lang="es-ES" sz="800">
                          <a:solidFill>
                            <a:srgbClr val="0070C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(os) </a:t>
                      </a:r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(</a:t>
                      </a:r>
                      <a:r>
                        <a:rPr lang="es-ES" sz="800">
                          <a:solidFill>
                            <a:srgbClr val="FF00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dues</a:t>
                      </a:r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tres</a:t>
                      </a:r>
                      <a:r>
                        <a:rPr lang="es-ES" sz="800">
                          <a:solidFill>
                            <a:srgbClr val="0070C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(os)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quatre</a:t>
                      </a:r>
                      <a:r>
                        <a:rPr lang="es-ES" sz="800">
                          <a:solidFill>
                            <a:srgbClr val="0070C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cinc</a:t>
                      </a:r>
                      <a:r>
                        <a:rPr lang="es-ES" sz="800">
                          <a:solidFill>
                            <a:srgbClr val="0070C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042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5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43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huit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392026"/>
                  </a:ext>
                </a:extLst>
              </a:tr>
            </a:tbl>
          </a:graphicData>
        </a:graphic>
      </p:graphicFrame>
      <p:graphicFrame>
        <p:nvGraphicFramePr>
          <p:cNvPr id="24" name="Tabla 4">
            <a:extLst>
              <a:ext uri="{FF2B5EF4-FFF2-40B4-BE49-F238E27FC236}">
                <a16:creationId xmlns:a16="http://schemas.microsoft.com/office/drawing/2014/main" id="{5737C626-F62E-4592-965A-D3BF9CF41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63116"/>
              </p:ext>
            </p:extLst>
          </p:nvPr>
        </p:nvGraphicFramePr>
        <p:xfrm>
          <a:off x="7171126" y="651510"/>
          <a:ext cx="983673" cy="19202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18656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665017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34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onze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dotze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tretze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catorze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042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quinze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5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setze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43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dèsset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392026"/>
                  </a:ext>
                </a:extLst>
              </a:tr>
            </a:tbl>
          </a:graphicData>
        </a:graphic>
      </p:graphicFrame>
      <p:graphicFrame>
        <p:nvGraphicFramePr>
          <p:cNvPr id="25" name="Tabla 4">
            <a:extLst>
              <a:ext uri="{FF2B5EF4-FFF2-40B4-BE49-F238E27FC236}">
                <a16:creationId xmlns:a16="http://schemas.microsoft.com/office/drawing/2014/main" id="{6F06BE1E-8D26-4A18-A020-CA86F2B6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832988"/>
              </p:ext>
            </p:extLst>
          </p:nvPr>
        </p:nvGraphicFramePr>
        <p:xfrm>
          <a:off x="8154798" y="651510"/>
          <a:ext cx="983673" cy="19202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18656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665017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díhuit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34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dènou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trenta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quaranta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cinquanta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042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seixanta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5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setanta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43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huitanta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392026"/>
                  </a:ext>
                </a:extLst>
              </a:tr>
            </a:tbl>
          </a:graphicData>
        </a:graphic>
      </p:graphicFrame>
      <p:graphicFrame>
        <p:nvGraphicFramePr>
          <p:cNvPr id="26" name="Tabla 4">
            <a:extLst>
              <a:ext uri="{FF2B5EF4-FFF2-40B4-BE49-F238E27FC236}">
                <a16:creationId xmlns:a16="http://schemas.microsoft.com/office/drawing/2014/main" id="{61017BF9-AB90-442F-923C-3EE9250D9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035904"/>
              </p:ext>
            </p:extLst>
          </p:nvPr>
        </p:nvGraphicFramePr>
        <p:xfrm>
          <a:off x="7392794" y="2571750"/>
          <a:ext cx="1745677" cy="8534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609604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1136073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noranta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34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cent</a:t>
                      </a:r>
                      <a:r>
                        <a:rPr lang="es-ES" sz="800">
                          <a:solidFill>
                            <a:srgbClr val="0070C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(s) </a:t>
                      </a:r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(</a:t>
                      </a:r>
                      <a:r>
                        <a:rPr lang="es-ES" sz="800">
                          <a:solidFill>
                            <a:srgbClr val="FF00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centes</a:t>
                      </a:r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un milió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</a:tbl>
          </a:graphicData>
        </a:graphic>
      </p:graphicFrame>
      <p:sp>
        <p:nvSpPr>
          <p:cNvPr id="27" name="Google Shape;114;p19">
            <a:extLst>
              <a:ext uri="{FF2B5EF4-FFF2-40B4-BE49-F238E27FC236}">
                <a16:creationId xmlns:a16="http://schemas.microsoft.com/office/drawing/2014/main" id="{DAEBFE78-F089-455C-A4FF-5D16E41D179B}"/>
              </a:ext>
            </a:extLst>
          </p:cNvPr>
          <p:cNvSpPr txBox="1"/>
          <p:nvPr/>
        </p:nvSpPr>
        <p:spPr>
          <a:xfrm>
            <a:off x="7207309" y="305755"/>
            <a:ext cx="1973249" cy="325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800">
                <a:solidFill>
                  <a:srgbClr val="FF0000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*concordança amb el femení</a:t>
            </a:r>
            <a:endParaRPr sz="800">
              <a:solidFill>
                <a:srgbClr val="FF0000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" name="Google Shape;114;p19">
            <a:extLst>
              <a:ext uri="{FF2B5EF4-FFF2-40B4-BE49-F238E27FC236}">
                <a16:creationId xmlns:a16="http://schemas.microsoft.com/office/drawing/2014/main" id="{3A2B095F-1B9F-4119-8159-4709DD2FBBD8}"/>
              </a:ext>
            </a:extLst>
          </p:cNvPr>
          <p:cNvSpPr txBox="1"/>
          <p:nvPr/>
        </p:nvSpPr>
        <p:spPr>
          <a:xfrm>
            <a:off x="529807" y="770140"/>
            <a:ext cx="5654582" cy="85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Ús del guionet:</a:t>
            </a:r>
          </a:p>
          <a:p>
            <a:pPr marL="269875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Open Sans" panose="020B0604020202020204" charset="0"/>
              <a:buChar char="─"/>
              <a:tabLst>
                <a:tab pos="179388" algn="l"/>
              </a:tabLst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A cada costat de la conjunció </a:t>
            </a:r>
            <a:r>
              <a:rPr lang="es-ES" sz="1200" b="1" i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en la sèrie 21-29: </a:t>
            </a:r>
            <a:r>
              <a:rPr lang="es-ES" sz="1200" i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vint-i-u</a:t>
            </a:r>
          </a:p>
          <a:p>
            <a:pPr marL="269875" lvl="0" indent="-90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Open Sans" panose="020B0604020202020204" charset="0"/>
              <a:buChar char="─"/>
              <a:tabLst>
                <a:tab pos="179388" algn="l"/>
              </a:tabLst>
            </a:pPr>
            <a:r>
              <a:rPr lang="es-ES" sz="1200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D-U-C: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entre desenes i unitats </a:t>
            </a:r>
            <a:r>
              <a:rPr lang="es-ES" sz="800" i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(trenta-quatre)</a:t>
            </a:r>
            <a:r>
              <a:rPr lang="es-ES" sz="12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, entre unitats i centenes </a:t>
            </a:r>
            <a:r>
              <a:rPr lang="es-ES" sz="800" i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(cinc-cents)</a:t>
            </a:r>
            <a:endParaRPr lang="es-ES" sz="800">
              <a:solidFill>
                <a:schemeClr val="dk1"/>
              </a:solidFill>
              <a:uFill>
                <a:solidFill>
                  <a:schemeClr val="accent1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" name="Google Shape;114;p19">
            <a:extLst>
              <a:ext uri="{FF2B5EF4-FFF2-40B4-BE49-F238E27FC236}">
                <a16:creationId xmlns:a16="http://schemas.microsoft.com/office/drawing/2014/main" id="{F60CF937-C289-4A04-99AF-1EA0BA26A039}"/>
              </a:ext>
            </a:extLst>
          </p:cNvPr>
          <p:cNvSpPr txBox="1"/>
          <p:nvPr/>
        </p:nvSpPr>
        <p:spPr>
          <a:xfrm>
            <a:off x="396911" y="1399088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ORDINALS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expressen ordre</a:t>
            </a:r>
          </a:p>
        </p:txBody>
      </p:sp>
      <p:sp>
        <p:nvSpPr>
          <p:cNvPr id="30" name="Google Shape;114;p19">
            <a:extLst>
              <a:ext uri="{FF2B5EF4-FFF2-40B4-BE49-F238E27FC236}">
                <a16:creationId xmlns:a16="http://schemas.microsoft.com/office/drawing/2014/main" id="{9F3384B0-2D8D-4105-98A3-96E1D5FE13D0}"/>
              </a:ext>
            </a:extLst>
          </p:cNvPr>
          <p:cNvSpPr txBox="1"/>
          <p:nvPr/>
        </p:nvSpPr>
        <p:spPr>
          <a:xfrm>
            <a:off x="6754092" y="414577"/>
            <a:ext cx="2437369" cy="237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800">
                <a:solidFill>
                  <a:srgbClr val="0070C0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*concordança amb el plural si són </a:t>
            </a:r>
            <a:r>
              <a:rPr lang="es-ES" sz="800" b="1">
                <a:solidFill>
                  <a:srgbClr val="0070C0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substantius</a:t>
            </a:r>
            <a:endParaRPr sz="800">
              <a:solidFill>
                <a:srgbClr val="0070C0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114;p19">
            <a:extLst>
              <a:ext uri="{FF2B5EF4-FFF2-40B4-BE49-F238E27FC236}">
                <a16:creationId xmlns:a16="http://schemas.microsoft.com/office/drawing/2014/main" id="{628E8CF4-71DA-4FC9-A65A-6B321308CC26}"/>
              </a:ext>
            </a:extLst>
          </p:cNvPr>
          <p:cNvSpPr txBox="1"/>
          <p:nvPr/>
        </p:nvSpPr>
        <p:spPr>
          <a:xfrm>
            <a:off x="7185489" y="191905"/>
            <a:ext cx="1973249" cy="191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800">
                <a:solidFill>
                  <a:srgbClr val="00B050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*un = un // u = uno</a:t>
            </a:r>
            <a:endParaRPr sz="800">
              <a:solidFill>
                <a:srgbClr val="00B050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32" name="Tabla 4">
            <a:extLst>
              <a:ext uri="{FF2B5EF4-FFF2-40B4-BE49-F238E27FC236}">
                <a16:creationId xmlns:a16="http://schemas.microsoft.com/office/drawing/2014/main" id="{FB5A4940-928A-4EB4-A3A8-DC3513EAA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458522"/>
              </p:ext>
            </p:extLst>
          </p:nvPr>
        </p:nvGraphicFramePr>
        <p:xfrm>
          <a:off x="160770" y="1746886"/>
          <a:ext cx="1329403" cy="8534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31876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primer, primera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segon, segona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3r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tercer, tercera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4t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quart, quarta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</a:tbl>
          </a:graphicData>
        </a:graphic>
      </p:graphicFrame>
      <p:graphicFrame>
        <p:nvGraphicFramePr>
          <p:cNvPr id="33" name="Tabla 4">
            <a:extLst>
              <a:ext uri="{FF2B5EF4-FFF2-40B4-BE49-F238E27FC236}">
                <a16:creationId xmlns:a16="http://schemas.microsoft.com/office/drawing/2014/main" id="{DDA44D6C-2B46-46E2-B240-17720E580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673005"/>
              </p:ext>
            </p:extLst>
          </p:nvPr>
        </p:nvGraphicFramePr>
        <p:xfrm>
          <a:off x="1857927" y="1755892"/>
          <a:ext cx="1329403" cy="8534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31876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5é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cinqué, cinquena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6é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sisé, sisena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7é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seté, setena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8é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huité, huitena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</a:tbl>
          </a:graphicData>
        </a:graphic>
      </p:graphicFrame>
      <p:graphicFrame>
        <p:nvGraphicFramePr>
          <p:cNvPr id="34" name="Tabla 4">
            <a:extLst>
              <a:ext uri="{FF2B5EF4-FFF2-40B4-BE49-F238E27FC236}">
                <a16:creationId xmlns:a16="http://schemas.microsoft.com/office/drawing/2014/main" id="{5094ACA1-531A-4C36-856D-43D5AD613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466511"/>
              </p:ext>
            </p:extLst>
          </p:nvPr>
        </p:nvGraphicFramePr>
        <p:xfrm>
          <a:off x="3187330" y="1753813"/>
          <a:ext cx="1329403" cy="8534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94067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935336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9é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nové, novena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10é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desé, desena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11é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onzé, onzena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12é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dotzé, dotzena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</a:tbl>
          </a:graphicData>
        </a:graphic>
      </p:graphicFrame>
      <p:graphicFrame>
        <p:nvGraphicFramePr>
          <p:cNvPr id="35" name="Tabla 4">
            <a:extLst>
              <a:ext uri="{FF2B5EF4-FFF2-40B4-BE49-F238E27FC236}">
                <a16:creationId xmlns:a16="http://schemas.microsoft.com/office/drawing/2014/main" id="{7BE0CB78-925C-48ED-A759-8DE92DBBD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142903"/>
              </p:ext>
            </p:extLst>
          </p:nvPr>
        </p:nvGraphicFramePr>
        <p:xfrm>
          <a:off x="4516733" y="1753813"/>
          <a:ext cx="1454573" cy="85344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94067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1060506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13é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tretzé, tretzena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14é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catorzé, catorzena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15é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quinzé, quinzena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16é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setzé, setzena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</a:tbl>
          </a:graphicData>
        </a:graphic>
      </p:graphicFrame>
      <p:graphicFrame>
        <p:nvGraphicFramePr>
          <p:cNvPr id="37" name="Tabla 4">
            <a:extLst>
              <a:ext uri="{FF2B5EF4-FFF2-40B4-BE49-F238E27FC236}">
                <a16:creationId xmlns:a16="http://schemas.microsoft.com/office/drawing/2014/main" id="{7D01FD31-0BE6-4DD9-B114-984CF9169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5868"/>
              </p:ext>
            </p:extLst>
          </p:nvPr>
        </p:nvGraphicFramePr>
        <p:xfrm>
          <a:off x="459254" y="2640505"/>
          <a:ext cx="1535801" cy="42672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94067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1141734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17é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desseté, dessetena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18é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dihuité, dihuitena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</a:tbl>
          </a:graphicData>
        </a:graphic>
      </p:graphicFrame>
      <p:graphicFrame>
        <p:nvGraphicFramePr>
          <p:cNvPr id="38" name="Tabla 4">
            <a:extLst>
              <a:ext uri="{FF2B5EF4-FFF2-40B4-BE49-F238E27FC236}">
                <a16:creationId xmlns:a16="http://schemas.microsoft.com/office/drawing/2014/main" id="{D71661AB-0E13-49FA-BFB2-7894CC120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2247"/>
              </p:ext>
            </p:extLst>
          </p:nvPr>
        </p:nvGraphicFramePr>
        <p:xfrm>
          <a:off x="1995055" y="2640505"/>
          <a:ext cx="1535801" cy="42672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94067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1141734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19é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dinové, dinovena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20é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vinté, vintena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</a:tbl>
          </a:graphicData>
        </a:graphic>
      </p:graphicFrame>
      <p:graphicFrame>
        <p:nvGraphicFramePr>
          <p:cNvPr id="39" name="Tabla 4">
            <a:extLst>
              <a:ext uri="{FF2B5EF4-FFF2-40B4-BE49-F238E27FC236}">
                <a16:creationId xmlns:a16="http://schemas.microsoft.com/office/drawing/2014/main" id="{86351586-AA5D-46D6-A8E9-9399AA268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900886"/>
              </p:ext>
            </p:extLst>
          </p:nvPr>
        </p:nvGraphicFramePr>
        <p:xfrm>
          <a:off x="3530856" y="2640505"/>
          <a:ext cx="1796217" cy="42672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394067">
                  <a:extLst>
                    <a:ext uri="{9D8B030D-6E8A-4147-A177-3AD203B41FA5}">
                      <a16:colId xmlns:a16="http://schemas.microsoft.com/office/drawing/2014/main" val="2054270421"/>
                    </a:ext>
                  </a:extLst>
                </a:gridCol>
                <a:gridCol w="1402150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21é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vint-i-uné, vint-i-unena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22é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vint-i-dosé, vint-i-dosena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234078"/>
                  </a:ext>
                </a:extLst>
              </a:tr>
            </a:tbl>
          </a:graphicData>
        </a:graphic>
      </p:graphicFrame>
      <p:sp>
        <p:nvSpPr>
          <p:cNvPr id="40" name="Google Shape;114;p19">
            <a:extLst>
              <a:ext uri="{FF2B5EF4-FFF2-40B4-BE49-F238E27FC236}">
                <a16:creationId xmlns:a16="http://schemas.microsoft.com/office/drawing/2014/main" id="{A826D187-341E-4A6D-B686-357748455DF6}"/>
              </a:ext>
            </a:extLst>
          </p:cNvPr>
          <p:cNvSpPr txBox="1"/>
          <p:nvPr/>
        </p:nvSpPr>
        <p:spPr>
          <a:xfrm>
            <a:off x="396911" y="2998470"/>
            <a:ext cx="6357180" cy="237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8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PLURAL:</a:t>
            </a:r>
            <a:r>
              <a:rPr lang="es-ES" sz="8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acabats en consonant </a:t>
            </a:r>
            <a:r>
              <a:rPr lang="es-ES" sz="8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+s</a:t>
            </a:r>
            <a:r>
              <a:rPr lang="es-ES" sz="8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// acabats en vocal masculí </a:t>
            </a:r>
            <a:r>
              <a:rPr lang="es-ES" sz="8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+ns</a:t>
            </a:r>
            <a:r>
              <a:rPr lang="es-ES" sz="8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// acabats en vocal femení </a:t>
            </a:r>
            <a:r>
              <a:rPr lang="es-ES" sz="800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–</a:t>
            </a:r>
            <a:r>
              <a:rPr lang="es-ES" sz="8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es </a:t>
            </a:r>
            <a:r>
              <a:rPr lang="es-ES" sz="8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 </a:t>
            </a:r>
            <a:r>
              <a:rPr lang="es-ES" sz="800" i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primers; cinquens; cinquenes</a:t>
            </a:r>
            <a:endParaRPr sz="800" b="1">
              <a:solidFill>
                <a:schemeClr val="bg2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" name="Google Shape;114;p19">
            <a:extLst>
              <a:ext uri="{FF2B5EF4-FFF2-40B4-BE49-F238E27FC236}">
                <a16:creationId xmlns:a16="http://schemas.microsoft.com/office/drawing/2014/main" id="{217693CE-AC21-4B79-8E32-4CA01287C442}"/>
              </a:ext>
            </a:extLst>
          </p:cNvPr>
          <p:cNvSpPr txBox="1"/>
          <p:nvPr/>
        </p:nvSpPr>
        <p:spPr>
          <a:xfrm>
            <a:off x="378699" y="3117413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PARTITIUS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expressen fraccions d’unitat</a:t>
            </a:r>
          </a:p>
        </p:txBody>
      </p:sp>
      <p:sp>
        <p:nvSpPr>
          <p:cNvPr id="42" name="Google Shape;114;p19">
            <a:extLst>
              <a:ext uri="{FF2B5EF4-FFF2-40B4-BE49-F238E27FC236}">
                <a16:creationId xmlns:a16="http://schemas.microsoft.com/office/drawing/2014/main" id="{3946FFFB-F7ED-4ACE-87CB-BAFB844965C4}"/>
              </a:ext>
            </a:extLst>
          </p:cNvPr>
          <p:cNvSpPr txBox="1"/>
          <p:nvPr/>
        </p:nvSpPr>
        <p:spPr>
          <a:xfrm>
            <a:off x="1430059" y="1929057"/>
            <a:ext cx="529043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2000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+é</a:t>
            </a:r>
            <a:endParaRPr sz="2000" b="1">
              <a:solidFill>
                <a:schemeClr val="tx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43" name="Tabla 4">
            <a:extLst>
              <a:ext uri="{FF2B5EF4-FFF2-40B4-BE49-F238E27FC236}">
                <a16:creationId xmlns:a16="http://schemas.microsoft.com/office/drawing/2014/main" id="{DEF4D2C0-B860-4D5D-A723-31D520FC6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515556"/>
              </p:ext>
            </p:extLst>
          </p:nvPr>
        </p:nvGraphicFramePr>
        <p:xfrm>
          <a:off x="710178" y="3436351"/>
          <a:ext cx="997527" cy="64008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mig, mitja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terç, terça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quart, quarta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</a:tbl>
          </a:graphicData>
        </a:graphic>
      </p:graphicFrame>
      <p:sp>
        <p:nvSpPr>
          <p:cNvPr id="44" name="Google Shape;114;p19">
            <a:extLst>
              <a:ext uri="{FF2B5EF4-FFF2-40B4-BE49-F238E27FC236}">
                <a16:creationId xmlns:a16="http://schemas.microsoft.com/office/drawing/2014/main" id="{F6B40D34-9F4D-4894-8CE6-DE4A316F0154}"/>
              </a:ext>
            </a:extLst>
          </p:cNvPr>
          <p:cNvSpPr txBox="1"/>
          <p:nvPr/>
        </p:nvSpPr>
        <p:spPr>
          <a:xfrm>
            <a:off x="1676368" y="3507640"/>
            <a:ext cx="529043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</a:pPr>
            <a:r>
              <a:rPr lang="es-ES" sz="2000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+é</a:t>
            </a:r>
            <a:endParaRPr sz="2000" b="1">
              <a:solidFill>
                <a:schemeClr val="tx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46" name="Tabla 4">
            <a:extLst>
              <a:ext uri="{FF2B5EF4-FFF2-40B4-BE49-F238E27FC236}">
                <a16:creationId xmlns:a16="http://schemas.microsoft.com/office/drawing/2014/main" id="{0393E43C-5931-41B7-BA4D-66336682C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432202"/>
              </p:ext>
            </p:extLst>
          </p:nvPr>
        </p:nvGraphicFramePr>
        <p:xfrm>
          <a:off x="2171591" y="3440458"/>
          <a:ext cx="997527" cy="640080"/>
        </p:xfrm>
        <a:graphic>
          <a:graphicData uri="http://schemas.openxmlformats.org/drawingml/2006/table">
            <a:tbl>
              <a:tblPr firstRow="1" bandRow="1">
                <a:tableStyleId>{441E016E-189C-4E0B-AA6F-1D7F1B4734C9}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1089155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desé, dècim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07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centé, centèsim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003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80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milé, mil·lèsim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722171"/>
                  </a:ext>
                </a:extLst>
              </a:tr>
            </a:tbl>
          </a:graphicData>
        </a:graphic>
      </p:graphicFrame>
      <p:sp>
        <p:nvSpPr>
          <p:cNvPr id="47" name="Google Shape;114;p19">
            <a:extLst>
              <a:ext uri="{FF2B5EF4-FFF2-40B4-BE49-F238E27FC236}">
                <a16:creationId xmlns:a16="http://schemas.microsoft.com/office/drawing/2014/main" id="{6C13779C-7CFC-4B65-BA23-5445E75F8998}"/>
              </a:ext>
            </a:extLst>
          </p:cNvPr>
          <p:cNvSpPr txBox="1"/>
          <p:nvPr/>
        </p:nvSpPr>
        <p:spPr>
          <a:xfrm>
            <a:off x="365970" y="4069738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MULTIPLICATIUS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expressen el resultat d’una multiplicació</a:t>
            </a:r>
          </a:p>
        </p:txBody>
      </p:sp>
      <p:sp>
        <p:nvSpPr>
          <p:cNvPr id="49" name="Google Shape;114;p19">
            <a:extLst>
              <a:ext uri="{FF2B5EF4-FFF2-40B4-BE49-F238E27FC236}">
                <a16:creationId xmlns:a16="http://schemas.microsoft.com/office/drawing/2014/main" id="{FE72DADC-81B5-47D2-A49A-01989D125D87}"/>
              </a:ext>
            </a:extLst>
          </p:cNvPr>
          <p:cNvSpPr txBox="1"/>
          <p:nvPr/>
        </p:nvSpPr>
        <p:spPr>
          <a:xfrm>
            <a:off x="529806" y="4279067"/>
            <a:ext cx="6224285" cy="333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1200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doble, triple, quàdruple, quíntuple, sèxtuple, sèptuple, òctuple, nònuple, cèntuple</a:t>
            </a:r>
            <a:endParaRPr lang="es-ES" sz="800">
              <a:solidFill>
                <a:schemeClr val="dk1"/>
              </a:solidFill>
              <a:uFill>
                <a:solidFill>
                  <a:schemeClr val="accent1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2" name="Google Shape;114;p19">
            <a:extLst>
              <a:ext uri="{FF2B5EF4-FFF2-40B4-BE49-F238E27FC236}">
                <a16:creationId xmlns:a16="http://schemas.microsoft.com/office/drawing/2014/main" id="{025F7F6F-DB85-4010-B795-67D5E50CA1DE}"/>
              </a:ext>
            </a:extLst>
          </p:cNvPr>
          <p:cNvSpPr txBox="1"/>
          <p:nvPr/>
        </p:nvSpPr>
        <p:spPr>
          <a:xfrm>
            <a:off x="378699" y="4485319"/>
            <a:ext cx="811869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COL·LECTIUS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expressen un conjunt d’unitats: parell, dotzena, quinzena, vintena...</a:t>
            </a:r>
          </a:p>
        </p:txBody>
      </p:sp>
    </p:spTree>
    <p:extLst>
      <p:ext uri="{BB962C8B-B14F-4D97-AF65-F5344CB8AC3E}">
        <p14:creationId xmlns:p14="http://schemas.microsoft.com/office/powerpoint/2010/main" val="307210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658090" y="218252"/>
            <a:ext cx="7198309" cy="642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solidFill>
                  <a:schemeClr val="accent1"/>
                </a:solidFill>
              </a:rPr>
              <a:t>3. </a:t>
            </a:r>
            <a:r>
              <a:rPr lang="es-ES" b="1">
                <a:solidFill>
                  <a:schemeClr val="dk2"/>
                </a:solidFill>
              </a:rPr>
              <a:t>La polifonia i el discurs citat</a:t>
            </a:r>
            <a:endParaRPr sz="2400" b="1">
              <a:solidFill>
                <a:schemeClr val="accent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A585B0F-5F7E-48F2-A38C-EFBE93AA7AF4}"/>
              </a:ext>
            </a:extLst>
          </p:cNvPr>
          <p:cNvSpPr/>
          <p:nvPr/>
        </p:nvSpPr>
        <p:spPr>
          <a:xfrm>
            <a:off x="371259" y="860827"/>
            <a:ext cx="8010741" cy="28217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La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polifonia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 produeix quan un emissor incorpora en el seu discurs </a:t>
            </a:r>
            <a:r>
              <a:rPr lang="es-ES" u="sng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altres veus discursives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bg2"/>
                  </a:solidFill>
                </a:u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</a:p>
        </p:txBody>
      </p:sp>
      <p:sp>
        <p:nvSpPr>
          <p:cNvPr id="4" name="Google Shape;114;p19">
            <a:extLst>
              <a:ext uri="{FF2B5EF4-FFF2-40B4-BE49-F238E27FC236}">
                <a16:creationId xmlns:a16="http://schemas.microsoft.com/office/drawing/2014/main" id="{C0102676-87C5-461C-A72B-6F4DF4FA6151}"/>
              </a:ext>
            </a:extLst>
          </p:cNvPr>
          <p:cNvSpPr txBox="1"/>
          <p:nvPr/>
        </p:nvSpPr>
        <p:spPr>
          <a:xfrm>
            <a:off x="152400" y="1113175"/>
            <a:ext cx="8416636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Wingdings" panose="05000000000000000000" pitchFamily="2" charset="2"/>
              <a:buChar char="Ø"/>
            </a:pP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Manifistada mitjançant el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discurs citat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incorporació explícita de l’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enunciació d’altre emissor</a:t>
            </a:r>
            <a:endParaRPr b="1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Google Shape;114;p19">
            <a:extLst>
              <a:ext uri="{FF2B5EF4-FFF2-40B4-BE49-F238E27FC236}">
                <a16:creationId xmlns:a16="http://schemas.microsoft.com/office/drawing/2014/main" id="{8832A1AA-22F9-4179-8BAB-F9EE92B995C2}"/>
              </a:ext>
            </a:extLst>
          </p:cNvPr>
          <p:cNvSpPr txBox="1"/>
          <p:nvPr/>
        </p:nvSpPr>
        <p:spPr>
          <a:xfrm>
            <a:off x="250410" y="1785575"/>
            <a:ext cx="8643180" cy="616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Discurs directe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mecanisme en què es reprodueix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de manera literal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les paraules d’altre emissor</a:t>
            </a:r>
            <a:b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   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verb de locució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(dir, afirmar, respondre...)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citació literal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(cometes o guió llarg).</a:t>
            </a:r>
            <a:endParaRPr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Google Shape;113;p19">
            <a:extLst>
              <a:ext uri="{FF2B5EF4-FFF2-40B4-BE49-F238E27FC236}">
                <a16:creationId xmlns:a16="http://schemas.microsoft.com/office/drawing/2014/main" id="{BD470C9D-D5EB-46B7-8A19-35F3F21EE712}"/>
              </a:ext>
            </a:extLst>
          </p:cNvPr>
          <p:cNvSpPr txBox="1">
            <a:spLocks/>
          </p:cNvSpPr>
          <p:nvPr/>
        </p:nvSpPr>
        <p:spPr>
          <a:xfrm>
            <a:off x="312755" y="1395348"/>
            <a:ext cx="7704000" cy="49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5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Pridi"/>
              <a:buNone/>
              <a:defRPr sz="3000" b="0" i="0" u="none" strike="noStrike" cap="none">
                <a:solidFill>
                  <a:schemeClr val="dk2"/>
                </a:solidFill>
                <a:latin typeface="Pridi"/>
                <a:ea typeface="Pridi"/>
                <a:cs typeface="Pridi"/>
                <a:sym typeface="Pridi"/>
              </a:defRPr>
            </a:lvl9pPr>
          </a:lstStyle>
          <a:p>
            <a:r>
              <a:rPr lang="es-ES" sz="2400" b="1">
                <a:solidFill>
                  <a:schemeClr val="bg2"/>
                </a:solidFill>
              </a:rPr>
              <a:t>3.1) </a:t>
            </a:r>
            <a:r>
              <a:rPr lang="es-ES" sz="2400" b="1">
                <a:solidFill>
                  <a:schemeClr val="accent1"/>
                </a:solidFill>
              </a:rPr>
              <a:t>Tipus de discurs citat</a:t>
            </a:r>
          </a:p>
        </p:txBody>
      </p:sp>
      <p:sp>
        <p:nvSpPr>
          <p:cNvPr id="7" name="Google Shape;114;p19">
            <a:extLst>
              <a:ext uri="{FF2B5EF4-FFF2-40B4-BE49-F238E27FC236}">
                <a16:creationId xmlns:a16="http://schemas.microsoft.com/office/drawing/2014/main" id="{42248B8D-AADF-48B9-8D39-682B262146A9}"/>
              </a:ext>
            </a:extLst>
          </p:cNvPr>
          <p:cNvSpPr txBox="1"/>
          <p:nvPr/>
        </p:nvSpPr>
        <p:spPr>
          <a:xfrm>
            <a:off x="621669" y="2294459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L’arquitecte Josep Martí afirmà:      «La tècnica per a construir l’edifici era arriscada».</a:t>
            </a:r>
          </a:p>
        </p:txBody>
      </p:sp>
      <p:sp>
        <p:nvSpPr>
          <p:cNvPr id="8" name="Google Shape;114;p19">
            <a:extLst>
              <a:ext uri="{FF2B5EF4-FFF2-40B4-BE49-F238E27FC236}">
                <a16:creationId xmlns:a16="http://schemas.microsoft.com/office/drawing/2014/main" id="{30314C6B-0B22-4E05-9868-D735A96FF736}"/>
              </a:ext>
            </a:extLst>
          </p:cNvPr>
          <p:cNvSpPr txBox="1"/>
          <p:nvPr/>
        </p:nvSpPr>
        <p:spPr>
          <a:xfrm>
            <a:off x="621669" y="2595270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-La tècnica per a construir l’edifici era arriscada.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9481F05-0404-4439-879B-18CD90CAC4EA}"/>
              </a:ext>
            </a:extLst>
          </p:cNvPr>
          <p:cNvCxnSpPr/>
          <p:nvPr/>
        </p:nvCxnSpPr>
        <p:spPr>
          <a:xfrm>
            <a:off x="3333046" y="2496499"/>
            <a:ext cx="249382" cy="0"/>
          </a:xfrm>
          <a:prstGeom prst="straightConnector1">
            <a:avLst/>
          </a:prstGeom>
          <a:ln w="1905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6C1AD63A-95A3-4032-9CF0-157DB847FE7E}"/>
              </a:ext>
            </a:extLst>
          </p:cNvPr>
          <p:cNvCxnSpPr>
            <a:cxnSpLocks/>
          </p:cNvCxnSpPr>
          <p:nvPr/>
        </p:nvCxnSpPr>
        <p:spPr>
          <a:xfrm>
            <a:off x="908500" y="2567560"/>
            <a:ext cx="0" cy="201985"/>
          </a:xfrm>
          <a:prstGeom prst="straightConnector1">
            <a:avLst/>
          </a:prstGeom>
          <a:ln w="1905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oogle Shape;114;p19">
            <a:extLst>
              <a:ext uri="{FF2B5EF4-FFF2-40B4-BE49-F238E27FC236}">
                <a16:creationId xmlns:a16="http://schemas.microsoft.com/office/drawing/2014/main" id="{3A92109B-5338-4DCA-8A68-637E68DDCAAD}"/>
              </a:ext>
            </a:extLst>
          </p:cNvPr>
          <p:cNvSpPr txBox="1"/>
          <p:nvPr/>
        </p:nvSpPr>
        <p:spPr>
          <a:xfrm>
            <a:off x="152400" y="2825583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Discurs indirecte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mecanisme en què l’emissor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reformula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el contingut del discurs</a:t>
            </a:r>
            <a:b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    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verb de locució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b="1" i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que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s-ES" b="1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+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oració subordinada substantiva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" name="Google Shape;114;p19">
            <a:extLst>
              <a:ext uri="{FF2B5EF4-FFF2-40B4-BE49-F238E27FC236}">
                <a16:creationId xmlns:a16="http://schemas.microsoft.com/office/drawing/2014/main" id="{C2C15785-DC26-4A0E-A1D2-FAC4A99BFC08}"/>
              </a:ext>
            </a:extLst>
          </p:cNvPr>
          <p:cNvSpPr txBox="1"/>
          <p:nvPr/>
        </p:nvSpPr>
        <p:spPr>
          <a:xfrm>
            <a:off x="3194757" y="2449200"/>
            <a:ext cx="775341" cy="27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9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cometes</a:t>
            </a:r>
            <a:endParaRPr sz="1050">
              <a:solidFill>
                <a:schemeClr val="bg2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" name="Google Shape;114;p19">
            <a:extLst>
              <a:ext uri="{FF2B5EF4-FFF2-40B4-BE49-F238E27FC236}">
                <a16:creationId xmlns:a16="http://schemas.microsoft.com/office/drawing/2014/main" id="{6854FFD6-1199-4BD1-A789-D430A65283F7}"/>
              </a:ext>
            </a:extLst>
          </p:cNvPr>
          <p:cNvSpPr txBox="1"/>
          <p:nvPr/>
        </p:nvSpPr>
        <p:spPr>
          <a:xfrm>
            <a:off x="250410" y="2456312"/>
            <a:ext cx="775341" cy="27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sz="9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guió llarg</a:t>
            </a:r>
            <a:endParaRPr sz="1050">
              <a:solidFill>
                <a:schemeClr val="bg2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" name="Flecha: doblada hacia arriba 11">
            <a:extLst>
              <a:ext uri="{FF2B5EF4-FFF2-40B4-BE49-F238E27FC236}">
                <a16:creationId xmlns:a16="http://schemas.microsoft.com/office/drawing/2014/main" id="{27D285E5-0A6C-4F42-B70D-49BA8CD2562A}"/>
              </a:ext>
            </a:extLst>
          </p:cNvPr>
          <p:cNvSpPr/>
          <p:nvPr/>
        </p:nvSpPr>
        <p:spPr>
          <a:xfrm rot="5400000">
            <a:off x="614684" y="2062416"/>
            <a:ext cx="204644" cy="187105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: doblada hacia arriba 16">
            <a:extLst>
              <a:ext uri="{FF2B5EF4-FFF2-40B4-BE49-F238E27FC236}">
                <a16:creationId xmlns:a16="http://schemas.microsoft.com/office/drawing/2014/main" id="{9A4339F0-02F3-4383-BF29-BB36A8EB79AA}"/>
              </a:ext>
            </a:extLst>
          </p:cNvPr>
          <p:cNvSpPr/>
          <p:nvPr/>
        </p:nvSpPr>
        <p:spPr>
          <a:xfrm rot="5400000">
            <a:off x="570814" y="3116559"/>
            <a:ext cx="134530" cy="172479"/>
          </a:xfrm>
          <a:prstGeom prst="bentUpArrow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Google Shape;114;p19">
            <a:extLst>
              <a:ext uri="{FF2B5EF4-FFF2-40B4-BE49-F238E27FC236}">
                <a16:creationId xmlns:a16="http://schemas.microsoft.com/office/drawing/2014/main" id="{7DFA994A-D38B-4469-B6A5-CEDFDB6447E4}"/>
              </a:ext>
            </a:extLst>
          </p:cNvPr>
          <p:cNvSpPr txBox="1"/>
          <p:nvPr/>
        </p:nvSpPr>
        <p:spPr>
          <a:xfrm>
            <a:off x="621669" y="3319506"/>
            <a:ext cx="864318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L’arquitecte Josep Martí afirmà que la tècnica per a construir l’edifici era arriscada.</a:t>
            </a:r>
          </a:p>
        </p:txBody>
      </p:sp>
      <p:sp>
        <p:nvSpPr>
          <p:cNvPr id="19" name="Google Shape;114;p19">
            <a:extLst>
              <a:ext uri="{FF2B5EF4-FFF2-40B4-BE49-F238E27FC236}">
                <a16:creationId xmlns:a16="http://schemas.microsoft.com/office/drawing/2014/main" id="{38E6C0CF-FF64-49C6-8040-C3BC2308006A}"/>
              </a:ext>
            </a:extLst>
          </p:cNvPr>
          <p:cNvSpPr txBox="1"/>
          <p:nvPr/>
        </p:nvSpPr>
        <p:spPr>
          <a:xfrm>
            <a:off x="283261" y="3687654"/>
            <a:ext cx="8643180" cy="595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9875" lvl="0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s-ES" b="1" u="heavy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Discurs indirecte lliure</a:t>
            </a:r>
            <a:r>
              <a:rPr lang="es-ES" b="1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 mecanisme mixt que reprodueix la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forma de 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l’enunciat però sense </a:t>
            </a:r>
            <a:r>
              <a:rPr lang="es-ES" u="sng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cap verb de dicció</a:t>
            </a:r>
            <a:r>
              <a:rPr lang="es-ES">
                <a:solidFill>
                  <a:schemeClr val="dk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b="1" u="sng">
              <a:solidFill>
                <a:schemeClr val="dk1"/>
              </a:solidFill>
              <a:uFill>
                <a:solidFill>
                  <a:schemeClr val="bg2"/>
                </a:solidFill>
              </a:u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" name="Google Shape;114;p19">
            <a:extLst>
              <a:ext uri="{FF2B5EF4-FFF2-40B4-BE49-F238E27FC236}">
                <a16:creationId xmlns:a16="http://schemas.microsoft.com/office/drawing/2014/main" id="{D0B4B4D0-569E-4725-966A-87E0BC3F837D}"/>
              </a:ext>
            </a:extLst>
          </p:cNvPr>
          <p:cNvSpPr txBox="1"/>
          <p:nvPr/>
        </p:nvSpPr>
        <p:spPr>
          <a:xfrm>
            <a:off x="501424" y="4144336"/>
            <a:ext cx="5057760" cy="390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>
              <a:buClr>
                <a:schemeClr val="dk2"/>
              </a:buClr>
              <a:buSzPct val="100000"/>
              <a:tabLst>
                <a:tab pos="179388" algn="l"/>
              </a:tabLst>
            </a:pPr>
            <a:r>
              <a:rPr lang="es-ES" i="1">
                <a:solidFill>
                  <a:schemeClr val="accent1"/>
                </a:solidFill>
                <a:uFill>
                  <a:solidFill>
                    <a:schemeClr val="bg2"/>
                  </a:solidFill>
                </a:uFill>
                <a:latin typeface="Open Sans"/>
                <a:ea typeface="Open Sans"/>
                <a:cs typeface="Open Sans"/>
                <a:sym typeface="Open Sans"/>
              </a:rPr>
              <a:t>Josep Martí ho tenia clar, la tècnica per a construir l’edifici era arriscada. Quin perill!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6F115D3-90BF-4EB4-81E5-921D1FA9940F}"/>
              </a:ext>
            </a:extLst>
          </p:cNvPr>
          <p:cNvSpPr/>
          <p:nvPr/>
        </p:nvSpPr>
        <p:spPr>
          <a:xfrm>
            <a:off x="5559184" y="4077881"/>
            <a:ext cx="3247012" cy="9133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u="sng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Veus del discurs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emprades per l’emissor (autor)</a:t>
            </a:r>
            <a:endParaRPr lang="es-ES" sz="1050" b="1" u="sng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locutor: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veu que explica, </a:t>
            </a:r>
            <a:r>
              <a:rPr lang="es-ES" sz="1050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narrador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o </a:t>
            </a:r>
            <a:r>
              <a:rPr lang="es-ES" sz="1050" i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jo poètic</a:t>
            </a:r>
            <a:endParaRPr lang="es-ES" sz="1050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enunciador: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personatges que prenen la paraula</a:t>
            </a: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receptor: 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lector del text</a:t>
            </a:r>
          </a:p>
          <a:p>
            <a:pPr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s-ES" sz="1050" b="1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al·locutari</a:t>
            </a:r>
            <a:r>
              <a:rPr lang="es-ES" sz="105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: a qui s’adreça el text</a:t>
            </a:r>
            <a:endParaRPr lang="es-ES" sz="1050" b="1">
              <a:solidFill>
                <a:schemeClr val="tx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839751"/>
      </p:ext>
    </p:extLst>
  </p:cSld>
  <p:clrMapOvr>
    <a:masterClrMapping/>
  </p:clrMapOvr>
</p:sld>
</file>

<file path=ppt/theme/theme1.xml><?xml version="1.0" encoding="utf-8"?>
<a:theme xmlns:a="http://schemas.openxmlformats.org/drawingml/2006/main" name="Cycling Equipment Brand Pitch Deck Infographics by Slidesgo">
  <a:themeElements>
    <a:clrScheme name="Simple Light">
      <a:dk1>
        <a:srgbClr val="000000"/>
      </a:dk1>
      <a:lt1>
        <a:srgbClr val="FCF8F4"/>
      </a:lt1>
      <a:dk2>
        <a:srgbClr val="6E8FC3"/>
      </a:dk2>
      <a:lt2>
        <a:srgbClr val="D8E1F1"/>
      </a:lt2>
      <a:accent1>
        <a:srgbClr val="DFB05E"/>
      </a:accent1>
      <a:accent2>
        <a:srgbClr val="E4D1AD"/>
      </a:accent2>
      <a:accent3>
        <a:srgbClr val="6B3A32"/>
      </a:accent3>
      <a:accent4>
        <a:srgbClr val="C2C7CC"/>
      </a:accent4>
      <a:accent5>
        <a:srgbClr val="676D6B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5582</TotalTime>
  <Words>2579</Words>
  <Application>Microsoft Office PowerPoint</Application>
  <PresentationFormat>Presentación en pantalla (16:9)</PresentationFormat>
  <Paragraphs>533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Open Sans</vt:lpstr>
      <vt:lpstr>Nunito Light</vt:lpstr>
      <vt:lpstr>Source Sans Pro</vt:lpstr>
      <vt:lpstr>Courier New</vt:lpstr>
      <vt:lpstr>Pridi</vt:lpstr>
      <vt:lpstr>OpenSymbol</vt:lpstr>
      <vt:lpstr>Bebas Neue</vt:lpstr>
      <vt:lpstr>Arial</vt:lpstr>
      <vt:lpstr>Wingdings</vt:lpstr>
      <vt:lpstr>Cycling Equipment Brand Pitch Deck Infographics by Slidesgo</vt:lpstr>
      <vt:lpstr>VALENCIÀ T.3 i 12 Llengua amb classe</vt:lpstr>
      <vt:lpstr>0. Tipus de text i àmbits d’ús</vt:lpstr>
      <vt:lpstr>1. La dixi</vt:lpstr>
      <vt:lpstr>Presentación de PowerPoint</vt:lpstr>
      <vt:lpstr>2. Els especificadors</vt:lpstr>
      <vt:lpstr>Presentación de PowerPoint</vt:lpstr>
      <vt:lpstr>Presentación de PowerPoint</vt:lpstr>
      <vt:lpstr>Presentación de PowerPoint</vt:lpstr>
      <vt:lpstr>3. La polifonia i el discurs citat</vt:lpstr>
      <vt:lpstr>4. Les grafies oclusives</vt:lpstr>
      <vt:lpstr>5. LITERATURA: Context</vt:lpstr>
      <vt:lpstr>5. LITERATURA: Ramon Llull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VALENCIÀ T.3 i 12 asdawdawdd</dc:title>
  <cp:lastModifiedBy>Eva Arnau</cp:lastModifiedBy>
  <cp:revision>88</cp:revision>
  <dcterms:modified xsi:type="dcterms:W3CDTF">2024-01-16T19:00:49Z</dcterms:modified>
</cp:coreProperties>
</file>