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61" r:id="rId1"/>
  </p:sldMasterIdLst>
  <p:notesMasterIdLst>
    <p:notesMasterId r:id="rId18"/>
  </p:notesMasterIdLst>
  <p:sldIdLst>
    <p:sldId id="256" r:id="rId2"/>
    <p:sldId id="257" r:id="rId3"/>
    <p:sldId id="294" r:id="rId4"/>
    <p:sldId id="295" r:id="rId5"/>
    <p:sldId id="296" r:id="rId6"/>
    <p:sldId id="299" r:id="rId7"/>
    <p:sldId id="298" r:id="rId8"/>
    <p:sldId id="301" r:id="rId9"/>
    <p:sldId id="302" r:id="rId10"/>
    <p:sldId id="303" r:id="rId11"/>
    <p:sldId id="304" r:id="rId12"/>
    <p:sldId id="305" r:id="rId13"/>
    <p:sldId id="306" r:id="rId14"/>
    <p:sldId id="307" r:id="rId15"/>
    <p:sldId id="308" r:id="rId16"/>
    <p:sldId id="309" r:id="rId17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B424"/>
    <a:srgbClr val="FFD2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B01A26FF-25F0-4A55-B6BD-BB62B2269B1A}">
  <a:tblStyle styleId="{B01A26FF-25F0-4A55-B6BD-BB62B2269B1A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77368016-03FD-4C41-AD40-1A92965761F9}" styleName="Table_1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3B4B98B0-60AC-42C2-AFA5-B58CD77FA1E5}" styleName="Estilo claro 1 - Acent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Estilo claro 2 - Acento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Estilo medio 1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38" d="100"/>
          <a:sy n="138" d="100"/>
        </p:scale>
        <p:origin x="756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35f391192_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35f391192_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1747032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12800071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69674737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24553303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6105238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14415469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874961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2024600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4781575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546589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6962837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5351240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08206081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133892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0" y="0"/>
            <a:ext cx="3044100" cy="5143500"/>
          </a:xfrm>
          <a:prstGeom prst="rect">
            <a:avLst/>
          </a:prstGeom>
          <a:solidFill>
            <a:srgbClr val="29466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2"/>
          <p:cNvSpPr/>
          <p:nvPr/>
        </p:nvSpPr>
        <p:spPr>
          <a:xfrm>
            <a:off x="3044100" y="0"/>
            <a:ext cx="6099900" cy="5143500"/>
          </a:xfrm>
          <a:prstGeom prst="rect">
            <a:avLst/>
          </a:prstGeom>
          <a:solidFill>
            <a:srgbClr val="FFA800">
              <a:alpha val="8588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3679325" y="2753850"/>
            <a:ext cx="4903800" cy="115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  <a:defRPr sz="3600">
                <a:solidFill>
                  <a:srgbClr val="FFFFFF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  <a:defRPr sz="3600">
                <a:solidFill>
                  <a:srgbClr val="FFFFFF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  <a:defRPr sz="3600">
                <a:solidFill>
                  <a:srgbClr val="FFFFFF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  <a:defRPr sz="3600">
                <a:solidFill>
                  <a:srgbClr val="FFFFFF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  <a:defRPr sz="3600">
                <a:solidFill>
                  <a:srgbClr val="FFFFFF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  <a:defRPr sz="3600">
                <a:solidFill>
                  <a:srgbClr val="FFFFFF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  <a:defRPr sz="3600">
                <a:solidFill>
                  <a:srgbClr val="FFFFFF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  <a:defRPr sz="3600">
                <a:solidFill>
                  <a:srgbClr val="FFFFFF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  <a:defRPr sz="3600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cxnSp>
        <p:nvCxnSpPr>
          <p:cNvPr id="13" name="Google Shape;13;p2"/>
          <p:cNvCxnSpPr/>
          <p:nvPr/>
        </p:nvCxnSpPr>
        <p:spPr>
          <a:xfrm>
            <a:off x="3815840" y="4083900"/>
            <a:ext cx="695700" cy="0"/>
          </a:xfrm>
          <a:prstGeom prst="straightConnector1">
            <a:avLst/>
          </a:prstGeom>
          <a:noFill/>
          <a:ln w="38100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4" name="Google Shape;14;p2"/>
          <p:cNvSpPr/>
          <p:nvPr/>
        </p:nvSpPr>
        <p:spPr>
          <a:xfrm>
            <a:off x="1747200" y="2787000"/>
            <a:ext cx="1296900" cy="12969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hird - 2 columns left">
  <p:cSld name="TITLE_AND_TWO_COLUMNS_2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8"/>
          <p:cNvSpPr/>
          <p:nvPr/>
        </p:nvSpPr>
        <p:spPr>
          <a:xfrm flipH="1">
            <a:off x="6099775" y="0"/>
            <a:ext cx="3044100" cy="5143500"/>
          </a:xfrm>
          <a:prstGeom prst="rect">
            <a:avLst/>
          </a:prstGeom>
          <a:solidFill>
            <a:srgbClr val="325680">
              <a:alpha val="8615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58;p8"/>
          <p:cNvSpPr/>
          <p:nvPr/>
        </p:nvSpPr>
        <p:spPr>
          <a:xfrm flipH="1">
            <a:off x="0" y="0"/>
            <a:ext cx="6099900" cy="5143500"/>
          </a:xfrm>
          <a:prstGeom prst="rect">
            <a:avLst/>
          </a:prstGeom>
          <a:solidFill>
            <a:srgbClr val="FFA8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" name="Google Shape;59;p8"/>
          <p:cNvSpPr/>
          <p:nvPr/>
        </p:nvSpPr>
        <p:spPr>
          <a:xfrm>
            <a:off x="0" y="0"/>
            <a:ext cx="536700" cy="5367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" name="Google Shape;60;p8"/>
          <p:cNvSpPr txBox="1">
            <a:spLocks noGrp="1"/>
          </p:cNvSpPr>
          <p:nvPr>
            <p:ph type="title"/>
          </p:nvPr>
        </p:nvSpPr>
        <p:spPr>
          <a:xfrm>
            <a:off x="434706" y="796375"/>
            <a:ext cx="5218800" cy="669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8"/>
          <p:cNvSpPr txBox="1">
            <a:spLocks noGrp="1"/>
          </p:cNvSpPr>
          <p:nvPr>
            <p:ph type="body" idx="1"/>
          </p:nvPr>
        </p:nvSpPr>
        <p:spPr>
          <a:xfrm>
            <a:off x="434331" y="1614875"/>
            <a:ext cx="2532900" cy="3158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rtl="0"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ts val="1400"/>
              <a:buChar char="▫"/>
              <a:defRPr sz="1400">
                <a:solidFill>
                  <a:srgbClr val="FFFFFF"/>
                </a:solidFill>
              </a:defRPr>
            </a:lvl1pPr>
            <a:lvl2pPr marL="914400" lvl="1" indent="-31750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Char char="▪"/>
              <a:defRPr sz="1400">
                <a:solidFill>
                  <a:srgbClr val="FFFFFF"/>
                </a:solidFill>
              </a:defRPr>
            </a:lvl2pPr>
            <a:lvl3pPr marL="1371600" lvl="2" indent="-31750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Char char="▫"/>
              <a:defRPr sz="1400">
                <a:solidFill>
                  <a:srgbClr val="FFFFFF"/>
                </a:solidFill>
              </a:defRPr>
            </a:lvl3pPr>
            <a:lvl4pPr marL="1828800" lvl="3" indent="-31750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Char char="▪"/>
              <a:defRPr sz="1400">
                <a:solidFill>
                  <a:srgbClr val="FFFFFF"/>
                </a:solidFill>
              </a:defRPr>
            </a:lvl4pPr>
            <a:lvl5pPr marL="2286000" lvl="4" indent="-31750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Char char="▫"/>
              <a:defRPr sz="1400">
                <a:solidFill>
                  <a:srgbClr val="FFFFFF"/>
                </a:solidFill>
              </a:defRPr>
            </a:lvl5pPr>
            <a:lvl6pPr marL="2743200" lvl="5" indent="-31750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Char char="▪"/>
              <a:defRPr sz="1400">
                <a:solidFill>
                  <a:srgbClr val="FFFFFF"/>
                </a:solidFill>
              </a:defRPr>
            </a:lvl6pPr>
            <a:lvl7pPr marL="3200400" lvl="6" indent="-31750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Char char="▫"/>
              <a:defRPr sz="1400">
                <a:solidFill>
                  <a:srgbClr val="FFFFFF"/>
                </a:solidFill>
              </a:defRPr>
            </a:lvl7pPr>
            <a:lvl8pPr marL="3657600" lvl="7" indent="-31750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Char char="▪"/>
              <a:defRPr sz="1400">
                <a:solidFill>
                  <a:srgbClr val="FFFFFF"/>
                </a:solidFill>
              </a:defRPr>
            </a:lvl8pPr>
            <a:lvl9pPr marL="4114800" lvl="8" indent="-31750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Char char="▫"/>
              <a:defRPr sz="1400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62" name="Google Shape;62;p8"/>
          <p:cNvSpPr txBox="1">
            <a:spLocks noGrp="1"/>
          </p:cNvSpPr>
          <p:nvPr>
            <p:ph type="body" idx="2"/>
          </p:nvPr>
        </p:nvSpPr>
        <p:spPr>
          <a:xfrm>
            <a:off x="3120084" y="1614875"/>
            <a:ext cx="2532900" cy="3158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rtl="0"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ts val="1400"/>
              <a:buChar char="▫"/>
              <a:defRPr sz="1400">
                <a:solidFill>
                  <a:srgbClr val="FFFFFF"/>
                </a:solidFill>
              </a:defRPr>
            </a:lvl1pPr>
            <a:lvl2pPr marL="914400" lvl="1" indent="-31750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Char char="▪"/>
              <a:defRPr sz="1400">
                <a:solidFill>
                  <a:srgbClr val="FFFFFF"/>
                </a:solidFill>
              </a:defRPr>
            </a:lvl2pPr>
            <a:lvl3pPr marL="1371600" lvl="2" indent="-31750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Char char="▫"/>
              <a:defRPr sz="1400">
                <a:solidFill>
                  <a:srgbClr val="FFFFFF"/>
                </a:solidFill>
              </a:defRPr>
            </a:lvl3pPr>
            <a:lvl4pPr marL="1828800" lvl="3" indent="-31750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Char char="▪"/>
              <a:defRPr sz="1400">
                <a:solidFill>
                  <a:srgbClr val="FFFFFF"/>
                </a:solidFill>
              </a:defRPr>
            </a:lvl4pPr>
            <a:lvl5pPr marL="2286000" lvl="4" indent="-31750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Char char="▫"/>
              <a:defRPr sz="1400">
                <a:solidFill>
                  <a:srgbClr val="FFFFFF"/>
                </a:solidFill>
              </a:defRPr>
            </a:lvl5pPr>
            <a:lvl6pPr marL="2743200" lvl="5" indent="-31750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Char char="▪"/>
              <a:defRPr sz="1400">
                <a:solidFill>
                  <a:srgbClr val="FFFFFF"/>
                </a:solidFill>
              </a:defRPr>
            </a:lvl6pPr>
            <a:lvl7pPr marL="3200400" lvl="6" indent="-31750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Char char="▫"/>
              <a:defRPr sz="1400">
                <a:solidFill>
                  <a:srgbClr val="FFFFFF"/>
                </a:solidFill>
              </a:defRPr>
            </a:lvl7pPr>
            <a:lvl8pPr marL="3657600" lvl="7" indent="-31750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Char char="▪"/>
              <a:defRPr sz="1400">
                <a:solidFill>
                  <a:srgbClr val="FFFFFF"/>
                </a:solidFill>
              </a:defRPr>
            </a:lvl8pPr>
            <a:lvl9pPr marL="4114800" lvl="8" indent="-31750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Char char="▫"/>
              <a:defRPr sz="1400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63" name="Google Shape;63;p8"/>
          <p:cNvSpPr txBox="1">
            <a:spLocks noGrp="1"/>
          </p:cNvSpPr>
          <p:nvPr>
            <p:ph type="sldNum" idx="12"/>
          </p:nvPr>
        </p:nvSpPr>
        <p:spPr>
          <a:xfrm>
            <a:off x="-6000" y="0"/>
            <a:ext cx="548700" cy="536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buNone/>
              <a:defRPr>
                <a:solidFill>
                  <a:srgbClr val="294667"/>
                </a:solidFill>
              </a:defRPr>
            </a:lvl1pPr>
            <a:lvl2pPr lvl="1" algn="ctr" rtl="0">
              <a:buNone/>
              <a:defRPr>
                <a:solidFill>
                  <a:srgbClr val="294667"/>
                </a:solidFill>
              </a:defRPr>
            </a:lvl2pPr>
            <a:lvl3pPr lvl="2" algn="ctr" rtl="0">
              <a:buNone/>
              <a:defRPr>
                <a:solidFill>
                  <a:srgbClr val="294667"/>
                </a:solidFill>
              </a:defRPr>
            </a:lvl3pPr>
            <a:lvl4pPr lvl="3" algn="ctr" rtl="0">
              <a:buNone/>
              <a:defRPr>
                <a:solidFill>
                  <a:srgbClr val="294667"/>
                </a:solidFill>
              </a:defRPr>
            </a:lvl4pPr>
            <a:lvl5pPr lvl="4" algn="ctr" rtl="0">
              <a:buNone/>
              <a:defRPr>
                <a:solidFill>
                  <a:srgbClr val="294667"/>
                </a:solidFill>
              </a:defRPr>
            </a:lvl5pPr>
            <a:lvl6pPr lvl="5" algn="ctr" rtl="0">
              <a:buNone/>
              <a:defRPr>
                <a:solidFill>
                  <a:srgbClr val="294667"/>
                </a:solidFill>
              </a:defRPr>
            </a:lvl6pPr>
            <a:lvl7pPr lvl="6" algn="ctr" rtl="0">
              <a:buNone/>
              <a:defRPr>
                <a:solidFill>
                  <a:srgbClr val="294667"/>
                </a:solidFill>
              </a:defRPr>
            </a:lvl7pPr>
            <a:lvl8pPr lvl="7" algn="ctr" rtl="0">
              <a:buNone/>
              <a:defRPr>
                <a:solidFill>
                  <a:srgbClr val="294667"/>
                </a:solidFill>
              </a:defRPr>
            </a:lvl8pPr>
            <a:lvl9pPr lvl="8" algn="ctr" rtl="0">
              <a:buNone/>
              <a:defRPr>
                <a:solidFill>
                  <a:srgbClr val="294667"/>
                </a:solidFill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  <p:cxnSp>
        <p:nvCxnSpPr>
          <p:cNvPr id="64" name="Google Shape;64;p8"/>
          <p:cNvCxnSpPr/>
          <p:nvPr/>
        </p:nvCxnSpPr>
        <p:spPr>
          <a:xfrm>
            <a:off x="545293" y="1519975"/>
            <a:ext cx="452400" cy="0"/>
          </a:xfrm>
          <a:prstGeom prst="straightConnector1">
            <a:avLst/>
          </a:prstGeom>
          <a:noFill/>
          <a:ln w="28575" cap="flat" cmpd="sng">
            <a:solidFill>
              <a:srgbClr val="294667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294667"/>
              </a:buClr>
              <a:buSzPts val="1400"/>
              <a:buFont typeface="Merriweather"/>
              <a:buNone/>
              <a:defRPr b="1">
                <a:solidFill>
                  <a:srgbClr val="294667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294667"/>
              </a:buClr>
              <a:buSzPts val="1400"/>
              <a:buFont typeface="Merriweather"/>
              <a:buNone/>
              <a:defRPr b="1">
                <a:solidFill>
                  <a:srgbClr val="294667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294667"/>
              </a:buClr>
              <a:buSzPts val="1400"/>
              <a:buFont typeface="Merriweather"/>
              <a:buNone/>
              <a:defRPr b="1">
                <a:solidFill>
                  <a:srgbClr val="294667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294667"/>
              </a:buClr>
              <a:buSzPts val="1400"/>
              <a:buFont typeface="Merriweather"/>
              <a:buNone/>
              <a:defRPr b="1">
                <a:solidFill>
                  <a:srgbClr val="294667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294667"/>
              </a:buClr>
              <a:buSzPts val="1400"/>
              <a:buFont typeface="Merriweather"/>
              <a:buNone/>
              <a:defRPr b="1">
                <a:solidFill>
                  <a:srgbClr val="294667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294667"/>
              </a:buClr>
              <a:buSzPts val="1400"/>
              <a:buFont typeface="Merriweather"/>
              <a:buNone/>
              <a:defRPr b="1">
                <a:solidFill>
                  <a:srgbClr val="294667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294667"/>
              </a:buClr>
              <a:buSzPts val="1400"/>
              <a:buFont typeface="Merriweather"/>
              <a:buNone/>
              <a:defRPr b="1">
                <a:solidFill>
                  <a:srgbClr val="294667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294667"/>
              </a:buClr>
              <a:buSzPts val="1400"/>
              <a:buFont typeface="Merriweather"/>
              <a:buNone/>
              <a:defRPr b="1">
                <a:solidFill>
                  <a:srgbClr val="294667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294667"/>
              </a:buClr>
              <a:buSzPts val="1400"/>
              <a:buFont typeface="Merriweather"/>
              <a:buNone/>
              <a:defRPr b="1">
                <a:solidFill>
                  <a:srgbClr val="294667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600"/>
              </a:spcBef>
              <a:spcAft>
                <a:spcPts val="0"/>
              </a:spcAft>
              <a:buClr>
                <a:srgbClr val="FFA800"/>
              </a:buClr>
              <a:buSzPts val="1800"/>
              <a:buFont typeface="Open Sans"/>
              <a:buChar char="▫"/>
              <a:defRPr sz="1800">
                <a:solidFill>
                  <a:srgbClr val="021028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lvl="1" indent="-342900">
              <a:spcBef>
                <a:spcPts val="0"/>
              </a:spcBef>
              <a:spcAft>
                <a:spcPts val="0"/>
              </a:spcAft>
              <a:buClr>
                <a:srgbClr val="FFA800"/>
              </a:buClr>
              <a:buSzPts val="1800"/>
              <a:buFont typeface="Open Sans"/>
              <a:buChar char="▪"/>
              <a:defRPr sz="1800">
                <a:solidFill>
                  <a:srgbClr val="021028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371600" lvl="2" indent="-342900">
              <a:spcBef>
                <a:spcPts val="0"/>
              </a:spcBef>
              <a:spcAft>
                <a:spcPts val="0"/>
              </a:spcAft>
              <a:buClr>
                <a:srgbClr val="FFA800"/>
              </a:buClr>
              <a:buSzPts val="1800"/>
              <a:buFont typeface="Open Sans"/>
              <a:buChar char="▫"/>
              <a:defRPr sz="1800">
                <a:solidFill>
                  <a:srgbClr val="021028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Clr>
                <a:srgbClr val="FFA800"/>
              </a:buClr>
              <a:buSzPts val="1800"/>
              <a:buFont typeface="Open Sans"/>
              <a:buChar char="▪"/>
              <a:defRPr sz="1800">
                <a:solidFill>
                  <a:srgbClr val="021028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Clr>
                <a:srgbClr val="FFA800"/>
              </a:buClr>
              <a:buSzPts val="1800"/>
              <a:buFont typeface="Open Sans"/>
              <a:buChar char="▫"/>
              <a:defRPr sz="1800">
                <a:solidFill>
                  <a:srgbClr val="021028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Clr>
                <a:srgbClr val="FFA800"/>
              </a:buClr>
              <a:buSzPts val="1800"/>
              <a:buFont typeface="Open Sans"/>
              <a:buChar char="▪"/>
              <a:defRPr sz="1800">
                <a:solidFill>
                  <a:srgbClr val="021028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Clr>
                <a:srgbClr val="FFA800"/>
              </a:buClr>
              <a:buSzPts val="1800"/>
              <a:buFont typeface="Open Sans"/>
              <a:buChar char="▫"/>
              <a:defRPr sz="1800">
                <a:solidFill>
                  <a:srgbClr val="021028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Clr>
                <a:srgbClr val="FFA800"/>
              </a:buClr>
              <a:buSzPts val="1800"/>
              <a:buFont typeface="Open Sans"/>
              <a:buChar char="▪"/>
              <a:defRPr sz="1800">
                <a:solidFill>
                  <a:srgbClr val="021028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Clr>
                <a:srgbClr val="FFA800"/>
              </a:buClr>
              <a:buSzPts val="1800"/>
              <a:buFont typeface="Open Sans"/>
              <a:buChar char="▫"/>
              <a:defRPr sz="1800">
                <a:solidFill>
                  <a:srgbClr val="021028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300" b="1">
                <a:solidFill>
                  <a:srgbClr val="021028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 algn="r">
              <a:buNone/>
              <a:defRPr sz="1300" b="1">
                <a:solidFill>
                  <a:srgbClr val="021028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lvl="2" algn="r">
              <a:buNone/>
              <a:defRPr sz="1300" b="1">
                <a:solidFill>
                  <a:srgbClr val="021028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lvl="3" algn="r">
              <a:buNone/>
              <a:defRPr sz="1300" b="1">
                <a:solidFill>
                  <a:srgbClr val="021028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lvl="4" algn="r">
              <a:buNone/>
              <a:defRPr sz="1300" b="1">
                <a:solidFill>
                  <a:srgbClr val="021028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lvl="5" algn="r">
              <a:buNone/>
              <a:defRPr sz="1300" b="1">
                <a:solidFill>
                  <a:srgbClr val="021028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lvl="6" algn="r">
              <a:buNone/>
              <a:defRPr sz="1300" b="1">
                <a:solidFill>
                  <a:srgbClr val="021028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lvl="7" algn="r">
              <a:buNone/>
              <a:defRPr sz="1300" b="1">
                <a:solidFill>
                  <a:srgbClr val="021028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lvl="8" algn="r">
              <a:buNone/>
              <a:defRPr sz="1300" b="1">
                <a:solidFill>
                  <a:srgbClr val="021028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4" r:id="rId2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5"/>
          <p:cNvSpPr txBox="1">
            <a:spLocks noGrp="1"/>
          </p:cNvSpPr>
          <p:nvPr>
            <p:ph type="ctrTitle"/>
          </p:nvPr>
        </p:nvSpPr>
        <p:spPr>
          <a:xfrm>
            <a:off x="3679325" y="2753850"/>
            <a:ext cx="4903800" cy="115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u="sng">
                <a:solidFill>
                  <a:schemeClr val="accent3"/>
                </a:solidFill>
              </a:rPr>
              <a:t>VALENCIÀ T.2</a:t>
            </a:r>
            <a:br>
              <a:rPr lang="es-ES" u="sng"/>
            </a:br>
            <a:r>
              <a:rPr lang="es-ES" i="1"/>
              <a:t>Mesurar les paraules</a:t>
            </a:r>
            <a:endParaRPr i="1" u="sng"/>
          </a:p>
        </p:txBody>
      </p:sp>
      <p:grpSp>
        <p:nvGrpSpPr>
          <p:cNvPr id="104" name="Google Shape;104;p15"/>
          <p:cNvGrpSpPr/>
          <p:nvPr/>
        </p:nvGrpSpPr>
        <p:grpSpPr>
          <a:xfrm>
            <a:off x="2021833" y="3108456"/>
            <a:ext cx="755766" cy="671484"/>
            <a:chOff x="5292575" y="3681900"/>
            <a:chExt cx="420150" cy="373275"/>
          </a:xfrm>
        </p:grpSpPr>
        <p:sp>
          <p:nvSpPr>
            <p:cNvPr id="105" name="Google Shape;105;p15"/>
            <p:cNvSpPr/>
            <p:nvPr/>
          </p:nvSpPr>
          <p:spPr>
            <a:xfrm>
              <a:off x="5292575" y="3706875"/>
              <a:ext cx="420150" cy="266700"/>
            </a:xfrm>
            <a:custGeom>
              <a:avLst/>
              <a:gdLst/>
              <a:ahLst/>
              <a:cxnLst/>
              <a:rect l="l" t="t" r="r" b="b"/>
              <a:pathLst>
                <a:path w="16806" h="10668" fill="none" extrusionOk="0">
                  <a:moveTo>
                    <a:pt x="16319" y="0"/>
                  </a:moveTo>
                  <a:lnTo>
                    <a:pt x="488" y="0"/>
                  </a:lnTo>
                  <a:lnTo>
                    <a:pt x="488" y="0"/>
                  </a:lnTo>
                  <a:lnTo>
                    <a:pt x="390" y="0"/>
                  </a:lnTo>
                  <a:lnTo>
                    <a:pt x="293" y="25"/>
                  </a:lnTo>
                  <a:lnTo>
                    <a:pt x="196" y="73"/>
                  </a:lnTo>
                  <a:lnTo>
                    <a:pt x="123" y="146"/>
                  </a:lnTo>
                  <a:lnTo>
                    <a:pt x="74" y="219"/>
                  </a:lnTo>
                  <a:lnTo>
                    <a:pt x="25" y="292"/>
                  </a:lnTo>
                  <a:lnTo>
                    <a:pt x="1" y="390"/>
                  </a:lnTo>
                  <a:lnTo>
                    <a:pt x="1" y="487"/>
                  </a:lnTo>
                  <a:lnTo>
                    <a:pt x="1" y="10181"/>
                  </a:lnTo>
                  <a:lnTo>
                    <a:pt x="1" y="10181"/>
                  </a:lnTo>
                  <a:lnTo>
                    <a:pt x="1" y="10278"/>
                  </a:lnTo>
                  <a:lnTo>
                    <a:pt x="25" y="10375"/>
                  </a:lnTo>
                  <a:lnTo>
                    <a:pt x="74" y="10448"/>
                  </a:lnTo>
                  <a:lnTo>
                    <a:pt x="123" y="10522"/>
                  </a:lnTo>
                  <a:lnTo>
                    <a:pt x="196" y="10570"/>
                  </a:lnTo>
                  <a:lnTo>
                    <a:pt x="293" y="10619"/>
                  </a:lnTo>
                  <a:lnTo>
                    <a:pt x="390" y="10643"/>
                  </a:lnTo>
                  <a:lnTo>
                    <a:pt x="488" y="10668"/>
                  </a:lnTo>
                  <a:lnTo>
                    <a:pt x="16319" y="10668"/>
                  </a:lnTo>
                  <a:lnTo>
                    <a:pt x="16319" y="10668"/>
                  </a:lnTo>
                  <a:lnTo>
                    <a:pt x="16416" y="10643"/>
                  </a:lnTo>
                  <a:lnTo>
                    <a:pt x="16513" y="10619"/>
                  </a:lnTo>
                  <a:lnTo>
                    <a:pt x="16611" y="10570"/>
                  </a:lnTo>
                  <a:lnTo>
                    <a:pt x="16684" y="10522"/>
                  </a:lnTo>
                  <a:lnTo>
                    <a:pt x="16733" y="10448"/>
                  </a:lnTo>
                  <a:lnTo>
                    <a:pt x="16781" y="10375"/>
                  </a:lnTo>
                  <a:lnTo>
                    <a:pt x="16806" y="10278"/>
                  </a:lnTo>
                  <a:lnTo>
                    <a:pt x="16806" y="10181"/>
                  </a:lnTo>
                  <a:lnTo>
                    <a:pt x="16806" y="487"/>
                  </a:lnTo>
                  <a:lnTo>
                    <a:pt x="16806" y="487"/>
                  </a:lnTo>
                  <a:lnTo>
                    <a:pt x="16806" y="390"/>
                  </a:lnTo>
                  <a:lnTo>
                    <a:pt x="16781" y="292"/>
                  </a:lnTo>
                  <a:lnTo>
                    <a:pt x="16733" y="219"/>
                  </a:lnTo>
                  <a:lnTo>
                    <a:pt x="16684" y="146"/>
                  </a:lnTo>
                  <a:lnTo>
                    <a:pt x="16611" y="73"/>
                  </a:lnTo>
                  <a:lnTo>
                    <a:pt x="16513" y="25"/>
                  </a:lnTo>
                  <a:lnTo>
                    <a:pt x="16416" y="0"/>
                  </a:lnTo>
                  <a:lnTo>
                    <a:pt x="16319" y="0"/>
                  </a:lnTo>
                  <a:lnTo>
                    <a:pt x="16319" y="0"/>
                  </a:lnTo>
                  <a:close/>
                </a:path>
              </a:pathLst>
            </a:custGeom>
            <a:noFill/>
            <a:ln w="19050" cap="rnd" cmpd="sng">
              <a:solidFill>
                <a:srgbClr val="FFA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" name="Google Shape;106;p15"/>
            <p:cNvSpPr/>
            <p:nvPr/>
          </p:nvSpPr>
          <p:spPr>
            <a:xfrm>
              <a:off x="5490475" y="3681900"/>
              <a:ext cx="24375" cy="25000"/>
            </a:xfrm>
            <a:custGeom>
              <a:avLst/>
              <a:gdLst/>
              <a:ahLst/>
              <a:cxnLst/>
              <a:rect l="l" t="t" r="r" b="b"/>
              <a:pathLst>
                <a:path w="975" h="1000" fill="none" extrusionOk="0">
                  <a:moveTo>
                    <a:pt x="974" y="999"/>
                  </a:moveTo>
                  <a:lnTo>
                    <a:pt x="974" y="488"/>
                  </a:lnTo>
                  <a:lnTo>
                    <a:pt x="974" y="488"/>
                  </a:lnTo>
                  <a:lnTo>
                    <a:pt x="974" y="390"/>
                  </a:lnTo>
                  <a:lnTo>
                    <a:pt x="926" y="293"/>
                  </a:lnTo>
                  <a:lnTo>
                    <a:pt x="901" y="220"/>
                  </a:lnTo>
                  <a:lnTo>
                    <a:pt x="828" y="147"/>
                  </a:lnTo>
                  <a:lnTo>
                    <a:pt x="755" y="74"/>
                  </a:lnTo>
                  <a:lnTo>
                    <a:pt x="682" y="49"/>
                  </a:lnTo>
                  <a:lnTo>
                    <a:pt x="585" y="1"/>
                  </a:lnTo>
                  <a:lnTo>
                    <a:pt x="487" y="1"/>
                  </a:lnTo>
                  <a:lnTo>
                    <a:pt x="487" y="1"/>
                  </a:lnTo>
                  <a:lnTo>
                    <a:pt x="390" y="1"/>
                  </a:lnTo>
                  <a:lnTo>
                    <a:pt x="292" y="49"/>
                  </a:lnTo>
                  <a:lnTo>
                    <a:pt x="219" y="74"/>
                  </a:lnTo>
                  <a:lnTo>
                    <a:pt x="146" y="147"/>
                  </a:lnTo>
                  <a:lnTo>
                    <a:pt x="73" y="220"/>
                  </a:lnTo>
                  <a:lnTo>
                    <a:pt x="49" y="293"/>
                  </a:lnTo>
                  <a:lnTo>
                    <a:pt x="0" y="390"/>
                  </a:lnTo>
                  <a:lnTo>
                    <a:pt x="0" y="488"/>
                  </a:lnTo>
                  <a:lnTo>
                    <a:pt x="0" y="999"/>
                  </a:lnTo>
                </a:path>
              </a:pathLst>
            </a:custGeom>
            <a:noFill/>
            <a:ln w="19050" cap="rnd" cmpd="sng">
              <a:solidFill>
                <a:srgbClr val="FFA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" name="Google Shape;107;p15"/>
            <p:cNvSpPr/>
            <p:nvPr/>
          </p:nvSpPr>
          <p:spPr>
            <a:xfrm>
              <a:off x="5358350" y="3973550"/>
              <a:ext cx="60900" cy="81625"/>
            </a:xfrm>
            <a:custGeom>
              <a:avLst/>
              <a:gdLst/>
              <a:ahLst/>
              <a:cxnLst/>
              <a:rect l="l" t="t" r="r" b="b"/>
              <a:pathLst>
                <a:path w="2436" h="3265" fill="none" extrusionOk="0">
                  <a:moveTo>
                    <a:pt x="1340" y="1"/>
                  </a:moveTo>
                  <a:lnTo>
                    <a:pt x="49" y="2558"/>
                  </a:lnTo>
                  <a:lnTo>
                    <a:pt x="49" y="2558"/>
                  </a:lnTo>
                  <a:lnTo>
                    <a:pt x="24" y="2631"/>
                  </a:lnTo>
                  <a:lnTo>
                    <a:pt x="0" y="2728"/>
                  </a:lnTo>
                  <a:lnTo>
                    <a:pt x="0" y="2826"/>
                  </a:lnTo>
                  <a:lnTo>
                    <a:pt x="24" y="2923"/>
                  </a:lnTo>
                  <a:lnTo>
                    <a:pt x="73" y="2996"/>
                  </a:lnTo>
                  <a:lnTo>
                    <a:pt x="122" y="3094"/>
                  </a:lnTo>
                  <a:lnTo>
                    <a:pt x="195" y="3142"/>
                  </a:lnTo>
                  <a:lnTo>
                    <a:pt x="268" y="3215"/>
                  </a:lnTo>
                  <a:lnTo>
                    <a:pt x="268" y="3215"/>
                  </a:lnTo>
                  <a:lnTo>
                    <a:pt x="390" y="3240"/>
                  </a:lnTo>
                  <a:lnTo>
                    <a:pt x="487" y="3264"/>
                  </a:lnTo>
                  <a:lnTo>
                    <a:pt x="487" y="3264"/>
                  </a:lnTo>
                  <a:lnTo>
                    <a:pt x="633" y="3240"/>
                  </a:lnTo>
                  <a:lnTo>
                    <a:pt x="755" y="3191"/>
                  </a:lnTo>
                  <a:lnTo>
                    <a:pt x="853" y="3094"/>
                  </a:lnTo>
                  <a:lnTo>
                    <a:pt x="926" y="2996"/>
                  </a:lnTo>
                  <a:lnTo>
                    <a:pt x="2436" y="1"/>
                  </a:lnTo>
                </a:path>
              </a:pathLst>
            </a:custGeom>
            <a:noFill/>
            <a:ln w="19050" cap="rnd" cmpd="sng">
              <a:solidFill>
                <a:srgbClr val="FFA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" name="Google Shape;108;p15"/>
            <p:cNvSpPr/>
            <p:nvPr/>
          </p:nvSpPr>
          <p:spPr>
            <a:xfrm>
              <a:off x="5586050" y="3973550"/>
              <a:ext cx="60925" cy="81625"/>
            </a:xfrm>
            <a:custGeom>
              <a:avLst/>
              <a:gdLst/>
              <a:ahLst/>
              <a:cxnLst/>
              <a:rect l="l" t="t" r="r" b="b"/>
              <a:pathLst>
                <a:path w="2437" h="3265" fill="none" extrusionOk="0">
                  <a:moveTo>
                    <a:pt x="1" y="1"/>
                  </a:moveTo>
                  <a:lnTo>
                    <a:pt x="1511" y="2996"/>
                  </a:lnTo>
                  <a:lnTo>
                    <a:pt x="1511" y="2996"/>
                  </a:lnTo>
                  <a:lnTo>
                    <a:pt x="1584" y="3094"/>
                  </a:lnTo>
                  <a:lnTo>
                    <a:pt x="1681" y="3191"/>
                  </a:lnTo>
                  <a:lnTo>
                    <a:pt x="1803" y="3240"/>
                  </a:lnTo>
                  <a:lnTo>
                    <a:pt x="1949" y="3264"/>
                  </a:lnTo>
                  <a:lnTo>
                    <a:pt x="1949" y="3264"/>
                  </a:lnTo>
                  <a:lnTo>
                    <a:pt x="2047" y="3240"/>
                  </a:lnTo>
                  <a:lnTo>
                    <a:pt x="2168" y="3215"/>
                  </a:lnTo>
                  <a:lnTo>
                    <a:pt x="2168" y="3215"/>
                  </a:lnTo>
                  <a:lnTo>
                    <a:pt x="2241" y="3142"/>
                  </a:lnTo>
                  <a:lnTo>
                    <a:pt x="2315" y="3094"/>
                  </a:lnTo>
                  <a:lnTo>
                    <a:pt x="2363" y="2996"/>
                  </a:lnTo>
                  <a:lnTo>
                    <a:pt x="2412" y="2923"/>
                  </a:lnTo>
                  <a:lnTo>
                    <a:pt x="2436" y="2826"/>
                  </a:lnTo>
                  <a:lnTo>
                    <a:pt x="2436" y="2728"/>
                  </a:lnTo>
                  <a:lnTo>
                    <a:pt x="2412" y="2631"/>
                  </a:lnTo>
                  <a:lnTo>
                    <a:pt x="2388" y="2558"/>
                  </a:lnTo>
                  <a:lnTo>
                    <a:pt x="1097" y="1"/>
                  </a:lnTo>
                </a:path>
              </a:pathLst>
            </a:custGeom>
            <a:noFill/>
            <a:ln w="19050" cap="rnd" cmpd="sng">
              <a:solidFill>
                <a:srgbClr val="FFA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" name="Google Shape;109;p15"/>
            <p:cNvSpPr/>
            <p:nvPr/>
          </p:nvSpPr>
          <p:spPr>
            <a:xfrm>
              <a:off x="5316925" y="3731225"/>
              <a:ext cx="371450" cy="218000"/>
            </a:xfrm>
            <a:custGeom>
              <a:avLst/>
              <a:gdLst/>
              <a:ahLst/>
              <a:cxnLst/>
              <a:rect l="l" t="t" r="r" b="b"/>
              <a:pathLst>
                <a:path w="14858" h="8720" fill="none" extrusionOk="0">
                  <a:moveTo>
                    <a:pt x="1" y="0"/>
                  </a:moveTo>
                  <a:lnTo>
                    <a:pt x="1" y="8719"/>
                  </a:lnTo>
                  <a:lnTo>
                    <a:pt x="14857" y="8719"/>
                  </a:lnTo>
                  <a:lnTo>
                    <a:pt x="14857" y="0"/>
                  </a:lnTo>
                  <a:lnTo>
                    <a:pt x="1" y="0"/>
                  </a:lnTo>
                  <a:close/>
                </a:path>
              </a:pathLst>
            </a:custGeom>
            <a:noFill/>
            <a:ln w="19050" cap="rnd" cmpd="sng">
              <a:solidFill>
                <a:srgbClr val="FFA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" name="Google Shape;110;p15"/>
            <p:cNvSpPr/>
            <p:nvPr/>
          </p:nvSpPr>
          <p:spPr>
            <a:xfrm>
              <a:off x="5380250" y="3784800"/>
              <a:ext cx="230200" cy="115725"/>
            </a:xfrm>
            <a:custGeom>
              <a:avLst/>
              <a:gdLst/>
              <a:ahLst/>
              <a:cxnLst/>
              <a:rect l="l" t="t" r="r" b="b"/>
              <a:pathLst>
                <a:path w="9208" h="4629" fill="none" extrusionOk="0">
                  <a:moveTo>
                    <a:pt x="9207" y="1"/>
                  </a:moveTo>
                  <a:lnTo>
                    <a:pt x="5213" y="3995"/>
                  </a:lnTo>
                  <a:lnTo>
                    <a:pt x="5213" y="3995"/>
                  </a:lnTo>
                  <a:lnTo>
                    <a:pt x="5140" y="4044"/>
                  </a:lnTo>
                  <a:lnTo>
                    <a:pt x="5067" y="4092"/>
                  </a:lnTo>
                  <a:lnTo>
                    <a:pt x="4969" y="4117"/>
                  </a:lnTo>
                  <a:lnTo>
                    <a:pt x="4872" y="4141"/>
                  </a:lnTo>
                  <a:lnTo>
                    <a:pt x="4774" y="4117"/>
                  </a:lnTo>
                  <a:lnTo>
                    <a:pt x="4677" y="4092"/>
                  </a:lnTo>
                  <a:lnTo>
                    <a:pt x="4604" y="4044"/>
                  </a:lnTo>
                  <a:lnTo>
                    <a:pt x="4531" y="3995"/>
                  </a:lnTo>
                  <a:lnTo>
                    <a:pt x="2582" y="2046"/>
                  </a:lnTo>
                  <a:lnTo>
                    <a:pt x="1" y="4628"/>
                  </a:lnTo>
                </a:path>
              </a:pathLst>
            </a:custGeom>
            <a:noFill/>
            <a:ln w="19050" cap="rnd" cmpd="sng">
              <a:solidFill>
                <a:srgbClr val="FFA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" name="Google Shape;111;p15"/>
            <p:cNvSpPr/>
            <p:nvPr/>
          </p:nvSpPr>
          <p:spPr>
            <a:xfrm>
              <a:off x="5547700" y="3779925"/>
              <a:ext cx="68825" cy="68825"/>
            </a:xfrm>
            <a:custGeom>
              <a:avLst/>
              <a:gdLst/>
              <a:ahLst/>
              <a:cxnLst/>
              <a:rect l="l" t="t" r="r" b="b"/>
              <a:pathLst>
                <a:path w="2753" h="2753" fill="none" extrusionOk="0">
                  <a:moveTo>
                    <a:pt x="0" y="1"/>
                  </a:moveTo>
                  <a:lnTo>
                    <a:pt x="2265" y="1"/>
                  </a:lnTo>
                  <a:lnTo>
                    <a:pt x="2265" y="1"/>
                  </a:lnTo>
                  <a:lnTo>
                    <a:pt x="2363" y="1"/>
                  </a:lnTo>
                  <a:lnTo>
                    <a:pt x="2460" y="25"/>
                  </a:lnTo>
                  <a:lnTo>
                    <a:pt x="2533" y="74"/>
                  </a:lnTo>
                  <a:lnTo>
                    <a:pt x="2606" y="147"/>
                  </a:lnTo>
                  <a:lnTo>
                    <a:pt x="2680" y="220"/>
                  </a:lnTo>
                  <a:lnTo>
                    <a:pt x="2728" y="293"/>
                  </a:lnTo>
                  <a:lnTo>
                    <a:pt x="2753" y="390"/>
                  </a:lnTo>
                  <a:lnTo>
                    <a:pt x="2753" y="488"/>
                  </a:lnTo>
                  <a:lnTo>
                    <a:pt x="2753" y="2753"/>
                  </a:lnTo>
                </a:path>
              </a:pathLst>
            </a:custGeom>
            <a:noFill/>
            <a:ln w="19050" cap="rnd" cmpd="sng">
              <a:solidFill>
                <a:srgbClr val="FFA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6"/>
          <p:cNvSpPr txBox="1">
            <a:spLocks noGrp="1"/>
          </p:cNvSpPr>
          <p:nvPr>
            <p:ph type="title"/>
          </p:nvPr>
        </p:nvSpPr>
        <p:spPr>
          <a:xfrm>
            <a:off x="602674" y="0"/>
            <a:ext cx="5218800" cy="58881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3600"/>
              <a:t>L’elisió vocàlica</a:t>
            </a:r>
            <a:endParaRPr sz="3600"/>
          </a:p>
        </p:txBody>
      </p:sp>
      <p:sp>
        <p:nvSpPr>
          <p:cNvPr id="119" name="Google Shape;119;p16"/>
          <p:cNvSpPr txBox="1">
            <a:spLocks noGrp="1"/>
          </p:cNvSpPr>
          <p:nvPr>
            <p:ph type="sldNum" idx="12"/>
          </p:nvPr>
        </p:nvSpPr>
        <p:spPr>
          <a:xfrm>
            <a:off x="-6000" y="0"/>
            <a:ext cx="608674" cy="588818"/>
          </a:xfrm>
          <a:prstGeom prst="rect">
            <a:avLst/>
          </a:prstGeom>
          <a:solidFill>
            <a:schemeClr val="accent1"/>
          </a:solidFill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chemeClr val="bg1"/>
                </a:solidFill>
              </a:rPr>
              <a:t>4</a:t>
            </a:r>
            <a:endParaRPr sz="2400">
              <a:solidFill>
                <a:schemeClr val="bg1"/>
              </a:solidFill>
            </a:endParaRPr>
          </a:p>
        </p:txBody>
      </p:sp>
      <p:sp>
        <p:nvSpPr>
          <p:cNvPr id="11" name="Google Shape;116;p16">
            <a:extLst>
              <a:ext uri="{FF2B5EF4-FFF2-40B4-BE49-F238E27FC236}">
                <a16:creationId xmlns:a16="http://schemas.microsoft.com/office/drawing/2014/main" id="{0B7C162C-0DB3-4F8A-B930-38E1307A3E66}"/>
              </a:ext>
            </a:extLst>
          </p:cNvPr>
          <p:cNvSpPr txBox="1">
            <a:spLocks/>
          </p:cNvSpPr>
          <p:nvPr/>
        </p:nvSpPr>
        <p:spPr>
          <a:xfrm>
            <a:off x="844663" y="566314"/>
            <a:ext cx="5218800" cy="4343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4667"/>
              </a:buClr>
              <a:buSzPts val="1400"/>
              <a:buFont typeface="Merriweather"/>
              <a:buNone/>
              <a:defRPr sz="1400" b="1" i="0" u="none" strike="noStrike" cap="none">
                <a:solidFill>
                  <a:srgbClr val="294667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4667"/>
              </a:buClr>
              <a:buSzPts val="1400"/>
              <a:buFont typeface="Merriweather"/>
              <a:buNone/>
              <a:defRPr sz="1400" b="1" i="0" u="none" strike="noStrike" cap="none">
                <a:solidFill>
                  <a:srgbClr val="294667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4667"/>
              </a:buClr>
              <a:buSzPts val="1400"/>
              <a:buFont typeface="Merriweather"/>
              <a:buNone/>
              <a:defRPr sz="1400" b="1" i="0" u="none" strike="noStrike" cap="none">
                <a:solidFill>
                  <a:srgbClr val="294667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4667"/>
              </a:buClr>
              <a:buSzPts val="1400"/>
              <a:buFont typeface="Merriweather"/>
              <a:buNone/>
              <a:defRPr sz="1400" b="1" i="0" u="none" strike="noStrike" cap="none">
                <a:solidFill>
                  <a:srgbClr val="294667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4667"/>
              </a:buClr>
              <a:buSzPts val="1400"/>
              <a:buFont typeface="Merriweather"/>
              <a:buNone/>
              <a:defRPr sz="1400" b="1" i="0" u="none" strike="noStrike" cap="none">
                <a:solidFill>
                  <a:srgbClr val="294667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4667"/>
              </a:buClr>
              <a:buSzPts val="1400"/>
              <a:buFont typeface="Merriweather"/>
              <a:buNone/>
              <a:defRPr sz="1400" b="1" i="0" u="none" strike="noStrike" cap="none">
                <a:solidFill>
                  <a:srgbClr val="294667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4667"/>
              </a:buClr>
              <a:buSzPts val="1400"/>
              <a:buFont typeface="Merriweather"/>
              <a:buNone/>
              <a:defRPr sz="1400" b="1" i="0" u="none" strike="noStrike" cap="none">
                <a:solidFill>
                  <a:srgbClr val="294667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4667"/>
              </a:buClr>
              <a:buSzPts val="1400"/>
              <a:buFont typeface="Merriweather"/>
              <a:buNone/>
              <a:defRPr sz="1400" b="1" i="0" u="none" strike="noStrike" cap="none">
                <a:solidFill>
                  <a:srgbClr val="294667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4667"/>
              </a:buClr>
              <a:buSzPts val="1400"/>
              <a:buFont typeface="Merriweather"/>
              <a:buNone/>
              <a:defRPr sz="1400" b="1" i="0" u="none" strike="noStrike" cap="none">
                <a:solidFill>
                  <a:srgbClr val="294667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r>
              <a:rPr lang="es-ES" sz="2400">
                <a:solidFill>
                  <a:schemeClr val="accent1"/>
                </a:solidFill>
              </a:rPr>
              <a:t>L’apostrofació</a:t>
            </a:r>
          </a:p>
        </p:txBody>
      </p:sp>
      <p:sp>
        <p:nvSpPr>
          <p:cNvPr id="12" name="Google Shape;119;p16">
            <a:extLst>
              <a:ext uri="{FF2B5EF4-FFF2-40B4-BE49-F238E27FC236}">
                <a16:creationId xmlns:a16="http://schemas.microsoft.com/office/drawing/2014/main" id="{53804242-6F3D-49DF-BA09-A4124A5A6613}"/>
              </a:ext>
            </a:extLst>
          </p:cNvPr>
          <p:cNvSpPr txBox="1">
            <a:spLocks/>
          </p:cNvSpPr>
          <p:nvPr/>
        </p:nvSpPr>
        <p:spPr>
          <a:xfrm>
            <a:off x="235989" y="695854"/>
            <a:ext cx="608674" cy="3048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300" b="1" i="0" u="none" strike="noStrike" cap="none">
                <a:solidFill>
                  <a:srgbClr val="294667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300" b="1" i="0" u="none" strike="noStrike" cap="none">
                <a:solidFill>
                  <a:srgbClr val="294667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300" b="1" i="0" u="none" strike="noStrike" cap="none">
                <a:solidFill>
                  <a:srgbClr val="294667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300" b="1" i="0" u="none" strike="noStrike" cap="none">
                <a:solidFill>
                  <a:srgbClr val="294667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300" b="1" i="0" u="none" strike="noStrike" cap="none">
                <a:solidFill>
                  <a:srgbClr val="294667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300" b="1" i="0" u="none" strike="noStrike" cap="none">
                <a:solidFill>
                  <a:srgbClr val="294667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300" b="1" i="0" u="none" strike="noStrike" cap="none">
                <a:solidFill>
                  <a:srgbClr val="294667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300" b="1" i="0" u="none" strike="noStrike" cap="none">
                <a:solidFill>
                  <a:srgbClr val="294667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300" b="1" i="0" u="none" strike="noStrike" cap="none">
                <a:solidFill>
                  <a:srgbClr val="294667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r>
              <a:rPr lang="en" sz="1800">
                <a:solidFill>
                  <a:schemeClr val="bg1"/>
                </a:solidFill>
              </a:rPr>
              <a:t>4.1</a:t>
            </a:r>
          </a:p>
        </p:txBody>
      </p:sp>
      <p:graphicFrame>
        <p:nvGraphicFramePr>
          <p:cNvPr id="4" name="Tabla 4">
            <a:extLst>
              <a:ext uri="{FF2B5EF4-FFF2-40B4-BE49-F238E27FC236}">
                <a16:creationId xmlns:a16="http://schemas.microsoft.com/office/drawing/2014/main" id="{47EC9268-2584-4638-B91E-73CDE7C92DF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5909501"/>
              </p:ext>
            </p:extLst>
          </p:nvPr>
        </p:nvGraphicFramePr>
        <p:xfrm>
          <a:off x="235988" y="1125700"/>
          <a:ext cx="8720976" cy="352044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634376">
                  <a:extLst>
                    <a:ext uri="{9D8B030D-6E8A-4147-A177-3AD203B41FA5}">
                      <a16:colId xmlns:a16="http://schemas.microsoft.com/office/drawing/2014/main" val="2629431754"/>
                    </a:ext>
                  </a:extLst>
                </a:gridCol>
                <a:gridCol w="387927">
                  <a:extLst>
                    <a:ext uri="{9D8B030D-6E8A-4147-A177-3AD203B41FA5}">
                      <a16:colId xmlns:a16="http://schemas.microsoft.com/office/drawing/2014/main" val="2502155047"/>
                    </a:ext>
                  </a:extLst>
                </a:gridCol>
                <a:gridCol w="2338185">
                  <a:extLst>
                    <a:ext uri="{9D8B030D-6E8A-4147-A177-3AD203B41FA5}">
                      <a16:colId xmlns:a16="http://schemas.microsoft.com/office/drawing/2014/main" val="1971825086"/>
                    </a:ext>
                  </a:extLst>
                </a:gridCol>
                <a:gridCol w="2180244">
                  <a:extLst>
                    <a:ext uri="{9D8B030D-6E8A-4147-A177-3AD203B41FA5}">
                      <a16:colId xmlns:a16="http://schemas.microsoft.com/office/drawing/2014/main" val="122403914"/>
                    </a:ext>
                  </a:extLst>
                </a:gridCol>
                <a:gridCol w="282171">
                  <a:extLst>
                    <a:ext uri="{9D8B030D-6E8A-4147-A177-3AD203B41FA5}">
                      <a16:colId xmlns:a16="http://schemas.microsoft.com/office/drawing/2014/main" val="190156147"/>
                    </a:ext>
                  </a:extLst>
                </a:gridCol>
                <a:gridCol w="1898073">
                  <a:extLst>
                    <a:ext uri="{9D8B030D-6E8A-4147-A177-3AD203B41FA5}">
                      <a16:colId xmlns:a16="http://schemas.microsoft.com/office/drawing/2014/main" val="3219023172"/>
                    </a:ext>
                  </a:extLst>
                </a:gridCol>
              </a:tblGrid>
              <a:tr h="0">
                <a:tc gridSpan="3">
                  <a:txBody>
                    <a:bodyPr/>
                    <a:lstStyle/>
                    <a:p>
                      <a:pPr algn="ctr"/>
                      <a:r>
                        <a:rPr lang="es-ES">
                          <a:solidFill>
                            <a:schemeClr val="bg1"/>
                          </a:solidFill>
                          <a:latin typeface="Open Sans"/>
                        </a:rPr>
                        <a:t>S’apostrofen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s-ES">
                          <a:solidFill>
                            <a:schemeClr val="bg1"/>
                          </a:solidFill>
                          <a:latin typeface="Open Sans"/>
                        </a:rPr>
                        <a:t>Excepcions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ES">
                        <a:solidFill>
                          <a:schemeClr val="bg1"/>
                        </a:solidFill>
                        <a:latin typeface="Open San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848007"/>
                  </a:ext>
                </a:extLst>
              </a:tr>
              <a:tr h="0">
                <a:tc gridSpan="6">
                  <a:txBody>
                    <a:bodyPr/>
                    <a:lstStyle/>
                    <a:p>
                      <a:pPr algn="ctr"/>
                      <a:r>
                        <a:rPr lang="es-ES" b="1" i="0">
                          <a:latin typeface="Open Sans"/>
                        </a:rPr>
                        <a:t>Articles </a:t>
                      </a:r>
                      <a:r>
                        <a:rPr lang="es-ES" b="1" i="1">
                          <a:latin typeface="Open Sans"/>
                        </a:rPr>
                        <a:t>el, en</a:t>
                      </a:r>
                      <a:r>
                        <a:rPr lang="es-ES" b="1" i="0">
                          <a:latin typeface="Open Sans"/>
                        </a:rPr>
                        <a:t> i preposició </a:t>
                      </a:r>
                      <a:r>
                        <a:rPr lang="es-ES" b="1" i="1">
                          <a:latin typeface="Open Sans"/>
                        </a:rPr>
                        <a:t>de</a:t>
                      </a:r>
                      <a:endParaRPr lang="es-ES" b="1" i="0">
                        <a:latin typeface="Open Sans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ES" b="1" i="0">
                        <a:latin typeface="Open Sans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8005415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r>
                        <a:rPr lang="es-ES" sz="1100">
                          <a:latin typeface="Open Sans"/>
                        </a:rPr>
                        <a:t>Davant </a:t>
                      </a:r>
                      <a:r>
                        <a:rPr lang="es-ES" sz="1100" b="1">
                          <a:latin typeface="Open Sans"/>
                        </a:rPr>
                        <a:t>vocal </a:t>
                      </a:r>
                      <a:r>
                        <a:rPr lang="es-ES" sz="1100" b="1">
                          <a:solidFill>
                            <a:schemeClr val="accent1"/>
                          </a:solidFill>
                          <a:latin typeface="Open Sans"/>
                        </a:rPr>
                        <a:t>/</a:t>
                      </a:r>
                      <a:r>
                        <a:rPr lang="es-ES" sz="1100" b="1">
                          <a:latin typeface="Open Sans"/>
                        </a:rPr>
                        <a:t> h muda</a:t>
                      </a:r>
                      <a:endParaRPr lang="es-ES" sz="1100">
                        <a:latin typeface="Open San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 sz="1100">
                        <a:latin typeface="Open San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000" i="1">
                          <a:latin typeface="Open Sans"/>
                        </a:rPr>
                        <a:t>l’encisam, l’hospital, l’handbol, n’Albert</a:t>
                      </a:r>
                    </a:p>
                  </a:txBody>
                  <a:tcPr>
                    <a:noFill/>
                  </a:tcPr>
                </a:tc>
                <a:tc gridSpan="2">
                  <a:txBody>
                    <a:bodyPr/>
                    <a:lstStyle/>
                    <a:p>
                      <a:r>
                        <a:rPr lang="es-ES" sz="1100" i="0">
                          <a:latin typeface="Open Sans"/>
                        </a:rPr>
                        <a:t>Davant </a:t>
                      </a:r>
                      <a:r>
                        <a:rPr lang="es-ES" sz="1100" b="1" i="0">
                          <a:latin typeface="Open Sans"/>
                        </a:rPr>
                        <a:t>h consonàntica</a:t>
                      </a:r>
                      <a:endParaRPr lang="es-ES" sz="1100" i="0">
                        <a:latin typeface="Open San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r>
                        <a:rPr lang="es-ES" sz="1100" i="1">
                          <a:latin typeface="Open Sans"/>
                        </a:rPr>
                        <a:t>el hobby, en Henry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ES" sz="1100" i="1">
                          <a:latin typeface="Open Sans"/>
                        </a:rPr>
                        <a:t>el hobby, en Henry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89960104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r>
                        <a:rPr lang="es-ES" sz="1100">
                          <a:latin typeface="Open Sans"/>
                        </a:rPr>
                        <a:t>Davant </a:t>
                      </a:r>
                      <a:r>
                        <a:rPr lang="es-ES" sz="1100" b="1">
                          <a:latin typeface="Open Sans"/>
                        </a:rPr>
                        <a:t>xifres</a:t>
                      </a:r>
                      <a:r>
                        <a:rPr lang="es-ES" sz="1100" b="0">
                          <a:latin typeface="Open Sans"/>
                        </a:rPr>
                        <a:t> i </a:t>
                      </a:r>
                      <a:r>
                        <a:rPr lang="es-ES" sz="1100" b="1">
                          <a:latin typeface="Open Sans"/>
                        </a:rPr>
                        <a:t>sigles</a:t>
                      </a:r>
                      <a:r>
                        <a:rPr lang="es-ES" sz="1100" b="0">
                          <a:latin typeface="Open Sans"/>
                        </a:rPr>
                        <a:t> </a:t>
                      </a:r>
                      <a:r>
                        <a:rPr lang="es-ES" sz="900" b="0">
                          <a:latin typeface="Open Sans"/>
                        </a:rPr>
                        <a:t>(so vocal)</a:t>
                      </a:r>
                      <a:endParaRPr lang="es-ES" sz="1100">
                        <a:latin typeface="Open San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 sz="1100">
                        <a:latin typeface="Open San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000" i="1">
                          <a:latin typeface="Open Sans"/>
                        </a:rPr>
                        <a:t>l’1 de juny, l’XI congrés, l’IVA, l’FMI</a:t>
                      </a:r>
                    </a:p>
                  </a:txBody>
                  <a:tcPr>
                    <a:noFill/>
                  </a:tcPr>
                </a:tc>
                <a:tc gridSpan="2">
                  <a:txBody>
                    <a:bodyPr/>
                    <a:lstStyle/>
                    <a:p>
                      <a:r>
                        <a:rPr lang="es-ES" sz="1100">
                          <a:latin typeface="Open Sans"/>
                        </a:rPr>
                        <a:t>Davant </a:t>
                      </a:r>
                      <a:r>
                        <a:rPr lang="es-ES" sz="1100" b="1">
                          <a:latin typeface="Open Sans"/>
                        </a:rPr>
                        <a:t>i/u consonàntiques</a:t>
                      </a:r>
                      <a:endParaRPr lang="es-ES" sz="1100">
                        <a:latin typeface="Open San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r>
                        <a:rPr lang="es-ES" sz="1100" i="1">
                          <a:latin typeface="Open Sans"/>
                        </a:rPr>
                        <a:t>el iaio, el huitanta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ES" sz="1100" i="1">
                          <a:latin typeface="Open Sans"/>
                        </a:rPr>
                        <a:t>el iaio, el huitanta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42082267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r>
                        <a:rPr lang="es-ES" sz="1100" b="0">
                          <a:latin typeface="Open Sans"/>
                        </a:rPr>
                        <a:t>Davant de </a:t>
                      </a:r>
                      <a:r>
                        <a:rPr lang="es-ES" sz="1100" b="1">
                          <a:latin typeface="Open Sans"/>
                        </a:rPr>
                        <a:t>s</a:t>
                      </a:r>
                      <a:r>
                        <a:rPr lang="es-ES" sz="1100" b="1">
                          <a:solidFill>
                            <a:schemeClr val="accent1"/>
                          </a:solidFill>
                          <a:latin typeface="Open Sans"/>
                        </a:rPr>
                        <a:t>+</a:t>
                      </a:r>
                      <a:r>
                        <a:rPr lang="es-ES" sz="1100" b="1">
                          <a:latin typeface="Open Sans"/>
                        </a:rPr>
                        <a:t>consonant</a:t>
                      </a:r>
                      <a:endParaRPr lang="es-ES" sz="1100" b="0">
                        <a:latin typeface="Open San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 sz="1100" b="0">
                        <a:latin typeface="Open San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000" b="0" i="1">
                          <a:latin typeface="Open Sans"/>
                        </a:rPr>
                        <a:t>l’striptease</a:t>
                      </a:r>
                    </a:p>
                  </a:txBody>
                  <a:tcPr>
                    <a:noFill/>
                  </a:tcPr>
                </a:tc>
                <a:tc gridSpan="2">
                  <a:txBody>
                    <a:bodyPr/>
                    <a:lstStyle/>
                    <a:p>
                      <a:r>
                        <a:rPr lang="es-ES" sz="1100" b="1" i="1">
                          <a:latin typeface="Open Sans"/>
                        </a:rPr>
                        <a:t>de</a:t>
                      </a:r>
                      <a:r>
                        <a:rPr lang="es-ES" sz="1100" b="0">
                          <a:latin typeface="Open Sans"/>
                        </a:rPr>
                        <a:t> no s’apostrofa davant </a:t>
                      </a:r>
                      <a:r>
                        <a:rPr lang="es-ES" sz="1100" b="1">
                          <a:latin typeface="Open Sans"/>
                        </a:rPr>
                        <a:t>s/f líquida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 sz="1100" b="1">
                        <a:latin typeface="Open San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100" b="0" i="1">
                          <a:latin typeface="Open Sans"/>
                        </a:rPr>
                        <a:t>de Skype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58978479"/>
                  </a:ext>
                </a:extLst>
              </a:tr>
              <a:tr h="0">
                <a:tc gridSpan="6">
                  <a:txBody>
                    <a:bodyPr/>
                    <a:lstStyle/>
                    <a:p>
                      <a:pPr algn="ctr"/>
                      <a:r>
                        <a:rPr lang="es-ES" b="1" i="0">
                          <a:latin typeface="Open Sans"/>
                        </a:rPr>
                        <a:t>Articles </a:t>
                      </a:r>
                      <a:r>
                        <a:rPr lang="es-ES" b="1" i="1">
                          <a:latin typeface="Open Sans"/>
                        </a:rPr>
                        <a:t>la</a:t>
                      </a:r>
                      <a:r>
                        <a:rPr lang="es-ES" b="1" i="0">
                          <a:latin typeface="Open Sans"/>
                        </a:rPr>
                        <a:t> i </a:t>
                      </a:r>
                      <a:r>
                        <a:rPr lang="es-ES" b="1" i="1">
                          <a:latin typeface="Open Sans"/>
                        </a:rPr>
                        <a:t>na</a:t>
                      </a:r>
                      <a:endParaRPr lang="es-ES" b="1" i="0">
                        <a:latin typeface="Open Sans"/>
                      </a:endParaRPr>
                    </a:p>
                  </a:txBody>
                  <a:tcPr>
                    <a:solidFill>
                      <a:srgbClr val="FFD27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>
                        <a:latin typeface="Open Sans"/>
                      </a:endParaRPr>
                    </a:p>
                  </a:txBody>
                  <a:tcPr>
                    <a:solidFill>
                      <a:srgbClr val="FFD27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ES" b="1" i="0">
                        <a:latin typeface="Open Sans"/>
                      </a:endParaRPr>
                    </a:p>
                  </a:txBody>
                  <a:tcPr>
                    <a:solidFill>
                      <a:srgbClr val="FFD27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353181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s-ES">
                          <a:latin typeface="Open Sans"/>
                        </a:rPr>
                        <a:t>Davant </a:t>
                      </a:r>
                      <a:r>
                        <a:rPr lang="es-ES" b="1">
                          <a:latin typeface="Open Sans"/>
                        </a:rPr>
                        <a:t>vocal </a:t>
                      </a:r>
                      <a:r>
                        <a:rPr lang="es-ES" b="1">
                          <a:solidFill>
                            <a:schemeClr val="accent1"/>
                          </a:solidFill>
                          <a:latin typeface="Open Sans"/>
                        </a:rPr>
                        <a:t>/</a:t>
                      </a:r>
                      <a:r>
                        <a:rPr lang="es-ES" b="1">
                          <a:latin typeface="Open Sans"/>
                        </a:rPr>
                        <a:t> h</a:t>
                      </a:r>
                      <a:endParaRPr lang="es-ES">
                        <a:latin typeface="Open San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es-ES" i="1">
                          <a:latin typeface="Open Sans"/>
                        </a:rPr>
                        <a:t>l’ensalada, l’harmonia, n’Elisabet</a:t>
                      </a:r>
                      <a:endParaRPr lang="es-ES">
                        <a:latin typeface="Open Sans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>
                          <a:latin typeface="Open Sans"/>
                        </a:rPr>
                        <a:t>davant </a:t>
                      </a:r>
                      <a:r>
                        <a:rPr lang="es-ES" b="1">
                          <a:latin typeface="Open Sans"/>
                        </a:rPr>
                        <a:t>nom del lletra</a:t>
                      </a:r>
                      <a:endParaRPr lang="es-ES">
                        <a:latin typeface="Open San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es-ES" i="1">
                          <a:latin typeface="Open Sans"/>
                        </a:rPr>
                        <a:t>la a, la ema</a:t>
                      </a: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>
                        <a:latin typeface="Open Sans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31788059"/>
                  </a:ext>
                </a:extLst>
              </a:tr>
              <a:tr h="0">
                <a:tc rowSpan="5">
                  <a:txBody>
                    <a:bodyPr/>
                    <a:lstStyle/>
                    <a:p>
                      <a:r>
                        <a:rPr lang="es-ES" b="1">
                          <a:latin typeface="Open Sans"/>
                        </a:rPr>
                        <a:t>sigles</a:t>
                      </a:r>
                      <a:r>
                        <a:rPr lang="es-ES" b="0">
                          <a:latin typeface="Open Sans"/>
                        </a:rPr>
                        <a:t> (so vocal)</a:t>
                      </a:r>
                      <a:endParaRPr lang="es-ES" b="1">
                        <a:latin typeface="Open San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5" gridSpan="2">
                  <a:txBody>
                    <a:bodyPr/>
                    <a:lstStyle/>
                    <a:p>
                      <a:r>
                        <a:rPr lang="es-ES" i="1">
                          <a:latin typeface="Open Sans"/>
                        </a:rPr>
                        <a:t>l’ONU, l’NBA</a:t>
                      </a:r>
                    </a:p>
                  </a:txBody>
                  <a:tcPr>
                    <a:noFill/>
                  </a:tcPr>
                </a:tc>
                <a:tc rowSpan="5"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>
                          <a:latin typeface="Open Sans"/>
                        </a:rPr>
                        <a:t>davant </a:t>
                      </a:r>
                      <a:r>
                        <a:rPr lang="es-ES" b="1">
                          <a:latin typeface="Open Sans"/>
                        </a:rPr>
                        <a:t>i/u àtones</a:t>
                      </a:r>
                      <a:endParaRPr lang="es-ES">
                        <a:latin typeface="Open San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es-ES" i="1">
                          <a:latin typeface="Open Sans"/>
                        </a:rPr>
                        <a:t>la història, la UNESCO</a:t>
                      </a: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>
                        <a:latin typeface="Open Sans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72855583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s-ES">
                        <a:latin typeface="Open San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es-ES">
                        <a:latin typeface="Open Sans"/>
                      </a:endParaRPr>
                    </a:p>
                  </a:txBody>
                  <a:tcPr>
                    <a:noFill/>
                  </a:tcPr>
                </a:tc>
                <a:tc hMerge="1"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>
                          <a:latin typeface="Open Sans"/>
                        </a:rPr>
                        <a:t>davant </a:t>
                      </a:r>
                      <a:r>
                        <a:rPr lang="es-ES" b="1">
                          <a:latin typeface="Open Sans"/>
                        </a:rPr>
                        <a:t>s/f líquida</a:t>
                      </a:r>
                      <a:endParaRPr lang="es-ES">
                        <a:latin typeface="Open San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es-ES" i="1">
                          <a:latin typeface="Open Sans"/>
                        </a:rPr>
                        <a:t>la Scala de Milà</a:t>
                      </a: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>
                        <a:latin typeface="Open Sans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2337663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s-ES">
                        <a:latin typeface="Open San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es-ES">
                        <a:latin typeface="Open Sans"/>
                      </a:endParaRPr>
                    </a:p>
                  </a:txBody>
                  <a:tcPr>
                    <a:noFill/>
                  </a:tcPr>
                </a:tc>
                <a:tc hMerge="1"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200">
                          <a:latin typeface="Open Sans"/>
                        </a:rPr>
                        <a:t>davant </a:t>
                      </a:r>
                      <a:r>
                        <a:rPr lang="es-ES" sz="1200" b="1" i="1" u="none">
                          <a:latin typeface="Open Sans"/>
                        </a:rPr>
                        <a:t>ira, host, una</a:t>
                      </a:r>
                      <a:r>
                        <a:rPr lang="es-ES" sz="1200" b="0" i="1" u="none">
                          <a:latin typeface="Open Sans"/>
                        </a:rPr>
                        <a:t> (hora)</a:t>
                      </a:r>
                      <a:endParaRPr lang="es-ES" sz="1200" i="1" u="none">
                        <a:latin typeface="Open San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es-ES" i="1">
                          <a:latin typeface="Open Sans"/>
                        </a:rPr>
                        <a:t>la ira, el host, la una</a:t>
                      </a: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>
                        <a:latin typeface="Open Sans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36214781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s-ES" b="1">
                        <a:latin typeface="Open San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es-ES" i="1">
                        <a:latin typeface="Open Sans"/>
                      </a:endParaRPr>
                    </a:p>
                  </a:txBody>
                  <a:tcPr>
                    <a:noFill/>
                  </a:tcPr>
                </a:tc>
                <a:tc hMerge="1"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es-ES" sz="1400" i="0" u="none">
                          <a:latin typeface="Open Sans"/>
                        </a:rPr>
                        <a:t>davant </a:t>
                      </a:r>
                      <a:r>
                        <a:rPr lang="es-ES" sz="1400" b="1" i="0" u="none">
                          <a:latin typeface="Open Sans"/>
                        </a:rPr>
                        <a:t>h consonàntica</a:t>
                      </a:r>
                      <a:endParaRPr lang="es-ES" sz="1400" i="0" u="none">
                        <a:latin typeface="Open San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 i="1">
                        <a:latin typeface="Open Sans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1390947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s-ES" b="1">
                        <a:latin typeface="Open San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es-ES" i="1">
                        <a:latin typeface="Open Sans"/>
                      </a:endParaRPr>
                    </a:p>
                  </a:txBody>
                  <a:tcPr>
                    <a:noFill/>
                  </a:tcPr>
                </a:tc>
                <a:tc hMerge="1"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es-ES" sz="1400" i="0" u="none">
                          <a:latin typeface="Open Sans"/>
                        </a:rPr>
                        <a:t>davant </a:t>
                      </a:r>
                      <a:r>
                        <a:rPr lang="es-ES" sz="1400" b="1" i="0" u="none">
                          <a:latin typeface="Open Sans"/>
                        </a:rPr>
                        <a:t>i/u consonàntiques</a:t>
                      </a:r>
                      <a:endParaRPr lang="es-ES" sz="1400" i="0" u="none">
                        <a:latin typeface="Open San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 i="1">
                        <a:latin typeface="Open Sans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05437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138867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6;p16">
            <a:extLst>
              <a:ext uri="{FF2B5EF4-FFF2-40B4-BE49-F238E27FC236}">
                <a16:creationId xmlns:a16="http://schemas.microsoft.com/office/drawing/2014/main" id="{0B7C162C-0DB3-4F8A-B930-38E1307A3E66}"/>
              </a:ext>
            </a:extLst>
          </p:cNvPr>
          <p:cNvSpPr txBox="1">
            <a:spLocks/>
          </p:cNvSpPr>
          <p:nvPr/>
        </p:nvSpPr>
        <p:spPr>
          <a:xfrm>
            <a:off x="844662" y="0"/>
            <a:ext cx="5218800" cy="4343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4667"/>
              </a:buClr>
              <a:buSzPts val="1400"/>
              <a:buFont typeface="Merriweather"/>
              <a:buNone/>
              <a:defRPr sz="1400" b="1" i="0" u="none" strike="noStrike" cap="none">
                <a:solidFill>
                  <a:srgbClr val="294667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4667"/>
              </a:buClr>
              <a:buSzPts val="1400"/>
              <a:buFont typeface="Merriweather"/>
              <a:buNone/>
              <a:defRPr sz="1400" b="1" i="0" u="none" strike="noStrike" cap="none">
                <a:solidFill>
                  <a:srgbClr val="294667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4667"/>
              </a:buClr>
              <a:buSzPts val="1400"/>
              <a:buFont typeface="Merriweather"/>
              <a:buNone/>
              <a:defRPr sz="1400" b="1" i="0" u="none" strike="noStrike" cap="none">
                <a:solidFill>
                  <a:srgbClr val="294667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4667"/>
              </a:buClr>
              <a:buSzPts val="1400"/>
              <a:buFont typeface="Merriweather"/>
              <a:buNone/>
              <a:defRPr sz="1400" b="1" i="0" u="none" strike="noStrike" cap="none">
                <a:solidFill>
                  <a:srgbClr val="294667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4667"/>
              </a:buClr>
              <a:buSzPts val="1400"/>
              <a:buFont typeface="Merriweather"/>
              <a:buNone/>
              <a:defRPr sz="1400" b="1" i="0" u="none" strike="noStrike" cap="none">
                <a:solidFill>
                  <a:srgbClr val="294667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4667"/>
              </a:buClr>
              <a:buSzPts val="1400"/>
              <a:buFont typeface="Merriweather"/>
              <a:buNone/>
              <a:defRPr sz="1400" b="1" i="0" u="none" strike="noStrike" cap="none">
                <a:solidFill>
                  <a:srgbClr val="294667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4667"/>
              </a:buClr>
              <a:buSzPts val="1400"/>
              <a:buFont typeface="Merriweather"/>
              <a:buNone/>
              <a:defRPr sz="1400" b="1" i="0" u="none" strike="noStrike" cap="none">
                <a:solidFill>
                  <a:srgbClr val="294667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4667"/>
              </a:buClr>
              <a:buSzPts val="1400"/>
              <a:buFont typeface="Merriweather"/>
              <a:buNone/>
              <a:defRPr sz="1400" b="1" i="0" u="none" strike="noStrike" cap="none">
                <a:solidFill>
                  <a:srgbClr val="294667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4667"/>
              </a:buClr>
              <a:buSzPts val="1400"/>
              <a:buFont typeface="Merriweather"/>
              <a:buNone/>
              <a:defRPr sz="1400" b="1" i="0" u="none" strike="noStrike" cap="none">
                <a:solidFill>
                  <a:srgbClr val="294667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r>
              <a:rPr lang="es-ES" sz="2400">
                <a:solidFill>
                  <a:schemeClr val="accent1"/>
                </a:solidFill>
              </a:rPr>
              <a:t>La contracció</a:t>
            </a:r>
          </a:p>
        </p:txBody>
      </p:sp>
      <p:sp>
        <p:nvSpPr>
          <p:cNvPr id="12" name="Google Shape;119;p16">
            <a:extLst>
              <a:ext uri="{FF2B5EF4-FFF2-40B4-BE49-F238E27FC236}">
                <a16:creationId xmlns:a16="http://schemas.microsoft.com/office/drawing/2014/main" id="{53804242-6F3D-49DF-BA09-A4124A5A6613}"/>
              </a:ext>
            </a:extLst>
          </p:cNvPr>
          <p:cNvSpPr txBox="1">
            <a:spLocks/>
          </p:cNvSpPr>
          <p:nvPr/>
        </p:nvSpPr>
        <p:spPr>
          <a:xfrm>
            <a:off x="235988" y="129540"/>
            <a:ext cx="608674" cy="3048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300" b="1" i="0" u="none" strike="noStrike" cap="none">
                <a:solidFill>
                  <a:srgbClr val="294667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300" b="1" i="0" u="none" strike="noStrike" cap="none">
                <a:solidFill>
                  <a:srgbClr val="294667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300" b="1" i="0" u="none" strike="noStrike" cap="none">
                <a:solidFill>
                  <a:srgbClr val="294667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300" b="1" i="0" u="none" strike="noStrike" cap="none">
                <a:solidFill>
                  <a:srgbClr val="294667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300" b="1" i="0" u="none" strike="noStrike" cap="none">
                <a:solidFill>
                  <a:srgbClr val="294667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300" b="1" i="0" u="none" strike="noStrike" cap="none">
                <a:solidFill>
                  <a:srgbClr val="294667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300" b="1" i="0" u="none" strike="noStrike" cap="none">
                <a:solidFill>
                  <a:srgbClr val="294667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300" b="1" i="0" u="none" strike="noStrike" cap="none">
                <a:solidFill>
                  <a:srgbClr val="294667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300" b="1" i="0" u="none" strike="noStrike" cap="none">
                <a:solidFill>
                  <a:srgbClr val="294667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r>
              <a:rPr lang="en" sz="1800">
                <a:solidFill>
                  <a:schemeClr val="bg1"/>
                </a:solidFill>
              </a:rPr>
              <a:t>4.2</a:t>
            </a:r>
          </a:p>
        </p:txBody>
      </p:sp>
      <p:sp>
        <p:nvSpPr>
          <p:cNvPr id="5" name="Diagrama de flujo: terminador 4">
            <a:extLst>
              <a:ext uri="{FF2B5EF4-FFF2-40B4-BE49-F238E27FC236}">
                <a16:creationId xmlns:a16="http://schemas.microsoft.com/office/drawing/2014/main" id="{9C08318E-2B76-479F-99C6-58079C501A72}"/>
              </a:ext>
            </a:extLst>
          </p:cNvPr>
          <p:cNvSpPr/>
          <p:nvPr/>
        </p:nvSpPr>
        <p:spPr>
          <a:xfrm>
            <a:off x="318654" y="563880"/>
            <a:ext cx="2618509" cy="304800"/>
          </a:xfrm>
          <a:prstGeom prst="flowChartTerminator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>
                <a:solidFill>
                  <a:schemeClr val="tx1"/>
                </a:solidFill>
                <a:latin typeface="Open Sans"/>
              </a:rPr>
              <a:t>PREPOSICIONS</a:t>
            </a:r>
            <a:r>
              <a:rPr lang="es-ES">
                <a:solidFill>
                  <a:schemeClr val="tx1"/>
                </a:solidFill>
                <a:latin typeface="Open Sans"/>
              </a:rPr>
              <a:t> (</a:t>
            </a:r>
            <a:r>
              <a:rPr lang="es-ES" i="1">
                <a:solidFill>
                  <a:schemeClr val="tx1"/>
                </a:solidFill>
                <a:latin typeface="Open Sans"/>
              </a:rPr>
              <a:t>a, de, per</a:t>
            </a:r>
            <a:r>
              <a:rPr lang="es-ES">
                <a:solidFill>
                  <a:schemeClr val="tx1"/>
                </a:solidFill>
                <a:latin typeface="Open Sans"/>
              </a:rPr>
              <a:t>)</a:t>
            </a:r>
            <a:endParaRPr lang="es-ES" b="1">
              <a:solidFill>
                <a:schemeClr val="tx1"/>
              </a:solidFill>
              <a:latin typeface="Open Sans"/>
            </a:endParaRPr>
          </a:p>
        </p:txBody>
      </p:sp>
      <p:sp>
        <p:nvSpPr>
          <p:cNvPr id="13" name="Diagrama de flujo: terminador 12">
            <a:extLst>
              <a:ext uri="{FF2B5EF4-FFF2-40B4-BE49-F238E27FC236}">
                <a16:creationId xmlns:a16="http://schemas.microsoft.com/office/drawing/2014/main" id="{05D4597B-602D-4B83-814A-B8945891C6EE}"/>
              </a:ext>
            </a:extLst>
          </p:cNvPr>
          <p:cNvSpPr/>
          <p:nvPr/>
        </p:nvSpPr>
        <p:spPr>
          <a:xfrm>
            <a:off x="318653" y="937953"/>
            <a:ext cx="2618509" cy="304800"/>
          </a:xfrm>
          <a:prstGeom prst="flowChartTerminator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>
                <a:solidFill>
                  <a:schemeClr val="tx1"/>
                </a:solidFill>
                <a:latin typeface="Open Sans"/>
              </a:rPr>
              <a:t>APÒCOPE DE CASA</a:t>
            </a:r>
            <a:r>
              <a:rPr lang="es-ES">
                <a:solidFill>
                  <a:schemeClr val="tx1"/>
                </a:solidFill>
                <a:latin typeface="Open Sans"/>
              </a:rPr>
              <a:t> (</a:t>
            </a:r>
            <a:r>
              <a:rPr lang="es-ES" i="1">
                <a:solidFill>
                  <a:schemeClr val="tx1"/>
                </a:solidFill>
                <a:latin typeface="Open Sans"/>
              </a:rPr>
              <a:t>ca</a:t>
            </a:r>
            <a:r>
              <a:rPr lang="es-ES">
                <a:solidFill>
                  <a:schemeClr val="tx1"/>
                </a:solidFill>
                <a:latin typeface="Open Sans"/>
              </a:rPr>
              <a:t>)</a:t>
            </a:r>
            <a:endParaRPr lang="es-ES" b="1">
              <a:solidFill>
                <a:schemeClr val="tx1"/>
              </a:solidFill>
              <a:latin typeface="Open Sans"/>
            </a:endParaRPr>
          </a:p>
        </p:txBody>
      </p:sp>
      <p:sp>
        <p:nvSpPr>
          <p:cNvPr id="7" name="Signo más 6">
            <a:extLst>
              <a:ext uri="{FF2B5EF4-FFF2-40B4-BE49-F238E27FC236}">
                <a16:creationId xmlns:a16="http://schemas.microsoft.com/office/drawing/2014/main" id="{27E79725-4D2C-434C-80DC-89AEE082C97B}"/>
              </a:ext>
            </a:extLst>
          </p:cNvPr>
          <p:cNvSpPr/>
          <p:nvPr/>
        </p:nvSpPr>
        <p:spPr>
          <a:xfrm>
            <a:off x="2937162" y="683723"/>
            <a:ext cx="487556" cy="43434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" name="Diagrama de flujo: terminador 13">
            <a:extLst>
              <a:ext uri="{FF2B5EF4-FFF2-40B4-BE49-F238E27FC236}">
                <a16:creationId xmlns:a16="http://schemas.microsoft.com/office/drawing/2014/main" id="{E6929E3F-97B1-4AEE-B386-FE174A0BB802}"/>
              </a:ext>
            </a:extLst>
          </p:cNvPr>
          <p:cNvSpPr/>
          <p:nvPr/>
        </p:nvSpPr>
        <p:spPr>
          <a:xfrm>
            <a:off x="3483953" y="748493"/>
            <a:ext cx="824812" cy="304800"/>
          </a:xfrm>
          <a:prstGeom prst="flowChartTerminator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>
                <a:solidFill>
                  <a:schemeClr val="tx1"/>
                </a:solidFill>
                <a:latin typeface="Open Sans"/>
              </a:rPr>
              <a:t>el, els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A84566F6-D334-4075-8B6A-C2E4FAF42265}"/>
              </a:ext>
            </a:extLst>
          </p:cNvPr>
          <p:cNvSpPr txBox="1"/>
          <p:nvPr/>
        </p:nvSpPr>
        <p:spPr>
          <a:xfrm>
            <a:off x="346361" y="1242753"/>
            <a:ext cx="25630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b="1">
                <a:latin typeface="Open Sans"/>
              </a:rPr>
              <a:t>APOSTROFACIÓ </a:t>
            </a:r>
            <a:r>
              <a:rPr lang="es-ES" sz="1200" b="1">
                <a:solidFill>
                  <a:schemeClr val="accent1"/>
                </a:solidFill>
                <a:latin typeface="Open Sans"/>
              </a:rPr>
              <a:t>&gt;</a:t>
            </a:r>
            <a:r>
              <a:rPr lang="es-ES" sz="1200" b="1">
                <a:latin typeface="Open Sans"/>
              </a:rPr>
              <a:t> CONTRACCIÓ</a:t>
            </a:r>
          </a:p>
        </p:txBody>
      </p:sp>
      <p:sp>
        <p:nvSpPr>
          <p:cNvPr id="9" name="Abrir llave 8">
            <a:extLst>
              <a:ext uri="{FF2B5EF4-FFF2-40B4-BE49-F238E27FC236}">
                <a16:creationId xmlns:a16="http://schemas.microsoft.com/office/drawing/2014/main" id="{E0AB9517-5EAB-44DD-B883-D9F7496550E0}"/>
              </a:ext>
            </a:extLst>
          </p:cNvPr>
          <p:cNvSpPr/>
          <p:nvPr/>
        </p:nvSpPr>
        <p:spPr>
          <a:xfrm>
            <a:off x="4386424" y="427654"/>
            <a:ext cx="371150" cy="882051"/>
          </a:xfrm>
          <a:prstGeom prst="leftBrace">
            <a:avLst>
              <a:gd name="adj1" fmla="val 35020"/>
              <a:gd name="adj2" fmla="val 53640"/>
            </a:avLst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48603D64-F422-434E-B61A-13A1961FB3B9}"/>
              </a:ext>
            </a:extLst>
          </p:cNvPr>
          <p:cNvSpPr txBox="1"/>
          <p:nvPr/>
        </p:nvSpPr>
        <p:spPr>
          <a:xfrm>
            <a:off x="4572000" y="453181"/>
            <a:ext cx="7692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>
                <a:latin typeface="Open Sans"/>
              </a:rPr>
              <a:t>al, als</a:t>
            </a:r>
          </a:p>
          <a:p>
            <a:r>
              <a:rPr lang="es-ES" sz="1200">
                <a:latin typeface="Open Sans"/>
              </a:rPr>
              <a:t>de, dels</a:t>
            </a:r>
          </a:p>
          <a:p>
            <a:r>
              <a:rPr lang="es-ES" sz="1200">
                <a:latin typeface="Open Sans"/>
              </a:rPr>
              <a:t>pel, pels</a:t>
            </a:r>
          </a:p>
          <a:p>
            <a:r>
              <a:rPr lang="es-ES" sz="1200">
                <a:latin typeface="Open Sans"/>
              </a:rPr>
              <a:t>cal, cals</a:t>
            </a:r>
          </a:p>
        </p:txBody>
      </p:sp>
    </p:spTree>
    <p:extLst>
      <p:ext uri="{BB962C8B-B14F-4D97-AF65-F5344CB8AC3E}">
        <p14:creationId xmlns:p14="http://schemas.microsoft.com/office/powerpoint/2010/main" val="23673312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Flecha: doblada hacia arriba 71">
            <a:extLst>
              <a:ext uri="{FF2B5EF4-FFF2-40B4-BE49-F238E27FC236}">
                <a16:creationId xmlns:a16="http://schemas.microsoft.com/office/drawing/2014/main" id="{02410B4F-C126-4D4F-83DF-2C555EBD9694}"/>
              </a:ext>
            </a:extLst>
          </p:cNvPr>
          <p:cNvSpPr/>
          <p:nvPr/>
        </p:nvSpPr>
        <p:spPr>
          <a:xfrm rot="5400000">
            <a:off x="531688" y="2527985"/>
            <a:ext cx="146717" cy="204913"/>
          </a:xfrm>
          <a:prstGeom prst="bentUpArrow">
            <a:avLst>
              <a:gd name="adj1" fmla="val 25000"/>
              <a:gd name="adj2" fmla="val 25000"/>
              <a:gd name="adj3" fmla="val 27921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6" name="Google Shape;116;p16"/>
          <p:cNvSpPr txBox="1">
            <a:spLocks noGrp="1"/>
          </p:cNvSpPr>
          <p:nvPr>
            <p:ph type="title"/>
          </p:nvPr>
        </p:nvSpPr>
        <p:spPr>
          <a:xfrm>
            <a:off x="602673" y="0"/>
            <a:ext cx="7446817" cy="58881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3600"/>
              <a:t>Context històric de la Corona d’Aragó</a:t>
            </a:r>
            <a:endParaRPr sz="3600"/>
          </a:p>
        </p:txBody>
      </p:sp>
      <p:sp>
        <p:nvSpPr>
          <p:cNvPr id="119" name="Google Shape;119;p16"/>
          <p:cNvSpPr txBox="1">
            <a:spLocks noGrp="1"/>
          </p:cNvSpPr>
          <p:nvPr>
            <p:ph type="sldNum" idx="12"/>
          </p:nvPr>
        </p:nvSpPr>
        <p:spPr>
          <a:xfrm>
            <a:off x="-6000" y="0"/>
            <a:ext cx="608674" cy="588818"/>
          </a:xfrm>
          <a:prstGeom prst="rect">
            <a:avLst/>
          </a:prstGeom>
          <a:solidFill>
            <a:schemeClr val="accent1"/>
          </a:solidFill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chemeClr val="bg1"/>
                </a:solidFill>
              </a:rPr>
              <a:t>5</a:t>
            </a:r>
            <a:endParaRPr sz="2400">
              <a:solidFill>
                <a:schemeClr val="bg1"/>
              </a:solidFill>
            </a:endParaRPr>
          </a:p>
        </p:txBody>
      </p:sp>
      <p:sp>
        <p:nvSpPr>
          <p:cNvPr id="11" name="Google Shape;116;p16">
            <a:extLst>
              <a:ext uri="{FF2B5EF4-FFF2-40B4-BE49-F238E27FC236}">
                <a16:creationId xmlns:a16="http://schemas.microsoft.com/office/drawing/2014/main" id="{0B7C162C-0DB3-4F8A-B930-38E1307A3E66}"/>
              </a:ext>
            </a:extLst>
          </p:cNvPr>
          <p:cNvSpPr txBox="1">
            <a:spLocks/>
          </p:cNvSpPr>
          <p:nvPr/>
        </p:nvSpPr>
        <p:spPr>
          <a:xfrm>
            <a:off x="907008" y="672048"/>
            <a:ext cx="5218800" cy="4343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4667"/>
              </a:buClr>
              <a:buSzPts val="1400"/>
              <a:buFont typeface="Merriweather"/>
              <a:buNone/>
              <a:defRPr sz="1400" b="1" i="0" u="none" strike="noStrike" cap="none">
                <a:solidFill>
                  <a:srgbClr val="294667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4667"/>
              </a:buClr>
              <a:buSzPts val="1400"/>
              <a:buFont typeface="Merriweather"/>
              <a:buNone/>
              <a:defRPr sz="1400" b="1" i="0" u="none" strike="noStrike" cap="none">
                <a:solidFill>
                  <a:srgbClr val="294667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4667"/>
              </a:buClr>
              <a:buSzPts val="1400"/>
              <a:buFont typeface="Merriweather"/>
              <a:buNone/>
              <a:defRPr sz="1400" b="1" i="0" u="none" strike="noStrike" cap="none">
                <a:solidFill>
                  <a:srgbClr val="294667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4667"/>
              </a:buClr>
              <a:buSzPts val="1400"/>
              <a:buFont typeface="Merriweather"/>
              <a:buNone/>
              <a:defRPr sz="1400" b="1" i="0" u="none" strike="noStrike" cap="none">
                <a:solidFill>
                  <a:srgbClr val="294667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4667"/>
              </a:buClr>
              <a:buSzPts val="1400"/>
              <a:buFont typeface="Merriweather"/>
              <a:buNone/>
              <a:defRPr sz="1400" b="1" i="0" u="none" strike="noStrike" cap="none">
                <a:solidFill>
                  <a:srgbClr val="294667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4667"/>
              </a:buClr>
              <a:buSzPts val="1400"/>
              <a:buFont typeface="Merriweather"/>
              <a:buNone/>
              <a:defRPr sz="1400" b="1" i="0" u="none" strike="noStrike" cap="none">
                <a:solidFill>
                  <a:srgbClr val="294667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4667"/>
              </a:buClr>
              <a:buSzPts val="1400"/>
              <a:buFont typeface="Merriweather"/>
              <a:buNone/>
              <a:defRPr sz="1400" b="1" i="0" u="none" strike="noStrike" cap="none">
                <a:solidFill>
                  <a:srgbClr val="294667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4667"/>
              </a:buClr>
              <a:buSzPts val="1400"/>
              <a:buFont typeface="Merriweather"/>
              <a:buNone/>
              <a:defRPr sz="1400" b="1" i="0" u="none" strike="noStrike" cap="none">
                <a:solidFill>
                  <a:srgbClr val="294667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4667"/>
              </a:buClr>
              <a:buSzPts val="1400"/>
              <a:buFont typeface="Merriweather"/>
              <a:buNone/>
              <a:defRPr sz="1400" b="1" i="0" u="none" strike="noStrike" cap="none">
                <a:solidFill>
                  <a:srgbClr val="294667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r>
              <a:rPr lang="es-ES" sz="2400">
                <a:solidFill>
                  <a:schemeClr val="accent1"/>
                </a:solidFill>
              </a:rPr>
              <a:t>Guerres religioses</a:t>
            </a:r>
          </a:p>
        </p:txBody>
      </p:sp>
      <p:sp>
        <p:nvSpPr>
          <p:cNvPr id="12" name="Google Shape;119;p16">
            <a:extLst>
              <a:ext uri="{FF2B5EF4-FFF2-40B4-BE49-F238E27FC236}">
                <a16:creationId xmlns:a16="http://schemas.microsoft.com/office/drawing/2014/main" id="{53804242-6F3D-49DF-BA09-A4124A5A6613}"/>
              </a:ext>
            </a:extLst>
          </p:cNvPr>
          <p:cNvSpPr txBox="1">
            <a:spLocks/>
          </p:cNvSpPr>
          <p:nvPr/>
        </p:nvSpPr>
        <p:spPr>
          <a:xfrm>
            <a:off x="298334" y="801588"/>
            <a:ext cx="608674" cy="3048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300" b="1" i="0" u="none" strike="noStrike" cap="none">
                <a:solidFill>
                  <a:srgbClr val="294667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300" b="1" i="0" u="none" strike="noStrike" cap="none">
                <a:solidFill>
                  <a:srgbClr val="294667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300" b="1" i="0" u="none" strike="noStrike" cap="none">
                <a:solidFill>
                  <a:srgbClr val="294667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300" b="1" i="0" u="none" strike="noStrike" cap="none">
                <a:solidFill>
                  <a:srgbClr val="294667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300" b="1" i="0" u="none" strike="noStrike" cap="none">
                <a:solidFill>
                  <a:srgbClr val="294667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300" b="1" i="0" u="none" strike="noStrike" cap="none">
                <a:solidFill>
                  <a:srgbClr val="294667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300" b="1" i="0" u="none" strike="noStrike" cap="none">
                <a:solidFill>
                  <a:srgbClr val="294667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300" b="1" i="0" u="none" strike="noStrike" cap="none">
                <a:solidFill>
                  <a:srgbClr val="294667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300" b="1" i="0" u="none" strike="noStrike" cap="none">
                <a:solidFill>
                  <a:srgbClr val="294667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r>
              <a:rPr lang="en" sz="1800">
                <a:solidFill>
                  <a:schemeClr val="bg1"/>
                </a:solidFill>
              </a:rPr>
              <a:t>5.1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03CDC56A-B9FB-477F-B6A7-49BDD252D8C7}"/>
              </a:ext>
            </a:extLst>
          </p:cNvPr>
          <p:cNvSpPr txBox="1"/>
          <p:nvPr/>
        </p:nvSpPr>
        <p:spPr>
          <a:xfrm>
            <a:off x="254475" y="1104198"/>
            <a:ext cx="24529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s-ES" sz="1200">
                <a:latin typeface="Open Sans"/>
              </a:rPr>
              <a:t>Cultura </a:t>
            </a:r>
            <a:r>
              <a:rPr lang="es-ES" sz="1200" b="1">
                <a:latin typeface="Open Sans"/>
              </a:rPr>
              <a:t>teocèntrica</a:t>
            </a:r>
            <a:r>
              <a:rPr lang="es-ES" sz="1200">
                <a:latin typeface="Open Sans"/>
              </a:rPr>
              <a:t> </a:t>
            </a:r>
            <a:r>
              <a:rPr lang="es-ES" sz="1200">
                <a:solidFill>
                  <a:schemeClr val="accent1"/>
                </a:solidFill>
                <a:latin typeface="Open Sans"/>
                <a:sym typeface="Wingdings" panose="05000000000000000000" pitchFamily="2" charset="2"/>
              </a:rPr>
              <a:t></a:t>
            </a:r>
            <a:r>
              <a:rPr lang="es-ES" sz="1200">
                <a:latin typeface="Open Sans"/>
                <a:sym typeface="Wingdings" panose="05000000000000000000" pitchFamily="2" charset="2"/>
              </a:rPr>
              <a:t> </a:t>
            </a:r>
            <a:r>
              <a:rPr lang="es-ES" sz="1200" b="1">
                <a:latin typeface="Open Sans"/>
                <a:sym typeface="Wingdings" panose="05000000000000000000" pitchFamily="2" charset="2"/>
              </a:rPr>
              <a:t>croades</a:t>
            </a:r>
            <a:r>
              <a:rPr lang="es-ES" sz="1200">
                <a:latin typeface="Open Sans"/>
                <a:sym typeface="Wingdings" panose="05000000000000000000" pitchFamily="2" charset="2"/>
              </a:rPr>
              <a:t> </a:t>
            </a:r>
            <a:r>
              <a:rPr lang="es-ES" sz="1200">
                <a:latin typeface="Open Sans"/>
              </a:rPr>
              <a:t> </a:t>
            </a:r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74516C4B-FD8A-4CB6-98E4-C50C4C3F9F9A}"/>
              </a:ext>
            </a:extLst>
          </p:cNvPr>
          <p:cNvSpPr txBox="1"/>
          <p:nvPr/>
        </p:nvSpPr>
        <p:spPr>
          <a:xfrm>
            <a:off x="254475" y="1447441"/>
            <a:ext cx="68130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s-ES" sz="1200" b="1">
                <a:latin typeface="Open Sans"/>
              </a:rPr>
              <a:t>Corona d’Aragó</a:t>
            </a:r>
            <a:r>
              <a:rPr lang="es-ES" sz="1200">
                <a:latin typeface="Open Sans"/>
              </a:rPr>
              <a:t> </a:t>
            </a:r>
            <a:r>
              <a:rPr lang="es-ES" sz="1200">
                <a:solidFill>
                  <a:schemeClr val="accent1"/>
                </a:solidFill>
                <a:latin typeface="Open Sans"/>
                <a:sym typeface="Wingdings" panose="05000000000000000000" pitchFamily="2" charset="2"/>
              </a:rPr>
              <a:t></a:t>
            </a:r>
            <a:r>
              <a:rPr lang="es-ES" sz="1200">
                <a:latin typeface="Open Sans"/>
                <a:sym typeface="Wingdings" panose="05000000000000000000" pitchFamily="2" charset="2"/>
              </a:rPr>
              <a:t> expansió territorial cap al </a:t>
            </a:r>
            <a:r>
              <a:rPr lang="es-ES" sz="1200" b="1">
                <a:latin typeface="Open Sans"/>
                <a:sym typeface="Wingdings" panose="05000000000000000000" pitchFamily="2" charset="2"/>
              </a:rPr>
              <a:t>sud peninsular </a:t>
            </a:r>
            <a:r>
              <a:rPr lang="es-ES" sz="1200" b="1">
                <a:solidFill>
                  <a:schemeClr val="accent1"/>
                </a:solidFill>
                <a:latin typeface="Open Sans"/>
                <a:sym typeface="Wingdings" panose="05000000000000000000" pitchFamily="2" charset="2"/>
              </a:rPr>
              <a:t>+</a:t>
            </a:r>
            <a:r>
              <a:rPr lang="es-ES" sz="1200" b="1">
                <a:latin typeface="Open Sans"/>
                <a:sym typeface="Wingdings" panose="05000000000000000000" pitchFamily="2" charset="2"/>
              </a:rPr>
              <a:t> la Mediterrània</a:t>
            </a:r>
            <a:br>
              <a:rPr lang="es-ES" sz="1200">
                <a:latin typeface="Open Sans"/>
                <a:sym typeface="Wingdings" panose="05000000000000000000" pitchFamily="2" charset="2"/>
              </a:rPr>
            </a:br>
            <a:r>
              <a:rPr lang="es-ES" sz="1200">
                <a:latin typeface="Open Sans"/>
                <a:sym typeface="Wingdings" panose="05000000000000000000" pitchFamily="2" charset="2"/>
              </a:rPr>
              <a:t>        en compte d’anar al </a:t>
            </a:r>
            <a:r>
              <a:rPr lang="es-ES" sz="1200" b="1">
                <a:latin typeface="Open Sans"/>
                <a:sym typeface="Wingdings" panose="05000000000000000000" pitchFamily="2" charset="2"/>
              </a:rPr>
              <a:t>nord</a:t>
            </a:r>
            <a:r>
              <a:rPr lang="es-ES" sz="1200">
                <a:latin typeface="Open Sans"/>
                <a:sym typeface="Wingdings" panose="05000000000000000000" pitchFamily="2" charset="2"/>
              </a:rPr>
              <a:t> </a:t>
            </a:r>
            <a:r>
              <a:rPr lang="es-ES" sz="1200">
                <a:solidFill>
                  <a:schemeClr val="accent1"/>
                </a:solidFill>
                <a:latin typeface="Open Sans"/>
                <a:sym typeface="Wingdings" panose="05000000000000000000" pitchFamily="2" charset="2"/>
              </a:rPr>
              <a:t></a:t>
            </a:r>
            <a:r>
              <a:rPr lang="es-ES" sz="1200">
                <a:latin typeface="Open Sans"/>
                <a:sym typeface="Wingdings" panose="05000000000000000000" pitchFamily="2" charset="2"/>
              </a:rPr>
              <a:t> degut a la </a:t>
            </a:r>
            <a:r>
              <a:rPr lang="es-ES" sz="1200" b="1">
                <a:latin typeface="Open Sans"/>
                <a:sym typeface="Wingdings" panose="05000000000000000000" pitchFamily="2" charset="2"/>
              </a:rPr>
              <a:t>derrota dels albigesos</a:t>
            </a:r>
            <a:r>
              <a:rPr lang="es-ES" sz="1200">
                <a:latin typeface="Open Sans"/>
                <a:sym typeface="Wingdings" panose="05000000000000000000" pitchFamily="2" charset="2"/>
              </a:rPr>
              <a:t> en la </a:t>
            </a:r>
            <a:r>
              <a:rPr lang="es-ES" sz="1200" b="1">
                <a:solidFill>
                  <a:schemeClr val="accent3"/>
                </a:solidFill>
                <a:latin typeface="Open Sans"/>
                <a:sym typeface="Wingdings" panose="05000000000000000000" pitchFamily="2" charset="2"/>
              </a:rPr>
              <a:t>batalla de Muret </a:t>
            </a:r>
            <a:r>
              <a:rPr lang="es-ES" sz="1200">
                <a:latin typeface="Open Sans"/>
                <a:sym typeface="Wingdings" panose="05000000000000000000" pitchFamily="2" charset="2"/>
              </a:rPr>
              <a:t>(1213)</a:t>
            </a:r>
            <a:endParaRPr lang="es-ES" sz="1200" b="1">
              <a:latin typeface="Open Sans"/>
            </a:endParaRPr>
          </a:p>
        </p:txBody>
      </p:sp>
      <p:sp>
        <p:nvSpPr>
          <p:cNvPr id="21" name="Flecha: doblada hacia arriba 20">
            <a:extLst>
              <a:ext uri="{FF2B5EF4-FFF2-40B4-BE49-F238E27FC236}">
                <a16:creationId xmlns:a16="http://schemas.microsoft.com/office/drawing/2014/main" id="{0B351509-2EF2-460F-8C4F-8AC51917178A}"/>
              </a:ext>
            </a:extLst>
          </p:cNvPr>
          <p:cNvSpPr/>
          <p:nvPr/>
        </p:nvSpPr>
        <p:spPr>
          <a:xfrm rot="5400000">
            <a:off x="457503" y="1634726"/>
            <a:ext cx="163666" cy="204913"/>
          </a:xfrm>
          <a:prstGeom prst="bent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0" name="Google Shape;116;p16">
            <a:extLst>
              <a:ext uri="{FF2B5EF4-FFF2-40B4-BE49-F238E27FC236}">
                <a16:creationId xmlns:a16="http://schemas.microsoft.com/office/drawing/2014/main" id="{F126DB70-9F88-4EB5-9775-B925610F61AD}"/>
              </a:ext>
            </a:extLst>
          </p:cNvPr>
          <p:cNvSpPr txBox="1">
            <a:spLocks/>
          </p:cNvSpPr>
          <p:nvPr/>
        </p:nvSpPr>
        <p:spPr>
          <a:xfrm>
            <a:off x="907010" y="1914470"/>
            <a:ext cx="5218800" cy="4343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4667"/>
              </a:buClr>
              <a:buSzPts val="1400"/>
              <a:buFont typeface="Merriweather"/>
              <a:buNone/>
              <a:defRPr sz="1400" b="1" i="0" u="none" strike="noStrike" cap="none">
                <a:solidFill>
                  <a:srgbClr val="294667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4667"/>
              </a:buClr>
              <a:buSzPts val="1400"/>
              <a:buFont typeface="Merriweather"/>
              <a:buNone/>
              <a:defRPr sz="1400" b="1" i="0" u="none" strike="noStrike" cap="none">
                <a:solidFill>
                  <a:srgbClr val="294667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4667"/>
              </a:buClr>
              <a:buSzPts val="1400"/>
              <a:buFont typeface="Merriweather"/>
              <a:buNone/>
              <a:defRPr sz="1400" b="1" i="0" u="none" strike="noStrike" cap="none">
                <a:solidFill>
                  <a:srgbClr val="294667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4667"/>
              </a:buClr>
              <a:buSzPts val="1400"/>
              <a:buFont typeface="Merriweather"/>
              <a:buNone/>
              <a:defRPr sz="1400" b="1" i="0" u="none" strike="noStrike" cap="none">
                <a:solidFill>
                  <a:srgbClr val="294667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4667"/>
              </a:buClr>
              <a:buSzPts val="1400"/>
              <a:buFont typeface="Merriweather"/>
              <a:buNone/>
              <a:defRPr sz="1400" b="1" i="0" u="none" strike="noStrike" cap="none">
                <a:solidFill>
                  <a:srgbClr val="294667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4667"/>
              </a:buClr>
              <a:buSzPts val="1400"/>
              <a:buFont typeface="Merriweather"/>
              <a:buNone/>
              <a:defRPr sz="1400" b="1" i="0" u="none" strike="noStrike" cap="none">
                <a:solidFill>
                  <a:srgbClr val="294667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4667"/>
              </a:buClr>
              <a:buSzPts val="1400"/>
              <a:buFont typeface="Merriweather"/>
              <a:buNone/>
              <a:defRPr sz="1400" b="1" i="0" u="none" strike="noStrike" cap="none">
                <a:solidFill>
                  <a:srgbClr val="294667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4667"/>
              </a:buClr>
              <a:buSzPts val="1400"/>
              <a:buFont typeface="Merriweather"/>
              <a:buNone/>
              <a:defRPr sz="1400" b="1" i="0" u="none" strike="noStrike" cap="none">
                <a:solidFill>
                  <a:srgbClr val="294667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4667"/>
              </a:buClr>
              <a:buSzPts val="1400"/>
              <a:buFont typeface="Merriweather"/>
              <a:buNone/>
              <a:defRPr sz="1400" b="1" i="0" u="none" strike="noStrike" cap="none">
                <a:solidFill>
                  <a:srgbClr val="294667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r>
              <a:rPr lang="es-ES" sz="2400">
                <a:solidFill>
                  <a:schemeClr val="accent1"/>
                </a:solidFill>
              </a:rPr>
              <a:t>Guerres polítiques</a:t>
            </a:r>
          </a:p>
        </p:txBody>
      </p:sp>
      <p:sp>
        <p:nvSpPr>
          <p:cNvPr id="31" name="Google Shape;119;p16">
            <a:extLst>
              <a:ext uri="{FF2B5EF4-FFF2-40B4-BE49-F238E27FC236}">
                <a16:creationId xmlns:a16="http://schemas.microsoft.com/office/drawing/2014/main" id="{BC85F3CA-F5AA-49D4-ABCC-6A8A40E3813F}"/>
              </a:ext>
            </a:extLst>
          </p:cNvPr>
          <p:cNvSpPr txBox="1">
            <a:spLocks/>
          </p:cNvSpPr>
          <p:nvPr/>
        </p:nvSpPr>
        <p:spPr>
          <a:xfrm>
            <a:off x="298336" y="2044010"/>
            <a:ext cx="608674" cy="3048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300" b="1" i="0" u="none" strike="noStrike" cap="none">
                <a:solidFill>
                  <a:srgbClr val="294667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300" b="1" i="0" u="none" strike="noStrike" cap="none">
                <a:solidFill>
                  <a:srgbClr val="294667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300" b="1" i="0" u="none" strike="noStrike" cap="none">
                <a:solidFill>
                  <a:srgbClr val="294667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300" b="1" i="0" u="none" strike="noStrike" cap="none">
                <a:solidFill>
                  <a:srgbClr val="294667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300" b="1" i="0" u="none" strike="noStrike" cap="none">
                <a:solidFill>
                  <a:srgbClr val="294667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300" b="1" i="0" u="none" strike="noStrike" cap="none">
                <a:solidFill>
                  <a:srgbClr val="294667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300" b="1" i="0" u="none" strike="noStrike" cap="none">
                <a:solidFill>
                  <a:srgbClr val="294667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300" b="1" i="0" u="none" strike="noStrike" cap="none">
                <a:solidFill>
                  <a:srgbClr val="294667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300" b="1" i="0" u="none" strike="noStrike" cap="none">
                <a:solidFill>
                  <a:srgbClr val="294667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r>
              <a:rPr lang="en" sz="1800">
                <a:solidFill>
                  <a:schemeClr val="bg1"/>
                </a:solidFill>
              </a:rPr>
              <a:t>5.2</a:t>
            </a:r>
          </a:p>
        </p:txBody>
      </p:sp>
      <p:sp>
        <p:nvSpPr>
          <p:cNvPr id="33" name="CuadroTexto 32">
            <a:extLst>
              <a:ext uri="{FF2B5EF4-FFF2-40B4-BE49-F238E27FC236}">
                <a16:creationId xmlns:a16="http://schemas.microsoft.com/office/drawing/2014/main" id="{A249A1FD-4BF0-4B30-AF6A-5E9D3A1420EA}"/>
              </a:ext>
            </a:extLst>
          </p:cNvPr>
          <p:cNvSpPr txBox="1"/>
          <p:nvPr/>
        </p:nvSpPr>
        <p:spPr>
          <a:xfrm>
            <a:off x="298334" y="2341725"/>
            <a:ext cx="818846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s-ES" sz="1200">
                <a:latin typeface="Open Sans"/>
              </a:rPr>
              <a:t>Durant el </a:t>
            </a:r>
            <a:r>
              <a:rPr lang="es-ES" sz="1200" b="1">
                <a:latin typeface="Open Sans"/>
              </a:rPr>
              <a:t>S.XIII</a:t>
            </a:r>
            <a:r>
              <a:rPr lang="es-ES" sz="1200">
                <a:latin typeface="Open Sans"/>
              </a:rPr>
              <a:t> </a:t>
            </a:r>
            <a:r>
              <a:rPr lang="es-ES" sz="1200">
                <a:solidFill>
                  <a:schemeClr val="accent1"/>
                </a:solidFill>
                <a:latin typeface="Open Sans"/>
                <a:sym typeface="Wingdings" panose="05000000000000000000" pitchFamily="2" charset="2"/>
              </a:rPr>
              <a:t> </a:t>
            </a:r>
            <a:r>
              <a:rPr lang="es-ES" sz="1200" b="1">
                <a:latin typeface="Open Sans"/>
              </a:rPr>
              <a:t>Jaume I</a:t>
            </a:r>
            <a:r>
              <a:rPr lang="es-ES" sz="1200">
                <a:latin typeface="Open Sans"/>
                <a:sym typeface="Wingdings" panose="05000000000000000000" pitchFamily="2" charset="2"/>
              </a:rPr>
              <a:t> va iniciar l’</a:t>
            </a:r>
            <a:r>
              <a:rPr lang="es-ES" sz="1200" b="1">
                <a:latin typeface="Open Sans"/>
                <a:sym typeface="Wingdings" panose="05000000000000000000" pitchFamily="2" charset="2"/>
              </a:rPr>
              <a:t>expansió territorial</a:t>
            </a:r>
            <a:r>
              <a:rPr lang="es-ES" sz="1200">
                <a:latin typeface="Open Sans"/>
                <a:sym typeface="Wingdings" panose="05000000000000000000" pitchFamily="2" charset="2"/>
              </a:rPr>
              <a:t> del </a:t>
            </a:r>
            <a:r>
              <a:rPr lang="es-ES" sz="1200" b="1">
                <a:latin typeface="Open Sans"/>
                <a:sym typeface="Wingdings" panose="05000000000000000000" pitchFamily="2" charset="2"/>
              </a:rPr>
              <a:t>Regne d’Aragó</a:t>
            </a:r>
            <a:r>
              <a:rPr lang="es-ES" sz="1200">
                <a:latin typeface="Open Sans"/>
                <a:sym typeface="Wingdings" panose="05000000000000000000" pitchFamily="2" charset="2"/>
              </a:rPr>
              <a:t> amb la conquesta:</a:t>
            </a:r>
          </a:p>
          <a:p>
            <a:pPr>
              <a:buClr>
                <a:schemeClr val="accent1"/>
              </a:buClr>
            </a:pPr>
            <a:r>
              <a:rPr lang="es-ES" sz="1200">
                <a:latin typeface="Open Sans"/>
                <a:sym typeface="Wingdings" panose="05000000000000000000" pitchFamily="2" charset="2"/>
              </a:rPr>
              <a:t>        </a:t>
            </a:r>
            <a:r>
              <a:rPr lang="es-ES" sz="1200" b="1">
                <a:latin typeface="Open Sans"/>
                <a:sym typeface="Wingdings" panose="05000000000000000000" pitchFamily="2" charset="2"/>
              </a:rPr>
              <a:t>Mallorca </a:t>
            </a:r>
            <a:r>
              <a:rPr lang="es-ES" sz="1200">
                <a:latin typeface="Open Sans"/>
                <a:sym typeface="Wingdings" panose="05000000000000000000" pitchFamily="2" charset="2"/>
              </a:rPr>
              <a:t>(1229)</a:t>
            </a:r>
            <a:br>
              <a:rPr lang="es-ES" sz="1200" b="1">
                <a:latin typeface="Open Sans"/>
                <a:sym typeface="Wingdings" panose="05000000000000000000" pitchFamily="2" charset="2"/>
              </a:rPr>
            </a:br>
            <a:r>
              <a:rPr lang="es-ES" sz="1200" b="1">
                <a:latin typeface="Open Sans"/>
                <a:sym typeface="Wingdings" panose="05000000000000000000" pitchFamily="2" charset="2"/>
              </a:rPr>
              <a:t>        Regne de València </a:t>
            </a:r>
            <a:r>
              <a:rPr lang="es-ES" sz="1200">
                <a:latin typeface="Open Sans"/>
                <a:sym typeface="Wingdings" panose="05000000000000000000" pitchFamily="2" charset="2"/>
              </a:rPr>
              <a:t>(1238-1245)</a:t>
            </a:r>
          </a:p>
          <a:p>
            <a:pPr>
              <a:buClr>
                <a:schemeClr val="accent1"/>
              </a:buClr>
            </a:pPr>
            <a:r>
              <a:rPr lang="es-ES" sz="1200">
                <a:latin typeface="Open Sans"/>
                <a:sym typeface="Wingdings" panose="05000000000000000000" pitchFamily="2" charset="2"/>
              </a:rPr>
              <a:t>        </a:t>
            </a:r>
            <a:r>
              <a:rPr lang="es-ES" sz="1200" b="1">
                <a:latin typeface="Open Sans"/>
                <a:sym typeface="Wingdings" panose="05000000000000000000" pitchFamily="2" charset="2"/>
              </a:rPr>
              <a:t>Múrcia</a:t>
            </a:r>
          </a:p>
          <a:p>
            <a:pPr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s-ES" sz="1200">
                <a:latin typeface="Open Sans"/>
                <a:sym typeface="Wingdings" panose="05000000000000000000" pitchFamily="2" charset="2"/>
              </a:rPr>
              <a:t>El seu fill, </a:t>
            </a:r>
            <a:r>
              <a:rPr lang="es-ES" sz="1200" b="1">
                <a:latin typeface="Open Sans"/>
                <a:sym typeface="Wingdings" panose="05000000000000000000" pitchFamily="2" charset="2"/>
              </a:rPr>
              <a:t>Pere el Gran</a:t>
            </a:r>
            <a:r>
              <a:rPr lang="es-ES" sz="1200">
                <a:latin typeface="Open Sans"/>
                <a:sym typeface="Wingdings" panose="05000000000000000000" pitchFamily="2" charset="2"/>
              </a:rPr>
              <a:t> </a:t>
            </a:r>
            <a:r>
              <a:rPr lang="es-ES" sz="1200">
                <a:solidFill>
                  <a:schemeClr val="accent1"/>
                </a:solidFill>
                <a:latin typeface="Open Sans"/>
                <a:sym typeface="Wingdings" panose="05000000000000000000" pitchFamily="2" charset="2"/>
              </a:rPr>
              <a:t></a:t>
            </a:r>
            <a:r>
              <a:rPr lang="es-ES" sz="1200">
                <a:latin typeface="Open Sans"/>
                <a:sym typeface="Wingdings" panose="05000000000000000000" pitchFamily="2" charset="2"/>
              </a:rPr>
              <a:t> va continuar l’</a:t>
            </a:r>
            <a:r>
              <a:rPr lang="es-ES" sz="1200" b="1">
                <a:latin typeface="Open Sans"/>
                <a:sym typeface="Wingdings" panose="05000000000000000000" pitchFamily="2" charset="2"/>
              </a:rPr>
              <a:t>expansió</a:t>
            </a:r>
            <a:r>
              <a:rPr lang="es-ES" sz="1200">
                <a:latin typeface="Open Sans"/>
                <a:sym typeface="Wingdings" panose="05000000000000000000" pitchFamily="2" charset="2"/>
              </a:rPr>
              <a:t> amb la conquesta: </a:t>
            </a:r>
            <a:r>
              <a:rPr lang="es-ES" sz="1200" b="1">
                <a:latin typeface="Open Sans"/>
                <a:sym typeface="Wingdings" panose="05000000000000000000" pitchFamily="2" charset="2"/>
              </a:rPr>
              <a:t>Sicília, Còrsega, Sardenya, Atenes </a:t>
            </a:r>
            <a:r>
              <a:rPr lang="es-ES" sz="1200">
                <a:latin typeface="Open Sans"/>
                <a:sym typeface="Wingdings" panose="05000000000000000000" pitchFamily="2" charset="2"/>
              </a:rPr>
              <a:t>i </a:t>
            </a:r>
            <a:r>
              <a:rPr lang="es-ES" sz="1200" b="1">
                <a:latin typeface="Open Sans"/>
                <a:sym typeface="Wingdings" panose="05000000000000000000" pitchFamily="2" charset="2"/>
              </a:rPr>
              <a:t>Neopàtria</a:t>
            </a:r>
            <a:endParaRPr lang="es-ES" sz="1200">
              <a:latin typeface="Open Sans"/>
              <a:sym typeface="Wingdings" panose="05000000000000000000" pitchFamily="2" charset="2"/>
            </a:endParaRPr>
          </a:p>
          <a:p>
            <a:pPr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s-ES" sz="1200">
                <a:latin typeface="Open Sans"/>
                <a:sym typeface="Wingdings" panose="05000000000000000000" pitchFamily="2" charset="2"/>
              </a:rPr>
              <a:t>Durant el </a:t>
            </a:r>
            <a:r>
              <a:rPr lang="es-ES" sz="1200" b="1">
                <a:latin typeface="Open Sans"/>
                <a:sym typeface="Wingdings" panose="05000000000000000000" pitchFamily="2" charset="2"/>
              </a:rPr>
              <a:t>S.XIV</a:t>
            </a:r>
            <a:r>
              <a:rPr lang="es-ES" sz="1200">
                <a:latin typeface="Open Sans"/>
                <a:sym typeface="Wingdings" panose="05000000000000000000" pitchFamily="2" charset="2"/>
              </a:rPr>
              <a:t> </a:t>
            </a:r>
            <a:r>
              <a:rPr lang="es-ES" sz="1200">
                <a:solidFill>
                  <a:schemeClr val="accent1"/>
                </a:solidFill>
                <a:latin typeface="Open Sans"/>
                <a:sym typeface="Wingdings" panose="05000000000000000000" pitchFamily="2" charset="2"/>
              </a:rPr>
              <a:t></a:t>
            </a:r>
            <a:r>
              <a:rPr lang="es-ES" sz="1200">
                <a:latin typeface="Open Sans"/>
                <a:sym typeface="Wingdings" panose="05000000000000000000" pitchFamily="2" charset="2"/>
              </a:rPr>
              <a:t> Situació de </a:t>
            </a:r>
            <a:r>
              <a:rPr lang="es-ES" sz="1200" b="1">
                <a:latin typeface="Open Sans"/>
                <a:sym typeface="Wingdings" panose="05000000000000000000" pitchFamily="2" charset="2"/>
              </a:rPr>
              <a:t>rivalitat</a:t>
            </a:r>
            <a:r>
              <a:rPr lang="es-ES" sz="1200">
                <a:latin typeface="Open Sans"/>
                <a:sym typeface="Wingdings" panose="05000000000000000000" pitchFamily="2" charset="2"/>
              </a:rPr>
              <a:t> entre les monarquies</a:t>
            </a:r>
            <a:br>
              <a:rPr lang="es-ES" sz="1200">
                <a:latin typeface="Open Sans"/>
                <a:sym typeface="Wingdings" panose="05000000000000000000" pitchFamily="2" charset="2"/>
              </a:rPr>
            </a:br>
            <a:r>
              <a:rPr lang="es-ES" sz="1200">
                <a:latin typeface="Open Sans"/>
                <a:sym typeface="Wingdings" panose="05000000000000000000" pitchFamily="2" charset="2"/>
              </a:rPr>
              <a:t>        </a:t>
            </a:r>
            <a:r>
              <a:rPr lang="es-ES" sz="1200" b="1">
                <a:latin typeface="Open Sans"/>
                <a:sym typeface="Wingdings" panose="05000000000000000000" pitchFamily="2" charset="2"/>
              </a:rPr>
              <a:t>Guerra dels Cent Anys</a:t>
            </a:r>
            <a:br>
              <a:rPr lang="es-ES" sz="1200" b="1">
                <a:latin typeface="Open Sans"/>
                <a:sym typeface="Wingdings" panose="05000000000000000000" pitchFamily="2" charset="2"/>
              </a:rPr>
            </a:br>
            <a:r>
              <a:rPr lang="es-ES" sz="1200" b="1">
                <a:latin typeface="Open Sans"/>
                <a:sym typeface="Wingdings" panose="05000000000000000000" pitchFamily="2" charset="2"/>
              </a:rPr>
              <a:t>        Guerra dels Dos Peres</a:t>
            </a:r>
            <a:r>
              <a:rPr lang="es-ES" sz="1200">
                <a:latin typeface="Open Sans"/>
                <a:sym typeface="Wingdings" panose="05000000000000000000" pitchFamily="2" charset="2"/>
              </a:rPr>
              <a:t> (Castella i Corona d’Aragó)</a:t>
            </a:r>
          </a:p>
        </p:txBody>
      </p:sp>
      <p:sp>
        <p:nvSpPr>
          <p:cNvPr id="27" name="Cerrar llave 26">
            <a:extLst>
              <a:ext uri="{FF2B5EF4-FFF2-40B4-BE49-F238E27FC236}">
                <a16:creationId xmlns:a16="http://schemas.microsoft.com/office/drawing/2014/main" id="{DC4A9816-9DBC-4AA2-B0C2-AC2E0EC0EE58}"/>
              </a:ext>
            </a:extLst>
          </p:cNvPr>
          <p:cNvSpPr/>
          <p:nvPr/>
        </p:nvSpPr>
        <p:spPr>
          <a:xfrm>
            <a:off x="2959675" y="2579721"/>
            <a:ext cx="53688" cy="487648"/>
          </a:xfrm>
          <a:prstGeom prst="rightBrac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0" name="CuadroTexto 39">
            <a:extLst>
              <a:ext uri="{FF2B5EF4-FFF2-40B4-BE49-F238E27FC236}">
                <a16:creationId xmlns:a16="http://schemas.microsoft.com/office/drawing/2014/main" id="{82F6B922-84C4-48C7-B05C-FB8AF154DEFE}"/>
              </a:ext>
            </a:extLst>
          </p:cNvPr>
          <p:cNvSpPr txBox="1"/>
          <p:nvPr/>
        </p:nvSpPr>
        <p:spPr>
          <a:xfrm>
            <a:off x="2973529" y="2667713"/>
            <a:ext cx="232627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Clr>
                <a:schemeClr val="accent1"/>
              </a:buClr>
            </a:pPr>
            <a:r>
              <a:rPr lang="es-ES" sz="1200">
                <a:latin typeface="Open Sans"/>
              </a:rPr>
              <a:t>ocupat pels </a:t>
            </a:r>
            <a:r>
              <a:rPr lang="es-ES" sz="1200" b="1">
                <a:latin typeface="Open Sans"/>
              </a:rPr>
              <a:t>àrabs</a:t>
            </a:r>
            <a:r>
              <a:rPr lang="es-ES" sz="1200">
                <a:latin typeface="Open Sans"/>
              </a:rPr>
              <a:t> des del </a:t>
            </a:r>
            <a:r>
              <a:rPr lang="es-ES" sz="1200" b="1">
                <a:latin typeface="Open Sans"/>
              </a:rPr>
              <a:t>s.VIII</a:t>
            </a:r>
            <a:endParaRPr lang="es-ES" sz="1200">
              <a:latin typeface="Open Sans"/>
            </a:endParaRPr>
          </a:p>
        </p:txBody>
      </p:sp>
      <p:sp>
        <p:nvSpPr>
          <p:cNvPr id="45" name="Rectángulo 44">
            <a:extLst>
              <a:ext uri="{FF2B5EF4-FFF2-40B4-BE49-F238E27FC236}">
                <a16:creationId xmlns:a16="http://schemas.microsoft.com/office/drawing/2014/main" id="{E5FE48F1-E735-42EC-8F88-C9ABBDE6A5DC}"/>
              </a:ext>
            </a:extLst>
          </p:cNvPr>
          <p:cNvSpPr/>
          <p:nvPr/>
        </p:nvSpPr>
        <p:spPr>
          <a:xfrm>
            <a:off x="7696776" y="915896"/>
            <a:ext cx="1278774" cy="405236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900" b="1">
                <a:latin typeface="Open Sans"/>
              </a:rPr>
              <a:t>Albigés:</a:t>
            </a:r>
            <a:r>
              <a:rPr lang="es-ES" sz="900">
                <a:latin typeface="Open Sans"/>
              </a:rPr>
              <a:t> seguidor de la doctrina càtara d’Occitània</a:t>
            </a:r>
            <a:endParaRPr lang="es-ES" sz="900" i="1">
              <a:latin typeface="Open Sans"/>
            </a:endParaRPr>
          </a:p>
        </p:txBody>
      </p:sp>
      <p:sp>
        <p:nvSpPr>
          <p:cNvPr id="53" name="CuadroTexto 52">
            <a:extLst>
              <a:ext uri="{FF2B5EF4-FFF2-40B4-BE49-F238E27FC236}">
                <a16:creationId xmlns:a16="http://schemas.microsoft.com/office/drawing/2014/main" id="{E90F4BA0-8E7F-4966-86ED-670B9D4C7408}"/>
              </a:ext>
            </a:extLst>
          </p:cNvPr>
          <p:cNvSpPr txBox="1"/>
          <p:nvPr/>
        </p:nvSpPr>
        <p:spPr>
          <a:xfrm>
            <a:off x="2652827" y="1022699"/>
            <a:ext cx="31037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Clr>
                <a:schemeClr val="accent1"/>
              </a:buClr>
            </a:pPr>
            <a:r>
              <a:rPr lang="es-ES" sz="1200">
                <a:latin typeface="Open Sans"/>
              </a:rPr>
              <a:t>conquerir </a:t>
            </a:r>
            <a:r>
              <a:rPr lang="es-ES" sz="1200" b="1">
                <a:latin typeface="Open Sans"/>
              </a:rPr>
              <a:t>Jerusalem</a:t>
            </a:r>
            <a:br>
              <a:rPr lang="es-ES" sz="1200" b="1">
                <a:latin typeface="Open Sans"/>
              </a:rPr>
            </a:br>
            <a:r>
              <a:rPr lang="es-ES" sz="1200">
                <a:latin typeface="Open Sans"/>
              </a:rPr>
              <a:t>erradicar les </a:t>
            </a:r>
            <a:r>
              <a:rPr lang="es-ES" sz="1200" b="1">
                <a:latin typeface="Open Sans"/>
              </a:rPr>
              <a:t>heretgies religioses</a:t>
            </a:r>
            <a:r>
              <a:rPr lang="es-ES" sz="1200">
                <a:latin typeface="Open Sans"/>
              </a:rPr>
              <a:t> europees</a:t>
            </a:r>
          </a:p>
        </p:txBody>
      </p:sp>
      <p:grpSp>
        <p:nvGrpSpPr>
          <p:cNvPr id="54" name="Grupo 53">
            <a:extLst>
              <a:ext uri="{FF2B5EF4-FFF2-40B4-BE49-F238E27FC236}">
                <a16:creationId xmlns:a16="http://schemas.microsoft.com/office/drawing/2014/main" id="{6E3AF214-4DCC-4006-A4F8-460692B9F488}"/>
              </a:ext>
            </a:extLst>
          </p:cNvPr>
          <p:cNvGrpSpPr/>
          <p:nvPr/>
        </p:nvGrpSpPr>
        <p:grpSpPr>
          <a:xfrm>
            <a:off x="2558876" y="1156550"/>
            <a:ext cx="180542" cy="180108"/>
            <a:chOff x="148965" y="3956602"/>
            <a:chExt cx="180542" cy="180108"/>
          </a:xfrm>
        </p:grpSpPr>
        <p:cxnSp>
          <p:nvCxnSpPr>
            <p:cNvPr id="67" name="Conector recto 66">
              <a:extLst>
                <a:ext uri="{FF2B5EF4-FFF2-40B4-BE49-F238E27FC236}">
                  <a16:creationId xmlns:a16="http://schemas.microsoft.com/office/drawing/2014/main" id="{90B100DB-1161-432E-8765-1E4B5C814531}"/>
                </a:ext>
              </a:extLst>
            </p:cNvPr>
            <p:cNvCxnSpPr/>
            <p:nvPr/>
          </p:nvCxnSpPr>
          <p:spPr>
            <a:xfrm flipH="1">
              <a:off x="156325" y="3956602"/>
              <a:ext cx="173182" cy="90054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Conector recto 67">
              <a:extLst>
                <a:ext uri="{FF2B5EF4-FFF2-40B4-BE49-F238E27FC236}">
                  <a16:creationId xmlns:a16="http://schemas.microsoft.com/office/drawing/2014/main" id="{258E45D7-1461-41DD-8ADB-334A3610FE1B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148965" y="4046656"/>
              <a:ext cx="173182" cy="90054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0" name="Flecha: doblada hacia arriba 69">
            <a:extLst>
              <a:ext uri="{FF2B5EF4-FFF2-40B4-BE49-F238E27FC236}">
                <a16:creationId xmlns:a16="http://schemas.microsoft.com/office/drawing/2014/main" id="{D7901E87-CF69-4939-BED9-7D7695472213}"/>
              </a:ext>
            </a:extLst>
          </p:cNvPr>
          <p:cNvSpPr/>
          <p:nvPr/>
        </p:nvSpPr>
        <p:spPr>
          <a:xfrm rot="5400000">
            <a:off x="440014" y="2617282"/>
            <a:ext cx="325309" cy="204913"/>
          </a:xfrm>
          <a:prstGeom prst="bentUpArrow">
            <a:avLst>
              <a:gd name="adj1" fmla="val 25000"/>
              <a:gd name="adj2" fmla="val 25000"/>
              <a:gd name="adj3" fmla="val 27921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1" name="Flecha: doblada hacia arriba 70">
            <a:extLst>
              <a:ext uri="{FF2B5EF4-FFF2-40B4-BE49-F238E27FC236}">
                <a16:creationId xmlns:a16="http://schemas.microsoft.com/office/drawing/2014/main" id="{00E23624-3A7E-488A-ADA5-B11878C9DE4A}"/>
              </a:ext>
            </a:extLst>
          </p:cNvPr>
          <p:cNvSpPr/>
          <p:nvPr/>
        </p:nvSpPr>
        <p:spPr>
          <a:xfrm rot="5400000">
            <a:off x="347525" y="2709770"/>
            <a:ext cx="510285" cy="204913"/>
          </a:xfrm>
          <a:prstGeom prst="bent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3" name="Flecha: doblada hacia arriba 72">
            <a:extLst>
              <a:ext uri="{FF2B5EF4-FFF2-40B4-BE49-F238E27FC236}">
                <a16:creationId xmlns:a16="http://schemas.microsoft.com/office/drawing/2014/main" id="{6BA548E3-418C-47D7-8036-0475B08C0F14}"/>
              </a:ext>
            </a:extLst>
          </p:cNvPr>
          <p:cNvSpPr/>
          <p:nvPr/>
        </p:nvSpPr>
        <p:spPr>
          <a:xfrm rot="5400000">
            <a:off x="531687" y="3450087"/>
            <a:ext cx="146717" cy="204913"/>
          </a:xfrm>
          <a:prstGeom prst="bentUpArrow">
            <a:avLst>
              <a:gd name="adj1" fmla="val 25000"/>
              <a:gd name="adj2" fmla="val 25000"/>
              <a:gd name="adj3" fmla="val 27921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4" name="Flecha: doblada hacia arriba 73">
            <a:extLst>
              <a:ext uri="{FF2B5EF4-FFF2-40B4-BE49-F238E27FC236}">
                <a16:creationId xmlns:a16="http://schemas.microsoft.com/office/drawing/2014/main" id="{20B7E99F-2956-42A9-BC87-01A161848F42}"/>
              </a:ext>
            </a:extLst>
          </p:cNvPr>
          <p:cNvSpPr/>
          <p:nvPr/>
        </p:nvSpPr>
        <p:spPr>
          <a:xfrm rot="5400000">
            <a:off x="440013" y="3539384"/>
            <a:ext cx="325309" cy="204913"/>
          </a:xfrm>
          <a:prstGeom prst="bentUpArrow">
            <a:avLst>
              <a:gd name="adj1" fmla="val 25000"/>
              <a:gd name="adj2" fmla="val 25000"/>
              <a:gd name="adj3" fmla="val 27921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098677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>
            <a:extLst>
              <a:ext uri="{FF2B5EF4-FFF2-40B4-BE49-F238E27FC236}">
                <a16:creationId xmlns:a16="http://schemas.microsoft.com/office/drawing/2014/main" id="{119DE9DB-5C95-42EF-838B-46365C73EEF3}"/>
              </a:ext>
            </a:extLst>
          </p:cNvPr>
          <p:cNvSpPr/>
          <p:nvPr/>
        </p:nvSpPr>
        <p:spPr>
          <a:xfrm>
            <a:off x="298334" y="3333947"/>
            <a:ext cx="8734830" cy="830997"/>
          </a:xfrm>
          <a:prstGeom prst="rect">
            <a:avLst/>
          </a:prstGeom>
          <a:solidFill>
            <a:srgbClr val="FFB424">
              <a:alpha val="20000"/>
            </a:srgbClr>
          </a:solidFill>
          <a:ln w="19050">
            <a:solidFill>
              <a:schemeClr val="accent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6" name="Google Shape;116;p16"/>
          <p:cNvSpPr txBox="1">
            <a:spLocks noGrp="1"/>
          </p:cNvSpPr>
          <p:nvPr>
            <p:ph type="title"/>
          </p:nvPr>
        </p:nvSpPr>
        <p:spPr>
          <a:xfrm>
            <a:off x="602673" y="0"/>
            <a:ext cx="7446817" cy="58881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3600"/>
              <a:t>Les cròniques medievals</a:t>
            </a:r>
            <a:endParaRPr sz="3600"/>
          </a:p>
        </p:txBody>
      </p:sp>
      <p:sp>
        <p:nvSpPr>
          <p:cNvPr id="119" name="Google Shape;119;p16"/>
          <p:cNvSpPr txBox="1">
            <a:spLocks noGrp="1"/>
          </p:cNvSpPr>
          <p:nvPr>
            <p:ph type="sldNum" idx="12"/>
          </p:nvPr>
        </p:nvSpPr>
        <p:spPr>
          <a:xfrm>
            <a:off x="-6000" y="0"/>
            <a:ext cx="608674" cy="588818"/>
          </a:xfrm>
          <a:prstGeom prst="rect">
            <a:avLst/>
          </a:prstGeom>
          <a:solidFill>
            <a:schemeClr val="accent1"/>
          </a:solidFill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chemeClr val="bg1"/>
                </a:solidFill>
              </a:rPr>
              <a:t>6</a:t>
            </a:r>
            <a:endParaRPr sz="2400">
              <a:solidFill>
                <a:schemeClr val="bg1"/>
              </a:solidFill>
            </a:endParaRPr>
          </a:p>
        </p:txBody>
      </p:sp>
      <p:sp>
        <p:nvSpPr>
          <p:cNvPr id="53" name="Google Shape;116;p16">
            <a:extLst>
              <a:ext uri="{FF2B5EF4-FFF2-40B4-BE49-F238E27FC236}">
                <a16:creationId xmlns:a16="http://schemas.microsoft.com/office/drawing/2014/main" id="{B197B36C-B838-40AC-A341-CC351BDB280D}"/>
              </a:ext>
            </a:extLst>
          </p:cNvPr>
          <p:cNvSpPr txBox="1">
            <a:spLocks/>
          </p:cNvSpPr>
          <p:nvPr/>
        </p:nvSpPr>
        <p:spPr>
          <a:xfrm>
            <a:off x="907008" y="1406339"/>
            <a:ext cx="5218800" cy="4343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4667"/>
              </a:buClr>
              <a:buSzPts val="1400"/>
              <a:buFont typeface="Merriweather"/>
              <a:buNone/>
              <a:defRPr sz="1400" b="1" i="0" u="none" strike="noStrike" cap="none">
                <a:solidFill>
                  <a:srgbClr val="294667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4667"/>
              </a:buClr>
              <a:buSzPts val="1400"/>
              <a:buFont typeface="Merriweather"/>
              <a:buNone/>
              <a:defRPr sz="1400" b="1" i="0" u="none" strike="noStrike" cap="none">
                <a:solidFill>
                  <a:srgbClr val="294667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4667"/>
              </a:buClr>
              <a:buSzPts val="1400"/>
              <a:buFont typeface="Merriweather"/>
              <a:buNone/>
              <a:defRPr sz="1400" b="1" i="0" u="none" strike="noStrike" cap="none">
                <a:solidFill>
                  <a:srgbClr val="294667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4667"/>
              </a:buClr>
              <a:buSzPts val="1400"/>
              <a:buFont typeface="Merriweather"/>
              <a:buNone/>
              <a:defRPr sz="1400" b="1" i="0" u="none" strike="noStrike" cap="none">
                <a:solidFill>
                  <a:srgbClr val="294667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4667"/>
              </a:buClr>
              <a:buSzPts val="1400"/>
              <a:buFont typeface="Merriweather"/>
              <a:buNone/>
              <a:defRPr sz="1400" b="1" i="0" u="none" strike="noStrike" cap="none">
                <a:solidFill>
                  <a:srgbClr val="294667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4667"/>
              </a:buClr>
              <a:buSzPts val="1400"/>
              <a:buFont typeface="Merriweather"/>
              <a:buNone/>
              <a:defRPr sz="1400" b="1" i="0" u="none" strike="noStrike" cap="none">
                <a:solidFill>
                  <a:srgbClr val="294667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4667"/>
              </a:buClr>
              <a:buSzPts val="1400"/>
              <a:buFont typeface="Merriweather"/>
              <a:buNone/>
              <a:defRPr sz="1400" b="1" i="0" u="none" strike="noStrike" cap="none">
                <a:solidFill>
                  <a:srgbClr val="294667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4667"/>
              </a:buClr>
              <a:buSzPts val="1400"/>
              <a:buFont typeface="Merriweather"/>
              <a:buNone/>
              <a:defRPr sz="1400" b="1" i="0" u="none" strike="noStrike" cap="none">
                <a:solidFill>
                  <a:srgbClr val="294667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4667"/>
              </a:buClr>
              <a:buSzPts val="1400"/>
              <a:buFont typeface="Merriweather"/>
              <a:buNone/>
              <a:defRPr sz="1400" b="1" i="0" u="none" strike="noStrike" cap="none">
                <a:solidFill>
                  <a:srgbClr val="294667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r>
              <a:rPr lang="es-ES" sz="2400">
                <a:solidFill>
                  <a:schemeClr val="accent1"/>
                </a:solidFill>
              </a:rPr>
              <a:t>Característiques</a:t>
            </a:r>
          </a:p>
        </p:txBody>
      </p:sp>
      <p:sp>
        <p:nvSpPr>
          <p:cNvPr id="54" name="Google Shape;119;p16">
            <a:extLst>
              <a:ext uri="{FF2B5EF4-FFF2-40B4-BE49-F238E27FC236}">
                <a16:creationId xmlns:a16="http://schemas.microsoft.com/office/drawing/2014/main" id="{43DB7D04-C1A9-4957-B8BA-D4A2ADD1A1B5}"/>
              </a:ext>
            </a:extLst>
          </p:cNvPr>
          <p:cNvSpPr txBox="1">
            <a:spLocks/>
          </p:cNvSpPr>
          <p:nvPr/>
        </p:nvSpPr>
        <p:spPr>
          <a:xfrm>
            <a:off x="298334" y="1535879"/>
            <a:ext cx="608674" cy="3048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300" b="1" i="0" u="none" strike="noStrike" cap="none">
                <a:solidFill>
                  <a:srgbClr val="294667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300" b="1" i="0" u="none" strike="noStrike" cap="none">
                <a:solidFill>
                  <a:srgbClr val="294667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300" b="1" i="0" u="none" strike="noStrike" cap="none">
                <a:solidFill>
                  <a:srgbClr val="294667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300" b="1" i="0" u="none" strike="noStrike" cap="none">
                <a:solidFill>
                  <a:srgbClr val="294667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300" b="1" i="0" u="none" strike="noStrike" cap="none">
                <a:solidFill>
                  <a:srgbClr val="294667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300" b="1" i="0" u="none" strike="noStrike" cap="none">
                <a:solidFill>
                  <a:srgbClr val="294667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300" b="1" i="0" u="none" strike="noStrike" cap="none">
                <a:solidFill>
                  <a:srgbClr val="294667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300" b="1" i="0" u="none" strike="noStrike" cap="none">
                <a:solidFill>
                  <a:srgbClr val="294667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300" b="1" i="0" u="none" strike="noStrike" cap="none">
                <a:solidFill>
                  <a:srgbClr val="294667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r>
              <a:rPr lang="en" sz="1800">
                <a:solidFill>
                  <a:schemeClr val="bg1"/>
                </a:solidFill>
              </a:rPr>
              <a:t>6.1</a:t>
            </a:r>
          </a:p>
        </p:txBody>
      </p:sp>
      <p:sp>
        <p:nvSpPr>
          <p:cNvPr id="67" name="CuadroTexto 66">
            <a:extLst>
              <a:ext uri="{FF2B5EF4-FFF2-40B4-BE49-F238E27FC236}">
                <a16:creationId xmlns:a16="http://schemas.microsoft.com/office/drawing/2014/main" id="{4D770A39-E04D-4492-BB8F-DF80C03F1A83}"/>
              </a:ext>
            </a:extLst>
          </p:cNvPr>
          <p:cNvSpPr txBox="1"/>
          <p:nvPr/>
        </p:nvSpPr>
        <p:spPr>
          <a:xfrm>
            <a:off x="249845" y="1808165"/>
            <a:ext cx="901561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s-ES" sz="1200" b="1" u="sng">
                <a:uFill>
                  <a:solidFill>
                    <a:schemeClr val="accent1"/>
                  </a:solidFill>
                </a:uFill>
                <a:latin typeface="Open Sans"/>
              </a:rPr>
              <a:t>Interpretació subjectiva dels fets històrics</a:t>
            </a:r>
            <a:r>
              <a:rPr lang="es-ES" sz="1200" b="1">
                <a:uFill>
                  <a:solidFill>
                    <a:schemeClr val="accent1"/>
                  </a:solidFill>
                </a:uFill>
                <a:latin typeface="Open Sans"/>
              </a:rPr>
              <a:t> </a:t>
            </a:r>
            <a:r>
              <a:rPr lang="es-ES" sz="1200">
                <a:uFill>
                  <a:solidFill>
                    <a:schemeClr val="accent1"/>
                  </a:solidFill>
                </a:uFill>
                <a:latin typeface="Open Sans"/>
              </a:rPr>
              <a:t>amb l’objectiu de </a:t>
            </a:r>
            <a:r>
              <a:rPr lang="es-ES" sz="1200" b="1">
                <a:uFill>
                  <a:solidFill>
                    <a:schemeClr val="accent1"/>
                  </a:solidFill>
                </a:uFill>
                <a:latin typeface="Open Sans"/>
              </a:rPr>
              <a:t>justificar la política reial </a:t>
            </a:r>
            <a:r>
              <a:rPr lang="es-ES" sz="1200" b="1">
                <a:solidFill>
                  <a:schemeClr val="accent1"/>
                </a:solidFill>
                <a:uFill>
                  <a:solidFill>
                    <a:schemeClr val="accent1"/>
                  </a:solidFill>
                </a:uFill>
                <a:latin typeface="Open Sans"/>
                <a:sym typeface="Wingdings" panose="05000000000000000000" pitchFamily="2" charset="2"/>
              </a:rPr>
              <a:t>+</a:t>
            </a:r>
            <a:r>
              <a:rPr lang="es-ES" sz="1200" b="1">
                <a:uFill>
                  <a:solidFill>
                    <a:schemeClr val="accent1"/>
                  </a:solidFill>
                </a:uFill>
                <a:latin typeface="Open Sans"/>
                <a:sym typeface="Wingdings" panose="05000000000000000000" pitchFamily="2" charset="2"/>
              </a:rPr>
              <a:t> exaltar la corona i nació</a:t>
            </a:r>
            <a:br>
              <a:rPr lang="es-ES" sz="1200">
                <a:uFill>
                  <a:solidFill>
                    <a:schemeClr val="accent1"/>
                  </a:solidFill>
                </a:uFill>
                <a:latin typeface="Open Sans"/>
                <a:sym typeface="Wingdings" panose="05000000000000000000" pitchFamily="2" charset="2"/>
              </a:rPr>
            </a:br>
            <a:r>
              <a:rPr lang="es-ES" sz="1200">
                <a:uFill>
                  <a:solidFill>
                    <a:schemeClr val="accent1"/>
                  </a:solidFill>
                </a:uFill>
                <a:latin typeface="Open Sans"/>
                <a:sym typeface="Wingdings" panose="05000000000000000000" pitchFamily="2" charset="2"/>
              </a:rPr>
              <a:t>     mantindre la dinastia </a:t>
            </a:r>
            <a:r>
              <a:rPr lang="es-ES" sz="1200">
                <a:solidFill>
                  <a:schemeClr val="accent1"/>
                </a:solidFill>
                <a:uFill>
                  <a:solidFill>
                    <a:schemeClr val="accent1"/>
                  </a:solidFill>
                </a:uFill>
                <a:latin typeface="Open Sans"/>
                <a:sym typeface="Wingdings" panose="05000000000000000000" pitchFamily="2" charset="2"/>
              </a:rPr>
              <a:t> </a:t>
            </a:r>
            <a:r>
              <a:rPr lang="es-ES" sz="1200">
                <a:uFill>
                  <a:solidFill>
                    <a:schemeClr val="accent1"/>
                  </a:solidFill>
                </a:uFill>
                <a:latin typeface="Open Sans"/>
                <a:sym typeface="Wingdings" panose="05000000000000000000" pitchFamily="2" charset="2"/>
              </a:rPr>
              <a:t>manifesten el </a:t>
            </a:r>
            <a:r>
              <a:rPr lang="es-ES" sz="1200" b="1" u="sng">
                <a:uFill>
                  <a:solidFill>
                    <a:schemeClr val="accent1"/>
                  </a:solidFill>
                </a:uFill>
                <a:latin typeface="Open Sans"/>
                <a:sym typeface="Wingdings" panose="05000000000000000000" pitchFamily="2" charset="2"/>
              </a:rPr>
              <a:t>patriotisme</a:t>
            </a:r>
            <a:endParaRPr lang="es-ES" sz="1200">
              <a:uFill>
                <a:solidFill>
                  <a:schemeClr val="accent1"/>
                </a:solidFill>
              </a:uFill>
              <a:latin typeface="Open Sans"/>
              <a:sym typeface="Wingdings" panose="05000000000000000000" pitchFamily="2" charset="2"/>
            </a:endParaRPr>
          </a:p>
          <a:p>
            <a:pPr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s-ES" sz="1200" b="1" u="sng">
                <a:uFill>
                  <a:solidFill>
                    <a:schemeClr val="accent1"/>
                  </a:solidFill>
                </a:uFill>
                <a:latin typeface="Open Sans"/>
                <a:sym typeface="Wingdings" panose="05000000000000000000" pitchFamily="2" charset="2"/>
              </a:rPr>
              <a:t>Sentiment religiós</a:t>
            </a:r>
            <a:r>
              <a:rPr lang="es-ES" sz="1200">
                <a:uFill>
                  <a:solidFill>
                    <a:schemeClr val="accent1"/>
                  </a:solidFill>
                </a:uFill>
                <a:latin typeface="Open Sans"/>
                <a:sym typeface="Wingdings" panose="05000000000000000000" pitchFamily="2" charset="2"/>
              </a:rPr>
              <a:t> degut a una </a:t>
            </a:r>
            <a:r>
              <a:rPr lang="es-ES" sz="1200" b="1">
                <a:uFill>
                  <a:solidFill>
                    <a:schemeClr val="accent1"/>
                  </a:solidFill>
                </a:uFill>
                <a:latin typeface="Open Sans"/>
                <a:sym typeface="Wingdings" panose="05000000000000000000" pitchFamily="2" charset="2"/>
              </a:rPr>
              <a:t>visió teocèntrica</a:t>
            </a:r>
            <a:r>
              <a:rPr lang="es-ES" sz="1200">
                <a:uFill>
                  <a:solidFill>
                    <a:schemeClr val="accent1"/>
                  </a:solidFill>
                </a:uFill>
                <a:latin typeface="Open Sans"/>
                <a:sym typeface="Wingdings" panose="05000000000000000000" pitchFamily="2" charset="2"/>
              </a:rPr>
              <a:t> i el </a:t>
            </a:r>
            <a:r>
              <a:rPr lang="es-ES" sz="1200" b="1">
                <a:uFill>
                  <a:solidFill>
                    <a:schemeClr val="accent1"/>
                  </a:solidFill>
                </a:uFill>
                <a:latin typeface="Open Sans"/>
                <a:sym typeface="Wingdings" panose="05000000000000000000" pitchFamily="2" charset="2"/>
              </a:rPr>
              <a:t>providencialisme</a:t>
            </a:r>
            <a:r>
              <a:rPr lang="es-ES" sz="1200">
                <a:uFill>
                  <a:solidFill>
                    <a:schemeClr val="accent1"/>
                  </a:solidFill>
                </a:uFill>
                <a:latin typeface="Open Sans"/>
                <a:sym typeface="Wingdings" panose="05000000000000000000" pitchFamily="2" charset="2"/>
              </a:rPr>
              <a:t> (fe i ordre divina)</a:t>
            </a:r>
          </a:p>
          <a:p>
            <a:pPr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s-ES" sz="1200" b="1" u="sng">
                <a:uFill>
                  <a:solidFill>
                    <a:schemeClr val="accent1"/>
                  </a:solidFill>
                </a:uFill>
                <a:latin typeface="Open Sans"/>
                <a:sym typeface="Wingdings" panose="05000000000000000000" pitchFamily="2" charset="2"/>
              </a:rPr>
              <a:t>Incorporació d’elements ficticis</a:t>
            </a:r>
            <a:r>
              <a:rPr lang="es-ES" sz="1200">
                <a:uFill>
                  <a:solidFill>
                    <a:schemeClr val="accent1"/>
                  </a:solidFill>
                </a:uFill>
                <a:latin typeface="Open Sans"/>
                <a:sym typeface="Wingdings" panose="05000000000000000000" pitchFamily="2" charset="2"/>
              </a:rPr>
              <a:t> procedents de la </a:t>
            </a:r>
            <a:r>
              <a:rPr lang="es-ES" sz="1200" b="1">
                <a:uFill>
                  <a:solidFill>
                    <a:schemeClr val="accent1"/>
                  </a:solidFill>
                </a:uFill>
                <a:latin typeface="Open Sans"/>
                <a:sym typeface="Wingdings" panose="05000000000000000000" pitchFamily="2" charset="2"/>
              </a:rPr>
              <a:t>literatura cavalleresca </a:t>
            </a:r>
            <a:r>
              <a:rPr lang="es-ES" sz="1200" b="1">
                <a:solidFill>
                  <a:schemeClr val="accent1"/>
                </a:solidFill>
                <a:uFill>
                  <a:solidFill>
                    <a:schemeClr val="accent1"/>
                  </a:solidFill>
                </a:uFill>
                <a:latin typeface="Open Sans"/>
                <a:sym typeface="Wingdings" panose="05000000000000000000" pitchFamily="2" charset="2"/>
              </a:rPr>
              <a:t>+</a:t>
            </a:r>
            <a:r>
              <a:rPr lang="es-ES" sz="1200">
                <a:uFill>
                  <a:solidFill>
                    <a:schemeClr val="accent1"/>
                  </a:solidFill>
                </a:uFill>
                <a:latin typeface="Open Sans"/>
                <a:sym typeface="Wingdings" panose="05000000000000000000" pitchFamily="2" charset="2"/>
              </a:rPr>
              <a:t> </a:t>
            </a:r>
            <a:r>
              <a:rPr lang="es-ES" sz="1200" b="1">
                <a:uFill>
                  <a:solidFill>
                    <a:schemeClr val="accent1"/>
                  </a:solidFill>
                </a:uFill>
                <a:latin typeface="Open Sans"/>
                <a:sym typeface="Wingdings" panose="05000000000000000000" pitchFamily="2" charset="2"/>
              </a:rPr>
              <a:t>to heròic</a:t>
            </a:r>
            <a:r>
              <a:rPr lang="es-ES" sz="1200">
                <a:uFill>
                  <a:solidFill>
                    <a:schemeClr val="accent1"/>
                  </a:solidFill>
                </a:uFill>
                <a:latin typeface="Open Sans"/>
                <a:sym typeface="Wingdings" panose="05000000000000000000" pitchFamily="2" charset="2"/>
              </a:rPr>
              <a:t> amb expressió dels </a:t>
            </a:r>
            <a:r>
              <a:rPr lang="es-ES" sz="1200" b="1">
                <a:uFill>
                  <a:solidFill>
                    <a:schemeClr val="accent1"/>
                  </a:solidFill>
                </a:uFill>
                <a:latin typeface="Open Sans"/>
                <a:sym typeface="Wingdings" panose="05000000000000000000" pitchFamily="2" charset="2"/>
              </a:rPr>
              <a:t>sentiments personals</a:t>
            </a:r>
          </a:p>
          <a:p>
            <a:pPr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s-ES" sz="1200" b="1" u="sng">
                <a:uFill>
                  <a:solidFill>
                    <a:schemeClr val="accent1"/>
                  </a:solidFill>
                </a:uFill>
                <a:latin typeface="Open Sans"/>
                <a:sym typeface="Wingdings" panose="05000000000000000000" pitchFamily="2" charset="2"/>
              </a:rPr>
              <a:t>Intenció moralitzadora i didàctica</a:t>
            </a:r>
            <a:r>
              <a:rPr lang="es-ES" sz="1200">
                <a:uFill>
                  <a:solidFill>
                    <a:schemeClr val="accent1"/>
                  </a:solidFill>
                </a:uFill>
                <a:latin typeface="Open Sans"/>
                <a:sym typeface="Wingdings" panose="05000000000000000000" pitchFamily="2" charset="2"/>
              </a:rPr>
              <a:t> ja que la finalitat és </a:t>
            </a:r>
            <a:r>
              <a:rPr lang="es-ES" sz="1200" b="1">
                <a:uFill>
                  <a:solidFill>
                    <a:schemeClr val="accent1"/>
                  </a:solidFill>
                </a:uFill>
                <a:latin typeface="Open Sans"/>
                <a:sym typeface="Wingdings" panose="05000000000000000000" pitchFamily="2" charset="2"/>
              </a:rPr>
              <a:t>donar exemple a futurs monarques</a:t>
            </a:r>
          </a:p>
          <a:p>
            <a:pPr marL="171450" indent="-171450">
              <a:buClr>
                <a:schemeClr val="accent1"/>
              </a:buClr>
              <a:buFont typeface="Wingdings" panose="05000000000000000000" pitchFamily="2" charset="2"/>
              <a:buChar char=""/>
            </a:pPr>
            <a:r>
              <a:rPr lang="es-ES" sz="1200" b="1">
                <a:uFill>
                  <a:solidFill>
                    <a:schemeClr val="accent1"/>
                  </a:solidFill>
                </a:uFill>
                <a:latin typeface="Open Sans"/>
                <a:sym typeface="Wingdings" panose="05000000000000000000" pitchFamily="2" charset="2"/>
              </a:rPr>
              <a:t>Crònica periodística:</a:t>
            </a:r>
            <a:r>
              <a:rPr lang="es-ES" sz="1200">
                <a:uFill>
                  <a:solidFill>
                    <a:schemeClr val="accent1"/>
                  </a:solidFill>
                </a:uFill>
                <a:latin typeface="Open Sans"/>
                <a:sym typeface="Wingdings" panose="05000000000000000000" pitchFamily="2" charset="2"/>
              </a:rPr>
              <a:t> narra uns fets </a:t>
            </a:r>
            <a:r>
              <a:rPr lang="es-ES" sz="1200" u="sng">
                <a:uFill>
                  <a:solidFill>
                    <a:schemeClr val="accent1"/>
                  </a:solidFill>
                </a:uFill>
                <a:latin typeface="Open Sans"/>
                <a:sym typeface="Wingdings" panose="05000000000000000000" pitchFamily="2" charset="2"/>
              </a:rPr>
              <a:t>objectivament</a:t>
            </a:r>
            <a:endParaRPr lang="es-ES" sz="1200" b="1">
              <a:uFill>
                <a:solidFill>
                  <a:schemeClr val="accent1"/>
                </a:solidFill>
              </a:uFill>
              <a:latin typeface="Open Sans"/>
              <a:sym typeface="Wingdings" panose="05000000000000000000" pitchFamily="2" charset="2"/>
            </a:endParaRPr>
          </a:p>
        </p:txBody>
      </p:sp>
      <p:sp>
        <p:nvSpPr>
          <p:cNvPr id="68" name="Flecha: doblada hacia arriba 67">
            <a:extLst>
              <a:ext uri="{FF2B5EF4-FFF2-40B4-BE49-F238E27FC236}">
                <a16:creationId xmlns:a16="http://schemas.microsoft.com/office/drawing/2014/main" id="{1BC7BB3B-356E-43AF-968D-807095F56E16}"/>
              </a:ext>
            </a:extLst>
          </p:cNvPr>
          <p:cNvSpPr/>
          <p:nvPr/>
        </p:nvSpPr>
        <p:spPr>
          <a:xfrm rot="5400000">
            <a:off x="437026" y="2071864"/>
            <a:ext cx="105598" cy="87151"/>
          </a:xfrm>
          <a:prstGeom prst="bent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9" name="Google Shape;116;p16">
            <a:extLst>
              <a:ext uri="{FF2B5EF4-FFF2-40B4-BE49-F238E27FC236}">
                <a16:creationId xmlns:a16="http://schemas.microsoft.com/office/drawing/2014/main" id="{D3DEA7A4-3692-4F3C-AE50-A0F71C4B4C52}"/>
              </a:ext>
            </a:extLst>
          </p:cNvPr>
          <p:cNvSpPr txBox="1">
            <a:spLocks/>
          </p:cNvSpPr>
          <p:nvPr/>
        </p:nvSpPr>
        <p:spPr>
          <a:xfrm>
            <a:off x="907008" y="2876614"/>
            <a:ext cx="5218800" cy="4343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4667"/>
              </a:buClr>
              <a:buSzPts val="1400"/>
              <a:buFont typeface="Merriweather"/>
              <a:buNone/>
              <a:defRPr sz="1400" b="1" i="0" u="none" strike="noStrike" cap="none">
                <a:solidFill>
                  <a:srgbClr val="294667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4667"/>
              </a:buClr>
              <a:buSzPts val="1400"/>
              <a:buFont typeface="Merriweather"/>
              <a:buNone/>
              <a:defRPr sz="1400" b="1" i="0" u="none" strike="noStrike" cap="none">
                <a:solidFill>
                  <a:srgbClr val="294667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4667"/>
              </a:buClr>
              <a:buSzPts val="1400"/>
              <a:buFont typeface="Merriweather"/>
              <a:buNone/>
              <a:defRPr sz="1400" b="1" i="0" u="none" strike="noStrike" cap="none">
                <a:solidFill>
                  <a:srgbClr val="294667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4667"/>
              </a:buClr>
              <a:buSzPts val="1400"/>
              <a:buFont typeface="Merriweather"/>
              <a:buNone/>
              <a:defRPr sz="1400" b="1" i="0" u="none" strike="noStrike" cap="none">
                <a:solidFill>
                  <a:srgbClr val="294667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4667"/>
              </a:buClr>
              <a:buSzPts val="1400"/>
              <a:buFont typeface="Merriweather"/>
              <a:buNone/>
              <a:defRPr sz="1400" b="1" i="0" u="none" strike="noStrike" cap="none">
                <a:solidFill>
                  <a:srgbClr val="294667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4667"/>
              </a:buClr>
              <a:buSzPts val="1400"/>
              <a:buFont typeface="Merriweather"/>
              <a:buNone/>
              <a:defRPr sz="1400" b="1" i="0" u="none" strike="noStrike" cap="none">
                <a:solidFill>
                  <a:srgbClr val="294667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4667"/>
              </a:buClr>
              <a:buSzPts val="1400"/>
              <a:buFont typeface="Merriweather"/>
              <a:buNone/>
              <a:defRPr sz="1400" b="1" i="0" u="none" strike="noStrike" cap="none">
                <a:solidFill>
                  <a:srgbClr val="294667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4667"/>
              </a:buClr>
              <a:buSzPts val="1400"/>
              <a:buFont typeface="Merriweather"/>
              <a:buNone/>
              <a:defRPr sz="1400" b="1" i="0" u="none" strike="noStrike" cap="none">
                <a:solidFill>
                  <a:srgbClr val="294667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4667"/>
              </a:buClr>
              <a:buSzPts val="1400"/>
              <a:buFont typeface="Merriweather"/>
              <a:buNone/>
              <a:defRPr sz="1400" b="1" i="0" u="none" strike="noStrike" cap="none">
                <a:solidFill>
                  <a:srgbClr val="294667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r>
              <a:rPr lang="es-ES" sz="2400">
                <a:solidFill>
                  <a:schemeClr val="accent1"/>
                </a:solidFill>
              </a:rPr>
              <a:t>Crònica de Jaume I</a:t>
            </a:r>
          </a:p>
        </p:txBody>
      </p:sp>
      <p:sp>
        <p:nvSpPr>
          <p:cNvPr id="70" name="Google Shape;119;p16">
            <a:extLst>
              <a:ext uri="{FF2B5EF4-FFF2-40B4-BE49-F238E27FC236}">
                <a16:creationId xmlns:a16="http://schemas.microsoft.com/office/drawing/2014/main" id="{75A478CC-4BB6-4970-ACA5-DCC71B3F8BC2}"/>
              </a:ext>
            </a:extLst>
          </p:cNvPr>
          <p:cNvSpPr txBox="1">
            <a:spLocks/>
          </p:cNvSpPr>
          <p:nvPr/>
        </p:nvSpPr>
        <p:spPr>
          <a:xfrm>
            <a:off x="298334" y="2992299"/>
            <a:ext cx="608674" cy="3048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300" b="1" i="0" u="none" strike="noStrike" cap="none">
                <a:solidFill>
                  <a:srgbClr val="294667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300" b="1" i="0" u="none" strike="noStrike" cap="none">
                <a:solidFill>
                  <a:srgbClr val="294667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300" b="1" i="0" u="none" strike="noStrike" cap="none">
                <a:solidFill>
                  <a:srgbClr val="294667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300" b="1" i="0" u="none" strike="noStrike" cap="none">
                <a:solidFill>
                  <a:srgbClr val="294667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300" b="1" i="0" u="none" strike="noStrike" cap="none">
                <a:solidFill>
                  <a:srgbClr val="294667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300" b="1" i="0" u="none" strike="noStrike" cap="none">
                <a:solidFill>
                  <a:srgbClr val="294667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300" b="1" i="0" u="none" strike="noStrike" cap="none">
                <a:solidFill>
                  <a:srgbClr val="294667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300" b="1" i="0" u="none" strike="noStrike" cap="none">
                <a:solidFill>
                  <a:srgbClr val="294667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300" b="1" i="0" u="none" strike="noStrike" cap="none">
                <a:solidFill>
                  <a:srgbClr val="294667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r>
              <a:rPr lang="en" sz="1800">
                <a:solidFill>
                  <a:schemeClr val="bg1"/>
                </a:solidFill>
              </a:rPr>
              <a:t>6.2</a:t>
            </a:r>
          </a:p>
        </p:txBody>
      </p:sp>
      <p:sp>
        <p:nvSpPr>
          <p:cNvPr id="71" name="CuadroTexto 70">
            <a:extLst>
              <a:ext uri="{FF2B5EF4-FFF2-40B4-BE49-F238E27FC236}">
                <a16:creationId xmlns:a16="http://schemas.microsoft.com/office/drawing/2014/main" id="{AEE05FB9-076C-402A-8A5E-0A0944691404}"/>
              </a:ext>
            </a:extLst>
          </p:cNvPr>
          <p:cNvSpPr txBox="1"/>
          <p:nvPr/>
        </p:nvSpPr>
        <p:spPr>
          <a:xfrm>
            <a:off x="298335" y="3320093"/>
            <a:ext cx="8792538" cy="8156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s-ES" sz="1100">
                <a:uFill>
                  <a:solidFill>
                    <a:schemeClr val="accent1"/>
                  </a:solidFill>
                </a:uFill>
                <a:latin typeface="Open Sans"/>
              </a:rPr>
              <a:t>El </a:t>
            </a:r>
            <a:r>
              <a:rPr lang="es-ES" sz="1100" b="1">
                <a:uFill>
                  <a:solidFill>
                    <a:schemeClr val="accent1"/>
                  </a:solidFill>
                </a:uFill>
                <a:latin typeface="Open Sans"/>
              </a:rPr>
              <a:t>“Llibre dels fets”</a:t>
            </a:r>
            <a:r>
              <a:rPr lang="es-ES" sz="1100">
                <a:uFill>
                  <a:solidFill>
                    <a:schemeClr val="accent1"/>
                  </a:solidFill>
                </a:uFill>
                <a:latin typeface="Open Sans"/>
              </a:rPr>
              <a:t> és la </a:t>
            </a:r>
            <a:r>
              <a:rPr lang="es-ES" sz="1100" b="1">
                <a:uFill>
                  <a:solidFill>
                    <a:schemeClr val="accent1"/>
                  </a:solidFill>
                </a:uFill>
                <a:latin typeface="Open Sans"/>
              </a:rPr>
              <a:t>crònica autobiogràfica de Jaume I</a:t>
            </a:r>
            <a:r>
              <a:rPr lang="es-ES" sz="1100">
                <a:uFill>
                  <a:solidFill>
                    <a:schemeClr val="accent1"/>
                  </a:solidFill>
                </a:uFill>
                <a:latin typeface="Open Sans"/>
              </a:rPr>
              <a:t> que narra en </a:t>
            </a:r>
            <a:r>
              <a:rPr lang="es-ES" sz="1100" b="1">
                <a:uFill>
                  <a:solidFill>
                    <a:schemeClr val="accent1"/>
                  </a:solidFill>
                </a:uFill>
                <a:latin typeface="Open Sans"/>
              </a:rPr>
              <a:t>ordre cronològic</a:t>
            </a:r>
            <a:r>
              <a:rPr lang="es-ES" sz="1100">
                <a:uFill>
                  <a:solidFill>
                    <a:schemeClr val="accent1"/>
                  </a:solidFill>
                </a:uFill>
                <a:latin typeface="Open Sans"/>
              </a:rPr>
              <a:t> els fets esdevinguts durant la seua vida:</a:t>
            </a:r>
          </a:p>
          <a:p>
            <a:pPr marL="171450" lvl="1" indent="7938">
              <a:buClr>
                <a:schemeClr val="accent1"/>
              </a:buClr>
              <a:buFont typeface="Courier New" panose="02070309020205020404" pitchFamily="49" charset="0"/>
              <a:buChar char="o"/>
            </a:pPr>
            <a:r>
              <a:rPr lang="es-ES" sz="1200">
                <a:uFill>
                  <a:solidFill>
                    <a:schemeClr val="accent1"/>
                  </a:solidFill>
                </a:uFill>
                <a:latin typeface="Open Sans"/>
              </a:rPr>
              <a:t>conquestes de </a:t>
            </a:r>
            <a:r>
              <a:rPr lang="es-ES" sz="1200" b="1">
                <a:uFill>
                  <a:solidFill>
                    <a:schemeClr val="accent1"/>
                  </a:solidFill>
                </a:uFill>
                <a:latin typeface="Open Sans"/>
              </a:rPr>
              <a:t>Mallorca</a:t>
            </a:r>
            <a:r>
              <a:rPr lang="es-ES" sz="1200">
                <a:uFill>
                  <a:solidFill>
                    <a:schemeClr val="accent1"/>
                  </a:solidFill>
                </a:uFill>
                <a:latin typeface="Open Sans"/>
              </a:rPr>
              <a:t>, </a:t>
            </a:r>
            <a:r>
              <a:rPr lang="es-ES" sz="1200" b="1">
                <a:uFill>
                  <a:solidFill>
                    <a:schemeClr val="accent1"/>
                  </a:solidFill>
                </a:uFill>
                <a:latin typeface="Open Sans"/>
              </a:rPr>
              <a:t>València</a:t>
            </a:r>
            <a:r>
              <a:rPr lang="es-ES" sz="1200">
                <a:uFill>
                  <a:solidFill>
                    <a:schemeClr val="accent1"/>
                  </a:solidFill>
                </a:uFill>
                <a:latin typeface="Open Sans"/>
              </a:rPr>
              <a:t> i </a:t>
            </a:r>
            <a:r>
              <a:rPr lang="es-ES" sz="1200" b="1">
                <a:uFill>
                  <a:solidFill>
                    <a:schemeClr val="accent1"/>
                  </a:solidFill>
                </a:uFill>
                <a:latin typeface="Open Sans"/>
              </a:rPr>
              <a:t>Múrcia</a:t>
            </a:r>
            <a:endParaRPr lang="es-ES" sz="1200">
              <a:uFill>
                <a:solidFill>
                  <a:schemeClr val="accent1"/>
                </a:solidFill>
              </a:uFill>
              <a:latin typeface="Open Sans"/>
            </a:endParaRPr>
          </a:p>
          <a:p>
            <a:pPr marL="171450" lvl="1" indent="7938">
              <a:buClr>
                <a:schemeClr val="accent1"/>
              </a:buClr>
              <a:buFont typeface="Courier New" panose="02070309020205020404" pitchFamily="49" charset="0"/>
              <a:buChar char="o"/>
            </a:pPr>
            <a:r>
              <a:rPr lang="es-ES" sz="1200">
                <a:uFill>
                  <a:solidFill>
                    <a:schemeClr val="accent1"/>
                  </a:solidFill>
                </a:uFill>
                <a:latin typeface="Open Sans"/>
                <a:sym typeface="Wingdings" panose="05000000000000000000" pitchFamily="2" charset="2"/>
              </a:rPr>
              <a:t>el seu viatge a </a:t>
            </a:r>
            <a:r>
              <a:rPr lang="es-ES" sz="1200" b="1">
                <a:uFill>
                  <a:solidFill>
                    <a:schemeClr val="accent1"/>
                  </a:solidFill>
                </a:uFill>
                <a:latin typeface="Open Sans"/>
                <a:sym typeface="Wingdings" panose="05000000000000000000" pitchFamily="2" charset="2"/>
              </a:rPr>
              <a:t>Lyon</a:t>
            </a:r>
            <a:r>
              <a:rPr lang="es-ES" sz="1200">
                <a:uFill>
                  <a:solidFill>
                    <a:schemeClr val="accent1"/>
                  </a:solidFill>
                </a:uFill>
                <a:latin typeface="Open Sans"/>
                <a:sym typeface="Wingdings" panose="05000000000000000000" pitchFamily="2" charset="2"/>
              </a:rPr>
              <a:t> (França)</a:t>
            </a:r>
          </a:p>
          <a:p>
            <a:pPr marL="171450" lvl="1" indent="7938">
              <a:buClr>
                <a:schemeClr val="accent1"/>
              </a:buClr>
              <a:buFont typeface="Courier New" panose="02070309020205020404" pitchFamily="49" charset="0"/>
              <a:buChar char="o"/>
            </a:pPr>
            <a:r>
              <a:rPr lang="es-ES" sz="1200">
                <a:uFill>
                  <a:solidFill>
                    <a:schemeClr val="accent1"/>
                  </a:solidFill>
                </a:uFill>
                <a:latin typeface="Open Sans"/>
                <a:sym typeface="Wingdings" panose="05000000000000000000" pitchFamily="2" charset="2"/>
              </a:rPr>
              <a:t>finalitza amb la seua </a:t>
            </a:r>
            <a:r>
              <a:rPr lang="es-ES" sz="1200" b="1">
                <a:uFill>
                  <a:solidFill>
                    <a:schemeClr val="accent1"/>
                  </a:solidFill>
                </a:uFill>
                <a:latin typeface="Open Sans"/>
                <a:sym typeface="Wingdings" panose="05000000000000000000" pitchFamily="2" charset="2"/>
              </a:rPr>
              <a:t>mort a València</a:t>
            </a:r>
            <a:endParaRPr lang="es-ES" sz="1200">
              <a:latin typeface="Open Sans"/>
              <a:sym typeface="Wingdings" panose="05000000000000000000" pitchFamily="2" charset="2"/>
            </a:endParaRPr>
          </a:p>
        </p:txBody>
      </p:sp>
      <p:sp>
        <p:nvSpPr>
          <p:cNvPr id="72" name="CuadroTexto 71">
            <a:extLst>
              <a:ext uri="{FF2B5EF4-FFF2-40B4-BE49-F238E27FC236}">
                <a16:creationId xmlns:a16="http://schemas.microsoft.com/office/drawing/2014/main" id="{3B6BFD0B-C5D6-458C-9A69-D8AB0113F353}"/>
              </a:ext>
            </a:extLst>
          </p:cNvPr>
          <p:cNvSpPr txBox="1"/>
          <p:nvPr/>
        </p:nvSpPr>
        <p:spPr>
          <a:xfrm>
            <a:off x="240626" y="4164944"/>
            <a:ext cx="499527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1450" indent="-171450"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es-ES" sz="1200">
                <a:uFill>
                  <a:solidFill>
                    <a:schemeClr val="accent1"/>
                  </a:solidFill>
                </a:uFill>
                <a:latin typeface="Open Sans"/>
              </a:rPr>
              <a:t>Presentat com a </a:t>
            </a:r>
            <a:r>
              <a:rPr lang="es-ES" sz="1200" b="1">
                <a:uFill>
                  <a:solidFill>
                    <a:schemeClr val="accent1"/>
                  </a:solidFill>
                </a:uFill>
                <a:latin typeface="Open Sans"/>
              </a:rPr>
              <a:t>heroi</a:t>
            </a:r>
            <a:r>
              <a:rPr lang="es-ES" sz="1200">
                <a:uFill>
                  <a:solidFill>
                    <a:schemeClr val="accent1"/>
                  </a:solidFill>
                </a:uFill>
                <a:latin typeface="Open Sans"/>
              </a:rPr>
              <a:t> </a:t>
            </a:r>
            <a:r>
              <a:rPr lang="es-ES" sz="1200">
                <a:solidFill>
                  <a:schemeClr val="accent1"/>
                </a:solidFill>
                <a:uFill>
                  <a:solidFill>
                    <a:schemeClr val="accent1"/>
                  </a:solidFill>
                </a:uFill>
                <a:latin typeface="Open Sans"/>
                <a:sym typeface="Wingdings" panose="05000000000000000000" pitchFamily="2" charset="2"/>
              </a:rPr>
              <a:t></a:t>
            </a:r>
            <a:r>
              <a:rPr lang="es-ES" sz="1200">
                <a:uFill>
                  <a:solidFill>
                    <a:schemeClr val="accent1"/>
                  </a:solidFill>
                </a:uFill>
                <a:latin typeface="Open Sans"/>
                <a:sym typeface="Wingdings" panose="05000000000000000000" pitchFamily="2" charset="2"/>
              </a:rPr>
              <a:t> inclou la seua </a:t>
            </a:r>
            <a:r>
              <a:rPr lang="es-ES" sz="1200" b="1">
                <a:uFill>
                  <a:solidFill>
                    <a:schemeClr val="accent1"/>
                  </a:solidFill>
                </a:uFill>
                <a:latin typeface="Open Sans"/>
                <a:sym typeface="Wingdings" panose="05000000000000000000" pitchFamily="2" charset="2"/>
              </a:rPr>
              <a:t>vida personal</a:t>
            </a:r>
            <a:endParaRPr lang="es-ES" sz="1200">
              <a:uFill>
                <a:solidFill>
                  <a:schemeClr val="accent1"/>
                </a:solidFill>
              </a:uFill>
              <a:latin typeface="Open Sans"/>
            </a:endParaRPr>
          </a:p>
          <a:p>
            <a:pPr marL="171450" indent="-171450"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es-ES" sz="1200">
                <a:uFill>
                  <a:solidFill>
                    <a:schemeClr val="accent1"/>
                  </a:solidFill>
                </a:uFill>
                <a:latin typeface="Open Sans"/>
              </a:rPr>
              <a:t>Narrador </a:t>
            </a:r>
            <a:r>
              <a:rPr lang="es-ES" sz="1200" b="1">
                <a:uFill>
                  <a:solidFill>
                    <a:schemeClr val="accent1"/>
                  </a:solidFill>
                </a:uFill>
                <a:latin typeface="Open Sans"/>
              </a:rPr>
              <a:t>1ª persona del singular</a:t>
            </a:r>
            <a:r>
              <a:rPr lang="es-ES" sz="1200">
                <a:uFill>
                  <a:solidFill>
                    <a:schemeClr val="accent1"/>
                  </a:solidFill>
                </a:uFill>
                <a:latin typeface="Open Sans"/>
              </a:rPr>
              <a:t> </a:t>
            </a:r>
            <a:r>
              <a:rPr lang="es-ES" sz="1200" b="1">
                <a:solidFill>
                  <a:schemeClr val="accent1"/>
                </a:solidFill>
                <a:uFill>
                  <a:solidFill>
                    <a:schemeClr val="accent1"/>
                  </a:solidFill>
                </a:uFill>
                <a:latin typeface="Open Sans"/>
              </a:rPr>
              <a:t>+</a:t>
            </a:r>
            <a:r>
              <a:rPr lang="es-ES" sz="1200" b="1">
                <a:uFill>
                  <a:solidFill>
                    <a:schemeClr val="accent1"/>
                  </a:solidFill>
                </a:uFill>
                <a:latin typeface="Open Sans"/>
              </a:rPr>
              <a:t> </a:t>
            </a:r>
            <a:r>
              <a:rPr lang="es-ES" sz="1200" b="1" i="1">
                <a:uFill>
                  <a:solidFill>
                    <a:schemeClr val="accent1"/>
                  </a:solidFill>
                </a:uFill>
                <a:latin typeface="Open Sans"/>
              </a:rPr>
              <a:t>“nos”</a:t>
            </a:r>
            <a:r>
              <a:rPr lang="es-ES" sz="1200" b="1">
                <a:uFill>
                  <a:solidFill>
                    <a:schemeClr val="accent1"/>
                  </a:solidFill>
                </a:uFill>
                <a:latin typeface="Open Sans"/>
              </a:rPr>
              <a:t> majestàtic</a:t>
            </a:r>
            <a:endParaRPr lang="es-ES" sz="1200" b="1">
              <a:uFill>
                <a:solidFill>
                  <a:schemeClr val="accent1"/>
                </a:solidFill>
              </a:uFill>
              <a:latin typeface="Open Sans"/>
              <a:sym typeface="Wingdings" panose="05000000000000000000" pitchFamily="2" charset="2"/>
            </a:endParaRPr>
          </a:p>
          <a:p>
            <a:pPr marL="171450" indent="-171450"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es-ES" sz="1200">
                <a:uFill>
                  <a:solidFill>
                    <a:schemeClr val="accent1"/>
                  </a:solidFill>
                </a:uFill>
                <a:latin typeface="Open Sans"/>
                <a:sym typeface="Wingdings" panose="05000000000000000000" pitchFamily="2" charset="2"/>
              </a:rPr>
              <a:t>Estil </a:t>
            </a:r>
            <a:r>
              <a:rPr lang="es-ES" sz="1200" b="1">
                <a:uFill>
                  <a:solidFill>
                    <a:schemeClr val="accent1"/>
                  </a:solidFill>
                </a:uFill>
                <a:latin typeface="Open Sans"/>
                <a:sym typeface="Wingdings" panose="05000000000000000000" pitchFamily="2" charset="2"/>
              </a:rPr>
              <a:t>viu </a:t>
            </a:r>
            <a:r>
              <a:rPr lang="es-ES" sz="1200" b="1">
                <a:solidFill>
                  <a:schemeClr val="accent1"/>
                </a:solidFill>
                <a:uFill>
                  <a:solidFill>
                    <a:schemeClr val="accent1"/>
                  </a:solidFill>
                </a:uFill>
                <a:latin typeface="Open Sans"/>
                <a:sym typeface="Wingdings" panose="05000000000000000000" pitchFamily="2" charset="2"/>
              </a:rPr>
              <a:t>+</a:t>
            </a:r>
            <a:r>
              <a:rPr lang="es-ES" sz="1200" b="1">
                <a:uFill>
                  <a:solidFill>
                    <a:schemeClr val="accent1"/>
                  </a:solidFill>
                </a:uFill>
                <a:latin typeface="Open Sans"/>
                <a:sym typeface="Wingdings" panose="05000000000000000000" pitchFamily="2" charset="2"/>
              </a:rPr>
              <a:t> senzill </a:t>
            </a:r>
            <a:r>
              <a:rPr lang="es-ES" sz="1200" b="1">
                <a:solidFill>
                  <a:schemeClr val="accent1"/>
                </a:solidFill>
                <a:uFill>
                  <a:solidFill>
                    <a:schemeClr val="accent1"/>
                  </a:solidFill>
                </a:uFill>
                <a:latin typeface="Open Sans"/>
                <a:sym typeface="Wingdings" panose="05000000000000000000" pitchFamily="2" charset="2"/>
              </a:rPr>
              <a:t>+</a:t>
            </a:r>
            <a:r>
              <a:rPr lang="es-ES" sz="1200" b="1">
                <a:uFill>
                  <a:solidFill>
                    <a:schemeClr val="accent1"/>
                  </a:solidFill>
                </a:uFill>
                <a:latin typeface="Open Sans"/>
                <a:sym typeface="Wingdings" panose="05000000000000000000" pitchFamily="2" charset="2"/>
              </a:rPr>
              <a:t> expressiu</a:t>
            </a:r>
            <a:r>
              <a:rPr lang="es-ES" sz="1200">
                <a:uFill>
                  <a:solidFill>
                    <a:schemeClr val="accent1"/>
                  </a:solidFill>
                </a:uFill>
                <a:latin typeface="Open Sans"/>
                <a:sym typeface="Wingdings" panose="05000000000000000000" pitchFamily="2" charset="2"/>
              </a:rPr>
              <a:t> </a:t>
            </a:r>
            <a:r>
              <a:rPr lang="es-ES" sz="1200">
                <a:solidFill>
                  <a:schemeClr val="accent1"/>
                </a:solidFill>
                <a:uFill>
                  <a:solidFill>
                    <a:schemeClr val="accent1"/>
                  </a:solidFill>
                </a:uFill>
                <a:latin typeface="Open Sans"/>
                <a:sym typeface="Wingdings" panose="05000000000000000000" pitchFamily="2" charset="2"/>
              </a:rPr>
              <a:t></a:t>
            </a:r>
            <a:r>
              <a:rPr lang="es-ES" sz="1200">
                <a:uFill>
                  <a:solidFill>
                    <a:schemeClr val="accent1"/>
                  </a:solidFill>
                </a:uFill>
                <a:latin typeface="Open Sans"/>
                <a:sym typeface="Wingdings" panose="05000000000000000000" pitchFamily="2" charset="2"/>
              </a:rPr>
              <a:t> afig </a:t>
            </a:r>
            <a:r>
              <a:rPr lang="es-ES" sz="1200" b="1">
                <a:uFill>
                  <a:solidFill>
                    <a:schemeClr val="accent1"/>
                  </a:solidFill>
                </a:uFill>
                <a:latin typeface="Open Sans"/>
                <a:sym typeface="Wingdings" panose="05000000000000000000" pitchFamily="2" charset="2"/>
              </a:rPr>
              <a:t>expressions d’altres llengües</a:t>
            </a:r>
            <a:endParaRPr lang="es-ES" sz="1200">
              <a:uFill>
                <a:solidFill>
                  <a:schemeClr val="accent1"/>
                </a:solidFill>
              </a:uFill>
              <a:latin typeface="Open Sans"/>
            </a:endParaRPr>
          </a:p>
        </p:txBody>
      </p:sp>
      <p:sp>
        <p:nvSpPr>
          <p:cNvPr id="93" name="Rectángulo 92">
            <a:extLst>
              <a:ext uri="{FF2B5EF4-FFF2-40B4-BE49-F238E27FC236}">
                <a16:creationId xmlns:a16="http://schemas.microsoft.com/office/drawing/2014/main" id="{F17BC074-ECE2-4276-8D93-E25F2976336D}"/>
              </a:ext>
            </a:extLst>
          </p:cNvPr>
          <p:cNvSpPr/>
          <p:nvPr/>
        </p:nvSpPr>
        <p:spPr>
          <a:xfrm>
            <a:off x="190500" y="1077182"/>
            <a:ext cx="8271162" cy="35340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1100">
                <a:solidFill>
                  <a:schemeClr val="tx1"/>
                </a:solidFill>
                <a:latin typeface="Open Sans"/>
              </a:rPr>
              <a:t>Les </a:t>
            </a:r>
            <a:r>
              <a:rPr lang="es-ES" sz="1100" b="1">
                <a:solidFill>
                  <a:schemeClr val="tx1"/>
                </a:solidFill>
                <a:latin typeface="Open Sans"/>
              </a:rPr>
              <a:t>cròniques medievals</a:t>
            </a:r>
            <a:r>
              <a:rPr lang="es-ES" sz="1100">
                <a:solidFill>
                  <a:schemeClr val="tx1"/>
                </a:solidFill>
                <a:latin typeface="Open Sans"/>
              </a:rPr>
              <a:t> són </a:t>
            </a:r>
            <a:r>
              <a:rPr lang="es-ES" sz="1100" b="1">
                <a:solidFill>
                  <a:schemeClr val="tx1"/>
                </a:solidFill>
                <a:latin typeface="Open Sans"/>
              </a:rPr>
              <a:t>narracions en prosa</a:t>
            </a:r>
            <a:r>
              <a:rPr lang="es-ES" sz="1100">
                <a:solidFill>
                  <a:schemeClr val="tx1"/>
                </a:solidFill>
                <a:latin typeface="Open Sans"/>
              </a:rPr>
              <a:t> de </a:t>
            </a:r>
            <a:r>
              <a:rPr lang="es-ES" sz="1100" b="1">
                <a:solidFill>
                  <a:schemeClr val="tx1"/>
                </a:solidFill>
                <a:latin typeface="Open Sans"/>
              </a:rPr>
              <a:t>tema històric</a:t>
            </a:r>
            <a:r>
              <a:rPr lang="es-ES" sz="1100">
                <a:solidFill>
                  <a:schemeClr val="tx1"/>
                </a:solidFill>
                <a:latin typeface="Open Sans"/>
              </a:rPr>
              <a:t>, escrites entre els segles </a:t>
            </a:r>
            <a:r>
              <a:rPr lang="es-ES" sz="1100" b="1">
                <a:solidFill>
                  <a:schemeClr val="tx1"/>
                </a:solidFill>
                <a:latin typeface="Open Sans"/>
              </a:rPr>
              <a:t>XIII </a:t>
            </a:r>
            <a:r>
              <a:rPr lang="es-ES" sz="1100">
                <a:solidFill>
                  <a:schemeClr val="tx1"/>
                </a:solidFill>
                <a:latin typeface="Open Sans"/>
              </a:rPr>
              <a:t>i </a:t>
            </a:r>
            <a:r>
              <a:rPr lang="es-ES" sz="1100" b="1">
                <a:solidFill>
                  <a:schemeClr val="tx1"/>
                </a:solidFill>
                <a:latin typeface="Open Sans"/>
              </a:rPr>
              <a:t>XIV</a:t>
            </a:r>
            <a:r>
              <a:rPr lang="es-ES" sz="1100">
                <a:solidFill>
                  <a:schemeClr val="tx1"/>
                </a:solidFill>
                <a:latin typeface="Open Sans"/>
              </a:rPr>
              <a:t> que narren les gestes dels </a:t>
            </a:r>
            <a:r>
              <a:rPr lang="es-ES" sz="1100" b="1">
                <a:solidFill>
                  <a:schemeClr val="tx1"/>
                </a:solidFill>
                <a:latin typeface="Open Sans"/>
              </a:rPr>
              <a:t>reis de la Corona d’Aragó</a:t>
            </a:r>
            <a:r>
              <a:rPr lang="es-ES" sz="1100">
                <a:solidFill>
                  <a:schemeClr val="tx1"/>
                </a:solidFill>
                <a:latin typeface="Open Sans"/>
              </a:rPr>
              <a:t>.</a:t>
            </a:r>
          </a:p>
        </p:txBody>
      </p:sp>
      <p:cxnSp>
        <p:nvCxnSpPr>
          <p:cNvPr id="4" name="Conector recto 3">
            <a:extLst>
              <a:ext uri="{FF2B5EF4-FFF2-40B4-BE49-F238E27FC236}">
                <a16:creationId xmlns:a16="http://schemas.microsoft.com/office/drawing/2014/main" id="{3BCB81F8-8309-4402-9325-82D5B983C2D0}"/>
              </a:ext>
            </a:extLst>
          </p:cNvPr>
          <p:cNvCxnSpPr>
            <a:cxnSpLocks/>
          </p:cNvCxnSpPr>
          <p:nvPr/>
        </p:nvCxnSpPr>
        <p:spPr>
          <a:xfrm>
            <a:off x="298334" y="4233863"/>
            <a:ext cx="0" cy="13841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recto 15">
            <a:extLst>
              <a:ext uri="{FF2B5EF4-FFF2-40B4-BE49-F238E27FC236}">
                <a16:creationId xmlns:a16="http://schemas.microsoft.com/office/drawing/2014/main" id="{0ABD3AF8-9446-4584-813E-5BC4D0926765}"/>
              </a:ext>
            </a:extLst>
          </p:cNvPr>
          <p:cNvCxnSpPr/>
          <p:nvPr/>
        </p:nvCxnSpPr>
        <p:spPr>
          <a:xfrm>
            <a:off x="304453" y="4441677"/>
            <a:ext cx="0" cy="2770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CuadroTexto 16">
            <a:extLst>
              <a:ext uri="{FF2B5EF4-FFF2-40B4-BE49-F238E27FC236}">
                <a16:creationId xmlns:a16="http://schemas.microsoft.com/office/drawing/2014/main" id="{B5374C21-1877-47D2-AD19-E283FE1B11EA}"/>
              </a:ext>
            </a:extLst>
          </p:cNvPr>
          <p:cNvSpPr txBox="1"/>
          <p:nvPr/>
        </p:nvSpPr>
        <p:spPr>
          <a:xfrm>
            <a:off x="240626" y="647177"/>
            <a:ext cx="702788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Clr>
                <a:schemeClr val="accent1"/>
              </a:buClr>
            </a:pPr>
            <a:r>
              <a:rPr lang="es-ES" sz="1200">
                <a:uFill>
                  <a:solidFill>
                    <a:schemeClr val="accent1"/>
                  </a:solidFill>
                </a:uFill>
                <a:latin typeface="Open Sans"/>
                <a:sym typeface="Wingdings" panose="05000000000000000000" pitchFamily="2" charset="2"/>
              </a:rPr>
              <a:t>A partir de les </a:t>
            </a:r>
            <a:r>
              <a:rPr lang="es-ES" sz="1200" b="1">
                <a:uFill>
                  <a:solidFill>
                    <a:schemeClr val="accent1"/>
                  </a:solidFill>
                </a:uFill>
                <a:latin typeface="Open Sans"/>
                <a:sym typeface="Wingdings" panose="05000000000000000000" pitchFamily="2" charset="2"/>
              </a:rPr>
              <a:t>conquestes</a:t>
            </a:r>
            <a:r>
              <a:rPr lang="es-ES" sz="1200">
                <a:uFill>
                  <a:solidFill>
                    <a:schemeClr val="accent1"/>
                  </a:solidFill>
                </a:uFill>
                <a:latin typeface="Open Sans"/>
                <a:sym typeface="Wingdings" panose="05000000000000000000" pitchFamily="2" charset="2"/>
              </a:rPr>
              <a:t> i l’</a:t>
            </a:r>
            <a:r>
              <a:rPr lang="es-ES" sz="1200" b="1">
                <a:uFill>
                  <a:solidFill>
                    <a:schemeClr val="accent1"/>
                  </a:solidFill>
                </a:uFill>
                <a:latin typeface="Open Sans"/>
                <a:sym typeface="Wingdings" panose="05000000000000000000" pitchFamily="2" charset="2"/>
              </a:rPr>
              <a:t>avanç econòmic</a:t>
            </a:r>
            <a:r>
              <a:rPr lang="es-ES" sz="1200">
                <a:uFill>
                  <a:solidFill>
                    <a:schemeClr val="accent1"/>
                  </a:solidFill>
                </a:uFill>
                <a:latin typeface="Open Sans"/>
                <a:sym typeface="Wingdings" panose="05000000000000000000" pitchFamily="2" charset="2"/>
              </a:rPr>
              <a:t> </a:t>
            </a:r>
            <a:r>
              <a:rPr lang="es-ES" sz="1200">
                <a:solidFill>
                  <a:schemeClr val="accent1"/>
                </a:solidFill>
                <a:uFill>
                  <a:solidFill>
                    <a:schemeClr val="accent1"/>
                  </a:solidFill>
                </a:uFill>
                <a:latin typeface="Open Sans"/>
                <a:sym typeface="Wingdings" panose="05000000000000000000" pitchFamily="2" charset="2"/>
              </a:rPr>
              <a:t></a:t>
            </a:r>
            <a:r>
              <a:rPr lang="es-ES" sz="1200">
                <a:uFill>
                  <a:solidFill>
                    <a:schemeClr val="accent1"/>
                  </a:solidFill>
                </a:uFill>
                <a:latin typeface="Open Sans"/>
                <a:sym typeface="Wingdings" panose="05000000000000000000" pitchFamily="2" charset="2"/>
              </a:rPr>
              <a:t> necessitat de </a:t>
            </a:r>
            <a:r>
              <a:rPr lang="es-ES" sz="1200" b="1">
                <a:uFill>
                  <a:solidFill>
                    <a:schemeClr val="accent1"/>
                  </a:solidFill>
                </a:uFill>
                <a:latin typeface="Open Sans"/>
                <a:sym typeface="Wingdings" panose="05000000000000000000" pitchFamily="2" charset="2"/>
              </a:rPr>
              <a:t>reflectir-ho</a:t>
            </a:r>
            <a:r>
              <a:rPr lang="es-ES" sz="1200">
                <a:uFill>
                  <a:solidFill>
                    <a:schemeClr val="accent1"/>
                  </a:solidFill>
                </a:uFill>
                <a:latin typeface="Open Sans"/>
                <a:sym typeface="Wingdings" panose="05000000000000000000" pitchFamily="2" charset="2"/>
              </a:rPr>
              <a:t> mitjançant les </a:t>
            </a:r>
            <a:r>
              <a:rPr lang="es-ES" sz="1200" b="1">
                <a:uFill>
                  <a:solidFill>
                    <a:schemeClr val="accent1"/>
                  </a:solidFill>
                </a:uFill>
                <a:latin typeface="Open Sans"/>
                <a:sym typeface="Wingdings" panose="05000000000000000000" pitchFamily="2" charset="2"/>
              </a:rPr>
              <a:t>cròniques</a:t>
            </a:r>
            <a:endParaRPr lang="es-ES" sz="1200">
              <a:uFill>
                <a:solidFill>
                  <a:schemeClr val="accent1"/>
                </a:solidFill>
              </a:uFill>
              <a:latin typeface="Open Sans"/>
              <a:sym typeface="Wingdings" panose="05000000000000000000" pitchFamily="2" charset="2"/>
            </a:endParaRP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7141D0C3-19B0-48BC-987F-4EEC5075DE65}"/>
              </a:ext>
            </a:extLst>
          </p:cNvPr>
          <p:cNvSpPr txBox="1"/>
          <p:nvPr/>
        </p:nvSpPr>
        <p:spPr>
          <a:xfrm>
            <a:off x="7165346" y="582053"/>
            <a:ext cx="16578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Clr>
                <a:schemeClr val="accent1"/>
              </a:buClr>
            </a:pPr>
            <a:r>
              <a:rPr lang="es-ES" sz="1200">
                <a:latin typeface="Open Sans"/>
              </a:rPr>
              <a:t>persones de la </a:t>
            </a:r>
            <a:r>
              <a:rPr lang="es-ES" sz="1200" b="1">
                <a:latin typeface="Open Sans"/>
              </a:rPr>
              <a:t>cort</a:t>
            </a:r>
            <a:endParaRPr lang="es-ES" sz="1200">
              <a:latin typeface="Open Sans"/>
            </a:endParaRPr>
          </a:p>
          <a:p>
            <a:pPr>
              <a:buClr>
                <a:schemeClr val="accent1"/>
              </a:buClr>
            </a:pPr>
            <a:r>
              <a:rPr lang="es-ES" sz="1200" b="1">
                <a:latin typeface="Open Sans"/>
              </a:rPr>
              <a:t>peons</a:t>
            </a:r>
            <a:r>
              <a:rPr lang="es-ES" sz="1200">
                <a:latin typeface="Open Sans"/>
              </a:rPr>
              <a:t> en nom del </a:t>
            </a:r>
            <a:r>
              <a:rPr lang="es-ES" sz="1200" b="1">
                <a:latin typeface="Open Sans"/>
              </a:rPr>
              <a:t>rei</a:t>
            </a:r>
          </a:p>
        </p:txBody>
      </p:sp>
      <p:grpSp>
        <p:nvGrpSpPr>
          <p:cNvPr id="19" name="Grupo 18">
            <a:extLst>
              <a:ext uri="{FF2B5EF4-FFF2-40B4-BE49-F238E27FC236}">
                <a16:creationId xmlns:a16="http://schemas.microsoft.com/office/drawing/2014/main" id="{84CCE8CC-978C-4DEF-A8D1-E576CB32C197}"/>
              </a:ext>
            </a:extLst>
          </p:cNvPr>
          <p:cNvGrpSpPr/>
          <p:nvPr/>
        </p:nvGrpSpPr>
        <p:grpSpPr>
          <a:xfrm>
            <a:off x="7071395" y="715904"/>
            <a:ext cx="180542" cy="180108"/>
            <a:chOff x="148965" y="3956602"/>
            <a:chExt cx="180542" cy="180108"/>
          </a:xfrm>
        </p:grpSpPr>
        <p:cxnSp>
          <p:nvCxnSpPr>
            <p:cNvPr id="20" name="Conector recto 19">
              <a:extLst>
                <a:ext uri="{FF2B5EF4-FFF2-40B4-BE49-F238E27FC236}">
                  <a16:creationId xmlns:a16="http://schemas.microsoft.com/office/drawing/2014/main" id="{4B243387-48DE-46E5-BD69-0A86E4939496}"/>
                </a:ext>
              </a:extLst>
            </p:cNvPr>
            <p:cNvCxnSpPr/>
            <p:nvPr/>
          </p:nvCxnSpPr>
          <p:spPr>
            <a:xfrm flipH="1">
              <a:off x="156325" y="3956602"/>
              <a:ext cx="173182" cy="90054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Conector recto 20">
              <a:extLst>
                <a:ext uri="{FF2B5EF4-FFF2-40B4-BE49-F238E27FC236}">
                  <a16:creationId xmlns:a16="http://schemas.microsoft.com/office/drawing/2014/main" id="{C5DB7654-F1F7-4330-8DDA-D9D5AB18F5C9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148965" y="4046656"/>
              <a:ext cx="173182" cy="90054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6" name="Conector recto 5">
            <a:extLst>
              <a:ext uri="{FF2B5EF4-FFF2-40B4-BE49-F238E27FC236}">
                <a16:creationId xmlns:a16="http://schemas.microsoft.com/office/drawing/2014/main" id="{AFA8892C-FCEF-4246-B21C-C159A962CCC3}"/>
              </a:ext>
            </a:extLst>
          </p:cNvPr>
          <p:cNvCxnSpPr/>
          <p:nvPr/>
        </p:nvCxnSpPr>
        <p:spPr>
          <a:xfrm>
            <a:off x="284480" y="697970"/>
            <a:ext cx="0" cy="18418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377658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16;p16">
            <a:extLst>
              <a:ext uri="{FF2B5EF4-FFF2-40B4-BE49-F238E27FC236}">
                <a16:creationId xmlns:a16="http://schemas.microsoft.com/office/drawing/2014/main" id="{7A3C8583-8896-4B8C-9480-19258C90BE5E}"/>
              </a:ext>
            </a:extLst>
          </p:cNvPr>
          <p:cNvSpPr txBox="1">
            <a:spLocks/>
          </p:cNvSpPr>
          <p:nvPr/>
        </p:nvSpPr>
        <p:spPr>
          <a:xfrm>
            <a:off x="872375" y="1618613"/>
            <a:ext cx="5218800" cy="4343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4667"/>
              </a:buClr>
              <a:buSzPts val="1400"/>
              <a:buFont typeface="Merriweather"/>
              <a:buNone/>
              <a:defRPr sz="1400" b="1" i="0" u="none" strike="noStrike" cap="none">
                <a:solidFill>
                  <a:srgbClr val="294667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4667"/>
              </a:buClr>
              <a:buSzPts val="1400"/>
              <a:buFont typeface="Merriweather"/>
              <a:buNone/>
              <a:defRPr sz="1400" b="1" i="0" u="none" strike="noStrike" cap="none">
                <a:solidFill>
                  <a:srgbClr val="294667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4667"/>
              </a:buClr>
              <a:buSzPts val="1400"/>
              <a:buFont typeface="Merriweather"/>
              <a:buNone/>
              <a:defRPr sz="1400" b="1" i="0" u="none" strike="noStrike" cap="none">
                <a:solidFill>
                  <a:srgbClr val="294667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4667"/>
              </a:buClr>
              <a:buSzPts val="1400"/>
              <a:buFont typeface="Merriweather"/>
              <a:buNone/>
              <a:defRPr sz="1400" b="1" i="0" u="none" strike="noStrike" cap="none">
                <a:solidFill>
                  <a:srgbClr val="294667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4667"/>
              </a:buClr>
              <a:buSzPts val="1400"/>
              <a:buFont typeface="Merriweather"/>
              <a:buNone/>
              <a:defRPr sz="1400" b="1" i="0" u="none" strike="noStrike" cap="none">
                <a:solidFill>
                  <a:srgbClr val="294667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4667"/>
              </a:buClr>
              <a:buSzPts val="1400"/>
              <a:buFont typeface="Merriweather"/>
              <a:buNone/>
              <a:defRPr sz="1400" b="1" i="0" u="none" strike="noStrike" cap="none">
                <a:solidFill>
                  <a:srgbClr val="294667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4667"/>
              </a:buClr>
              <a:buSzPts val="1400"/>
              <a:buFont typeface="Merriweather"/>
              <a:buNone/>
              <a:defRPr sz="1400" b="1" i="0" u="none" strike="noStrike" cap="none">
                <a:solidFill>
                  <a:srgbClr val="294667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4667"/>
              </a:buClr>
              <a:buSzPts val="1400"/>
              <a:buFont typeface="Merriweather"/>
              <a:buNone/>
              <a:defRPr sz="1400" b="1" i="0" u="none" strike="noStrike" cap="none">
                <a:solidFill>
                  <a:srgbClr val="294667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4667"/>
              </a:buClr>
              <a:buSzPts val="1400"/>
              <a:buFont typeface="Merriweather"/>
              <a:buNone/>
              <a:defRPr sz="1400" b="1" i="0" u="none" strike="noStrike" cap="none">
                <a:solidFill>
                  <a:srgbClr val="294667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r>
              <a:rPr lang="es-ES" sz="2400">
                <a:solidFill>
                  <a:schemeClr val="accent1"/>
                </a:solidFill>
              </a:rPr>
              <a:t>Crònica de Ramon Muntaner</a:t>
            </a:r>
          </a:p>
        </p:txBody>
      </p:sp>
      <p:sp>
        <p:nvSpPr>
          <p:cNvPr id="14" name="Google Shape;119;p16">
            <a:extLst>
              <a:ext uri="{FF2B5EF4-FFF2-40B4-BE49-F238E27FC236}">
                <a16:creationId xmlns:a16="http://schemas.microsoft.com/office/drawing/2014/main" id="{33ED7B61-848C-4086-9EFE-900C9824B2C5}"/>
              </a:ext>
            </a:extLst>
          </p:cNvPr>
          <p:cNvSpPr txBox="1">
            <a:spLocks/>
          </p:cNvSpPr>
          <p:nvPr/>
        </p:nvSpPr>
        <p:spPr>
          <a:xfrm>
            <a:off x="263701" y="1748153"/>
            <a:ext cx="608674" cy="3048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300" b="1" i="0" u="none" strike="noStrike" cap="none">
                <a:solidFill>
                  <a:srgbClr val="294667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300" b="1" i="0" u="none" strike="noStrike" cap="none">
                <a:solidFill>
                  <a:srgbClr val="294667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300" b="1" i="0" u="none" strike="noStrike" cap="none">
                <a:solidFill>
                  <a:srgbClr val="294667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300" b="1" i="0" u="none" strike="noStrike" cap="none">
                <a:solidFill>
                  <a:srgbClr val="294667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300" b="1" i="0" u="none" strike="noStrike" cap="none">
                <a:solidFill>
                  <a:srgbClr val="294667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300" b="1" i="0" u="none" strike="noStrike" cap="none">
                <a:solidFill>
                  <a:srgbClr val="294667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300" b="1" i="0" u="none" strike="noStrike" cap="none">
                <a:solidFill>
                  <a:srgbClr val="294667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300" b="1" i="0" u="none" strike="noStrike" cap="none">
                <a:solidFill>
                  <a:srgbClr val="294667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300" b="1" i="0" u="none" strike="noStrike" cap="none">
                <a:solidFill>
                  <a:srgbClr val="294667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r>
              <a:rPr lang="en" sz="1800">
                <a:solidFill>
                  <a:schemeClr val="bg1"/>
                </a:solidFill>
              </a:rPr>
              <a:t>6.4</a:t>
            </a:r>
          </a:p>
        </p:txBody>
      </p:sp>
      <p:sp>
        <p:nvSpPr>
          <p:cNvPr id="16" name="Rectángulo 15">
            <a:extLst>
              <a:ext uri="{FF2B5EF4-FFF2-40B4-BE49-F238E27FC236}">
                <a16:creationId xmlns:a16="http://schemas.microsoft.com/office/drawing/2014/main" id="{D255A6F0-EBD1-4C1E-B3BE-1B8647B0FCDB}"/>
              </a:ext>
            </a:extLst>
          </p:cNvPr>
          <p:cNvSpPr/>
          <p:nvPr/>
        </p:nvSpPr>
        <p:spPr>
          <a:xfrm>
            <a:off x="263701" y="2082219"/>
            <a:ext cx="8734830" cy="808183"/>
          </a:xfrm>
          <a:prstGeom prst="rect">
            <a:avLst/>
          </a:prstGeom>
          <a:solidFill>
            <a:srgbClr val="FFB424">
              <a:alpha val="20000"/>
            </a:srgbClr>
          </a:solidFill>
          <a:ln w="19050">
            <a:solidFill>
              <a:schemeClr val="accent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80DE36C0-F50B-4C41-B82D-190A1524CFB4}"/>
              </a:ext>
            </a:extLst>
          </p:cNvPr>
          <p:cNvSpPr txBox="1"/>
          <p:nvPr/>
        </p:nvSpPr>
        <p:spPr>
          <a:xfrm>
            <a:off x="263701" y="2068365"/>
            <a:ext cx="760817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s-ES" sz="1200" b="1">
                <a:uFill>
                  <a:solidFill>
                    <a:schemeClr val="accent1"/>
                  </a:solidFill>
                </a:uFill>
                <a:latin typeface="Open Sans"/>
              </a:rPr>
              <a:t>Ramon Muntaner </a:t>
            </a:r>
            <a:r>
              <a:rPr lang="es-ES" sz="1200">
                <a:uFill>
                  <a:solidFill>
                    <a:schemeClr val="accent1"/>
                  </a:solidFill>
                </a:uFill>
                <a:latin typeface="Open Sans"/>
              </a:rPr>
              <a:t>(cavaller) </a:t>
            </a:r>
            <a:r>
              <a:rPr lang="es-ES" sz="1200">
                <a:solidFill>
                  <a:schemeClr val="accent1"/>
                </a:solidFill>
                <a:uFill>
                  <a:solidFill>
                    <a:schemeClr val="accent1"/>
                  </a:solidFill>
                </a:uFill>
                <a:latin typeface="Open Sans"/>
                <a:sym typeface="Wingdings" panose="05000000000000000000" pitchFamily="2" charset="2"/>
              </a:rPr>
              <a:t></a:t>
            </a:r>
            <a:r>
              <a:rPr lang="es-ES" sz="1200">
                <a:uFill>
                  <a:solidFill>
                    <a:schemeClr val="accent1"/>
                  </a:solidFill>
                </a:uFill>
                <a:latin typeface="Open Sans"/>
                <a:sym typeface="Wingdings" panose="05000000000000000000" pitchFamily="2" charset="2"/>
              </a:rPr>
              <a:t> escriu la seua </a:t>
            </a:r>
            <a:r>
              <a:rPr lang="es-ES" sz="1200" b="1" i="1">
                <a:uFill>
                  <a:solidFill>
                    <a:schemeClr val="accent1"/>
                  </a:solidFill>
                </a:uFill>
                <a:latin typeface="Open Sans"/>
                <a:sym typeface="Wingdings" panose="05000000000000000000" pitchFamily="2" charset="2"/>
              </a:rPr>
              <a:t>Crònica</a:t>
            </a:r>
            <a:r>
              <a:rPr lang="es-ES" sz="1200">
                <a:uFill>
                  <a:solidFill>
                    <a:schemeClr val="accent1"/>
                  </a:solidFill>
                </a:uFill>
                <a:latin typeface="Open Sans"/>
                <a:sym typeface="Wingdings" panose="05000000000000000000" pitchFamily="2" charset="2"/>
              </a:rPr>
              <a:t>:</a:t>
            </a:r>
          </a:p>
          <a:p>
            <a:pPr marL="171450" lvl="1" indent="7938">
              <a:buClr>
                <a:schemeClr val="accent1"/>
              </a:buClr>
              <a:buFont typeface="Courier New" panose="02070309020205020404" pitchFamily="49" charset="0"/>
              <a:buChar char="o"/>
            </a:pPr>
            <a:r>
              <a:rPr lang="es-ES" sz="1200">
                <a:uFill>
                  <a:solidFill>
                    <a:schemeClr val="accent1"/>
                  </a:solidFill>
                </a:uFill>
                <a:latin typeface="Open Sans"/>
              </a:rPr>
              <a:t>com a </a:t>
            </a:r>
            <a:r>
              <a:rPr lang="es-ES" sz="1200" b="1">
                <a:uFill>
                  <a:solidFill>
                    <a:schemeClr val="accent1"/>
                  </a:solidFill>
                </a:uFill>
                <a:latin typeface="Open Sans"/>
              </a:rPr>
              <a:t>testimoni</a:t>
            </a:r>
            <a:r>
              <a:rPr lang="es-ES" sz="1200">
                <a:uFill>
                  <a:solidFill>
                    <a:schemeClr val="accent1"/>
                  </a:solidFill>
                </a:uFill>
                <a:latin typeface="Open Sans"/>
              </a:rPr>
              <a:t> de la </a:t>
            </a:r>
            <a:r>
              <a:rPr lang="es-ES" sz="1200" b="1">
                <a:uFill>
                  <a:solidFill>
                    <a:schemeClr val="accent1"/>
                  </a:solidFill>
                </a:uFill>
                <a:latin typeface="Open Sans"/>
              </a:rPr>
              <a:t>conquesta de Mallorca </a:t>
            </a:r>
            <a:r>
              <a:rPr lang="es-ES" sz="1200" b="1">
                <a:solidFill>
                  <a:schemeClr val="accent1"/>
                </a:solidFill>
                <a:uFill>
                  <a:solidFill>
                    <a:schemeClr val="accent1"/>
                  </a:solidFill>
                </a:uFill>
                <a:latin typeface="Open Sans"/>
              </a:rPr>
              <a:t>+</a:t>
            </a:r>
            <a:r>
              <a:rPr lang="es-ES" sz="1200" b="1">
                <a:uFill>
                  <a:solidFill>
                    <a:schemeClr val="accent1"/>
                  </a:solidFill>
                </a:uFill>
                <a:latin typeface="Open Sans"/>
              </a:rPr>
              <a:t> coronació d’Alfons el Benigne</a:t>
            </a:r>
            <a:endParaRPr lang="es-ES" sz="1200">
              <a:uFill>
                <a:solidFill>
                  <a:schemeClr val="accent1"/>
                </a:solidFill>
              </a:uFill>
              <a:latin typeface="Open Sans"/>
            </a:endParaRPr>
          </a:p>
          <a:p>
            <a:pPr marL="171450" lvl="1" indent="7938">
              <a:buClr>
                <a:schemeClr val="accent1"/>
              </a:buClr>
              <a:buFont typeface="Courier New" panose="02070309020205020404" pitchFamily="49" charset="0"/>
              <a:buChar char="o"/>
            </a:pPr>
            <a:r>
              <a:rPr lang="es-ES" sz="1200">
                <a:uFill>
                  <a:solidFill>
                    <a:schemeClr val="accent1"/>
                  </a:solidFill>
                </a:uFill>
                <a:latin typeface="Open Sans"/>
              </a:rPr>
              <a:t>presenta a </a:t>
            </a:r>
            <a:r>
              <a:rPr lang="es-ES" sz="1200" b="1">
                <a:uFill>
                  <a:solidFill>
                    <a:schemeClr val="accent1"/>
                  </a:solidFill>
                </a:uFill>
                <a:latin typeface="Open Sans"/>
              </a:rPr>
              <a:t>Jaume I, Pere II, Alfons II, Jaume II </a:t>
            </a:r>
            <a:r>
              <a:rPr lang="es-ES" sz="1200">
                <a:uFill>
                  <a:solidFill>
                    <a:schemeClr val="accent1"/>
                  </a:solidFill>
                </a:uFill>
                <a:latin typeface="Open Sans"/>
              </a:rPr>
              <a:t>i </a:t>
            </a:r>
            <a:r>
              <a:rPr lang="es-ES" sz="1200" b="1">
                <a:uFill>
                  <a:solidFill>
                    <a:schemeClr val="accent1"/>
                  </a:solidFill>
                </a:uFill>
                <a:latin typeface="Open Sans"/>
              </a:rPr>
              <a:t>Alfons III</a:t>
            </a:r>
            <a:r>
              <a:rPr lang="es-ES" sz="1200">
                <a:uFill>
                  <a:solidFill>
                    <a:schemeClr val="accent1"/>
                  </a:solidFill>
                </a:uFill>
                <a:latin typeface="Open Sans"/>
              </a:rPr>
              <a:t> com </a:t>
            </a:r>
            <a:r>
              <a:rPr lang="es-ES" sz="1200" b="1">
                <a:uFill>
                  <a:solidFill>
                    <a:schemeClr val="accent1"/>
                  </a:solidFill>
                </a:uFill>
                <a:latin typeface="Open Sans"/>
              </a:rPr>
              <a:t>veritables models de prínceps cristians</a:t>
            </a:r>
            <a:endParaRPr lang="es-ES" sz="1200">
              <a:uFill>
                <a:solidFill>
                  <a:schemeClr val="accent1"/>
                </a:solidFill>
              </a:uFill>
              <a:latin typeface="Open Sans"/>
            </a:endParaRPr>
          </a:p>
          <a:p>
            <a:pPr marL="171450" lvl="1" indent="7938">
              <a:buClr>
                <a:schemeClr val="accent1"/>
              </a:buClr>
              <a:buFont typeface="Courier New" panose="02070309020205020404" pitchFamily="49" charset="0"/>
              <a:buChar char="o"/>
            </a:pPr>
            <a:r>
              <a:rPr lang="es-ES" sz="1200">
                <a:uFill>
                  <a:solidFill>
                    <a:schemeClr val="accent1"/>
                  </a:solidFill>
                </a:uFill>
                <a:latin typeface="Open Sans"/>
              </a:rPr>
              <a:t>exalta la </a:t>
            </a:r>
            <a:r>
              <a:rPr lang="es-ES" sz="1200" b="1">
                <a:uFill>
                  <a:solidFill>
                    <a:schemeClr val="accent1"/>
                  </a:solidFill>
                </a:uFill>
                <a:latin typeface="Open Sans"/>
              </a:rPr>
              <a:t>unitat nacional </a:t>
            </a:r>
            <a:r>
              <a:rPr lang="es-ES" sz="1200">
                <a:uFill>
                  <a:solidFill>
                    <a:schemeClr val="accent1"/>
                  </a:solidFill>
                </a:uFill>
                <a:latin typeface="Open Sans"/>
              </a:rPr>
              <a:t>i la </a:t>
            </a:r>
            <a:r>
              <a:rPr lang="es-ES" sz="1200" b="1">
                <a:uFill>
                  <a:solidFill>
                    <a:schemeClr val="accent1"/>
                  </a:solidFill>
                </a:uFill>
                <a:latin typeface="Open Sans"/>
              </a:rPr>
              <a:t>llengua catalana </a:t>
            </a:r>
            <a:r>
              <a:rPr lang="es-ES" sz="1200">
                <a:uFill>
                  <a:solidFill>
                    <a:schemeClr val="accent1"/>
                  </a:solidFill>
                </a:uFill>
                <a:latin typeface="Open Sans"/>
              </a:rPr>
              <a:t>(“bell catalanesc”)</a:t>
            </a:r>
            <a:endParaRPr lang="es-ES" sz="1200">
              <a:latin typeface="Open Sans"/>
              <a:sym typeface="Wingdings" panose="05000000000000000000" pitchFamily="2" charset="2"/>
            </a:endParaRP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2A2598D8-EA2E-4504-8D69-F71FE14A2798}"/>
              </a:ext>
            </a:extLst>
          </p:cNvPr>
          <p:cNvSpPr txBox="1"/>
          <p:nvPr/>
        </p:nvSpPr>
        <p:spPr>
          <a:xfrm>
            <a:off x="212921" y="2876548"/>
            <a:ext cx="68804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1450" indent="-171450"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es-ES" sz="1200" b="1">
                <a:uFill>
                  <a:solidFill>
                    <a:schemeClr val="accent1"/>
                  </a:solidFill>
                </a:uFill>
                <a:latin typeface="Open Sans"/>
                <a:sym typeface="Wingdings" panose="05000000000000000000" pitchFamily="2" charset="2"/>
              </a:rPr>
              <a:t>Narrador en 1ª persona</a:t>
            </a:r>
            <a:r>
              <a:rPr lang="es-ES" sz="1200">
                <a:uFill>
                  <a:solidFill>
                    <a:schemeClr val="accent1"/>
                  </a:solidFill>
                </a:uFill>
                <a:latin typeface="Open Sans"/>
                <a:sym typeface="Wingdings" panose="05000000000000000000" pitchFamily="2" charset="2"/>
              </a:rPr>
              <a:t> quan és protagonista i </a:t>
            </a:r>
            <a:r>
              <a:rPr lang="es-ES" sz="1200" b="1">
                <a:uFill>
                  <a:solidFill>
                    <a:schemeClr val="accent1"/>
                  </a:solidFill>
                </a:uFill>
                <a:latin typeface="Open Sans"/>
                <a:sym typeface="Wingdings" panose="05000000000000000000" pitchFamily="2" charset="2"/>
              </a:rPr>
              <a:t>3ª persona</a:t>
            </a:r>
            <a:r>
              <a:rPr lang="es-ES" sz="1200">
                <a:uFill>
                  <a:solidFill>
                    <a:schemeClr val="accent1"/>
                  </a:solidFill>
                </a:uFill>
                <a:latin typeface="Open Sans"/>
                <a:sym typeface="Wingdings" panose="05000000000000000000" pitchFamily="2" charset="2"/>
              </a:rPr>
              <a:t> quan és testimoni</a:t>
            </a:r>
            <a:endParaRPr lang="es-ES" sz="1200" b="1">
              <a:uFill>
                <a:solidFill>
                  <a:schemeClr val="accent1"/>
                </a:solidFill>
              </a:uFill>
              <a:latin typeface="Open Sans"/>
              <a:sym typeface="Wingdings" panose="05000000000000000000" pitchFamily="2" charset="2"/>
            </a:endParaRPr>
          </a:p>
          <a:p>
            <a:pPr marL="171450" indent="-171450"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es-ES" sz="1200">
                <a:uFill>
                  <a:solidFill>
                    <a:schemeClr val="accent1"/>
                  </a:solidFill>
                </a:uFill>
                <a:latin typeface="Open Sans"/>
                <a:sym typeface="Wingdings" panose="05000000000000000000" pitchFamily="2" charset="2"/>
              </a:rPr>
              <a:t>Llenguatge </a:t>
            </a:r>
            <a:r>
              <a:rPr lang="es-ES" sz="1200" b="1">
                <a:uFill>
                  <a:solidFill>
                    <a:schemeClr val="accent1"/>
                  </a:solidFill>
                </a:uFill>
                <a:latin typeface="Open Sans"/>
                <a:sym typeface="Wingdings" panose="05000000000000000000" pitchFamily="2" charset="2"/>
              </a:rPr>
              <a:t>àgil + viu</a:t>
            </a:r>
            <a:r>
              <a:rPr lang="es-ES" sz="1200">
                <a:uFill>
                  <a:solidFill>
                    <a:schemeClr val="accent1"/>
                  </a:solidFill>
                </a:uFill>
                <a:latin typeface="Open Sans"/>
                <a:sym typeface="Wingdings" panose="05000000000000000000" pitchFamily="2" charset="2"/>
              </a:rPr>
              <a:t> </a:t>
            </a:r>
            <a:r>
              <a:rPr lang="es-ES" sz="1200">
                <a:solidFill>
                  <a:schemeClr val="accent1"/>
                </a:solidFill>
                <a:uFill>
                  <a:solidFill>
                    <a:schemeClr val="accent1"/>
                  </a:solidFill>
                </a:uFill>
                <a:latin typeface="Open Sans"/>
                <a:sym typeface="Wingdings" panose="05000000000000000000" pitchFamily="2" charset="2"/>
              </a:rPr>
              <a:t></a:t>
            </a:r>
            <a:r>
              <a:rPr lang="es-ES" sz="1200">
                <a:uFill>
                  <a:solidFill>
                    <a:schemeClr val="accent1"/>
                  </a:solidFill>
                </a:uFill>
                <a:latin typeface="Open Sans"/>
                <a:sym typeface="Wingdings" panose="05000000000000000000" pitchFamily="2" charset="2"/>
              </a:rPr>
              <a:t> </a:t>
            </a:r>
            <a:r>
              <a:rPr lang="es-ES" sz="1200" b="1">
                <a:uFill>
                  <a:solidFill>
                    <a:schemeClr val="accent1"/>
                  </a:solidFill>
                </a:uFill>
                <a:latin typeface="Open Sans"/>
                <a:sym typeface="Wingdings" panose="05000000000000000000" pitchFamily="2" charset="2"/>
              </a:rPr>
              <a:t>recursos d’interpel·lació al lector</a:t>
            </a:r>
            <a:r>
              <a:rPr lang="es-ES" sz="1200">
                <a:uFill>
                  <a:solidFill>
                    <a:schemeClr val="accent1"/>
                  </a:solidFill>
                </a:uFill>
                <a:latin typeface="Open Sans"/>
                <a:sym typeface="Wingdings" panose="05000000000000000000" pitchFamily="2" charset="2"/>
              </a:rPr>
              <a:t> mitjançant la fórmula </a:t>
            </a:r>
            <a:r>
              <a:rPr lang="es-ES" sz="1200" i="1">
                <a:uFill>
                  <a:solidFill>
                    <a:schemeClr val="accent1"/>
                  </a:solidFill>
                </a:uFill>
                <a:latin typeface="Open Sans"/>
                <a:sym typeface="Wingdings" panose="05000000000000000000" pitchFamily="2" charset="2"/>
              </a:rPr>
              <a:t>“Què us diré?”</a:t>
            </a:r>
            <a:endParaRPr lang="es-ES" sz="1200">
              <a:uFill>
                <a:solidFill>
                  <a:schemeClr val="accent1"/>
                </a:solidFill>
              </a:uFill>
              <a:latin typeface="Open Sans"/>
              <a:sym typeface="Wingdings" panose="05000000000000000000" pitchFamily="2" charset="2"/>
            </a:endParaRPr>
          </a:p>
        </p:txBody>
      </p:sp>
      <p:sp>
        <p:nvSpPr>
          <p:cNvPr id="19" name="Google Shape;116;p16">
            <a:extLst>
              <a:ext uri="{FF2B5EF4-FFF2-40B4-BE49-F238E27FC236}">
                <a16:creationId xmlns:a16="http://schemas.microsoft.com/office/drawing/2014/main" id="{5FB55D66-9AA4-455D-A669-B10163EE107D}"/>
              </a:ext>
            </a:extLst>
          </p:cNvPr>
          <p:cNvSpPr txBox="1">
            <a:spLocks/>
          </p:cNvSpPr>
          <p:nvPr/>
        </p:nvSpPr>
        <p:spPr>
          <a:xfrm>
            <a:off x="948573" y="3239574"/>
            <a:ext cx="5218800" cy="4343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4667"/>
              </a:buClr>
              <a:buSzPts val="1400"/>
              <a:buFont typeface="Merriweather"/>
              <a:buNone/>
              <a:defRPr sz="1400" b="1" i="0" u="none" strike="noStrike" cap="none">
                <a:solidFill>
                  <a:srgbClr val="294667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4667"/>
              </a:buClr>
              <a:buSzPts val="1400"/>
              <a:buFont typeface="Merriweather"/>
              <a:buNone/>
              <a:defRPr sz="1400" b="1" i="0" u="none" strike="noStrike" cap="none">
                <a:solidFill>
                  <a:srgbClr val="294667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4667"/>
              </a:buClr>
              <a:buSzPts val="1400"/>
              <a:buFont typeface="Merriweather"/>
              <a:buNone/>
              <a:defRPr sz="1400" b="1" i="0" u="none" strike="noStrike" cap="none">
                <a:solidFill>
                  <a:srgbClr val="294667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4667"/>
              </a:buClr>
              <a:buSzPts val="1400"/>
              <a:buFont typeface="Merriweather"/>
              <a:buNone/>
              <a:defRPr sz="1400" b="1" i="0" u="none" strike="noStrike" cap="none">
                <a:solidFill>
                  <a:srgbClr val="294667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4667"/>
              </a:buClr>
              <a:buSzPts val="1400"/>
              <a:buFont typeface="Merriweather"/>
              <a:buNone/>
              <a:defRPr sz="1400" b="1" i="0" u="none" strike="noStrike" cap="none">
                <a:solidFill>
                  <a:srgbClr val="294667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4667"/>
              </a:buClr>
              <a:buSzPts val="1400"/>
              <a:buFont typeface="Merriweather"/>
              <a:buNone/>
              <a:defRPr sz="1400" b="1" i="0" u="none" strike="noStrike" cap="none">
                <a:solidFill>
                  <a:srgbClr val="294667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4667"/>
              </a:buClr>
              <a:buSzPts val="1400"/>
              <a:buFont typeface="Merriweather"/>
              <a:buNone/>
              <a:defRPr sz="1400" b="1" i="0" u="none" strike="noStrike" cap="none">
                <a:solidFill>
                  <a:srgbClr val="294667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4667"/>
              </a:buClr>
              <a:buSzPts val="1400"/>
              <a:buFont typeface="Merriweather"/>
              <a:buNone/>
              <a:defRPr sz="1400" b="1" i="0" u="none" strike="noStrike" cap="none">
                <a:solidFill>
                  <a:srgbClr val="294667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4667"/>
              </a:buClr>
              <a:buSzPts val="1400"/>
              <a:buFont typeface="Merriweather"/>
              <a:buNone/>
              <a:defRPr sz="1400" b="1" i="0" u="none" strike="noStrike" cap="none">
                <a:solidFill>
                  <a:srgbClr val="294667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r>
              <a:rPr lang="es-ES" sz="2400">
                <a:solidFill>
                  <a:schemeClr val="accent1"/>
                </a:solidFill>
              </a:rPr>
              <a:t>Crònica de Pere el Cerimoniós</a:t>
            </a:r>
          </a:p>
        </p:txBody>
      </p:sp>
      <p:sp>
        <p:nvSpPr>
          <p:cNvPr id="20" name="Google Shape;119;p16">
            <a:extLst>
              <a:ext uri="{FF2B5EF4-FFF2-40B4-BE49-F238E27FC236}">
                <a16:creationId xmlns:a16="http://schemas.microsoft.com/office/drawing/2014/main" id="{328AFC32-EF97-49DC-B03A-F88AE2E23DE0}"/>
              </a:ext>
            </a:extLst>
          </p:cNvPr>
          <p:cNvSpPr txBox="1">
            <a:spLocks/>
          </p:cNvSpPr>
          <p:nvPr/>
        </p:nvSpPr>
        <p:spPr>
          <a:xfrm>
            <a:off x="339899" y="3369114"/>
            <a:ext cx="608674" cy="3048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300" b="1" i="0" u="none" strike="noStrike" cap="none">
                <a:solidFill>
                  <a:srgbClr val="294667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300" b="1" i="0" u="none" strike="noStrike" cap="none">
                <a:solidFill>
                  <a:srgbClr val="294667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300" b="1" i="0" u="none" strike="noStrike" cap="none">
                <a:solidFill>
                  <a:srgbClr val="294667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300" b="1" i="0" u="none" strike="noStrike" cap="none">
                <a:solidFill>
                  <a:srgbClr val="294667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300" b="1" i="0" u="none" strike="noStrike" cap="none">
                <a:solidFill>
                  <a:srgbClr val="294667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300" b="1" i="0" u="none" strike="noStrike" cap="none">
                <a:solidFill>
                  <a:srgbClr val="294667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300" b="1" i="0" u="none" strike="noStrike" cap="none">
                <a:solidFill>
                  <a:srgbClr val="294667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300" b="1" i="0" u="none" strike="noStrike" cap="none">
                <a:solidFill>
                  <a:srgbClr val="294667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300" b="1" i="0" u="none" strike="noStrike" cap="none">
                <a:solidFill>
                  <a:srgbClr val="294667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r>
              <a:rPr lang="en" sz="1800">
                <a:solidFill>
                  <a:schemeClr val="bg1"/>
                </a:solidFill>
              </a:rPr>
              <a:t>6.5</a:t>
            </a:r>
          </a:p>
        </p:txBody>
      </p:sp>
      <p:sp>
        <p:nvSpPr>
          <p:cNvPr id="21" name="Rectángulo 20">
            <a:extLst>
              <a:ext uri="{FF2B5EF4-FFF2-40B4-BE49-F238E27FC236}">
                <a16:creationId xmlns:a16="http://schemas.microsoft.com/office/drawing/2014/main" id="{5A7A95B4-BE77-4E71-9356-BAD145B5F20A}"/>
              </a:ext>
            </a:extLst>
          </p:cNvPr>
          <p:cNvSpPr/>
          <p:nvPr/>
        </p:nvSpPr>
        <p:spPr>
          <a:xfrm>
            <a:off x="339899" y="3710106"/>
            <a:ext cx="8734830" cy="654815"/>
          </a:xfrm>
          <a:prstGeom prst="rect">
            <a:avLst/>
          </a:prstGeom>
          <a:solidFill>
            <a:srgbClr val="FFB424">
              <a:alpha val="20000"/>
            </a:srgbClr>
          </a:solidFill>
          <a:ln w="19050">
            <a:solidFill>
              <a:schemeClr val="accent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" name="CuadroTexto 21">
            <a:extLst>
              <a:ext uri="{FF2B5EF4-FFF2-40B4-BE49-F238E27FC236}">
                <a16:creationId xmlns:a16="http://schemas.microsoft.com/office/drawing/2014/main" id="{75D9C2E3-030C-4026-AF9C-046DED188612}"/>
              </a:ext>
            </a:extLst>
          </p:cNvPr>
          <p:cNvSpPr txBox="1"/>
          <p:nvPr/>
        </p:nvSpPr>
        <p:spPr>
          <a:xfrm>
            <a:off x="339899" y="3686948"/>
            <a:ext cx="816120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s-ES" sz="1200" b="1">
                <a:uFill>
                  <a:solidFill>
                    <a:schemeClr val="accent1"/>
                  </a:solidFill>
                </a:uFill>
                <a:latin typeface="Open Sans"/>
              </a:rPr>
              <a:t>Pere III = el Cerimoniós = el del Punyalet</a:t>
            </a:r>
            <a:r>
              <a:rPr lang="es-ES" sz="1200">
                <a:uFill>
                  <a:solidFill>
                    <a:schemeClr val="accent1"/>
                  </a:solidFill>
                </a:uFill>
                <a:latin typeface="Open Sans"/>
              </a:rPr>
              <a:t> </a:t>
            </a:r>
            <a:r>
              <a:rPr lang="es-ES" sz="1200">
                <a:solidFill>
                  <a:schemeClr val="accent1"/>
                </a:solidFill>
                <a:uFill>
                  <a:solidFill>
                    <a:schemeClr val="accent1"/>
                  </a:solidFill>
                </a:uFill>
                <a:latin typeface="Open Sans"/>
                <a:sym typeface="Wingdings" panose="05000000000000000000" pitchFamily="2" charset="2"/>
              </a:rPr>
              <a:t></a:t>
            </a:r>
            <a:r>
              <a:rPr lang="es-ES" sz="1200">
                <a:uFill>
                  <a:solidFill>
                    <a:schemeClr val="accent1"/>
                  </a:solidFill>
                </a:uFill>
                <a:latin typeface="Open Sans"/>
                <a:sym typeface="Wingdings" panose="05000000000000000000" pitchFamily="2" charset="2"/>
              </a:rPr>
              <a:t> </a:t>
            </a:r>
            <a:r>
              <a:rPr lang="es-ES" sz="1200" b="1">
                <a:uFill>
                  <a:solidFill>
                    <a:schemeClr val="accent1"/>
                  </a:solidFill>
                </a:uFill>
                <a:latin typeface="Open Sans"/>
                <a:sym typeface="Wingdings" panose="05000000000000000000" pitchFamily="2" charset="2"/>
              </a:rPr>
              <a:t>crònica autobiogràfica</a:t>
            </a:r>
            <a:r>
              <a:rPr lang="es-ES" sz="1200">
                <a:uFill>
                  <a:solidFill>
                    <a:schemeClr val="accent1"/>
                  </a:solidFill>
                </a:uFill>
                <a:latin typeface="Open Sans"/>
                <a:sym typeface="Wingdings" panose="05000000000000000000" pitchFamily="2" charset="2"/>
              </a:rPr>
              <a:t> (1ªp) inspirada en la del seu rebesavi </a:t>
            </a:r>
            <a:r>
              <a:rPr lang="es-ES" sz="1200" b="1">
                <a:uFill>
                  <a:solidFill>
                    <a:schemeClr val="accent1"/>
                  </a:solidFill>
                </a:uFill>
                <a:latin typeface="Open Sans"/>
                <a:sym typeface="Wingdings" panose="05000000000000000000" pitchFamily="2" charset="2"/>
              </a:rPr>
              <a:t>Jaume I</a:t>
            </a:r>
            <a:endParaRPr lang="es-ES" sz="1200">
              <a:uFill>
                <a:solidFill>
                  <a:schemeClr val="accent1"/>
                </a:solidFill>
              </a:uFill>
              <a:latin typeface="Open Sans"/>
              <a:sym typeface="Wingdings" panose="05000000000000000000" pitchFamily="2" charset="2"/>
            </a:endParaRPr>
          </a:p>
          <a:p>
            <a:pPr marL="171450" lvl="1" indent="7938">
              <a:buClr>
                <a:schemeClr val="accent1"/>
              </a:buClr>
              <a:buFont typeface="Courier New" panose="02070309020205020404" pitchFamily="49" charset="0"/>
              <a:buChar char="o"/>
            </a:pPr>
            <a:r>
              <a:rPr lang="es-ES" sz="1200">
                <a:latin typeface="Open Sans"/>
                <a:sym typeface="Wingdings" panose="05000000000000000000" pitchFamily="2" charset="2"/>
              </a:rPr>
              <a:t>dividida en </a:t>
            </a:r>
            <a:r>
              <a:rPr lang="es-ES" sz="1200" b="1">
                <a:latin typeface="Open Sans"/>
                <a:sym typeface="Wingdings" panose="05000000000000000000" pitchFamily="2" charset="2"/>
              </a:rPr>
              <a:t>6 capítols</a:t>
            </a:r>
            <a:endParaRPr lang="es-ES" sz="1200">
              <a:latin typeface="Open Sans"/>
              <a:sym typeface="Wingdings" panose="05000000000000000000" pitchFamily="2" charset="2"/>
            </a:endParaRPr>
          </a:p>
          <a:p>
            <a:pPr marL="171450" lvl="1" indent="7938">
              <a:buClr>
                <a:schemeClr val="accent1"/>
              </a:buClr>
              <a:buFont typeface="Courier New" panose="02070309020205020404" pitchFamily="49" charset="0"/>
              <a:buChar char="o"/>
            </a:pPr>
            <a:r>
              <a:rPr lang="es-ES" sz="1200">
                <a:latin typeface="Open Sans"/>
                <a:sym typeface="Wingdings" panose="05000000000000000000" pitchFamily="2" charset="2"/>
              </a:rPr>
              <a:t>expliquen la seua </a:t>
            </a:r>
            <a:r>
              <a:rPr lang="es-ES" sz="1200" b="1">
                <a:latin typeface="Open Sans"/>
                <a:sym typeface="Wingdings" panose="05000000000000000000" pitchFamily="2" charset="2"/>
              </a:rPr>
              <a:t>política </a:t>
            </a:r>
            <a:r>
              <a:rPr lang="es-ES" sz="1200">
                <a:latin typeface="Open Sans"/>
                <a:sym typeface="Wingdings" panose="05000000000000000000" pitchFamily="2" charset="2"/>
              </a:rPr>
              <a:t>i </a:t>
            </a:r>
            <a:r>
              <a:rPr lang="es-ES" sz="1200" b="1">
                <a:latin typeface="Open Sans"/>
                <a:sym typeface="Wingdings" panose="05000000000000000000" pitchFamily="2" charset="2"/>
              </a:rPr>
              <a:t>regnat</a:t>
            </a:r>
            <a:r>
              <a:rPr lang="es-ES" sz="1200">
                <a:latin typeface="Open Sans"/>
                <a:sym typeface="Wingdings" panose="05000000000000000000" pitchFamily="2" charset="2"/>
              </a:rPr>
              <a:t> </a:t>
            </a:r>
            <a:r>
              <a:rPr lang="es-ES" sz="1200">
                <a:solidFill>
                  <a:schemeClr val="accent1"/>
                </a:solidFill>
                <a:latin typeface="Open Sans"/>
                <a:sym typeface="Wingdings" panose="05000000000000000000" pitchFamily="2" charset="2"/>
              </a:rPr>
              <a:t></a:t>
            </a:r>
            <a:r>
              <a:rPr lang="es-ES" sz="1200">
                <a:latin typeface="Open Sans"/>
                <a:sym typeface="Wingdings" panose="05000000000000000000" pitchFamily="2" charset="2"/>
              </a:rPr>
              <a:t> a partir de </a:t>
            </a:r>
            <a:r>
              <a:rPr lang="es-ES" sz="1200" b="1">
                <a:latin typeface="Open Sans"/>
                <a:sym typeface="Wingdings" panose="05000000000000000000" pitchFamily="2" charset="2"/>
              </a:rPr>
              <a:t>documents oficials </a:t>
            </a:r>
            <a:r>
              <a:rPr lang="es-ES" sz="1200">
                <a:latin typeface="Open Sans"/>
                <a:sym typeface="Wingdings" panose="05000000000000000000" pitchFamily="2" charset="2"/>
              </a:rPr>
              <a:t>recollits per la</a:t>
            </a:r>
            <a:r>
              <a:rPr lang="es-ES" sz="1200" b="1">
                <a:latin typeface="Open Sans"/>
                <a:sym typeface="Wingdings" panose="05000000000000000000" pitchFamily="2" charset="2"/>
              </a:rPr>
              <a:t> Cancelleria Reial</a:t>
            </a:r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AAE7EF75-1881-418D-B755-DC7F1BFB8924}"/>
              </a:ext>
            </a:extLst>
          </p:cNvPr>
          <p:cNvSpPr txBox="1"/>
          <p:nvPr/>
        </p:nvSpPr>
        <p:spPr>
          <a:xfrm>
            <a:off x="282191" y="4356437"/>
            <a:ext cx="75504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1450" indent="-171450"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es-ES" sz="1200" b="1">
                <a:uFill>
                  <a:solidFill>
                    <a:schemeClr val="accent1"/>
                  </a:solidFill>
                </a:uFill>
                <a:latin typeface="Open Sans"/>
                <a:sym typeface="Wingdings" panose="05000000000000000000" pitchFamily="2" charset="2"/>
              </a:rPr>
              <a:t>Diferències:</a:t>
            </a:r>
            <a:r>
              <a:rPr lang="es-ES" sz="1200">
                <a:uFill>
                  <a:solidFill>
                    <a:schemeClr val="accent1"/>
                  </a:solidFill>
                </a:uFill>
                <a:latin typeface="Open Sans"/>
                <a:sym typeface="Wingdings" panose="05000000000000000000" pitchFamily="2" charset="2"/>
              </a:rPr>
              <a:t> ausència d’</a:t>
            </a:r>
            <a:r>
              <a:rPr lang="es-ES" sz="1200" b="1">
                <a:uFill>
                  <a:solidFill>
                    <a:schemeClr val="accent1"/>
                  </a:solidFill>
                </a:uFill>
                <a:latin typeface="Open Sans"/>
                <a:sym typeface="Wingdings" panose="05000000000000000000" pitchFamily="2" charset="2"/>
              </a:rPr>
              <a:t>actes heroics</a:t>
            </a:r>
            <a:endParaRPr lang="es-ES" sz="1200">
              <a:uFill>
                <a:solidFill>
                  <a:schemeClr val="accent1"/>
                </a:solidFill>
              </a:uFill>
              <a:latin typeface="Open Sans"/>
              <a:sym typeface="Wingdings" panose="05000000000000000000" pitchFamily="2" charset="2"/>
            </a:endParaRPr>
          </a:p>
          <a:p>
            <a:pPr marL="171450" indent="-171450"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es-ES" sz="1200" b="1">
                <a:uFill>
                  <a:solidFill>
                    <a:schemeClr val="accent1"/>
                  </a:solidFill>
                </a:uFill>
                <a:latin typeface="Open Sans"/>
                <a:sym typeface="Wingdings" panose="05000000000000000000" pitchFamily="2" charset="2"/>
              </a:rPr>
              <a:t>Comparteix:</a:t>
            </a:r>
            <a:r>
              <a:rPr lang="es-ES" sz="1200">
                <a:uFill>
                  <a:solidFill>
                    <a:schemeClr val="accent1"/>
                  </a:solidFill>
                </a:uFill>
                <a:latin typeface="Open Sans"/>
                <a:sym typeface="Wingdings" panose="05000000000000000000" pitchFamily="2" charset="2"/>
              </a:rPr>
              <a:t> </a:t>
            </a:r>
            <a:r>
              <a:rPr lang="es-ES" sz="1200" b="1">
                <a:uFill>
                  <a:solidFill>
                    <a:schemeClr val="accent1"/>
                  </a:solidFill>
                </a:uFill>
                <a:latin typeface="Open Sans"/>
                <a:sym typeface="Wingdings" panose="05000000000000000000" pitchFamily="2" charset="2"/>
              </a:rPr>
              <a:t>estil </a:t>
            </a:r>
            <a:r>
              <a:rPr lang="es-ES" sz="1200" b="1">
                <a:solidFill>
                  <a:schemeClr val="accent1"/>
                </a:solidFill>
                <a:uFill>
                  <a:solidFill>
                    <a:schemeClr val="accent1"/>
                  </a:solidFill>
                </a:uFill>
                <a:latin typeface="Open Sans"/>
                <a:sym typeface="Wingdings" panose="05000000000000000000" pitchFamily="2" charset="2"/>
              </a:rPr>
              <a:t>+</a:t>
            </a:r>
            <a:r>
              <a:rPr lang="es-ES" sz="1200" b="1">
                <a:uFill>
                  <a:solidFill>
                    <a:schemeClr val="accent1"/>
                  </a:solidFill>
                </a:uFill>
                <a:latin typeface="Open Sans"/>
                <a:sym typeface="Wingdings" panose="05000000000000000000" pitchFamily="2" charset="2"/>
              </a:rPr>
              <a:t> </a:t>
            </a:r>
            <a:r>
              <a:rPr lang="es-ES" sz="1200">
                <a:uFill>
                  <a:solidFill>
                    <a:schemeClr val="accent1"/>
                  </a:solidFill>
                </a:uFill>
                <a:latin typeface="Open Sans"/>
                <a:sym typeface="Wingdings" panose="05000000000000000000" pitchFamily="2" charset="2"/>
              </a:rPr>
              <a:t>inclusió </a:t>
            </a:r>
            <a:r>
              <a:rPr lang="es-ES" sz="1200" b="1">
                <a:uFill>
                  <a:solidFill>
                    <a:schemeClr val="accent1"/>
                  </a:solidFill>
                </a:uFill>
                <a:latin typeface="Open Sans"/>
                <a:sym typeface="Wingdings" panose="05000000000000000000" pitchFamily="2" charset="2"/>
              </a:rPr>
              <a:t>rècords personals </a:t>
            </a:r>
            <a:r>
              <a:rPr lang="es-ES" sz="1200" b="1">
                <a:solidFill>
                  <a:schemeClr val="accent1"/>
                </a:solidFill>
                <a:uFill>
                  <a:solidFill>
                    <a:schemeClr val="accent1"/>
                  </a:solidFill>
                </a:uFill>
                <a:latin typeface="Open Sans"/>
                <a:sym typeface="Wingdings" panose="05000000000000000000" pitchFamily="2" charset="2"/>
              </a:rPr>
              <a:t>+</a:t>
            </a:r>
            <a:r>
              <a:rPr lang="es-ES" sz="1200" b="1">
                <a:uFill>
                  <a:solidFill>
                    <a:schemeClr val="accent1"/>
                  </a:solidFill>
                </a:uFill>
                <a:latin typeface="Open Sans"/>
                <a:sym typeface="Wingdings" panose="05000000000000000000" pitchFamily="2" charset="2"/>
              </a:rPr>
              <a:t> </a:t>
            </a:r>
            <a:r>
              <a:rPr lang="es-ES" sz="1200">
                <a:uFill>
                  <a:solidFill>
                    <a:schemeClr val="accent1"/>
                  </a:solidFill>
                </a:uFill>
                <a:latin typeface="Open Sans"/>
                <a:sym typeface="Wingdings" panose="05000000000000000000" pitchFamily="2" charset="2"/>
              </a:rPr>
              <a:t>ús d’</a:t>
            </a:r>
            <a:r>
              <a:rPr lang="es-ES" sz="1200" b="1">
                <a:uFill>
                  <a:solidFill>
                    <a:schemeClr val="accent1"/>
                  </a:solidFill>
                </a:uFill>
                <a:latin typeface="Open Sans"/>
                <a:sym typeface="Wingdings" panose="05000000000000000000" pitchFamily="2" charset="2"/>
              </a:rPr>
              <a:t>expressions en altres llengües </a:t>
            </a:r>
            <a:r>
              <a:rPr lang="es-ES" sz="1200" b="1">
                <a:solidFill>
                  <a:schemeClr val="accent1"/>
                </a:solidFill>
                <a:uFill>
                  <a:solidFill>
                    <a:schemeClr val="accent1"/>
                  </a:solidFill>
                </a:uFill>
                <a:latin typeface="Open Sans"/>
                <a:sym typeface="Wingdings" panose="05000000000000000000" pitchFamily="2" charset="2"/>
              </a:rPr>
              <a:t>+ </a:t>
            </a:r>
            <a:r>
              <a:rPr lang="es-ES" sz="1200" b="1" i="1">
                <a:uFill>
                  <a:solidFill>
                    <a:schemeClr val="accent1"/>
                  </a:solidFill>
                </a:uFill>
                <a:latin typeface="Open Sans"/>
                <a:sym typeface="Wingdings" panose="05000000000000000000" pitchFamily="2" charset="2"/>
              </a:rPr>
              <a:t>“nos” majestàtic</a:t>
            </a:r>
            <a:endParaRPr lang="es-ES" sz="1200" b="1">
              <a:uFill>
                <a:solidFill>
                  <a:schemeClr val="accent1"/>
                </a:solidFill>
              </a:uFill>
              <a:latin typeface="Open Sans"/>
              <a:sym typeface="Wingdings" panose="05000000000000000000" pitchFamily="2" charset="2"/>
            </a:endParaRPr>
          </a:p>
          <a:p>
            <a:pPr marL="171450" indent="-171450"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es-ES" sz="1200">
                <a:uFill>
                  <a:solidFill>
                    <a:schemeClr val="accent1"/>
                  </a:solidFill>
                </a:uFill>
                <a:latin typeface="Open Sans"/>
                <a:sym typeface="Wingdings" panose="05000000000000000000" pitchFamily="2" charset="2"/>
              </a:rPr>
              <a:t>Llenguatge </a:t>
            </a:r>
            <a:r>
              <a:rPr lang="es-ES" sz="1200" b="1">
                <a:uFill>
                  <a:solidFill>
                    <a:schemeClr val="accent1"/>
                  </a:solidFill>
                </a:uFill>
                <a:latin typeface="Open Sans"/>
                <a:sym typeface="Wingdings" panose="05000000000000000000" pitchFamily="2" charset="2"/>
              </a:rPr>
              <a:t>elegant</a:t>
            </a:r>
            <a:r>
              <a:rPr lang="es-ES" sz="1200" b="1">
                <a:solidFill>
                  <a:schemeClr val="accent1"/>
                </a:solidFill>
                <a:uFill>
                  <a:solidFill>
                    <a:schemeClr val="accent1"/>
                  </a:solidFill>
                </a:uFill>
                <a:latin typeface="Open Sans"/>
                <a:sym typeface="Wingdings" panose="05000000000000000000" pitchFamily="2" charset="2"/>
              </a:rPr>
              <a:t> + </a:t>
            </a:r>
            <a:r>
              <a:rPr lang="es-ES" sz="1200" b="1">
                <a:uFill>
                  <a:solidFill>
                    <a:schemeClr val="accent1"/>
                  </a:solidFill>
                </a:uFill>
                <a:latin typeface="Open Sans"/>
                <a:sym typeface="Wingdings" panose="05000000000000000000" pitchFamily="2" charset="2"/>
              </a:rPr>
              <a:t>acurat </a:t>
            </a:r>
            <a:r>
              <a:rPr lang="es-ES" sz="1200" b="1">
                <a:solidFill>
                  <a:schemeClr val="accent1"/>
                </a:solidFill>
                <a:uFill>
                  <a:solidFill>
                    <a:schemeClr val="accent1"/>
                  </a:solidFill>
                </a:uFill>
                <a:latin typeface="Open Sans"/>
                <a:sym typeface="Wingdings" panose="05000000000000000000" pitchFamily="2" charset="2"/>
              </a:rPr>
              <a:t>+</a:t>
            </a:r>
            <a:r>
              <a:rPr lang="es-ES" sz="1200" b="1">
                <a:uFill>
                  <a:solidFill>
                    <a:schemeClr val="accent1"/>
                  </a:solidFill>
                </a:uFill>
                <a:latin typeface="Open Sans"/>
                <a:sym typeface="Wingdings" panose="05000000000000000000" pitchFamily="2" charset="2"/>
              </a:rPr>
              <a:t> madur</a:t>
            </a:r>
            <a:r>
              <a:rPr lang="es-ES" sz="1200">
                <a:uFill>
                  <a:solidFill>
                    <a:schemeClr val="accent1"/>
                  </a:solidFill>
                </a:uFill>
                <a:latin typeface="Open Sans"/>
                <a:sym typeface="Wingdings" panose="05000000000000000000" pitchFamily="2" charset="2"/>
              </a:rPr>
              <a:t> </a:t>
            </a:r>
            <a:r>
              <a:rPr lang="es-ES" sz="1200">
                <a:solidFill>
                  <a:schemeClr val="accent1"/>
                </a:solidFill>
                <a:uFill>
                  <a:solidFill>
                    <a:schemeClr val="accent1"/>
                  </a:solidFill>
                </a:uFill>
                <a:latin typeface="Open Sans"/>
                <a:sym typeface="Wingdings" panose="05000000000000000000" pitchFamily="2" charset="2"/>
              </a:rPr>
              <a:t></a:t>
            </a:r>
            <a:r>
              <a:rPr lang="es-ES" sz="1200">
                <a:uFill>
                  <a:solidFill>
                    <a:schemeClr val="accent1"/>
                  </a:solidFill>
                </a:uFill>
                <a:latin typeface="Open Sans"/>
                <a:sym typeface="Wingdings" panose="05000000000000000000" pitchFamily="2" charset="2"/>
              </a:rPr>
              <a:t> elements </a:t>
            </a:r>
            <a:r>
              <a:rPr lang="es-ES" sz="1200" b="1">
                <a:uFill>
                  <a:solidFill>
                    <a:schemeClr val="accent1"/>
                  </a:solidFill>
                </a:uFill>
                <a:latin typeface="Open Sans"/>
                <a:sym typeface="Wingdings" panose="05000000000000000000" pitchFamily="2" charset="2"/>
              </a:rPr>
              <a:t>humanistes </a:t>
            </a:r>
            <a:r>
              <a:rPr lang="es-ES" sz="1200">
                <a:uFill>
                  <a:solidFill>
                    <a:schemeClr val="accent1"/>
                  </a:solidFill>
                </a:uFill>
                <a:latin typeface="Open Sans"/>
                <a:sym typeface="Wingdings" panose="05000000000000000000" pitchFamily="2" charset="2"/>
              </a:rPr>
              <a:t>italians</a:t>
            </a:r>
          </a:p>
        </p:txBody>
      </p:sp>
      <p:sp>
        <p:nvSpPr>
          <p:cNvPr id="24" name="Rectángulo 23">
            <a:extLst>
              <a:ext uri="{FF2B5EF4-FFF2-40B4-BE49-F238E27FC236}">
                <a16:creationId xmlns:a16="http://schemas.microsoft.com/office/drawing/2014/main" id="{27A62393-FB40-49DE-9461-3C4CE3F6185D}"/>
              </a:ext>
            </a:extLst>
          </p:cNvPr>
          <p:cNvSpPr/>
          <p:nvPr/>
        </p:nvSpPr>
        <p:spPr>
          <a:xfrm>
            <a:off x="249848" y="505736"/>
            <a:ext cx="8734830" cy="632477"/>
          </a:xfrm>
          <a:prstGeom prst="rect">
            <a:avLst/>
          </a:prstGeom>
          <a:solidFill>
            <a:srgbClr val="FFB424">
              <a:alpha val="20000"/>
            </a:srgbClr>
          </a:solidFill>
          <a:ln w="19050">
            <a:solidFill>
              <a:schemeClr val="accent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" name="Google Shape;116;p16">
            <a:extLst>
              <a:ext uri="{FF2B5EF4-FFF2-40B4-BE49-F238E27FC236}">
                <a16:creationId xmlns:a16="http://schemas.microsoft.com/office/drawing/2014/main" id="{EB7276F7-5749-4F24-8238-431E4EFEDC15}"/>
              </a:ext>
            </a:extLst>
          </p:cNvPr>
          <p:cNvSpPr txBox="1">
            <a:spLocks/>
          </p:cNvSpPr>
          <p:nvPr/>
        </p:nvSpPr>
        <p:spPr>
          <a:xfrm>
            <a:off x="858522" y="34548"/>
            <a:ext cx="5218800" cy="4343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4667"/>
              </a:buClr>
              <a:buSzPts val="1400"/>
              <a:buFont typeface="Merriweather"/>
              <a:buNone/>
              <a:defRPr sz="1400" b="1" i="0" u="none" strike="noStrike" cap="none">
                <a:solidFill>
                  <a:srgbClr val="294667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4667"/>
              </a:buClr>
              <a:buSzPts val="1400"/>
              <a:buFont typeface="Merriweather"/>
              <a:buNone/>
              <a:defRPr sz="1400" b="1" i="0" u="none" strike="noStrike" cap="none">
                <a:solidFill>
                  <a:srgbClr val="294667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4667"/>
              </a:buClr>
              <a:buSzPts val="1400"/>
              <a:buFont typeface="Merriweather"/>
              <a:buNone/>
              <a:defRPr sz="1400" b="1" i="0" u="none" strike="noStrike" cap="none">
                <a:solidFill>
                  <a:srgbClr val="294667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4667"/>
              </a:buClr>
              <a:buSzPts val="1400"/>
              <a:buFont typeface="Merriweather"/>
              <a:buNone/>
              <a:defRPr sz="1400" b="1" i="0" u="none" strike="noStrike" cap="none">
                <a:solidFill>
                  <a:srgbClr val="294667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4667"/>
              </a:buClr>
              <a:buSzPts val="1400"/>
              <a:buFont typeface="Merriweather"/>
              <a:buNone/>
              <a:defRPr sz="1400" b="1" i="0" u="none" strike="noStrike" cap="none">
                <a:solidFill>
                  <a:srgbClr val="294667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4667"/>
              </a:buClr>
              <a:buSzPts val="1400"/>
              <a:buFont typeface="Merriweather"/>
              <a:buNone/>
              <a:defRPr sz="1400" b="1" i="0" u="none" strike="noStrike" cap="none">
                <a:solidFill>
                  <a:srgbClr val="294667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4667"/>
              </a:buClr>
              <a:buSzPts val="1400"/>
              <a:buFont typeface="Merriweather"/>
              <a:buNone/>
              <a:defRPr sz="1400" b="1" i="0" u="none" strike="noStrike" cap="none">
                <a:solidFill>
                  <a:srgbClr val="294667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4667"/>
              </a:buClr>
              <a:buSzPts val="1400"/>
              <a:buFont typeface="Merriweather"/>
              <a:buNone/>
              <a:defRPr sz="1400" b="1" i="0" u="none" strike="noStrike" cap="none">
                <a:solidFill>
                  <a:srgbClr val="294667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4667"/>
              </a:buClr>
              <a:buSzPts val="1400"/>
              <a:buFont typeface="Merriweather"/>
              <a:buNone/>
              <a:defRPr sz="1400" b="1" i="0" u="none" strike="noStrike" cap="none">
                <a:solidFill>
                  <a:srgbClr val="294667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r>
              <a:rPr lang="es-ES" sz="2400">
                <a:solidFill>
                  <a:schemeClr val="accent1"/>
                </a:solidFill>
              </a:rPr>
              <a:t>Crònica de Bernat Desclot</a:t>
            </a:r>
          </a:p>
        </p:txBody>
      </p:sp>
      <p:sp>
        <p:nvSpPr>
          <p:cNvPr id="26" name="Google Shape;119;p16">
            <a:extLst>
              <a:ext uri="{FF2B5EF4-FFF2-40B4-BE49-F238E27FC236}">
                <a16:creationId xmlns:a16="http://schemas.microsoft.com/office/drawing/2014/main" id="{5289CE45-E2AF-411A-AC49-CE3EF43B153C}"/>
              </a:ext>
            </a:extLst>
          </p:cNvPr>
          <p:cNvSpPr txBox="1">
            <a:spLocks/>
          </p:cNvSpPr>
          <p:nvPr/>
        </p:nvSpPr>
        <p:spPr>
          <a:xfrm>
            <a:off x="249848" y="164088"/>
            <a:ext cx="608674" cy="3048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300" b="1" i="0" u="none" strike="noStrike" cap="none">
                <a:solidFill>
                  <a:srgbClr val="294667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300" b="1" i="0" u="none" strike="noStrike" cap="none">
                <a:solidFill>
                  <a:srgbClr val="294667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300" b="1" i="0" u="none" strike="noStrike" cap="none">
                <a:solidFill>
                  <a:srgbClr val="294667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300" b="1" i="0" u="none" strike="noStrike" cap="none">
                <a:solidFill>
                  <a:srgbClr val="294667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300" b="1" i="0" u="none" strike="noStrike" cap="none">
                <a:solidFill>
                  <a:srgbClr val="294667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300" b="1" i="0" u="none" strike="noStrike" cap="none">
                <a:solidFill>
                  <a:srgbClr val="294667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300" b="1" i="0" u="none" strike="noStrike" cap="none">
                <a:solidFill>
                  <a:srgbClr val="294667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300" b="1" i="0" u="none" strike="noStrike" cap="none">
                <a:solidFill>
                  <a:srgbClr val="294667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300" b="1" i="0" u="none" strike="noStrike" cap="none">
                <a:solidFill>
                  <a:srgbClr val="294667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r>
              <a:rPr lang="en" sz="1800">
                <a:solidFill>
                  <a:schemeClr val="bg1"/>
                </a:solidFill>
              </a:rPr>
              <a:t>6.3</a:t>
            </a:r>
          </a:p>
        </p:txBody>
      </p:sp>
      <p:sp>
        <p:nvSpPr>
          <p:cNvPr id="27" name="CuadroTexto 26">
            <a:extLst>
              <a:ext uri="{FF2B5EF4-FFF2-40B4-BE49-F238E27FC236}">
                <a16:creationId xmlns:a16="http://schemas.microsoft.com/office/drawing/2014/main" id="{0E10E175-2CF6-431D-A2EA-C0A624410A09}"/>
              </a:ext>
            </a:extLst>
          </p:cNvPr>
          <p:cNvSpPr txBox="1"/>
          <p:nvPr/>
        </p:nvSpPr>
        <p:spPr>
          <a:xfrm>
            <a:off x="249848" y="491882"/>
            <a:ext cx="68884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s-ES" sz="1200" b="1">
                <a:uFill>
                  <a:solidFill>
                    <a:schemeClr val="accent1"/>
                  </a:solidFill>
                </a:uFill>
                <a:latin typeface="Open Sans"/>
              </a:rPr>
              <a:t>Bernat Desclot </a:t>
            </a:r>
            <a:r>
              <a:rPr lang="es-ES" sz="1200">
                <a:uFill>
                  <a:solidFill>
                    <a:schemeClr val="accent1"/>
                  </a:solidFill>
                </a:uFill>
                <a:latin typeface="Open Sans"/>
              </a:rPr>
              <a:t>(funcionari de la cort) </a:t>
            </a:r>
            <a:r>
              <a:rPr lang="es-ES" sz="1200">
                <a:solidFill>
                  <a:schemeClr val="accent1"/>
                </a:solidFill>
                <a:uFill>
                  <a:solidFill>
                    <a:schemeClr val="accent1"/>
                  </a:solidFill>
                </a:uFill>
                <a:latin typeface="Open Sans"/>
                <a:sym typeface="Wingdings" panose="05000000000000000000" pitchFamily="2" charset="2"/>
              </a:rPr>
              <a:t></a:t>
            </a:r>
            <a:r>
              <a:rPr lang="es-ES" sz="1200" i="1">
                <a:uFill>
                  <a:solidFill>
                    <a:schemeClr val="accent1"/>
                  </a:solidFill>
                </a:uFill>
                <a:latin typeface="Open Sans"/>
                <a:sym typeface="Wingdings" panose="05000000000000000000" pitchFamily="2" charset="2"/>
              </a:rPr>
              <a:t> </a:t>
            </a:r>
            <a:r>
              <a:rPr lang="es-ES" sz="1200" b="1">
                <a:uFill>
                  <a:solidFill>
                    <a:schemeClr val="accent1"/>
                  </a:solidFill>
                </a:uFill>
                <a:latin typeface="Open Sans"/>
                <a:sym typeface="Wingdings" panose="05000000000000000000" pitchFamily="2" charset="2"/>
              </a:rPr>
              <a:t>“Llibre del rei en Pere i dels seus antecessors passats”</a:t>
            </a:r>
            <a:r>
              <a:rPr lang="es-ES" sz="1200">
                <a:uFill>
                  <a:solidFill>
                    <a:schemeClr val="accent1"/>
                  </a:solidFill>
                </a:uFill>
                <a:latin typeface="Open Sans"/>
                <a:sym typeface="Wingdings" panose="05000000000000000000" pitchFamily="2" charset="2"/>
              </a:rPr>
              <a:t>:</a:t>
            </a:r>
          </a:p>
          <a:p>
            <a:pPr marL="269875" lvl="1" indent="-90488">
              <a:buClr>
                <a:schemeClr val="accent1"/>
              </a:buClr>
              <a:buFont typeface="Courier New" panose="02070309020205020404" pitchFamily="49" charset="0"/>
              <a:buChar char="o"/>
            </a:pPr>
            <a:r>
              <a:rPr lang="es-ES" sz="1200">
                <a:latin typeface="Open Sans"/>
                <a:sym typeface="Wingdings" panose="05000000000000000000" pitchFamily="2" charset="2"/>
              </a:rPr>
              <a:t>regnats anteriors (1162-1276): </a:t>
            </a:r>
            <a:r>
              <a:rPr lang="es-ES" sz="1200" b="1">
                <a:latin typeface="Open Sans"/>
                <a:sym typeface="Wingdings" panose="05000000000000000000" pitchFamily="2" charset="2"/>
              </a:rPr>
              <a:t>Alfons I</a:t>
            </a:r>
            <a:r>
              <a:rPr lang="es-ES" sz="1200">
                <a:latin typeface="Open Sans"/>
                <a:sym typeface="Wingdings" panose="05000000000000000000" pitchFamily="2" charset="2"/>
              </a:rPr>
              <a:t>, </a:t>
            </a:r>
            <a:r>
              <a:rPr lang="es-ES" sz="1200" b="1">
                <a:latin typeface="Open Sans"/>
                <a:sym typeface="Wingdings" panose="05000000000000000000" pitchFamily="2" charset="2"/>
              </a:rPr>
              <a:t>Pere I</a:t>
            </a:r>
            <a:r>
              <a:rPr lang="es-ES" sz="1200">
                <a:latin typeface="Open Sans"/>
                <a:sym typeface="Wingdings" panose="05000000000000000000" pitchFamily="2" charset="2"/>
              </a:rPr>
              <a:t>, </a:t>
            </a:r>
            <a:r>
              <a:rPr lang="es-ES" sz="1200" b="1">
                <a:latin typeface="Open Sans"/>
                <a:sym typeface="Wingdings" panose="05000000000000000000" pitchFamily="2" charset="2"/>
              </a:rPr>
              <a:t>Jaume I</a:t>
            </a:r>
          </a:p>
          <a:p>
            <a:pPr marL="269875" lvl="1" indent="-90488">
              <a:buClr>
                <a:schemeClr val="accent1"/>
              </a:buClr>
              <a:buFont typeface="Courier New" panose="02070309020205020404" pitchFamily="49" charset="0"/>
              <a:buChar char="o"/>
            </a:pPr>
            <a:r>
              <a:rPr lang="es-ES" sz="1200">
                <a:latin typeface="Open Sans"/>
                <a:sym typeface="Wingdings" panose="05000000000000000000" pitchFamily="2" charset="2"/>
              </a:rPr>
              <a:t>centrat en </a:t>
            </a:r>
            <a:r>
              <a:rPr lang="es-ES" sz="1200" b="1">
                <a:latin typeface="Open Sans"/>
                <a:sym typeface="Wingdings" panose="05000000000000000000" pitchFamily="2" charset="2"/>
              </a:rPr>
              <a:t>Pere II</a:t>
            </a:r>
            <a:r>
              <a:rPr lang="es-ES" sz="1200">
                <a:latin typeface="Open Sans"/>
                <a:sym typeface="Wingdings" panose="05000000000000000000" pitchFamily="2" charset="2"/>
              </a:rPr>
              <a:t> (fins 1285) </a:t>
            </a:r>
            <a:r>
              <a:rPr lang="es-ES" sz="1200">
                <a:solidFill>
                  <a:schemeClr val="accent1"/>
                </a:solidFill>
                <a:latin typeface="Open Sans"/>
                <a:sym typeface="Wingdings" panose="05000000000000000000" pitchFamily="2" charset="2"/>
              </a:rPr>
              <a:t></a:t>
            </a:r>
            <a:r>
              <a:rPr lang="es-ES" sz="1200">
                <a:latin typeface="Open Sans"/>
                <a:sym typeface="Wingdings" panose="05000000000000000000" pitchFamily="2" charset="2"/>
              </a:rPr>
              <a:t> confrontaments bèl·lics </a:t>
            </a:r>
            <a:r>
              <a:rPr lang="es-ES" sz="1200" b="1">
                <a:latin typeface="Open Sans"/>
                <a:sym typeface="Wingdings" panose="05000000000000000000" pitchFamily="2" charset="2"/>
              </a:rPr>
              <a:t>França</a:t>
            </a:r>
            <a:r>
              <a:rPr lang="es-ES" sz="1200">
                <a:latin typeface="Open Sans"/>
                <a:sym typeface="Wingdings" panose="05000000000000000000" pitchFamily="2" charset="2"/>
              </a:rPr>
              <a:t> i campanya a </a:t>
            </a:r>
            <a:r>
              <a:rPr lang="es-ES" sz="1200" b="1">
                <a:latin typeface="Open Sans"/>
                <a:sym typeface="Wingdings" panose="05000000000000000000" pitchFamily="2" charset="2"/>
              </a:rPr>
              <a:t>Sicília</a:t>
            </a:r>
            <a:endParaRPr lang="es-ES" sz="1200">
              <a:latin typeface="Open Sans"/>
              <a:sym typeface="Wingdings" panose="05000000000000000000" pitchFamily="2" charset="2"/>
            </a:endParaRPr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7C09A1AA-FB8E-4F3A-819E-4483C804178B}"/>
              </a:ext>
            </a:extLst>
          </p:cNvPr>
          <p:cNvSpPr txBox="1"/>
          <p:nvPr/>
        </p:nvSpPr>
        <p:spPr>
          <a:xfrm>
            <a:off x="192140" y="1110505"/>
            <a:ext cx="720261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1450" indent="-171450"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es-ES" sz="1200" b="1">
                <a:uFill>
                  <a:solidFill>
                    <a:schemeClr val="accent1"/>
                  </a:solidFill>
                </a:uFill>
                <a:latin typeface="Open Sans"/>
              </a:rPr>
              <a:t>Narrador 3ªp.s.</a:t>
            </a:r>
            <a:r>
              <a:rPr lang="es-ES" sz="1200">
                <a:uFill>
                  <a:solidFill>
                    <a:schemeClr val="accent1"/>
                  </a:solidFill>
                </a:uFill>
                <a:latin typeface="Open Sans"/>
              </a:rPr>
              <a:t> </a:t>
            </a:r>
            <a:r>
              <a:rPr lang="es-ES" sz="1200">
                <a:solidFill>
                  <a:schemeClr val="accent1"/>
                </a:solidFill>
                <a:uFill>
                  <a:solidFill>
                    <a:schemeClr val="accent1"/>
                  </a:solidFill>
                </a:uFill>
                <a:latin typeface="Open Sans"/>
                <a:sym typeface="Wingdings" panose="05000000000000000000" pitchFamily="2" charset="2"/>
              </a:rPr>
              <a:t></a:t>
            </a:r>
            <a:r>
              <a:rPr lang="es-ES" sz="1200">
                <a:uFill>
                  <a:solidFill>
                    <a:schemeClr val="accent1"/>
                  </a:solidFill>
                </a:uFill>
                <a:latin typeface="Open Sans"/>
                <a:sym typeface="Wingdings" panose="05000000000000000000" pitchFamily="2" charset="2"/>
              </a:rPr>
              <a:t> aparença </a:t>
            </a:r>
            <a:r>
              <a:rPr lang="es-ES" sz="1200" b="1">
                <a:uFill>
                  <a:solidFill>
                    <a:schemeClr val="accent1"/>
                  </a:solidFill>
                </a:uFill>
                <a:latin typeface="Open Sans"/>
                <a:sym typeface="Wingdings" panose="05000000000000000000" pitchFamily="2" charset="2"/>
              </a:rPr>
              <a:t>objectiva </a:t>
            </a:r>
            <a:r>
              <a:rPr lang="es-ES" sz="1200">
                <a:solidFill>
                  <a:schemeClr val="accent1"/>
                </a:solidFill>
                <a:uFill>
                  <a:solidFill>
                    <a:schemeClr val="accent1"/>
                  </a:solidFill>
                </a:uFill>
                <a:latin typeface="Open Sans"/>
                <a:sym typeface="Wingdings" panose="05000000000000000000" pitchFamily="2" charset="2"/>
              </a:rPr>
              <a:t></a:t>
            </a:r>
            <a:r>
              <a:rPr lang="es-ES" sz="1200">
                <a:uFill>
                  <a:solidFill>
                    <a:schemeClr val="accent1"/>
                  </a:solidFill>
                </a:uFill>
                <a:latin typeface="Open Sans"/>
                <a:sym typeface="Wingdings" panose="05000000000000000000" pitchFamily="2" charset="2"/>
              </a:rPr>
              <a:t> combina </a:t>
            </a:r>
            <a:r>
              <a:rPr lang="es-ES" sz="1200" b="1">
                <a:uFill>
                  <a:solidFill>
                    <a:schemeClr val="accent1"/>
                  </a:solidFill>
                </a:uFill>
                <a:latin typeface="Open Sans"/>
                <a:sym typeface="Wingdings" panose="05000000000000000000" pitchFamily="2" charset="2"/>
              </a:rPr>
              <a:t>fets contemporanis </a:t>
            </a:r>
            <a:r>
              <a:rPr lang="es-ES" sz="1200" b="1">
                <a:solidFill>
                  <a:schemeClr val="accent1"/>
                </a:solidFill>
                <a:uFill>
                  <a:solidFill>
                    <a:schemeClr val="accent1"/>
                  </a:solidFill>
                </a:uFill>
                <a:latin typeface="Open Sans"/>
                <a:sym typeface="Wingdings" panose="05000000000000000000" pitchFamily="2" charset="2"/>
              </a:rPr>
              <a:t>+</a:t>
            </a:r>
            <a:r>
              <a:rPr lang="es-ES" sz="1200" b="1">
                <a:uFill>
                  <a:solidFill>
                    <a:schemeClr val="accent1"/>
                  </a:solidFill>
                </a:uFill>
                <a:latin typeface="Open Sans"/>
                <a:sym typeface="Wingdings" panose="05000000000000000000" pitchFamily="2" charset="2"/>
              </a:rPr>
              <a:t> testimonis d’arxius reals</a:t>
            </a:r>
          </a:p>
          <a:p>
            <a:pPr marL="171450" indent="-171450"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es-ES" sz="1200">
                <a:uFill>
                  <a:solidFill>
                    <a:schemeClr val="accent1"/>
                  </a:solidFill>
                </a:uFill>
                <a:latin typeface="Open Sans"/>
                <a:sym typeface="Wingdings" panose="05000000000000000000" pitchFamily="2" charset="2"/>
              </a:rPr>
              <a:t>Llenguatge </a:t>
            </a:r>
            <a:r>
              <a:rPr lang="es-ES" sz="1200" b="1">
                <a:uFill>
                  <a:solidFill>
                    <a:schemeClr val="accent1"/>
                  </a:solidFill>
                </a:uFill>
                <a:latin typeface="Open Sans"/>
                <a:sym typeface="Wingdings" panose="05000000000000000000" pitchFamily="2" charset="2"/>
              </a:rPr>
              <a:t>sobri </a:t>
            </a:r>
            <a:r>
              <a:rPr lang="es-ES" sz="1200" b="1">
                <a:solidFill>
                  <a:schemeClr val="accent1"/>
                </a:solidFill>
                <a:uFill>
                  <a:solidFill>
                    <a:schemeClr val="accent1"/>
                  </a:solidFill>
                </a:uFill>
                <a:latin typeface="Open Sans"/>
                <a:sym typeface="Wingdings" panose="05000000000000000000" pitchFamily="2" charset="2"/>
              </a:rPr>
              <a:t>+</a:t>
            </a:r>
            <a:r>
              <a:rPr lang="es-ES" sz="1200" b="1">
                <a:uFill>
                  <a:solidFill>
                    <a:schemeClr val="accent1"/>
                  </a:solidFill>
                </a:uFill>
                <a:latin typeface="Open Sans"/>
                <a:sym typeface="Wingdings" panose="05000000000000000000" pitchFamily="2" charset="2"/>
              </a:rPr>
              <a:t> moderat </a:t>
            </a:r>
            <a:r>
              <a:rPr lang="es-ES" sz="1200" b="1">
                <a:solidFill>
                  <a:schemeClr val="accent1"/>
                </a:solidFill>
                <a:uFill>
                  <a:solidFill>
                    <a:schemeClr val="accent1"/>
                  </a:solidFill>
                </a:uFill>
                <a:latin typeface="Open Sans"/>
                <a:sym typeface="Wingdings" panose="05000000000000000000" pitchFamily="2" charset="2"/>
              </a:rPr>
              <a:t>+ </a:t>
            </a:r>
            <a:r>
              <a:rPr lang="es-ES" sz="1200" b="1">
                <a:uFill>
                  <a:solidFill>
                    <a:schemeClr val="accent1"/>
                  </a:solidFill>
                </a:uFill>
                <a:latin typeface="Open Sans"/>
                <a:sym typeface="Wingdings" panose="05000000000000000000" pitchFamily="2" charset="2"/>
              </a:rPr>
              <a:t>equilibrat </a:t>
            </a:r>
            <a:r>
              <a:rPr lang="es-ES" sz="1200">
                <a:solidFill>
                  <a:schemeClr val="accent1"/>
                </a:solidFill>
                <a:uFill>
                  <a:solidFill>
                    <a:schemeClr val="accent1"/>
                  </a:solidFill>
                </a:uFill>
                <a:latin typeface="Open Sans"/>
                <a:sym typeface="Wingdings" panose="05000000000000000000" pitchFamily="2" charset="2"/>
              </a:rPr>
              <a:t></a:t>
            </a:r>
            <a:r>
              <a:rPr lang="es-ES" sz="1200">
                <a:uFill>
                  <a:solidFill>
                    <a:schemeClr val="accent1"/>
                  </a:solidFill>
                </a:uFill>
                <a:latin typeface="Open Sans"/>
                <a:sym typeface="Wingdings" panose="05000000000000000000" pitchFamily="2" charset="2"/>
              </a:rPr>
              <a:t> </a:t>
            </a:r>
            <a:r>
              <a:rPr lang="es-ES" sz="1200" b="1">
                <a:uFill>
                  <a:solidFill>
                    <a:schemeClr val="accent1"/>
                  </a:solidFill>
                </a:uFill>
                <a:latin typeface="Open Sans"/>
                <a:sym typeface="Wingdings" panose="05000000000000000000" pitchFamily="2" charset="2"/>
              </a:rPr>
              <a:t>expressivitat</a:t>
            </a:r>
            <a:r>
              <a:rPr lang="es-ES" sz="1200">
                <a:uFill>
                  <a:solidFill>
                    <a:schemeClr val="accent1"/>
                  </a:solidFill>
                </a:uFill>
                <a:latin typeface="Open Sans"/>
                <a:sym typeface="Wingdings" panose="05000000000000000000" pitchFamily="2" charset="2"/>
              </a:rPr>
              <a:t> dels diàlegs i </a:t>
            </a:r>
            <a:r>
              <a:rPr lang="es-ES" sz="1200" b="1">
                <a:uFill>
                  <a:solidFill>
                    <a:schemeClr val="accent1"/>
                  </a:solidFill>
                </a:uFill>
                <a:latin typeface="Open Sans"/>
                <a:sym typeface="Wingdings" panose="05000000000000000000" pitchFamily="2" charset="2"/>
              </a:rPr>
              <a:t>estil directe</a:t>
            </a:r>
          </a:p>
          <a:p>
            <a:pPr marL="171450" indent="-171450"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es-ES" sz="1200">
                <a:uFill>
                  <a:solidFill>
                    <a:schemeClr val="accent1"/>
                  </a:solidFill>
                </a:uFill>
                <a:latin typeface="Open Sans"/>
                <a:sym typeface="Wingdings" panose="05000000000000000000" pitchFamily="2" charset="2"/>
              </a:rPr>
              <a:t>Inspiració d’</a:t>
            </a:r>
            <a:r>
              <a:rPr lang="es-ES" sz="1200" b="1">
                <a:uFill>
                  <a:solidFill>
                    <a:schemeClr val="accent1"/>
                  </a:solidFill>
                </a:uFill>
                <a:latin typeface="Open Sans"/>
                <a:sym typeface="Wingdings" panose="05000000000000000000" pitchFamily="2" charset="2"/>
              </a:rPr>
              <a:t>Enyego d’Àvalos</a:t>
            </a:r>
            <a:endParaRPr lang="es-ES" sz="1200">
              <a:uFill>
                <a:solidFill>
                  <a:schemeClr val="accent1"/>
                </a:solidFill>
              </a:uFill>
              <a:latin typeface="Open Sans"/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40939733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6"/>
          <p:cNvSpPr txBox="1">
            <a:spLocks noGrp="1"/>
          </p:cNvSpPr>
          <p:nvPr>
            <p:ph type="title"/>
          </p:nvPr>
        </p:nvSpPr>
        <p:spPr>
          <a:xfrm>
            <a:off x="602673" y="0"/>
            <a:ext cx="7446817" cy="58881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3600"/>
              <a:t>Les guerres en la ficció</a:t>
            </a:r>
            <a:endParaRPr sz="3600"/>
          </a:p>
        </p:txBody>
      </p:sp>
      <p:sp>
        <p:nvSpPr>
          <p:cNvPr id="119" name="Google Shape;119;p16"/>
          <p:cNvSpPr txBox="1">
            <a:spLocks noGrp="1"/>
          </p:cNvSpPr>
          <p:nvPr>
            <p:ph type="sldNum" idx="12"/>
          </p:nvPr>
        </p:nvSpPr>
        <p:spPr>
          <a:xfrm>
            <a:off x="-6000" y="0"/>
            <a:ext cx="608674" cy="588818"/>
          </a:xfrm>
          <a:prstGeom prst="rect">
            <a:avLst/>
          </a:prstGeom>
          <a:solidFill>
            <a:schemeClr val="accent1"/>
          </a:solidFill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chemeClr val="bg1"/>
                </a:solidFill>
              </a:rPr>
              <a:t>7</a:t>
            </a:r>
            <a:endParaRPr sz="2400">
              <a:solidFill>
                <a:schemeClr val="bg1"/>
              </a:solidFill>
            </a:endParaRPr>
          </a:p>
        </p:txBody>
      </p:sp>
      <p:sp>
        <p:nvSpPr>
          <p:cNvPr id="15" name="Rectángulo 14">
            <a:extLst>
              <a:ext uri="{FF2B5EF4-FFF2-40B4-BE49-F238E27FC236}">
                <a16:creationId xmlns:a16="http://schemas.microsoft.com/office/drawing/2014/main" id="{162E0555-87D9-45A9-9A1B-1A07B19A8315}"/>
              </a:ext>
            </a:extLst>
          </p:cNvPr>
          <p:cNvSpPr/>
          <p:nvPr/>
        </p:nvSpPr>
        <p:spPr>
          <a:xfrm>
            <a:off x="190500" y="742200"/>
            <a:ext cx="8271162" cy="35340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1100">
                <a:solidFill>
                  <a:schemeClr val="tx1"/>
                </a:solidFill>
                <a:latin typeface="Open Sans"/>
              </a:rPr>
              <a:t>Els </a:t>
            </a:r>
            <a:r>
              <a:rPr lang="es-ES" sz="1100" b="1">
                <a:solidFill>
                  <a:schemeClr val="tx1"/>
                </a:solidFill>
                <a:latin typeface="Open Sans"/>
              </a:rPr>
              <a:t>libres de cavalleries </a:t>
            </a:r>
            <a:r>
              <a:rPr lang="es-ES" sz="1100">
                <a:solidFill>
                  <a:schemeClr val="tx1"/>
                </a:solidFill>
                <a:latin typeface="Open Sans"/>
              </a:rPr>
              <a:t>són </a:t>
            </a:r>
            <a:r>
              <a:rPr lang="es-ES" sz="1100" b="1">
                <a:solidFill>
                  <a:schemeClr val="tx1"/>
                </a:solidFill>
                <a:latin typeface="Open Sans"/>
              </a:rPr>
              <a:t>textos narratius</a:t>
            </a:r>
            <a:r>
              <a:rPr lang="es-ES" sz="1100">
                <a:solidFill>
                  <a:schemeClr val="tx1"/>
                </a:solidFill>
                <a:latin typeface="Open Sans"/>
              </a:rPr>
              <a:t> pertanyents a la </a:t>
            </a:r>
            <a:r>
              <a:rPr lang="es-ES" sz="1100" b="1">
                <a:solidFill>
                  <a:schemeClr val="tx1"/>
                </a:solidFill>
                <a:latin typeface="Open Sans"/>
              </a:rPr>
              <a:t>matèria de Bretanya </a:t>
            </a:r>
            <a:r>
              <a:rPr lang="es-ES" sz="1100">
                <a:solidFill>
                  <a:schemeClr val="tx1"/>
                </a:solidFill>
                <a:latin typeface="Open Sans"/>
              </a:rPr>
              <a:t>(sorgida al </a:t>
            </a:r>
            <a:r>
              <a:rPr lang="es-ES" sz="1100" b="1">
                <a:solidFill>
                  <a:schemeClr val="tx1"/>
                </a:solidFill>
                <a:latin typeface="Open Sans"/>
              </a:rPr>
              <a:t>nord-oest de França)</a:t>
            </a:r>
            <a:r>
              <a:rPr lang="es-ES" sz="1100">
                <a:solidFill>
                  <a:schemeClr val="tx1"/>
                </a:solidFill>
                <a:latin typeface="Open Sans"/>
              </a:rPr>
              <a:t> escrites en </a:t>
            </a:r>
            <a:r>
              <a:rPr lang="es-ES" sz="1100" b="1">
                <a:solidFill>
                  <a:schemeClr val="tx1"/>
                </a:solidFill>
                <a:latin typeface="Open Sans"/>
              </a:rPr>
              <a:t>francés i occità </a:t>
            </a:r>
            <a:r>
              <a:rPr lang="es-ES" sz="1100">
                <a:solidFill>
                  <a:schemeClr val="tx1"/>
                </a:solidFill>
                <a:latin typeface="Open Sans"/>
              </a:rPr>
              <a:t>que consisteixen en la combinació de la </a:t>
            </a:r>
            <a:r>
              <a:rPr lang="es-ES" sz="1100" b="1">
                <a:solidFill>
                  <a:schemeClr val="tx1"/>
                </a:solidFill>
                <a:latin typeface="Open Sans"/>
              </a:rPr>
              <a:t>cavalleria</a:t>
            </a:r>
            <a:r>
              <a:rPr lang="es-ES" sz="1100">
                <a:solidFill>
                  <a:schemeClr val="tx1"/>
                </a:solidFill>
                <a:latin typeface="Open Sans"/>
              </a:rPr>
              <a:t> i l’</a:t>
            </a:r>
            <a:r>
              <a:rPr lang="es-ES" sz="1100" b="1">
                <a:solidFill>
                  <a:schemeClr val="tx1"/>
                </a:solidFill>
                <a:latin typeface="Open Sans"/>
              </a:rPr>
              <a:t>element bèl·lic</a:t>
            </a:r>
            <a:r>
              <a:rPr lang="es-ES" sz="1100">
                <a:solidFill>
                  <a:schemeClr val="tx1"/>
                </a:solidFill>
                <a:latin typeface="Open Sans"/>
              </a:rPr>
              <a:t> amb la </a:t>
            </a:r>
            <a:r>
              <a:rPr lang="es-ES" sz="1100" b="1">
                <a:solidFill>
                  <a:schemeClr val="tx1"/>
                </a:solidFill>
                <a:latin typeface="Open Sans"/>
              </a:rPr>
              <a:t>ficció medieval</a:t>
            </a:r>
            <a:r>
              <a:rPr lang="es-ES" sz="1100">
                <a:solidFill>
                  <a:schemeClr val="tx1"/>
                </a:solidFill>
                <a:latin typeface="Open Sans"/>
              </a:rPr>
              <a:t>.</a:t>
            </a:r>
          </a:p>
        </p:txBody>
      </p:sp>
      <p:sp>
        <p:nvSpPr>
          <p:cNvPr id="27" name="Google Shape;116;p16">
            <a:extLst>
              <a:ext uri="{FF2B5EF4-FFF2-40B4-BE49-F238E27FC236}">
                <a16:creationId xmlns:a16="http://schemas.microsoft.com/office/drawing/2014/main" id="{3B2153F0-5642-4A8A-9C29-04451277F7AC}"/>
              </a:ext>
            </a:extLst>
          </p:cNvPr>
          <p:cNvSpPr txBox="1">
            <a:spLocks/>
          </p:cNvSpPr>
          <p:nvPr/>
        </p:nvSpPr>
        <p:spPr>
          <a:xfrm>
            <a:off x="907010" y="1170525"/>
            <a:ext cx="5218800" cy="4343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4667"/>
              </a:buClr>
              <a:buSzPts val="1400"/>
              <a:buFont typeface="Merriweather"/>
              <a:buNone/>
              <a:defRPr sz="1400" b="1" i="0" u="none" strike="noStrike" cap="none">
                <a:solidFill>
                  <a:srgbClr val="294667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4667"/>
              </a:buClr>
              <a:buSzPts val="1400"/>
              <a:buFont typeface="Merriweather"/>
              <a:buNone/>
              <a:defRPr sz="1400" b="1" i="0" u="none" strike="noStrike" cap="none">
                <a:solidFill>
                  <a:srgbClr val="294667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4667"/>
              </a:buClr>
              <a:buSzPts val="1400"/>
              <a:buFont typeface="Merriweather"/>
              <a:buNone/>
              <a:defRPr sz="1400" b="1" i="0" u="none" strike="noStrike" cap="none">
                <a:solidFill>
                  <a:srgbClr val="294667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4667"/>
              </a:buClr>
              <a:buSzPts val="1400"/>
              <a:buFont typeface="Merriweather"/>
              <a:buNone/>
              <a:defRPr sz="1400" b="1" i="0" u="none" strike="noStrike" cap="none">
                <a:solidFill>
                  <a:srgbClr val="294667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4667"/>
              </a:buClr>
              <a:buSzPts val="1400"/>
              <a:buFont typeface="Merriweather"/>
              <a:buNone/>
              <a:defRPr sz="1400" b="1" i="0" u="none" strike="noStrike" cap="none">
                <a:solidFill>
                  <a:srgbClr val="294667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4667"/>
              </a:buClr>
              <a:buSzPts val="1400"/>
              <a:buFont typeface="Merriweather"/>
              <a:buNone/>
              <a:defRPr sz="1400" b="1" i="0" u="none" strike="noStrike" cap="none">
                <a:solidFill>
                  <a:srgbClr val="294667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4667"/>
              </a:buClr>
              <a:buSzPts val="1400"/>
              <a:buFont typeface="Merriweather"/>
              <a:buNone/>
              <a:defRPr sz="1400" b="1" i="0" u="none" strike="noStrike" cap="none">
                <a:solidFill>
                  <a:srgbClr val="294667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4667"/>
              </a:buClr>
              <a:buSzPts val="1400"/>
              <a:buFont typeface="Merriweather"/>
              <a:buNone/>
              <a:defRPr sz="1400" b="1" i="0" u="none" strike="noStrike" cap="none">
                <a:solidFill>
                  <a:srgbClr val="294667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4667"/>
              </a:buClr>
              <a:buSzPts val="1400"/>
              <a:buFont typeface="Merriweather"/>
              <a:buNone/>
              <a:defRPr sz="1400" b="1" i="0" u="none" strike="noStrike" cap="none">
                <a:solidFill>
                  <a:srgbClr val="294667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r>
              <a:rPr lang="es-ES" sz="2400">
                <a:solidFill>
                  <a:schemeClr val="accent1"/>
                </a:solidFill>
              </a:rPr>
              <a:t>Característiques</a:t>
            </a:r>
          </a:p>
        </p:txBody>
      </p:sp>
      <p:sp>
        <p:nvSpPr>
          <p:cNvPr id="28" name="Google Shape;119;p16">
            <a:extLst>
              <a:ext uri="{FF2B5EF4-FFF2-40B4-BE49-F238E27FC236}">
                <a16:creationId xmlns:a16="http://schemas.microsoft.com/office/drawing/2014/main" id="{D1EAA588-2FBB-4D36-AA1A-F19E1184D191}"/>
              </a:ext>
            </a:extLst>
          </p:cNvPr>
          <p:cNvSpPr txBox="1">
            <a:spLocks/>
          </p:cNvSpPr>
          <p:nvPr/>
        </p:nvSpPr>
        <p:spPr>
          <a:xfrm>
            <a:off x="298336" y="1300065"/>
            <a:ext cx="608674" cy="3048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300" b="1" i="0" u="none" strike="noStrike" cap="none">
                <a:solidFill>
                  <a:srgbClr val="294667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300" b="1" i="0" u="none" strike="noStrike" cap="none">
                <a:solidFill>
                  <a:srgbClr val="294667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300" b="1" i="0" u="none" strike="noStrike" cap="none">
                <a:solidFill>
                  <a:srgbClr val="294667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300" b="1" i="0" u="none" strike="noStrike" cap="none">
                <a:solidFill>
                  <a:srgbClr val="294667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300" b="1" i="0" u="none" strike="noStrike" cap="none">
                <a:solidFill>
                  <a:srgbClr val="294667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300" b="1" i="0" u="none" strike="noStrike" cap="none">
                <a:solidFill>
                  <a:srgbClr val="294667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300" b="1" i="0" u="none" strike="noStrike" cap="none">
                <a:solidFill>
                  <a:srgbClr val="294667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300" b="1" i="0" u="none" strike="noStrike" cap="none">
                <a:solidFill>
                  <a:srgbClr val="294667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300" b="1" i="0" u="none" strike="noStrike" cap="none">
                <a:solidFill>
                  <a:srgbClr val="294667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r>
              <a:rPr lang="en" sz="1800">
                <a:solidFill>
                  <a:schemeClr val="bg1"/>
                </a:solidFill>
              </a:rPr>
              <a:t>7.1</a:t>
            </a:r>
          </a:p>
        </p:txBody>
      </p:sp>
      <p:sp>
        <p:nvSpPr>
          <p:cNvPr id="29" name="CuadroTexto 28">
            <a:extLst>
              <a:ext uri="{FF2B5EF4-FFF2-40B4-BE49-F238E27FC236}">
                <a16:creationId xmlns:a16="http://schemas.microsoft.com/office/drawing/2014/main" id="{8BDA937B-2743-4AC9-B90A-217570BBC494}"/>
              </a:ext>
            </a:extLst>
          </p:cNvPr>
          <p:cNvSpPr txBox="1"/>
          <p:nvPr/>
        </p:nvSpPr>
        <p:spPr>
          <a:xfrm>
            <a:off x="284482" y="1604865"/>
            <a:ext cx="87222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s-ES" sz="1200">
                <a:uFill>
                  <a:solidFill>
                    <a:schemeClr val="accent1"/>
                  </a:solidFill>
                </a:uFill>
                <a:latin typeface="Open Sans"/>
              </a:rPr>
              <a:t>Mostra de l’</a:t>
            </a:r>
            <a:r>
              <a:rPr lang="es-ES" sz="1200" b="1">
                <a:uFill>
                  <a:solidFill>
                    <a:schemeClr val="accent1"/>
                  </a:solidFill>
                </a:uFill>
                <a:latin typeface="Open Sans"/>
              </a:rPr>
              <a:t>ideal de la cavalleria medieval</a:t>
            </a:r>
            <a:r>
              <a:rPr lang="es-ES" sz="1200">
                <a:uFill>
                  <a:solidFill>
                    <a:schemeClr val="accent1"/>
                  </a:solidFill>
                </a:uFill>
                <a:latin typeface="Open Sans"/>
              </a:rPr>
              <a:t> segons la </a:t>
            </a:r>
            <a:r>
              <a:rPr lang="es-ES" sz="1200" b="1">
                <a:uFill>
                  <a:solidFill>
                    <a:schemeClr val="accent1"/>
                  </a:solidFill>
                </a:uFill>
                <a:latin typeface="Open Sans"/>
              </a:rPr>
              <a:t>tradició cristiana </a:t>
            </a:r>
            <a:r>
              <a:rPr lang="es-ES" sz="1200">
                <a:solidFill>
                  <a:schemeClr val="accent1"/>
                </a:solidFill>
                <a:uFill>
                  <a:solidFill>
                    <a:schemeClr val="accent1"/>
                  </a:solidFill>
                </a:uFill>
                <a:latin typeface="Open Sans"/>
                <a:sym typeface="Wingdings" panose="05000000000000000000" pitchFamily="2" charset="2"/>
              </a:rPr>
              <a:t> </a:t>
            </a:r>
            <a:r>
              <a:rPr lang="es-ES" sz="1200">
                <a:latin typeface="Open Sans"/>
                <a:sym typeface="Wingdings" panose="05000000000000000000" pitchFamily="2" charset="2"/>
              </a:rPr>
              <a:t>per aconseguir </a:t>
            </a:r>
            <a:r>
              <a:rPr lang="es-ES" sz="1200" b="1">
                <a:latin typeface="Open Sans"/>
                <a:sym typeface="Wingdings" panose="05000000000000000000" pitchFamily="2" charset="2"/>
              </a:rPr>
              <a:t>perfecció moral </a:t>
            </a:r>
            <a:r>
              <a:rPr lang="es-ES" sz="1200" b="1">
                <a:solidFill>
                  <a:schemeClr val="accent1"/>
                </a:solidFill>
                <a:latin typeface="Open Sans"/>
                <a:sym typeface="Wingdings" panose="05000000000000000000" pitchFamily="2" charset="2"/>
              </a:rPr>
              <a:t>+</a:t>
            </a:r>
            <a:r>
              <a:rPr lang="es-ES" sz="1200" b="1">
                <a:latin typeface="Open Sans"/>
                <a:sym typeface="Wingdings" panose="05000000000000000000" pitchFamily="2" charset="2"/>
              </a:rPr>
              <a:t> fama </a:t>
            </a:r>
            <a:r>
              <a:rPr lang="es-ES" sz="1200" b="1">
                <a:solidFill>
                  <a:schemeClr val="accent1"/>
                </a:solidFill>
                <a:latin typeface="Open Sans"/>
                <a:sym typeface="Wingdings" panose="05000000000000000000" pitchFamily="2" charset="2"/>
              </a:rPr>
              <a:t>+</a:t>
            </a:r>
            <a:r>
              <a:rPr lang="es-ES" sz="1200" b="1">
                <a:latin typeface="Open Sans"/>
                <a:sym typeface="Wingdings" panose="05000000000000000000" pitchFamily="2" charset="2"/>
              </a:rPr>
              <a:t> honor</a:t>
            </a:r>
            <a:endParaRPr lang="es-ES" sz="1200">
              <a:latin typeface="Open Sans"/>
              <a:sym typeface="Wingdings" panose="05000000000000000000" pitchFamily="2" charset="2"/>
            </a:endParaRPr>
          </a:p>
        </p:txBody>
      </p:sp>
      <p:sp>
        <p:nvSpPr>
          <p:cNvPr id="32" name="CuadroTexto 31">
            <a:extLst>
              <a:ext uri="{FF2B5EF4-FFF2-40B4-BE49-F238E27FC236}">
                <a16:creationId xmlns:a16="http://schemas.microsoft.com/office/drawing/2014/main" id="{7995C000-BCA5-446C-A370-864360EC71B1}"/>
              </a:ext>
            </a:extLst>
          </p:cNvPr>
          <p:cNvSpPr txBox="1"/>
          <p:nvPr/>
        </p:nvSpPr>
        <p:spPr>
          <a:xfrm>
            <a:off x="315115" y="2466913"/>
            <a:ext cx="530786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s-ES" sz="1200">
                <a:uFill>
                  <a:solidFill>
                    <a:schemeClr val="accent1"/>
                  </a:solidFill>
                </a:uFill>
                <a:latin typeface="Open Sans"/>
              </a:rPr>
              <a:t>Mateix </a:t>
            </a:r>
            <a:r>
              <a:rPr lang="es-ES" sz="1200" b="1">
                <a:uFill>
                  <a:solidFill>
                    <a:schemeClr val="accent1"/>
                  </a:solidFill>
                </a:uFill>
                <a:latin typeface="Open Sans"/>
              </a:rPr>
              <a:t>esquema de narracions:</a:t>
            </a:r>
            <a:endParaRPr lang="es-ES" sz="1200">
              <a:uFill>
                <a:solidFill>
                  <a:schemeClr val="accent1"/>
                </a:solidFill>
              </a:uFill>
              <a:latin typeface="Open Sans"/>
            </a:endParaRPr>
          </a:p>
          <a:p>
            <a:pPr marL="228600" lvl="1" indent="-138113">
              <a:buClr>
                <a:schemeClr val="accent1"/>
              </a:buClr>
              <a:buFont typeface="+mj-lt"/>
              <a:buAutoNum type="arabicPeriod"/>
            </a:pPr>
            <a:r>
              <a:rPr lang="es-ES" sz="1200">
                <a:uFill>
                  <a:solidFill>
                    <a:schemeClr val="accent1"/>
                  </a:solidFill>
                </a:uFill>
                <a:latin typeface="Open Sans"/>
                <a:sym typeface="Wingdings" panose="05000000000000000000" pitchFamily="2" charset="2"/>
              </a:rPr>
              <a:t>Un </a:t>
            </a:r>
            <a:r>
              <a:rPr lang="es-ES" sz="1200" b="1">
                <a:uFill>
                  <a:solidFill>
                    <a:schemeClr val="accent1"/>
                  </a:solidFill>
                </a:uFill>
                <a:latin typeface="Open Sans"/>
                <a:sym typeface="Wingdings" panose="05000000000000000000" pitchFamily="2" charset="2"/>
              </a:rPr>
              <a:t>cavaller errant</a:t>
            </a:r>
            <a:r>
              <a:rPr lang="es-ES" sz="1200">
                <a:uFill>
                  <a:solidFill>
                    <a:schemeClr val="accent1"/>
                  </a:solidFill>
                </a:uFill>
                <a:latin typeface="Open Sans"/>
                <a:sym typeface="Wingdings" panose="05000000000000000000" pitchFamily="2" charset="2"/>
              </a:rPr>
              <a:t> cerca </a:t>
            </a:r>
            <a:r>
              <a:rPr lang="es-ES" sz="1200" b="1">
                <a:uFill>
                  <a:solidFill>
                    <a:schemeClr val="accent1"/>
                  </a:solidFill>
                </a:uFill>
                <a:latin typeface="Open Sans"/>
                <a:sym typeface="Wingdings" panose="05000000000000000000" pitchFamily="2" charset="2"/>
              </a:rPr>
              <a:t>aventures </a:t>
            </a:r>
            <a:r>
              <a:rPr lang="es-ES" sz="1200">
                <a:uFill>
                  <a:solidFill>
                    <a:schemeClr val="accent1"/>
                  </a:solidFill>
                </a:uFill>
                <a:latin typeface="Open Sans"/>
                <a:sym typeface="Wingdings" panose="05000000000000000000" pitchFamily="2" charset="2"/>
              </a:rPr>
              <a:t>sol</a:t>
            </a:r>
          </a:p>
          <a:p>
            <a:pPr marL="228600" lvl="1" indent="-138113">
              <a:buClr>
                <a:schemeClr val="accent1"/>
              </a:buClr>
              <a:buFont typeface="+mj-lt"/>
              <a:buAutoNum type="arabicPeriod"/>
            </a:pPr>
            <a:r>
              <a:rPr lang="es-ES" sz="1200">
                <a:uFill>
                  <a:solidFill>
                    <a:schemeClr val="accent1"/>
                  </a:solidFill>
                </a:uFill>
                <a:latin typeface="Open Sans"/>
                <a:sym typeface="Wingdings" panose="05000000000000000000" pitchFamily="2" charset="2"/>
              </a:rPr>
              <a:t>Motivació de trobar el </a:t>
            </a:r>
            <a:r>
              <a:rPr lang="es-ES" sz="1200" b="1">
                <a:uFill>
                  <a:solidFill>
                    <a:schemeClr val="accent1"/>
                  </a:solidFill>
                </a:uFill>
                <a:latin typeface="Open Sans"/>
                <a:sym typeface="Wingdings" panose="05000000000000000000" pitchFamily="2" charset="2"/>
              </a:rPr>
              <a:t>calze</a:t>
            </a:r>
            <a:r>
              <a:rPr lang="es-ES" sz="1200">
                <a:uFill>
                  <a:solidFill>
                    <a:schemeClr val="accent1"/>
                  </a:solidFill>
                </a:uFill>
                <a:latin typeface="Open Sans"/>
                <a:sym typeface="Wingdings" panose="05000000000000000000" pitchFamily="2" charset="2"/>
              </a:rPr>
              <a:t> anomenat </a:t>
            </a:r>
            <a:r>
              <a:rPr lang="es-ES" sz="1200" b="1">
                <a:uFill>
                  <a:solidFill>
                    <a:schemeClr val="accent1"/>
                  </a:solidFill>
                </a:uFill>
                <a:latin typeface="Open Sans"/>
                <a:sym typeface="Wingdings" panose="05000000000000000000" pitchFamily="2" charset="2"/>
              </a:rPr>
              <a:t>Sant Greal</a:t>
            </a:r>
          </a:p>
          <a:p>
            <a:pPr marL="228600" lvl="1" indent="-138113">
              <a:buClr>
                <a:schemeClr val="accent1"/>
              </a:buClr>
              <a:buFont typeface="+mj-lt"/>
              <a:buAutoNum type="arabicPeriod"/>
            </a:pPr>
            <a:r>
              <a:rPr lang="es-ES" sz="1200">
                <a:uFill>
                  <a:solidFill>
                    <a:schemeClr val="accent1"/>
                  </a:solidFill>
                </a:uFill>
                <a:latin typeface="Open Sans"/>
                <a:sym typeface="Wingdings" panose="05000000000000000000" pitchFamily="2" charset="2"/>
              </a:rPr>
              <a:t>Al llarg del camí s’enfrontarà a </a:t>
            </a:r>
            <a:r>
              <a:rPr lang="es-ES" sz="1200" b="1">
                <a:uFill>
                  <a:solidFill>
                    <a:schemeClr val="accent1"/>
                  </a:solidFill>
                </a:uFill>
                <a:latin typeface="Open Sans"/>
                <a:sym typeface="Wingdings" panose="05000000000000000000" pitchFamily="2" charset="2"/>
              </a:rPr>
              <a:t>personatges fantàstics</a:t>
            </a:r>
            <a:r>
              <a:rPr lang="es-ES" sz="1200">
                <a:uFill>
                  <a:solidFill>
                    <a:schemeClr val="accent1"/>
                  </a:solidFill>
                </a:uFill>
                <a:latin typeface="Open Sans"/>
                <a:sym typeface="Wingdings" panose="05000000000000000000" pitchFamily="2" charset="2"/>
              </a:rPr>
              <a:t> i </a:t>
            </a:r>
            <a:r>
              <a:rPr lang="es-ES" sz="1200" b="1">
                <a:uFill>
                  <a:solidFill>
                    <a:schemeClr val="accent1"/>
                  </a:solidFill>
                </a:uFill>
                <a:latin typeface="Open Sans"/>
                <a:sym typeface="Wingdings" panose="05000000000000000000" pitchFamily="2" charset="2"/>
              </a:rPr>
              <a:t>altres cavallers</a:t>
            </a:r>
            <a:endParaRPr lang="es-ES" sz="1200">
              <a:latin typeface="Open Sans"/>
              <a:sym typeface="Wingdings" panose="05000000000000000000" pitchFamily="2" charset="2"/>
            </a:endParaRPr>
          </a:p>
        </p:txBody>
      </p:sp>
      <p:sp>
        <p:nvSpPr>
          <p:cNvPr id="37" name="Google Shape;116;p16">
            <a:extLst>
              <a:ext uri="{FF2B5EF4-FFF2-40B4-BE49-F238E27FC236}">
                <a16:creationId xmlns:a16="http://schemas.microsoft.com/office/drawing/2014/main" id="{2506D7FA-733D-46AD-B0BC-01EB3360B305}"/>
              </a:ext>
            </a:extLst>
          </p:cNvPr>
          <p:cNvSpPr txBox="1">
            <a:spLocks/>
          </p:cNvSpPr>
          <p:nvPr/>
        </p:nvSpPr>
        <p:spPr>
          <a:xfrm>
            <a:off x="923789" y="3389203"/>
            <a:ext cx="5218800" cy="4343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4667"/>
              </a:buClr>
              <a:buSzPts val="1400"/>
              <a:buFont typeface="Merriweather"/>
              <a:buNone/>
              <a:defRPr sz="1400" b="1" i="0" u="none" strike="noStrike" cap="none">
                <a:solidFill>
                  <a:srgbClr val="294667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4667"/>
              </a:buClr>
              <a:buSzPts val="1400"/>
              <a:buFont typeface="Merriweather"/>
              <a:buNone/>
              <a:defRPr sz="1400" b="1" i="0" u="none" strike="noStrike" cap="none">
                <a:solidFill>
                  <a:srgbClr val="294667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4667"/>
              </a:buClr>
              <a:buSzPts val="1400"/>
              <a:buFont typeface="Merriweather"/>
              <a:buNone/>
              <a:defRPr sz="1400" b="1" i="0" u="none" strike="noStrike" cap="none">
                <a:solidFill>
                  <a:srgbClr val="294667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4667"/>
              </a:buClr>
              <a:buSzPts val="1400"/>
              <a:buFont typeface="Merriweather"/>
              <a:buNone/>
              <a:defRPr sz="1400" b="1" i="0" u="none" strike="noStrike" cap="none">
                <a:solidFill>
                  <a:srgbClr val="294667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4667"/>
              </a:buClr>
              <a:buSzPts val="1400"/>
              <a:buFont typeface="Merriweather"/>
              <a:buNone/>
              <a:defRPr sz="1400" b="1" i="0" u="none" strike="noStrike" cap="none">
                <a:solidFill>
                  <a:srgbClr val="294667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4667"/>
              </a:buClr>
              <a:buSzPts val="1400"/>
              <a:buFont typeface="Merriweather"/>
              <a:buNone/>
              <a:defRPr sz="1400" b="1" i="0" u="none" strike="noStrike" cap="none">
                <a:solidFill>
                  <a:srgbClr val="294667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4667"/>
              </a:buClr>
              <a:buSzPts val="1400"/>
              <a:buFont typeface="Merriweather"/>
              <a:buNone/>
              <a:defRPr sz="1400" b="1" i="0" u="none" strike="noStrike" cap="none">
                <a:solidFill>
                  <a:srgbClr val="294667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4667"/>
              </a:buClr>
              <a:buSzPts val="1400"/>
              <a:buFont typeface="Merriweather"/>
              <a:buNone/>
              <a:defRPr sz="1400" b="1" i="0" u="none" strike="noStrike" cap="none">
                <a:solidFill>
                  <a:srgbClr val="294667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4667"/>
              </a:buClr>
              <a:buSzPts val="1400"/>
              <a:buFont typeface="Merriweather"/>
              <a:buNone/>
              <a:defRPr sz="1400" b="1" i="0" u="none" strike="noStrike" cap="none">
                <a:solidFill>
                  <a:srgbClr val="294667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r>
              <a:rPr lang="es-ES" sz="2400">
                <a:solidFill>
                  <a:schemeClr val="accent1"/>
                </a:solidFill>
              </a:rPr>
              <a:t>Personatges</a:t>
            </a:r>
          </a:p>
        </p:txBody>
      </p:sp>
      <p:sp>
        <p:nvSpPr>
          <p:cNvPr id="38" name="Google Shape;119;p16">
            <a:extLst>
              <a:ext uri="{FF2B5EF4-FFF2-40B4-BE49-F238E27FC236}">
                <a16:creationId xmlns:a16="http://schemas.microsoft.com/office/drawing/2014/main" id="{B3B2465D-3F0C-483F-8C8F-951CAE2EB80C}"/>
              </a:ext>
            </a:extLst>
          </p:cNvPr>
          <p:cNvSpPr txBox="1">
            <a:spLocks/>
          </p:cNvSpPr>
          <p:nvPr/>
        </p:nvSpPr>
        <p:spPr>
          <a:xfrm>
            <a:off x="315115" y="3518743"/>
            <a:ext cx="608674" cy="3048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300" b="1" i="0" u="none" strike="noStrike" cap="none">
                <a:solidFill>
                  <a:srgbClr val="294667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300" b="1" i="0" u="none" strike="noStrike" cap="none">
                <a:solidFill>
                  <a:srgbClr val="294667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300" b="1" i="0" u="none" strike="noStrike" cap="none">
                <a:solidFill>
                  <a:srgbClr val="294667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300" b="1" i="0" u="none" strike="noStrike" cap="none">
                <a:solidFill>
                  <a:srgbClr val="294667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300" b="1" i="0" u="none" strike="noStrike" cap="none">
                <a:solidFill>
                  <a:srgbClr val="294667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300" b="1" i="0" u="none" strike="noStrike" cap="none">
                <a:solidFill>
                  <a:srgbClr val="294667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300" b="1" i="0" u="none" strike="noStrike" cap="none">
                <a:solidFill>
                  <a:srgbClr val="294667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300" b="1" i="0" u="none" strike="noStrike" cap="none">
                <a:solidFill>
                  <a:srgbClr val="294667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300" b="1" i="0" u="none" strike="noStrike" cap="none">
                <a:solidFill>
                  <a:srgbClr val="294667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r>
              <a:rPr lang="en" sz="1800">
                <a:solidFill>
                  <a:schemeClr val="bg1"/>
                </a:solidFill>
              </a:rPr>
              <a:t>7.2</a:t>
            </a:r>
          </a:p>
        </p:txBody>
      </p:sp>
      <p:sp>
        <p:nvSpPr>
          <p:cNvPr id="39" name="CuadroTexto 38">
            <a:extLst>
              <a:ext uri="{FF2B5EF4-FFF2-40B4-BE49-F238E27FC236}">
                <a16:creationId xmlns:a16="http://schemas.microsoft.com/office/drawing/2014/main" id="{55FFD7A0-4D79-48E1-91F5-1228CBCF705B}"/>
              </a:ext>
            </a:extLst>
          </p:cNvPr>
          <p:cNvSpPr txBox="1"/>
          <p:nvPr/>
        </p:nvSpPr>
        <p:spPr>
          <a:xfrm>
            <a:off x="315115" y="3842459"/>
            <a:ext cx="77684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s-ES" sz="1200">
                <a:uFill>
                  <a:solidFill>
                    <a:schemeClr val="accent1"/>
                  </a:solidFill>
                </a:uFill>
                <a:latin typeface="Open Sans"/>
              </a:rPr>
              <a:t>La majoria dels llibres de cavalleries es basen en les </a:t>
            </a:r>
            <a:r>
              <a:rPr lang="es-ES" sz="1200" b="1">
                <a:uFill>
                  <a:solidFill>
                    <a:schemeClr val="accent1"/>
                  </a:solidFill>
                </a:uFill>
                <a:latin typeface="Open Sans"/>
              </a:rPr>
              <a:t>llegendes del rei Artús</a:t>
            </a:r>
            <a:r>
              <a:rPr lang="es-ES" sz="1200">
                <a:uFill>
                  <a:solidFill>
                    <a:schemeClr val="accent1"/>
                  </a:solidFill>
                </a:uFill>
                <a:latin typeface="Open Sans"/>
              </a:rPr>
              <a:t> i els </a:t>
            </a:r>
            <a:r>
              <a:rPr lang="es-ES" sz="1200" b="1">
                <a:uFill>
                  <a:solidFill>
                    <a:schemeClr val="accent1"/>
                  </a:solidFill>
                </a:uFill>
                <a:latin typeface="Open Sans"/>
              </a:rPr>
              <a:t>cavallers de la Taula Redona</a:t>
            </a:r>
            <a:r>
              <a:rPr lang="es-ES" sz="1200">
                <a:uFill>
                  <a:solidFill>
                    <a:schemeClr val="accent1"/>
                  </a:solidFill>
                </a:uFill>
                <a:latin typeface="Open Sans"/>
              </a:rPr>
              <a:t>.</a:t>
            </a:r>
          </a:p>
          <a:p>
            <a:pPr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s-ES" sz="1200">
                <a:uFill>
                  <a:solidFill>
                    <a:schemeClr val="accent1"/>
                  </a:solidFill>
                </a:uFill>
                <a:latin typeface="Open Sans"/>
                <a:sym typeface="Wingdings" panose="05000000000000000000" pitchFamily="2" charset="2"/>
              </a:rPr>
              <a:t>El </a:t>
            </a:r>
            <a:r>
              <a:rPr lang="es-ES" sz="1200" b="1">
                <a:uFill>
                  <a:solidFill>
                    <a:schemeClr val="accent1"/>
                  </a:solidFill>
                </a:uFill>
                <a:latin typeface="Open Sans"/>
                <a:sym typeface="Wingdings" panose="05000000000000000000" pitchFamily="2" charset="2"/>
              </a:rPr>
              <a:t>rei Artús</a:t>
            </a:r>
            <a:r>
              <a:rPr lang="es-ES" sz="1200">
                <a:uFill>
                  <a:solidFill>
                    <a:schemeClr val="accent1"/>
                  </a:solidFill>
                </a:uFill>
                <a:latin typeface="Open Sans"/>
                <a:sym typeface="Wingdings" panose="05000000000000000000" pitchFamily="2" charset="2"/>
              </a:rPr>
              <a:t> és el </a:t>
            </a:r>
            <a:r>
              <a:rPr lang="es-ES" sz="1200" b="1">
                <a:uFill>
                  <a:solidFill>
                    <a:schemeClr val="accent1"/>
                  </a:solidFill>
                </a:uFill>
                <a:latin typeface="Open Sans"/>
                <a:sym typeface="Wingdings" panose="05000000000000000000" pitchFamily="2" charset="2"/>
              </a:rPr>
              <a:t>personatge principal</a:t>
            </a:r>
            <a:r>
              <a:rPr lang="es-ES" sz="1200">
                <a:uFill>
                  <a:solidFill>
                    <a:schemeClr val="accent1"/>
                  </a:solidFill>
                </a:uFill>
                <a:latin typeface="Open Sans"/>
                <a:sym typeface="Wingdings" panose="05000000000000000000" pitchFamily="2" charset="2"/>
              </a:rPr>
              <a:t>, un </a:t>
            </a:r>
            <a:r>
              <a:rPr lang="es-ES" sz="1200" b="1">
                <a:uFill>
                  <a:solidFill>
                    <a:schemeClr val="accent1"/>
                  </a:solidFill>
                </a:uFill>
                <a:latin typeface="Open Sans"/>
                <a:sym typeface="Wingdings" panose="05000000000000000000" pitchFamily="2" charset="2"/>
              </a:rPr>
              <a:t>cavaller medieval</a:t>
            </a:r>
            <a:r>
              <a:rPr lang="es-ES" sz="1200">
                <a:uFill>
                  <a:solidFill>
                    <a:schemeClr val="accent1"/>
                  </a:solidFill>
                </a:uFill>
                <a:latin typeface="Open Sans"/>
                <a:sym typeface="Wingdings" panose="05000000000000000000" pitchFamily="2" charset="2"/>
              </a:rPr>
              <a:t> que es mou entre la </a:t>
            </a:r>
            <a:r>
              <a:rPr lang="es-ES" sz="1200" b="1">
                <a:uFill>
                  <a:solidFill>
                    <a:schemeClr val="accent1"/>
                  </a:solidFill>
                </a:uFill>
                <a:latin typeface="Open Sans"/>
                <a:sym typeface="Wingdings" panose="05000000000000000000" pitchFamily="2" charset="2"/>
              </a:rPr>
              <a:t>realitat</a:t>
            </a:r>
            <a:r>
              <a:rPr lang="es-ES" sz="1200">
                <a:uFill>
                  <a:solidFill>
                    <a:schemeClr val="accent1"/>
                  </a:solidFill>
                </a:uFill>
                <a:latin typeface="Open Sans"/>
                <a:sym typeface="Wingdings" panose="05000000000000000000" pitchFamily="2" charset="2"/>
              </a:rPr>
              <a:t> i la </a:t>
            </a:r>
            <a:r>
              <a:rPr lang="es-ES" sz="1200" b="1">
                <a:uFill>
                  <a:solidFill>
                    <a:schemeClr val="accent1"/>
                  </a:solidFill>
                </a:uFill>
                <a:latin typeface="Open Sans"/>
                <a:sym typeface="Wingdings" panose="05000000000000000000" pitchFamily="2" charset="2"/>
              </a:rPr>
              <a:t>ficció</a:t>
            </a:r>
            <a:r>
              <a:rPr lang="es-ES" sz="1200">
                <a:uFill>
                  <a:solidFill>
                    <a:schemeClr val="accent1"/>
                  </a:solidFill>
                </a:uFill>
                <a:latin typeface="Open Sans"/>
                <a:sym typeface="Wingdings" panose="05000000000000000000" pitchFamily="2" charset="2"/>
              </a:rPr>
              <a:t>.</a:t>
            </a:r>
          </a:p>
          <a:p>
            <a:pPr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s-ES" sz="1200">
                <a:uFill>
                  <a:solidFill>
                    <a:schemeClr val="accent1"/>
                  </a:solidFill>
                </a:uFill>
                <a:latin typeface="Open Sans"/>
                <a:sym typeface="Wingdings" panose="05000000000000000000" pitchFamily="2" charset="2"/>
              </a:rPr>
              <a:t>La </a:t>
            </a:r>
            <a:r>
              <a:rPr lang="es-ES" sz="1200" b="1">
                <a:uFill>
                  <a:solidFill>
                    <a:schemeClr val="accent1"/>
                  </a:solidFill>
                </a:uFill>
                <a:latin typeface="Open Sans"/>
                <a:sym typeface="Wingdings" panose="05000000000000000000" pitchFamily="2" charset="2"/>
              </a:rPr>
              <a:t>Taula Redona</a:t>
            </a:r>
            <a:r>
              <a:rPr lang="es-ES" sz="1200">
                <a:uFill>
                  <a:solidFill>
                    <a:schemeClr val="accent1"/>
                  </a:solidFill>
                </a:uFill>
                <a:latin typeface="Open Sans"/>
                <a:sym typeface="Wingdings" panose="05000000000000000000" pitchFamily="2" charset="2"/>
              </a:rPr>
              <a:t> representa la </a:t>
            </a:r>
            <a:r>
              <a:rPr lang="es-ES" sz="1200" b="1">
                <a:uFill>
                  <a:solidFill>
                    <a:schemeClr val="accent1"/>
                  </a:solidFill>
                </a:uFill>
                <a:latin typeface="Open Sans"/>
                <a:sym typeface="Wingdings" panose="05000000000000000000" pitchFamily="2" charset="2"/>
              </a:rPr>
              <a:t>globalitat</a:t>
            </a:r>
            <a:r>
              <a:rPr lang="es-ES" sz="1200">
                <a:uFill>
                  <a:solidFill>
                    <a:schemeClr val="accent1"/>
                  </a:solidFill>
                </a:uFill>
                <a:latin typeface="Open Sans"/>
                <a:sym typeface="Wingdings" panose="05000000000000000000" pitchFamily="2" charset="2"/>
              </a:rPr>
              <a:t> i és el símbol d’un </a:t>
            </a:r>
            <a:r>
              <a:rPr lang="es-ES" sz="1200" b="1">
                <a:uFill>
                  <a:solidFill>
                    <a:schemeClr val="accent1"/>
                  </a:solidFill>
                </a:uFill>
                <a:latin typeface="Open Sans"/>
                <a:sym typeface="Wingdings" panose="05000000000000000000" pitchFamily="2" charset="2"/>
              </a:rPr>
              <a:t>món igualitari</a:t>
            </a:r>
            <a:r>
              <a:rPr lang="es-ES" sz="1200">
                <a:uFill>
                  <a:solidFill>
                    <a:schemeClr val="accent1"/>
                  </a:solidFill>
                </a:uFill>
                <a:latin typeface="Open Sans"/>
                <a:sym typeface="Wingdings" panose="05000000000000000000" pitchFamily="2" charset="2"/>
              </a:rPr>
              <a:t> i </a:t>
            </a:r>
            <a:r>
              <a:rPr lang="es-ES" sz="1200" b="1">
                <a:uFill>
                  <a:solidFill>
                    <a:schemeClr val="accent1"/>
                  </a:solidFill>
                </a:uFill>
                <a:latin typeface="Open Sans"/>
                <a:sym typeface="Wingdings" panose="05000000000000000000" pitchFamily="2" charset="2"/>
              </a:rPr>
              <a:t>democràtic</a:t>
            </a:r>
            <a:r>
              <a:rPr lang="es-ES" sz="1200">
                <a:uFill>
                  <a:solidFill>
                    <a:schemeClr val="accent1"/>
                  </a:solidFill>
                </a:uFill>
                <a:latin typeface="Open Sans"/>
                <a:sym typeface="Wingdings" panose="05000000000000000000" pitchFamily="2" charset="2"/>
              </a:rPr>
              <a:t>.</a:t>
            </a:r>
            <a:endParaRPr lang="es-ES" sz="1200">
              <a:latin typeface="Open Sans"/>
              <a:sym typeface="Wingdings" panose="05000000000000000000" pitchFamily="2" charset="2"/>
            </a:endParaRP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D3C686F7-7396-4F7F-BD71-B190C9D00F01}"/>
              </a:ext>
            </a:extLst>
          </p:cNvPr>
          <p:cNvSpPr txBox="1"/>
          <p:nvPr/>
        </p:nvSpPr>
        <p:spPr>
          <a:xfrm>
            <a:off x="315115" y="1890206"/>
            <a:ext cx="759695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s-ES" sz="1200">
                <a:uFill>
                  <a:solidFill>
                    <a:schemeClr val="accent1"/>
                  </a:solidFill>
                </a:uFill>
                <a:latin typeface="Open Sans"/>
              </a:rPr>
              <a:t>L’acció es desenvolupa a </a:t>
            </a:r>
            <a:r>
              <a:rPr lang="es-ES" sz="1200" b="1">
                <a:uFill>
                  <a:solidFill>
                    <a:schemeClr val="accent1"/>
                  </a:solidFill>
                </a:uFill>
                <a:latin typeface="Open Sans"/>
              </a:rPr>
              <a:t>terres exòtiques</a:t>
            </a:r>
            <a:r>
              <a:rPr lang="es-ES" sz="1200">
                <a:uFill>
                  <a:solidFill>
                    <a:schemeClr val="accent1"/>
                  </a:solidFill>
                </a:uFill>
                <a:latin typeface="Open Sans"/>
              </a:rPr>
              <a:t> </a:t>
            </a:r>
            <a:r>
              <a:rPr lang="es-ES" sz="1200" b="1">
                <a:solidFill>
                  <a:schemeClr val="accent1"/>
                </a:solidFill>
                <a:uFill>
                  <a:solidFill>
                    <a:schemeClr val="accent1"/>
                  </a:solidFill>
                </a:uFill>
                <a:latin typeface="Open Sans"/>
              </a:rPr>
              <a:t>+</a:t>
            </a:r>
            <a:r>
              <a:rPr lang="es-ES" sz="1200" b="1">
                <a:uFill>
                  <a:solidFill>
                    <a:schemeClr val="accent1"/>
                  </a:solidFill>
                </a:uFill>
                <a:latin typeface="Open Sans"/>
              </a:rPr>
              <a:t> llunyanes </a:t>
            </a:r>
            <a:r>
              <a:rPr lang="es-ES" sz="1200" b="1">
                <a:solidFill>
                  <a:schemeClr val="accent1"/>
                </a:solidFill>
                <a:uFill>
                  <a:solidFill>
                    <a:schemeClr val="accent1"/>
                  </a:solidFill>
                </a:uFill>
                <a:latin typeface="Open Sans"/>
              </a:rPr>
              <a:t>+</a:t>
            </a:r>
            <a:r>
              <a:rPr lang="es-ES" sz="1200" b="1">
                <a:uFill>
                  <a:solidFill>
                    <a:schemeClr val="accent1"/>
                  </a:solidFill>
                </a:uFill>
                <a:latin typeface="Open Sans"/>
              </a:rPr>
              <a:t> inversemblants</a:t>
            </a:r>
            <a:r>
              <a:rPr lang="es-ES" sz="1200">
                <a:uFill>
                  <a:solidFill>
                    <a:schemeClr val="accent1"/>
                  </a:solidFill>
                </a:uFill>
                <a:latin typeface="Open Sans"/>
              </a:rPr>
              <a:t> </a:t>
            </a:r>
            <a:r>
              <a:rPr lang="es-ES" sz="1200">
                <a:solidFill>
                  <a:schemeClr val="accent1"/>
                </a:solidFill>
                <a:uFill>
                  <a:solidFill>
                    <a:schemeClr val="accent1"/>
                  </a:solidFill>
                </a:uFill>
                <a:latin typeface="Open Sans"/>
                <a:sym typeface="Wingdings" panose="05000000000000000000" pitchFamily="2" charset="2"/>
              </a:rPr>
              <a:t></a:t>
            </a:r>
            <a:r>
              <a:rPr lang="es-ES" sz="1200">
                <a:uFill>
                  <a:solidFill>
                    <a:schemeClr val="accent1"/>
                  </a:solidFill>
                </a:uFill>
                <a:latin typeface="Open Sans"/>
                <a:sym typeface="Wingdings" panose="05000000000000000000" pitchFamily="2" charset="2"/>
              </a:rPr>
              <a:t> en un </a:t>
            </a:r>
            <a:r>
              <a:rPr lang="es-ES" sz="1200" b="1">
                <a:uFill>
                  <a:solidFill>
                    <a:schemeClr val="accent1"/>
                  </a:solidFill>
                </a:uFill>
                <a:latin typeface="Open Sans"/>
                <a:sym typeface="Wingdings" panose="05000000000000000000" pitchFamily="2" charset="2"/>
              </a:rPr>
              <a:t>passat remot</a:t>
            </a:r>
            <a:endParaRPr lang="es-ES" sz="1200">
              <a:uFill>
                <a:solidFill>
                  <a:schemeClr val="accent1"/>
                </a:solidFill>
              </a:uFill>
              <a:latin typeface="Open Sans"/>
              <a:sym typeface="Wingdings" panose="05000000000000000000" pitchFamily="2" charset="2"/>
            </a:endParaRPr>
          </a:p>
          <a:p>
            <a:pPr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s-ES" sz="1200">
                <a:uFill>
                  <a:solidFill>
                    <a:schemeClr val="accent1"/>
                  </a:solidFill>
                </a:uFill>
                <a:latin typeface="Open Sans"/>
                <a:sym typeface="Wingdings" panose="05000000000000000000" pitchFamily="2" charset="2"/>
              </a:rPr>
              <a:t>Els </a:t>
            </a:r>
            <a:r>
              <a:rPr lang="es-ES" sz="1200" b="1">
                <a:uFill>
                  <a:solidFill>
                    <a:schemeClr val="accent1"/>
                  </a:solidFill>
                </a:uFill>
                <a:latin typeface="Open Sans"/>
                <a:sym typeface="Wingdings" panose="05000000000000000000" pitchFamily="2" charset="2"/>
              </a:rPr>
              <a:t>personatges</a:t>
            </a:r>
            <a:r>
              <a:rPr lang="es-ES" sz="1200">
                <a:uFill>
                  <a:solidFill>
                    <a:schemeClr val="accent1"/>
                  </a:solidFill>
                </a:uFill>
                <a:latin typeface="Open Sans"/>
                <a:sym typeface="Wingdings" panose="05000000000000000000" pitchFamily="2" charset="2"/>
              </a:rPr>
              <a:t> tenen </a:t>
            </a:r>
            <a:r>
              <a:rPr lang="es-ES" sz="1200" b="1">
                <a:uFill>
                  <a:solidFill>
                    <a:schemeClr val="accent1"/>
                  </a:solidFill>
                </a:uFill>
                <a:latin typeface="Open Sans"/>
                <a:sym typeface="Wingdings" panose="05000000000000000000" pitchFamily="2" charset="2"/>
              </a:rPr>
              <a:t>valors increïbles </a:t>
            </a:r>
            <a:r>
              <a:rPr lang="es-ES" sz="1200">
                <a:uFill>
                  <a:solidFill>
                    <a:schemeClr val="accent1"/>
                  </a:solidFill>
                </a:uFill>
                <a:latin typeface="Open Sans"/>
                <a:sym typeface="Wingdings" panose="05000000000000000000" pitchFamily="2" charset="2"/>
              </a:rPr>
              <a:t>i </a:t>
            </a:r>
            <a:r>
              <a:rPr lang="es-ES" sz="1200" b="1">
                <a:uFill>
                  <a:solidFill>
                    <a:schemeClr val="accent1"/>
                  </a:solidFill>
                </a:uFill>
                <a:latin typeface="Open Sans"/>
                <a:sym typeface="Wingdings" panose="05000000000000000000" pitchFamily="2" charset="2"/>
              </a:rPr>
              <a:t>heroics</a:t>
            </a:r>
          </a:p>
          <a:p>
            <a:pPr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s-ES" sz="1200">
                <a:uFill>
                  <a:solidFill>
                    <a:schemeClr val="accent1"/>
                  </a:solidFill>
                </a:uFill>
                <a:latin typeface="Open Sans"/>
                <a:sym typeface="Wingdings" panose="05000000000000000000" pitchFamily="2" charset="2"/>
              </a:rPr>
              <a:t>Estil </a:t>
            </a:r>
            <a:r>
              <a:rPr lang="es-ES" sz="1200" b="1">
                <a:uFill>
                  <a:solidFill>
                    <a:schemeClr val="accent1"/>
                  </a:solidFill>
                </a:uFill>
                <a:latin typeface="Open Sans"/>
                <a:sym typeface="Wingdings" panose="05000000000000000000" pitchFamily="2" charset="2"/>
              </a:rPr>
              <a:t>seriós</a:t>
            </a:r>
            <a:r>
              <a:rPr lang="es-ES" sz="1200">
                <a:uFill>
                  <a:solidFill>
                    <a:schemeClr val="accent1"/>
                  </a:solidFill>
                </a:uFill>
                <a:latin typeface="Open Sans"/>
                <a:sym typeface="Wingdings" panose="05000000000000000000" pitchFamily="2" charset="2"/>
              </a:rPr>
              <a:t> </a:t>
            </a:r>
            <a:r>
              <a:rPr lang="es-ES" sz="1200" b="1">
                <a:solidFill>
                  <a:schemeClr val="accent1"/>
                </a:solidFill>
                <a:uFill>
                  <a:solidFill>
                    <a:schemeClr val="accent1"/>
                  </a:solidFill>
                </a:uFill>
                <a:latin typeface="Open Sans"/>
                <a:sym typeface="Wingdings" panose="05000000000000000000" pitchFamily="2" charset="2"/>
              </a:rPr>
              <a:t>+ </a:t>
            </a:r>
            <a:r>
              <a:rPr lang="es-ES" sz="1200" b="1">
                <a:uFill>
                  <a:solidFill>
                    <a:schemeClr val="accent1"/>
                  </a:solidFill>
                </a:uFill>
                <a:latin typeface="Open Sans"/>
                <a:sym typeface="Wingdings" panose="05000000000000000000" pitchFamily="2" charset="2"/>
              </a:rPr>
              <a:t>greu</a:t>
            </a:r>
            <a:r>
              <a:rPr lang="es-ES" sz="1200">
                <a:uFill>
                  <a:solidFill>
                    <a:schemeClr val="accent1"/>
                  </a:solidFill>
                </a:uFill>
                <a:latin typeface="Open Sans"/>
                <a:sym typeface="Wingdings" panose="05000000000000000000" pitchFamily="2" charset="2"/>
              </a:rPr>
              <a:t> </a:t>
            </a:r>
            <a:r>
              <a:rPr lang="es-ES" sz="1200">
                <a:solidFill>
                  <a:schemeClr val="accent1"/>
                </a:solidFill>
                <a:uFill>
                  <a:solidFill>
                    <a:schemeClr val="accent1"/>
                  </a:solidFill>
                </a:uFill>
                <a:latin typeface="Open Sans"/>
                <a:sym typeface="Wingdings" panose="05000000000000000000" pitchFamily="2" charset="2"/>
              </a:rPr>
              <a:t></a:t>
            </a:r>
            <a:r>
              <a:rPr lang="es-ES" sz="1200">
                <a:uFill>
                  <a:solidFill>
                    <a:schemeClr val="accent1"/>
                  </a:solidFill>
                </a:uFill>
                <a:latin typeface="Open Sans"/>
                <a:sym typeface="Wingdings" panose="05000000000000000000" pitchFamily="2" charset="2"/>
              </a:rPr>
              <a:t> llenguatge </a:t>
            </a:r>
            <a:r>
              <a:rPr lang="es-ES" sz="1200" b="1">
                <a:uFill>
                  <a:solidFill>
                    <a:schemeClr val="accent1"/>
                  </a:solidFill>
                </a:uFill>
                <a:latin typeface="Open Sans"/>
                <a:sym typeface="Wingdings" panose="05000000000000000000" pitchFamily="2" charset="2"/>
              </a:rPr>
              <a:t>retòric</a:t>
            </a:r>
            <a:r>
              <a:rPr lang="es-ES" sz="1200">
                <a:uFill>
                  <a:solidFill>
                    <a:schemeClr val="accent1"/>
                  </a:solidFill>
                </a:uFill>
                <a:latin typeface="Open Sans"/>
                <a:sym typeface="Wingdings" panose="05000000000000000000" pitchFamily="2" charset="2"/>
              </a:rPr>
              <a:t> que dona importància a la </a:t>
            </a:r>
            <a:r>
              <a:rPr lang="es-ES" sz="1200" b="1">
                <a:uFill>
                  <a:solidFill>
                    <a:schemeClr val="accent1"/>
                  </a:solidFill>
                </a:uFill>
                <a:latin typeface="Open Sans"/>
                <a:sym typeface="Wingdings" panose="05000000000000000000" pitchFamily="2" charset="2"/>
              </a:rPr>
              <a:t>màgia </a:t>
            </a:r>
            <a:r>
              <a:rPr lang="es-ES" sz="1200" b="1">
                <a:solidFill>
                  <a:schemeClr val="accent1"/>
                </a:solidFill>
                <a:uFill>
                  <a:solidFill>
                    <a:schemeClr val="accent1"/>
                  </a:solidFill>
                </a:uFill>
                <a:latin typeface="Open Sans"/>
                <a:sym typeface="Wingdings" panose="05000000000000000000" pitchFamily="2" charset="2"/>
              </a:rPr>
              <a:t>+</a:t>
            </a:r>
            <a:r>
              <a:rPr lang="es-ES" sz="1200" b="1">
                <a:uFill>
                  <a:solidFill>
                    <a:schemeClr val="accent1"/>
                  </a:solidFill>
                </a:uFill>
                <a:latin typeface="Open Sans"/>
                <a:sym typeface="Wingdings" panose="05000000000000000000" pitchFamily="2" charset="2"/>
              </a:rPr>
              <a:t> bruixeria </a:t>
            </a:r>
            <a:r>
              <a:rPr lang="es-ES" sz="1200" b="1">
                <a:solidFill>
                  <a:schemeClr val="accent1"/>
                </a:solidFill>
                <a:uFill>
                  <a:solidFill>
                    <a:schemeClr val="accent1"/>
                  </a:solidFill>
                </a:uFill>
                <a:latin typeface="Open Sans"/>
                <a:sym typeface="Wingdings" panose="05000000000000000000" pitchFamily="2" charset="2"/>
              </a:rPr>
              <a:t>+</a:t>
            </a:r>
            <a:r>
              <a:rPr lang="es-ES" sz="1200" b="1">
                <a:uFill>
                  <a:solidFill>
                    <a:schemeClr val="accent1"/>
                  </a:solidFill>
                </a:uFill>
                <a:latin typeface="Open Sans"/>
                <a:sym typeface="Wingdings" panose="05000000000000000000" pitchFamily="2" charset="2"/>
              </a:rPr>
              <a:t> fets sobrenaturals</a:t>
            </a:r>
          </a:p>
        </p:txBody>
      </p:sp>
    </p:spTree>
    <p:extLst>
      <p:ext uri="{BB962C8B-B14F-4D97-AF65-F5344CB8AC3E}">
        <p14:creationId xmlns:p14="http://schemas.microsoft.com/office/powerpoint/2010/main" val="28402673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6"/>
          <p:cNvSpPr txBox="1">
            <a:spLocks noGrp="1"/>
          </p:cNvSpPr>
          <p:nvPr>
            <p:ph type="title"/>
          </p:nvPr>
        </p:nvSpPr>
        <p:spPr>
          <a:xfrm>
            <a:off x="602673" y="0"/>
            <a:ext cx="7446817" cy="58881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3600"/>
              <a:t>Les guerres en la ficció</a:t>
            </a:r>
            <a:endParaRPr sz="3600"/>
          </a:p>
        </p:txBody>
      </p:sp>
      <p:sp>
        <p:nvSpPr>
          <p:cNvPr id="119" name="Google Shape;119;p16"/>
          <p:cNvSpPr txBox="1">
            <a:spLocks noGrp="1"/>
          </p:cNvSpPr>
          <p:nvPr>
            <p:ph type="sldNum" idx="12"/>
          </p:nvPr>
        </p:nvSpPr>
        <p:spPr>
          <a:xfrm>
            <a:off x="-6000" y="0"/>
            <a:ext cx="608674" cy="588818"/>
          </a:xfrm>
          <a:prstGeom prst="rect">
            <a:avLst/>
          </a:prstGeom>
          <a:solidFill>
            <a:schemeClr val="accent1"/>
          </a:solidFill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chemeClr val="bg1"/>
                </a:solidFill>
              </a:rPr>
              <a:t>7</a:t>
            </a:r>
            <a:endParaRPr sz="2400">
              <a:solidFill>
                <a:schemeClr val="bg1"/>
              </a:solidFill>
            </a:endParaRPr>
          </a:p>
        </p:txBody>
      </p:sp>
      <p:sp>
        <p:nvSpPr>
          <p:cNvPr id="14" name="Google Shape;116;p16">
            <a:extLst>
              <a:ext uri="{FF2B5EF4-FFF2-40B4-BE49-F238E27FC236}">
                <a16:creationId xmlns:a16="http://schemas.microsoft.com/office/drawing/2014/main" id="{BFBCDEFB-EC76-4C85-87C7-F54D070DF0FF}"/>
              </a:ext>
            </a:extLst>
          </p:cNvPr>
          <p:cNvSpPr txBox="1">
            <a:spLocks/>
          </p:cNvSpPr>
          <p:nvPr/>
        </p:nvSpPr>
        <p:spPr>
          <a:xfrm>
            <a:off x="858519" y="588818"/>
            <a:ext cx="5218800" cy="4343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4667"/>
              </a:buClr>
              <a:buSzPts val="1400"/>
              <a:buFont typeface="Merriweather"/>
              <a:buNone/>
              <a:defRPr sz="1400" b="1" i="0" u="none" strike="noStrike" cap="none">
                <a:solidFill>
                  <a:srgbClr val="294667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4667"/>
              </a:buClr>
              <a:buSzPts val="1400"/>
              <a:buFont typeface="Merriweather"/>
              <a:buNone/>
              <a:defRPr sz="1400" b="1" i="0" u="none" strike="noStrike" cap="none">
                <a:solidFill>
                  <a:srgbClr val="294667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4667"/>
              </a:buClr>
              <a:buSzPts val="1400"/>
              <a:buFont typeface="Merriweather"/>
              <a:buNone/>
              <a:defRPr sz="1400" b="1" i="0" u="none" strike="noStrike" cap="none">
                <a:solidFill>
                  <a:srgbClr val="294667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4667"/>
              </a:buClr>
              <a:buSzPts val="1400"/>
              <a:buFont typeface="Merriweather"/>
              <a:buNone/>
              <a:defRPr sz="1400" b="1" i="0" u="none" strike="noStrike" cap="none">
                <a:solidFill>
                  <a:srgbClr val="294667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4667"/>
              </a:buClr>
              <a:buSzPts val="1400"/>
              <a:buFont typeface="Merriweather"/>
              <a:buNone/>
              <a:defRPr sz="1400" b="1" i="0" u="none" strike="noStrike" cap="none">
                <a:solidFill>
                  <a:srgbClr val="294667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4667"/>
              </a:buClr>
              <a:buSzPts val="1400"/>
              <a:buFont typeface="Merriweather"/>
              <a:buNone/>
              <a:defRPr sz="1400" b="1" i="0" u="none" strike="noStrike" cap="none">
                <a:solidFill>
                  <a:srgbClr val="294667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4667"/>
              </a:buClr>
              <a:buSzPts val="1400"/>
              <a:buFont typeface="Merriweather"/>
              <a:buNone/>
              <a:defRPr sz="1400" b="1" i="0" u="none" strike="noStrike" cap="none">
                <a:solidFill>
                  <a:srgbClr val="294667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4667"/>
              </a:buClr>
              <a:buSzPts val="1400"/>
              <a:buFont typeface="Merriweather"/>
              <a:buNone/>
              <a:defRPr sz="1400" b="1" i="0" u="none" strike="noStrike" cap="none">
                <a:solidFill>
                  <a:srgbClr val="294667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4667"/>
              </a:buClr>
              <a:buSzPts val="1400"/>
              <a:buFont typeface="Merriweather"/>
              <a:buNone/>
              <a:defRPr sz="1400" b="1" i="0" u="none" strike="noStrike" cap="none">
                <a:solidFill>
                  <a:srgbClr val="294667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r>
              <a:rPr lang="es-ES" sz="2400">
                <a:solidFill>
                  <a:schemeClr val="accent1"/>
                </a:solidFill>
              </a:rPr>
              <a:t>Autors i obres</a:t>
            </a:r>
          </a:p>
        </p:txBody>
      </p:sp>
      <p:sp>
        <p:nvSpPr>
          <p:cNvPr id="16" name="Google Shape;119;p16">
            <a:extLst>
              <a:ext uri="{FF2B5EF4-FFF2-40B4-BE49-F238E27FC236}">
                <a16:creationId xmlns:a16="http://schemas.microsoft.com/office/drawing/2014/main" id="{57CC78FA-339A-45A3-832F-F7E956A92C20}"/>
              </a:ext>
            </a:extLst>
          </p:cNvPr>
          <p:cNvSpPr txBox="1">
            <a:spLocks/>
          </p:cNvSpPr>
          <p:nvPr/>
        </p:nvSpPr>
        <p:spPr>
          <a:xfrm>
            <a:off x="249845" y="718358"/>
            <a:ext cx="608674" cy="3048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300" b="1" i="0" u="none" strike="noStrike" cap="none">
                <a:solidFill>
                  <a:srgbClr val="294667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300" b="1" i="0" u="none" strike="noStrike" cap="none">
                <a:solidFill>
                  <a:srgbClr val="294667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300" b="1" i="0" u="none" strike="noStrike" cap="none">
                <a:solidFill>
                  <a:srgbClr val="294667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300" b="1" i="0" u="none" strike="noStrike" cap="none">
                <a:solidFill>
                  <a:srgbClr val="294667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300" b="1" i="0" u="none" strike="noStrike" cap="none">
                <a:solidFill>
                  <a:srgbClr val="294667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300" b="1" i="0" u="none" strike="noStrike" cap="none">
                <a:solidFill>
                  <a:srgbClr val="294667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300" b="1" i="0" u="none" strike="noStrike" cap="none">
                <a:solidFill>
                  <a:srgbClr val="294667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300" b="1" i="0" u="none" strike="noStrike" cap="none">
                <a:solidFill>
                  <a:srgbClr val="294667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300" b="1" i="0" u="none" strike="noStrike" cap="none">
                <a:solidFill>
                  <a:srgbClr val="294667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r>
              <a:rPr lang="en" sz="1800">
                <a:solidFill>
                  <a:schemeClr val="bg1"/>
                </a:solidFill>
              </a:rPr>
              <a:t>7.3</a:t>
            </a: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E8F60649-2B23-4493-BCF1-9A56212402B1}"/>
              </a:ext>
            </a:extLst>
          </p:cNvPr>
          <p:cNvSpPr txBox="1"/>
          <p:nvPr/>
        </p:nvSpPr>
        <p:spPr>
          <a:xfrm>
            <a:off x="235991" y="1023158"/>
            <a:ext cx="56909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s-ES" sz="1200" b="1">
                <a:uFill>
                  <a:solidFill>
                    <a:schemeClr val="accent1"/>
                  </a:solidFill>
                </a:uFill>
                <a:latin typeface="Open Sans"/>
              </a:rPr>
              <a:t>Chrétien de Troyes</a:t>
            </a:r>
            <a:r>
              <a:rPr lang="es-ES" sz="1200">
                <a:uFill>
                  <a:solidFill>
                    <a:schemeClr val="accent1"/>
                  </a:solidFill>
                </a:uFill>
                <a:latin typeface="Open Sans"/>
              </a:rPr>
              <a:t> (1135-1190) </a:t>
            </a:r>
            <a:r>
              <a:rPr lang="es-ES" sz="1200">
                <a:solidFill>
                  <a:schemeClr val="accent1"/>
                </a:solidFill>
                <a:uFill>
                  <a:solidFill>
                    <a:schemeClr val="accent1"/>
                  </a:solidFill>
                </a:uFill>
                <a:latin typeface="Open Sans"/>
                <a:sym typeface="Wingdings" panose="05000000000000000000" pitchFamily="2" charset="2"/>
              </a:rPr>
              <a:t></a:t>
            </a:r>
            <a:r>
              <a:rPr lang="es-ES" sz="1200">
                <a:uFill>
                  <a:solidFill>
                    <a:schemeClr val="accent1"/>
                  </a:solidFill>
                </a:uFill>
                <a:latin typeface="Open Sans"/>
                <a:sym typeface="Wingdings" panose="05000000000000000000" pitchFamily="2" charset="2"/>
              </a:rPr>
              <a:t> un dels autors </a:t>
            </a:r>
            <a:r>
              <a:rPr lang="es-ES" sz="1200" b="1">
                <a:uFill>
                  <a:solidFill>
                    <a:schemeClr val="accent1"/>
                  </a:solidFill>
                </a:uFill>
                <a:latin typeface="Open Sans"/>
                <a:sym typeface="Wingdings" panose="05000000000000000000" pitchFamily="2" charset="2"/>
              </a:rPr>
              <a:t>més reconeguts</a:t>
            </a:r>
            <a:r>
              <a:rPr lang="es-ES" sz="1200">
                <a:uFill>
                  <a:solidFill>
                    <a:schemeClr val="accent1"/>
                  </a:solidFill>
                </a:uFill>
                <a:latin typeface="Open Sans"/>
                <a:sym typeface="Wingdings" panose="05000000000000000000" pitchFamily="2" charset="2"/>
              </a:rPr>
              <a:t> del moment</a:t>
            </a:r>
            <a:br>
              <a:rPr lang="es-ES" sz="1200">
                <a:uFill>
                  <a:solidFill>
                    <a:schemeClr val="accent1"/>
                  </a:solidFill>
                </a:uFill>
                <a:latin typeface="Open Sans"/>
                <a:sym typeface="Wingdings" panose="05000000000000000000" pitchFamily="2" charset="2"/>
              </a:rPr>
            </a:br>
            <a:r>
              <a:rPr lang="es-ES" sz="1200">
                <a:uFill>
                  <a:solidFill>
                    <a:schemeClr val="accent1"/>
                  </a:solidFill>
                </a:uFill>
                <a:latin typeface="Open Sans"/>
                <a:sym typeface="Wingdings" panose="05000000000000000000" pitchFamily="2" charset="2"/>
              </a:rPr>
              <a:t>      obres: </a:t>
            </a:r>
            <a:r>
              <a:rPr lang="es-ES" sz="1200" i="1">
                <a:uFill>
                  <a:solidFill>
                    <a:schemeClr val="accent1"/>
                  </a:solidFill>
                </a:uFill>
                <a:latin typeface="Open Sans"/>
                <a:sym typeface="Wingdings" panose="05000000000000000000" pitchFamily="2" charset="2"/>
              </a:rPr>
              <a:t>El cavaller de la Carreta, El cavaller del Lleó, El conte del Graal</a:t>
            </a:r>
            <a:endParaRPr lang="es-ES" sz="1200">
              <a:uFill>
                <a:solidFill>
                  <a:schemeClr val="accent1"/>
                </a:solidFill>
              </a:uFill>
              <a:latin typeface="Open Sans"/>
              <a:sym typeface="Wingdings" panose="05000000000000000000" pitchFamily="2" charset="2"/>
            </a:endParaRPr>
          </a:p>
          <a:p>
            <a:pPr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s-ES" sz="1200" b="1">
                <a:uFill>
                  <a:solidFill>
                    <a:schemeClr val="accent1"/>
                  </a:solidFill>
                </a:uFill>
                <a:latin typeface="Open Sans"/>
                <a:sym typeface="Wingdings" panose="05000000000000000000" pitchFamily="2" charset="2"/>
              </a:rPr>
              <a:t>Guillem de Torroella </a:t>
            </a:r>
            <a:r>
              <a:rPr lang="es-ES" sz="1200">
                <a:solidFill>
                  <a:schemeClr val="accent1"/>
                </a:solidFill>
                <a:uFill>
                  <a:solidFill>
                    <a:schemeClr val="accent1"/>
                  </a:solidFill>
                </a:uFill>
                <a:latin typeface="Open Sans"/>
                <a:sym typeface="Wingdings" panose="05000000000000000000" pitchFamily="2" charset="2"/>
              </a:rPr>
              <a:t></a:t>
            </a:r>
            <a:r>
              <a:rPr lang="es-ES" sz="1200">
                <a:uFill>
                  <a:solidFill>
                    <a:schemeClr val="accent1"/>
                  </a:solidFill>
                </a:uFill>
                <a:latin typeface="Open Sans"/>
                <a:sym typeface="Wingdings" panose="05000000000000000000" pitchFamily="2" charset="2"/>
              </a:rPr>
              <a:t> </a:t>
            </a:r>
            <a:r>
              <a:rPr lang="es-ES" sz="1200" b="1">
                <a:uFill>
                  <a:solidFill>
                    <a:schemeClr val="accent1"/>
                  </a:solidFill>
                </a:uFill>
                <a:latin typeface="Open Sans"/>
                <a:sym typeface="Wingdings" panose="05000000000000000000" pitchFamily="2" charset="2"/>
              </a:rPr>
              <a:t>mallorquí</a:t>
            </a:r>
            <a:r>
              <a:rPr lang="es-ES" sz="1200">
                <a:uFill>
                  <a:solidFill>
                    <a:schemeClr val="accent1"/>
                  </a:solidFill>
                </a:uFill>
                <a:latin typeface="Open Sans"/>
                <a:sym typeface="Wingdings" panose="05000000000000000000" pitchFamily="2" charset="2"/>
              </a:rPr>
              <a:t> que va escriure l’obra </a:t>
            </a:r>
            <a:r>
              <a:rPr lang="es-ES" sz="1200" i="1">
                <a:uFill>
                  <a:solidFill>
                    <a:schemeClr val="accent1"/>
                  </a:solidFill>
                </a:uFill>
                <a:latin typeface="Open Sans"/>
                <a:sym typeface="Wingdings" panose="05000000000000000000" pitchFamily="2" charset="2"/>
              </a:rPr>
              <a:t>La faula</a:t>
            </a:r>
            <a:r>
              <a:rPr lang="es-ES" sz="1200">
                <a:uFill>
                  <a:solidFill>
                    <a:schemeClr val="accent1"/>
                  </a:solidFill>
                </a:uFill>
                <a:latin typeface="Open Sans"/>
                <a:sym typeface="Wingdings" panose="05000000000000000000" pitchFamily="2" charset="2"/>
              </a:rPr>
              <a:t>. </a:t>
            </a:r>
            <a:endParaRPr lang="es-ES" sz="1200" b="1">
              <a:latin typeface="Open Sans"/>
              <a:sym typeface="Wingdings" panose="05000000000000000000" pitchFamily="2" charset="2"/>
            </a:endParaRPr>
          </a:p>
        </p:txBody>
      </p:sp>
      <p:sp>
        <p:nvSpPr>
          <p:cNvPr id="18" name="Flecha: doblada hacia arriba 17">
            <a:extLst>
              <a:ext uri="{FF2B5EF4-FFF2-40B4-BE49-F238E27FC236}">
                <a16:creationId xmlns:a16="http://schemas.microsoft.com/office/drawing/2014/main" id="{A38B669F-D15C-4134-B88F-FAB8611C7894}"/>
              </a:ext>
            </a:extLst>
          </p:cNvPr>
          <p:cNvSpPr/>
          <p:nvPr/>
        </p:nvSpPr>
        <p:spPr>
          <a:xfrm rot="5400000">
            <a:off x="404535" y="1255291"/>
            <a:ext cx="164212" cy="135082"/>
          </a:xfrm>
          <a:prstGeom prst="bent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9" name="Google Shape;119;p16">
            <a:extLst>
              <a:ext uri="{FF2B5EF4-FFF2-40B4-BE49-F238E27FC236}">
                <a16:creationId xmlns:a16="http://schemas.microsoft.com/office/drawing/2014/main" id="{FF983983-9D68-4D20-9F17-8427B2987988}"/>
              </a:ext>
            </a:extLst>
          </p:cNvPr>
          <p:cNvSpPr txBox="1">
            <a:spLocks/>
          </p:cNvSpPr>
          <p:nvPr/>
        </p:nvSpPr>
        <p:spPr>
          <a:xfrm>
            <a:off x="398319" y="1686795"/>
            <a:ext cx="608674" cy="304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300" b="1" i="0" u="none" strike="noStrike" cap="none">
                <a:solidFill>
                  <a:srgbClr val="294667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300" b="1" i="0" u="none" strike="noStrike" cap="none">
                <a:solidFill>
                  <a:srgbClr val="294667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300" b="1" i="0" u="none" strike="noStrike" cap="none">
                <a:solidFill>
                  <a:srgbClr val="294667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300" b="1" i="0" u="none" strike="noStrike" cap="none">
                <a:solidFill>
                  <a:srgbClr val="294667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300" b="1" i="0" u="none" strike="noStrike" cap="none">
                <a:solidFill>
                  <a:srgbClr val="294667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300" b="1" i="0" u="none" strike="noStrike" cap="none">
                <a:solidFill>
                  <a:srgbClr val="294667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300" b="1" i="0" u="none" strike="noStrike" cap="none">
                <a:solidFill>
                  <a:srgbClr val="294667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300" b="1" i="0" u="none" strike="noStrike" cap="none">
                <a:solidFill>
                  <a:srgbClr val="294667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300" b="1" i="0" u="none" strike="noStrike" cap="none">
                <a:solidFill>
                  <a:srgbClr val="294667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r>
              <a:rPr lang="en" sz="1400">
                <a:solidFill>
                  <a:schemeClr val="bg1"/>
                </a:solidFill>
              </a:rPr>
              <a:t>7.3.1</a:t>
            </a:r>
          </a:p>
        </p:txBody>
      </p:sp>
      <p:sp>
        <p:nvSpPr>
          <p:cNvPr id="20" name="Google Shape;116;p16">
            <a:extLst>
              <a:ext uri="{FF2B5EF4-FFF2-40B4-BE49-F238E27FC236}">
                <a16:creationId xmlns:a16="http://schemas.microsoft.com/office/drawing/2014/main" id="{53ED5632-F679-4C6F-8D9E-4D31748614EC}"/>
              </a:ext>
            </a:extLst>
          </p:cNvPr>
          <p:cNvSpPr txBox="1">
            <a:spLocks/>
          </p:cNvSpPr>
          <p:nvPr/>
        </p:nvSpPr>
        <p:spPr>
          <a:xfrm>
            <a:off x="1006993" y="1622025"/>
            <a:ext cx="5218800" cy="4343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4667"/>
              </a:buClr>
              <a:buSzPts val="1400"/>
              <a:buFont typeface="Merriweather"/>
              <a:buNone/>
              <a:defRPr sz="1400" b="1" i="0" u="none" strike="noStrike" cap="none">
                <a:solidFill>
                  <a:srgbClr val="294667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4667"/>
              </a:buClr>
              <a:buSzPts val="1400"/>
              <a:buFont typeface="Merriweather"/>
              <a:buNone/>
              <a:defRPr sz="1400" b="1" i="0" u="none" strike="noStrike" cap="none">
                <a:solidFill>
                  <a:srgbClr val="294667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4667"/>
              </a:buClr>
              <a:buSzPts val="1400"/>
              <a:buFont typeface="Merriweather"/>
              <a:buNone/>
              <a:defRPr sz="1400" b="1" i="0" u="none" strike="noStrike" cap="none">
                <a:solidFill>
                  <a:srgbClr val="294667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4667"/>
              </a:buClr>
              <a:buSzPts val="1400"/>
              <a:buFont typeface="Merriweather"/>
              <a:buNone/>
              <a:defRPr sz="1400" b="1" i="0" u="none" strike="noStrike" cap="none">
                <a:solidFill>
                  <a:srgbClr val="294667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4667"/>
              </a:buClr>
              <a:buSzPts val="1400"/>
              <a:buFont typeface="Merriweather"/>
              <a:buNone/>
              <a:defRPr sz="1400" b="1" i="0" u="none" strike="noStrike" cap="none">
                <a:solidFill>
                  <a:srgbClr val="294667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4667"/>
              </a:buClr>
              <a:buSzPts val="1400"/>
              <a:buFont typeface="Merriweather"/>
              <a:buNone/>
              <a:defRPr sz="1400" b="1" i="0" u="none" strike="noStrike" cap="none">
                <a:solidFill>
                  <a:srgbClr val="294667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4667"/>
              </a:buClr>
              <a:buSzPts val="1400"/>
              <a:buFont typeface="Merriweather"/>
              <a:buNone/>
              <a:defRPr sz="1400" b="1" i="0" u="none" strike="noStrike" cap="none">
                <a:solidFill>
                  <a:srgbClr val="294667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4667"/>
              </a:buClr>
              <a:buSzPts val="1400"/>
              <a:buFont typeface="Merriweather"/>
              <a:buNone/>
              <a:defRPr sz="1400" b="1" i="0" u="none" strike="noStrike" cap="none">
                <a:solidFill>
                  <a:srgbClr val="294667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4667"/>
              </a:buClr>
              <a:buSzPts val="1400"/>
              <a:buFont typeface="Merriweather"/>
              <a:buNone/>
              <a:defRPr sz="1400" b="1" i="0" u="none" strike="noStrike" cap="none">
                <a:solidFill>
                  <a:srgbClr val="294667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r>
              <a:rPr lang="es-ES" sz="1800" i="1">
                <a:solidFill>
                  <a:schemeClr val="accent4"/>
                </a:solidFill>
              </a:rPr>
              <a:t>La faula</a:t>
            </a:r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5586224D-B6D6-4C11-9159-4FB8DCA16165}"/>
              </a:ext>
            </a:extLst>
          </p:cNvPr>
          <p:cNvSpPr txBox="1"/>
          <p:nvPr/>
        </p:nvSpPr>
        <p:spPr>
          <a:xfrm>
            <a:off x="274091" y="2008901"/>
            <a:ext cx="808907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1450" indent="-171450">
              <a:buClr>
                <a:schemeClr val="accent1"/>
              </a:buClr>
              <a:buFont typeface="Wingdings 2" panose="05020102010507070707" pitchFamily="18" charset="2"/>
              <a:buChar char=""/>
            </a:pPr>
            <a:r>
              <a:rPr lang="es-ES" sz="1200" b="1">
                <a:uFill>
                  <a:solidFill>
                    <a:schemeClr val="accent1"/>
                  </a:solidFill>
                </a:uFill>
                <a:latin typeface="Open Sans"/>
                <a:sym typeface="Wingdings" panose="05000000000000000000" pitchFamily="2" charset="2"/>
              </a:rPr>
              <a:t>Narració en vers</a:t>
            </a:r>
            <a:r>
              <a:rPr lang="es-ES" sz="1200">
                <a:uFill>
                  <a:solidFill>
                    <a:schemeClr val="accent1"/>
                  </a:solidFill>
                </a:uFill>
                <a:latin typeface="Open Sans"/>
                <a:sym typeface="Wingdings" panose="05000000000000000000" pitchFamily="2" charset="2"/>
              </a:rPr>
              <a:t> escrita en el </a:t>
            </a:r>
            <a:r>
              <a:rPr lang="es-ES" sz="1200" b="1">
                <a:uFill>
                  <a:solidFill>
                    <a:schemeClr val="accent1"/>
                  </a:solidFill>
                </a:uFill>
                <a:latin typeface="Open Sans"/>
                <a:sym typeface="Wingdings" panose="05000000000000000000" pitchFamily="2" charset="2"/>
              </a:rPr>
              <a:t>segle XIV</a:t>
            </a:r>
            <a:r>
              <a:rPr lang="es-ES" sz="1200">
                <a:uFill>
                  <a:solidFill>
                    <a:schemeClr val="accent1"/>
                  </a:solidFill>
                </a:uFill>
                <a:latin typeface="Open Sans"/>
                <a:sym typeface="Wingdings" panose="05000000000000000000" pitchFamily="2" charset="2"/>
              </a:rPr>
              <a:t> (1370) en </a:t>
            </a:r>
            <a:r>
              <a:rPr lang="es-ES" sz="1200" b="1">
                <a:uFill>
                  <a:solidFill>
                    <a:schemeClr val="accent1"/>
                  </a:solidFill>
                </a:uFill>
                <a:latin typeface="Open Sans"/>
                <a:sym typeface="Wingdings" panose="05000000000000000000" pitchFamily="2" charset="2"/>
              </a:rPr>
              <a:t>occità</a:t>
            </a:r>
            <a:r>
              <a:rPr lang="es-ES" sz="1200">
                <a:uFill>
                  <a:solidFill>
                    <a:schemeClr val="accent1"/>
                  </a:solidFill>
                </a:uFill>
                <a:latin typeface="Open Sans"/>
                <a:sym typeface="Wingdings" panose="05000000000000000000" pitchFamily="2" charset="2"/>
              </a:rPr>
              <a:t> amb algun fragment en </a:t>
            </a:r>
            <a:r>
              <a:rPr lang="es-ES" sz="1200" b="1">
                <a:uFill>
                  <a:solidFill>
                    <a:schemeClr val="accent1"/>
                  </a:solidFill>
                </a:uFill>
                <a:latin typeface="Open Sans"/>
                <a:sym typeface="Wingdings" panose="05000000000000000000" pitchFamily="2" charset="2"/>
              </a:rPr>
              <a:t>francés</a:t>
            </a:r>
            <a:r>
              <a:rPr lang="es-ES" sz="1200">
                <a:uFill>
                  <a:solidFill>
                    <a:schemeClr val="accent1"/>
                  </a:solidFill>
                </a:uFill>
                <a:latin typeface="Open Sans"/>
                <a:sym typeface="Wingdings" panose="05000000000000000000" pitchFamily="2" charset="2"/>
              </a:rPr>
              <a:t>.</a:t>
            </a:r>
          </a:p>
          <a:p>
            <a:pPr marL="171450" indent="-171450">
              <a:buClr>
                <a:schemeClr val="accent1"/>
              </a:buClr>
              <a:buFont typeface="Wingdings 2" panose="05020102010507070707" pitchFamily="18" charset="2"/>
              <a:buChar char=""/>
            </a:pPr>
            <a:r>
              <a:rPr lang="es-ES" sz="1200">
                <a:uFill>
                  <a:solidFill>
                    <a:schemeClr val="accent1"/>
                  </a:solidFill>
                </a:uFill>
                <a:latin typeface="Open Sans"/>
                <a:sym typeface="Wingdings" panose="05000000000000000000" pitchFamily="2" charset="2"/>
              </a:rPr>
              <a:t>Narra en </a:t>
            </a:r>
            <a:r>
              <a:rPr lang="es-ES" sz="1200" b="1">
                <a:uFill>
                  <a:solidFill>
                    <a:schemeClr val="accent1"/>
                  </a:solidFill>
                </a:uFill>
                <a:latin typeface="Open Sans"/>
                <a:sym typeface="Wingdings" panose="05000000000000000000" pitchFamily="2" charset="2"/>
              </a:rPr>
              <a:t>1ª persona:</a:t>
            </a:r>
          </a:p>
          <a:p>
            <a:pPr marL="269875" lvl="1">
              <a:buClr>
                <a:schemeClr val="accent1"/>
              </a:buClr>
              <a:buFont typeface="Wingdings 2" panose="05020102010507070707" pitchFamily="18" charset="2"/>
              <a:buChar char=""/>
            </a:pPr>
            <a:r>
              <a:rPr lang="es-ES" sz="1200">
                <a:uFill>
                  <a:solidFill>
                    <a:schemeClr val="accent1"/>
                  </a:solidFill>
                </a:uFill>
                <a:latin typeface="Open Sans"/>
                <a:sym typeface="Wingdings" panose="05000000000000000000" pitchFamily="2" charset="2"/>
              </a:rPr>
              <a:t>l’aventura de l’</a:t>
            </a:r>
            <a:r>
              <a:rPr lang="es-ES" sz="1200" b="1">
                <a:uFill>
                  <a:solidFill>
                    <a:schemeClr val="accent1"/>
                  </a:solidFill>
                </a:uFill>
                <a:latin typeface="Open Sans"/>
                <a:sym typeface="Wingdings" panose="05000000000000000000" pitchFamily="2" charset="2"/>
              </a:rPr>
              <a:t>escuder mallorquí </a:t>
            </a:r>
            <a:r>
              <a:rPr lang="es-ES" sz="1200">
                <a:solidFill>
                  <a:schemeClr val="accent1"/>
                </a:solidFill>
                <a:uFill>
                  <a:solidFill>
                    <a:schemeClr val="accent1"/>
                  </a:solidFill>
                </a:uFill>
                <a:latin typeface="Open Sans"/>
                <a:sym typeface="Wingdings" panose="05000000000000000000" pitchFamily="2" charset="2"/>
              </a:rPr>
              <a:t></a:t>
            </a:r>
            <a:r>
              <a:rPr lang="es-ES" sz="1200">
                <a:uFill>
                  <a:solidFill>
                    <a:schemeClr val="accent1"/>
                  </a:solidFill>
                </a:uFill>
                <a:latin typeface="Open Sans"/>
                <a:sym typeface="Wingdings" panose="05000000000000000000" pitchFamily="2" charset="2"/>
              </a:rPr>
              <a:t> que és raptat per un </a:t>
            </a:r>
            <a:r>
              <a:rPr lang="es-ES" sz="1200" b="1">
                <a:uFill>
                  <a:solidFill>
                    <a:schemeClr val="accent1"/>
                  </a:solidFill>
                </a:uFill>
                <a:latin typeface="Open Sans"/>
                <a:sym typeface="Wingdings" panose="05000000000000000000" pitchFamily="2" charset="2"/>
              </a:rPr>
              <a:t>papagai </a:t>
            </a:r>
            <a:r>
              <a:rPr lang="es-ES" sz="1200">
                <a:uFill>
                  <a:solidFill>
                    <a:schemeClr val="accent1"/>
                  </a:solidFill>
                </a:uFill>
                <a:latin typeface="Open Sans"/>
                <a:sym typeface="Wingdings" panose="05000000000000000000" pitchFamily="2" charset="2"/>
              </a:rPr>
              <a:t>i una </a:t>
            </a:r>
            <a:r>
              <a:rPr lang="es-ES" sz="1200" b="1">
                <a:uFill>
                  <a:solidFill>
                    <a:schemeClr val="accent1"/>
                  </a:solidFill>
                </a:uFill>
                <a:latin typeface="Open Sans"/>
                <a:sym typeface="Wingdings" panose="05000000000000000000" pitchFamily="2" charset="2"/>
              </a:rPr>
              <a:t>balena</a:t>
            </a:r>
            <a:r>
              <a:rPr lang="es-ES" sz="1200">
                <a:uFill>
                  <a:solidFill>
                    <a:schemeClr val="accent1"/>
                  </a:solidFill>
                </a:uFill>
                <a:latin typeface="Open Sans"/>
                <a:sym typeface="Wingdings" panose="05000000000000000000" pitchFamily="2" charset="2"/>
              </a:rPr>
              <a:t> fins a l’</a:t>
            </a:r>
            <a:r>
              <a:rPr lang="es-ES" sz="1200" b="1">
                <a:uFill>
                  <a:solidFill>
                    <a:schemeClr val="accent1"/>
                  </a:solidFill>
                </a:uFill>
                <a:latin typeface="Open Sans"/>
                <a:sym typeface="Wingdings" panose="05000000000000000000" pitchFamily="2" charset="2"/>
              </a:rPr>
              <a:t>Illa Encantada</a:t>
            </a:r>
          </a:p>
          <a:p>
            <a:pPr marL="269875" lvl="1">
              <a:buClr>
                <a:schemeClr val="accent1"/>
              </a:buClr>
              <a:buFont typeface="Wingdings 2" panose="05020102010507070707" pitchFamily="18" charset="2"/>
              <a:buChar char=""/>
            </a:pPr>
            <a:r>
              <a:rPr lang="es-ES" sz="1200">
                <a:uFill>
                  <a:solidFill>
                    <a:schemeClr val="accent1"/>
                  </a:solidFill>
                </a:uFill>
                <a:latin typeface="Open Sans"/>
                <a:sym typeface="Wingdings" panose="05000000000000000000" pitchFamily="2" charset="2"/>
              </a:rPr>
              <a:t>Coneix la </a:t>
            </a:r>
            <a:r>
              <a:rPr lang="es-ES" sz="1200" b="1">
                <a:uFill>
                  <a:solidFill>
                    <a:schemeClr val="accent1"/>
                  </a:solidFill>
                </a:uFill>
                <a:latin typeface="Open Sans"/>
                <a:sym typeface="Wingdings" panose="05000000000000000000" pitchFamily="2" charset="2"/>
              </a:rPr>
              <a:t>fada Morgana </a:t>
            </a:r>
            <a:r>
              <a:rPr lang="es-ES" sz="1200">
                <a:uFill>
                  <a:solidFill>
                    <a:schemeClr val="accent1"/>
                  </a:solidFill>
                </a:uFill>
                <a:latin typeface="Open Sans"/>
                <a:sym typeface="Wingdings" panose="05000000000000000000" pitchFamily="2" charset="2"/>
              </a:rPr>
              <a:t>i el </a:t>
            </a:r>
            <a:r>
              <a:rPr lang="es-ES" sz="1200" b="1">
                <a:uFill>
                  <a:solidFill>
                    <a:schemeClr val="accent1"/>
                  </a:solidFill>
                </a:uFill>
                <a:latin typeface="Open Sans"/>
                <a:sym typeface="Wingdings" panose="05000000000000000000" pitchFamily="2" charset="2"/>
              </a:rPr>
              <a:t>rei Artús</a:t>
            </a:r>
            <a:r>
              <a:rPr lang="es-ES" sz="1200">
                <a:uFill>
                  <a:solidFill>
                    <a:schemeClr val="accent1"/>
                  </a:solidFill>
                </a:uFill>
                <a:latin typeface="Open Sans"/>
                <a:sym typeface="Wingdings" panose="05000000000000000000" pitchFamily="2" charset="2"/>
              </a:rPr>
              <a:t> </a:t>
            </a:r>
            <a:r>
              <a:rPr lang="es-ES" sz="1200">
                <a:solidFill>
                  <a:schemeClr val="accent1"/>
                </a:solidFill>
                <a:uFill>
                  <a:solidFill>
                    <a:schemeClr val="accent1"/>
                  </a:solidFill>
                </a:uFill>
                <a:latin typeface="Open Sans"/>
                <a:sym typeface="Wingdings" panose="05000000000000000000" pitchFamily="2" charset="2"/>
              </a:rPr>
              <a:t></a:t>
            </a:r>
            <a:r>
              <a:rPr lang="es-ES" sz="1200">
                <a:uFill>
                  <a:solidFill>
                    <a:schemeClr val="accent1"/>
                  </a:solidFill>
                </a:uFill>
                <a:latin typeface="Open Sans"/>
                <a:sym typeface="Wingdings" panose="05000000000000000000" pitchFamily="2" charset="2"/>
              </a:rPr>
              <a:t> li encarrega una missió de </a:t>
            </a:r>
            <a:r>
              <a:rPr lang="es-ES" sz="1200" b="1">
                <a:uFill>
                  <a:solidFill>
                    <a:schemeClr val="accent1"/>
                  </a:solidFill>
                </a:uFill>
                <a:latin typeface="Open Sans"/>
                <a:sym typeface="Wingdings" panose="05000000000000000000" pitchFamily="2" charset="2"/>
              </a:rPr>
              <a:t>contar a tots els ciutadans el que ha vist</a:t>
            </a:r>
            <a:r>
              <a:rPr lang="es-ES" sz="1200">
                <a:uFill>
                  <a:solidFill>
                    <a:schemeClr val="accent1"/>
                  </a:solidFill>
                </a:uFill>
                <a:latin typeface="Open Sans"/>
                <a:sym typeface="Wingdings" panose="05000000000000000000" pitchFamily="2" charset="2"/>
              </a:rPr>
              <a:t>,</a:t>
            </a:r>
            <a:br>
              <a:rPr lang="es-ES" sz="1200">
                <a:uFill>
                  <a:solidFill>
                    <a:schemeClr val="accent1"/>
                  </a:solidFill>
                </a:uFill>
                <a:latin typeface="Open Sans"/>
                <a:sym typeface="Wingdings" panose="05000000000000000000" pitchFamily="2" charset="2"/>
              </a:rPr>
            </a:br>
            <a:r>
              <a:rPr lang="es-ES" sz="1200">
                <a:uFill>
                  <a:solidFill>
                    <a:schemeClr val="accent1"/>
                  </a:solidFill>
                </a:uFill>
                <a:latin typeface="Open Sans"/>
                <a:sym typeface="Wingdings" panose="05000000000000000000" pitchFamily="2" charset="2"/>
              </a:rPr>
              <a:t>          deprimit per la </a:t>
            </a:r>
            <a:r>
              <a:rPr lang="es-ES" sz="1200" b="1">
                <a:uFill>
                  <a:solidFill>
                    <a:schemeClr val="accent1"/>
                  </a:solidFill>
                </a:uFill>
                <a:latin typeface="Open Sans"/>
                <a:sym typeface="Wingdings" panose="05000000000000000000" pitchFamily="2" charset="2"/>
              </a:rPr>
              <a:t>degradació dels valors cavallerescos</a:t>
            </a:r>
            <a:endParaRPr lang="es-ES" sz="1200">
              <a:uFill>
                <a:solidFill>
                  <a:schemeClr val="accent1"/>
                </a:solidFill>
              </a:uFill>
              <a:latin typeface="Open Sans"/>
              <a:sym typeface="Wingdings" panose="05000000000000000000" pitchFamily="2" charset="2"/>
            </a:endParaRPr>
          </a:p>
        </p:txBody>
      </p:sp>
      <p:sp>
        <p:nvSpPr>
          <p:cNvPr id="22" name="Flecha: doblada hacia arriba 21">
            <a:extLst>
              <a:ext uri="{FF2B5EF4-FFF2-40B4-BE49-F238E27FC236}">
                <a16:creationId xmlns:a16="http://schemas.microsoft.com/office/drawing/2014/main" id="{33F7A5FA-C27C-4290-899D-67E556E87A09}"/>
              </a:ext>
            </a:extLst>
          </p:cNvPr>
          <p:cNvSpPr/>
          <p:nvPr/>
        </p:nvSpPr>
        <p:spPr>
          <a:xfrm rot="5400000">
            <a:off x="882301" y="2788699"/>
            <a:ext cx="164212" cy="135082"/>
          </a:xfrm>
          <a:prstGeom prst="bent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069410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6"/>
          <p:cNvSpPr txBox="1">
            <a:spLocks noGrp="1"/>
          </p:cNvSpPr>
          <p:nvPr>
            <p:ph type="title"/>
          </p:nvPr>
        </p:nvSpPr>
        <p:spPr>
          <a:xfrm>
            <a:off x="602674" y="0"/>
            <a:ext cx="5218800" cy="58881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3600"/>
              <a:t>La variació lingüística</a:t>
            </a:r>
            <a:endParaRPr sz="3600"/>
          </a:p>
        </p:txBody>
      </p:sp>
      <p:sp>
        <p:nvSpPr>
          <p:cNvPr id="119" name="Google Shape;119;p16"/>
          <p:cNvSpPr txBox="1">
            <a:spLocks noGrp="1"/>
          </p:cNvSpPr>
          <p:nvPr>
            <p:ph type="sldNum" idx="12"/>
          </p:nvPr>
        </p:nvSpPr>
        <p:spPr>
          <a:xfrm>
            <a:off x="-6000" y="0"/>
            <a:ext cx="608674" cy="588818"/>
          </a:xfrm>
          <a:prstGeom prst="rect">
            <a:avLst/>
          </a:prstGeom>
          <a:solidFill>
            <a:schemeClr val="accent1"/>
          </a:solidFill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chemeClr val="bg1"/>
                </a:solidFill>
              </a:rPr>
              <a:t>1</a:t>
            </a:r>
            <a:endParaRPr sz="2400">
              <a:solidFill>
                <a:schemeClr val="bg1"/>
              </a:solidFill>
            </a:endParaRPr>
          </a:p>
        </p:txBody>
      </p:sp>
      <p:sp>
        <p:nvSpPr>
          <p:cNvPr id="120" name="Google Shape;120;p16"/>
          <p:cNvSpPr txBox="1">
            <a:spLocks noGrp="1"/>
          </p:cNvSpPr>
          <p:nvPr>
            <p:ph type="body" idx="1"/>
          </p:nvPr>
        </p:nvSpPr>
        <p:spPr>
          <a:xfrm>
            <a:off x="709682" y="579292"/>
            <a:ext cx="5453857" cy="47025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ES" sz="1100">
                <a:solidFill>
                  <a:schemeClr val="tx1"/>
                </a:solidFill>
                <a:uFill>
                  <a:solidFill>
                    <a:schemeClr val="accent1"/>
                  </a:solidFill>
                </a:uFill>
              </a:rPr>
              <a:t>Les </a:t>
            </a:r>
            <a:r>
              <a:rPr lang="es-ES" sz="1100" b="1">
                <a:solidFill>
                  <a:schemeClr val="tx1"/>
                </a:solidFill>
                <a:uFill>
                  <a:solidFill>
                    <a:schemeClr val="accent1"/>
                  </a:solidFill>
                </a:uFill>
              </a:rPr>
              <a:t>llengües</a:t>
            </a:r>
            <a:r>
              <a:rPr lang="es-ES" sz="1100">
                <a:solidFill>
                  <a:schemeClr val="tx1"/>
                </a:solidFill>
                <a:uFill>
                  <a:solidFill>
                    <a:schemeClr val="accent1"/>
                  </a:solidFill>
                </a:uFill>
              </a:rPr>
              <a:t> són sistemes sotmesos a </a:t>
            </a:r>
            <a:r>
              <a:rPr lang="es-ES" sz="1100" b="1">
                <a:solidFill>
                  <a:schemeClr val="tx1"/>
                </a:solidFill>
                <a:uFill>
                  <a:solidFill>
                    <a:schemeClr val="accent1"/>
                  </a:solidFill>
                </a:uFill>
              </a:rPr>
              <a:t>varietats lingüístiques </a:t>
            </a:r>
            <a:r>
              <a:rPr lang="es-ES" sz="1100">
                <a:solidFill>
                  <a:schemeClr val="accent1"/>
                </a:solidFill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</a:t>
            </a:r>
            <a:r>
              <a:rPr lang="es-ES" sz="1100">
                <a:solidFill>
                  <a:schemeClr val="tx1"/>
                </a:solidFill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 no són </a:t>
            </a:r>
            <a:r>
              <a:rPr lang="es-ES" sz="1100" u="sng">
                <a:solidFill>
                  <a:schemeClr val="tx1"/>
                </a:solidFill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homogènies</a:t>
            </a:r>
            <a:endParaRPr sz="1100">
              <a:solidFill>
                <a:schemeClr val="tx1"/>
              </a:solidFill>
              <a:uFill>
                <a:solidFill>
                  <a:schemeClr val="accent1"/>
                </a:solidFill>
              </a:uFill>
            </a:endParaRPr>
          </a:p>
        </p:txBody>
      </p:sp>
      <p:sp>
        <p:nvSpPr>
          <p:cNvPr id="7" name="Marcador de texto 6">
            <a:extLst>
              <a:ext uri="{FF2B5EF4-FFF2-40B4-BE49-F238E27FC236}">
                <a16:creationId xmlns:a16="http://schemas.microsoft.com/office/drawing/2014/main" id="{0AD4256A-6A78-4202-91BF-092AC99FEF6C}"/>
              </a:ext>
            </a:extLst>
          </p:cNvPr>
          <p:cNvSpPr>
            <a:spLocks noGrp="1"/>
          </p:cNvSpPr>
          <p:nvPr>
            <p:ph type="body" idx="2"/>
          </p:nvPr>
        </p:nvSpPr>
        <p:spPr>
          <a:xfrm>
            <a:off x="709682" y="1306278"/>
            <a:ext cx="6293098" cy="2530943"/>
          </a:xfrm>
        </p:spPr>
        <p:txBody>
          <a:bodyPr/>
          <a:lstStyle/>
          <a:p>
            <a:pPr marL="92075" indent="-92075">
              <a:buClr>
                <a:schemeClr val="accent1"/>
              </a:buClr>
            </a:pPr>
            <a:r>
              <a:rPr lang="es-ES" b="1" u="sng">
                <a:solidFill>
                  <a:schemeClr val="tx1"/>
                </a:solidFill>
                <a:uFill>
                  <a:solidFill>
                    <a:schemeClr val="accent1"/>
                  </a:solidFill>
                </a:uFill>
              </a:rPr>
              <a:t>VARIACIÓ DIAFÀSICA</a:t>
            </a:r>
            <a:r>
              <a:rPr lang="es-ES" b="1">
                <a:solidFill>
                  <a:schemeClr val="tx1"/>
                </a:solidFill>
              </a:rPr>
              <a:t>:</a:t>
            </a:r>
            <a:r>
              <a:rPr lang="es-ES">
                <a:solidFill>
                  <a:schemeClr val="tx1"/>
                </a:solidFill>
              </a:rPr>
              <a:t> depén de la </a:t>
            </a:r>
            <a:r>
              <a:rPr lang="es-ES" b="1">
                <a:solidFill>
                  <a:schemeClr val="tx1"/>
                </a:solidFill>
              </a:rPr>
              <a:t>situació comunicativa</a:t>
            </a:r>
            <a:br>
              <a:rPr lang="es-ES">
                <a:solidFill>
                  <a:schemeClr val="tx1"/>
                </a:solidFill>
              </a:rPr>
            </a:br>
            <a:r>
              <a:rPr lang="es-ES" sz="1100" i="1" u="sng">
                <a:solidFill>
                  <a:schemeClr val="accent1"/>
                </a:solidFill>
                <a:uFill>
                  <a:solidFill>
                    <a:schemeClr val="accent3"/>
                  </a:solidFill>
                </a:uFill>
              </a:rPr>
              <a:t>ex</a:t>
            </a:r>
            <a:r>
              <a:rPr lang="es-ES" sz="1100" i="1">
                <a:solidFill>
                  <a:schemeClr val="accent1"/>
                </a:solidFill>
              </a:rPr>
              <a:t>: correu electrònic a un professor </a:t>
            </a:r>
            <a:r>
              <a:rPr lang="es-ES" sz="1100" i="1">
                <a:solidFill>
                  <a:schemeClr val="accent3"/>
                </a:solidFill>
              </a:rPr>
              <a:t>// </a:t>
            </a:r>
            <a:r>
              <a:rPr lang="es-ES" sz="1100" i="1">
                <a:solidFill>
                  <a:schemeClr val="accent1"/>
                </a:solidFill>
              </a:rPr>
              <a:t>escriure a un amic</a:t>
            </a:r>
          </a:p>
          <a:p>
            <a:pPr marL="92075" indent="-92075">
              <a:buClr>
                <a:schemeClr val="accent1"/>
              </a:buClr>
            </a:pPr>
            <a:r>
              <a:rPr lang="es-ES" b="1" u="sng">
                <a:solidFill>
                  <a:schemeClr val="tx1"/>
                </a:solidFill>
                <a:uFill>
                  <a:solidFill>
                    <a:schemeClr val="accent1"/>
                  </a:solidFill>
                </a:uFill>
              </a:rPr>
              <a:t>VARIACIÓ DIASTRÀTICA</a:t>
            </a:r>
            <a:r>
              <a:rPr lang="es-ES" b="1">
                <a:solidFill>
                  <a:schemeClr val="tx1"/>
                </a:solidFill>
              </a:rPr>
              <a:t>:</a:t>
            </a:r>
            <a:r>
              <a:rPr lang="es-ES">
                <a:solidFill>
                  <a:schemeClr val="tx1"/>
                </a:solidFill>
              </a:rPr>
              <a:t> depén de l’</a:t>
            </a:r>
            <a:r>
              <a:rPr lang="es-ES" b="1">
                <a:solidFill>
                  <a:schemeClr val="tx1"/>
                </a:solidFill>
              </a:rPr>
              <a:t>estatus sociocultual</a:t>
            </a:r>
            <a:r>
              <a:rPr lang="es-ES">
                <a:solidFill>
                  <a:schemeClr val="tx1"/>
                </a:solidFill>
              </a:rPr>
              <a:t> del parlant</a:t>
            </a:r>
            <a:br>
              <a:rPr lang="es-ES">
                <a:solidFill>
                  <a:schemeClr val="tx1"/>
                </a:solidFill>
              </a:rPr>
            </a:br>
            <a:r>
              <a:rPr lang="es-ES" sz="1100" i="1" u="sng">
                <a:solidFill>
                  <a:schemeClr val="accent1"/>
                </a:solidFill>
                <a:uFill>
                  <a:solidFill>
                    <a:schemeClr val="accent3"/>
                  </a:solidFill>
                </a:uFill>
              </a:rPr>
              <a:t>ex</a:t>
            </a:r>
            <a:r>
              <a:rPr lang="es-ES" sz="1100" i="1">
                <a:solidFill>
                  <a:schemeClr val="accent1"/>
                </a:solidFill>
              </a:rPr>
              <a:t>: un advocat </a:t>
            </a:r>
            <a:r>
              <a:rPr lang="es-ES" sz="1100" i="1">
                <a:solidFill>
                  <a:schemeClr val="accent3"/>
                </a:solidFill>
              </a:rPr>
              <a:t>// </a:t>
            </a:r>
            <a:r>
              <a:rPr lang="es-ES" sz="1100" i="1">
                <a:solidFill>
                  <a:schemeClr val="accent1"/>
                </a:solidFill>
              </a:rPr>
              <a:t>un perruquer</a:t>
            </a:r>
            <a:endParaRPr lang="es-ES" sz="1100" b="1">
              <a:solidFill>
                <a:schemeClr val="accent1"/>
              </a:solidFill>
            </a:endParaRPr>
          </a:p>
          <a:p>
            <a:pPr marL="92075" indent="-92075">
              <a:buClr>
                <a:schemeClr val="accent1"/>
              </a:buClr>
            </a:pPr>
            <a:r>
              <a:rPr lang="es-ES" b="1" u="sng">
                <a:solidFill>
                  <a:schemeClr val="tx1"/>
                </a:solidFill>
                <a:uFill>
                  <a:solidFill>
                    <a:schemeClr val="accent1"/>
                  </a:solidFill>
                </a:uFill>
              </a:rPr>
              <a:t>VARIACIÓ DIATÒPICA</a:t>
            </a:r>
            <a:r>
              <a:rPr lang="es-ES" b="1">
                <a:solidFill>
                  <a:schemeClr val="tx1"/>
                </a:solidFill>
              </a:rPr>
              <a:t>:</a:t>
            </a:r>
            <a:r>
              <a:rPr lang="es-ES">
                <a:solidFill>
                  <a:schemeClr val="tx1"/>
                </a:solidFill>
              </a:rPr>
              <a:t> depén de la </a:t>
            </a:r>
            <a:r>
              <a:rPr lang="es-ES" b="1">
                <a:solidFill>
                  <a:schemeClr val="tx1"/>
                </a:solidFill>
              </a:rPr>
              <a:t>procedència geogràfica</a:t>
            </a:r>
            <a:r>
              <a:rPr lang="es-ES">
                <a:solidFill>
                  <a:schemeClr val="tx1"/>
                </a:solidFill>
              </a:rPr>
              <a:t> del parlant</a:t>
            </a:r>
            <a:br>
              <a:rPr lang="es-ES">
                <a:solidFill>
                  <a:schemeClr val="tx1"/>
                </a:solidFill>
              </a:rPr>
            </a:br>
            <a:r>
              <a:rPr lang="es-ES" sz="1100" i="1" u="sng">
                <a:solidFill>
                  <a:schemeClr val="accent1"/>
                </a:solidFill>
                <a:uFill>
                  <a:solidFill>
                    <a:schemeClr val="accent3"/>
                  </a:solidFill>
                </a:uFill>
              </a:rPr>
              <a:t>ex</a:t>
            </a:r>
            <a:r>
              <a:rPr lang="es-ES" sz="1100" i="1">
                <a:solidFill>
                  <a:schemeClr val="accent1"/>
                </a:solidFill>
              </a:rPr>
              <a:t>: un parlant d’Alboraia </a:t>
            </a:r>
            <a:r>
              <a:rPr lang="es-ES" sz="1100" i="1">
                <a:solidFill>
                  <a:schemeClr val="accent3"/>
                </a:solidFill>
              </a:rPr>
              <a:t>//</a:t>
            </a:r>
            <a:r>
              <a:rPr lang="es-ES" sz="1100" i="1">
                <a:solidFill>
                  <a:schemeClr val="accent1"/>
                </a:solidFill>
              </a:rPr>
              <a:t> un de Benicarló</a:t>
            </a:r>
          </a:p>
          <a:p>
            <a:pPr marL="92075" indent="-92075">
              <a:buClr>
                <a:schemeClr val="accent1"/>
              </a:buClr>
            </a:pPr>
            <a:r>
              <a:rPr lang="es-ES" b="1" u="sng">
                <a:solidFill>
                  <a:schemeClr val="tx1"/>
                </a:solidFill>
                <a:uFill>
                  <a:solidFill>
                    <a:schemeClr val="accent1"/>
                  </a:solidFill>
                </a:uFill>
              </a:rPr>
              <a:t>VARIACIÓ DIACRÒNICA</a:t>
            </a:r>
            <a:r>
              <a:rPr lang="es-ES" b="1">
                <a:solidFill>
                  <a:schemeClr val="tx1"/>
                </a:solidFill>
              </a:rPr>
              <a:t>:</a:t>
            </a:r>
            <a:r>
              <a:rPr lang="es-ES">
                <a:solidFill>
                  <a:schemeClr val="tx1"/>
                </a:solidFill>
              </a:rPr>
              <a:t> depén de la </a:t>
            </a:r>
            <a:r>
              <a:rPr lang="es-ES" b="1">
                <a:solidFill>
                  <a:schemeClr val="tx1"/>
                </a:solidFill>
              </a:rPr>
              <a:t>l’època</a:t>
            </a:r>
            <a:r>
              <a:rPr lang="es-ES">
                <a:solidFill>
                  <a:schemeClr val="tx1"/>
                </a:solidFill>
              </a:rPr>
              <a:t> a què pertanyen els parlants</a:t>
            </a:r>
            <a:br>
              <a:rPr lang="es-ES">
                <a:solidFill>
                  <a:schemeClr val="tx1"/>
                </a:solidFill>
              </a:rPr>
            </a:br>
            <a:r>
              <a:rPr lang="es-ES" sz="1100" i="1" u="sng">
                <a:solidFill>
                  <a:schemeClr val="accent1"/>
                </a:solidFill>
                <a:uFill>
                  <a:solidFill>
                    <a:schemeClr val="accent3"/>
                  </a:solidFill>
                </a:uFill>
              </a:rPr>
              <a:t>ex</a:t>
            </a:r>
            <a:r>
              <a:rPr lang="es-ES" sz="1100" i="1">
                <a:solidFill>
                  <a:schemeClr val="accent1"/>
                </a:solidFill>
              </a:rPr>
              <a:t>: persona del segle XV </a:t>
            </a:r>
            <a:r>
              <a:rPr lang="es-ES" sz="1100" i="1">
                <a:solidFill>
                  <a:schemeClr val="accent3"/>
                </a:solidFill>
              </a:rPr>
              <a:t>// </a:t>
            </a:r>
            <a:r>
              <a:rPr lang="es-ES" sz="1100" i="1">
                <a:solidFill>
                  <a:schemeClr val="accent1"/>
                </a:solidFill>
              </a:rPr>
              <a:t>persona de hui dia</a:t>
            </a:r>
            <a:endParaRPr lang="es-ES" sz="1100" b="1">
              <a:solidFill>
                <a:schemeClr val="accent1"/>
              </a:solidFill>
            </a:endParaRPr>
          </a:p>
        </p:txBody>
      </p:sp>
      <p:cxnSp>
        <p:nvCxnSpPr>
          <p:cNvPr id="9" name="Conector recto 8">
            <a:extLst>
              <a:ext uri="{FF2B5EF4-FFF2-40B4-BE49-F238E27FC236}">
                <a16:creationId xmlns:a16="http://schemas.microsoft.com/office/drawing/2014/main" id="{26F3E850-E8F3-47A8-8B1A-47E02642A3DD}"/>
              </a:ext>
            </a:extLst>
          </p:cNvPr>
          <p:cNvCxnSpPr>
            <a:cxnSpLocks/>
          </p:cNvCxnSpPr>
          <p:nvPr/>
        </p:nvCxnSpPr>
        <p:spPr>
          <a:xfrm>
            <a:off x="728733" y="746474"/>
            <a:ext cx="0" cy="177451"/>
          </a:xfrm>
          <a:prstGeom prst="line">
            <a:avLst/>
          </a:prstGeom>
          <a:ln w="28575" cap="rnd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ángulo 14">
            <a:extLst>
              <a:ext uri="{FF2B5EF4-FFF2-40B4-BE49-F238E27FC236}">
                <a16:creationId xmlns:a16="http://schemas.microsoft.com/office/drawing/2014/main" id="{45B0C331-5A12-485E-A516-8B59A820FC49}"/>
              </a:ext>
            </a:extLst>
          </p:cNvPr>
          <p:cNvSpPr/>
          <p:nvPr/>
        </p:nvSpPr>
        <p:spPr>
          <a:xfrm>
            <a:off x="728733" y="1029941"/>
            <a:ext cx="4750043" cy="27633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>
                <a:solidFill>
                  <a:schemeClr val="tx1"/>
                </a:solidFill>
                <a:latin typeface="Open Sans"/>
              </a:rPr>
              <a:t>La </a:t>
            </a:r>
            <a:r>
              <a:rPr lang="es-ES" b="1">
                <a:solidFill>
                  <a:schemeClr val="tx1"/>
                </a:solidFill>
                <a:latin typeface="Open Sans"/>
              </a:rPr>
              <a:t>variació</a:t>
            </a:r>
            <a:r>
              <a:rPr lang="es-ES">
                <a:solidFill>
                  <a:schemeClr val="tx1"/>
                </a:solidFill>
                <a:latin typeface="Open Sans"/>
              </a:rPr>
              <a:t> d’una llengua està determinada per </a:t>
            </a:r>
            <a:r>
              <a:rPr lang="es-ES" b="1">
                <a:solidFill>
                  <a:schemeClr val="tx1"/>
                </a:solidFill>
                <a:latin typeface="Open Sans"/>
              </a:rPr>
              <a:t>4 factors</a:t>
            </a:r>
            <a:endParaRPr lang="es-ES">
              <a:solidFill>
                <a:schemeClr val="tx1"/>
              </a:solidFill>
              <a:latin typeface="Open Sans"/>
            </a:endParaRPr>
          </a:p>
        </p:txBody>
      </p:sp>
      <p:sp>
        <p:nvSpPr>
          <p:cNvPr id="16" name="Rectángulo 15">
            <a:extLst>
              <a:ext uri="{FF2B5EF4-FFF2-40B4-BE49-F238E27FC236}">
                <a16:creationId xmlns:a16="http://schemas.microsoft.com/office/drawing/2014/main" id="{0BAE64CB-B7B7-45F1-A4C4-DB61B13B8364}"/>
              </a:ext>
            </a:extLst>
          </p:cNvPr>
          <p:cNvSpPr/>
          <p:nvPr/>
        </p:nvSpPr>
        <p:spPr>
          <a:xfrm>
            <a:off x="7269480" y="340534"/>
            <a:ext cx="1424940" cy="1085851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900">
                <a:latin typeface="Open Sans"/>
              </a:rPr>
              <a:t>Compost culte format pel pefix </a:t>
            </a:r>
            <a:r>
              <a:rPr lang="es-ES" sz="900" b="1" i="1">
                <a:latin typeface="Open Sans"/>
              </a:rPr>
              <a:t>dia-</a:t>
            </a:r>
            <a:r>
              <a:rPr lang="es-ES" sz="900">
                <a:latin typeface="Open Sans"/>
              </a:rPr>
              <a:t> (a través de) </a:t>
            </a:r>
            <a:r>
              <a:rPr lang="es-ES" sz="900" b="1">
                <a:latin typeface="Open Sans"/>
              </a:rPr>
              <a:t>+</a:t>
            </a:r>
            <a:r>
              <a:rPr lang="es-ES" sz="900">
                <a:latin typeface="Open Sans"/>
              </a:rPr>
              <a:t> paraules d’origen </a:t>
            </a:r>
            <a:r>
              <a:rPr lang="es-ES" sz="900" u="sng">
                <a:latin typeface="Open Sans"/>
              </a:rPr>
              <a:t>grec/llatí</a:t>
            </a:r>
            <a:r>
              <a:rPr lang="es-ES" sz="900">
                <a:latin typeface="Open Sans"/>
              </a:rPr>
              <a:t>:</a:t>
            </a:r>
            <a:br>
              <a:rPr lang="es-ES" sz="900">
                <a:latin typeface="Open Sans"/>
              </a:rPr>
            </a:br>
            <a:r>
              <a:rPr lang="es-ES" sz="900" b="1" i="1">
                <a:latin typeface="Open Sans"/>
              </a:rPr>
              <a:t>fasis</a:t>
            </a:r>
            <a:r>
              <a:rPr lang="es-ES" sz="900">
                <a:latin typeface="Open Sans"/>
              </a:rPr>
              <a:t> = expressió</a:t>
            </a:r>
          </a:p>
          <a:p>
            <a:pPr algn="ctr"/>
            <a:r>
              <a:rPr lang="es-ES" sz="900" b="1" i="1">
                <a:latin typeface="Open Sans"/>
              </a:rPr>
              <a:t>stratus</a:t>
            </a:r>
            <a:r>
              <a:rPr lang="es-ES" sz="900">
                <a:latin typeface="Open Sans"/>
              </a:rPr>
              <a:t> = estat</a:t>
            </a:r>
          </a:p>
          <a:p>
            <a:pPr algn="ctr"/>
            <a:r>
              <a:rPr lang="es-ES" sz="900" b="1" i="1">
                <a:latin typeface="Open Sans"/>
              </a:rPr>
              <a:t>topos</a:t>
            </a:r>
            <a:r>
              <a:rPr lang="es-ES" sz="900" i="1">
                <a:latin typeface="Open Sans"/>
              </a:rPr>
              <a:t> </a:t>
            </a:r>
            <a:r>
              <a:rPr lang="es-ES" sz="900">
                <a:latin typeface="Open Sans"/>
              </a:rPr>
              <a:t>= espai</a:t>
            </a:r>
          </a:p>
          <a:p>
            <a:pPr algn="ctr"/>
            <a:r>
              <a:rPr lang="es-ES" sz="900" b="1" i="1">
                <a:latin typeface="Open Sans"/>
              </a:rPr>
              <a:t>cronos </a:t>
            </a:r>
            <a:r>
              <a:rPr lang="es-ES" sz="900">
                <a:latin typeface="Open Sans"/>
              </a:rPr>
              <a:t>= temps</a:t>
            </a:r>
            <a:endParaRPr lang="es-ES" sz="900" b="1" i="1">
              <a:latin typeface="Open Sans"/>
            </a:endParaRPr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2C1B0D0C-8350-4F06-BA23-B5DCBC76FF03}"/>
              </a:ext>
            </a:extLst>
          </p:cNvPr>
          <p:cNvSpPr/>
          <p:nvPr/>
        </p:nvSpPr>
        <p:spPr>
          <a:xfrm>
            <a:off x="852519" y="3526214"/>
            <a:ext cx="4031208" cy="893386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900">
                <a:latin typeface="Open Sans"/>
              </a:rPr>
              <a:t>Les </a:t>
            </a:r>
            <a:r>
              <a:rPr lang="es-ES" sz="900" b="1">
                <a:latin typeface="Open Sans"/>
              </a:rPr>
              <a:t>variacions diatòpiques</a:t>
            </a:r>
            <a:r>
              <a:rPr lang="es-ES" sz="900">
                <a:latin typeface="Open Sans"/>
              </a:rPr>
              <a:t> del </a:t>
            </a:r>
            <a:r>
              <a:rPr lang="es-ES" sz="900" u="sng">
                <a:latin typeface="Open Sans"/>
              </a:rPr>
              <a:t>VALENCIÀ ORIENTAL</a:t>
            </a:r>
            <a:r>
              <a:rPr lang="es-ES" sz="900">
                <a:latin typeface="Open Sans"/>
              </a:rPr>
              <a:t> respecte al </a:t>
            </a:r>
            <a:r>
              <a:rPr lang="es-ES" sz="900" u="sng">
                <a:latin typeface="Open Sans"/>
              </a:rPr>
              <a:t>OCCIDENTAL</a:t>
            </a:r>
            <a:r>
              <a:rPr lang="es-ES" sz="900">
                <a:latin typeface="Open Sans"/>
              </a:rPr>
              <a:t> són:</a:t>
            </a:r>
            <a:endParaRPr lang="es-ES" sz="900" u="sng">
              <a:latin typeface="Open Sans"/>
            </a:endParaRPr>
          </a:p>
          <a:p>
            <a:pPr algn="ctr"/>
            <a:r>
              <a:rPr lang="es-ES" sz="900">
                <a:latin typeface="Open Sans"/>
              </a:rPr>
              <a:t>formes verbals 1ªp present: </a:t>
            </a:r>
            <a:r>
              <a:rPr lang="es-ES" sz="900" i="1">
                <a:latin typeface="Open Sans"/>
              </a:rPr>
              <a:t>cante,canto/canti,canto</a:t>
            </a:r>
          </a:p>
          <a:p>
            <a:pPr algn="ctr"/>
            <a:r>
              <a:rPr lang="es-ES" sz="900">
                <a:latin typeface="Open Sans"/>
              </a:rPr>
              <a:t>formes verbals present subjuntiu: </a:t>
            </a:r>
            <a:r>
              <a:rPr lang="es-ES" sz="900" i="1">
                <a:latin typeface="Open Sans"/>
              </a:rPr>
              <a:t>cante/canti</a:t>
            </a:r>
            <a:endParaRPr lang="es-ES" sz="900">
              <a:latin typeface="Open Sans"/>
            </a:endParaRPr>
          </a:p>
          <a:p>
            <a:pPr algn="ctr"/>
            <a:r>
              <a:rPr lang="es-ES" sz="900">
                <a:latin typeface="Open Sans"/>
              </a:rPr>
              <a:t>possessius amb “v”: </a:t>
            </a:r>
            <a:r>
              <a:rPr lang="es-ES" sz="900" i="1">
                <a:latin typeface="Open Sans"/>
              </a:rPr>
              <a:t>meua/meva</a:t>
            </a:r>
          </a:p>
          <a:p>
            <a:pPr algn="ctr"/>
            <a:r>
              <a:rPr lang="es-ES" sz="900">
                <a:latin typeface="Open Sans"/>
              </a:rPr>
              <a:t>vocabulari: </a:t>
            </a:r>
            <a:r>
              <a:rPr lang="es-ES" sz="900" i="1">
                <a:latin typeface="Open Sans"/>
              </a:rPr>
              <a:t>espill/mirall, eixir/sortir, bes/petó, roig/vermell, xic/noi...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16;p16">
            <a:extLst>
              <a:ext uri="{FF2B5EF4-FFF2-40B4-BE49-F238E27FC236}">
                <a16:creationId xmlns:a16="http://schemas.microsoft.com/office/drawing/2014/main" id="{33BD19B8-E5A5-4672-9C79-BE50EFC85D80}"/>
              </a:ext>
            </a:extLst>
          </p:cNvPr>
          <p:cNvSpPr txBox="1">
            <a:spLocks/>
          </p:cNvSpPr>
          <p:nvPr/>
        </p:nvSpPr>
        <p:spPr>
          <a:xfrm>
            <a:off x="854462" y="160021"/>
            <a:ext cx="5218800" cy="4343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4667"/>
              </a:buClr>
              <a:buSzPts val="1400"/>
              <a:buFont typeface="Merriweather"/>
              <a:buNone/>
              <a:defRPr sz="1400" b="1" i="0" u="none" strike="noStrike" cap="none">
                <a:solidFill>
                  <a:srgbClr val="294667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4667"/>
              </a:buClr>
              <a:buSzPts val="1400"/>
              <a:buFont typeface="Merriweather"/>
              <a:buNone/>
              <a:defRPr sz="1400" b="1" i="0" u="none" strike="noStrike" cap="none">
                <a:solidFill>
                  <a:srgbClr val="294667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4667"/>
              </a:buClr>
              <a:buSzPts val="1400"/>
              <a:buFont typeface="Merriweather"/>
              <a:buNone/>
              <a:defRPr sz="1400" b="1" i="0" u="none" strike="noStrike" cap="none">
                <a:solidFill>
                  <a:srgbClr val="294667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4667"/>
              </a:buClr>
              <a:buSzPts val="1400"/>
              <a:buFont typeface="Merriweather"/>
              <a:buNone/>
              <a:defRPr sz="1400" b="1" i="0" u="none" strike="noStrike" cap="none">
                <a:solidFill>
                  <a:srgbClr val="294667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4667"/>
              </a:buClr>
              <a:buSzPts val="1400"/>
              <a:buFont typeface="Merriweather"/>
              <a:buNone/>
              <a:defRPr sz="1400" b="1" i="0" u="none" strike="noStrike" cap="none">
                <a:solidFill>
                  <a:srgbClr val="294667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4667"/>
              </a:buClr>
              <a:buSzPts val="1400"/>
              <a:buFont typeface="Merriweather"/>
              <a:buNone/>
              <a:defRPr sz="1400" b="1" i="0" u="none" strike="noStrike" cap="none">
                <a:solidFill>
                  <a:srgbClr val="294667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4667"/>
              </a:buClr>
              <a:buSzPts val="1400"/>
              <a:buFont typeface="Merriweather"/>
              <a:buNone/>
              <a:defRPr sz="1400" b="1" i="0" u="none" strike="noStrike" cap="none">
                <a:solidFill>
                  <a:srgbClr val="294667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4667"/>
              </a:buClr>
              <a:buSzPts val="1400"/>
              <a:buFont typeface="Merriweather"/>
              <a:buNone/>
              <a:defRPr sz="1400" b="1" i="0" u="none" strike="noStrike" cap="none">
                <a:solidFill>
                  <a:srgbClr val="294667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4667"/>
              </a:buClr>
              <a:buSzPts val="1400"/>
              <a:buFont typeface="Merriweather"/>
              <a:buNone/>
              <a:defRPr sz="1400" b="1" i="0" u="none" strike="noStrike" cap="none">
                <a:solidFill>
                  <a:srgbClr val="294667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r>
              <a:rPr lang="es-ES" sz="2400">
                <a:solidFill>
                  <a:schemeClr val="accent1"/>
                </a:solidFill>
              </a:rPr>
              <a:t>La variació diafàsica</a:t>
            </a:r>
          </a:p>
        </p:txBody>
      </p:sp>
      <p:sp>
        <p:nvSpPr>
          <p:cNvPr id="20" name="Google Shape;119;p16">
            <a:extLst>
              <a:ext uri="{FF2B5EF4-FFF2-40B4-BE49-F238E27FC236}">
                <a16:creationId xmlns:a16="http://schemas.microsoft.com/office/drawing/2014/main" id="{53F342AB-9F88-42CC-A8AE-549B83ED6C90}"/>
              </a:ext>
            </a:extLst>
          </p:cNvPr>
          <p:cNvSpPr txBox="1">
            <a:spLocks/>
          </p:cNvSpPr>
          <p:nvPr/>
        </p:nvSpPr>
        <p:spPr>
          <a:xfrm>
            <a:off x="245788" y="289561"/>
            <a:ext cx="608674" cy="3048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300" b="1" i="0" u="none" strike="noStrike" cap="none">
                <a:solidFill>
                  <a:srgbClr val="294667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300" b="1" i="0" u="none" strike="noStrike" cap="none">
                <a:solidFill>
                  <a:srgbClr val="294667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300" b="1" i="0" u="none" strike="noStrike" cap="none">
                <a:solidFill>
                  <a:srgbClr val="294667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300" b="1" i="0" u="none" strike="noStrike" cap="none">
                <a:solidFill>
                  <a:srgbClr val="294667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300" b="1" i="0" u="none" strike="noStrike" cap="none">
                <a:solidFill>
                  <a:srgbClr val="294667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300" b="1" i="0" u="none" strike="noStrike" cap="none">
                <a:solidFill>
                  <a:srgbClr val="294667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300" b="1" i="0" u="none" strike="noStrike" cap="none">
                <a:solidFill>
                  <a:srgbClr val="294667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300" b="1" i="0" u="none" strike="noStrike" cap="none">
                <a:solidFill>
                  <a:srgbClr val="294667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300" b="1" i="0" u="none" strike="noStrike" cap="none">
                <a:solidFill>
                  <a:srgbClr val="294667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r>
              <a:rPr lang="en" sz="1800">
                <a:solidFill>
                  <a:schemeClr val="bg1"/>
                </a:solidFill>
              </a:rPr>
              <a:t>1.1</a:t>
            </a:r>
          </a:p>
        </p:txBody>
      </p:sp>
      <p:sp>
        <p:nvSpPr>
          <p:cNvPr id="21" name="Rectángulo 20">
            <a:extLst>
              <a:ext uri="{FF2B5EF4-FFF2-40B4-BE49-F238E27FC236}">
                <a16:creationId xmlns:a16="http://schemas.microsoft.com/office/drawing/2014/main" id="{7D9CE540-71AF-4555-B9D2-98C0F22860C2}"/>
              </a:ext>
            </a:extLst>
          </p:cNvPr>
          <p:cNvSpPr/>
          <p:nvPr/>
        </p:nvSpPr>
        <p:spPr>
          <a:xfrm>
            <a:off x="245788" y="693422"/>
            <a:ext cx="8454867" cy="3048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>
                <a:solidFill>
                  <a:schemeClr val="tx1"/>
                </a:solidFill>
                <a:latin typeface="Open Sans"/>
              </a:rPr>
              <a:t>La </a:t>
            </a:r>
            <a:r>
              <a:rPr lang="es-ES" b="1">
                <a:solidFill>
                  <a:schemeClr val="tx1"/>
                </a:solidFill>
                <a:latin typeface="Open Sans"/>
              </a:rPr>
              <a:t>variació diafàsica/funcional</a:t>
            </a:r>
            <a:r>
              <a:rPr lang="es-ES">
                <a:solidFill>
                  <a:schemeClr val="tx1"/>
                </a:solidFill>
                <a:latin typeface="Open Sans"/>
              </a:rPr>
              <a:t> o </a:t>
            </a:r>
            <a:r>
              <a:rPr lang="es-ES" b="1">
                <a:solidFill>
                  <a:schemeClr val="tx1"/>
                </a:solidFill>
                <a:latin typeface="Open Sans"/>
              </a:rPr>
              <a:t>registre lingüístic</a:t>
            </a:r>
            <a:r>
              <a:rPr lang="es-ES">
                <a:solidFill>
                  <a:schemeClr val="tx1"/>
                </a:solidFill>
                <a:latin typeface="Open Sans"/>
              </a:rPr>
              <a:t> és aquella que depén de la </a:t>
            </a:r>
            <a:r>
              <a:rPr lang="es-ES" b="1">
                <a:solidFill>
                  <a:schemeClr val="tx1"/>
                </a:solidFill>
                <a:latin typeface="Open Sans"/>
              </a:rPr>
              <a:t>situació comunicativa</a:t>
            </a:r>
            <a:endParaRPr lang="es-ES">
              <a:solidFill>
                <a:schemeClr val="tx1"/>
              </a:solidFill>
              <a:latin typeface="Open Sans"/>
            </a:endParaRPr>
          </a:p>
        </p:txBody>
      </p:sp>
      <p:sp>
        <p:nvSpPr>
          <p:cNvPr id="23" name="Marcador de texto 6">
            <a:extLst>
              <a:ext uri="{FF2B5EF4-FFF2-40B4-BE49-F238E27FC236}">
                <a16:creationId xmlns:a16="http://schemas.microsoft.com/office/drawing/2014/main" id="{1AF0A468-46FD-4FEE-B14B-90B890E9BC38}"/>
              </a:ext>
            </a:extLst>
          </p:cNvPr>
          <p:cNvSpPr>
            <a:spLocks noGrp="1"/>
          </p:cNvSpPr>
          <p:nvPr>
            <p:ph type="body" idx="2"/>
          </p:nvPr>
        </p:nvSpPr>
        <p:spPr>
          <a:xfrm>
            <a:off x="245788" y="932899"/>
            <a:ext cx="6293098" cy="550821"/>
          </a:xfrm>
        </p:spPr>
        <p:txBody>
          <a:bodyPr/>
          <a:lstStyle/>
          <a:p>
            <a:pPr marL="182563" indent="-182563">
              <a:buClr>
                <a:schemeClr val="accent1"/>
              </a:buClr>
              <a:buSzPct val="79000"/>
              <a:buFont typeface="Wingdings" panose="05000000000000000000" pitchFamily="2" charset="2"/>
              <a:buChar char="Ø"/>
            </a:pPr>
            <a:r>
              <a:rPr lang="es-ES">
                <a:solidFill>
                  <a:schemeClr val="tx1"/>
                </a:solidFill>
                <a:uFill>
                  <a:solidFill>
                    <a:schemeClr val="accent1"/>
                  </a:solidFill>
                </a:uFill>
              </a:rPr>
              <a:t>La </a:t>
            </a:r>
            <a:r>
              <a:rPr lang="es-ES" b="1">
                <a:solidFill>
                  <a:schemeClr val="tx1"/>
                </a:solidFill>
                <a:uFill>
                  <a:solidFill>
                    <a:schemeClr val="accent1"/>
                  </a:solidFill>
                </a:uFill>
              </a:rPr>
              <a:t>situació comunicativa</a:t>
            </a:r>
            <a:r>
              <a:rPr lang="es-ES">
                <a:solidFill>
                  <a:schemeClr val="tx1"/>
                </a:solidFill>
                <a:uFill>
                  <a:solidFill>
                    <a:schemeClr val="accent1"/>
                  </a:solidFill>
                </a:uFill>
              </a:rPr>
              <a:t> es defineix per </a:t>
            </a:r>
            <a:r>
              <a:rPr lang="es-ES" u="sng">
                <a:solidFill>
                  <a:schemeClr val="tx1"/>
                </a:solidFill>
                <a:uFill>
                  <a:solidFill>
                    <a:schemeClr val="accent1"/>
                  </a:solidFill>
                </a:uFill>
              </a:rPr>
              <a:t>4 factors bàsics</a:t>
            </a:r>
            <a:r>
              <a:rPr lang="es-ES" b="1">
                <a:solidFill>
                  <a:schemeClr val="tx1"/>
                </a:solidFill>
                <a:uFill>
                  <a:solidFill>
                    <a:schemeClr val="accent1"/>
                  </a:solidFill>
                </a:uFill>
              </a:rPr>
              <a:t>:</a:t>
            </a:r>
          </a:p>
        </p:txBody>
      </p:sp>
      <p:sp>
        <p:nvSpPr>
          <p:cNvPr id="24" name="Marcador de texto 6">
            <a:extLst>
              <a:ext uri="{FF2B5EF4-FFF2-40B4-BE49-F238E27FC236}">
                <a16:creationId xmlns:a16="http://schemas.microsoft.com/office/drawing/2014/main" id="{1C9E12D7-7704-4C71-9ECD-4038E02603D0}"/>
              </a:ext>
            </a:extLst>
          </p:cNvPr>
          <p:cNvSpPr txBox="1">
            <a:spLocks/>
          </p:cNvSpPr>
          <p:nvPr/>
        </p:nvSpPr>
        <p:spPr>
          <a:xfrm>
            <a:off x="245787" y="1337861"/>
            <a:ext cx="3651837" cy="5508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75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Open Sans"/>
              <a:buChar char="▫"/>
              <a:defRPr sz="14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Open Sans"/>
              <a:buChar char="▪"/>
              <a:defRPr sz="14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371600" marR="0" lvl="2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Open Sans"/>
              <a:buChar char="▫"/>
              <a:defRPr sz="14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828800" marR="0" lvl="3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Open Sans"/>
              <a:buChar char="▪"/>
              <a:defRPr sz="14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2286000" marR="0" lvl="4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Open Sans"/>
              <a:buChar char="▫"/>
              <a:defRPr sz="14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2743200" marR="0" lvl="5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Open Sans"/>
              <a:buChar char="▪"/>
              <a:defRPr sz="14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L="3200400" marR="0" lvl="6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Open Sans"/>
              <a:buChar char="▫"/>
              <a:defRPr sz="14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L="3657600" marR="0" lvl="7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Open Sans"/>
              <a:buChar char="▪"/>
              <a:defRPr sz="14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L="4114800" marR="0" lvl="8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Open Sans"/>
              <a:buChar char="▫"/>
              <a:defRPr sz="14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pPr marL="266700" indent="-84138">
              <a:buClr>
                <a:schemeClr val="accent1"/>
              </a:buClr>
            </a:pPr>
            <a:r>
              <a:rPr lang="es-ES" b="1" u="sng">
                <a:solidFill>
                  <a:schemeClr val="tx1"/>
                </a:solidFill>
                <a:uFill>
                  <a:solidFill>
                    <a:schemeClr val="accent1"/>
                  </a:solidFill>
                </a:uFill>
              </a:rPr>
              <a:t>CAMP</a:t>
            </a:r>
            <a:r>
              <a:rPr lang="es-ES" b="1">
                <a:solidFill>
                  <a:schemeClr val="tx1"/>
                </a:solidFill>
                <a:uFill>
                  <a:solidFill>
                    <a:schemeClr val="accent1"/>
                  </a:solidFill>
                </a:uFill>
              </a:rPr>
              <a:t>: </a:t>
            </a:r>
            <a:r>
              <a:rPr lang="es-ES">
                <a:solidFill>
                  <a:schemeClr val="tx1"/>
                </a:solidFill>
                <a:uFill>
                  <a:solidFill>
                    <a:schemeClr val="accent1"/>
                  </a:solidFill>
                </a:uFill>
              </a:rPr>
              <a:t>grau </a:t>
            </a:r>
            <a:r>
              <a:rPr lang="es-ES" b="1">
                <a:solidFill>
                  <a:schemeClr val="tx1"/>
                </a:solidFill>
                <a:uFill>
                  <a:solidFill>
                    <a:schemeClr val="accent1"/>
                  </a:solidFill>
                </a:uFill>
              </a:rPr>
              <a:t>d’especialització</a:t>
            </a:r>
            <a:r>
              <a:rPr lang="es-ES">
                <a:solidFill>
                  <a:schemeClr val="tx1"/>
                </a:solidFill>
                <a:uFill>
                  <a:solidFill>
                    <a:schemeClr val="accent1"/>
                  </a:solidFill>
                </a:uFill>
              </a:rPr>
              <a:t> del </a:t>
            </a:r>
            <a:r>
              <a:rPr lang="es-ES" b="1">
                <a:solidFill>
                  <a:schemeClr val="tx1"/>
                </a:solidFill>
                <a:uFill>
                  <a:solidFill>
                    <a:schemeClr val="accent1"/>
                  </a:solidFill>
                </a:uFill>
              </a:rPr>
              <a:t>tema</a:t>
            </a:r>
            <a:endParaRPr lang="es-ES">
              <a:solidFill>
                <a:schemeClr val="tx1"/>
              </a:solidFill>
              <a:uFill>
                <a:solidFill>
                  <a:schemeClr val="accent1"/>
                </a:solidFill>
              </a:uFill>
            </a:endParaRPr>
          </a:p>
        </p:txBody>
      </p:sp>
      <p:sp>
        <p:nvSpPr>
          <p:cNvPr id="25" name="Marcador de texto 6">
            <a:extLst>
              <a:ext uri="{FF2B5EF4-FFF2-40B4-BE49-F238E27FC236}">
                <a16:creationId xmlns:a16="http://schemas.microsoft.com/office/drawing/2014/main" id="{6CBC710D-F41B-4039-9C17-C556E48DCF71}"/>
              </a:ext>
            </a:extLst>
          </p:cNvPr>
          <p:cNvSpPr txBox="1">
            <a:spLocks/>
          </p:cNvSpPr>
          <p:nvPr/>
        </p:nvSpPr>
        <p:spPr>
          <a:xfrm>
            <a:off x="4005395" y="1225966"/>
            <a:ext cx="3843205" cy="5508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75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Open Sans"/>
              <a:buChar char="▫"/>
              <a:defRPr sz="14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Open Sans"/>
              <a:buChar char="▪"/>
              <a:defRPr sz="14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371600" marR="0" lvl="2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Open Sans"/>
              <a:buChar char="▫"/>
              <a:defRPr sz="14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828800" marR="0" lvl="3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Open Sans"/>
              <a:buChar char="▪"/>
              <a:defRPr sz="14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2286000" marR="0" lvl="4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Open Sans"/>
              <a:buChar char="▫"/>
              <a:defRPr sz="14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2743200" marR="0" lvl="5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Open Sans"/>
              <a:buChar char="▪"/>
              <a:defRPr sz="14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L="3200400" marR="0" lvl="6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Open Sans"/>
              <a:buChar char="▫"/>
              <a:defRPr sz="14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L="3657600" marR="0" lvl="7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Open Sans"/>
              <a:buChar char="▪"/>
              <a:defRPr sz="14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L="4114800" marR="0" lvl="8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Open Sans"/>
              <a:buChar char="▫"/>
              <a:defRPr sz="14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pPr marL="0" indent="0">
              <a:buClr>
                <a:schemeClr val="accent1"/>
              </a:buClr>
              <a:buNone/>
            </a:pPr>
            <a:r>
              <a:rPr lang="es-ES" sz="1200" b="1">
                <a:solidFill>
                  <a:schemeClr val="tx1"/>
                </a:solidFill>
                <a:uFill>
                  <a:solidFill>
                    <a:schemeClr val="accent1"/>
                  </a:solidFill>
                </a:uFill>
              </a:rPr>
              <a:t>genèric</a:t>
            </a:r>
            <a:r>
              <a:rPr lang="es-ES" sz="1200" b="1">
                <a:solidFill>
                  <a:schemeClr val="accent1"/>
                </a:solidFill>
                <a:uFill>
                  <a:solidFill>
                    <a:schemeClr val="accent1"/>
                  </a:solidFill>
                </a:uFill>
              </a:rPr>
              <a:t> / </a:t>
            </a:r>
            <a:r>
              <a:rPr lang="es-ES" sz="1200" b="1">
                <a:solidFill>
                  <a:schemeClr val="tx1"/>
                </a:solidFill>
                <a:uFill>
                  <a:solidFill>
                    <a:schemeClr val="accent1"/>
                  </a:solidFill>
                </a:uFill>
              </a:rPr>
              <a:t>corrent </a:t>
            </a:r>
            <a:r>
              <a:rPr lang="es-ES" sz="1200" b="1">
                <a:solidFill>
                  <a:schemeClr val="accent1"/>
                </a:solidFill>
                <a:uFill>
                  <a:solidFill>
                    <a:schemeClr val="accent1"/>
                  </a:solidFill>
                </a:uFill>
              </a:rPr>
              <a:t>/</a:t>
            </a:r>
            <a:r>
              <a:rPr lang="es-ES" sz="1200" b="1">
                <a:solidFill>
                  <a:schemeClr val="tx1"/>
                </a:solidFill>
                <a:uFill>
                  <a:solidFill>
                    <a:schemeClr val="accent1"/>
                  </a:solidFill>
                </a:uFill>
              </a:rPr>
              <a:t> quotidià</a:t>
            </a:r>
            <a:r>
              <a:rPr lang="es-ES" sz="1200">
                <a:solidFill>
                  <a:schemeClr val="tx1"/>
                </a:solidFill>
                <a:uFill>
                  <a:solidFill>
                    <a:schemeClr val="accent1"/>
                  </a:solidFill>
                </a:uFill>
              </a:rPr>
              <a:t> </a:t>
            </a:r>
            <a:r>
              <a:rPr lang="es-ES" sz="1200">
                <a:solidFill>
                  <a:schemeClr val="accent1"/>
                </a:solidFill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</a:t>
            </a:r>
            <a:r>
              <a:rPr lang="es-ES" sz="1200">
                <a:solidFill>
                  <a:schemeClr val="tx1"/>
                </a:solidFill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 llenguatge col·loquial</a:t>
            </a:r>
          </a:p>
          <a:p>
            <a:pPr marL="0" indent="0">
              <a:buClr>
                <a:schemeClr val="accent1"/>
              </a:buClr>
              <a:buNone/>
            </a:pPr>
            <a:r>
              <a:rPr lang="es-ES" sz="1200" b="1">
                <a:solidFill>
                  <a:schemeClr val="tx1"/>
                </a:solidFill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tècnic </a:t>
            </a:r>
            <a:r>
              <a:rPr lang="es-ES" sz="1200" b="1">
                <a:solidFill>
                  <a:schemeClr val="accent1"/>
                </a:solidFill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/</a:t>
            </a:r>
            <a:r>
              <a:rPr lang="es-ES" sz="1200" b="1">
                <a:solidFill>
                  <a:schemeClr val="tx1"/>
                </a:solidFill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 especialitzat</a:t>
            </a:r>
            <a:r>
              <a:rPr lang="es-ES" sz="1200">
                <a:solidFill>
                  <a:schemeClr val="tx1"/>
                </a:solidFill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 </a:t>
            </a:r>
            <a:r>
              <a:rPr lang="es-ES" sz="1200">
                <a:solidFill>
                  <a:schemeClr val="accent1"/>
                </a:solidFill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</a:t>
            </a:r>
            <a:r>
              <a:rPr lang="es-ES" sz="1200">
                <a:solidFill>
                  <a:schemeClr val="tx1"/>
                </a:solidFill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 llenguatge especialitzat</a:t>
            </a:r>
            <a:endParaRPr lang="es-ES" sz="1200" b="1">
              <a:solidFill>
                <a:schemeClr val="tx1"/>
              </a:solidFill>
              <a:uFill>
                <a:solidFill>
                  <a:schemeClr val="accent1"/>
                </a:solidFill>
              </a:uFill>
            </a:endParaRPr>
          </a:p>
        </p:txBody>
      </p:sp>
      <p:cxnSp>
        <p:nvCxnSpPr>
          <p:cNvPr id="12" name="Conector recto 11">
            <a:extLst>
              <a:ext uri="{FF2B5EF4-FFF2-40B4-BE49-F238E27FC236}">
                <a16:creationId xmlns:a16="http://schemas.microsoft.com/office/drawing/2014/main" id="{06B5E5C4-180A-41EE-852B-198BF9CBEE32}"/>
              </a:ext>
            </a:extLst>
          </p:cNvPr>
          <p:cNvCxnSpPr>
            <a:cxnSpLocks/>
          </p:cNvCxnSpPr>
          <p:nvPr/>
        </p:nvCxnSpPr>
        <p:spPr>
          <a:xfrm flipV="1">
            <a:off x="3787140" y="1506174"/>
            <a:ext cx="277770" cy="129552"/>
          </a:xfrm>
          <a:prstGeom prst="line">
            <a:avLst/>
          </a:prstGeom>
          <a:ln w="19050" cap="rnd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ector recto 29">
            <a:extLst>
              <a:ext uri="{FF2B5EF4-FFF2-40B4-BE49-F238E27FC236}">
                <a16:creationId xmlns:a16="http://schemas.microsoft.com/office/drawing/2014/main" id="{5F8664C0-5799-4829-852C-75D9FB6CF2CD}"/>
              </a:ext>
            </a:extLst>
          </p:cNvPr>
          <p:cNvCxnSpPr>
            <a:cxnSpLocks/>
          </p:cNvCxnSpPr>
          <p:nvPr/>
        </p:nvCxnSpPr>
        <p:spPr>
          <a:xfrm>
            <a:off x="3787140" y="1635040"/>
            <a:ext cx="277770" cy="129552"/>
          </a:xfrm>
          <a:prstGeom prst="line">
            <a:avLst/>
          </a:prstGeom>
          <a:ln w="19050" cap="rnd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Marcador de texto 6">
            <a:extLst>
              <a:ext uri="{FF2B5EF4-FFF2-40B4-BE49-F238E27FC236}">
                <a16:creationId xmlns:a16="http://schemas.microsoft.com/office/drawing/2014/main" id="{935E3119-2677-4BED-AEA7-3E805268DFEB}"/>
              </a:ext>
            </a:extLst>
          </p:cNvPr>
          <p:cNvSpPr txBox="1">
            <a:spLocks/>
          </p:cNvSpPr>
          <p:nvPr/>
        </p:nvSpPr>
        <p:spPr>
          <a:xfrm>
            <a:off x="245788" y="1952733"/>
            <a:ext cx="3556592" cy="5508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75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Open Sans"/>
              <a:buChar char="▫"/>
              <a:defRPr sz="14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Open Sans"/>
              <a:buChar char="▪"/>
              <a:defRPr sz="14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371600" marR="0" lvl="2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Open Sans"/>
              <a:buChar char="▫"/>
              <a:defRPr sz="14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828800" marR="0" lvl="3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Open Sans"/>
              <a:buChar char="▪"/>
              <a:defRPr sz="14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2286000" marR="0" lvl="4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Open Sans"/>
              <a:buChar char="▫"/>
              <a:defRPr sz="14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2743200" marR="0" lvl="5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Open Sans"/>
              <a:buChar char="▪"/>
              <a:defRPr sz="14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L="3200400" marR="0" lvl="6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Open Sans"/>
              <a:buChar char="▫"/>
              <a:defRPr sz="14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L="3657600" marR="0" lvl="7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Open Sans"/>
              <a:buChar char="▪"/>
              <a:defRPr sz="14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L="4114800" marR="0" lvl="8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Open Sans"/>
              <a:buChar char="▫"/>
              <a:defRPr sz="14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pPr marL="266700" indent="-84138">
              <a:buClr>
                <a:schemeClr val="accent1"/>
              </a:buClr>
            </a:pPr>
            <a:r>
              <a:rPr lang="es-ES" b="1" u="sng">
                <a:solidFill>
                  <a:schemeClr val="tx1"/>
                </a:solidFill>
                <a:uFill>
                  <a:solidFill>
                    <a:schemeClr val="accent1"/>
                  </a:solidFill>
                </a:uFill>
              </a:rPr>
              <a:t>MODE</a:t>
            </a:r>
            <a:endParaRPr lang="es-ES">
              <a:solidFill>
                <a:schemeClr val="tx1"/>
              </a:solidFill>
              <a:uFill>
                <a:solidFill>
                  <a:schemeClr val="accent1"/>
                </a:solidFill>
              </a:uFill>
            </a:endParaRPr>
          </a:p>
        </p:txBody>
      </p:sp>
      <p:sp>
        <p:nvSpPr>
          <p:cNvPr id="32" name="Marcador de texto 6">
            <a:extLst>
              <a:ext uri="{FF2B5EF4-FFF2-40B4-BE49-F238E27FC236}">
                <a16:creationId xmlns:a16="http://schemas.microsoft.com/office/drawing/2014/main" id="{77D9C67E-CE87-4AA9-BBBF-1DB6BDA10907}"/>
              </a:ext>
            </a:extLst>
          </p:cNvPr>
          <p:cNvSpPr txBox="1">
            <a:spLocks/>
          </p:cNvSpPr>
          <p:nvPr/>
        </p:nvSpPr>
        <p:spPr>
          <a:xfrm>
            <a:off x="1319774" y="1724989"/>
            <a:ext cx="5263472" cy="938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75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Open Sans"/>
              <a:buChar char="▫"/>
              <a:defRPr sz="14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Open Sans"/>
              <a:buChar char="▪"/>
              <a:defRPr sz="14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371600" marR="0" lvl="2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Open Sans"/>
              <a:buChar char="▫"/>
              <a:defRPr sz="14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828800" marR="0" lvl="3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Open Sans"/>
              <a:buChar char="▪"/>
              <a:defRPr sz="14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2286000" marR="0" lvl="4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Open Sans"/>
              <a:buChar char="▫"/>
              <a:defRPr sz="14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2743200" marR="0" lvl="5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Open Sans"/>
              <a:buChar char="▪"/>
              <a:defRPr sz="14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L="3200400" marR="0" lvl="6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Open Sans"/>
              <a:buChar char="▫"/>
              <a:defRPr sz="14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L="3657600" marR="0" lvl="7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Open Sans"/>
              <a:buChar char="▪"/>
              <a:defRPr sz="14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L="4114800" marR="0" lvl="8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Open Sans"/>
              <a:buChar char="▫"/>
              <a:defRPr sz="14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pPr marL="0" indent="0">
              <a:buClr>
                <a:schemeClr val="accent1"/>
              </a:buClr>
              <a:buNone/>
            </a:pPr>
            <a:r>
              <a:rPr lang="es-ES" b="1">
                <a:solidFill>
                  <a:schemeClr val="tx1"/>
                </a:solidFill>
                <a:uFill>
                  <a:solidFill>
                    <a:schemeClr val="accent1"/>
                  </a:solidFill>
                </a:uFill>
              </a:rPr>
              <a:t>canal</a:t>
            </a:r>
            <a:endParaRPr lang="es-ES">
              <a:solidFill>
                <a:schemeClr val="tx1"/>
              </a:solidFill>
              <a:uFill>
                <a:solidFill>
                  <a:schemeClr val="accent1"/>
                </a:solidFill>
              </a:uFill>
            </a:endParaRPr>
          </a:p>
          <a:p>
            <a:pPr marL="0" indent="0">
              <a:spcBef>
                <a:spcPts val="1500"/>
              </a:spcBef>
              <a:buClr>
                <a:schemeClr val="accent1"/>
              </a:buClr>
              <a:buNone/>
            </a:pPr>
            <a:r>
              <a:rPr lang="es-ES" b="1">
                <a:solidFill>
                  <a:schemeClr val="tx1"/>
                </a:solidFill>
                <a:uFill>
                  <a:solidFill>
                    <a:schemeClr val="accent1"/>
                  </a:solidFill>
                </a:uFill>
              </a:rPr>
              <a:t>grau de preparació</a:t>
            </a:r>
          </a:p>
        </p:txBody>
      </p:sp>
      <p:sp>
        <p:nvSpPr>
          <p:cNvPr id="33" name="Marcador de texto 6">
            <a:extLst>
              <a:ext uri="{FF2B5EF4-FFF2-40B4-BE49-F238E27FC236}">
                <a16:creationId xmlns:a16="http://schemas.microsoft.com/office/drawing/2014/main" id="{3B7C3884-C40B-4A26-8435-7F8DFB779AF2}"/>
              </a:ext>
            </a:extLst>
          </p:cNvPr>
          <p:cNvSpPr txBox="1">
            <a:spLocks/>
          </p:cNvSpPr>
          <p:nvPr/>
        </p:nvSpPr>
        <p:spPr>
          <a:xfrm>
            <a:off x="2103455" y="1631378"/>
            <a:ext cx="667110" cy="5508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75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Open Sans"/>
              <a:buChar char="▫"/>
              <a:defRPr sz="14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Open Sans"/>
              <a:buChar char="▪"/>
              <a:defRPr sz="14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371600" marR="0" lvl="2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Open Sans"/>
              <a:buChar char="▫"/>
              <a:defRPr sz="14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828800" marR="0" lvl="3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Open Sans"/>
              <a:buChar char="▪"/>
              <a:defRPr sz="14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2286000" marR="0" lvl="4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Open Sans"/>
              <a:buChar char="▫"/>
              <a:defRPr sz="14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2743200" marR="0" lvl="5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Open Sans"/>
              <a:buChar char="▪"/>
              <a:defRPr sz="14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L="3200400" marR="0" lvl="6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Open Sans"/>
              <a:buChar char="▫"/>
              <a:defRPr sz="14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L="3657600" marR="0" lvl="7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Open Sans"/>
              <a:buChar char="▪"/>
              <a:defRPr sz="14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L="4114800" marR="0" lvl="8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Open Sans"/>
              <a:buChar char="▫"/>
              <a:defRPr sz="14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pPr marL="0" indent="0">
              <a:buClr>
                <a:schemeClr val="accent1"/>
              </a:buClr>
              <a:buNone/>
            </a:pPr>
            <a:r>
              <a:rPr lang="es-ES" sz="1200" b="1">
                <a:solidFill>
                  <a:schemeClr val="tx1"/>
                </a:solidFill>
                <a:uFill>
                  <a:solidFill>
                    <a:schemeClr val="accent1"/>
                  </a:solidFill>
                </a:uFill>
              </a:rPr>
              <a:t>oral</a:t>
            </a:r>
          </a:p>
          <a:p>
            <a:pPr marL="0" indent="0">
              <a:buClr>
                <a:schemeClr val="accent1"/>
              </a:buClr>
              <a:buNone/>
            </a:pPr>
            <a:r>
              <a:rPr lang="es-ES" sz="1200" b="1">
                <a:solidFill>
                  <a:schemeClr val="tx1"/>
                </a:solidFill>
                <a:uFill>
                  <a:solidFill>
                    <a:schemeClr val="accent1"/>
                  </a:solidFill>
                </a:uFill>
              </a:rPr>
              <a:t>escrit</a:t>
            </a:r>
          </a:p>
        </p:txBody>
      </p:sp>
      <p:sp>
        <p:nvSpPr>
          <p:cNvPr id="34" name="Marcador de texto 6">
            <a:extLst>
              <a:ext uri="{FF2B5EF4-FFF2-40B4-BE49-F238E27FC236}">
                <a16:creationId xmlns:a16="http://schemas.microsoft.com/office/drawing/2014/main" id="{D13852B4-FE87-4411-84F4-78BDBF215BF5}"/>
              </a:ext>
            </a:extLst>
          </p:cNvPr>
          <p:cNvSpPr txBox="1">
            <a:spLocks/>
          </p:cNvSpPr>
          <p:nvPr/>
        </p:nvSpPr>
        <p:spPr>
          <a:xfrm>
            <a:off x="3227546" y="2032513"/>
            <a:ext cx="984614" cy="5508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75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Open Sans"/>
              <a:buChar char="▫"/>
              <a:defRPr sz="14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Open Sans"/>
              <a:buChar char="▪"/>
              <a:defRPr sz="14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371600" marR="0" lvl="2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Open Sans"/>
              <a:buChar char="▫"/>
              <a:defRPr sz="14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828800" marR="0" lvl="3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Open Sans"/>
              <a:buChar char="▪"/>
              <a:defRPr sz="14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2286000" marR="0" lvl="4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Open Sans"/>
              <a:buChar char="▫"/>
              <a:defRPr sz="14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2743200" marR="0" lvl="5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Open Sans"/>
              <a:buChar char="▪"/>
              <a:defRPr sz="14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L="3200400" marR="0" lvl="6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Open Sans"/>
              <a:buChar char="▫"/>
              <a:defRPr sz="14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L="3657600" marR="0" lvl="7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Open Sans"/>
              <a:buChar char="▪"/>
              <a:defRPr sz="14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L="4114800" marR="0" lvl="8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Open Sans"/>
              <a:buChar char="▫"/>
              <a:defRPr sz="14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pPr marL="0" indent="0">
              <a:buClr>
                <a:schemeClr val="accent1"/>
              </a:buClr>
              <a:buNone/>
            </a:pPr>
            <a:r>
              <a:rPr lang="es-ES" sz="1200" b="1">
                <a:solidFill>
                  <a:schemeClr val="tx1"/>
                </a:solidFill>
                <a:uFill>
                  <a:solidFill>
                    <a:schemeClr val="accent1"/>
                  </a:solidFill>
                </a:uFill>
              </a:rPr>
              <a:t>planificat</a:t>
            </a:r>
          </a:p>
          <a:p>
            <a:pPr marL="0" indent="0">
              <a:buClr>
                <a:schemeClr val="accent1"/>
              </a:buClr>
              <a:buNone/>
            </a:pPr>
            <a:r>
              <a:rPr lang="es-ES" sz="1200" b="1">
                <a:solidFill>
                  <a:schemeClr val="tx1"/>
                </a:solidFill>
                <a:uFill>
                  <a:solidFill>
                    <a:schemeClr val="accent1"/>
                  </a:solidFill>
                </a:uFill>
              </a:rPr>
              <a:t>espontani</a:t>
            </a:r>
          </a:p>
        </p:txBody>
      </p:sp>
      <p:cxnSp>
        <p:nvCxnSpPr>
          <p:cNvPr id="35" name="Conector recto 34">
            <a:extLst>
              <a:ext uri="{FF2B5EF4-FFF2-40B4-BE49-F238E27FC236}">
                <a16:creationId xmlns:a16="http://schemas.microsoft.com/office/drawing/2014/main" id="{E157EF93-CBC1-424B-AC9E-3513050C431B}"/>
              </a:ext>
            </a:extLst>
          </p:cNvPr>
          <p:cNvCxnSpPr>
            <a:cxnSpLocks/>
          </p:cNvCxnSpPr>
          <p:nvPr/>
        </p:nvCxnSpPr>
        <p:spPr>
          <a:xfrm flipV="1">
            <a:off x="1149864" y="2012501"/>
            <a:ext cx="235783" cy="231624"/>
          </a:xfrm>
          <a:prstGeom prst="line">
            <a:avLst/>
          </a:prstGeom>
          <a:ln w="19050" cap="rnd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ector recto 35">
            <a:extLst>
              <a:ext uri="{FF2B5EF4-FFF2-40B4-BE49-F238E27FC236}">
                <a16:creationId xmlns:a16="http://schemas.microsoft.com/office/drawing/2014/main" id="{494B7DE9-2BFB-4D1B-8674-7D6F48E156D4}"/>
              </a:ext>
            </a:extLst>
          </p:cNvPr>
          <p:cNvCxnSpPr>
            <a:cxnSpLocks/>
          </p:cNvCxnSpPr>
          <p:nvPr/>
        </p:nvCxnSpPr>
        <p:spPr>
          <a:xfrm>
            <a:off x="1149864" y="2243439"/>
            <a:ext cx="235783" cy="176182"/>
          </a:xfrm>
          <a:prstGeom prst="line">
            <a:avLst/>
          </a:prstGeom>
          <a:ln w="19050" cap="rnd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ector recto 42">
            <a:extLst>
              <a:ext uri="{FF2B5EF4-FFF2-40B4-BE49-F238E27FC236}">
                <a16:creationId xmlns:a16="http://schemas.microsoft.com/office/drawing/2014/main" id="{04EEFFD3-EF11-4D11-B664-E326904073AB}"/>
              </a:ext>
            </a:extLst>
          </p:cNvPr>
          <p:cNvCxnSpPr>
            <a:cxnSpLocks/>
          </p:cNvCxnSpPr>
          <p:nvPr/>
        </p:nvCxnSpPr>
        <p:spPr>
          <a:xfrm flipV="1">
            <a:off x="1875790" y="1897325"/>
            <a:ext cx="277770" cy="129552"/>
          </a:xfrm>
          <a:prstGeom prst="line">
            <a:avLst/>
          </a:prstGeom>
          <a:ln w="19050" cap="rnd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ector recto 43">
            <a:extLst>
              <a:ext uri="{FF2B5EF4-FFF2-40B4-BE49-F238E27FC236}">
                <a16:creationId xmlns:a16="http://schemas.microsoft.com/office/drawing/2014/main" id="{5A2080A3-5E22-453A-9B43-7FA04E5DC61F}"/>
              </a:ext>
            </a:extLst>
          </p:cNvPr>
          <p:cNvCxnSpPr>
            <a:cxnSpLocks/>
          </p:cNvCxnSpPr>
          <p:nvPr/>
        </p:nvCxnSpPr>
        <p:spPr>
          <a:xfrm>
            <a:off x="1875790" y="2026191"/>
            <a:ext cx="277770" cy="129552"/>
          </a:xfrm>
          <a:prstGeom prst="line">
            <a:avLst/>
          </a:prstGeom>
          <a:ln w="19050" cap="rnd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ector recto 44">
            <a:extLst>
              <a:ext uri="{FF2B5EF4-FFF2-40B4-BE49-F238E27FC236}">
                <a16:creationId xmlns:a16="http://schemas.microsoft.com/office/drawing/2014/main" id="{446766B5-1EE6-47E2-9041-9948E4C4A35A}"/>
              </a:ext>
            </a:extLst>
          </p:cNvPr>
          <p:cNvCxnSpPr>
            <a:cxnSpLocks/>
          </p:cNvCxnSpPr>
          <p:nvPr/>
        </p:nvCxnSpPr>
        <p:spPr>
          <a:xfrm flipV="1">
            <a:off x="3018790" y="2290755"/>
            <a:ext cx="277770" cy="129552"/>
          </a:xfrm>
          <a:prstGeom prst="line">
            <a:avLst/>
          </a:prstGeom>
          <a:ln w="19050" cap="rnd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ector recto 45">
            <a:extLst>
              <a:ext uri="{FF2B5EF4-FFF2-40B4-BE49-F238E27FC236}">
                <a16:creationId xmlns:a16="http://schemas.microsoft.com/office/drawing/2014/main" id="{32F03CD2-2157-4FF5-BBA6-D5EB2C1D0F9D}"/>
              </a:ext>
            </a:extLst>
          </p:cNvPr>
          <p:cNvCxnSpPr>
            <a:cxnSpLocks/>
          </p:cNvCxnSpPr>
          <p:nvPr/>
        </p:nvCxnSpPr>
        <p:spPr>
          <a:xfrm>
            <a:off x="3018790" y="2419621"/>
            <a:ext cx="277770" cy="129552"/>
          </a:xfrm>
          <a:prstGeom prst="line">
            <a:avLst/>
          </a:prstGeom>
          <a:ln w="19050" cap="rnd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Marcador de texto 6">
            <a:extLst>
              <a:ext uri="{FF2B5EF4-FFF2-40B4-BE49-F238E27FC236}">
                <a16:creationId xmlns:a16="http://schemas.microsoft.com/office/drawing/2014/main" id="{652A733C-5B7A-4248-9BD0-5B20806DED91}"/>
              </a:ext>
            </a:extLst>
          </p:cNvPr>
          <p:cNvSpPr txBox="1">
            <a:spLocks/>
          </p:cNvSpPr>
          <p:nvPr/>
        </p:nvSpPr>
        <p:spPr>
          <a:xfrm>
            <a:off x="245787" y="2588885"/>
            <a:ext cx="6120376" cy="5508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75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Open Sans"/>
              <a:buChar char="▫"/>
              <a:defRPr sz="14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Open Sans"/>
              <a:buChar char="▪"/>
              <a:defRPr sz="14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371600" marR="0" lvl="2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Open Sans"/>
              <a:buChar char="▫"/>
              <a:defRPr sz="14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828800" marR="0" lvl="3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Open Sans"/>
              <a:buChar char="▪"/>
              <a:defRPr sz="14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2286000" marR="0" lvl="4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Open Sans"/>
              <a:buChar char="▫"/>
              <a:defRPr sz="14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2743200" marR="0" lvl="5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Open Sans"/>
              <a:buChar char="▪"/>
              <a:defRPr sz="14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L="3200400" marR="0" lvl="6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Open Sans"/>
              <a:buChar char="▫"/>
              <a:defRPr sz="14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L="3657600" marR="0" lvl="7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Open Sans"/>
              <a:buChar char="▪"/>
              <a:defRPr sz="14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L="4114800" marR="0" lvl="8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Open Sans"/>
              <a:buChar char="▫"/>
              <a:defRPr sz="14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pPr marL="266700" indent="-84138">
              <a:buClr>
                <a:schemeClr val="accent1"/>
              </a:buClr>
            </a:pPr>
            <a:r>
              <a:rPr lang="es-ES" b="1" u="sng">
                <a:solidFill>
                  <a:schemeClr val="tx1"/>
                </a:solidFill>
                <a:uFill>
                  <a:solidFill>
                    <a:schemeClr val="accent1"/>
                  </a:solidFill>
                </a:uFill>
              </a:rPr>
              <a:t>INTENCIÓ COMUNICATIVA</a:t>
            </a:r>
            <a:r>
              <a:rPr lang="es-ES">
                <a:solidFill>
                  <a:schemeClr val="tx1"/>
                </a:solidFill>
                <a:uFill>
                  <a:solidFill>
                    <a:schemeClr val="accent1"/>
                  </a:solidFill>
                </a:uFill>
              </a:rPr>
              <a:t> </a:t>
            </a:r>
            <a:r>
              <a:rPr lang="es-ES" b="1">
                <a:solidFill>
                  <a:schemeClr val="accent1"/>
                </a:solidFill>
                <a:uFill>
                  <a:solidFill>
                    <a:schemeClr val="accent1"/>
                  </a:solidFill>
                </a:uFill>
              </a:rPr>
              <a:t>/</a:t>
            </a:r>
            <a:r>
              <a:rPr lang="es-ES">
                <a:solidFill>
                  <a:schemeClr val="tx1"/>
                </a:solidFill>
                <a:uFill>
                  <a:solidFill>
                    <a:schemeClr val="accent1"/>
                  </a:solidFill>
                </a:uFill>
              </a:rPr>
              <a:t> </a:t>
            </a:r>
            <a:r>
              <a:rPr lang="es-ES" b="1" u="sng">
                <a:solidFill>
                  <a:schemeClr val="tx1"/>
                </a:solidFill>
                <a:uFill>
                  <a:solidFill>
                    <a:schemeClr val="accent1"/>
                  </a:solidFill>
                </a:uFill>
              </a:rPr>
              <a:t>TENOR FUNCIONAL</a:t>
            </a:r>
            <a:r>
              <a:rPr lang="es-ES" b="1">
                <a:solidFill>
                  <a:schemeClr val="tx1"/>
                </a:solidFill>
                <a:uFill>
                  <a:solidFill>
                    <a:schemeClr val="accent1"/>
                  </a:solidFill>
                </a:uFill>
              </a:rPr>
              <a:t>:</a:t>
            </a:r>
            <a:r>
              <a:rPr lang="es-ES">
                <a:solidFill>
                  <a:schemeClr val="tx1"/>
                </a:solidFill>
                <a:uFill>
                  <a:solidFill>
                    <a:schemeClr val="accent1"/>
                  </a:solidFill>
                </a:uFill>
              </a:rPr>
              <a:t> propòsit de l’autor</a:t>
            </a:r>
          </a:p>
        </p:txBody>
      </p:sp>
      <p:sp>
        <p:nvSpPr>
          <p:cNvPr id="48" name="Marcador de texto 6">
            <a:extLst>
              <a:ext uri="{FF2B5EF4-FFF2-40B4-BE49-F238E27FC236}">
                <a16:creationId xmlns:a16="http://schemas.microsoft.com/office/drawing/2014/main" id="{200A792D-7430-42A8-AB78-698A3AC26E60}"/>
              </a:ext>
            </a:extLst>
          </p:cNvPr>
          <p:cNvSpPr txBox="1">
            <a:spLocks/>
          </p:cNvSpPr>
          <p:nvPr/>
        </p:nvSpPr>
        <p:spPr>
          <a:xfrm>
            <a:off x="6285562" y="1737184"/>
            <a:ext cx="2488731" cy="14482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75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Open Sans"/>
              <a:buChar char="▫"/>
              <a:defRPr sz="14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Open Sans"/>
              <a:buChar char="▪"/>
              <a:defRPr sz="14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371600" marR="0" lvl="2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Open Sans"/>
              <a:buChar char="▫"/>
              <a:defRPr sz="14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828800" marR="0" lvl="3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Open Sans"/>
              <a:buChar char="▪"/>
              <a:defRPr sz="14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2286000" marR="0" lvl="4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Open Sans"/>
              <a:buChar char="▫"/>
              <a:defRPr sz="14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2743200" marR="0" lvl="5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Open Sans"/>
              <a:buChar char="▪"/>
              <a:defRPr sz="14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L="3200400" marR="0" lvl="6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Open Sans"/>
              <a:buChar char="▫"/>
              <a:defRPr sz="14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L="3657600" marR="0" lvl="7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Open Sans"/>
              <a:buChar char="▪"/>
              <a:defRPr sz="14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L="4114800" marR="0" lvl="8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Open Sans"/>
              <a:buChar char="▫"/>
              <a:defRPr sz="14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pPr marL="0" indent="0">
              <a:buClr>
                <a:schemeClr val="accent1"/>
              </a:buClr>
              <a:buNone/>
            </a:pPr>
            <a:r>
              <a:rPr lang="es-ES" sz="700" b="1">
                <a:solidFill>
                  <a:schemeClr val="tx1"/>
                </a:solidFill>
                <a:uFill>
                  <a:solidFill>
                    <a:schemeClr val="accent1"/>
                  </a:solidFill>
                </a:uFill>
              </a:rPr>
              <a:t>informar</a:t>
            </a:r>
          </a:p>
          <a:p>
            <a:pPr marL="0" indent="0">
              <a:buClr>
                <a:schemeClr val="accent1"/>
              </a:buClr>
              <a:buNone/>
            </a:pPr>
            <a:r>
              <a:rPr lang="es-ES" sz="700" b="1">
                <a:solidFill>
                  <a:schemeClr val="tx1"/>
                </a:solidFill>
                <a:uFill>
                  <a:solidFill>
                    <a:schemeClr val="accent1"/>
                  </a:solidFill>
                </a:uFill>
              </a:rPr>
              <a:t>expressar</a:t>
            </a:r>
            <a:r>
              <a:rPr lang="es-ES" sz="700">
                <a:solidFill>
                  <a:schemeClr val="tx1"/>
                </a:solidFill>
                <a:uFill>
                  <a:solidFill>
                    <a:schemeClr val="accent1"/>
                  </a:solidFill>
                </a:uFill>
              </a:rPr>
              <a:t> (sentiments, opinions)</a:t>
            </a:r>
          </a:p>
          <a:p>
            <a:pPr marL="0" indent="0">
              <a:buClr>
                <a:schemeClr val="accent1"/>
              </a:buClr>
              <a:buNone/>
            </a:pPr>
            <a:r>
              <a:rPr lang="es-ES" sz="700" b="1">
                <a:solidFill>
                  <a:schemeClr val="tx1"/>
                </a:solidFill>
                <a:uFill>
                  <a:solidFill>
                    <a:schemeClr val="accent1"/>
                  </a:solidFill>
                </a:uFill>
              </a:rPr>
              <a:t>influir, conscienciar</a:t>
            </a:r>
          </a:p>
          <a:p>
            <a:pPr marL="0" indent="0">
              <a:buClr>
                <a:schemeClr val="accent1"/>
              </a:buClr>
              <a:buNone/>
            </a:pPr>
            <a:r>
              <a:rPr lang="es-ES" sz="700" b="1">
                <a:solidFill>
                  <a:schemeClr val="tx1"/>
                </a:solidFill>
                <a:uFill>
                  <a:solidFill>
                    <a:schemeClr val="accent1"/>
                  </a:solidFill>
                </a:uFill>
              </a:rPr>
              <a:t>iniciar/finalitzar interacció</a:t>
            </a:r>
          </a:p>
          <a:p>
            <a:pPr marL="0" indent="0">
              <a:buClr>
                <a:schemeClr val="accent1"/>
              </a:buClr>
              <a:buNone/>
            </a:pPr>
            <a:r>
              <a:rPr lang="es-ES" sz="700" b="1">
                <a:solidFill>
                  <a:schemeClr val="tx1"/>
                </a:solidFill>
                <a:uFill>
                  <a:solidFill>
                    <a:schemeClr val="accent1"/>
                  </a:solidFill>
                </a:uFill>
              </a:rPr>
              <a:t>estètica</a:t>
            </a:r>
          </a:p>
          <a:p>
            <a:pPr marL="0" indent="0">
              <a:buClr>
                <a:schemeClr val="accent1"/>
              </a:buClr>
              <a:buNone/>
            </a:pPr>
            <a:r>
              <a:rPr lang="es-ES" sz="700" b="1">
                <a:solidFill>
                  <a:schemeClr val="tx1"/>
                </a:solidFill>
                <a:uFill>
                  <a:solidFill>
                    <a:schemeClr val="accent1"/>
                  </a:solidFill>
                </a:uFill>
              </a:rPr>
              <a:t>reflexionar sobre la llengua</a:t>
            </a:r>
          </a:p>
          <a:p>
            <a:pPr marL="0" indent="0">
              <a:buClr>
                <a:schemeClr val="accent1"/>
              </a:buClr>
              <a:buNone/>
            </a:pPr>
            <a:r>
              <a:rPr lang="es-ES" sz="700" b="1">
                <a:solidFill>
                  <a:schemeClr val="tx1"/>
                </a:solidFill>
                <a:uFill>
                  <a:solidFill>
                    <a:schemeClr val="accent1"/>
                  </a:solidFill>
                </a:uFill>
              </a:rPr>
              <a:t>identificar</a:t>
            </a:r>
          </a:p>
        </p:txBody>
      </p:sp>
      <p:sp>
        <p:nvSpPr>
          <p:cNvPr id="40" name="Abrir llave 39">
            <a:extLst>
              <a:ext uri="{FF2B5EF4-FFF2-40B4-BE49-F238E27FC236}">
                <a16:creationId xmlns:a16="http://schemas.microsoft.com/office/drawing/2014/main" id="{05634DFC-5DB4-42BB-8DF4-18A1AF241CAB}"/>
              </a:ext>
            </a:extLst>
          </p:cNvPr>
          <p:cNvSpPr/>
          <p:nvPr/>
        </p:nvSpPr>
        <p:spPr>
          <a:xfrm>
            <a:off x="6271708" y="1893086"/>
            <a:ext cx="124819" cy="1233443"/>
          </a:xfrm>
          <a:prstGeom prst="leftBrace">
            <a:avLst>
              <a:gd name="adj1" fmla="val 33124"/>
              <a:gd name="adj2" fmla="val 82012"/>
            </a:avLst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0" name="Marcador de texto 6">
            <a:extLst>
              <a:ext uri="{FF2B5EF4-FFF2-40B4-BE49-F238E27FC236}">
                <a16:creationId xmlns:a16="http://schemas.microsoft.com/office/drawing/2014/main" id="{6C3BCA35-89C2-4F32-A722-8CF3B600869F}"/>
              </a:ext>
            </a:extLst>
          </p:cNvPr>
          <p:cNvSpPr txBox="1">
            <a:spLocks/>
          </p:cNvSpPr>
          <p:nvPr/>
        </p:nvSpPr>
        <p:spPr>
          <a:xfrm>
            <a:off x="230686" y="3159053"/>
            <a:ext cx="5333155" cy="5508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75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Open Sans"/>
              <a:buChar char="▫"/>
              <a:defRPr sz="14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Open Sans"/>
              <a:buChar char="▪"/>
              <a:defRPr sz="14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371600" marR="0" lvl="2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Open Sans"/>
              <a:buChar char="▫"/>
              <a:defRPr sz="14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828800" marR="0" lvl="3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Open Sans"/>
              <a:buChar char="▪"/>
              <a:defRPr sz="14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2286000" marR="0" lvl="4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Open Sans"/>
              <a:buChar char="▫"/>
              <a:defRPr sz="14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2743200" marR="0" lvl="5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Open Sans"/>
              <a:buChar char="▪"/>
              <a:defRPr sz="14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L="3200400" marR="0" lvl="6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Open Sans"/>
              <a:buChar char="▫"/>
              <a:defRPr sz="14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L="3657600" marR="0" lvl="7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Open Sans"/>
              <a:buChar char="▪"/>
              <a:defRPr sz="14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L="4114800" marR="0" lvl="8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Open Sans"/>
              <a:buChar char="▫"/>
              <a:defRPr sz="14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pPr marL="266700" indent="-84138">
              <a:buClr>
                <a:schemeClr val="accent1"/>
              </a:buClr>
            </a:pPr>
            <a:r>
              <a:rPr lang="es-ES" b="1" u="sng">
                <a:solidFill>
                  <a:schemeClr val="tx1"/>
                </a:solidFill>
                <a:uFill>
                  <a:solidFill>
                    <a:schemeClr val="accent1"/>
                  </a:solidFill>
                </a:uFill>
              </a:rPr>
              <a:t>TO</a:t>
            </a:r>
            <a:r>
              <a:rPr lang="es-ES">
                <a:solidFill>
                  <a:schemeClr val="tx1"/>
                </a:solidFill>
                <a:uFill>
                  <a:solidFill>
                    <a:schemeClr val="accent1"/>
                  </a:solidFill>
                </a:uFill>
              </a:rPr>
              <a:t> </a:t>
            </a:r>
            <a:r>
              <a:rPr lang="es-ES" b="1">
                <a:solidFill>
                  <a:schemeClr val="accent1"/>
                </a:solidFill>
                <a:uFill>
                  <a:solidFill>
                    <a:schemeClr val="accent1"/>
                  </a:solidFill>
                </a:uFill>
              </a:rPr>
              <a:t>/</a:t>
            </a:r>
            <a:r>
              <a:rPr lang="es-ES">
                <a:solidFill>
                  <a:schemeClr val="tx1"/>
                </a:solidFill>
                <a:uFill>
                  <a:solidFill>
                    <a:schemeClr val="accent1"/>
                  </a:solidFill>
                </a:uFill>
              </a:rPr>
              <a:t> </a:t>
            </a:r>
            <a:r>
              <a:rPr lang="es-ES" b="1" u="sng">
                <a:solidFill>
                  <a:schemeClr val="tx1"/>
                </a:solidFill>
                <a:uFill>
                  <a:solidFill>
                    <a:schemeClr val="accent1"/>
                  </a:solidFill>
                </a:uFill>
              </a:rPr>
              <a:t>TENOR INTERPERSONAL</a:t>
            </a:r>
            <a:r>
              <a:rPr lang="es-ES" b="1">
                <a:solidFill>
                  <a:schemeClr val="tx1"/>
                </a:solidFill>
                <a:uFill>
                  <a:solidFill>
                    <a:schemeClr val="accent1"/>
                  </a:solidFill>
                </a:uFill>
              </a:rPr>
              <a:t>:</a:t>
            </a:r>
            <a:r>
              <a:rPr lang="es-ES">
                <a:solidFill>
                  <a:schemeClr val="tx1"/>
                </a:solidFill>
                <a:uFill>
                  <a:solidFill>
                    <a:schemeClr val="accent1"/>
                  </a:solidFill>
                </a:uFill>
              </a:rPr>
              <a:t> relació entre els interlocutors</a:t>
            </a:r>
          </a:p>
        </p:txBody>
      </p:sp>
      <p:sp>
        <p:nvSpPr>
          <p:cNvPr id="53" name="Marcador de texto 6">
            <a:extLst>
              <a:ext uri="{FF2B5EF4-FFF2-40B4-BE49-F238E27FC236}">
                <a16:creationId xmlns:a16="http://schemas.microsoft.com/office/drawing/2014/main" id="{C3F98FD5-4853-4BD3-8A82-DB3874615351}"/>
              </a:ext>
            </a:extLst>
          </p:cNvPr>
          <p:cNvSpPr txBox="1">
            <a:spLocks/>
          </p:cNvSpPr>
          <p:nvPr/>
        </p:nvSpPr>
        <p:spPr>
          <a:xfrm>
            <a:off x="5678203" y="3065935"/>
            <a:ext cx="1721366" cy="5508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75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Open Sans"/>
              <a:buChar char="▫"/>
              <a:defRPr sz="14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Open Sans"/>
              <a:buChar char="▪"/>
              <a:defRPr sz="14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371600" marR="0" lvl="2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Open Sans"/>
              <a:buChar char="▫"/>
              <a:defRPr sz="14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828800" marR="0" lvl="3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Open Sans"/>
              <a:buChar char="▪"/>
              <a:defRPr sz="14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2286000" marR="0" lvl="4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Open Sans"/>
              <a:buChar char="▫"/>
              <a:defRPr sz="14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2743200" marR="0" lvl="5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Open Sans"/>
              <a:buChar char="▪"/>
              <a:defRPr sz="14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L="3200400" marR="0" lvl="6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Open Sans"/>
              <a:buChar char="▫"/>
              <a:defRPr sz="14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L="3657600" marR="0" lvl="7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Open Sans"/>
              <a:buChar char="▪"/>
              <a:defRPr sz="14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L="4114800" marR="0" lvl="8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Open Sans"/>
              <a:buChar char="▫"/>
              <a:defRPr sz="14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pPr marL="0" indent="0">
              <a:buClr>
                <a:schemeClr val="accent1"/>
              </a:buClr>
              <a:buNone/>
            </a:pPr>
            <a:r>
              <a:rPr lang="es-ES" sz="1200" b="1">
                <a:solidFill>
                  <a:schemeClr val="tx1"/>
                </a:solidFill>
                <a:uFill>
                  <a:solidFill>
                    <a:schemeClr val="accent1"/>
                  </a:solidFill>
                </a:uFill>
              </a:rPr>
              <a:t>formal</a:t>
            </a:r>
            <a:r>
              <a:rPr lang="es-ES" sz="1200">
                <a:solidFill>
                  <a:schemeClr val="tx1"/>
                </a:solidFill>
                <a:uFill>
                  <a:solidFill>
                    <a:schemeClr val="accent1"/>
                  </a:solidFill>
                </a:uFill>
              </a:rPr>
              <a:t> (desconeguts)</a:t>
            </a:r>
            <a:endParaRPr lang="es-ES" sz="1200" b="1">
              <a:solidFill>
                <a:schemeClr val="tx1"/>
              </a:solidFill>
              <a:uFill>
                <a:solidFill>
                  <a:schemeClr val="accent1"/>
                </a:solidFill>
              </a:uFill>
            </a:endParaRPr>
          </a:p>
          <a:p>
            <a:pPr marL="0" indent="0">
              <a:buClr>
                <a:schemeClr val="accent1"/>
              </a:buClr>
              <a:buNone/>
            </a:pPr>
            <a:r>
              <a:rPr lang="es-ES" sz="1200" b="1">
                <a:solidFill>
                  <a:schemeClr val="tx1"/>
                </a:solidFill>
                <a:uFill>
                  <a:solidFill>
                    <a:schemeClr val="accent1"/>
                  </a:solidFill>
                </a:uFill>
              </a:rPr>
              <a:t>informal </a:t>
            </a:r>
            <a:r>
              <a:rPr lang="es-ES" sz="1200">
                <a:solidFill>
                  <a:schemeClr val="tx1"/>
                </a:solidFill>
                <a:uFill>
                  <a:solidFill>
                    <a:schemeClr val="accent1"/>
                  </a:solidFill>
                </a:uFill>
              </a:rPr>
              <a:t>(coneguts)</a:t>
            </a:r>
            <a:endParaRPr lang="es-ES" sz="1200" b="1">
              <a:solidFill>
                <a:schemeClr val="tx1"/>
              </a:solidFill>
              <a:uFill>
                <a:solidFill>
                  <a:schemeClr val="accent1"/>
                </a:solidFill>
              </a:uFill>
            </a:endParaRPr>
          </a:p>
        </p:txBody>
      </p:sp>
      <p:cxnSp>
        <p:nvCxnSpPr>
          <p:cNvPr id="54" name="Conector recto 53">
            <a:extLst>
              <a:ext uri="{FF2B5EF4-FFF2-40B4-BE49-F238E27FC236}">
                <a16:creationId xmlns:a16="http://schemas.microsoft.com/office/drawing/2014/main" id="{DFA6A3DD-DB3F-4160-92E9-1E1EF59EFBCB}"/>
              </a:ext>
            </a:extLst>
          </p:cNvPr>
          <p:cNvCxnSpPr>
            <a:cxnSpLocks/>
          </p:cNvCxnSpPr>
          <p:nvPr/>
        </p:nvCxnSpPr>
        <p:spPr>
          <a:xfrm flipV="1">
            <a:off x="5469447" y="3324177"/>
            <a:ext cx="277770" cy="129552"/>
          </a:xfrm>
          <a:prstGeom prst="line">
            <a:avLst/>
          </a:prstGeom>
          <a:ln w="19050" cap="rnd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Conector recto 54">
            <a:extLst>
              <a:ext uri="{FF2B5EF4-FFF2-40B4-BE49-F238E27FC236}">
                <a16:creationId xmlns:a16="http://schemas.microsoft.com/office/drawing/2014/main" id="{4E72308A-732A-4D1B-912F-1716CACB5D8F}"/>
              </a:ext>
            </a:extLst>
          </p:cNvPr>
          <p:cNvCxnSpPr>
            <a:cxnSpLocks/>
          </p:cNvCxnSpPr>
          <p:nvPr/>
        </p:nvCxnSpPr>
        <p:spPr>
          <a:xfrm>
            <a:off x="5469447" y="3453043"/>
            <a:ext cx="277770" cy="129552"/>
          </a:xfrm>
          <a:prstGeom prst="line">
            <a:avLst/>
          </a:prstGeom>
          <a:ln w="19050" cap="rnd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Flecha: hacia abajo 40">
            <a:extLst>
              <a:ext uri="{FF2B5EF4-FFF2-40B4-BE49-F238E27FC236}">
                <a16:creationId xmlns:a16="http://schemas.microsoft.com/office/drawing/2014/main" id="{E4AFB425-FFCF-428A-ACB6-E4F705E48295}"/>
              </a:ext>
            </a:extLst>
          </p:cNvPr>
          <p:cNvSpPr/>
          <p:nvPr/>
        </p:nvSpPr>
        <p:spPr>
          <a:xfrm>
            <a:off x="477388" y="3657626"/>
            <a:ext cx="145473" cy="2937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7" name="Marcador de texto 6">
            <a:extLst>
              <a:ext uri="{FF2B5EF4-FFF2-40B4-BE49-F238E27FC236}">
                <a16:creationId xmlns:a16="http://schemas.microsoft.com/office/drawing/2014/main" id="{DAC99DCF-FFB2-4EA0-A647-9760AE342988}"/>
              </a:ext>
            </a:extLst>
          </p:cNvPr>
          <p:cNvSpPr txBox="1">
            <a:spLocks/>
          </p:cNvSpPr>
          <p:nvPr/>
        </p:nvSpPr>
        <p:spPr>
          <a:xfrm>
            <a:off x="245787" y="3899257"/>
            <a:ext cx="3651837" cy="5508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75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Open Sans"/>
              <a:buChar char="▫"/>
              <a:defRPr sz="14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Open Sans"/>
              <a:buChar char="▪"/>
              <a:defRPr sz="14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371600" marR="0" lvl="2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Open Sans"/>
              <a:buChar char="▫"/>
              <a:defRPr sz="14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828800" marR="0" lvl="3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Open Sans"/>
              <a:buChar char="▪"/>
              <a:defRPr sz="14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2286000" marR="0" lvl="4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Open Sans"/>
              <a:buChar char="▫"/>
              <a:defRPr sz="14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2743200" marR="0" lvl="5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Open Sans"/>
              <a:buChar char="▪"/>
              <a:defRPr sz="14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L="3200400" marR="0" lvl="6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Open Sans"/>
              <a:buChar char="▫"/>
              <a:defRPr sz="14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L="3657600" marR="0" lvl="7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Open Sans"/>
              <a:buChar char="▪"/>
              <a:defRPr sz="14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L="4114800" marR="0" lvl="8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Open Sans"/>
              <a:buChar char="▫"/>
              <a:defRPr sz="14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pPr marL="266700" indent="-84138">
              <a:buClr>
                <a:schemeClr val="accent1"/>
              </a:buClr>
            </a:pPr>
            <a:r>
              <a:rPr lang="es-ES" b="1" u="sng">
                <a:solidFill>
                  <a:schemeClr val="tx1"/>
                </a:solidFill>
                <a:uFill>
                  <a:solidFill>
                    <a:schemeClr val="accent1"/>
                  </a:solidFill>
                </a:uFill>
              </a:rPr>
              <a:t>ÀMBIT D’ÚS</a:t>
            </a:r>
            <a:r>
              <a:rPr lang="es-ES" b="1">
                <a:solidFill>
                  <a:schemeClr val="tx1"/>
                </a:solidFill>
                <a:uFill>
                  <a:solidFill>
                    <a:schemeClr val="accent1"/>
                  </a:solidFill>
                </a:uFill>
              </a:rPr>
              <a:t>:</a:t>
            </a:r>
            <a:r>
              <a:rPr lang="es-ES">
                <a:solidFill>
                  <a:schemeClr val="tx1"/>
                </a:solidFill>
                <a:uFill>
                  <a:solidFill>
                    <a:schemeClr val="accent1"/>
                  </a:solidFill>
                </a:uFill>
              </a:rPr>
              <a:t> contextos de comunicació</a:t>
            </a:r>
          </a:p>
        </p:txBody>
      </p:sp>
      <p:graphicFrame>
        <p:nvGraphicFramePr>
          <p:cNvPr id="42" name="Tabla 48">
            <a:extLst>
              <a:ext uri="{FF2B5EF4-FFF2-40B4-BE49-F238E27FC236}">
                <a16:creationId xmlns:a16="http://schemas.microsoft.com/office/drawing/2014/main" id="{44F5C619-D46E-43A0-8470-149A3293841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4408204"/>
              </p:ext>
            </p:extLst>
          </p:nvPr>
        </p:nvGraphicFramePr>
        <p:xfrm>
          <a:off x="3951510" y="3745622"/>
          <a:ext cx="4671412" cy="1371600"/>
        </p:xfrm>
        <a:graphic>
          <a:graphicData uri="http://schemas.openxmlformats.org/drawingml/2006/table">
            <a:tbl>
              <a:tblPr firstCol="1" bandRow="1">
                <a:tableStyleId>{3B4B98B0-60AC-42C2-AFA5-B58CD77FA1E5}</a:tableStyleId>
              </a:tblPr>
              <a:tblGrid>
                <a:gridCol w="937612">
                  <a:extLst>
                    <a:ext uri="{9D8B030D-6E8A-4147-A177-3AD203B41FA5}">
                      <a16:colId xmlns:a16="http://schemas.microsoft.com/office/drawing/2014/main" val="1507967872"/>
                    </a:ext>
                  </a:extLst>
                </a:gridCol>
                <a:gridCol w="3733800">
                  <a:extLst>
                    <a:ext uri="{9D8B030D-6E8A-4147-A177-3AD203B41FA5}">
                      <a16:colId xmlns:a16="http://schemas.microsoft.com/office/drawing/2014/main" val="49509395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s-ES" sz="900">
                          <a:solidFill>
                            <a:schemeClr val="accent1"/>
                          </a:solidFill>
                          <a:latin typeface="Open Sans"/>
                        </a:rPr>
                        <a:t>Acadèmic</a:t>
                      </a:r>
                    </a:p>
                  </a:txBody>
                  <a:tcPr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s-ES" sz="900">
                          <a:latin typeface="Open Sans"/>
                        </a:rPr>
                        <a:t>institucions educatives (escola, institut, universitat)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22558761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s-ES" sz="900">
                          <a:solidFill>
                            <a:schemeClr val="accent1"/>
                          </a:solidFill>
                          <a:latin typeface="Open Sans"/>
                        </a:rPr>
                        <a:t>Literari</a:t>
                      </a:r>
                    </a:p>
                  </a:txBody>
                  <a:tcPr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s-ES" sz="900">
                          <a:latin typeface="Open Sans"/>
                        </a:rPr>
                        <a:t>acte creatiu, llenguatge literari, ús de figures retòriques i efecte estètic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498643167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s-ES" sz="900">
                          <a:solidFill>
                            <a:schemeClr val="accent1"/>
                          </a:solidFill>
                          <a:latin typeface="Open Sans"/>
                        </a:rPr>
                        <a:t>Administratiu</a:t>
                      </a:r>
                    </a:p>
                  </a:txBody>
                  <a:tcPr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s-ES" sz="900">
                          <a:latin typeface="Open Sans"/>
                        </a:rPr>
                        <a:t>regulació dels ciutadans amb institucions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313121919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s-ES" sz="900">
                          <a:solidFill>
                            <a:schemeClr val="accent1"/>
                          </a:solidFill>
                          <a:latin typeface="Open Sans"/>
                        </a:rPr>
                        <a:t>Periodístic</a:t>
                      </a:r>
                    </a:p>
                  </a:txBody>
                  <a:tcPr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s-ES" sz="900">
                          <a:latin typeface="Open Sans"/>
                        </a:rPr>
                        <a:t>notícies i opinions d’especialistes sobre temes d’interés general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405753497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s-ES" sz="900">
                          <a:solidFill>
                            <a:schemeClr val="accent1"/>
                          </a:solidFill>
                          <a:latin typeface="Open Sans"/>
                        </a:rPr>
                        <a:t>Publicitari</a:t>
                      </a:r>
                    </a:p>
                  </a:txBody>
                  <a:tcPr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s-ES" sz="900">
                          <a:latin typeface="Open Sans"/>
                        </a:rPr>
                        <a:t>pretenen convèncer al receptor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59148776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s-ES" sz="900">
                          <a:solidFill>
                            <a:schemeClr val="accent1"/>
                          </a:solidFill>
                          <a:latin typeface="Open Sans"/>
                        </a:rPr>
                        <a:t>Privat</a:t>
                      </a:r>
                    </a:p>
                  </a:txBody>
                  <a:tcPr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s-ES" sz="900">
                          <a:latin typeface="Open Sans"/>
                        </a:rPr>
                        <a:t>interaccions interpersonals amb interés privat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934029298"/>
                  </a:ext>
                </a:extLst>
              </a:tr>
            </a:tbl>
          </a:graphicData>
        </a:graphic>
      </p:graphicFrame>
      <p:sp>
        <p:nvSpPr>
          <p:cNvPr id="60" name="Abrir llave 59">
            <a:extLst>
              <a:ext uri="{FF2B5EF4-FFF2-40B4-BE49-F238E27FC236}">
                <a16:creationId xmlns:a16="http://schemas.microsoft.com/office/drawing/2014/main" id="{09B95953-92C5-40FE-BE37-0081A2BCDC6F}"/>
              </a:ext>
            </a:extLst>
          </p:cNvPr>
          <p:cNvSpPr/>
          <p:nvPr/>
        </p:nvSpPr>
        <p:spPr>
          <a:xfrm>
            <a:off x="3787139" y="3745622"/>
            <a:ext cx="160713" cy="1371600"/>
          </a:xfrm>
          <a:prstGeom prst="leftBrace">
            <a:avLst>
              <a:gd name="adj1" fmla="val 33124"/>
              <a:gd name="adj2" fmla="val 32312"/>
            </a:avLst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7" name="Marcador de texto 6">
            <a:extLst>
              <a:ext uri="{FF2B5EF4-FFF2-40B4-BE49-F238E27FC236}">
                <a16:creationId xmlns:a16="http://schemas.microsoft.com/office/drawing/2014/main" id="{39D14778-9E74-4712-9165-798257FD35F5}"/>
              </a:ext>
            </a:extLst>
          </p:cNvPr>
          <p:cNvSpPr txBox="1">
            <a:spLocks/>
          </p:cNvSpPr>
          <p:nvPr/>
        </p:nvSpPr>
        <p:spPr>
          <a:xfrm>
            <a:off x="2549905" y="1549913"/>
            <a:ext cx="1093416" cy="5508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75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Open Sans"/>
              <a:buChar char="▫"/>
              <a:defRPr sz="14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Open Sans"/>
              <a:buChar char="▪"/>
              <a:defRPr sz="14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371600" marR="0" lvl="2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Open Sans"/>
              <a:buChar char="▫"/>
              <a:defRPr sz="14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828800" marR="0" lvl="3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Open Sans"/>
              <a:buChar char="▪"/>
              <a:defRPr sz="14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2286000" marR="0" lvl="4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Open Sans"/>
              <a:buChar char="▫"/>
              <a:defRPr sz="14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2743200" marR="0" lvl="5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Open Sans"/>
              <a:buChar char="▪"/>
              <a:defRPr sz="14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L="3200400" marR="0" lvl="6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Open Sans"/>
              <a:buChar char="▫"/>
              <a:defRPr sz="14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L="3657600" marR="0" lvl="7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Open Sans"/>
              <a:buChar char="▪"/>
              <a:defRPr sz="14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L="4114800" marR="0" lvl="8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Open Sans"/>
              <a:buChar char="▫"/>
              <a:defRPr sz="14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pPr marL="0" indent="0">
              <a:buClr>
                <a:schemeClr val="accent1"/>
              </a:buClr>
              <a:buNone/>
            </a:pPr>
            <a:r>
              <a:rPr lang="es-ES" sz="1000" b="1">
                <a:solidFill>
                  <a:schemeClr val="tx1"/>
                </a:solidFill>
                <a:uFill>
                  <a:solidFill>
                    <a:schemeClr val="accent1"/>
                  </a:solidFill>
                </a:uFill>
              </a:rPr>
              <a:t>monologat</a:t>
            </a:r>
            <a:br>
              <a:rPr lang="es-ES" sz="1000" b="1">
                <a:solidFill>
                  <a:schemeClr val="tx1"/>
                </a:solidFill>
                <a:uFill>
                  <a:solidFill>
                    <a:schemeClr val="accent1"/>
                  </a:solidFill>
                </a:uFill>
              </a:rPr>
            </a:br>
            <a:r>
              <a:rPr lang="es-ES" sz="1000" b="1">
                <a:solidFill>
                  <a:schemeClr val="tx1"/>
                </a:solidFill>
                <a:uFill>
                  <a:solidFill>
                    <a:schemeClr val="accent1"/>
                  </a:solidFill>
                </a:uFill>
              </a:rPr>
              <a:t>dialogat</a:t>
            </a:r>
          </a:p>
        </p:txBody>
      </p:sp>
      <p:cxnSp>
        <p:nvCxnSpPr>
          <p:cNvPr id="38" name="Conector recto 37">
            <a:extLst>
              <a:ext uri="{FF2B5EF4-FFF2-40B4-BE49-F238E27FC236}">
                <a16:creationId xmlns:a16="http://schemas.microsoft.com/office/drawing/2014/main" id="{9EEF9EB3-8E8E-4FCD-B7C1-D37DD4478A0D}"/>
              </a:ext>
            </a:extLst>
          </p:cNvPr>
          <p:cNvCxnSpPr>
            <a:cxnSpLocks/>
          </p:cNvCxnSpPr>
          <p:nvPr/>
        </p:nvCxnSpPr>
        <p:spPr>
          <a:xfrm flipV="1">
            <a:off x="2483608" y="1812620"/>
            <a:ext cx="131054" cy="63296"/>
          </a:xfrm>
          <a:prstGeom prst="line">
            <a:avLst/>
          </a:prstGeom>
          <a:ln w="19050" cap="rnd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ector recto 38">
            <a:extLst>
              <a:ext uri="{FF2B5EF4-FFF2-40B4-BE49-F238E27FC236}">
                <a16:creationId xmlns:a16="http://schemas.microsoft.com/office/drawing/2014/main" id="{7CF0A6E8-8A47-431D-9F56-E29D2015DE13}"/>
              </a:ext>
            </a:extLst>
          </p:cNvPr>
          <p:cNvCxnSpPr>
            <a:cxnSpLocks/>
          </p:cNvCxnSpPr>
          <p:nvPr/>
        </p:nvCxnSpPr>
        <p:spPr>
          <a:xfrm>
            <a:off x="2476874" y="1882473"/>
            <a:ext cx="131054" cy="63296"/>
          </a:xfrm>
          <a:prstGeom prst="line">
            <a:avLst/>
          </a:prstGeom>
          <a:ln w="19050" cap="rnd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360446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6"/>
          <p:cNvSpPr txBox="1">
            <a:spLocks noGrp="1"/>
          </p:cNvSpPr>
          <p:nvPr>
            <p:ph type="title"/>
          </p:nvPr>
        </p:nvSpPr>
        <p:spPr>
          <a:xfrm>
            <a:off x="602674" y="0"/>
            <a:ext cx="5218800" cy="58881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3600"/>
              <a:t>Les propietats textuals</a:t>
            </a:r>
            <a:endParaRPr sz="3600"/>
          </a:p>
        </p:txBody>
      </p:sp>
      <p:sp>
        <p:nvSpPr>
          <p:cNvPr id="119" name="Google Shape;119;p16"/>
          <p:cNvSpPr txBox="1">
            <a:spLocks noGrp="1"/>
          </p:cNvSpPr>
          <p:nvPr>
            <p:ph type="sldNum" idx="12"/>
          </p:nvPr>
        </p:nvSpPr>
        <p:spPr>
          <a:xfrm>
            <a:off x="-6000" y="0"/>
            <a:ext cx="608674" cy="588818"/>
          </a:xfrm>
          <a:prstGeom prst="rect">
            <a:avLst/>
          </a:prstGeom>
          <a:solidFill>
            <a:schemeClr val="accent1"/>
          </a:solidFill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chemeClr val="bg1"/>
                </a:solidFill>
              </a:rPr>
              <a:t>2</a:t>
            </a:r>
            <a:endParaRPr sz="2400">
              <a:solidFill>
                <a:schemeClr val="bg1"/>
              </a:solidFill>
            </a:endParaRPr>
          </a:p>
        </p:txBody>
      </p:sp>
      <p:sp>
        <p:nvSpPr>
          <p:cNvPr id="120" name="Google Shape;120;p16"/>
          <p:cNvSpPr txBox="1">
            <a:spLocks noGrp="1"/>
          </p:cNvSpPr>
          <p:nvPr>
            <p:ph type="body" idx="1"/>
          </p:nvPr>
        </p:nvSpPr>
        <p:spPr>
          <a:xfrm>
            <a:off x="709682" y="544657"/>
            <a:ext cx="5453857" cy="47025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ES" sz="1100">
                <a:solidFill>
                  <a:schemeClr val="tx1"/>
                </a:solidFill>
                <a:uFill>
                  <a:solidFill>
                    <a:schemeClr val="accent1"/>
                  </a:solidFill>
                </a:uFill>
              </a:rPr>
              <a:t>Els </a:t>
            </a:r>
            <a:r>
              <a:rPr lang="es-ES" sz="1100" b="1">
                <a:solidFill>
                  <a:schemeClr val="tx1"/>
                </a:solidFill>
                <a:uFill>
                  <a:solidFill>
                    <a:schemeClr val="accent1"/>
                  </a:solidFill>
                </a:uFill>
              </a:rPr>
              <a:t>textos</a:t>
            </a:r>
            <a:r>
              <a:rPr lang="es-ES" sz="1100">
                <a:solidFill>
                  <a:schemeClr val="tx1"/>
                </a:solidFill>
                <a:uFill>
                  <a:solidFill>
                    <a:schemeClr val="accent1"/>
                  </a:solidFill>
                </a:uFill>
              </a:rPr>
              <a:t> han de complir les propietats:</a:t>
            </a:r>
            <a:endParaRPr sz="1100">
              <a:solidFill>
                <a:schemeClr val="tx1"/>
              </a:solidFill>
              <a:uFill>
                <a:solidFill>
                  <a:schemeClr val="accent1"/>
                </a:solidFill>
              </a:uFill>
            </a:endParaRPr>
          </a:p>
        </p:txBody>
      </p:sp>
      <p:sp>
        <p:nvSpPr>
          <p:cNvPr id="7" name="Marcador de texto 6">
            <a:extLst>
              <a:ext uri="{FF2B5EF4-FFF2-40B4-BE49-F238E27FC236}">
                <a16:creationId xmlns:a16="http://schemas.microsoft.com/office/drawing/2014/main" id="{0AD4256A-6A78-4202-91BF-092AC99FEF6C}"/>
              </a:ext>
            </a:extLst>
          </p:cNvPr>
          <p:cNvSpPr>
            <a:spLocks noGrp="1"/>
          </p:cNvSpPr>
          <p:nvPr>
            <p:ph type="body" idx="2"/>
          </p:nvPr>
        </p:nvSpPr>
        <p:spPr>
          <a:xfrm>
            <a:off x="747785" y="814417"/>
            <a:ext cx="7561483" cy="1062849"/>
          </a:xfrm>
        </p:spPr>
        <p:txBody>
          <a:bodyPr/>
          <a:lstStyle/>
          <a:p>
            <a:pPr marL="92075" indent="-92075">
              <a:buClr>
                <a:schemeClr val="accent1"/>
              </a:buClr>
            </a:pPr>
            <a:r>
              <a:rPr lang="es-ES" b="1" u="sng">
                <a:solidFill>
                  <a:schemeClr val="tx1"/>
                </a:solidFill>
                <a:uFill>
                  <a:solidFill>
                    <a:schemeClr val="accent1"/>
                  </a:solidFill>
                </a:uFill>
              </a:rPr>
              <a:t>ADEQUACIÓ PRAGMÀTICA</a:t>
            </a:r>
            <a:r>
              <a:rPr lang="es-ES" b="1">
                <a:solidFill>
                  <a:schemeClr val="tx1"/>
                </a:solidFill>
              </a:rPr>
              <a:t>:</a:t>
            </a:r>
            <a:r>
              <a:rPr lang="es-ES">
                <a:solidFill>
                  <a:schemeClr val="tx1"/>
                </a:solidFill>
              </a:rPr>
              <a:t> vetla perquè el text </a:t>
            </a:r>
            <a:r>
              <a:rPr lang="es-ES" b="1">
                <a:solidFill>
                  <a:schemeClr val="tx1"/>
                </a:solidFill>
              </a:rPr>
              <a:t>s’adapte a la situació comunicativa</a:t>
            </a:r>
            <a:endParaRPr lang="es-ES" sz="1100" i="1">
              <a:solidFill>
                <a:schemeClr val="accent1"/>
              </a:solidFill>
            </a:endParaRPr>
          </a:p>
          <a:p>
            <a:pPr marL="92075" indent="-92075">
              <a:buClr>
                <a:schemeClr val="accent1"/>
              </a:buClr>
            </a:pPr>
            <a:r>
              <a:rPr lang="es-ES" b="1" u="sng">
                <a:solidFill>
                  <a:schemeClr val="tx1"/>
                </a:solidFill>
                <a:uFill>
                  <a:solidFill>
                    <a:schemeClr val="accent1"/>
                  </a:solidFill>
                </a:uFill>
              </a:rPr>
              <a:t>COHERÈNCIA SEMÀNTICA</a:t>
            </a:r>
            <a:r>
              <a:rPr lang="es-ES" b="1">
                <a:solidFill>
                  <a:schemeClr val="tx1"/>
                </a:solidFill>
              </a:rPr>
              <a:t>:</a:t>
            </a:r>
            <a:r>
              <a:rPr lang="es-ES">
                <a:solidFill>
                  <a:schemeClr val="tx1"/>
                </a:solidFill>
              </a:rPr>
              <a:t> s’encarrega de la </a:t>
            </a:r>
            <a:r>
              <a:rPr lang="es-ES" b="1">
                <a:solidFill>
                  <a:schemeClr val="tx1"/>
                </a:solidFill>
              </a:rPr>
              <a:t>selecció i organització de la informació</a:t>
            </a:r>
            <a:endParaRPr lang="es-ES" sz="1100" b="1">
              <a:solidFill>
                <a:schemeClr val="accent1"/>
              </a:solidFill>
            </a:endParaRPr>
          </a:p>
          <a:p>
            <a:pPr marL="92075" indent="-92075">
              <a:buClr>
                <a:schemeClr val="accent1"/>
              </a:buClr>
            </a:pPr>
            <a:r>
              <a:rPr lang="es-ES" b="1" u="sng">
                <a:solidFill>
                  <a:schemeClr val="tx1"/>
                </a:solidFill>
                <a:uFill>
                  <a:solidFill>
                    <a:schemeClr val="accent1"/>
                  </a:solidFill>
                </a:uFill>
              </a:rPr>
              <a:t>COHESIÓ SINTÀCTICA</a:t>
            </a:r>
            <a:r>
              <a:rPr lang="es-ES" b="1">
                <a:solidFill>
                  <a:schemeClr val="tx1"/>
                </a:solidFill>
              </a:rPr>
              <a:t>:</a:t>
            </a:r>
            <a:r>
              <a:rPr lang="es-ES">
                <a:solidFill>
                  <a:schemeClr val="tx1"/>
                </a:solidFill>
              </a:rPr>
              <a:t> pretén que es </a:t>
            </a:r>
            <a:r>
              <a:rPr lang="es-ES" b="1">
                <a:solidFill>
                  <a:schemeClr val="tx1"/>
                </a:solidFill>
              </a:rPr>
              <a:t>lliguen les diferents parts</a:t>
            </a:r>
            <a:r>
              <a:rPr lang="es-ES">
                <a:solidFill>
                  <a:schemeClr val="tx1"/>
                </a:solidFill>
              </a:rPr>
              <a:t> del text</a:t>
            </a:r>
            <a:endParaRPr lang="es-ES" sz="1100" b="1">
              <a:solidFill>
                <a:schemeClr val="accent1"/>
              </a:solidFill>
            </a:endParaRPr>
          </a:p>
        </p:txBody>
      </p:sp>
      <p:cxnSp>
        <p:nvCxnSpPr>
          <p:cNvPr id="9" name="Conector recto 8">
            <a:extLst>
              <a:ext uri="{FF2B5EF4-FFF2-40B4-BE49-F238E27FC236}">
                <a16:creationId xmlns:a16="http://schemas.microsoft.com/office/drawing/2014/main" id="{26F3E850-E8F3-47A8-8B1A-47E02642A3DD}"/>
              </a:ext>
            </a:extLst>
          </p:cNvPr>
          <p:cNvCxnSpPr>
            <a:cxnSpLocks/>
          </p:cNvCxnSpPr>
          <p:nvPr/>
        </p:nvCxnSpPr>
        <p:spPr>
          <a:xfrm>
            <a:off x="728733" y="711839"/>
            <a:ext cx="0" cy="177451"/>
          </a:xfrm>
          <a:prstGeom prst="line">
            <a:avLst/>
          </a:prstGeom>
          <a:ln w="28575" cap="rnd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ángulo 9">
            <a:extLst>
              <a:ext uri="{FF2B5EF4-FFF2-40B4-BE49-F238E27FC236}">
                <a16:creationId xmlns:a16="http://schemas.microsoft.com/office/drawing/2014/main" id="{B90A50E2-D591-4626-BDF9-4F28C5B1DF1D}"/>
              </a:ext>
            </a:extLst>
          </p:cNvPr>
          <p:cNvSpPr/>
          <p:nvPr/>
        </p:nvSpPr>
        <p:spPr>
          <a:xfrm>
            <a:off x="7269480" y="346363"/>
            <a:ext cx="1001684" cy="145473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900">
                <a:latin typeface="Open Sans"/>
              </a:rPr>
              <a:t>+TIPUS DE TEXT</a:t>
            </a:r>
            <a:endParaRPr lang="es-ES" sz="900" b="1" i="1">
              <a:latin typeface="Open Sans"/>
            </a:endParaRPr>
          </a:p>
        </p:txBody>
      </p:sp>
      <p:sp>
        <p:nvSpPr>
          <p:cNvPr id="11" name="Google Shape;116;p16">
            <a:extLst>
              <a:ext uri="{FF2B5EF4-FFF2-40B4-BE49-F238E27FC236}">
                <a16:creationId xmlns:a16="http://schemas.microsoft.com/office/drawing/2014/main" id="{0B7C162C-0DB3-4F8A-B930-38E1307A3E66}"/>
              </a:ext>
            </a:extLst>
          </p:cNvPr>
          <p:cNvSpPr txBox="1">
            <a:spLocks/>
          </p:cNvSpPr>
          <p:nvPr/>
        </p:nvSpPr>
        <p:spPr>
          <a:xfrm>
            <a:off x="834732" y="1765507"/>
            <a:ext cx="5218800" cy="4343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4667"/>
              </a:buClr>
              <a:buSzPts val="1400"/>
              <a:buFont typeface="Merriweather"/>
              <a:buNone/>
              <a:defRPr sz="1400" b="1" i="0" u="none" strike="noStrike" cap="none">
                <a:solidFill>
                  <a:srgbClr val="294667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4667"/>
              </a:buClr>
              <a:buSzPts val="1400"/>
              <a:buFont typeface="Merriweather"/>
              <a:buNone/>
              <a:defRPr sz="1400" b="1" i="0" u="none" strike="noStrike" cap="none">
                <a:solidFill>
                  <a:srgbClr val="294667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4667"/>
              </a:buClr>
              <a:buSzPts val="1400"/>
              <a:buFont typeface="Merriweather"/>
              <a:buNone/>
              <a:defRPr sz="1400" b="1" i="0" u="none" strike="noStrike" cap="none">
                <a:solidFill>
                  <a:srgbClr val="294667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4667"/>
              </a:buClr>
              <a:buSzPts val="1400"/>
              <a:buFont typeface="Merriweather"/>
              <a:buNone/>
              <a:defRPr sz="1400" b="1" i="0" u="none" strike="noStrike" cap="none">
                <a:solidFill>
                  <a:srgbClr val="294667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4667"/>
              </a:buClr>
              <a:buSzPts val="1400"/>
              <a:buFont typeface="Merriweather"/>
              <a:buNone/>
              <a:defRPr sz="1400" b="1" i="0" u="none" strike="noStrike" cap="none">
                <a:solidFill>
                  <a:srgbClr val="294667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4667"/>
              </a:buClr>
              <a:buSzPts val="1400"/>
              <a:buFont typeface="Merriweather"/>
              <a:buNone/>
              <a:defRPr sz="1400" b="1" i="0" u="none" strike="noStrike" cap="none">
                <a:solidFill>
                  <a:srgbClr val="294667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4667"/>
              </a:buClr>
              <a:buSzPts val="1400"/>
              <a:buFont typeface="Merriweather"/>
              <a:buNone/>
              <a:defRPr sz="1400" b="1" i="0" u="none" strike="noStrike" cap="none">
                <a:solidFill>
                  <a:srgbClr val="294667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4667"/>
              </a:buClr>
              <a:buSzPts val="1400"/>
              <a:buFont typeface="Merriweather"/>
              <a:buNone/>
              <a:defRPr sz="1400" b="1" i="0" u="none" strike="noStrike" cap="none">
                <a:solidFill>
                  <a:srgbClr val="294667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4667"/>
              </a:buClr>
              <a:buSzPts val="1400"/>
              <a:buFont typeface="Merriweather"/>
              <a:buNone/>
              <a:defRPr sz="1400" b="1" i="0" u="none" strike="noStrike" cap="none">
                <a:solidFill>
                  <a:srgbClr val="294667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r>
              <a:rPr lang="es-ES" sz="2400">
                <a:solidFill>
                  <a:schemeClr val="accent1"/>
                </a:solidFill>
              </a:rPr>
              <a:t>L’adequació pragmàtica</a:t>
            </a:r>
          </a:p>
        </p:txBody>
      </p:sp>
      <p:sp>
        <p:nvSpPr>
          <p:cNvPr id="12" name="Google Shape;119;p16">
            <a:extLst>
              <a:ext uri="{FF2B5EF4-FFF2-40B4-BE49-F238E27FC236}">
                <a16:creationId xmlns:a16="http://schemas.microsoft.com/office/drawing/2014/main" id="{53804242-6F3D-49DF-BA09-A4124A5A6613}"/>
              </a:ext>
            </a:extLst>
          </p:cNvPr>
          <p:cNvSpPr txBox="1">
            <a:spLocks/>
          </p:cNvSpPr>
          <p:nvPr/>
        </p:nvSpPr>
        <p:spPr>
          <a:xfrm>
            <a:off x="226058" y="1895047"/>
            <a:ext cx="608674" cy="3048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300" b="1" i="0" u="none" strike="noStrike" cap="none">
                <a:solidFill>
                  <a:srgbClr val="294667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300" b="1" i="0" u="none" strike="noStrike" cap="none">
                <a:solidFill>
                  <a:srgbClr val="294667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300" b="1" i="0" u="none" strike="noStrike" cap="none">
                <a:solidFill>
                  <a:srgbClr val="294667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300" b="1" i="0" u="none" strike="noStrike" cap="none">
                <a:solidFill>
                  <a:srgbClr val="294667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300" b="1" i="0" u="none" strike="noStrike" cap="none">
                <a:solidFill>
                  <a:srgbClr val="294667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300" b="1" i="0" u="none" strike="noStrike" cap="none">
                <a:solidFill>
                  <a:srgbClr val="294667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300" b="1" i="0" u="none" strike="noStrike" cap="none">
                <a:solidFill>
                  <a:srgbClr val="294667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300" b="1" i="0" u="none" strike="noStrike" cap="none">
                <a:solidFill>
                  <a:srgbClr val="294667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300" b="1" i="0" u="none" strike="noStrike" cap="none">
                <a:solidFill>
                  <a:srgbClr val="294667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r>
              <a:rPr lang="en" sz="1800">
                <a:solidFill>
                  <a:schemeClr val="bg1"/>
                </a:solidFill>
              </a:rPr>
              <a:t>2.1</a:t>
            </a:r>
          </a:p>
        </p:txBody>
      </p:sp>
      <p:sp>
        <p:nvSpPr>
          <p:cNvPr id="13" name="Rectángulo 12">
            <a:extLst>
              <a:ext uri="{FF2B5EF4-FFF2-40B4-BE49-F238E27FC236}">
                <a16:creationId xmlns:a16="http://schemas.microsoft.com/office/drawing/2014/main" id="{AB3F59FB-7E1B-4AD5-8768-A9DBAA02DC9B}"/>
              </a:ext>
            </a:extLst>
          </p:cNvPr>
          <p:cNvSpPr/>
          <p:nvPr/>
        </p:nvSpPr>
        <p:spPr>
          <a:xfrm>
            <a:off x="602674" y="2295412"/>
            <a:ext cx="8000999" cy="46199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>
                <a:solidFill>
                  <a:schemeClr val="tx1"/>
                </a:solidFill>
                <a:latin typeface="Open Sans"/>
              </a:rPr>
              <a:t>L’</a:t>
            </a:r>
            <a:r>
              <a:rPr lang="es-ES" b="1">
                <a:solidFill>
                  <a:schemeClr val="tx1"/>
                </a:solidFill>
                <a:latin typeface="Open Sans"/>
              </a:rPr>
              <a:t>adequació pragmàtica</a:t>
            </a:r>
            <a:r>
              <a:rPr lang="es-ES">
                <a:solidFill>
                  <a:schemeClr val="tx1"/>
                </a:solidFill>
                <a:latin typeface="Open Sans"/>
              </a:rPr>
              <a:t> és la propietat textual responsable de l’</a:t>
            </a:r>
            <a:r>
              <a:rPr lang="es-ES" b="1">
                <a:solidFill>
                  <a:schemeClr val="tx1"/>
                </a:solidFill>
                <a:latin typeface="Open Sans"/>
              </a:rPr>
              <a:t>adaptació </a:t>
            </a:r>
            <a:r>
              <a:rPr lang="es-ES">
                <a:solidFill>
                  <a:schemeClr val="tx1"/>
                </a:solidFill>
                <a:latin typeface="Open Sans"/>
              </a:rPr>
              <a:t>dels textos al </a:t>
            </a:r>
            <a:r>
              <a:rPr lang="es-ES" b="1">
                <a:solidFill>
                  <a:schemeClr val="tx1"/>
                </a:solidFill>
                <a:latin typeface="Open Sans"/>
              </a:rPr>
              <a:t>context comunicatiu</a:t>
            </a:r>
            <a:r>
              <a:rPr lang="es-ES">
                <a:solidFill>
                  <a:schemeClr val="tx1"/>
                </a:solidFill>
                <a:latin typeface="Open Sans"/>
              </a:rPr>
              <a:t>.</a:t>
            </a:r>
          </a:p>
        </p:txBody>
      </p:sp>
      <p:sp>
        <p:nvSpPr>
          <p:cNvPr id="14" name="Marcador de texto 6">
            <a:extLst>
              <a:ext uri="{FF2B5EF4-FFF2-40B4-BE49-F238E27FC236}">
                <a16:creationId xmlns:a16="http://schemas.microsoft.com/office/drawing/2014/main" id="{7CDECC5F-C9FA-4979-9265-D9AA308684F0}"/>
              </a:ext>
            </a:extLst>
          </p:cNvPr>
          <p:cNvSpPr txBox="1">
            <a:spLocks/>
          </p:cNvSpPr>
          <p:nvPr/>
        </p:nvSpPr>
        <p:spPr>
          <a:xfrm>
            <a:off x="540326" y="2632674"/>
            <a:ext cx="7495309" cy="7824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75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Open Sans"/>
              <a:buChar char="▫"/>
              <a:defRPr sz="14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Open Sans"/>
              <a:buChar char="▪"/>
              <a:defRPr sz="14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371600" marR="0" lvl="2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Open Sans"/>
              <a:buChar char="▫"/>
              <a:defRPr sz="14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828800" marR="0" lvl="3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Open Sans"/>
              <a:buChar char="▪"/>
              <a:defRPr sz="14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2286000" marR="0" lvl="4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Open Sans"/>
              <a:buChar char="▫"/>
              <a:defRPr sz="14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2743200" marR="0" lvl="5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Open Sans"/>
              <a:buChar char="▪"/>
              <a:defRPr sz="14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L="3200400" marR="0" lvl="6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Open Sans"/>
              <a:buChar char="▫"/>
              <a:defRPr sz="14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L="3657600" marR="0" lvl="7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Open Sans"/>
              <a:buChar char="▪"/>
              <a:defRPr sz="14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L="4114800" marR="0" lvl="8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Open Sans"/>
              <a:buChar char="▫"/>
              <a:defRPr sz="14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pPr marL="182563" indent="-182563">
              <a:buClr>
                <a:schemeClr val="accent1"/>
              </a:buClr>
              <a:buSzPct val="79000"/>
              <a:buFont typeface="Wingdings" panose="05000000000000000000" pitchFamily="2" charset="2"/>
              <a:buChar char="Ø"/>
            </a:pPr>
            <a:r>
              <a:rPr lang="es-ES">
                <a:solidFill>
                  <a:schemeClr val="tx1"/>
                </a:solidFill>
                <a:uFill>
                  <a:solidFill>
                    <a:schemeClr val="accent1"/>
                  </a:solidFill>
                </a:uFill>
              </a:rPr>
              <a:t>Un text és </a:t>
            </a:r>
            <a:r>
              <a:rPr lang="es-ES" b="1">
                <a:solidFill>
                  <a:schemeClr val="tx1"/>
                </a:solidFill>
                <a:uFill>
                  <a:solidFill>
                    <a:schemeClr val="accent1"/>
                  </a:solidFill>
                </a:uFill>
              </a:rPr>
              <a:t>adequat</a:t>
            </a:r>
            <a:r>
              <a:rPr lang="es-ES">
                <a:solidFill>
                  <a:schemeClr val="tx1"/>
                </a:solidFill>
                <a:uFill>
                  <a:solidFill>
                    <a:schemeClr val="accent1"/>
                  </a:solidFill>
                </a:uFill>
              </a:rPr>
              <a:t> si s’adapta al </a:t>
            </a:r>
            <a:r>
              <a:rPr lang="es-ES" b="1">
                <a:solidFill>
                  <a:schemeClr val="tx1"/>
                </a:solidFill>
                <a:uFill>
                  <a:solidFill>
                    <a:schemeClr val="accent1"/>
                  </a:solidFill>
                </a:uFill>
              </a:rPr>
              <a:t>tema</a:t>
            </a:r>
            <a:r>
              <a:rPr lang="es-ES">
                <a:solidFill>
                  <a:schemeClr val="tx1"/>
                </a:solidFill>
                <a:uFill>
                  <a:solidFill>
                    <a:schemeClr val="accent1"/>
                  </a:solidFill>
                </a:uFill>
              </a:rPr>
              <a:t>(camp), </a:t>
            </a:r>
            <a:r>
              <a:rPr lang="es-ES" b="1">
                <a:solidFill>
                  <a:schemeClr val="tx1"/>
                </a:solidFill>
                <a:uFill>
                  <a:solidFill>
                    <a:schemeClr val="accent1"/>
                  </a:solidFill>
                </a:uFill>
              </a:rPr>
              <a:t>canal</a:t>
            </a:r>
            <a:r>
              <a:rPr lang="es-ES">
                <a:solidFill>
                  <a:schemeClr val="tx1"/>
                </a:solidFill>
                <a:uFill>
                  <a:solidFill>
                    <a:schemeClr val="accent1"/>
                  </a:solidFill>
                </a:uFill>
              </a:rPr>
              <a:t>(mode), </a:t>
            </a:r>
            <a:r>
              <a:rPr lang="es-ES" b="1">
                <a:solidFill>
                  <a:schemeClr val="tx1"/>
                </a:solidFill>
                <a:uFill>
                  <a:solidFill>
                    <a:schemeClr val="accent1"/>
                  </a:solidFill>
                </a:uFill>
              </a:rPr>
              <a:t>intenció</a:t>
            </a:r>
            <a:r>
              <a:rPr lang="es-ES">
                <a:solidFill>
                  <a:schemeClr val="tx1"/>
                </a:solidFill>
                <a:uFill>
                  <a:solidFill>
                    <a:schemeClr val="accent1"/>
                  </a:solidFill>
                </a:uFill>
              </a:rPr>
              <a:t> i </a:t>
            </a:r>
            <a:r>
              <a:rPr lang="es-ES" b="1">
                <a:solidFill>
                  <a:schemeClr val="tx1"/>
                </a:solidFill>
                <a:uFill>
                  <a:solidFill>
                    <a:schemeClr val="accent1"/>
                  </a:solidFill>
                </a:uFill>
              </a:rPr>
              <a:t>interlocutors</a:t>
            </a:r>
            <a:r>
              <a:rPr lang="es-ES">
                <a:solidFill>
                  <a:schemeClr val="tx1"/>
                </a:solidFill>
                <a:uFill>
                  <a:solidFill>
                    <a:schemeClr val="accent1"/>
                  </a:solidFill>
                </a:uFill>
              </a:rPr>
              <a:t>(to).</a:t>
            </a:r>
            <a:endParaRPr lang="es-ES" b="1">
              <a:solidFill>
                <a:schemeClr val="tx1"/>
              </a:solidFill>
              <a:uFill>
                <a:solidFill>
                  <a:schemeClr val="accent1"/>
                </a:solidFill>
              </a:uFill>
            </a:endParaRPr>
          </a:p>
          <a:p>
            <a:pPr marL="182563" indent="-182563">
              <a:buClr>
                <a:schemeClr val="accent1"/>
              </a:buClr>
              <a:buSzPct val="79000"/>
              <a:buFont typeface="Wingdings" panose="05000000000000000000" pitchFamily="2" charset="2"/>
              <a:buChar char="Ø"/>
            </a:pPr>
            <a:r>
              <a:rPr lang="es-ES">
                <a:solidFill>
                  <a:schemeClr val="tx1"/>
                </a:solidFill>
                <a:uFill>
                  <a:solidFill>
                    <a:schemeClr val="accent1"/>
                  </a:solidFill>
                </a:uFill>
              </a:rPr>
              <a:t>Es manifesta mitjançant el </a:t>
            </a:r>
            <a:r>
              <a:rPr lang="es-ES" b="1">
                <a:solidFill>
                  <a:schemeClr val="tx1"/>
                </a:solidFill>
                <a:uFill>
                  <a:solidFill>
                    <a:schemeClr val="accent1"/>
                  </a:solidFill>
                </a:uFill>
              </a:rPr>
              <a:t>registre lingüístic</a:t>
            </a:r>
            <a:r>
              <a:rPr lang="es-ES">
                <a:solidFill>
                  <a:schemeClr val="tx1"/>
                </a:solidFill>
                <a:uFill>
                  <a:solidFill>
                    <a:schemeClr val="accent1"/>
                  </a:solidFill>
                </a:uFill>
              </a:rPr>
              <a:t> i l’ús de </a:t>
            </a:r>
            <a:r>
              <a:rPr lang="es-ES" b="1">
                <a:solidFill>
                  <a:schemeClr val="tx1"/>
                </a:solidFill>
                <a:uFill>
                  <a:solidFill>
                    <a:schemeClr val="accent1"/>
                  </a:solidFill>
                </a:uFill>
              </a:rPr>
              <a:t>marques díctiques</a:t>
            </a:r>
            <a:endParaRPr lang="es-ES">
              <a:solidFill>
                <a:schemeClr val="tx1"/>
              </a:solidFill>
              <a:uFill>
                <a:solidFill>
                  <a:schemeClr val="accent1"/>
                </a:solidFill>
              </a:uFill>
            </a:endParaRPr>
          </a:p>
        </p:txBody>
      </p:sp>
      <p:sp>
        <p:nvSpPr>
          <p:cNvPr id="17" name="Google Shape;119;p16">
            <a:extLst>
              <a:ext uri="{FF2B5EF4-FFF2-40B4-BE49-F238E27FC236}">
                <a16:creationId xmlns:a16="http://schemas.microsoft.com/office/drawing/2014/main" id="{EA5ED518-B8A4-4727-A710-0A4205C0ACC0}"/>
              </a:ext>
            </a:extLst>
          </p:cNvPr>
          <p:cNvSpPr txBox="1">
            <a:spLocks/>
          </p:cNvSpPr>
          <p:nvPr/>
        </p:nvSpPr>
        <p:spPr>
          <a:xfrm>
            <a:off x="499691" y="3382837"/>
            <a:ext cx="608674" cy="304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300" b="1" i="0" u="none" strike="noStrike" cap="none">
                <a:solidFill>
                  <a:srgbClr val="294667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300" b="1" i="0" u="none" strike="noStrike" cap="none">
                <a:solidFill>
                  <a:srgbClr val="294667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300" b="1" i="0" u="none" strike="noStrike" cap="none">
                <a:solidFill>
                  <a:srgbClr val="294667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300" b="1" i="0" u="none" strike="noStrike" cap="none">
                <a:solidFill>
                  <a:srgbClr val="294667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300" b="1" i="0" u="none" strike="noStrike" cap="none">
                <a:solidFill>
                  <a:srgbClr val="294667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300" b="1" i="0" u="none" strike="noStrike" cap="none">
                <a:solidFill>
                  <a:srgbClr val="294667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300" b="1" i="0" u="none" strike="noStrike" cap="none">
                <a:solidFill>
                  <a:srgbClr val="294667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300" b="1" i="0" u="none" strike="noStrike" cap="none">
                <a:solidFill>
                  <a:srgbClr val="294667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300" b="1" i="0" u="none" strike="noStrike" cap="none">
                <a:solidFill>
                  <a:srgbClr val="294667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r>
              <a:rPr lang="en" sz="1400">
                <a:solidFill>
                  <a:schemeClr val="bg1"/>
                </a:solidFill>
              </a:rPr>
              <a:t>2.1.1</a:t>
            </a:r>
          </a:p>
        </p:txBody>
      </p:sp>
      <p:sp>
        <p:nvSpPr>
          <p:cNvPr id="18" name="Google Shape;116;p16">
            <a:extLst>
              <a:ext uri="{FF2B5EF4-FFF2-40B4-BE49-F238E27FC236}">
                <a16:creationId xmlns:a16="http://schemas.microsoft.com/office/drawing/2014/main" id="{B66DFA0E-4824-48CE-B6E1-E69FD5E6E5FC}"/>
              </a:ext>
            </a:extLst>
          </p:cNvPr>
          <p:cNvSpPr txBox="1">
            <a:spLocks/>
          </p:cNvSpPr>
          <p:nvPr/>
        </p:nvSpPr>
        <p:spPr>
          <a:xfrm>
            <a:off x="1108365" y="3318067"/>
            <a:ext cx="5218800" cy="4343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4667"/>
              </a:buClr>
              <a:buSzPts val="1400"/>
              <a:buFont typeface="Merriweather"/>
              <a:buNone/>
              <a:defRPr sz="1400" b="1" i="0" u="none" strike="noStrike" cap="none">
                <a:solidFill>
                  <a:srgbClr val="294667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4667"/>
              </a:buClr>
              <a:buSzPts val="1400"/>
              <a:buFont typeface="Merriweather"/>
              <a:buNone/>
              <a:defRPr sz="1400" b="1" i="0" u="none" strike="noStrike" cap="none">
                <a:solidFill>
                  <a:srgbClr val="294667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4667"/>
              </a:buClr>
              <a:buSzPts val="1400"/>
              <a:buFont typeface="Merriweather"/>
              <a:buNone/>
              <a:defRPr sz="1400" b="1" i="0" u="none" strike="noStrike" cap="none">
                <a:solidFill>
                  <a:srgbClr val="294667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4667"/>
              </a:buClr>
              <a:buSzPts val="1400"/>
              <a:buFont typeface="Merriweather"/>
              <a:buNone/>
              <a:defRPr sz="1400" b="1" i="0" u="none" strike="noStrike" cap="none">
                <a:solidFill>
                  <a:srgbClr val="294667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4667"/>
              </a:buClr>
              <a:buSzPts val="1400"/>
              <a:buFont typeface="Merriweather"/>
              <a:buNone/>
              <a:defRPr sz="1400" b="1" i="0" u="none" strike="noStrike" cap="none">
                <a:solidFill>
                  <a:srgbClr val="294667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4667"/>
              </a:buClr>
              <a:buSzPts val="1400"/>
              <a:buFont typeface="Merriweather"/>
              <a:buNone/>
              <a:defRPr sz="1400" b="1" i="0" u="none" strike="noStrike" cap="none">
                <a:solidFill>
                  <a:srgbClr val="294667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4667"/>
              </a:buClr>
              <a:buSzPts val="1400"/>
              <a:buFont typeface="Merriweather"/>
              <a:buNone/>
              <a:defRPr sz="1400" b="1" i="0" u="none" strike="noStrike" cap="none">
                <a:solidFill>
                  <a:srgbClr val="294667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4667"/>
              </a:buClr>
              <a:buSzPts val="1400"/>
              <a:buFont typeface="Merriweather"/>
              <a:buNone/>
              <a:defRPr sz="1400" b="1" i="0" u="none" strike="noStrike" cap="none">
                <a:solidFill>
                  <a:srgbClr val="294667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4667"/>
              </a:buClr>
              <a:buSzPts val="1400"/>
              <a:buFont typeface="Merriweather"/>
              <a:buNone/>
              <a:defRPr sz="1400" b="1" i="0" u="none" strike="noStrike" cap="none">
                <a:solidFill>
                  <a:srgbClr val="294667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r>
              <a:rPr lang="es-ES" sz="1800">
                <a:solidFill>
                  <a:schemeClr val="accent4"/>
                </a:solidFill>
              </a:rPr>
              <a:t>Els tipus de registres</a:t>
            </a:r>
          </a:p>
        </p:txBody>
      </p:sp>
      <p:sp>
        <p:nvSpPr>
          <p:cNvPr id="19" name="Rectángulo 18">
            <a:extLst>
              <a:ext uri="{FF2B5EF4-FFF2-40B4-BE49-F238E27FC236}">
                <a16:creationId xmlns:a16="http://schemas.microsoft.com/office/drawing/2014/main" id="{6D9FF570-E461-4477-A41A-721F5B436375}"/>
              </a:ext>
            </a:extLst>
          </p:cNvPr>
          <p:cNvSpPr/>
          <p:nvPr/>
        </p:nvSpPr>
        <p:spPr>
          <a:xfrm>
            <a:off x="602674" y="3752407"/>
            <a:ext cx="8271162" cy="35340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1100">
                <a:solidFill>
                  <a:schemeClr val="tx1"/>
                </a:solidFill>
                <a:latin typeface="Open Sans"/>
              </a:rPr>
              <a:t>Els </a:t>
            </a:r>
            <a:r>
              <a:rPr lang="es-ES" sz="1100" b="1">
                <a:solidFill>
                  <a:schemeClr val="tx1"/>
                </a:solidFill>
                <a:latin typeface="Open Sans"/>
              </a:rPr>
              <a:t>registres</a:t>
            </a:r>
            <a:r>
              <a:rPr lang="es-ES" sz="1100">
                <a:solidFill>
                  <a:schemeClr val="tx1"/>
                </a:solidFill>
                <a:latin typeface="Open Sans"/>
              </a:rPr>
              <a:t> són </a:t>
            </a:r>
            <a:r>
              <a:rPr lang="es-ES" sz="1100" b="1">
                <a:solidFill>
                  <a:schemeClr val="tx1"/>
                </a:solidFill>
                <a:latin typeface="Open Sans"/>
              </a:rPr>
              <a:t>modalitats</a:t>
            </a:r>
            <a:r>
              <a:rPr lang="es-ES" sz="1100">
                <a:solidFill>
                  <a:schemeClr val="tx1"/>
                </a:solidFill>
                <a:latin typeface="Open Sans"/>
              </a:rPr>
              <a:t> de la llengua que presenten unes </a:t>
            </a:r>
            <a:r>
              <a:rPr lang="es-ES" sz="1100" b="1">
                <a:solidFill>
                  <a:schemeClr val="tx1"/>
                </a:solidFill>
                <a:latin typeface="Open Sans"/>
              </a:rPr>
              <a:t>característiques lingüístiques</a:t>
            </a:r>
            <a:r>
              <a:rPr lang="es-ES" sz="1100">
                <a:solidFill>
                  <a:schemeClr val="tx1"/>
                </a:solidFill>
                <a:latin typeface="Open Sans"/>
              </a:rPr>
              <a:t> pròpies d’un </a:t>
            </a:r>
            <a:r>
              <a:rPr lang="es-ES" sz="1100" b="1">
                <a:solidFill>
                  <a:schemeClr val="tx1"/>
                </a:solidFill>
                <a:latin typeface="Open Sans"/>
              </a:rPr>
              <a:t>context</a:t>
            </a:r>
            <a:r>
              <a:rPr lang="es-ES" sz="1100">
                <a:solidFill>
                  <a:schemeClr val="tx1"/>
                </a:solidFill>
                <a:latin typeface="Open Sans"/>
              </a:rPr>
              <a:t> o </a:t>
            </a:r>
            <a:r>
              <a:rPr lang="es-ES" sz="1100" b="1">
                <a:solidFill>
                  <a:schemeClr val="tx1"/>
                </a:solidFill>
                <a:latin typeface="Open Sans"/>
              </a:rPr>
              <a:t>àmbit d’ús</a:t>
            </a:r>
            <a:r>
              <a:rPr lang="es-ES" sz="1100">
                <a:solidFill>
                  <a:schemeClr val="tx1"/>
                </a:solidFill>
                <a:latin typeface="Open Sans"/>
              </a:rPr>
              <a:t> determinat</a:t>
            </a: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7D8AF60F-407D-47C3-BF34-8DDA1AA06F2D}"/>
              </a:ext>
            </a:extLst>
          </p:cNvPr>
          <p:cNvSpPr/>
          <p:nvPr/>
        </p:nvSpPr>
        <p:spPr>
          <a:xfrm>
            <a:off x="3196573" y="4383449"/>
            <a:ext cx="966359" cy="430245"/>
          </a:xfrm>
          <a:prstGeom prst="rect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r>
              <a:rPr lang="es-ES" sz="1200" b="1">
                <a:latin typeface="Open Sans"/>
              </a:rPr>
              <a:t>TIPUS DE REGISTRES</a:t>
            </a:r>
          </a:p>
        </p:txBody>
      </p:sp>
      <p:sp>
        <p:nvSpPr>
          <p:cNvPr id="20" name="Rectángulo 19">
            <a:extLst>
              <a:ext uri="{FF2B5EF4-FFF2-40B4-BE49-F238E27FC236}">
                <a16:creationId xmlns:a16="http://schemas.microsoft.com/office/drawing/2014/main" id="{48BF1B8E-D085-45A4-828E-1A31AD413694}"/>
              </a:ext>
            </a:extLst>
          </p:cNvPr>
          <p:cNvSpPr/>
          <p:nvPr/>
        </p:nvSpPr>
        <p:spPr>
          <a:xfrm>
            <a:off x="4341217" y="4231830"/>
            <a:ext cx="632572" cy="215816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1100" b="1">
                <a:solidFill>
                  <a:schemeClr val="tx1"/>
                </a:solidFill>
                <a:latin typeface="Open Sans"/>
              </a:rPr>
              <a:t>formal</a:t>
            </a:r>
          </a:p>
        </p:txBody>
      </p:sp>
      <p:sp>
        <p:nvSpPr>
          <p:cNvPr id="22" name="Rectángulo 21">
            <a:extLst>
              <a:ext uri="{FF2B5EF4-FFF2-40B4-BE49-F238E27FC236}">
                <a16:creationId xmlns:a16="http://schemas.microsoft.com/office/drawing/2014/main" id="{1F43451C-836C-4BFD-AE0B-A5A8A56259DB}"/>
              </a:ext>
            </a:extLst>
          </p:cNvPr>
          <p:cNvSpPr/>
          <p:nvPr/>
        </p:nvSpPr>
        <p:spPr>
          <a:xfrm>
            <a:off x="4348144" y="4489619"/>
            <a:ext cx="840389" cy="215816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1100" b="1">
                <a:solidFill>
                  <a:schemeClr val="tx1"/>
                </a:solidFill>
                <a:latin typeface="Open Sans"/>
              </a:rPr>
              <a:t>estàndard</a:t>
            </a:r>
          </a:p>
        </p:txBody>
      </p:sp>
      <p:sp>
        <p:nvSpPr>
          <p:cNvPr id="23" name="Rectángulo 22">
            <a:extLst>
              <a:ext uri="{FF2B5EF4-FFF2-40B4-BE49-F238E27FC236}">
                <a16:creationId xmlns:a16="http://schemas.microsoft.com/office/drawing/2014/main" id="{B0FD16C4-1A7A-42E3-8EFE-391BFFC8B0C1}"/>
              </a:ext>
            </a:extLst>
          </p:cNvPr>
          <p:cNvSpPr/>
          <p:nvPr/>
        </p:nvSpPr>
        <p:spPr>
          <a:xfrm>
            <a:off x="4341216" y="4747408"/>
            <a:ext cx="750335" cy="215816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1100" b="1">
                <a:solidFill>
                  <a:schemeClr val="tx1"/>
                </a:solidFill>
                <a:latin typeface="Open Sans"/>
              </a:rPr>
              <a:t>informal</a:t>
            </a:r>
          </a:p>
        </p:txBody>
      </p:sp>
      <p:sp>
        <p:nvSpPr>
          <p:cNvPr id="3" name="Abrir llave 2">
            <a:extLst>
              <a:ext uri="{FF2B5EF4-FFF2-40B4-BE49-F238E27FC236}">
                <a16:creationId xmlns:a16="http://schemas.microsoft.com/office/drawing/2014/main" id="{3D0C0BEC-2B31-4FEA-B758-C7110F8A50B8}"/>
              </a:ext>
            </a:extLst>
          </p:cNvPr>
          <p:cNvSpPr/>
          <p:nvPr/>
        </p:nvSpPr>
        <p:spPr>
          <a:xfrm>
            <a:off x="4203402" y="4176415"/>
            <a:ext cx="188490" cy="867670"/>
          </a:xfrm>
          <a:prstGeom prst="leftBrace">
            <a:avLst>
              <a:gd name="adj1" fmla="val 29512"/>
              <a:gd name="adj2" fmla="val 50000"/>
            </a:avLst>
          </a:prstGeom>
          <a:ln w="127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765931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Marcador de texto 6">
            <a:extLst>
              <a:ext uri="{FF2B5EF4-FFF2-40B4-BE49-F238E27FC236}">
                <a16:creationId xmlns:a16="http://schemas.microsoft.com/office/drawing/2014/main" id="{1E0AF369-FA6A-4F45-BC7D-E8A5FBE60316}"/>
              </a:ext>
            </a:extLst>
          </p:cNvPr>
          <p:cNvSpPr txBox="1">
            <a:spLocks/>
          </p:cNvSpPr>
          <p:nvPr/>
        </p:nvSpPr>
        <p:spPr>
          <a:xfrm>
            <a:off x="311368" y="1095234"/>
            <a:ext cx="8652523" cy="1733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75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Open Sans"/>
              <a:buChar char="▫"/>
              <a:defRPr sz="14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Open Sans"/>
              <a:buChar char="▪"/>
              <a:defRPr sz="14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371600" marR="0" lvl="2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Open Sans"/>
              <a:buChar char="▫"/>
              <a:defRPr sz="14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828800" marR="0" lvl="3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Open Sans"/>
              <a:buChar char="▪"/>
              <a:defRPr sz="14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2286000" marR="0" lvl="4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Open Sans"/>
              <a:buChar char="▫"/>
              <a:defRPr sz="14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2743200" marR="0" lvl="5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Open Sans"/>
              <a:buChar char="▪"/>
              <a:defRPr sz="14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L="3200400" marR="0" lvl="6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Open Sans"/>
              <a:buChar char="▫"/>
              <a:defRPr sz="14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L="3657600" marR="0" lvl="7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Open Sans"/>
              <a:buChar char="▪"/>
              <a:defRPr sz="14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L="4114800" marR="0" lvl="8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Open Sans"/>
              <a:buChar char="▫"/>
              <a:defRPr sz="14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pPr marL="92075" indent="-92075">
              <a:buClr>
                <a:schemeClr val="accent1"/>
              </a:buClr>
            </a:pPr>
            <a:r>
              <a:rPr lang="es-ES" sz="1200" b="1" u="sng">
                <a:solidFill>
                  <a:schemeClr val="tx1"/>
                </a:solidFill>
                <a:uFill>
                  <a:solidFill>
                    <a:schemeClr val="accent1"/>
                  </a:solidFill>
                </a:uFill>
              </a:rPr>
              <a:t>Àmbit acadèmic</a:t>
            </a:r>
            <a:r>
              <a:rPr lang="es-ES" sz="1200" b="1">
                <a:solidFill>
                  <a:schemeClr val="tx1"/>
                </a:solidFill>
                <a:uFill>
                  <a:solidFill>
                    <a:schemeClr val="accent1"/>
                  </a:solidFill>
                </a:uFill>
              </a:rPr>
              <a:t>:</a:t>
            </a:r>
            <a:r>
              <a:rPr lang="es-ES" sz="1200">
                <a:solidFill>
                  <a:schemeClr val="tx1"/>
                </a:solidFill>
                <a:uFill>
                  <a:solidFill>
                    <a:schemeClr val="accent1"/>
                  </a:solidFill>
                </a:uFill>
              </a:rPr>
              <a:t> segons el nivel d’especialització del receptor:</a:t>
            </a:r>
          </a:p>
          <a:p>
            <a:pPr marL="549275" lvl="1" indent="-92075">
              <a:buClr>
                <a:schemeClr val="accent1"/>
              </a:buClr>
            </a:pPr>
            <a:r>
              <a:rPr lang="es-ES" sz="1050" b="1">
                <a:solidFill>
                  <a:schemeClr val="tx1"/>
                </a:solidFill>
                <a:uFill>
                  <a:solidFill>
                    <a:schemeClr val="accent1"/>
                  </a:solidFill>
                </a:uFill>
              </a:rPr>
              <a:t>Nivell científic</a:t>
            </a:r>
            <a:r>
              <a:rPr lang="es-ES" sz="1050">
                <a:solidFill>
                  <a:schemeClr val="tx1"/>
                </a:solidFill>
                <a:uFill>
                  <a:solidFill>
                    <a:schemeClr val="accent1"/>
                  </a:solidFill>
                </a:uFill>
              </a:rPr>
              <a:t> </a:t>
            </a:r>
            <a:r>
              <a:rPr lang="es-ES" sz="1050" b="1" i="1">
                <a:solidFill>
                  <a:schemeClr val="accent1"/>
                </a:solidFill>
                <a:uFill>
                  <a:solidFill>
                    <a:schemeClr val="accent1"/>
                  </a:solidFill>
                </a:uFill>
              </a:rPr>
              <a:t>(receptor expert)</a:t>
            </a:r>
            <a:r>
              <a:rPr lang="es-ES" sz="1050">
                <a:solidFill>
                  <a:schemeClr val="tx1"/>
                </a:solidFill>
                <a:uFill>
                  <a:solidFill>
                    <a:schemeClr val="accent1"/>
                  </a:solidFill>
                </a:uFill>
              </a:rPr>
              <a:t>: especialització alta </a:t>
            </a:r>
            <a:r>
              <a:rPr lang="es-ES" sz="1050" b="1">
                <a:solidFill>
                  <a:schemeClr val="accent1"/>
                </a:solidFill>
                <a:uFill>
                  <a:solidFill>
                    <a:schemeClr val="accent1"/>
                  </a:solidFill>
                </a:uFill>
              </a:rPr>
              <a:t>+</a:t>
            </a:r>
            <a:r>
              <a:rPr lang="es-ES" sz="1050">
                <a:solidFill>
                  <a:schemeClr val="tx1"/>
                </a:solidFill>
                <a:uFill>
                  <a:solidFill>
                    <a:schemeClr val="accent1"/>
                  </a:solidFill>
                </a:uFill>
              </a:rPr>
              <a:t> abundància de citacions </a:t>
            </a:r>
            <a:r>
              <a:rPr lang="es-ES" sz="1050" b="1">
                <a:solidFill>
                  <a:schemeClr val="accent1"/>
                </a:solidFill>
                <a:uFill>
                  <a:solidFill>
                    <a:schemeClr val="accent1"/>
                  </a:solidFill>
                </a:uFill>
              </a:rPr>
              <a:t>+</a:t>
            </a:r>
            <a:r>
              <a:rPr lang="es-ES" sz="1050">
                <a:solidFill>
                  <a:schemeClr val="tx1"/>
                </a:solidFill>
                <a:uFill>
                  <a:solidFill>
                    <a:schemeClr val="accent1"/>
                  </a:solidFill>
                </a:uFill>
              </a:rPr>
              <a:t> tecnicismes i formalitzacions</a:t>
            </a:r>
          </a:p>
          <a:p>
            <a:pPr marL="549275" lvl="1" indent="-92075">
              <a:buClr>
                <a:schemeClr val="accent1"/>
              </a:buClr>
            </a:pPr>
            <a:r>
              <a:rPr lang="es-ES" sz="1050" b="1">
                <a:solidFill>
                  <a:schemeClr val="tx1"/>
                </a:solidFill>
                <a:uFill>
                  <a:solidFill>
                    <a:schemeClr val="accent1"/>
                  </a:solidFill>
                </a:uFill>
              </a:rPr>
              <a:t>Nivell didàctic</a:t>
            </a:r>
            <a:r>
              <a:rPr lang="es-ES" sz="1050">
                <a:solidFill>
                  <a:schemeClr val="tx1"/>
                </a:solidFill>
                <a:uFill>
                  <a:solidFill>
                    <a:schemeClr val="accent1"/>
                  </a:solidFill>
                </a:uFill>
              </a:rPr>
              <a:t> </a:t>
            </a:r>
            <a:r>
              <a:rPr lang="es-ES" sz="1050" b="1" i="1">
                <a:solidFill>
                  <a:schemeClr val="accent1"/>
                </a:solidFill>
                <a:uFill>
                  <a:solidFill>
                    <a:schemeClr val="accent1"/>
                  </a:solidFill>
                </a:uFill>
              </a:rPr>
              <a:t>(receptor semiexpert)</a:t>
            </a:r>
            <a:r>
              <a:rPr lang="es-ES" sz="1050">
                <a:solidFill>
                  <a:schemeClr val="tx1"/>
                </a:solidFill>
                <a:uFill>
                  <a:solidFill>
                    <a:schemeClr val="accent1"/>
                  </a:solidFill>
                </a:uFill>
              </a:rPr>
              <a:t>: especialització mitjana </a:t>
            </a:r>
            <a:r>
              <a:rPr lang="es-ES" sz="1050" b="1">
                <a:solidFill>
                  <a:schemeClr val="accent1"/>
                </a:solidFill>
                <a:uFill>
                  <a:solidFill>
                    <a:schemeClr val="accent1"/>
                  </a:solidFill>
                </a:uFill>
              </a:rPr>
              <a:t>+</a:t>
            </a:r>
            <a:r>
              <a:rPr lang="es-ES" sz="1050">
                <a:solidFill>
                  <a:schemeClr val="tx1"/>
                </a:solidFill>
                <a:uFill>
                  <a:solidFill>
                    <a:schemeClr val="accent1"/>
                  </a:solidFill>
                </a:uFill>
              </a:rPr>
              <a:t> presència d’esquemes, gràfics i il·lustracions</a:t>
            </a:r>
          </a:p>
          <a:p>
            <a:pPr marL="549275" lvl="1" indent="-92075">
              <a:buClr>
                <a:schemeClr val="accent1"/>
              </a:buClr>
            </a:pPr>
            <a:r>
              <a:rPr lang="es-ES" sz="1050" b="1">
                <a:solidFill>
                  <a:schemeClr val="tx1"/>
                </a:solidFill>
                <a:uFill>
                  <a:solidFill>
                    <a:schemeClr val="accent1"/>
                  </a:solidFill>
                </a:uFill>
              </a:rPr>
              <a:t>Nivell divulgatiu</a:t>
            </a:r>
            <a:r>
              <a:rPr lang="es-ES" sz="1050">
                <a:solidFill>
                  <a:schemeClr val="tx1"/>
                </a:solidFill>
                <a:uFill>
                  <a:solidFill>
                    <a:schemeClr val="accent1"/>
                  </a:solidFill>
                </a:uFill>
              </a:rPr>
              <a:t> </a:t>
            </a:r>
            <a:r>
              <a:rPr lang="es-ES" sz="1050" b="1" i="1">
                <a:solidFill>
                  <a:schemeClr val="accent1"/>
                </a:solidFill>
                <a:uFill>
                  <a:solidFill>
                    <a:schemeClr val="accent1"/>
                  </a:solidFill>
                </a:uFill>
              </a:rPr>
              <a:t>(receptor no expert)</a:t>
            </a:r>
            <a:r>
              <a:rPr lang="es-ES" sz="1050">
                <a:solidFill>
                  <a:schemeClr val="tx1"/>
                </a:solidFill>
                <a:uFill>
                  <a:solidFill>
                    <a:schemeClr val="accent1"/>
                  </a:solidFill>
                </a:uFill>
              </a:rPr>
              <a:t>: especialització baixa </a:t>
            </a:r>
            <a:r>
              <a:rPr lang="es-ES" sz="1050" b="1">
                <a:solidFill>
                  <a:schemeClr val="accent1"/>
                </a:solidFill>
                <a:uFill>
                  <a:solidFill>
                    <a:schemeClr val="accent1"/>
                  </a:solidFill>
                </a:uFill>
              </a:rPr>
              <a:t>+</a:t>
            </a:r>
            <a:r>
              <a:rPr lang="es-ES" sz="1050">
                <a:solidFill>
                  <a:schemeClr val="tx1"/>
                </a:solidFill>
                <a:uFill>
                  <a:solidFill>
                    <a:schemeClr val="accent1"/>
                  </a:solidFill>
                </a:uFill>
              </a:rPr>
              <a:t> adreçat a un públic divers i ampli amb formació general</a:t>
            </a:r>
          </a:p>
          <a:p>
            <a:pPr marL="92075" indent="-92075">
              <a:buClr>
                <a:schemeClr val="accent1"/>
              </a:buClr>
            </a:pPr>
            <a:r>
              <a:rPr lang="es-ES" sz="1200" b="1" u="sng">
                <a:solidFill>
                  <a:schemeClr val="tx1"/>
                </a:solidFill>
                <a:uFill>
                  <a:solidFill>
                    <a:schemeClr val="accent1"/>
                  </a:solidFill>
                </a:uFill>
              </a:rPr>
              <a:t>Àmbit administratiu</a:t>
            </a:r>
            <a:r>
              <a:rPr lang="es-ES" sz="1200" b="1">
                <a:solidFill>
                  <a:schemeClr val="tx1"/>
                </a:solidFill>
                <a:uFill>
                  <a:solidFill>
                    <a:schemeClr val="accent1"/>
                  </a:solidFill>
                </a:uFill>
              </a:rPr>
              <a:t>:</a:t>
            </a:r>
            <a:r>
              <a:rPr lang="es-ES" sz="1200">
                <a:solidFill>
                  <a:schemeClr val="tx1"/>
                </a:solidFill>
                <a:uFill>
                  <a:solidFill>
                    <a:schemeClr val="accent1"/>
                  </a:solidFill>
                </a:uFill>
              </a:rPr>
              <a:t> repetició de </a:t>
            </a:r>
            <a:r>
              <a:rPr lang="es-ES" sz="1200" b="1">
                <a:solidFill>
                  <a:schemeClr val="tx1"/>
                </a:solidFill>
                <a:uFill>
                  <a:solidFill>
                    <a:schemeClr val="accent1"/>
                  </a:solidFill>
                </a:uFill>
              </a:rPr>
              <a:t>fòrmules lingüístiques</a:t>
            </a:r>
            <a:r>
              <a:rPr lang="es-ES" sz="1200">
                <a:solidFill>
                  <a:schemeClr val="tx1"/>
                </a:solidFill>
                <a:uFill>
                  <a:solidFill>
                    <a:schemeClr val="accent1"/>
                  </a:solidFill>
                </a:uFill>
              </a:rPr>
              <a:t> </a:t>
            </a:r>
            <a:r>
              <a:rPr lang="es-ES" sz="1200">
                <a:solidFill>
                  <a:schemeClr val="accent1"/>
                </a:solidFill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</a:t>
            </a:r>
            <a:r>
              <a:rPr lang="es-ES" sz="1200">
                <a:solidFill>
                  <a:schemeClr val="tx1"/>
                </a:solidFill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 textos com </a:t>
            </a:r>
            <a:r>
              <a:rPr lang="es-ES" sz="1200" u="sng">
                <a:solidFill>
                  <a:schemeClr val="tx1"/>
                </a:solidFill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sol·licitud</a:t>
            </a:r>
            <a:r>
              <a:rPr lang="es-ES" sz="1200">
                <a:solidFill>
                  <a:schemeClr val="tx1"/>
                </a:solidFill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, </a:t>
            </a:r>
            <a:r>
              <a:rPr lang="es-ES" sz="1200" u="sng">
                <a:solidFill>
                  <a:schemeClr val="tx1"/>
                </a:solidFill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expedient acadèmic</a:t>
            </a:r>
            <a:r>
              <a:rPr lang="es-ES" sz="1200">
                <a:solidFill>
                  <a:schemeClr val="tx1"/>
                </a:solidFill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, </a:t>
            </a:r>
            <a:r>
              <a:rPr lang="es-ES" sz="1200" u="sng">
                <a:solidFill>
                  <a:schemeClr val="tx1"/>
                </a:solidFill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certificat</a:t>
            </a:r>
            <a:r>
              <a:rPr lang="es-ES" sz="1200">
                <a:solidFill>
                  <a:schemeClr val="tx1"/>
                </a:solidFill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, </a:t>
            </a:r>
            <a:r>
              <a:rPr lang="es-ES" sz="1200" u="sng">
                <a:solidFill>
                  <a:schemeClr val="tx1"/>
                </a:solidFill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rebut</a:t>
            </a:r>
            <a:r>
              <a:rPr lang="es-ES" sz="1200">
                <a:solidFill>
                  <a:schemeClr val="tx1"/>
                </a:solidFill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...</a:t>
            </a:r>
            <a:br>
              <a:rPr lang="es-ES" sz="1200">
                <a:solidFill>
                  <a:schemeClr val="tx1"/>
                </a:solidFill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</a:br>
            <a:r>
              <a:rPr lang="es-ES" sz="1100" i="1" u="sng">
                <a:solidFill>
                  <a:schemeClr val="accent1"/>
                </a:solidFill>
                <a:uFill>
                  <a:solidFill>
                    <a:schemeClr val="bg2"/>
                  </a:solidFill>
                </a:uFill>
                <a:sym typeface="Wingdings" panose="05000000000000000000" pitchFamily="2" charset="2"/>
              </a:rPr>
              <a:t>ex</a:t>
            </a:r>
            <a:r>
              <a:rPr lang="es-ES" sz="1100" i="1">
                <a:solidFill>
                  <a:schemeClr val="accent1"/>
                </a:solidFill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: que em siga autoritzat...; Hem rebut de... la quantitat de... en concepte de...</a:t>
            </a:r>
          </a:p>
          <a:p>
            <a:pPr marL="92075" indent="-92075">
              <a:buClr>
                <a:schemeClr val="accent1"/>
              </a:buClr>
            </a:pPr>
            <a:r>
              <a:rPr lang="es-ES" sz="1200" b="1" u="sng">
                <a:solidFill>
                  <a:schemeClr val="tx1"/>
                </a:solidFill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Àmbit literari</a:t>
            </a:r>
            <a:r>
              <a:rPr lang="es-ES" sz="1200" b="1">
                <a:solidFill>
                  <a:schemeClr val="tx1"/>
                </a:solidFill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:</a:t>
            </a:r>
            <a:r>
              <a:rPr lang="es-ES" sz="1200">
                <a:solidFill>
                  <a:schemeClr val="tx1"/>
                </a:solidFill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 funció </a:t>
            </a:r>
            <a:r>
              <a:rPr lang="es-ES" sz="1200" b="1">
                <a:solidFill>
                  <a:schemeClr val="tx1"/>
                </a:solidFill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estètica</a:t>
            </a:r>
            <a:r>
              <a:rPr lang="es-ES" sz="1200">
                <a:solidFill>
                  <a:schemeClr val="tx1"/>
                </a:solidFill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 </a:t>
            </a:r>
            <a:r>
              <a:rPr lang="es-ES" sz="1200" b="1">
                <a:solidFill>
                  <a:schemeClr val="accent1"/>
                </a:solidFill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+</a:t>
            </a:r>
            <a:r>
              <a:rPr lang="es-ES" sz="1200">
                <a:solidFill>
                  <a:schemeClr val="tx1"/>
                </a:solidFill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 </a:t>
            </a:r>
            <a:r>
              <a:rPr lang="es-ES" sz="1200" b="1">
                <a:solidFill>
                  <a:schemeClr val="tx1"/>
                </a:solidFill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variació</a:t>
            </a:r>
            <a:r>
              <a:rPr lang="es-ES" sz="1200">
                <a:solidFill>
                  <a:schemeClr val="tx1"/>
                </a:solidFill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 en el grau de formalitat depenent de l’</a:t>
            </a:r>
            <a:r>
              <a:rPr lang="es-ES" sz="1200" u="sng">
                <a:solidFill>
                  <a:schemeClr val="tx1"/>
                </a:solidFill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època</a:t>
            </a:r>
            <a:r>
              <a:rPr lang="es-ES" sz="1200">
                <a:solidFill>
                  <a:schemeClr val="tx1"/>
                </a:solidFill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 i els </a:t>
            </a:r>
            <a:r>
              <a:rPr lang="es-ES" sz="1200" u="sng">
                <a:solidFill>
                  <a:schemeClr val="tx1"/>
                </a:solidFill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personatges</a:t>
            </a:r>
            <a:endParaRPr lang="es-ES" b="1" u="sng">
              <a:solidFill>
                <a:schemeClr val="accent1"/>
              </a:solidFill>
            </a:endParaRPr>
          </a:p>
        </p:txBody>
      </p:sp>
      <p:sp>
        <p:nvSpPr>
          <p:cNvPr id="21" name="Rectángulo 20">
            <a:extLst>
              <a:ext uri="{FF2B5EF4-FFF2-40B4-BE49-F238E27FC236}">
                <a16:creationId xmlns:a16="http://schemas.microsoft.com/office/drawing/2014/main" id="{C9A54FEB-19BE-43CE-985C-28578123B444}"/>
              </a:ext>
            </a:extLst>
          </p:cNvPr>
          <p:cNvSpPr/>
          <p:nvPr/>
        </p:nvSpPr>
        <p:spPr>
          <a:xfrm>
            <a:off x="311368" y="85922"/>
            <a:ext cx="2133960" cy="27709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>
                <a:latin typeface="Open Sans"/>
              </a:rPr>
              <a:t>EL REGISTRE FORMAL</a:t>
            </a:r>
          </a:p>
        </p:txBody>
      </p:sp>
      <p:sp>
        <p:nvSpPr>
          <p:cNvPr id="28" name="Marcador de texto 6">
            <a:extLst>
              <a:ext uri="{FF2B5EF4-FFF2-40B4-BE49-F238E27FC236}">
                <a16:creationId xmlns:a16="http://schemas.microsoft.com/office/drawing/2014/main" id="{CF958D12-0D57-4D2B-B82E-E2F97046F43D}"/>
              </a:ext>
            </a:extLst>
          </p:cNvPr>
          <p:cNvSpPr txBox="1">
            <a:spLocks/>
          </p:cNvSpPr>
          <p:nvPr/>
        </p:nvSpPr>
        <p:spPr>
          <a:xfrm>
            <a:off x="255264" y="316899"/>
            <a:ext cx="3139100" cy="787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75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Open Sans"/>
              <a:buChar char="▫"/>
              <a:defRPr sz="14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Open Sans"/>
              <a:buChar char="▪"/>
              <a:defRPr sz="14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371600" marR="0" lvl="2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Open Sans"/>
              <a:buChar char="▫"/>
              <a:defRPr sz="14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828800" marR="0" lvl="3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Open Sans"/>
              <a:buChar char="▪"/>
              <a:defRPr sz="14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2286000" marR="0" lvl="4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Open Sans"/>
              <a:buChar char="▫"/>
              <a:defRPr sz="14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2743200" marR="0" lvl="5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Open Sans"/>
              <a:buChar char="▪"/>
              <a:defRPr sz="14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L="3200400" marR="0" lvl="6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Open Sans"/>
              <a:buChar char="▫"/>
              <a:defRPr sz="14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L="3657600" marR="0" lvl="7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Open Sans"/>
              <a:buChar char="▪"/>
              <a:defRPr sz="14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L="4114800" marR="0" lvl="8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Open Sans"/>
              <a:buChar char="▫"/>
              <a:defRPr sz="14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pPr marL="0" indent="0">
              <a:spcBef>
                <a:spcPts val="0"/>
              </a:spcBef>
              <a:buClr>
                <a:schemeClr val="accent1"/>
              </a:buClr>
              <a:buNone/>
            </a:pPr>
            <a:r>
              <a:rPr lang="es-ES" sz="1200" b="1" u="sng">
                <a:solidFill>
                  <a:schemeClr val="accent1"/>
                </a:solidFill>
                <a:uFill>
                  <a:solidFill>
                    <a:schemeClr val="accent1"/>
                  </a:solidFill>
                </a:uFill>
              </a:rPr>
              <a:t>CARACTERÍSTIQUES</a:t>
            </a:r>
          </a:p>
          <a:p>
            <a:pPr marL="90488" indent="-90488">
              <a:spcBef>
                <a:spcPts val="0"/>
              </a:spcBef>
              <a:buClr>
                <a:schemeClr val="accent1"/>
              </a:buClr>
              <a:buFontTx/>
              <a:buChar char="−"/>
            </a:pPr>
            <a:r>
              <a:rPr lang="es-ES" sz="1200" b="1">
                <a:solidFill>
                  <a:schemeClr val="tx1"/>
                </a:solidFill>
                <a:uFill>
                  <a:solidFill>
                    <a:schemeClr val="accent1"/>
                  </a:solidFill>
                </a:uFill>
              </a:rPr>
              <a:t>Camp:</a:t>
            </a:r>
            <a:r>
              <a:rPr lang="es-ES" sz="1200">
                <a:solidFill>
                  <a:schemeClr val="tx1"/>
                </a:solidFill>
                <a:uFill>
                  <a:solidFill>
                    <a:schemeClr val="accent1"/>
                  </a:solidFill>
                </a:uFill>
              </a:rPr>
              <a:t> tractament especialitzat del tema</a:t>
            </a:r>
          </a:p>
          <a:p>
            <a:pPr marL="90488" indent="-90488">
              <a:spcBef>
                <a:spcPts val="0"/>
              </a:spcBef>
              <a:buClr>
                <a:schemeClr val="accent1"/>
              </a:buClr>
              <a:buFontTx/>
              <a:buChar char="−"/>
            </a:pPr>
            <a:r>
              <a:rPr lang="es-ES" sz="1200" b="1">
                <a:solidFill>
                  <a:schemeClr val="tx1"/>
                </a:solidFill>
                <a:uFill>
                  <a:solidFill>
                    <a:schemeClr val="accent1"/>
                  </a:solidFill>
                </a:uFill>
              </a:rPr>
              <a:t>Mode:</a:t>
            </a:r>
            <a:r>
              <a:rPr lang="es-ES" sz="1200">
                <a:solidFill>
                  <a:schemeClr val="tx1"/>
                </a:solidFill>
                <a:uFill>
                  <a:solidFill>
                    <a:schemeClr val="accent1"/>
                  </a:solidFill>
                </a:uFill>
              </a:rPr>
              <a:t> canal escrit monologat planificat</a:t>
            </a:r>
          </a:p>
          <a:p>
            <a:pPr marL="90488" indent="-90488">
              <a:spcBef>
                <a:spcPts val="0"/>
              </a:spcBef>
              <a:buClr>
                <a:schemeClr val="accent1"/>
              </a:buClr>
              <a:buFontTx/>
              <a:buChar char="−"/>
            </a:pPr>
            <a:r>
              <a:rPr lang="es-ES" sz="1200" b="1">
                <a:solidFill>
                  <a:schemeClr val="tx1"/>
                </a:solidFill>
                <a:uFill>
                  <a:solidFill>
                    <a:schemeClr val="accent1"/>
                  </a:solidFill>
                </a:uFill>
              </a:rPr>
              <a:t>To:</a:t>
            </a:r>
            <a:r>
              <a:rPr lang="es-ES" sz="1200">
                <a:solidFill>
                  <a:schemeClr val="tx1"/>
                </a:solidFill>
                <a:uFill>
                  <a:solidFill>
                    <a:schemeClr val="accent1"/>
                  </a:solidFill>
                </a:uFill>
              </a:rPr>
              <a:t> relació de poca o nul·la confiança</a:t>
            </a:r>
          </a:p>
        </p:txBody>
      </p:sp>
      <p:cxnSp>
        <p:nvCxnSpPr>
          <p:cNvPr id="25" name="Conector recto 24">
            <a:extLst>
              <a:ext uri="{FF2B5EF4-FFF2-40B4-BE49-F238E27FC236}">
                <a16:creationId xmlns:a16="http://schemas.microsoft.com/office/drawing/2014/main" id="{B9C85BDD-2F82-4A28-802D-ADBC30C6FCFF}"/>
              </a:ext>
            </a:extLst>
          </p:cNvPr>
          <p:cNvCxnSpPr/>
          <p:nvPr/>
        </p:nvCxnSpPr>
        <p:spPr>
          <a:xfrm>
            <a:off x="311368" y="1180431"/>
            <a:ext cx="279205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ángulo 5">
            <a:extLst>
              <a:ext uri="{FF2B5EF4-FFF2-40B4-BE49-F238E27FC236}">
                <a16:creationId xmlns:a16="http://schemas.microsoft.com/office/drawing/2014/main" id="{706B6E0F-E247-4239-8179-23586DE7612B}"/>
              </a:ext>
            </a:extLst>
          </p:cNvPr>
          <p:cNvSpPr/>
          <p:nvPr/>
        </p:nvSpPr>
        <p:spPr>
          <a:xfrm>
            <a:off x="318295" y="2658133"/>
            <a:ext cx="2244796" cy="27709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>
                <a:latin typeface="Open Sans"/>
              </a:rPr>
              <a:t>EL REGISTRE INFORMAL</a:t>
            </a:r>
          </a:p>
        </p:txBody>
      </p:sp>
      <p:sp>
        <p:nvSpPr>
          <p:cNvPr id="8" name="Marcador de texto 6">
            <a:extLst>
              <a:ext uri="{FF2B5EF4-FFF2-40B4-BE49-F238E27FC236}">
                <a16:creationId xmlns:a16="http://schemas.microsoft.com/office/drawing/2014/main" id="{20C21018-01D5-4980-B515-82362884956F}"/>
              </a:ext>
            </a:extLst>
          </p:cNvPr>
          <p:cNvSpPr txBox="1">
            <a:spLocks/>
          </p:cNvSpPr>
          <p:nvPr/>
        </p:nvSpPr>
        <p:spPr>
          <a:xfrm>
            <a:off x="318295" y="2859026"/>
            <a:ext cx="3139100" cy="787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75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Open Sans"/>
              <a:buChar char="▫"/>
              <a:defRPr sz="14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Open Sans"/>
              <a:buChar char="▪"/>
              <a:defRPr sz="14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371600" marR="0" lvl="2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Open Sans"/>
              <a:buChar char="▫"/>
              <a:defRPr sz="14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828800" marR="0" lvl="3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Open Sans"/>
              <a:buChar char="▪"/>
              <a:defRPr sz="14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2286000" marR="0" lvl="4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Open Sans"/>
              <a:buChar char="▫"/>
              <a:defRPr sz="14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2743200" marR="0" lvl="5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Open Sans"/>
              <a:buChar char="▪"/>
              <a:defRPr sz="14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L="3200400" marR="0" lvl="6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Open Sans"/>
              <a:buChar char="▫"/>
              <a:defRPr sz="14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L="3657600" marR="0" lvl="7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Open Sans"/>
              <a:buChar char="▪"/>
              <a:defRPr sz="14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L="4114800" marR="0" lvl="8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Open Sans"/>
              <a:buChar char="▫"/>
              <a:defRPr sz="14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pPr marL="0" indent="0">
              <a:spcBef>
                <a:spcPts val="0"/>
              </a:spcBef>
              <a:buClr>
                <a:schemeClr val="accent1"/>
              </a:buClr>
              <a:buNone/>
            </a:pPr>
            <a:r>
              <a:rPr lang="es-ES" sz="1200" b="1" u="sng">
                <a:solidFill>
                  <a:schemeClr val="accent1"/>
                </a:solidFill>
                <a:uFill>
                  <a:solidFill>
                    <a:schemeClr val="accent1"/>
                  </a:solidFill>
                </a:uFill>
              </a:rPr>
              <a:t>CARACTERÍSTIQUES</a:t>
            </a:r>
          </a:p>
          <a:p>
            <a:pPr marL="90488" indent="-90488">
              <a:spcBef>
                <a:spcPts val="0"/>
              </a:spcBef>
              <a:buClr>
                <a:schemeClr val="accent1"/>
              </a:buClr>
              <a:buFontTx/>
              <a:buChar char="−"/>
            </a:pPr>
            <a:r>
              <a:rPr lang="es-ES" sz="1200" b="1">
                <a:solidFill>
                  <a:schemeClr val="tx1"/>
                </a:solidFill>
                <a:uFill>
                  <a:solidFill>
                    <a:schemeClr val="accent1"/>
                  </a:solidFill>
                </a:uFill>
              </a:rPr>
              <a:t>Camp:</a:t>
            </a:r>
            <a:r>
              <a:rPr lang="es-ES" sz="1200">
                <a:solidFill>
                  <a:schemeClr val="tx1"/>
                </a:solidFill>
                <a:uFill>
                  <a:solidFill>
                    <a:schemeClr val="accent1"/>
                  </a:solidFill>
                </a:uFill>
              </a:rPr>
              <a:t> temes generals</a:t>
            </a:r>
          </a:p>
          <a:p>
            <a:pPr marL="90488" indent="-90488">
              <a:spcBef>
                <a:spcPts val="0"/>
              </a:spcBef>
              <a:buClr>
                <a:schemeClr val="accent1"/>
              </a:buClr>
              <a:buFontTx/>
              <a:buChar char="−"/>
            </a:pPr>
            <a:r>
              <a:rPr lang="es-ES" sz="1200" b="1">
                <a:solidFill>
                  <a:schemeClr val="tx1"/>
                </a:solidFill>
                <a:uFill>
                  <a:solidFill>
                    <a:schemeClr val="accent1"/>
                  </a:solidFill>
                </a:uFill>
              </a:rPr>
              <a:t>Mode:</a:t>
            </a:r>
            <a:r>
              <a:rPr lang="es-ES" sz="1200">
                <a:solidFill>
                  <a:schemeClr val="tx1"/>
                </a:solidFill>
                <a:uFill>
                  <a:solidFill>
                    <a:schemeClr val="accent1"/>
                  </a:solidFill>
                </a:uFill>
              </a:rPr>
              <a:t> canal oral dialogat espontani</a:t>
            </a:r>
            <a:endParaRPr lang="es-ES" sz="1200" b="1">
              <a:solidFill>
                <a:schemeClr val="tx1"/>
              </a:solidFill>
              <a:uFill>
                <a:solidFill>
                  <a:schemeClr val="accent1"/>
                </a:solidFill>
              </a:uFill>
            </a:endParaRPr>
          </a:p>
          <a:p>
            <a:pPr marL="90488" indent="-90488">
              <a:spcBef>
                <a:spcPts val="0"/>
              </a:spcBef>
              <a:buClr>
                <a:schemeClr val="accent1"/>
              </a:buClr>
              <a:buFontTx/>
              <a:buChar char="−"/>
            </a:pPr>
            <a:r>
              <a:rPr lang="es-ES" sz="1200" b="1">
                <a:solidFill>
                  <a:schemeClr val="tx1"/>
                </a:solidFill>
                <a:uFill>
                  <a:solidFill>
                    <a:schemeClr val="accent1"/>
                  </a:solidFill>
                </a:uFill>
              </a:rPr>
              <a:t>To:</a:t>
            </a:r>
            <a:r>
              <a:rPr lang="es-ES" sz="1200">
                <a:solidFill>
                  <a:schemeClr val="tx1"/>
                </a:solidFill>
                <a:uFill>
                  <a:solidFill>
                    <a:schemeClr val="accent1"/>
                  </a:solidFill>
                </a:uFill>
              </a:rPr>
              <a:t> relació pròxima</a:t>
            </a:r>
          </a:p>
        </p:txBody>
      </p:sp>
      <p:cxnSp>
        <p:nvCxnSpPr>
          <p:cNvPr id="9" name="Conector recto 8">
            <a:extLst>
              <a:ext uri="{FF2B5EF4-FFF2-40B4-BE49-F238E27FC236}">
                <a16:creationId xmlns:a16="http://schemas.microsoft.com/office/drawing/2014/main" id="{85AD0DF3-A142-487B-ACD9-D23800C2CA2F}"/>
              </a:ext>
            </a:extLst>
          </p:cNvPr>
          <p:cNvCxnSpPr/>
          <p:nvPr/>
        </p:nvCxnSpPr>
        <p:spPr>
          <a:xfrm>
            <a:off x="318295" y="3690300"/>
            <a:ext cx="279205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Marcador de texto 6">
            <a:extLst>
              <a:ext uri="{FF2B5EF4-FFF2-40B4-BE49-F238E27FC236}">
                <a16:creationId xmlns:a16="http://schemas.microsoft.com/office/drawing/2014/main" id="{3A9DAB89-39A6-49AE-AA41-2F1739657AB3}"/>
              </a:ext>
            </a:extLst>
          </p:cNvPr>
          <p:cNvSpPr txBox="1">
            <a:spLocks/>
          </p:cNvSpPr>
          <p:nvPr/>
        </p:nvSpPr>
        <p:spPr>
          <a:xfrm>
            <a:off x="255264" y="3634700"/>
            <a:ext cx="8652523" cy="4543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75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Open Sans"/>
              <a:buChar char="▫"/>
              <a:defRPr sz="14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Open Sans"/>
              <a:buChar char="▪"/>
              <a:defRPr sz="14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371600" marR="0" lvl="2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Open Sans"/>
              <a:buChar char="▫"/>
              <a:defRPr sz="14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828800" marR="0" lvl="3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Open Sans"/>
              <a:buChar char="▪"/>
              <a:defRPr sz="14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2286000" marR="0" lvl="4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Open Sans"/>
              <a:buChar char="▫"/>
              <a:defRPr sz="14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2743200" marR="0" lvl="5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Open Sans"/>
              <a:buChar char="▪"/>
              <a:defRPr sz="14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L="3200400" marR="0" lvl="6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Open Sans"/>
              <a:buChar char="▫"/>
              <a:defRPr sz="14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L="3657600" marR="0" lvl="7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Open Sans"/>
              <a:buChar char="▪"/>
              <a:defRPr sz="14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L="4114800" marR="0" lvl="8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Open Sans"/>
              <a:buChar char="▫"/>
              <a:defRPr sz="14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pPr marL="92075" indent="-92075">
              <a:buClr>
                <a:schemeClr val="accent1"/>
              </a:buClr>
            </a:pPr>
            <a:r>
              <a:rPr lang="es-ES" sz="1200" b="1" u="sng">
                <a:solidFill>
                  <a:schemeClr val="tx1"/>
                </a:solidFill>
                <a:uFill>
                  <a:solidFill>
                    <a:schemeClr val="accent1"/>
                  </a:solidFill>
                </a:uFill>
              </a:rPr>
              <a:t>Àmbit familiar</a:t>
            </a:r>
            <a:r>
              <a:rPr lang="es-ES" sz="1200">
                <a:solidFill>
                  <a:schemeClr val="tx1"/>
                </a:solidFill>
                <a:uFill>
                  <a:solidFill>
                    <a:schemeClr val="accent1"/>
                  </a:solidFill>
                </a:uFill>
              </a:rPr>
              <a:t> o </a:t>
            </a:r>
            <a:r>
              <a:rPr lang="es-ES" sz="1200" b="1" u="sng">
                <a:solidFill>
                  <a:schemeClr val="tx1"/>
                </a:solidFill>
                <a:uFill>
                  <a:solidFill>
                    <a:schemeClr val="accent1"/>
                  </a:solidFill>
                </a:uFill>
              </a:rPr>
              <a:t>privat</a:t>
            </a:r>
            <a:r>
              <a:rPr lang="es-ES" sz="1200" b="1">
                <a:solidFill>
                  <a:schemeClr val="tx1"/>
                </a:solidFill>
                <a:uFill>
                  <a:solidFill>
                    <a:schemeClr val="accent1"/>
                  </a:solidFill>
                </a:uFill>
              </a:rPr>
              <a:t>:</a:t>
            </a:r>
            <a:endParaRPr lang="es-ES" sz="1200">
              <a:solidFill>
                <a:schemeClr val="tx1"/>
              </a:solidFill>
              <a:uFill>
                <a:solidFill>
                  <a:schemeClr val="accent1"/>
                </a:solidFill>
              </a:uFill>
            </a:endParaRPr>
          </a:p>
        </p:txBody>
      </p:sp>
      <p:sp>
        <p:nvSpPr>
          <p:cNvPr id="11" name="Marcador de texto 6">
            <a:extLst>
              <a:ext uri="{FF2B5EF4-FFF2-40B4-BE49-F238E27FC236}">
                <a16:creationId xmlns:a16="http://schemas.microsoft.com/office/drawing/2014/main" id="{BFDF22E5-8C3B-46D4-9219-1A457AA21437}"/>
              </a:ext>
            </a:extLst>
          </p:cNvPr>
          <p:cNvSpPr txBox="1">
            <a:spLocks/>
          </p:cNvSpPr>
          <p:nvPr/>
        </p:nvSpPr>
        <p:spPr>
          <a:xfrm>
            <a:off x="2323755" y="3531259"/>
            <a:ext cx="4052455" cy="5508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75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Open Sans"/>
              <a:buChar char="▫"/>
              <a:defRPr sz="14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Open Sans"/>
              <a:buChar char="▪"/>
              <a:defRPr sz="14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371600" marR="0" lvl="2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Open Sans"/>
              <a:buChar char="▫"/>
              <a:defRPr sz="14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828800" marR="0" lvl="3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Open Sans"/>
              <a:buChar char="▪"/>
              <a:defRPr sz="14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2286000" marR="0" lvl="4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Open Sans"/>
              <a:buChar char="▫"/>
              <a:defRPr sz="14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2743200" marR="0" lvl="5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Open Sans"/>
              <a:buChar char="▪"/>
              <a:defRPr sz="14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L="3200400" marR="0" lvl="6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Open Sans"/>
              <a:buChar char="▫"/>
              <a:defRPr sz="14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L="3657600" marR="0" lvl="7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Open Sans"/>
              <a:buChar char="▪"/>
              <a:defRPr sz="14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L="4114800" marR="0" lvl="8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Open Sans"/>
              <a:buChar char="▫"/>
              <a:defRPr sz="14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pPr marL="0" indent="0">
              <a:buClr>
                <a:schemeClr val="accent1"/>
              </a:buClr>
              <a:buNone/>
            </a:pPr>
            <a:r>
              <a:rPr lang="es-ES" sz="1200">
                <a:solidFill>
                  <a:schemeClr val="tx1"/>
                </a:solidFill>
                <a:uFill>
                  <a:solidFill>
                    <a:schemeClr val="accent1"/>
                  </a:solidFill>
                </a:uFill>
              </a:rPr>
              <a:t>ús d’</a:t>
            </a:r>
            <a:r>
              <a:rPr lang="es-ES" sz="1200" b="1">
                <a:solidFill>
                  <a:schemeClr val="tx1"/>
                </a:solidFill>
                <a:uFill>
                  <a:solidFill>
                    <a:schemeClr val="accent1"/>
                  </a:solidFill>
                </a:uFill>
              </a:rPr>
              <a:t>expressions col·loquials</a:t>
            </a:r>
            <a:r>
              <a:rPr lang="es-ES" sz="1200">
                <a:solidFill>
                  <a:schemeClr val="tx1"/>
                </a:solidFill>
                <a:uFill>
                  <a:solidFill>
                    <a:schemeClr val="accent1"/>
                  </a:solidFill>
                </a:uFill>
              </a:rPr>
              <a:t> </a:t>
            </a:r>
            <a:r>
              <a:rPr lang="es-ES" sz="1200" b="1">
                <a:solidFill>
                  <a:schemeClr val="accent1"/>
                </a:solidFill>
                <a:uFill>
                  <a:solidFill>
                    <a:schemeClr val="accent1"/>
                  </a:solidFill>
                </a:uFill>
              </a:rPr>
              <a:t>+</a:t>
            </a:r>
            <a:r>
              <a:rPr lang="es-ES" sz="1200" b="1">
                <a:solidFill>
                  <a:schemeClr val="tx1"/>
                </a:solidFill>
                <a:uFill>
                  <a:solidFill>
                    <a:schemeClr val="accent1"/>
                  </a:solidFill>
                </a:uFill>
              </a:rPr>
              <a:t> frases fetes</a:t>
            </a:r>
            <a:br>
              <a:rPr lang="es-ES" sz="1200" b="1">
                <a:solidFill>
                  <a:schemeClr val="tx1"/>
                </a:solidFill>
                <a:uFill>
                  <a:solidFill>
                    <a:schemeClr val="accent1"/>
                  </a:solidFill>
                </a:uFill>
              </a:rPr>
            </a:br>
            <a:r>
              <a:rPr lang="es-ES" sz="1200">
                <a:solidFill>
                  <a:schemeClr val="tx1"/>
                </a:solidFill>
                <a:uFill>
                  <a:solidFill>
                    <a:schemeClr val="accent1"/>
                  </a:solidFill>
                </a:uFill>
              </a:rPr>
              <a:t>aparició de </a:t>
            </a:r>
            <a:r>
              <a:rPr lang="es-ES" sz="1200" b="1">
                <a:solidFill>
                  <a:schemeClr val="tx1"/>
                </a:solidFill>
                <a:uFill>
                  <a:solidFill>
                    <a:schemeClr val="accent1"/>
                  </a:solidFill>
                </a:uFill>
              </a:rPr>
              <a:t>transgressions de la normativa lingüística</a:t>
            </a:r>
            <a:endParaRPr lang="es-ES" sz="1200">
              <a:solidFill>
                <a:schemeClr val="tx1"/>
              </a:solidFill>
              <a:uFill>
                <a:solidFill>
                  <a:schemeClr val="accent1"/>
                </a:solidFill>
              </a:uFill>
            </a:endParaRPr>
          </a:p>
        </p:txBody>
      </p:sp>
      <p:cxnSp>
        <p:nvCxnSpPr>
          <p:cNvPr id="12" name="Conector recto 11">
            <a:extLst>
              <a:ext uri="{FF2B5EF4-FFF2-40B4-BE49-F238E27FC236}">
                <a16:creationId xmlns:a16="http://schemas.microsoft.com/office/drawing/2014/main" id="{22A1D785-C4A6-4AA4-A572-1276BF039B5A}"/>
              </a:ext>
            </a:extLst>
          </p:cNvPr>
          <p:cNvCxnSpPr>
            <a:cxnSpLocks/>
          </p:cNvCxnSpPr>
          <p:nvPr/>
        </p:nvCxnSpPr>
        <p:spPr>
          <a:xfrm flipV="1">
            <a:off x="2147455" y="3799743"/>
            <a:ext cx="235527" cy="85506"/>
          </a:xfrm>
          <a:prstGeom prst="line">
            <a:avLst/>
          </a:prstGeom>
          <a:ln w="19050" cap="rnd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recto 13">
            <a:extLst>
              <a:ext uri="{FF2B5EF4-FFF2-40B4-BE49-F238E27FC236}">
                <a16:creationId xmlns:a16="http://schemas.microsoft.com/office/drawing/2014/main" id="{9A22A48D-56F6-4CB7-9DF0-9B50DB7FDDE8}"/>
              </a:ext>
            </a:extLst>
          </p:cNvPr>
          <p:cNvCxnSpPr>
            <a:cxnSpLocks/>
          </p:cNvCxnSpPr>
          <p:nvPr/>
        </p:nvCxnSpPr>
        <p:spPr>
          <a:xfrm>
            <a:off x="2147455" y="3887020"/>
            <a:ext cx="235527" cy="85506"/>
          </a:xfrm>
          <a:prstGeom prst="line">
            <a:avLst/>
          </a:prstGeom>
          <a:ln w="19050" cap="rnd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Marcador de texto 6">
            <a:extLst>
              <a:ext uri="{FF2B5EF4-FFF2-40B4-BE49-F238E27FC236}">
                <a16:creationId xmlns:a16="http://schemas.microsoft.com/office/drawing/2014/main" id="{49B7115C-CE7E-4293-81D0-6408A56604F5}"/>
              </a:ext>
            </a:extLst>
          </p:cNvPr>
          <p:cNvSpPr txBox="1">
            <a:spLocks/>
          </p:cNvSpPr>
          <p:nvPr/>
        </p:nvSpPr>
        <p:spPr>
          <a:xfrm>
            <a:off x="318295" y="4710647"/>
            <a:ext cx="8652523" cy="4312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75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Open Sans"/>
              <a:buChar char="▫"/>
              <a:defRPr sz="14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Open Sans"/>
              <a:buChar char="▪"/>
              <a:defRPr sz="14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371600" marR="0" lvl="2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Open Sans"/>
              <a:buChar char="▫"/>
              <a:defRPr sz="14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828800" marR="0" lvl="3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Open Sans"/>
              <a:buChar char="▪"/>
              <a:defRPr sz="14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2286000" marR="0" lvl="4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Open Sans"/>
              <a:buChar char="▫"/>
              <a:defRPr sz="14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2743200" marR="0" lvl="5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Open Sans"/>
              <a:buChar char="▪"/>
              <a:defRPr sz="14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L="3200400" marR="0" lvl="6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Open Sans"/>
              <a:buChar char="▫"/>
              <a:defRPr sz="14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L="3657600" marR="0" lvl="7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Open Sans"/>
              <a:buChar char="▪"/>
              <a:defRPr sz="14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L="4114800" marR="0" lvl="8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Open Sans"/>
              <a:buChar char="▫"/>
              <a:defRPr sz="14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pPr marL="92075" indent="-92075">
              <a:buClr>
                <a:schemeClr val="accent1"/>
              </a:buClr>
            </a:pPr>
            <a:r>
              <a:rPr lang="es-ES" sz="1200" b="1" u="sng">
                <a:solidFill>
                  <a:schemeClr val="tx1"/>
                </a:solidFill>
                <a:uFill>
                  <a:solidFill>
                    <a:schemeClr val="accent1"/>
                  </a:solidFill>
                </a:uFill>
              </a:rPr>
              <a:t>Àmbit periodístic</a:t>
            </a:r>
            <a:endParaRPr lang="es-ES" b="1" u="sng">
              <a:solidFill>
                <a:schemeClr val="accent1"/>
              </a:solidFill>
            </a:endParaRPr>
          </a:p>
        </p:txBody>
      </p:sp>
      <p:sp>
        <p:nvSpPr>
          <p:cNvPr id="16" name="Rectángulo 15">
            <a:extLst>
              <a:ext uri="{FF2B5EF4-FFF2-40B4-BE49-F238E27FC236}">
                <a16:creationId xmlns:a16="http://schemas.microsoft.com/office/drawing/2014/main" id="{B1C220D5-8ADE-4D0E-8F5E-9989FAD44D17}"/>
              </a:ext>
            </a:extLst>
          </p:cNvPr>
          <p:cNvSpPr/>
          <p:nvPr/>
        </p:nvSpPr>
        <p:spPr>
          <a:xfrm>
            <a:off x="311368" y="4106532"/>
            <a:ext cx="2362559" cy="27709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>
                <a:latin typeface="Open Sans"/>
              </a:rPr>
              <a:t>EL REGISTRE ESTÀNDARD</a:t>
            </a:r>
          </a:p>
        </p:txBody>
      </p:sp>
      <p:cxnSp>
        <p:nvCxnSpPr>
          <p:cNvPr id="17" name="Conector recto 16">
            <a:extLst>
              <a:ext uri="{FF2B5EF4-FFF2-40B4-BE49-F238E27FC236}">
                <a16:creationId xmlns:a16="http://schemas.microsoft.com/office/drawing/2014/main" id="{2D3668E7-FB32-4E00-B89A-77FDBD78918A}"/>
              </a:ext>
            </a:extLst>
          </p:cNvPr>
          <p:cNvCxnSpPr/>
          <p:nvPr/>
        </p:nvCxnSpPr>
        <p:spPr>
          <a:xfrm>
            <a:off x="311369" y="4826970"/>
            <a:ext cx="279205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ángulo 17">
            <a:extLst>
              <a:ext uri="{FF2B5EF4-FFF2-40B4-BE49-F238E27FC236}">
                <a16:creationId xmlns:a16="http://schemas.microsoft.com/office/drawing/2014/main" id="{8D68A600-8A2F-4D0D-8769-5EF7FAC3BDA5}"/>
              </a:ext>
            </a:extLst>
          </p:cNvPr>
          <p:cNvSpPr/>
          <p:nvPr/>
        </p:nvSpPr>
        <p:spPr>
          <a:xfrm>
            <a:off x="374076" y="4435072"/>
            <a:ext cx="8271162" cy="35340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1100">
                <a:solidFill>
                  <a:schemeClr val="tx1"/>
                </a:solidFill>
                <a:latin typeface="Open Sans"/>
              </a:rPr>
              <a:t>El </a:t>
            </a:r>
            <a:r>
              <a:rPr lang="es-ES" sz="1100" b="1">
                <a:solidFill>
                  <a:schemeClr val="tx1"/>
                </a:solidFill>
                <a:latin typeface="Open Sans"/>
              </a:rPr>
              <a:t>registre estàndard</a:t>
            </a:r>
            <a:r>
              <a:rPr lang="es-ES" sz="1100">
                <a:solidFill>
                  <a:schemeClr val="tx1"/>
                </a:solidFill>
                <a:latin typeface="Open Sans"/>
              </a:rPr>
              <a:t> té per finalitat </a:t>
            </a:r>
            <a:r>
              <a:rPr lang="es-ES" sz="1100" b="1">
                <a:solidFill>
                  <a:schemeClr val="tx1"/>
                </a:solidFill>
                <a:latin typeface="Open Sans"/>
              </a:rPr>
              <a:t>facilitar la comprensió</a:t>
            </a:r>
            <a:r>
              <a:rPr lang="es-ES" sz="1100">
                <a:solidFill>
                  <a:schemeClr val="tx1"/>
                </a:solidFill>
                <a:latin typeface="Open Sans"/>
              </a:rPr>
              <a:t> entre </a:t>
            </a:r>
            <a:r>
              <a:rPr lang="es-ES" sz="1100" b="1">
                <a:solidFill>
                  <a:schemeClr val="tx1"/>
                </a:solidFill>
                <a:latin typeface="Open Sans"/>
              </a:rPr>
              <a:t>tots els parlants</a:t>
            </a:r>
            <a:r>
              <a:rPr lang="es-ES" sz="1100">
                <a:solidFill>
                  <a:schemeClr val="tx1"/>
                </a:solidFill>
                <a:latin typeface="Open Sans"/>
              </a:rPr>
              <a:t>, independentment les </a:t>
            </a:r>
            <a:r>
              <a:rPr lang="es-ES" sz="1100" u="sng">
                <a:solidFill>
                  <a:schemeClr val="tx1"/>
                </a:solidFill>
                <a:latin typeface="Open Sans"/>
              </a:rPr>
              <a:t>diferències geogràfiques, temporals, socioprofessionals i contextuals</a:t>
            </a:r>
            <a:r>
              <a:rPr lang="es-ES" sz="1100">
                <a:solidFill>
                  <a:schemeClr val="tx1"/>
                </a:solidFill>
                <a:latin typeface="Open Sans"/>
              </a:rPr>
              <a:t> </a:t>
            </a:r>
            <a:r>
              <a:rPr lang="es-ES" sz="1100">
                <a:solidFill>
                  <a:schemeClr val="tx1"/>
                </a:solidFill>
                <a:latin typeface="Open Sans"/>
                <a:sym typeface="Wingdings" panose="05000000000000000000" pitchFamily="2" charset="2"/>
              </a:rPr>
              <a:t> </a:t>
            </a:r>
            <a:r>
              <a:rPr lang="es-ES" sz="1100" b="1">
                <a:solidFill>
                  <a:schemeClr val="tx1"/>
                </a:solidFill>
                <a:latin typeface="Open Sans"/>
                <a:sym typeface="Wingdings" panose="05000000000000000000" pitchFamily="2" charset="2"/>
              </a:rPr>
              <a:t>varietat supradialectal</a:t>
            </a:r>
            <a:r>
              <a:rPr lang="es-ES" sz="1100">
                <a:solidFill>
                  <a:schemeClr val="tx1"/>
                </a:solidFill>
                <a:latin typeface="Open Sans"/>
                <a:sym typeface="Wingdings" panose="05000000000000000000" pitchFamily="2" charset="2"/>
              </a:rPr>
              <a:t> o </a:t>
            </a:r>
            <a:r>
              <a:rPr lang="es-ES" sz="1100" b="1">
                <a:solidFill>
                  <a:schemeClr val="tx1"/>
                </a:solidFill>
                <a:latin typeface="Open Sans"/>
                <a:sym typeface="Wingdings" panose="05000000000000000000" pitchFamily="2" charset="2"/>
              </a:rPr>
              <a:t>neutral</a:t>
            </a:r>
            <a:endParaRPr lang="es-ES" sz="1100">
              <a:solidFill>
                <a:schemeClr val="tx1"/>
              </a:solidFill>
              <a:latin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21659654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6"/>
          <p:cNvSpPr txBox="1">
            <a:spLocks noGrp="1"/>
          </p:cNvSpPr>
          <p:nvPr>
            <p:ph type="title"/>
          </p:nvPr>
        </p:nvSpPr>
        <p:spPr>
          <a:xfrm>
            <a:off x="602674" y="0"/>
            <a:ext cx="5218800" cy="58881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3600"/>
              <a:t>El nom i l’adjectiu</a:t>
            </a:r>
            <a:endParaRPr sz="3600"/>
          </a:p>
        </p:txBody>
      </p:sp>
      <p:sp>
        <p:nvSpPr>
          <p:cNvPr id="119" name="Google Shape;119;p16"/>
          <p:cNvSpPr txBox="1">
            <a:spLocks noGrp="1"/>
          </p:cNvSpPr>
          <p:nvPr>
            <p:ph type="sldNum" idx="12"/>
          </p:nvPr>
        </p:nvSpPr>
        <p:spPr>
          <a:xfrm>
            <a:off x="-6000" y="0"/>
            <a:ext cx="608674" cy="588818"/>
          </a:xfrm>
          <a:prstGeom prst="rect">
            <a:avLst/>
          </a:prstGeom>
          <a:solidFill>
            <a:schemeClr val="accent1"/>
          </a:solidFill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chemeClr val="bg1"/>
                </a:solidFill>
              </a:rPr>
              <a:t>3</a:t>
            </a:r>
            <a:endParaRPr sz="2400">
              <a:solidFill>
                <a:schemeClr val="bg1"/>
              </a:solidFill>
            </a:endParaRPr>
          </a:p>
        </p:txBody>
      </p:sp>
      <p:sp>
        <p:nvSpPr>
          <p:cNvPr id="11" name="Google Shape;116;p16">
            <a:extLst>
              <a:ext uri="{FF2B5EF4-FFF2-40B4-BE49-F238E27FC236}">
                <a16:creationId xmlns:a16="http://schemas.microsoft.com/office/drawing/2014/main" id="{0B7C162C-0DB3-4F8A-B930-38E1307A3E66}"/>
              </a:ext>
            </a:extLst>
          </p:cNvPr>
          <p:cNvSpPr txBox="1">
            <a:spLocks/>
          </p:cNvSpPr>
          <p:nvPr/>
        </p:nvSpPr>
        <p:spPr>
          <a:xfrm>
            <a:off x="844663" y="566314"/>
            <a:ext cx="5218800" cy="4343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4667"/>
              </a:buClr>
              <a:buSzPts val="1400"/>
              <a:buFont typeface="Merriweather"/>
              <a:buNone/>
              <a:defRPr sz="1400" b="1" i="0" u="none" strike="noStrike" cap="none">
                <a:solidFill>
                  <a:srgbClr val="294667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4667"/>
              </a:buClr>
              <a:buSzPts val="1400"/>
              <a:buFont typeface="Merriweather"/>
              <a:buNone/>
              <a:defRPr sz="1400" b="1" i="0" u="none" strike="noStrike" cap="none">
                <a:solidFill>
                  <a:srgbClr val="294667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4667"/>
              </a:buClr>
              <a:buSzPts val="1400"/>
              <a:buFont typeface="Merriweather"/>
              <a:buNone/>
              <a:defRPr sz="1400" b="1" i="0" u="none" strike="noStrike" cap="none">
                <a:solidFill>
                  <a:srgbClr val="294667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4667"/>
              </a:buClr>
              <a:buSzPts val="1400"/>
              <a:buFont typeface="Merriweather"/>
              <a:buNone/>
              <a:defRPr sz="1400" b="1" i="0" u="none" strike="noStrike" cap="none">
                <a:solidFill>
                  <a:srgbClr val="294667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4667"/>
              </a:buClr>
              <a:buSzPts val="1400"/>
              <a:buFont typeface="Merriweather"/>
              <a:buNone/>
              <a:defRPr sz="1400" b="1" i="0" u="none" strike="noStrike" cap="none">
                <a:solidFill>
                  <a:srgbClr val="294667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4667"/>
              </a:buClr>
              <a:buSzPts val="1400"/>
              <a:buFont typeface="Merriweather"/>
              <a:buNone/>
              <a:defRPr sz="1400" b="1" i="0" u="none" strike="noStrike" cap="none">
                <a:solidFill>
                  <a:srgbClr val="294667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4667"/>
              </a:buClr>
              <a:buSzPts val="1400"/>
              <a:buFont typeface="Merriweather"/>
              <a:buNone/>
              <a:defRPr sz="1400" b="1" i="0" u="none" strike="noStrike" cap="none">
                <a:solidFill>
                  <a:srgbClr val="294667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4667"/>
              </a:buClr>
              <a:buSzPts val="1400"/>
              <a:buFont typeface="Merriweather"/>
              <a:buNone/>
              <a:defRPr sz="1400" b="1" i="0" u="none" strike="noStrike" cap="none">
                <a:solidFill>
                  <a:srgbClr val="294667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4667"/>
              </a:buClr>
              <a:buSzPts val="1400"/>
              <a:buFont typeface="Merriweather"/>
              <a:buNone/>
              <a:defRPr sz="1400" b="1" i="0" u="none" strike="noStrike" cap="none">
                <a:solidFill>
                  <a:srgbClr val="294667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r>
              <a:rPr lang="es-ES" sz="2400">
                <a:solidFill>
                  <a:schemeClr val="accent1"/>
                </a:solidFill>
              </a:rPr>
              <a:t>Variació flexiva</a:t>
            </a:r>
          </a:p>
        </p:txBody>
      </p:sp>
      <p:sp>
        <p:nvSpPr>
          <p:cNvPr id="12" name="Google Shape;119;p16">
            <a:extLst>
              <a:ext uri="{FF2B5EF4-FFF2-40B4-BE49-F238E27FC236}">
                <a16:creationId xmlns:a16="http://schemas.microsoft.com/office/drawing/2014/main" id="{53804242-6F3D-49DF-BA09-A4124A5A6613}"/>
              </a:ext>
            </a:extLst>
          </p:cNvPr>
          <p:cNvSpPr txBox="1">
            <a:spLocks/>
          </p:cNvSpPr>
          <p:nvPr/>
        </p:nvSpPr>
        <p:spPr>
          <a:xfrm>
            <a:off x="235989" y="695854"/>
            <a:ext cx="608674" cy="3048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300" b="1" i="0" u="none" strike="noStrike" cap="none">
                <a:solidFill>
                  <a:srgbClr val="294667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300" b="1" i="0" u="none" strike="noStrike" cap="none">
                <a:solidFill>
                  <a:srgbClr val="294667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300" b="1" i="0" u="none" strike="noStrike" cap="none">
                <a:solidFill>
                  <a:srgbClr val="294667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300" b="1" i="0" u="none" strike="noStrike" cap="none">
                <a:solidFill>
                  <a:srgbClr val="294667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300" b="1" i="0" u="none" strike="noStrike" cap="none">
                <a:solidFill>
                  <a:srgbClr val="294667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300" b="1" i="0" u="none" strike="noStrike" cap="none">
                <a:solidFill>
                  <a:srgbClr val="294667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300" b="1" i="0" u="none" strike="noStrike" cap="none">
                <a:solidFill>
                  <a:srgbClr val="294667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300" b="1" i="0" u="none" strike="noStrike" cap="none">
                <a:solidFill>
                  <a:srgbClr val="294667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300" b="1" i="0" u="none" strike="noStrike" cap="none">
                <a:solidFill>
                  <a:srgbClr val="294667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r>
              <a:rPr lang="en" sz="1800">
                <a:solidFill>
                  <a:schemeClr val="bg1"/>
                </a:solidFill>
              </a:rPr>
              <a:t>3.1</a:t>
            </a:r>
          </a:p>
        </p:txBody>
      </p:sp>
      <p:sp>
        <p:nvSpPr>
          <p:cNvPr id="17" name="Google Shape;119;p16">
            <a:extLst>
              <a:ext uri="{FF2B5EF4-FFF2-40B4-BE49-F238E27FC236}">
                <a16:creationId xmlns:a16="http://schemas.microsoft.com/office/drawing/2014/main" id="{EA5ED518-B8A4-4727-A710-0A4205C0ACC0}"/>
              </a:ext>
            </a:extLst>
          </p:cNvPr>
          <p:cNvSpPr txBox="1">
            <a:spLocks/>
          </p:cNvSpPr>
          <p:nvPr/>
        </p:nvSpPr>
        <p:spPr>
          <a:xfrm>
            <a:off x="430418" y="1097821"/>
            <a:ext cx="608674" cy="304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300" b="1" i="0" u="none" strike="noStrike" cap="none">
                <a:solidFill>
                  <a:srgbClr val="294667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300" b="1" i="0" u="none" strike="noStrike" cap="none">
                <a:solidFill>
                  <a:srgbClr val="294667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300" b="1" i="0" u="none" strike="noStrike" cap="none">
                <a:solidFill>
                  <a:srgbClr val="294667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300" b="1" i="0" u="none" strike="noStrike" cap="none">
                <a:solidFill>
                  <a:srgbClr val="294667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300" b="1" i="0" u="none" strike="noStrike" cap="none">
                <a:solidFill>
                  <a:srgbClr val="294667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300" b="1" i="0" u="none" strike="noStrike" cap="none">
                <a:solidFill>
                  <a:srgbClr val="294667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300" b="1" i="0" u="none" strike="noStrike" cap="none">
                <a:solidFill>
                  <a:srgbClr val="294667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300" b="1" i="0" u="none" strike="noStrike" cap="none">
                <a:solidFill>
                  <a:srgbClr val="294667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300" b="1" i="0" u="none" strike="noStrike" cap="none">
                <a:solidFill>
                  <a:srgbClr val="294667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r>
              <a:rPr lang="en" sz="1400">
                <a:solidFill>
                  <a:schemeClr val="bg1"/>
                </a:solidFill>
              </a:rPr>
              <a:t>3.1.1</a:t>
            </a:r>
          </a:p>
        </p:txBody>
      </p:sp>
      <p:sp>
        <p:nvSpPr>
          <p:cNvPr id="18" name="Google Shape;116;p16">
            <a:extLst>
              <a:ext uri="{FF2B5EF4-FFF2-40B4-BE49-F238E27FC236}">
                <a16:creationId xmlns:a16="http://schemas.microsoft.com/office/drawing/2014/main" id="{B66DFA0E-4824-48CE-B6E1-E69FD5E6E5FC}"/>
              </a:ext>
            </a:extLst>
          </p:cNvPr>
          <p:cNvSpPr txBox="1">
            <a:spLocks/>
          </p:cNvSpPr>
          <p:nvPr/>
        </p:nvSpPr>
        <p:spPr>
          <a:xfrm>
            <a:off x="1039092" y="1033051"/>
            <a:ext cx="5218800" cy="4343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4667"/>
              </a:buClr>
              <a:buSzPts val="1400"/>
              <a:buFont typeface="Merriweather"/>
              <a:buNone/>
              <a:defRPr sz="1400" b="1" i="0" u="none" strike="noStrike" cap="none">
                <a:solidFill>
                  <a:srgbClr val="294667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4667"/>
              </a:buClr>
              <a:buSzPts val="1400"/>
              <a:buFont typeface="Merriweather"/>
              <a:buNone/>
              <a:defRPr sz="1400" b="1" i="0" u="none" strike="noStrike" cap="none">
                <a:solidFill>
                  <a:srgbClr val="294667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4667"/>
              </a:buClr>
              <a:buSzPts val="1400"/>
              <a:buFont typeface="Merriweather"/>
              <a:buNone/>
              <a:defRPr sz="1400" b="1" i="0" u="none" strike="noStrike" cap="none">
                <a:solidFill>
                  <a:srgbClr val="294667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4667"/>
              </a:buClr>
              <a:buSzPts val="1400"/>
              <a:buFont typeface="Merriweather"/>
              <a:buNone/>
              <a:defRPr sz="1400" b="1" i="0" u="none" strike="noStrike" cap="none">
                <a:solidFill>
                  <a:srgbClr val="294667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4667"/>
              </a:buClr>
              <a:buSzPts val="1400"/>
              <a:buFont typeface="Merriweather"/>
              <a:buNone/>
              <a:defRPr sz="1400" b="1" i="0" u="none" strike="noStrike" cap="none">
                <a:solidFill>
                  <a:srgbClr val="294667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4667"/>
              </a:buClr>
              <a:buSzPts val="1400"/>
              <a:buFont typeface="Merriweather"/>
              <a:buNone/>
              <a:defRPr sz="1400" b="1" i="0" u="none" strike="noStrike" cap="none">
                <a:solidFill>
                  <a:srgbClr val="294667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4667"/>
              </a:buClr>
              <a:buSzPts val="1400"/>
              <a:buFont typeface="Merriweather"/>
              <a:buNone/>
              <a:defRPr sz="1400" b="1" i="0" u="none" strike="noStrike" cap="none">
                <a:solidFill>
                  <a:srgbClr val="294667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4667"/>
              </a:buClr>
              <a:buSzPts val="1400"/>
              <a:buFont typeface="Merriweather"/>
              <a:buNone/>
              <a:defRPr sz="1400" b="1" i="0" u="none" strike="noStrike" cap="none">
                <a:solidFill>
                  <a:srgbClr val="294667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4667"/>
              </a:buClr>
              <a:buSzPts val="1400"/>
              <a:buFont typeface="Merriweather"/>
              <a:buNone/>
              <a:defRPr sz="1400" b="1" i="0" u="none" strike="noStrike" cap="none">
                <a:solidFill>
                  <a:srgbClr val="294667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r>
              <a:rPr lang="es-ES" sz="1800">
                <a:solidFill>
                  <a:schemeClr val="accent4"/>
                </a:solidFill>
              </a:rPr>
              <a:t>Variació flexiva de gènere</a:t>
            </a:r>
          </a:p>
        </p:txBody>
      </p:sp>
      <p:graphicFrame>
        <p:nvGraphicFramePr>
          <p:cNvPr id="15" name="Tabla 15">
            <a:extLst>
              <a:ext uri="{FF2B5EF4-FFF2-40B4-BE49-F238E27FC236}">
                <a16:creationId xmlns:a16="http://schemas.microsoft.com/office/drawing/2014/main" id="{C0E37A0B-D25B-4B7B-976C-95F9119F577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9754741"/>
              </p:ext>
            </p:extLst>
          </p:nvPr>
        </p:nvGraphicFramePr>
        <p:xfrm>
          <a:off x="353292" y="1564558"/>
          <a:ext cx="8278089" cy="3420587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83672">
                  <a:extLst>
                    <a:ext uri="{9D8B030D-6E8A-4147-A177-3AD203B41FA5}">
                      <a16:colId xmlns:a16="http://schemas.microsoft.com/office/drawing/2014/main" val="684017547"/>
                    </a:ext>
                  </a:extLst>
                </a:gridCol>
                <a:gridCol w="2583872">
                  <a:extLst>
                    <a:ext uri="{9D8B030D-6E8A-4147-A177-3AD203B41FA5}">
                      <a16:colId xmlns:a16="http://schemas.microsoft.com/office/drawing/2014/main" val="2011049073"/>
                    </a:ext>
                  </a:extLst>
                </a:gridCol>
                <a:gridCol w="4710545">
                  <a:extLst>
                    <a:ext uri="{9D8B030D-6E8A-4147-A177-3AD203B41FA5}">
                      <a16:colId xmlns:a16="http://schemas.microsoft.com/office/drawing/2014/main" val="1998065976"/>
                    </a:ext>
                  </a:extLst>
                </a:gridCol>
              </a:tblGrid>
              <a:tr h="0">
                <a:tc gridSpan="3">
                  <a:txBody>
                    <a:bodyPr/>
                    <a:lstStyle/>
                    <a:p>
                      <a:pPr algn="ctr"/>
                      <a:r>
                        <a:rPr lang="es-ES" baseline="0">
                          <a:uFill>
                            <a:solidFill>
                              <a:schemeClr val="accent1"/>
                            </a:solidFill>
                          </a:uFill>
                          <a:latin typeface="Open Sans"/>
                        </a:rPr>
                        <a:t>La formació del femení en els noms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>
                        <a:latin typeface="Open San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>
                        <a:latin typeface="Open San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6160615"/>
                  </a:ext>
                </a:extLst>
              </a:tr>
              <a:tr h="0">
                <a:tc rowSpan="4">
                  <a:txBody>
                    <a:bodyPr/>
                    <a:lstStyle/>
                    <a:p>
                      <a:pPr algn="ctr"/>
                      <a:r>
                        <a:rPr lang="es-ES" sz="1200" b="1" baseline="0">
                          <a:solidFill>
                            <a:schemeClr val="tx1"/>
                          </a:solidFill>
                          <a:uFill>
                            <a:solidFill>
                              <a:schemeClr val="accent1"/>
                            </a:solidFill>
                          </a:uFill>
                          <a:latin typeface="Open Sans"/>
                        </a:rPr>
                        <a:t>Masculins acabats en C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Clr>
                          <a:schemeClr val="accent1"/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es-ES" sz="800" b="1" baseline="0">
                          <a:uFill>
                            <a:solidFill>
                              <a:schemeClr val="accent1"/>
                            </a:solidFill>
                          </a:uFill>
                          <a:latin typeface="Open Sans"/>
                        </a:rPr>
                        <a:t>+a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800" i="1" baseline="0">
                          <a:uFill>
                            <a:solidFill>
                              <a:schemeClr val="accent1"/>
                            </a:solidFill>
                          </a:uFill>
                          <a:latin typeface="Open Sans"/>
                        </a:rPr>
                        <a:t>matemàtic &gt; matemàtica; promés &gt; promesa: company &gt; companya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5953528"/>
                  </a:ext>
                </a:extLst>
              </a:tr>
              <a:tr h="199217">
                <a:tc vMerge="1">
                  <a:txBody>
                    <a:bodyPr/>
                    <a:lstStyle/>
                    <a:p>
                      <a:pPr algn="ctr"/>
                      <a:endParaRPr lang="es-ES" sz="1200" b="1">
                        <a:solidFill>
                          <a:schemeClr val="tx1"/>
                        </a:solidFill>
                        <a:latin typeface="Open Sans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Clr>
                          <a:schemeClr val="accent1"/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es-ES" sz="800" b="1" baseline="0">
                          <a:uFill>
                            <a:solidFill>
                              <a:schemeClr val="accent1"/>
                            </a:solidFill>
                          </a:uFill>
                          <a:latin typeface="Open Sans"/>
                        </a:rPr>
                        <a:t>-</a:t>
                      </a:r>
                      <a:r>
                        <a:rPr lang="es-ES" sz="800" b="1" strike="noStrike" baseline="0">
                          <a:uFill>
                            <a:solidFill>
                              <a:schemeClr val="accent1"/>
                            </a:solidFill>
                          </a:uFill>
                          <a:latin typeface="Open Sans"/>
                        </a:rPr>
                        <a:t>t</a:t>
                      </a:r>
                      <a:r>
                        <a:rPr lang="es-ES" sz="800" b="1" baseline="0">
                          <a:uFill>
                            <a:solidFill>
                              <a:schemeClr val="accent1"/>
                            </a:solidFill>
                          </a:uFill>
                          <a:latin typeface="Open Sans"/>
                        </a:rPr>
                        <a:t> </a:t>
                      </a:r>
                      <a:r>
                        <a:rPr lang="es-ES" sz="800" b="0" baseline="0">
                          <a:solidFill>
                            <a:schemeClr val="accent1"/>
                          </a:solidFill>
                          <a:uFill>
                            <a:solidFill>
                              <a:schemeClr val="accent1"/>
                            </a:solidFill>
                          </a:uFill>
                          <a:latin typeface="Open Sans"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es-ES" sz="800" b="0" baseline="0">
                          <a:uFill>
                            <a:solidFill>
                              <a:schemeClr val="accent1"/>
                            </a:solidFill>
                          </a:uFill>
                          <a:latin typeface="Open Sans"/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es-ES" sz="800" b="1" baseline="0">
                          <a:uFill>
                            <a:solidFill>
                              <a:schemeClr val="accent1"/>
                            </a:solidFill>
                          </a:uFill>
                          <a:latin typeface="Open Sans"/>
                          <a:sym typeface="Wingdings" panose="05000000000000000000" pitchFamily="2" charset="2"/>
                        </a:rPr>
                        <a:t>-da</a:t>
                      </a:r>
                      <a:endParaRPr lang="es-ES" sz="800" b="1" baseline="0">
                        <a:uFill>
                          <a:solidFill>
                            <a:schemeClr val="accent1"/>
                          </a:solidFill>
                        </a:uFill>
                        <a:latin typeface="Open Sans"/>
                      </a:endParaRPr>
                    </a:p>
                    <a:p>
                      <a:pPr marL="0" indent="0">
                        <a:buClr>
                          <a:schemeClr val="accent1"/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es-ES" sz="800" b="1" baseline="0">
                          <a:uFill>
                            <a:solidFill>
                              <a:schemeClr val="accent1"/>
                            </a:solidFill>
                          </a:uFill>
                          <a:latin typeface="Open Sans"/>
                        </a:rPr>
                        <a:t>-c </a:t>
                      </a:r>
                      <a:r>
                        <a:rPr lang="es-ES" sz="800" b="0" baseline="0">
                          <a:solidFill>
                            <a:schemeClr val="accent1"/>
                          </a:solidFill>
                          <a:uFill>
                            <a:solidFill>
                              <a:schemeClr val="accent1"/>
                            </a:solidFill>
                          </a:uFill>
                          <a:latin typeface="Open Sans"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es-ES" sz="800" b="0" baseline="0">
                          <a:uFill>
                            <a:solidFill>
                              <a:schemeClr val="accent1"/>
                            </a:solidFill>
                          </a:uFill>
                          <a:latin typeface="Open Sans"/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es-ES" sz="800" b="1" baseline="0">
                          <a:uFill>
                            <a:solidFill>
                              <a:schemeClr val="accent1"/>
                            </a:solidFill>
                          </a:uFill>
                          <a:latin typeface="Open Sans"/>
                          <a:sym typeface="Wingdings" panose="05000000000000000000" pitchFamily="2" charset="2"/>
                        </a:rPr>
                        <a:t>-ga</a:t>
                      </a:r>
                      <a:endParaRPr lang="es-ES" sz="800" b="1" baseline="0">
                        <a:uFill>
                          <a:solidFill>
                            <a:schemeClr val="accent1"/>
                          </a:solidFill>
                        </a:uFill>
                        <a:latin typeface="Open Sans"/>
                      </a:endParaRPr>
                    </a:p>
                    <a:p>
                      <a:pPr marL="0" indent="0">
                        <a:buClr>
                          <a:schemeClr val="accent1"/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es-ES" sz="800" b="1" baseline="0">
                          <a:uFill>
                            <a:solidFill>
                              <a:schemeClr val="accent1"/>
                            </a:solidFill>
                          </a:uFill>
                          <a:latin typeface="Open Sans"/>
                        </a:rPr>
                        <a:t>-p </a:t>
                      </a:r>
                      <a:r>
                        <a:rPr lang="es-ES" sz="800" b="0" baseline="0">
                          <a:solidFill>
                            <a:schemeClr val="accent1"/>
                          </a:solidFill>
                          <a:uFill>
                            <a:solidFill>
                              <a:schemeClr val="accent1"/>
                            </a:solidFill>
                          </a:uFill>
                          <a:latin typeface="Open Sans"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es-ES" sz="800" b="0" baseline="0">
                          <a:uFill>
                            <a:solidFill>
                              <a:schemeClr val="accent1"/>
                            </a:solidFill>
                          </a:uFill>
                          <a:latin typeface="Open Sans"/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es-ES" sz="800" b="1" baseline="0">
                          <a:uFill>
                            <a:solidFill>
                              <a:schemeClr val="accent1"/>
                            </a:solidFill>
                          </a:uFill>
                          <a:latin typeface="Open Sans"/>
                          <a:sym typeface="Wingdings" panose="05000000000000000000" pitchFamily="2" charset="2"/>
                        </a:rPr>
                        <a:t>-ba</a:t>
                      </a:r>
                      <a:endParaRPr lang="es-ES" sz="800" b="1" baseline="0">
                        <a:uFill>
                          <a:solidFill>
                            <a:schemeClr val="accent1"/>
                          </a:solidFill>
                        </a:uFill>
                        <a:latin typeface="Open Sans"/>
                      </a:endParaRPr>
                    </a:p>
                    <a:p>
                      <a:pPr marL="0" indent="0">
                        <a:buClr>
                          <a:schemeClr val="accent1"/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es-ES" sz="800" b="1" baseline="0">
                          <a:uFill>
                            <a:solidFill>
                              <a:schemeClr val="accent1"/>
                            </a:solidFill>
                          </a:uFill>
                          <a:latin typeface="Open Sans"/>
                        </a:rPr>
                        <a:t>-f</a:t>
                      </a:r>
                      <a:r>
                        <a:rPr lang="es-ES" sz="800" b="0" baseline="0">
                          <a:uFill>
                            <a:solidFill>
                              <a:schemeClr val="accent1"/>
                            </a:solidFill>
                          </a:uFill>
                          <a:latin typeface="Open Sans"/>
                        </a:rPr>
                        <a:t> </a:t>
                      </a:r>
                      <a:r>
                        <a:rPr lang="es-ES" sz="800" b="0" baseline="0">
                          <a:solidFill>
                            <a:schemeClr val="accent1"/>
                          </a:solidFill>
                          <a:uFill>
                            <a:solidFill>
                              <a:schemeClr val="accent1"/>
                            </a:solidFill>
                          </a:uFill>
                          <a:latin typeface="Open Sans"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es-ES" sz="800" b="0" baseline="0">
                          <a:uFill>
                            <a:solidFill>
                              <a:schemeClr val="accent1"/>
                            </a:solidFill>
                          </a:uFill>
                          <a:latin typeface="Open Sans"/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es-ES" sz="800" b="1" baseline="0">
                          <a:uFill>
                            <a:solidFill>
                              <a:schemeClr val="accent1"/>
                            </a:solidFill>
                          </a:uFill>
                          <a:latin typeface="Open Sans"/>
                          <a:sym typeface="Wingdings" panose="05000000000000000000" pitchFamily="2" charset="2"/>
                        </a:rPr>
                        <a:t>-va</a:t>
                      </a:r>
                      <a:endParaRPr lang="es-ES" sz="800" b="1" baseline="0">
                        <a:uFill>
                          <a:solidFill>
                            <a:schemeClr val="accent1"/>
                          </a:solidFill>
                        </a:uFill>
                        <a:latin typeface="Open San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800" i="1" baseline="0">
                          <a:uFill>
                            <a:solidFill>
                              <a:schemeClr val="accent1"/>
                            </a:solidFill>
                          </a:uFill>
                          <a:latin typeface="Open Sans"/>
                        </a:rPr>
                        <a:t>nebot &gt; neboda</a:t>
                      </a:r>
                    </a:p>
                    <a:p>
                      <a:r>
                        <a:rPr lang="es-ES" sz="800" i="1" baseline="0">
                          <a:uFill>
                            <a:solidFill>
                              <a:schemeClr val="accent1"/>
                            </a:solidFill>
                          </a:uFill>
                          <a:latin typeface="Open Sans"/>
                        </a:rPr>
                        <a:t>amic &gt; amiga</a:t>
                      </a:r>
                    </a:p>
                    <a:p>
                      <a:r>
                        <a:rPr lang="es-ES" sz="800" i="1" baseline="0">
                          <a:uFill>
                            <a:solidFill>
                              <a:schemeClr val="accent1"/>
                            </a:solidFill>
                          </a:uFill>
                          <a:latin typeface="Open Sans"/>
                        </a:rPr>
                        <a:t>llop &gt; lloba</a:t>
                      </a:r>
                    </a:p>
                    <a:p>
                      <a:r>
                        <a:rPr lang="es-ES" sz="800" i="1" baseline="0">
                          <a:uFill>
                            <a:solidFill>
                              <a:schemeClr val="accent1"/>
                            </a:solidFill>
                          </a:uFill>
                          <a:latin typeface="Open Sans"/>
                        </a:rPr>
                        <a:t>serf &gt; serva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8145835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/>
                      <a:endParaRPr lang="es-ES" sz="1200" b="1">
                        <a:solidFill>
                          <a:schemeClr val="tx1"/>
                        </a:solidFill>
                        <a:latin typeface="Open Sans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Clr>
                          <a:schemeClr val="accent1"/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es-ES" sz="800" b="1" baseline="0">
                          <a:uFill>
                            <a:solidFill>
                              <a:schemeClr val="accent1"/>
                            </a:solidFill>
                          </a:uFill>
                          <a:latin typeface="Open Sans"/>
                        </a:rPr>
                        <a:t>-C</a:t>
                      </a:r>
                      <a:r>
                        <a:rPr lang="es-ES" sz="800" b="0" baseline="0">
                          <a:uFill>
                            <a:solidFill>
                              <a:schemeClr val="accent1"/>
                            </a:solidFill>
                          </a:uFill>
                          <a:latin typeface="Open Sans"/>
                        </a:rPr>
                        <a:t> </a:t>
                      </a:r>
                      <a:r>
                        <a:rPr lang="es-ES" sz="800" b="0" baseline="0">
                          <a:solidFill>
                            <a:schemeClr val="accent1"/>
                          </a:solidFill>
                          <a:uFill>
                            <a:solidFill>
                              <a:schemeClr val="accent1"/>
                            </a:solidFill>
                          </a:uFill>
                          <a:latin typeface="Open Sans"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es-ES" sz="800" b="0" baseline="0">
                          <a:uFill>
                            <a:solidFill>
                              <a:schemeClr val="accent1"/>
                            </a:solidFill>
                          </a:uFill>
                          <a:latin typeface="Open Sans"/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es-ES" sz="800" b="1" baseline="0">
                          <a:uFill>
                            <a:solidFill>
                              <a:schemeClr val="accent1"/>
                            </a:solidFill>
                          </a:uFill>
                          <a:latin typeface="Open Sans"/>
                          <a:sym typeface="Wingdings" panose="05000000000000000000" pitchFamily="2" charset="2"/>
                        </a:rPr>
                        <a:t>-CCa</a:t>
                      </a:r>
                      <a:endParaRPr lang="es-ES" sz="800" b="1" baseline="0">
                        <a:uFill>
                          <a:solidFill>
                            <a:schemeClr val="accent1"/>
                          </a:solidFill>
                        </a:uFill>
                        <a:latin typeface="Open San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800" i="1" baseline="0">
                          <a:uFill>
                            <a:solidFill>
                              <a:schemeClr val="accent1"/>
                            </a:solidFill>
                          </a:uFill>
                          <a:latin typeface="Open Sans"/>
                        </a:rPr>
                        <a:t>gos &gt; gossa; gal &gt; gal·la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7900831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/>
                      <a:endParaRPr lang="es-ES" sz="1200" b="1">
                        <a:solidFill>
                          <a:schemeClr val="tx1"/>
                        </a:solidFill>
                        <a:latin typeface="Open Sans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Clr>
                          <a:schemeClr val="accent1"/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es-ES" sz="800" b="1" baseline="0">
                          <a:uFill>
                            <a:solidFill>
                              <a:schemeClr val="accent1"/>
                            </a:solidFill>
                          </a:uFill>
                          <a:latin typeface="Open Sans"/>
                        </a:rPr>
                        <a:t>-òleg</a:t>
                      </a:r>
                      <a:r>
                        <a:rPr lang="es-ES" sz="800" b="0" baseline="0">
                          <a:uFill>
                            <a:solidFill>
                              <a:schemeClr val="accent1"/>
                            </a:solidFill>
                          </a:uFill>
                          <a:latin typeface="Open Sans"/>
                        </a:rPr>
                        <a:t> </a:t>
                      </a:r>
                      <a:r>
                        <a:rPr lang="es-ES" sz="800" b="0" baseline="0">
                          <a:solidFill>
                            <a:schemeClr val="accent1"/>
                          </a:solidFill>
                          <a:uFill>
                            <a:solidFill>
                              <a:schemeClr val="accent1"/>
                            </a:solidFill>
                          </a:uFill>
                          <a:latin typeface="Open Sans"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es-ES" sz="800" b="0" baseline="0">
                          <a:uFill>
                            <a:solidFill>
                              <a:schemeClr val="accent1"/>
                            </a:solidFill>
                          </a:uFill>
                          <a:latin typeface="Open Sans"/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es-ES" sz="800" b="1" baseline="0">
                          <a:uFill>
                            <a:solidFill>
                              <a:schemeClr val="accent1"/>
                            </a:solidFill>
                          </a:uFill>
                          <a:latin typeface="Open Sans"/>
                          <a:sym typeface="Wingdings" panose="05000000000000000000" pitchFamily="2" charset="2"/>
                        </a:rPr>
                        <a:t>-òloga</a:t>
                      </a:r>
                      <a:endParaRPr lang="es-ES" sz="800" b="1" baseline="0">
                        <a:uFill>
                          <a:solidFill>
                            <a:schemeClr val="accent1"/>
                          </a:solidFill>
                        </a:uFill>
                        <a:latin typeface="Open San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800" i="1" baseline="0">
                          <a:uFill>
                            <a:solidFill>
                              <a:schemeClr val="accent1"/>
                            </a:solidFill>
                          </a:uFill>
                          <a:latin typeface="Open Sans"/>
                        </a:rPr>
                        <a:t>biòleg &gt; biòloga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3414994"/>
                  </a:ext>
                </a:extLst>
              </a:tr>
              <a:tr h="0">
                <a:tc rowSpan="3">
                  <a:txBody>
                    <a:bodyPr/>
                    <a:lstStyle/>
                    <a:p>
                      <a:pPr algn="ctr"/>
                      <a:r>
                        <a:rPr lang="es-ES" sz="1200" b="1" baseline="0">
                          <a:solidFill>
                            <a:schemeClr val="tx1"/>
                          </a:solidFill>
                          <a:uFill>
                            <a:solidFill>
                              <a:schemeClr val="accent1"/>
                            </a:solidFill>
                          </a:uFill>
                          <a:latin typeface="Open Sans"/>
                        </a:rPr>
                        <a:t>Masculits acabats en V 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Clr>
                          <a:schemeClr val="accent1"/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es-ES" sz="800" b="1" baseline="0">
                          <a:uFill>
                            <a:solidFill>
                              <a:schemeClr val="accent1"/>
                            </a:solidFill>
                          </a:uFill>
                          <a:latin typeface="Open Sans"/>
                        </a:rPr>
                        <a:t>-Ci</a:t>
                      </a:r>
                      <a:r>
                        <a:rPr lang="es-ES" sz="800" b="0" baseline="0">
                          <a:uFill>
                            <a:solidFill>
                              <a:schemeClr val="accent1"/>
                            </a:solidFill>
                          </a:uFill>
                          <a:latin typeface="Open Sans"/>
                        </a:rPr>
                        <a:t> o </a:t>
                      </a:r>
                      <a:r>
                        <a:rPr lang="es-ES" sz="800" b="1" baseline="0">
                          <a:uFill>
                            <a:solidFill>
                              <a:schemeClr val="accent1"/>
                            </a:solidFill>
                          </a:uFill>
                          <a:latin typeface="Open Sans"/>
                        </a:rPr>
                        <a:t>-Cu </a:t>
                      </a:r>
                      <a:r>
                        <a:rPr lang="es-ES" sz="800" b="0" baseline="0">
                          <a:solidFill>
                            <a:schemeClr val="accent1"/>
                          </a:solidFill>
                          <a:uFill>
                            <a:solidFill>
                              <a:schemeClr val="accent1"/>
                            </a:solidFill>
                          </a:uFill>
                          <a:latin typeface="Open Sans"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es-ES" sz="800" b="0" baseline="0">
                          <a:uFill>
                            <a:solidFill>
                              <a:schemeClr val="accent1"/>
                            </a:solidFill>
                          </a:uFill>
                          <a:latin typeface="Open Sans"/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es-ES" sz="800" b="1" baseline="0">
                          <a:uFill>
                            <a:solidFill>
                              <a:schemeClr val="accent1"/>
                            </a:solidFill>
                          </a:uFill>
                          <a:latin typeface="Open Sans"/>
                          <a:sym typeface="Wingdings" panose="05000000000000000000" pitchFamily="2" charset="2"/>
                        </a:rPr>
                        <a:t>+a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800" i="1" baseline="0">
                          <a:uFill>
                            <a:solidFill>
                              <a:schemeClr val="accent1"/>
                            </a:solidFill>
                          </a:uFill>
                          <a:latin typeface="Open Sans"/>
                        </a:rPr>
                        <a:t>avi &gt; àvia; individu &gt; indivídua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4150681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/>
                      <a:endParaRPr lang="es-ES" sz="1200" b="1">
                        <a:solidFill>
                          <a:schemeClr val="tx1"/>
                        </a:solidFill>
                        <a:latin typeface="Open Sans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s-ES" sz="800" b="1" baseline="0">
                          <a:uFill>
                            <a:solidFill>
                              <a:schemeClr val="accent1"/>
                            </a:solidFill>
                          </a:uFill>
                          <a:latin typeface="Open Sans"/>
                        </a:rPr>
                        <a:t>-síl·laba tònica </a:t>
                      </a:r>
                      <a:r>
                        <a:rPr lang="es-ES" sz="800" b="0" baseline="0">
                          <a:solidFill>
                            <a:schemeClr val="accent1"/>
                          </a:solidFill>
                          <a:uFill>
                            <a:solidFill>
                              <a:schemeClr val="accent1"/>
                            </a:solidFill>
                          </a:uFill>
                          <a:latin typeface="Open Sans"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es-ES" sz="800" b="1" baseline="0">
                          <a:uFill>
                            <a:solidFill>
                              <a:schemeClr val="accent1"/>
                            </a:solidFill>
                          </a:uFill>
                          <a:latin typeface="Open Sans"/>
                          <a:sym typeface="Wingdings" panose="05000000000000000000" pitchFamily="2" charset="2"/>
                        </a:rPr>
                        <a:t> +na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s-ES" sz="800" i="1" baseline="0">
                          <a:uFill>
                            <a:solidFill>
                              <a:schemeClr val="accent1"/>
                            </a:solidFill>
                          </a:uFill>
                          <a:latin typeface="Open Sans"/>
                        </a:rPr>
                        <a:t>campió &gt; campiona; veí &gt; veïna; valencià &gt; valenciana; xilé &gt; xilena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8989475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/>
                      <a:endParaRPr lang="es-ES" sz="1200" b="1">
                        <a:solidFill>
                          <a:schemeClr val="tx1"/>
                        </a:solidFill>
                        <a:latin typeface="Open Sans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Clr>
                          <a:schemeClr val="accent1"/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es-ES" sz="800" b="1" baseline="0">
                          <a:uFill>
                            <a:solidFill>
                              <a:schemeClr val="accent1"/>
                            </a:solidFill>
                          </a:uFill>
                          <a:latin typeface="Open Sans"/>
                        </a:rPr>
                        <a:t>-e</a:t>
                      </a:r>
                      <a:r>
                        <a:rPr lang="es-ES" sz="800" b="0" baseline="0">
                          <a:uFill>
                            <a:solidFill>
                              <a:schemeClr val="accent1"/>
                            </a:solidFill>
                          </a:uFill>
                          <a:latin typeface="Open Sans"/>
                        </a:rPr>
                        <a:t> o </a:t>
                      </a:r>
                      <a:r>
                        <a:rPr lang="es-ES" sz="800" b="1" baseline="0">
                          <a:uFill>
                            <a:solidFill>
                              <a:schemeClr val="accent1"/>
                            </a:solidFill>
                          </a:uFill>
                          <a:latin typeface="Open Sans"/>
                        </a:rPr>
                        <a:t>o</a:t>
                      </a:r>
                      <a:r>
                        <a:rPr lang="es-ES" sz="800" b="0" baseline="0">
                          <a:uFill>
                            <a:solidFill>
                              <a:schemeClr val="accent1"/>
                            </a:solidFill>
                          </a:uFill>
                          <a:latin typeface="Open Sans"/>
                        </a:rPr>
                        <a:t> </a:t>
                      </a:r>
                      <a:r>
                        <a:rPr lang="es-ES" sz="800" b="1" baseline="0">
                          <a:uFill>
                            <a:solidFill>
                              <a:schemeClr val="accent1"/>
                            </a:solidFill>
                          </a:uFill>
                          <a:latin typeface="Open Sans"/>
                        </a:rPr>
                        <a:t>àtones</a:t>
                      </a:r>
                      <a:r>
                        <a:rPr lang="es-ES" sz="800" b="0" baseline="0">
                          <a:uFill>
                            <a:solidFill>
                              <a:schemeClr val="accent1"/>
                            </a:solidFill>
                          </a:uFill>
                          <a:latin typeface="Open Sans"/>
                        </a:rPr>
                        <a:t> </a:t>
                      </a:r>
                      <a:r>
                        <a:rPr lang="es-ES" sz="800" b="0" baseline="0">
                          <a:solidFill>
                            <a:schemeClr val="accent1"/>
                          </a:solidFill>
                          <a:uFill>
                            <a:solidFill>
                              <a:schemeClr val="accent1"/>
                            </a:solidFill>
                          </a:uFill>
                          <a:latin typeface="Open Sans"/>
                          <a:sym typeface="Wingdings" panose="05000000000000000000" pitchFamily="2" charset="2"/>
                        </a:rPr>
                        <a:t> </a:t>
                      </a:r>
                      <a:r>
                        <a:rPr lang="es-ES" sz="800" b="1" baseline="0">
                          <a:uFill>
                            <a:solidFill>
                              <a:schemeClr val="accent1"/>
                            </a:solidFill>
                          </a:uFill>
                          <a:latin typeface="Open Sans"/>
                          <a:sym typeface="Wingdings" panose="05000000000000000000" pitchFamily="2" charset="2"/>
                        </a:rPr>
                        <a:t>-a</a:t>
                      </a:r>
                      <a:endParaRPr lang="es-ES" sz="800" b="1" baseline="0">
                        <a:uFill>
                          <a:solidFill>
                            <a:schemeClr val="accent1"/>
                          </a:solidFill>
                        </a:uFill>
                        <a:latin typeface="Open San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800" i="1" baseline="0">
                          <a:uFill>
                            <a:solidFill>
                              <a:schemeClr val="accent1"/>
                            </a:solidFill>
                          </a:uFill>
                          <a:latin typeface="Open Sans"/>
                        </a:rPr>
                        <a:t>alumne &gt; alumna; psiquiatre &gt; psiquiatra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1903151"/>
                  </a:ext>
                </a:extLst>
              </a:tr>
              <a:tr h="220187">
                <a:tc rowSpan="4">
                  <a:txBody>
                    <a:bodyPr/>
                    <a:lstStyle/>
                    <a:p>
                      <a:pPr algn="ctr"/>
                      <a:r>
                        <a:rPr lang="es-ES" sz="1200" b="1" baseline="0">
                          <a:solidFill>
                            <a:schemeClr val="tx1"/>
                          </a:solidFill>
                          <a:uFill>
                            <a:solidFill>
                              <a:schemeClr val="accent1"/>
                            </a:solidFill>
                          </a:uFill>
                          <a:latin typeface="Open Sans"/>
                        </a:rPr>
                        <a:t>Masculins acabats en C o V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Clr>
                          <a:schemeClr val="accent1"/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es-ES" sz="800" b="1" baseline="0">
                          <a:uFill>
                            <a:solidFill>
                              <a:schemeClr val="accent1"/>
                            </a:solidFill>
                          </a:uFill>
                          <a:latin typeface="Open Sans"/>
                        </a:rPr>
                        <a:t>+essa, +ina, +iu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800" i="1" baseline="0">
                          <a:uFill>
                            <a:solidFill>
                              <a:schemeClr val="accent1"/>
                            </a:solidFill>
                          </a:uFill>
                          <a:latin typeface="Open Sans"/>
                        </a:rPr>
                        <a:t>alcalde &gt; alcaldessa; gall &gt; gallina; actor &gt; actriu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3828594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/>
                      <a:endParaRPr lang="es-ES" sz="1200" b="1" baseline="0">
                        <a:solidFill>
                          <a:schemeClr val="tx1"/>
                        </a:solidFill>
                        <a:uFill>
                          <a:solidFill>
                            <a:schemeClr val="accent1"/>
                          </a:solidFill>
                        </a:uFill>
                        <a:latin typeface="Open Sans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Clr>
                          <a:schemeClr val="accent1"/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es-ES" sz="800" b="1" baseline="0">
                          <a:uFill>
                            <a:solidFill>
                              <a:schemeClr val="accent1"/>
                            </a:solidFill>
                          </a:uFill>
                          <a:latin typeface="Open Sans"/>
                        </a:rPr>
                        <a:t>mateixa forma +mascle/femella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800" i="1" u="none" baseline="0">
                          <a:uFill>
                            <a:solidFill>
                              <a:schemeClr val="accent1"/>
                            </a:solidFill>
                          </a:uFill>
                          <a:latin typeface="Open Sans"/>
                        </a:rPr>
                        <a:t>el</a:t>
                      </a:r>
                      <a:r>
                        <a:rPr lang="es-ES" sz="800" i="1" baseline="0">
                          <a:uFill>
                            <a:solidFill>
                              <a:schemeClr val="accent1"/>
                            </a:solidFill>
                          </a:uFill>
                          <a:latin typeface="Open Sans"/>
                        </a:rPr>
                        <a:t> voltor mascle &gt; el voltor femella; la mona mascle &gt; la mona femella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8585395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/>
                      <a:endParaRPr lang="es-ES" sz="1200" b="1" baseline="0">
                        <a:solidFill>
                          <a:schemeClr val="tx1"/>
                        </a:solidFill>
                        <a:uFill>
                          <a:solidFill>
                            <a:schemeClr val="accent1"/>
                          </a:solidFill>
                        </a:uFill>
                        <a:latin typeface="Open Sans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Clr>
                          <a:schemeClr val="accent1"/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es-ES" sz="800" b="1" baseline="0">
                          <a:uFill>
                            <a:solidFill>
                              <a:schemeClr val="accent1"/>
                            </a:solidFill>
                          </a:uFill>
                          <a:latin typeface="Open Sans"/>
                        </a:rPr>
                        <a:t>mateixa forma diferent article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s-ES" sz="800" i="1" u="sng" baseline="0">
                          <a:uFill>
                            <a:solidFill>
                              <a:schemeClr val="accent1"/>
                            </a:solidFill>
                          </a:uFill>
                          <a:latin typeface="Open Sans"/>
                        </a:rPr>
                        <a:t>SIGNIFICAT</a:t>
                      </a:r>
                      <a:r>
                        <a:rPr lang="es-ES" sz="800" i="1" u="none" baseline="0">
                          <a:uFill>
                            <a:solidFill>
                              <a:schemeClr val="accent1"/>
                            </a:solidFill>
                          </a:uFill>
                          <a:latin typeface="Open Sans"/>
                        </a:rPr>
                        <a:t>: el canal &gt; la canal; el fi &gt; la fi; el còlera &gt; la còlera; el pols &gt; la pols; el son &gt; la son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s-ES" sz="800" i="1" u="sng" baseline="0">
                          <a:uFill>
                            <a:solidFill>
                              <a:schemeClr val="accent1"/>
                            </a:solidFill>
                          </a:uFill>
                          <a:latin typeface="Open Sans"/>
                        </a:rPr>
                        <a:t>GÈNERE</a:t>
                      </a:r>
                      <a:r>
                        <a:rPr lang="es-ES" sz="800" b="0" i="0" u="none" baseline="0">
                          <a:uFill>
                            <a:solidFill>
                              <a:schemeClr val="accent1"/>
                            </a:solidFill>
                          </a:uFill>
                          <a:latin typeface="Open Sans"/>
                        </a:rPr>
                        <a:t> (-ista)</a:t>
                      </a:r>
                      <a:r>
                        <a:rPr lang="es-ES" sz="800" i="0" u="none" baseline="0">
                          <a:uFill>
                            <a:solidFill>
                              <a:schemeClr val="accent1"/>
                            </a:solidFill>
                          </a:uFill>
                          <a:latin typeface="Open Sans"/>
                        </a:rPr>
                        <a:t>: </a:t>
                      </a:r>
                      <a:r>
                        <a:rPr lang="es-ES" sz="800" i="1" u="none" baseline="0">
                          <a:uFill>
                            <a:solidFill>
                              <a:schemeClr val="accent1"/>
                            </a:solidFill>
                          </a:uFill>
                          <a:latin typeface="Open Sans"/>
                        </a:rPr>
                        <a:t>el modista &gt; la modista; el ciclista &gt; la ciclista</a:t>
                      </a:r>
                      <a:endParaRPr lang="es-ES" sz="800" i="1" u="sng" baseline="0">
                        <a:uFill>
                          <a:solidFill>
                            <a:schemeClr val="accent1"/>
                          </a:solidFill>
                        </a:uFill>
                        <a:latin typeface="Open San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6439154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/>
                      <a:endParaRPr lang="es-ES" sz="1200" b="1" baseline="0">
                        <a:solidFill>
                          <a:schemeClr val="tx1"/>
                        </a:solidFill>
                        <a:uFill>
                          <a:solidFill>
                            <a:schemeClr val="accent1"/>
                          </a:solidFill>
                        </a:uFill>
                        <a:latin typeface="Open Sans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Clr>
                          <a:schemeClr val="accent1"/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es-ES" sz="800" b="1" baseline="0">
                          <a:uFill>
                            <a:solidFill>
                              <a:schemeClr val="accent1"/>
                            </a:solidFill>
                          </a:uFill>
                          <a:latin typeface="Open Sans"/>
                        </a:rPr>
                        <a:t>formes diferents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800" i="1" baseline="0">
                          <a:uFill>
                            <a:solidFill>
                              <a:schemeClr val="accent1"/>
                            </a:solidFill>
                          </a:uFill>
                          <a:latin typeface="Open Sans"/>
                        </a:rPr>
                        <a:t>home &gt; dona; pare &gt; mare; oncle &gt; tia; vaca &gt; bou; cavall &gt; euga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074841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s-ES" sz="1200" b="1" baseline="0">
                          <a:solidFill>
                            <a:schemeClr val="tx1"/>
                          </a:solidFill>
                          <a:uFill>
                            <a:solidFill>
                              <a:schemeClr val="accent1"/>
                            </a:solidFill>
                          </a:uFill>
                          <a:latin typeface="Open Sans"/>
                        </a:rPr>
                        <a:t>Invers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Clr>
                          <a:schemeClr val="accent1"/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es-ES" sz="800" b="0" baseline="0">
                          <a:uFill>
                            <a:solidFill>
                              <a:schemeClr val="accent1"/>
                            </a:solidFill>
                          </a:uFill>
                          <a:latin typeface="Open Sans"/>
                        </a:rPr>
                        <a:t>femení </a:t>
                      </a:r>
                      <a:r>
                        <a:rPr lang="es-ES" sz="800" b="0" baseline="0">
                          <a:solidFill>
                            <a:schemeClr val="accent1"/>
                          </a:solidFill>
                          <a:uFill>
                            <a:solidFill>
                              <a:schemeClr val="accent1"/>
                            </a:solidFill>
                          </a:uFill>
                          <a:latin typeface="Open Sans"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es-ES" sz="800" b="0" baseline="0">
                          <a:uFill>
                            <a:solidFill>
                              <a:schemeClr val="accent1"/>
                            </a:solidFill>
                          </a:uFill>
                          <a:latin typeface="Open Sans"/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es-ES" sz="800" b="0" baseline="0">
                          <a:uFill>
                            <a:solidFill>
                              <a:schemeClr val="accent1"/>
                            </a:solidFill>
                          </a:uFill>
                          <a:latin typeface="Open Sans"/>
                        </a:rPr>
                        <a:t>masculí </a:t>
                      </a:r>
                      <a:r>
                        <a:rPr lang="es-ES" sz="800" b="1" baseline="0">
                          <a:uFill>
                            <a:solidFill>
                              <a:schemeClr val="accent1"/>
                            </a:solidFill>
                          </a:uFill>
                          <a:latin typeface="Open Sans"/>
                        </a:rPr>
                        <a:t>+ot</a:t>
                      </a:r>
                      <a:endParaRPr lang="es-ES" sz="800" b="0" baseline="0">
                        <a:uFill>
                          <a:solidFill>
                            <a:schemeClr val="accent1"/>
                          </a:solidFill>
                        </a:uFill>
                        <a:latin typeface="Open San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800" i="1" baseline="0">
                          <a:uFill>
                            <a:solidFill>
                              <a:schemeClr val="accent1"/>
                            </a:solidFill>
                          </a:uFill>
                          <a:latin typeface="Open Sans"/>
                        </a:rPr>
                        <a:t>bruixa &gt; bruixot; abella &gt; abellot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63997"/>
                  </a:ext>
                </a:extLst>
              </a:tr>
            </a:tbl>
          </a:graphicData>
        </a:graphic>
      </p:graphicFrame>
      <p:sp>
        <p:nvSpPr>
          <p:cNvPr id="26" name="Rectángulo 25">
            <a:extLst>
              <a:ext uri="{FF2B5EF4-FFF2-40B4-BE49-F238E27FC236}">
                <a16:creationId xmlns:a16="http://schemas.microsoft.com/office/drawing/2014/main" id="{D5777810-7D26-48E8-8836-683C94377069}"/>
              </a:ext>
            </a:extLst>
          </p:cNvPr>
          <p:cNvSpPr/>
          <p:nvPr/>
        </p:nvSpPr>
        <p:spPr>
          <a:xfrm>
            <a:off x="7144790" y="1000654"/>
            <a:ext cx="1431174" cy="43434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900">
                <a:latin typeface="Open Sans"/>
              </a:rPr>
              <a:t>Hi ha noms que </a:t>
            </a:r>
            <a:r>
              <a:rPr lang="es-ES" sz="900" b="1">
                <a:latin typeface="Open Sans"/>
              </a:rPr>
              <a:t>no poden variar el gènere:</a:t>
            </a:r>
            <a:br>
              <a:rPr lang="es-ES" sz="900">
                <a:latin typeface="Open Sans"/>
              </a:rPr>
            </a:br>
            <a:r>
              <a:rPr lang="es-ES" sz="900" i="1">
                <a:latin typeface="Open Sans"/>
              </a:rPr>
              <a:t>la casa, el cotxe</a:t>
            </a:r>
            <a:endParaRPr lang="es-ES" sz="900" b="1" i="1">
              <a:latin typeface="Open Sans"/>
            </a:endParaRPr>
          </a:p>
        </p:txBody>
      </p:sp>
      <p:sp>
        <p:nvSpPr>
          <p:cNvPr id="27" name="Rectángulo 26">
            <a:extLst>
              <a:ext uri="{FF2B5EF4-FFF2-40B4-BE49-F238E27FC236}">
                <a16:creationId xmlns:a16="http://schemas.microsoft.com/office/drawing/2014/main" id="{758AC405-23BD-42A1-BF0D-B14497F74468}"/>
              </a:ext>
            </a:extLst>
          </p:cNvPr>
          <p:cNvSpPr/>
          <p:nvPr/>
        </p:nvSpPr>
        <p:spPr>
          <a:xfrm>
            <a:off x="7491154" y="4386349"/>
            <a:ext cx="1424246" cy="185651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900" b="1">
                <a:latin typeface="Open Sans"/>
              </a:rPr>
              <a:t>-iste</a:t>
            </a:r>
            <a:r>
              <a:rPr lang="es-ES" sz="900">
                <a:latin typeface="Open Sans"/>
              </a:rPr>
              <a:t> sempre </a:t>
            </a:r>
            <a:r>
              <a:rPr lang="es-ES" sz="900" b="1">
                <a:latin typeface="Open Sans"/>
              </a:rPr>
              <a:t>masculins</a:t>
            </a:r>
            <a:endParaRPr lang="es-ES" sz="900" b="1" i="1">
              <a:latin typeface="Open Sans"/>
            </a:endParaRPr>
          </a:p>
        </p:txBody>
      </p:sp>
      <p:sp>
        <p:nvSpPr>
          <p:cNvPr id="2" name="Cerrar llave 1">
            <a:extLst>
              <a:ext uri="{FF2B5EF4-FFF2-40B4-BE49-F238E27FC236}">
                <a16:creationId xmlns:a16="http://schemas.microsoft.com/office/drawing/2014/main" id="{D19DF586-9319-404A-891C-9E5BBCADFA19}"/>
              </a:ext>
            </a:extLst>
          </p:cNvPr>
          <p:cNvSpPr/>
          <p:nvPr/>
        </p:nvSpPr>
        <p:spPr>
          <a:xfrm>
            <a:off x="1863437" y="2140441"/>
            <a:ext cx="45719" cy="459105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66C575AD-473A-4EB3-B3AE-03A9EC245993}"/>
              </a:ext>
            </a:extLst>
          </p:cNvPr>
          <p:cNvSpPr txBox="1"/>
          <p:nvPr/>
        </p:nvSpPr>
        <p:spPr>
          <a:xfrm>
            <a:off x="1863437" y="2269965"/>
            <a:ext cx="665567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700">
                <a:latin typeface="Open Sans"/>
              </a:rPr>
              <a:t>sonorització</a:t>
            </a:r>
          </a:p>
        </p:txBody>
      </p:sp>
      <p:sp>
        <p:nvSpPr>
          <p:cNvPr id="13" name="Rectángulo 12">
            <a:extLst>
              <a:ext uri="{FF2B5EF4-FFF2-40B4-BE49-F238E27FC236}">
                <a16:creationId xmlns:a16="http://schemas.microsoft.com/office/drawing/2014/main" id="{B1F58055-533C-4537-BE4D-B162B9F3F4AD}"/>
              </a:ext>
            </a:extLst>
          </p:cNvPr>
          <p:cNvSpPr/>
          <p:nvPr/>
        </p:nvSpPr>
        <p:spPr>
          <a:xfrm>
            <a:off x="8083098" y="147071"/>
            <a:ext cx="916456" cy="294675"/>
          </a:xfrm>
          <a:prstGeom prst="rect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r>
              <a:rPr lang="es-ES" sz="900" b="1">
                <a:latin typeface="Open Sans"/>
              </a:rPr>
              <a:t>-a</a:t>
            </a:r>
            <a:r>
              <a:rPr lang="es-ES" sz="900">
                <a:latin typeface="Open Sans"/>
              </a:rPr>
              <a:t>: substitueix</a:t>
            </a:r>
          </a:p>
          <a:p>
            <a:pPr algn="ctr"/>
            <a:r>
              <a:rPr lang="es-ES" sz="900" b="1">
                <a:latin typeface="Open Sans"/>
              </a:rPr>
              <a:t>+a:</a:t>
            </a:r>
            <a:r>
              <a:rPr lang="es-ES" sz="900">
                <a:latin typeface="Open Sans"/>
              </a:rPr>
              <a:t> afegeix</a:t>
            </a:r>
            <a:endParaRPr lang="es-ES" sz="900" b="1">
              <a:latin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3287074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Tabla 15">
            <a:extLst>
              <a:ext uri="{FF2B5EF4-FFF2-40B4-BE49-F238E27FC236}">
                <a16:creationId xmlns:a16="http://schemas.microsoft.com/office/drawing/2014/main" id="{C0E37A0B-D25B-4B7B-976C-95F9119F577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089519"/>
              </p:ext>
            </p:extLst>
          </p:nvPr>
        </p:nvGraphicFramePr>
        <p:xfrm>
          <a:off x="432955" y="145390"/>
          <a:ext cx="8278089" cy="2140427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83672">
                  <a:extLst>
                    <a:ext uri="{9D8B030D-6E8A-4147-A177-3AD203B41FA5}">
                      <a16:colId xmlns:a16="http://schemas.microsoft.com/office/drawing/2014/main" val="684017547"/>
                    </a:ext>
                  </a:extLst>
                </a:gridCol>
                <a:gridCol w="2583872">
                  <a:extLst>
                    <a:ext uri="{9D8B030D-6E8A-4147-A177-3AD203B41FA5}">
                      <a16:colId xmlns:a16="http://schemas.microsoft.com/office/drawing/2014/main" val="2011049073"/>
                    </a:ext>
                  </a:extLst>
                </a:gridCol>
                <a:gridCol w="4710545">
                  <a:extLst>
                    <a:ext uri="{9D8B030D-6E8A-4147-A177-3AD203B41FA5}">
                      <a16:colId xmlns:a16="http://schemas.microsoft.com/office/drawing/2014/main" val="1998065976"/>
                    </a:ext>
                  </a:extLst>
                </a:gridCol>
              </a:tblGrid>
              <a:tr h="0">
                <a:tc gridSpan="3">
                  <a:txBody>
                    <a:bodyPr/>
                    <a:lstStyle/>
                    <a:p>
                      <a:pPr algn="ctr"/>
                      <a:r>
                        <a:rPr lang="es-ES" baseline="0">
                          <a:uFill>
                            <a:solidFill>
                              <a:schemeClr val="accent1"/>
                            </a:solidFill>
                          </a:uFill>
                          <a:latin typeface="Open Sans"/>
                        </a:rPr>
                        <a:t>La formació del femení en els adjectius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>
                        <a:latin typeface="Open San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>
                        <a:latin typeface="Open San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6160615"/>
                  </a:ext>
                </a:extLst>
              </a:tr>
              <a:tr h="0">
                <a:tc rowSpan="4">
                  <a:txBody>
                    <a:bodyPr/>
                    <a:lstStyle/>
                    <a:p>
                      <a:pPr algn="ctr"/>
                      <a:r>
                        <a:rPr lang="es-ES" sz="1200" b="1" baseline="0">
                          <a:solidFill>
                            <a:schemeClr val="tx1"/>
                          </a:solidFill>
                          <a:uFill>
                            <a:solidFill>
                              <a:schemeClr val="accent1"/>
                            </a:solidFill>
                          </a:uFill>
                          <a:latin typeface="Open Sans"/>
                        </a:rPr>
                        <a:t>Masculins acabats en C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Clr>
                          <a:schemeClr val="accent1"/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es-ES" sz="800" b="1" baseline="0">
                          <a:uFill>
                            <a:solidFill>
                              <a:schemeClr val="accent1"/>
                            </a:solidFill>
                          </a:uFill>
                          <a:latin typeface="Open Sans"/>
                        </a:rPr>
                        <a:t>+a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800" i="1" baseline="0">
                          <a:uFill>
                            <a:solidFill>
                              <a:schemeClr val="accent1"/>
                            </a:solidFill>
                          </a:uFill>
                          <a:latin typeface="Open Sans"/>
                        </a:rPr>
                        <a:t>alt &gt; alta; valent &gt; valenta; ràpid &gt; ràpida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5953528"/>
                  </a:ext>
                </a:extLst>
              </a:tr>
              <a:tr h="199217">
                <a:tc vMerge="1">
                  <a:txBody>
                    <a:bodyPr/>
                    <a:lstStyle/>
                    <a:p>
                      <a:pPr algn="ctr"/>
                      <a:endParaRPr lang="es-ES" sz="1200" b="1">
                        <a:solidFill>
                          <a:schemeClr val="tx1"/>
                        </a:solidFill>
                        <a:latin typeface="Open Sans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Clr>
                          <a:schemeClr val="accent1"/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es-ES" sz="800" b="1" baseline="0">
                          <a:uFill>
                            <a:solidFill>
                              <a:schemeClr val="accent1"/>
                            </a:solidFill>
                          </a:uFill>
                          <a:latin typeface="Open Sans"/>
                        </a:rPr>
                        <a:t>sonorització</a:t>
                      </a:r>
                    </a:p>
                    <a:p>
                      <a:pPr marL="0" indent="0">
                        <a:buClr>
                          <a:schemeClr val="accent1"/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es-ES" sz="800" b="1" baseline="0">
                          <a:uFill>
                            <a:solidFill>
                              <a:schemeClr val="accent1"/>
                            </a:solidFill>
                          </a:uFill>
                          <a:latin typeface="Open Sans"/>
                        </a:rPr>
                        <a:t>-ig</a:t>
                      </a:r>
                      <a:r>
                        <a:rPr lang="es-ES" sz="800" b="1" baseline="0">
                          <a:solidFill>
                            <a:schemeClr val="accent1"/>
                          </a:solidFill>
                          <a:uFill>
                            <a:solidFill>
                              <a:schemeClr val="accent1"/>
                            </a:solidFill>
                          </a:uFill>
                          <a:latin typeface="Open Sans"/>
                        </a:rPr>
                        <a:t> </a:t>
                      </a:r>
                      <a:r>
                        <a:rPr lang="es-ES" sz="800" b="0" baseline="0">
                          <a:solidFill>
                            <a:schemeClr val="accent1"/>
                          </a:solidFill>
                          <a:uFill>
                            <a:solidFill>
                              <a:schemeClr val="accent1"/>
                            </a:solidFill>
                          </a:uFill>
                          <a:latin typeface="Open Sans"/>
                          <a:sym typeface="Wingdings" panose="05000000000000000000" pitchFamily="2" charset="2"/>
                        </a:rPr>
                        <a:t> </a:t>
                      </a:r>
                      <a:r>
                        <a:rPr lang="es-ES" sz="800" b="1" baseline="0">
                          <a:uFill>
                            <a:solidFill>
                              <a:schemeClr val="accent1"/>
                            </a:solidFill>
                          </a:uFill>
                          <a:latin typeface="Open Sans"/>
                          <a:sym typeface="Wingdings" panose="05000000000000000000" pitchFamily="2" charset="2"/>
                        </a:rPr>
                        <a:t>-ja</a:t>
                      </a:r>
                      <a:r>
                        <a:rPr lang="es-ES" sz="800" b="0" baseline="0">
                          <a:uFill>
                            <a:solidFill>
                              <a:schemeClr val="accent1"/>
                            </a:solidFill>
                          </a:uFill>
                          <a:latin typeface="Open Sans"/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es-ES" sz="800" b="0" baseline="0">
                          <a:solidFill>
                            <a:schemeClr val="accent1"/>
                          </a:solidFill>
                          <a:uFill>
                            <a:solidFill>
                              <a:schemeClr val="accent1"/>
                            </a:solidFill>
                          </a:uFill>
                          <a:latin typeface="Open Sans"/>
                          <a:sym typeface="Wingdings" panose="05000000000000000000" pitchFamily="2" charset="2"/>
                        </a:rPr>
                        <a:t>/</a:t>
                      </a:r>
                      <a:r>
                        <a:rPr lang="es-ES" sz="800" b="0" baseline="0">
                          <a:uFill>
                            <a:solidFill>
                              <a:schemeClr val="accent1"/>
                            </a:solidFill>
                          </a:uFill>
                          <a:latin typeface="Open Sans"/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es-ES" sz="800" b="1" baseline="0">
                          <a:uFill>
                            <a:solidFill>
                              <a:schemeClr val="accent1"/>
                            </a:solidFill>
                          </a:uFill>
                          <a:latin typeface="Open Sans"/>
                          <a:sym typeface="Wingdings" panose="05000000000000000000" pitchFamily="2" charset="2"/>
                        </a:rPr>
                        <a:t>tja</a:t>
                      </a:r>
                      <a:endParaRPr lang="es-ES" sz="800" b="1" baseline="0">
                        <a:uFill>
                          <a:solidFill>
                            <a:schemeClr val="accent1"/>
                          </a:solidFill>
                        </a:uFill>
                        <a:latin typeface="Open San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800" i="1" baseline="0">
                          <a:uFill>
                            <a:solidFill>
                              <a:schemeClr val="accent1"/>
                            </a:solidFill>
                          </a:uFill>
                          <a:latin typeface="Open Sans"/>
                        </a:rPr>
                        <a:t>buit &gt; buida; groc &gt; groga</a:t>
                      </a:r>
                    </a:p>
                    <a:p>
                      <a:r>
                        <a:rPr lang="es-ES" sz="800" i="1" baseline="0">
                          <a:uFill>
                            <a:solidFill>
                              <a:schemeClr val="accent1"/>
                            </a:solidFill>
                          </a:uFill>
                          <a:latin typeface="Open Sans"/>
                        </a:rPr>
                        <a:t>roig &gt; roja; lleig &gt; lletja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8145835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/>
                      <a:endParaRPr lang="es-ES" sz="1200" b="1">
                        <a:solidFill>
                          <a:schemeClr val="tx1"/>
                        </a:solidFill>
                        <a:latin typeface="Open Sans"/>
                      </a:endParaRPr>
                    </a:p>
                  </a:txBody>
                  <a:tcP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Clr>
                          <a:schemeClr val="accent1"/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es-ES" sz="800" b="1" baseline="0">
                          <a:uFill>
                            <a:solidFill>
                              <a:schemeClr val="accent1"/>
                            </a:solidFill>
                          </a:uFill>
                          <a:latin typeface="Open Sans"/>
                        </a:rPr>
                        <a:t>-u</a:t>
                      </a:r>
                      <a:r>
                        <a:rPr lang="es-ES" sz="800" b="0" baseline="0">
                          <a:uFill>
                            <a:solidFill>
                              <a:schemeClr val="accent1"/>
                            </a:solidFill>
                          </a:uFill>
                          <a:latin typeface="Open Sans"/>
                        </a:rPr>
                        <a:t> </a:t>
                      </a:r>
                      <a:r>
                        <a:rPr lang="es-ES" sz="800" b="0" baseline="0">
                          <a:solidFill>
                            <a:schemeClr val="accent1"/>
                          </a:solidFill>
                          <a:uFill>
                            <a:solidFill>
                              <a:schemeClr val="accent1"/>
                            </a:solidFill>
                          </a:uFill>
                          <a:latin typeface="Open Sans"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es-ES" sz="800" b="0" baseline="0">
                          <a:uFill>
                            <a:solidFill>
                              <a:schemeClr val="accent1"/>
                            </a:solidFill>
                          </a:uFill>
                          <a:latin typeface="Open Sans"/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es-ES" sz="800" b="1" baseline="0">
                          <a:uFill>
                            <a:solidFill>
                              <a:schemeClr val="accent1"/>
                            </a:solidFill>
                          </a:uFill>
                          <a:latin typeface="Open Sans"/>
                          <a:sym typeface="Wingdings" panose="05000000000000000000" pitchFamily="2" charset="2"/>
                        </a:rPr>
                        <a:t>-va</a:t>
                      </a:r>
                      <a:endParaRPr lang="es-ES" sz="800" b="1" baseline="0">
                        <a:uFill>
                          <a:solidFill>
                            <a:schemeClr val="accent1"/>
                          </a:solidFill>
                        </a:uFill>
                        <a:latin typeface="Open San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800" i="1" baseline="0">
                          <a:uFill>
                            <a:solidFill>
                              <a:schemeClr val="accent1"/>
                            </a:solidFill>
                          </a:uFill>
                          <a:latin typeface="Open Sans"/>
                        </a:rPr>
                        <a:t>blau &gt; blava; nou &gt; nova; hereu &gt; hereva/hereua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3414994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/>
                      <a:endParaRPr lang="es-ES" sz="1200" b="1" baseline="0">
                        <a:solidFill>
                          <a:schemeClr val="tx1"/>
                        </a:solidFill>
                        <a:uFill>
                          <a:solidFill>
                            <a:schemeClr val="accent1"/>
                          </a:solidFill>
                        </a:uFill>
                        <a:latin typeface="Open Sans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s-ES" sz="800" b="1" baseline="0">
                          <a:uFill>
                            <a:solidFill>
                              <a:schemeClr val="accent1"/>
                            </a:solidFill>
                          </a:uFill>
                          <a:latin typeface="Open Sans"/>
                        </a:rPr>
                        <a:t>-C</a:t>
                      </a:r>
                      <a:r>
                        <a:rPr lang="es-ES" sz="800" b="0" baseline="0">
                          <a:uFill>
                            <a:solidFill>
                              <a:schemeClr val="accent1"/>
                            </a:solidFill>
                          </a:uFill>
                          <a:latin typeface="Open Sans"/>
                        </a:rPr>
                        <a:t> </a:t>
                      </a:r>
                      <a:r>
                        <a:rPr lang="es-ES" sz="800" b="0" baseline="0">
                          <a:solidFill>
                            <a:schemeClr val="accent1"/>
                          </a:solidFill>
                          <a:uFill>
                            <a:solidFill>
                              <a:schemeClr val="accent1"/>
                            </a:solidFill>
                          </a:uFill>
                          <a:latin typeface="Open Sans"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es-ES" sz="800" b="0" baseline="0">
                          <a:uFill>
                            <a:solidFill>
                              <a:schemeClr val="accent1"/>
                            </a:solidFill>
                          </a:uFill>
                          <a:latin typeface="Open Sans"/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es-ES" sz="800" b="1" baseline="0">
                          <a:uFill>
                            <a:solidFill>
                              <a:schemeClr val="accent1"/>
                            </a:solidFill>
                          </a:uFill>
                          <a:latin typeface="Open Sans"/>
                          <a:sym typeface="Wingdings" panose="05000000000000000000" pitchFamily="2" charset="2"/>
                        </a:rPr>
                        <a:t>-CCa</a:t>
                      </a:r>
                      <a:endParaRPr lang="es-ES" sz="800" b="1" baseline="0">
                        <a:uFill>
                          <a:solidFill>
                            <a:schemeClr val="accent1"/>
                          </a:solidFill>
                        </a:uFill>
                        <a:latin typeface="Open San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800" i="1" baseline="0">
                          <a:uFill>
                            <a:solidFill>
                              <a:schemeClr val="accent1"/>
                            </a:solidFill>
                          </a:uFill>
                          <a:latin typeface="Open Sans"/>
                        </a:rPr>
                        <a:t>gros &gt; grossa; espés &gt; espessa; tranquil &gt; tranquil·la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582303"/>
                  </a:ext>
                </a:extLst>
              </a:tr>
              <a:tr h="0">
                <a:tc rowSpan="3">
                  <a:txBody>
                    <a:bodyPr/>
                    <a:lstStyle/>
                    <a:p>
                      <a:pPr algn="ctr"/>
                      <a:r>
                        <a:rPr lang="es-ES" sz="1200" b="1" baseline="0">
                          <a:solidFill>
                            <a:schemeClr val="tx1"/>
                          </a:solidFill>
                          <a:uFill>
                            <a:solidFill>
                              <a:schemeClr val="accent1"/>
                            </a:solidFill>
                          </a:uFill>
                          <a:latin typeface="Open Sans"/>
                        </a:rPr>
                        <a:t>Masculins acabats en V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Clr>
                          <a:schemeClr val="accent1"/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es-ES" sz="800" b="1" baseline="0">
                          <a:uFill>
                            <a:solidFill>
                              <a:schemeClr val="accent1"/>
                            </a:solidFill>
                          </a:uFill>
                          <a:latin typeface="Open Sans"/>
                          <a:sym typeface="Wingdings" panose="05000000000000000000" pitchFamily="2" charset="2"/>
                        </a:rPr>
                        <a:t>+na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800" i="1" baseline="0">
                          <a:uFill>
                            <a:solidFill>
                              <a:schemeClr val="accent1"/>
                            </a:solidFill>
                          </a:uFill>
                          <a:latin typeface="Open Sans"/>
                        </a:rPr>
                        <a:t>ple &gt; plena; sa &gt; sana; redó &gt; redona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4150681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/>
                      <a:endParaRPr lang="es-ES" sz="1200" b="1">
                        <a:solidFill>
                          <a:schemeClr val="tx1"/>
                        </a:solidFill>
                        <a:latin typeface="Open Sans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s-ES" sz="800" b="1" baseline="0">
                          <a:uFill>
                            <a:solidFill>
                              <a:schemeClr val="accent1"/>
                            </a:solidFill>
                          </a:uFill>
                          <a:latin typeface="Open Sans"/>
                        </a:rPr>
                        <a:t>-i</a:t>
                      </a:r>
                      <a:r>
                        <a:rPr lang="es-ES" sz="800" b="0" baseline="0">
                          <a:uFill>
                            <a:solidFill>
                              <a:schemeClr val="accent1"/>
                            </a:solidFill>
                          </a:uFill>
                          <a:latin typeface="Open Sans"/>
                        </a:rPr>
                        <a:t> o </a:t>
                      </a:r>
                      <a:r>
                        <a:rPr lang="es-ES" sz="800" b="1" baseline="0">
                          <a:uFill>
                            <a:solidFill>
                              <a:schemeClr val="accent1"/>
                            </a:solidFill>
                          </a:uFill>
                          <a:latin typeface="Open Sans"/>
                        </a:rPr>
                        <a:t>u àtones</a:t>
                      </a:r>
                      <a:r>
                        <a:rPr lang="es-ES" sz="800" b="0" baseline="0">
                          <a:uFill>
                            <a:solidFill>
                              <a:schemeClr val="accent1"/>
                            </a:solidFill>
                          </a:uFill>
                          <a:latin typeface="Open Sans"/>
                        </a:rPr>
                        <a:t> </a:t>
                      </a:r>
                      <a:r>
                        <a:rPr lang="es-ES" sz="800" b="0" baseline="0">
                          <a:solidFill>
                            <a:schemeClr val="accent1"/>
                          </a:solidFill>
                          <a:uFill>
                            <a:solidFill>
                              <a:schemeClr val="accent1"/>
                            </a:solidFill>
                          </a:uFill>
                          <a:latin typeface="Open Sans"/>
                          <a:sym typeface="Wingdings" panose="05000000000000000000" pitchFamily="2" charset="2"/>
                        </a:rPr>
                        <a:t> </a:t>
                      </a:r>
                      <a:r>
                        <a:rPr lang="es-ES" sz="800" b="1" baseline="0">
                          <a:uFill>
                            <a:solidFill>
                              <a:schemeClr val="accent1"/>
                            </a:solidFill>
                          </a:uFill>
                          <a:latin typeface="Open Sans"/>
                          <a:sym typeface="Wingdings" panose="05000000000000000000" pitchFamily="2" charset="2"/>
                        </a:rPr>
                        <a:t>+a</a:t>
                      </a:r>
                      <a:endParaRPr lang="es-ES" sz="800" b="1" baseline="0">
                        <a:uFill>
                          <a:solidFill>
                            <a:schemeClr val="accent1"/>
                          </a:solidFill>
                        </a:uFill>
                        <a:latin typeface="Open San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s-ES" sz="800" i="1" baseline="0">
                          <a:uFill>
                            <a:solidFill>
                              <a:schemeClr val="accent1"/>
                            </a:solidFill>
                          </a:uFill>
                          <a:latin typeface="Open Sans"/>
                        </a:rPr>
                        <a:t>mediterrani &gt; mediterrània; ingenu &gt; ingènua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8989475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/>
                      <a:endParaRPr lang="es-ES" sz="1200" b="1">
                        <a:solidFill>
                          <a:schemeClr val="tx1"/>
                        </a:solidFill>
                        <a:latin typeface="Open Sans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Clr>
                          <a:schemeClr val="accent1"/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es-ES" sz="800" b="1" baseline="0">
                          <a:uFill>
                            <a:solidFill>
                              <a:schemeClr val="accent1"/>
                            </a:solidFill>
                          </a:uFill>
                          <a:latin typeface="Open Sans"/>
                        </a:rPr>
                        <a:t>-o</a:t>
                      </a:r>
                      <a:r>
                        <a:rPr lang="es-ES" sz="800" b="0" baseline="0">
                          <a:uFill>
                            <a:solidFill>
                              <a:schemeClr val="accent1"/>
                            </a:solidFill>
                          </a:uFill>
                          <a:latin typeface="Open Sans"/>
                        </a:rPr>
                        <a:t> </a:t>
                      </a:r>
                      <a:r>
                        <a:rPr lang="es-ES" sz="800" b="1" baseline="0">
                          <a:uFill>
                            <a:solidFill>
                              <a:schemeClr val="accent1"/>
                            </a:solidFill>
                          </a:uFill>
                          <a:latin typeface="Open Sans"/>
                        </a:rPr>
                        <a:t>àtona</a:t>
                      </a:r>
                      <a:r>
                        <a:rPr lang="es-ES" sz="800" b="0" baseline="0">
                          <a:uFill>
                            <a:solidFill>
                              <a:schemeClr val="accent1"/>
                            </a:solidFill>
                          </a:uFill>
                          <a:latin typeface="Open Sans"/>
                        </a:rPr>
                        <a:t> </a:t>
                      </a:r>
                      <a:r>
                        <a:rPr lang="es-ES" sz="800" b="0" baseline="0">
                          <a:solidFill>
                            <a:schemeClr val="accent1"/>
                          </a:solidFill>
                          <a:uFill>
                            <a:solidFill>
                              <a:schemeClr val="accent1"/>
                            </a:solidFill>
                          </a:uFill>
                          <a:latin typeface="Open Sans"/>
                          <a:sym typeface="Wingdings" panose="05000000000000000000" pitchFamily="2" charset="2"/>
                        </a:rPr>
                        <a:t> </a:t>
                      </a:r>
                      <a:r>
                        <a:rPr lang="es-ES" sz="800" b="1" baseline="0">
                          <a:uFill>
                            <a:solidFill>
                              <a:schemeClr val="accent1"/>
                            </a:solidFill>
                          </a:uFill>
                          <a:latin typeface="Open Sans"/>
                          <a:sym typeface="Wingdings" panose="05000000000000000000" pitchFamily="2" charset="2"/>
                        </a:rPr>
                        <a:t>-a</a:t>
                      </a:r>
                      <a:endParaRPr lang="es-ES" sz="800" b="1" baseline="0">
                        <a:uFill>
                          <a:solidFill>
                            <a:schemeClr val="accent1"/>
                          </a:solidFill>
                        </a:uFill>
                        <a:latin typeface="Open San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800" i="1" baseline="0">
                          <a:uFill>
                            <a:solidFill>
                              <a:schemeClr val="accent1"/>
                            </a:solidFill>
                          </a:uFill>
                          <a:latin typeface="Open Sans"/>
                        </a:rPr>
                        <a:t>fondo &gt; fonda; guapo &gt; guapa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1903151"/>
                  </a:ext>
                </a:extLst>
              </a:tr>
              <a:tr h="220187">
                <a:tc>
                  <a:txBody>
                    <a:bodyPr/>
                    <a:lstStyle/>
                    <a:p>
                      <a:pPr algn="ctr"/>
                      <a:r>
                        <a:rPr lang="es-ES" sz="800" b="1" baseline="0">
                          <a:solidFill>
                            <a:schemeClr val="tx1"/>
                          </a:solidFill>
                          <a:uFill>
                            <a:solidFill>
                              <a:schemeClr val="accent1"/>
                            </a:solidFill>
                          </a:uFill>
                          <a:latin typeface="Open Sans"/>
                        </a:rPr>
                        <a:t>Adj. invariables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es-ES" sz="800" i="1" baseline="0">
                          <a:uFill>
                            <a:solidFill>
                              <a:schemeClr val="accent1"/>
                            </a:solidFill>
                          </a:uFill>
                          <a:latin typeface="Open Sans"/>
                        </a:rPr>
                        <a:t>escolar, picant, freqüent, enorme, amable...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sz="800" i="1" baseline="0">
                        <a:uFill>
                          <a:solidFill>
                            <a:schemeClr val="accent1"/>
                          </a:solidFill>
                        </a:uFill>
                        <a:latin typeface="Open San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3828594"/>
                  </a:ext>
                </a:extLst>
              </a:tr>
            </a:tbl>
          </a:graphicData>
        </a:graphic>
      </p:graphicFrame>
      <p:sp>
        <p:nvSpPr>
          <p:cNvPr id="35" name="Google Shape;119;p16">
            <a:extLst>
              <a:ext uri="{FF2B5EF4-FFF2-40B4-BE49-F238E27FC236}">
                <a16:creationId xmlns:a16="http://schemas.microsoft.com/office/drawing/2014/main" id="{0924CE00-B72E-45C6-B729-B95E4F7754B7}"/>
              </a:ext>
            </a:extLst>
          </p:cNvPr>
          <p:cNvSpPr txBox="1">
            <a:spLocks/>
          </p:cNvSpPr>
          <p:nvPr/>
        </p:nvSpPr>
        <p:spPr>
          <a:xfrm>
            <a:off x="432955" y="2419350"/>
            <a:ext cx="608674" cy="304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300" b="1" i="0" u="none" strike="noStrike" cap="none">
                <a:solidFill>
                  <a:srgbClr val="294667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300" b="1" i="0" u="none" strike="noStrike" cap="none">
                <a:solidFill>
                  <a:srgbClr val="294667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300" b="1" i="0" u="none" strike="noStrike" cap="none">
                <a:solidFill>
                  <a:srgbClr val="294667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300" b="1" i="0" u="none" strike="noStrike" cap="none">
                <a:solidFill>
                  <a:srgbClr val="294667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300" b="1" i="0" u="none" strike="noStrike" cap="none">
                <a:solidFill>
                  <a:srgbClr val="294667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300" b="1" i="0" u="none" strike="noStrike" cap="none">
                <a:solidFill>
                  <a:srgbClr val="294667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300" b="1" i="0" u="none" strike="noStrike" cap="none">
                <a:solidFill>
                  <a:srgbClr val="294667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300" b="1" i="0" u="none" strike="noStrike" cap="none">
                <a:solidFill>
                  <a:srgbClr val="294667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300" b="1" i="0" u="none" strike="noStrike" cap="none">
                <a:solidFill>
                  <a:srgbClr val="294667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r>
              <a:rPr lang="en" sz="1400">
                <a:solidFill>
                  <a:schemeClr val="bg1"/>
                </a:solidFill>
              </a:rPr>
              <a:t>3.1.2</a:t>
            </a:r>
          </a:p>
        </p:txBody>
      </p:sp>
      <p:sp>
        <p:nvSpPr>
          <p:cNvPr id="36" name="Google Shape;116;p16">
            <a:extLst>
              <a:ext uri="{FF2B5EF4-FFF2-40B4-BE49-F238E27FC236}">
                <a16:creationId xmlns:a16="http://schemas.microsoft.com/office/drawing/2014/main" id="{E72CFBAC-21F6-4F2C-A646-B392C198293B}"/>
              </a:ext>
            </a:extLst>
          </p:cNvPr>
          <p:cNvSpPr txBox="1">
            <a:spLocks/>
          </p:cNvSpPr>
          <p:nvPr/>
        </p:nvSpPr>
        <p:spPr>
          <a:xfrm>
            <a:off x="1041629" y="2354580"/>
            <a:ext cx="5218800" cy="4343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4667"/>
              </a:buClr>
              <a:buSzPts val="1400"/>
              <a:buFont typeface="Merriweather"/>
              <a:buNone/>
              <a:defRPr sz="1400" b="1" i="0" u="none" strike="noStrike" cap="none">
                <a:solidFill>
                  <a:srgbClr val="294667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4667"/>
              </a:buClr>
              <a:buSzPts val="1400"/>
              <a:buFont typeface="Merriweather"/>
              <a:buNone/>
              <a:defRPr sz="1400" b="1" i="0" u="none" strike="noStrike" cap="none">
                <a:solidFill>
                  <a:srgbClr val="294667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4667"/>
              </a:buClr>
              <a:buSzPts val="1400"/>
              <a:buFont typeface="Merriweather"/>
              <a:buNone/>
              <a:defRPr sz="1400" b="1" i="0" u="none" strike="noStrike" cap="none">
                <a:solidFill>
                  <a:srgbClr val="294667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4667"/>
              </a:buClr>
              <a:buSzPts val="1400"/>
              <a:buFont typeface="Merriweather"/>
              <a:buNone/>
              <a:defRPr sz="1400" b="1" i="0" u="none" strike="noStrike" cap="none">
                <a:solidFill>
                  <a:srgbClr val="294667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4667"/>
              </a:buClr>
              <a:buSzPts val="1400"/>
              <a:buFont typeface="Merriweather"/>
              <a:buNone/>
              <a:defRPr sz="1400" b="1" i="0" u="none" strike="noStrike" cap="none">
                <a:solidFill>
                  <a:srgbClr val="294667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4667"/>
              </a:buClr>
              <a:buSzPts val="1400"/>
              <a:buFont typeface="Merriweather"/>
              <a:buNone/>
              <a:defRPr sz="1400" b="1" i="0" u="none" strike="noStrike" cap="none">
                <a:solidFill>
                  <a:srgbClr val="294667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4667"/>
              </a:buClr>
              <a:buSzPts val="1400"/>
              <a:buFont typeface="Merriweather"/>
              <a:buNone/>
              <a:defRPr sz="1400" b="1" i="0" u="none" strike="noStrike" cap="none">
                <a:solidFill>
                  <a:srgbClr val="294667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4667"/>
              </a:buClr>
              <a:buSzPts val="1400"/>
              <a:buFont typeface="Merriweather"/>
              <a:buNone/>
              <a:defRPr sz="1400" b="1" i="0" u="none" strike="noStrike" cap="none">
                <a:solidFill>
                  <a:srgbClr val="294667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4667"/>
              </a:buClr>
              <a:buSzPts val="1400"/>
              <a:buFont typeface="Merriweather"/>
              <a:buNone/>
              <a:defRPr sz="1400" b="1" i="0" u="none" strike="noStrike" cap="none">
                <a:solidFill>
                  <a:srgbClr val="294667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r>
              <a:rPr lang="es-ES" sz="1800">
                <a:solidFill>
                  <a:schemeClr val="accent4"/>
                </a:solidFill>
              </a:rPr>
              <a:t>Variació flexiva de nombre</a:t>
            </a:r>
          </a:p>
        </p:txBody>
      </p:sp>
      <p:graphicFrame>
        <p:nvGraphicFramePr>
          <p:cNvPr id="37" name="Tabla 15">
            <a:extLst>
              <a:ext uri="{FF2B5EF4-FFF2-40B4-BE49-F238E27FC236}">
                <a16:creationId xmlns:a16="http://schemas.microsoft.com/office/drawing/2014/main" id="{76A00C1D-4804-468D-BD19-A99FA3C0389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2422937"/>
              </p:ext>
            </p:extLst>
          </p:nvPr>
        </p:nvGraphicFramePr>
        <p:xfrm>
          <a:off x="432955" y="2857683"/>
          <a:ext cx="8323118" cy="179832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83672">
                  <a:extLst>
                    <a:ext uri="{9D8B030D-6E8A-4147-A177-3AD203B41FA5}">
                      <a16:colId xmlns:a16="http://schemas.microsoft.com/office/drawing/2014/main" val="684017547"/>
                    </a:ext>
                  </a:extLst>
                </a:gridCol>
                <a:gridCol w="2583872">
                  <a:extLst>
                    <a:ext uri="{9D8B030D-6E8A-4147-A177-3AD203B41FA5}">
                      <a16:colId xmlns:a16="http://schemas.microsoft.com/office/drawing/2014/main" val="2011049073"/>
                    </a:ext>
                  </a:extLst>
                </a:gridCol>
                <a:gridCol w="4755574">
                  <a:extLst>
                    <a:ext uri="{9D8B030D-6E8A-4147-A177-3AD203B41FA5}">
                      <a16:colId xmlns:a16="http://schemas.microsoft.com/office/drawing/2014/main" val="1998065976"/>
                    </a:ext>
                  </a:extLst>
                </a:gridCol>
              </a:tblGrid>
              <a:tr h="0">
                <a:tc gridSpan="3">
                  <a:txBody>
                    <a:bodyPr/>
                    <a:lstStyle/>
                    <a:p>
                      <a:pPr algn="ctr"/>
                      <a:r>
                        <a:rPr lang="es-ES" baseline="0">
                          <a:uFill>
                            <a:solidFill>
                              <a:schemeClr val="accent1"/>
                            </a:solidFill>
                          </a:uFill>
                          <a:latin typeface="Open Sans"/>
                        </a:rPr>
                        <a:t>La formació del plural en els noms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>
                        <a:latin typeface="Open San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>
                        <a:latin typeface="Open San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6160615"/>
                  </a:ext>
                </a:extLst>
              </a:tr>
              <a:tr h="0">
                <a:tc rowSpan="3">
                  <a:txBody>
                    <a:bodyPr/>
                    <a:lstStyle/>
                    <a:p>
                      <a:pPr algn="ctr"/>
                      <a:r>
                        <a:rPr lang="es-ES" sz="1200" b="1" baseline="0">
                          <a:solidFill>
                            <a:schemeClr val="tx1"/>
                          </a:solidFill>
                          <a:uFill>
                            <a:solidFill>
                              <a:schemeClr val="accent1"/>
                            </a:solidFill>
                          </a:uFill>
                          <a:latin typeface="Open Sans"/>
                        </a:rPr>
                        <a:t>Acabats en C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Clr>
                          <a:schemeClr val="accent1"/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es-ES" sz="800" b="1" baseline="0">
                          <a:uFill>
                            <a:solidFill>
                              <a:schemeClr val="accent1"/>
                            </a:solidFill>
                          </a:uFill>
                          <a:latin typeface="Open Sans"/>
                        </a:rPr>
                        <a:t>+s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800" i="1" baseline="0">
                          <a:uFill>
                            <a:solidFill>
                              <a:schemeClr val="accent1"/>
                            </a:solidFill>
                          </a:uFill>
                          <a:latin typeface="Open Sans"/>
                        </a:rPr>
                        <a:t>polp &gt; polps; malataf &gt; malatafs; corb &gt; corbs; volum &gt; volums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5953528"/>
                  </a:ext>
                </a:extLst>
              </a:tr>
              <a:tr h="199217">
                <a:tc vMerge="1">
                  <a:txBody>
                    <a:bodyPr/>
                    <a:lstStyle/>
                    <a:p>
                      <a:pPr algn="ctr"/>
                      <a:endParaRPr lang="es-ES" sz="1200" b="1">
                        <a:solidFill>
                          <a:schemeClr val="tx1"/>
                        </a:solidFill>
                        <a:latin typeface="Open Sans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Clr>
                          <a:schemeClr val="accent1"/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es-ES" sz="800" b="1" baseline="0">
                          <a:uFill>
                            <a:solidFill>
                              <a:schemeClr val="accent1"/>
                            </a:solidFill>
                          </a:uFill>
                          <a:latin typeface="Open Sans"/>
                        </a:rPr>
                        <a:t>-s </a:t>
                      </a:r>
                      <a:r>
                        <a:rPr lang="es-ES" sz="800" b="1" baseline="0">
                          <a:solidFill>
                            <a:schemeClr val="accent1"/>
                          </a:solidFill>
                          <a:uFill>
                            <a:solidFill>
                              <a:schemeClr val="accent1"/>
                            </a:solidFill>
                          </a:uFill>
                          <a:latin typeface="Open Sans"/>
                        </a:rPr>
                        <a:t>/</a:t>
                      </a:r>
                      <a:r>
                        <a:rPr lang="es-ES" sz="800" b="1" baseline="0">
                          <a:uFill>
                            <a:solidFill>
                              <a:schemeClr val="accent1"/>
                            </a:solidFill>
                          </a:uFill>
                          <a:latin typeface="Open Sans"/>
                        </a:rPr>
                        <a:t> -ç </a:t>
                      </a:r>
                      <a:r>
                        <a:rPr lang="es-ES" sz="800" b="1" baseline="0">
                          <a:solidFill>
                            <a:schemeClr val="accent1"/>
                          </a:solidFill>
                          <a:uFill>
                            <a:solidFill>
                              <a:schemeClr val="accent1"/>
                            </a:solidFill>
                          </a:uFill>
                          <a:latin typeface="Open Sans"/>
                        </a:rPr>
                        <a:t>/</a:t>
                      </a:r>
                      <a:r>
                        <a:rPr lang="es-ES" sz="800" b="1" baseline="0">
                          <a:uFill>
                            <a:solidFill>
                              <a:schemeClr val="accent1"/>
                            </a:solidFill>
                          </a:uFill>
                          <a:latin typeface="Open Sans"/>
                        </a:rPr>
                        <a:t> -x</a:t>
                      </a:r>
                      <a:r>
                        <a:rPr lang="es-ES" sz="800" b="1" baseline="0">
                          <a:solidFill>
                            <a:schemeClr val="accent1"/>
                          </a:solidFill>
                          <a:uFill>
                            <a:solidFill>
                              <a:schemeClr val="accent1"/>
                            </a:solidFill>
                          </a:uFill>
                          <a:latin typeface="Open Sans"/>
                        </a:rPr>
                        <a:t> / </a:t>
                      </a:r>
                      <a:r>
                        <a:rPr lang="es-ES" sz="800" b="1" baseline="0">
                          <a:uFill>
                            <a:solidFill>
                              <a:schemeClr val="accent1"/>
                            </a:solidFill>
                          </a:uFill>
                          <a:latin typeface="Open Sans"/>
                        </a:rPr>
                        <a:t>-ix</a:t>
                      </a:r>
                      <a:r>
                        <a:rPr lang="es-ES" sz="800" b="1" baseline="0">
                          <a:solidFill>
                            <a:schemeClr val="accent1"/>
                          </a:solidFill>
                          <a:uFill>
                            <a:solidFill>
                              <a:schemeClr val="accent1"/>
                            </a:solidFill>
                          </a:uFill>
                          <a:latin typeface="Open Sans"/>
                        </a:rPr>
                        <a:t> / </a:t>
                      </a:r>
                      <a:r>
                        <a:rPr lang="es-ES" sz="800" b="1" baseline="0">
                          <a:uFill>
                            <a:solidFill>
                              <a:schemeClr val="accent1"/>
                            </a:solidFill>
                          </a:uFill>
                          <a:latin typeface="Open Sans"/>
                        </a:rPr>
                        <a:t>-tx</a:t>
                      </a:r>
                      <a:r>
                        <a:rPr lang="es-ES" sz="800" b="0" baseline="0">
                          <a:uFill>
                            <a:solidFill>
                              <a:schemeClr val="accent1"/>
                            </a:solidFill>
                          </a:uFill>
                          <a:latin typeface="Open Sans"/>
                        </a:rPr>
                        <a:t> </a:t>
                      </a:r>
                      <a:r>
                        <a:rPr lang="es-ES" sz="800" b="0" baseline="0">
                          <a:solidFill>
                            <a:schemeClr val="accent1"/>
                          </a:solidFill>
                          <a:uFill>
                            <a:solidFill>
                              <a:schemeClr val="accent1"/>
                            </a:solidFill>
                          </a:uFill>
                          <a:latin typeface="Open Sans"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es-ES" sz="800" b="0" baseline="0">
                          <a:uFill>
                            <a:solidFill>
                              <a:schemeClr val="accent1"/>
                            </a:solidFill>
                          </a:uFill>
                          <a:latin typeface="Open Sans"/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es-ES" sz="800" b="1" baseline="0">
                          <a:uFill>
                            <a:solidFill>
                              <a:schemeClr val="accent1"/>
                            </a:solidFill>
                          </a:uFill>
                          <a:latin typeface="Open Sans"/>
                          <a:sym typeface="Wingdings" panose="05000000000000000000" pitchFamily="2" charset="2"/>
                        </a:rPr>
                        <a:t>+os</a:t>
                      </a:r>
                      <a:r>
                        <a:rPr lang="es-ES" sz="800" b="0" baseline="0">
                          <a:uFill>
                            <a:solidFill>
                              <a:schemeClr val="accent1"/>
                            </a:solidFill>
                          </a:uFill>
                          <a:latin typeface="Open Sans"/>
                          <a:sym typeface="Wingdings" panose="05000000000000000000" pitchFamily="2" charset="2"/>
                        </a:rPr>
                        <a:t> (</a:t>
                      </a:r>
                      <a:r>
                        <a:rPr lang="es-ES" sz="800" b="0" i="1" baseline="0">
                          <a:solidFill>
                            <a:srgbClr val="FF0000"/>
                          </a:solidFill>
                          <a:uFill>
                            <a:solidFill>
                              <a:schemeClr val="accent1"/>
                            </a:solidFill>
                          </a:uFill>
                          <a:latin typeface="Open Sans"/>
                          <a:sym typeface="Wingdings" panose="05000000000000000000" pitchFamily="2" charset="2"/>
                        </a:rPr>
                        <a:t>índexs, esfinxs, linxs</a:t>
                      </a:r>
                      <a:r>
                        <a:rPr lang="es-ES" sz="800" b="0" i="1" baseline="0">
                          <a:uFill>
                            <a:solidFill>
                              <a:schemeClr val="accent1"/>
                            </a:solidFill>
                          </a:uFill>
                          <a:latin typeface="Open Sans"/>
                          <a:sym typeface="Wingdings" panose="05000000000000000000" pitchFamily="2" charset="2"/>
                        </a:rPr>
                        <a:t>)</a:t>
                      </a:r>
                      <a:endParaRPr lang="es-ES" sz="800" b="1" baseline="0">
                        <a:uFill>
                          <a:solidFill>
                            <a:schemeClr val="accent1"/>
                          </a:solidFill>
                        </a:uFill>
                        <a:latin typeface="Open San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800" i="1" baseline="0">
                          <a:uFill>
                            <a:solidFill>
                              <a:schemeClr val="accent1"/>
                            </a:solidFill>
                          </a:uFill>
                          <a:latin typeface="Open Sans"/>
                        </a:rPr>
                        <a:t>gas &gt; gasos; interés &gt; interessos; braç &gt; braços; reflex &gt; reflexos; dibuix &gt; dibuixos; cartutx &gt; cartutxos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8145835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/>
                      <a:endParaRPr lang="es-ES" sz="1200" b="1">
                        <a:solidFill>
                          <a:schemeClr val="tx1"/>
                        </a:solidFill>
                        <a:latin typeface="Open Sans"/>
                      </a:endParaRPr>
                    </a:p>
                  </a:txBody>
                  <a:tcP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Clr>
                          <a:schemeClr val="accent1"/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es-ES" sz="800" b="1" baseline="0">
                          <a:uFill>
                            <a:solidFill>
                              <a:schemeClr val="accent1"/>
                            </a:solidFill>
                          </a:uFill>
                          <a:latin typeface="Open Sans"/>
                        </a:rPr>
                        <a:t>-sc</a:t>
                      </a:r>
                      <a:r>
                        <a:rPr lang="es-ES" sz="800" b="1" baseline="0">
                          <a:solidFill>
                            <a:schemeClr val="accent1"/>
                          </a:solidFill>
                          <a:uFill>
                            <a:solidFill>
                              <a:schemeClr val="accent1"/>
                            </a:solidFill>
                          </a:uFill>
                          <a:latin typeface="Open Sans"/>
                        </a:rPr>
                        <a:t> / </a:t>
                      </a:r>
                      <a:r>
                        <a:rPr lang="es-ES" sz="800" b="1" baseline="0">
                          <a:uFill>
                            <a:solidFill>
                              <a:schemeClr val="accent1"/>
                            </a:solidFill>
                          </a:uFill>
                          <a:latin typeface="Open Sans"/>
                        </a:rPr>
                        <a:t>-st</a:t>
                      </a:r>
                      <a:r>
                        <a:rPr lang="es-ES" sz="800" b="1" baseline="0">
                          <a:solidFill>
                            <a:schemeClr val="accent1"/>
                          </a:solidFill>
                          <a:uFill>
                            <a:solidFill>
                              <a:schemeClr val="accent1"/>
                            </a:solidFill>
                          </a:uFill>
                          <a:latin typeface="Open Sans"/>
                        </a:rPr>
                        <a:t> / </a:t>
                      </a:r>
                      <a:r>
                        <a:rPr lang="es-ES" sz="800" b="1" baseline="0">
                          <a:uFill>
                            <a:solidFill>
                              <a:schemeClr val="accent1"/>
                            </a:solidFill>
                          </a:uFill>
                          <a:latin typeface="Open Sans"/>
                        </a:rPr>
                        <a:t>-xt </a:t>
                      </a:r>
                      <a:r>
                        <a:rPr lang="es-ES" sz="800" b="1" baseline="0">
                          <a:solidFill>
                            <a:schemeClr val="accent1"/>
                          </a:solidFill>
                          <a:uFill>
                            <a:solidFill>
                              <a:schemeClr val="accent1"/>
                            </a:solidFill>
                          </a:uFill>
                          <a:latin typeface="Open Sans"/>
                        </a:rPr>
                        <a:t>/</a:t>
                      </a:r>
                      <a:r>
                        <a:rPr lang="es-ES" sz="800" b="1" baseline="0">
                          <a:uFill>
                            <a:solidFill>
                              <a:schemeClr val="accent1"/>
                            </a:solidFill>
                          </a:uFill>
                          <a:latin typeface="Open Sans"/>
                        </a:rPr>
                        <a:t> -ig</a:t>
                      </a:r>
                      <a:r>
                        <a:rPr lang="es-ES" sz="800" b="0" baseline="0">
                          <a:uFill>
                            <a:solidFill>
                              <a:schemeClr val="accent1"/>
                            </a:solidFill>
                          </a:uFill>
                          <a:latin typeface="Open Sans"/>
                        </a:rPr>
                        <a:t> </a:t>
                      </a:r>
                      <a:r>
                        <a:rPr lang="es-ES" sz="800" b="0" baseline="0">
                          <a:solidFill>
                            <a:schemeClr val="accent1"/>
                          </a:solidFill>
                          <a:uFill>
                            <a:solidFill>
                              <a:schemeClr val="accent1"/>
                            </a:solidFill>
                          </a:uFill>
                          <a:latin typeface="Open Sans"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es-ES" sz="800" b="0" baseline="0">
                          <a:uFill>
                            <a:solidFill>
                              <a:schemeClr val="accent1"/>
                            </a:solidFill>
                          </a:uFill>
                          <a:latin typeface="Open Sans"/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es-ES" sz="800" b="1" baseline="0">
                          <a:uFill>
                            <a:solidFill>
                              <a:schemeClr val="accent1"/>
                            </a:solidFill>
                          </a:uFill>
                          <a:latin typeface="Open Sans"/>
                          <a:sym typeface="Wingdings" panose="05000000000000000000" pitchFamily="2" charset="2"/>
                        </a:rPr>
                        <a:t>+s</a:t>
                      </a:r>
                      <a:r>
                        <a:rPr lang="es-ES" sz="800" b="0" baseline="0">
                          <a:uFill>
                            <a:solidFill>
                              <a:schemeClr val="accent1"/>
                            </a:solidFill>
                          </a:uFill>
                          <a:latin typeface="Open Sans"/>
                          <a:sym typeface="Wingdings" panose="05000000000000000000" pitchFamily="2" charset="2"/>
                        </a:rPr>
                        <a:t> i </a:t>
                      </a:r>
                      <a:r>
                        <a:rPr lang="es-ES" sz="800" b="1" baseline="0">
                          <a:uFill>
                            <a:solidFill>
                              <a:schemeClr val="accent1"/>
                            </a:solidFill>
                          </a:uFill>
                          <a:latin typeface="Open Sans"/>
                          <a:sym typeface="Wingdings" panose="05000000000000000000" pitchFamily="2" charset="2"/>
                        </a:rPr>
                        <a:t>+os</a:t>
                      </a:r>
                      <a:endParaRPr lang="es-ES" sz="800" b="1" baseline="0">
                        <a:uFill>
                          <a:solidFill>
                            <a:schemeClr val="accent1"/>
                          </a:solidFill>
                        </a:uFill>
                        <a:latin typeface="Open San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800" i="1" baseline="0">
                          <a:uFill>
                            <a:solidFill>
                              <a:schemeClr val="accent1"/>
                            </a:solidFill>
                          </a:uFill>
                          <a:latin typeface="Open Sans"/>
                        </a:rPr>
                        <a:t>disc &gt; discs/discos; gust &gt; gusts/gustos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3414994"/>
                  </a:ext>
                </a:extLst>
              </a:tr>
              <a:tr h="0">
                <a:tc rowSpan="3">
                  <a:txBody>
                    <a:bodyPr/>
                    <a:lstStyle/>
                    <a:p>
                      <a:pPr algn="ctr"/>
                      <a:r>
                        <a:rPr lang="es-ES" sz="1200" b="1" baseline="0">
                          <a:solidFill>
                            <a:schemeClr val="tx1"/>
                          </a:solidFill>
                          <a:uFill>
                            <a:solidFill>
                              <a:schemeClr val="accent1"/>
                            </a:solidFill>
                          </a:uFill>
                          <a:latin typeface="Open Sans"/>
                        </a:rPr>
                        <a:t>Acabats en V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Clr>
                          <a:schemeClr val="accent1"/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es-ES" sz="800" b="1" baseline="0">
                          <a:uFill>
                            <a:solidFill>
                              <a:schemeClr val="accent1"/>
                            </a:solidFill>
                          </a:uFill>
                          <a:latin typeface="Open Sans"/>
                          <a:sym typeface="Wingdings" panose="05000000000000000000" pitchFamily="2" charset="2"/>
                        </a:rPr>
                        <a:t>V àtona</a:t>
                      </a:r>
                      <a:r>
                        <a:rPr lang="es-ES" sz="800" b="0" baseline="0">
                          <a:uFill>
                            <a:solidFill>
                              <a:schemeClr val="accent1"/>
                            </a:solidFill>
                          </a:uFill>
                          <a:latin typeface="Open Sans"/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es-ES" sz="800" b="0" baseline="0">
                          <a:solidFill>
                            <a:schemeClr val="accent1"/>
                          </a:solidFill>
                          <a:uFill>
                            <a:solidFill>
                              <a:schemeClr val="accent1"/>
                            </a:solidFill>
                          </a:uFill>
                          <a:latin typeface="Open Sans"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es-ES" sz="800" b="0" baseline="0">
                          <a:uFill>
                            <a:solidFill>
                              <a:schemeClr val="accent1"/>
                            </a:solidFill>
                          </a:uFill>
                          <a:latin typeface="Open Sans"/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es-ES" sz="800" b="1" baseline="0">
                          <a:uFill>
                            <a:solidFill>
                              <a:schemeClr val="accent1"/>
                            </a:solidFill>
                          </a:uFill>
                          <a:latin typeface="Open Sans"/>
                          <a:sym typeface="Wingdings" panose="05000000000000000000" pitchFamily="2" charset="2"/>
                        </a:rPr>
                        <a:t>+s</a:t>
                      </a:r>
                      <a:r>
                        <a:rPr lang="es-ES" sz="800" b="0" baseline="0">
                          <a:uFill>
                            <a:solidFill>
                              <a:schemeClr val="accent1"/>
                            </a:solidFill>
                          </a:uFill>
                          <a:latin typeface="Open Sans"/>
                          <a:sym typeface="Wingdings" panose="05000000000000000000" pitchFamily="2" charset="2"/>
                        </a:rPr>
                        <a:t> (i </a:t>
                      </a:r>
                      <a:r>
                        <a:rPr lang="es-ES" sz="800" b="1" baseline="0">
                          <a:uFill>
                            <a:solidFill>
                              <a:schemeClr val="accent1"/>
                            </a:solidFill>
                          </a:uFill>
                          <a:latin typeface="Open Sans"/>
                          <a:sym typeface="Wingdings" panose="05000000000000000000" pitchFamily="2" charset="2"/>
                        </a:rPr>
                        <a:t>+ns</a:t>
                      </a:r>
                      <a:r>
                        <a:rPr lang="es-ES" sz="800" b="0" baseline="0">
                          <a:uFill>
                            <a:solidFill>
                              <a:schemeClr val="accent1"/>
                            </a:solidFill>
                          </a:uFill>
                          <a:latin typeface="Open Sans"/>
                          <a:sym typeface="Wingdings" panose="05000000000000000000" pitchFamily="2" charset="2"/>
                        </a:rPr>
                        <a:t> a vegades)</a:t>
                      </a:r>
                      <a:endParaRPr lang="es-ES" sz="800" b="1" baseline="0">
                        <a:uFill>
                          <a:solidFill>
                            <a:schemeClr val="accent1"/>
                          </a:solidFill>
                        </a:uFill>
                        <a:latin typeface="Open Sans"/>
                        <a:sym typeface="Wingdings" panose="05000000000000000000" pitchFamily="2" charset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800" i="1" baseline="0">
                          <a:uFill>
                            <a:solidFill>
                              <a:schemeClr val="accent1"/>
                            </a:solidFill>
                          </a:uFill>
                          <a:latin typeface="Open Sans"/>
                        </a:rPr>
                        <a:t>mare &gt; mares; morro &gt; morros; pati &gt; patis; tribu &gt; tribus; home &gt; homes/hòmens; jove &gt; joves/jòvens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4150681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/>
                      <a:endParaRPr lang="es-ES" sz="1200" b="1">
                        <a:solidFill>
                          <a:schemeClr val="tx1"/>
                        </a:solidFill>
                        <a:latin typeface="Open Sans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s-ES" sz="800" b="1" baseline="0">
                          <a:uFill>
                            <a:solidFill>
                              <a:schemeClr val="accent1"/>
                            </a:solidFill>
                          </a:uFill>
                          <a:latin typeface="Open Sans"/>
                        </a:rPr>
                        <a:t>-a àtona</a:t>
                      </a:r>
                      <a:r>
                        <a:rPr lang="es-ES" sz="800" b="0" baseline="0">
                          <a:solidFill>
                            <a:schemeClr val="accent1"/>
                          </a:solidFill>
                          <a:uFill>
                            <a:solidFill>
                              <a:schemeClr val="accent1"/>
                            </a:solidFill>
                          </a:uFill>
                          <a:latin typeface="Open Sans"/>
                        </a:rPr>
                        <a:t> </a:t>
                      </a:r>
                      <a:r>
                        <a:rPr lang="es-ES" sz="800" b="0" baseline="0">
                          <a:solidFill>
                            <a:schemeClr val="accent1"/>
                          </a:solidFill>
                          <a:uFill>
                            <a:solidFill>
                              <a:schemeClr val="accent1"/>
                            </a:solidFill>
                          </a:uFill>
                          <a:latin typeface="Open Sans"/>
                          <a:sym typeface="Wingdings" panose="05000000000000000000" pitchFamily="2" charset="2"/>
                        </a:rPr>
                        <a:t> </a:t>
                      </a:r>
                      <a:r>
                        <a:rPr lang="es-ES" sz="800" b="1" baseline="0">
                          <a:uFill>
                            <a:solidFill>
                              <a:schemeClr val="accent1"/>
                            </a:solidFill>
                          </a:uFill>
                          <a:latin typeface="Open Sans"/>
                          <a:sym typeface="Wingdings" panose="05000000000000000000" pitchFamily="2" charset="2"/>
                        </a:rPr>
                        <a:t>-es</a:t>
                      </a:r>
                      <a:endParaRPr lang="es-ES" sz="800" b="1" baseline="0">
                        <a:uFill>
                          <a:solidFill>
                            <a:schemeClr val="accent1"/>
                          </a:solidFill>
                        </a:uFill>
                        <a:latin typeface="Open San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s-ES" sz="800" i="1" baseline="0">
                          <a:uFill>
                            <a:solidFill>
                              <a:schemeClr val="accent1"/>
                            </a:solidFill>
                          </a:uFill>
                          <a:latin typeface="Open Sans"/>
                        </a:rPr>
                        <a:t>pansa &gt; panses; dia &gt; dies; vaca &gt; vaques; monja &gt; monges; càrrega &gt; càrrregues; llengua &gt; llengües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8989475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/>
                      <a:endParaRPr lang="es-ES" sz="1200" b="1">
                        <a:solidFill>
                          <a:schemeClr val="tx1"/>
                        </a:solidFill>
                        <a:latin typeface="Open Sans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Clr>
                          <a:schemeClr val="accent1"/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es-ES" sz="800" b="1" baseline="0">
                          <a:uFill>
                            <a:solidFill>
                              <a:schemeClr val="accent1"/>
                            </a:solidFill>
                          </a:uFill>
                          <a:latin typeface="Open Sans"/>
                        </a:rPr>
                        <a:t>V tònica</a:t>
                      </a:r>
                      <a:r>
                        <a:rPr lang="es-ES" sz="800" b="0" baseline="0">
                          <a:uFill>
                            <a:solidFill>
                              <a:schemeClr val="accent1"/>
                            </a:solidFill>
                          </a:uFill>
                          <a:latin typeface="Open Sans"/>
                        </a:rPr>
                        <a:t> </a:t>
                      </a:r>
                      <a:r>
                        <a:rPr lang="es-ES" sz="800" b="0" baseline="0">
                          <a:solidFill>
                            <a:schemeClr val="accent1"/>
                          </a:solidFill>
                          <a:uFill>
                            <a:solidFill>
                              <a:schemeClr val="accent1"/>
                            </a:solidFill>
                          </a:uFill>
                          <a:latin typeface="Open Sans"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es-ES" sz="800" b="0" baseline="0">
                          <a:uFill>
                            <a:solidFill>
                              <a:schemeClr val="accent1"/>
                            </a:solidFill>
                          </a:uFill>
                          <a:latin typeface="Open Sans"/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es-ES" sz="800" b="1" baseline="0">
                          <a:uFill>
                            <a:solidFill>
                              <a:schemeClr val="accent1"/>
                            </a:solidFill>
                          </a:uFill>
                          <a:latin typeface="Open Sans"/>
                          <a:sym typeface="Wingdings" panose="05000000000000000000" pitchFamily="2" charset="2"/>
                        </a:rPr>
                        <a:t>+ns</a:t>
                      </a:r>
                      <a:r>
                        <a:rPr lang="es-ES" sz="800" b="0" baseline="0">
                          <a:uFill>
                            <a:solidFill>
                              <a:schemeClr val="accent1"/>
                            </a:solidFill>
                          </a:uFill>
                          <a:latin typeface="Open Sans"/>
                          <a:sym typeface="Wingdings" panose="05000000000000000000" pitchFamily="2" charset="2"/>
                        </a:rPr>
                        <a:t> (</a:t>
                      </a:r>
                      <a:r>
                        <a:rPr lang="es-ES" sz="800" b="0" i="1" baseline="0">
                          <a:solidFill>
                            <a:srgbClr val="FF0000"/>
                          </a:solidFill>
                          <a:uFill>
                            <a:solidFill>
                              <a:schemeClr val="accent1"/>
                            </a:solidFill>
                          </a:uFill>
                          <a:latin typeface="Open Sans"/>
                          <a:sym typeface="Wingdings" panose="05000000000000000000" pitchFamily="2" charset="2"/>
                        </a:rPr>
                        <a:t>sofàs, cafés, xampús</a:t>
                      </a:r>
                      <a:r>
                        <a:rPr lang="es-ES" sz="800" b="0" i="1" baseline="0">
                          <a:uFill>
                            <a:solidFill>
                              <a:schemeClr val="accent1"/>
                            </a:solidFill>
                          </a:uFill>
                          <a:latin typeface="Open Sans"/>
                          <a:sym typeface="Wingdings" panose="05000000000000000000" pitchFamily="2" charset="2"/>
                        </a:rPr>
                        <a:t>)</a:t>
                      </a:r>
                      <a:endParaRPr lang="es-ES" sz="800" b="1" baseline="0">
                        <a:uFill>
                          <a:solidFill>
                            <a:schemeClr val="accent1"/>
                          </a:solidFill>
                        </a:uFill>
                        <a:latin typeface="Open San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800" i="1" baseline="0">
                          <a:uFill>
                            <a:solidFill>
                              <a:schemeClr val="accent1"/>
                            </a:solidFill>
                          </a:uFill>
                          <a:latin typeface="Open Sans"/>
                        </a:rPr>
                        <a:t>veí &gt; veïns; raó &gt; raons; camió &gt; camions; mà &gt; mans; bé &gt; béns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190315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s-ES" sz="700" b="1" baseline="0">
                          <a:solidFill>
                            <a:schemeClr val="tx1"/>
                          </a:solidFill>
                          <a:uFill>
                            <a:solidFill>
                              <a:schemeClr val="accent1"/>
                            </a:solidFill>
                          </a:uFill>
                          <a:latin typeface="Open Sans"/>
                        </a:rPr>
                        <a:t>Noms invariables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indent="0">
                        <a:buClr>
                          <a:schemeClr val="accent1"/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es-ES" sz="800" b="0" i="1" baseline="0">
                          <a:uFill>
                            <a:solidFill>
                              <a:schemeClr val="accent1"/>
                            </a:solidFill>
                          </a:uFill>
                          <a:latin typeface="Open Sans"/>
                        </a:rPr>
                        <a:t>càries, pèlvis, atles, llapis, virus, fons, temps, dilluns, dimarts, dimecres, dijous, divendres, comptagotes, torcamans...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sz="800" i="1" baseline="0">
                        <a:uFill>
                          <a:solidFill>
                            <a:schemeClr val="accent1"/>
                          </a:solidFill>
                        </a:uFill>
                        <a:latin typeface="Open San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94229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2447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7" name="Tabla 15">
            <a:extLst>
              <a:ext uri="{FF2B5EF4-FFF2-40B4-BE49-F238E27FC236}">
                <a16:creationId xmlns:a16="http://schemas.microsoft.com/office/drawing/2014/main" id="{76A00C1D-4804-468D-BD19-A99FA3C0389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3388560"/>
              </p:ext>
            </p:extLst>
          </p:nvPr>
        </p:nvGraphicFramePr>
        <p:xfrm>
          <a:off x="410441" y="232247"/>
          <a:ext cx="8323118" cy="161544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83672">
                  <a:extLst>
                    <a:ext uri="{9D8B030D-6E8A-4147-A177-3AD203B41FA5}">
                      <a16:colId xmlns:a16="http://schemas.microsoft.com/office/drawing/2014/main" val="684017547"/>
                    </a:ext>
                  </a:extLst>
                </a:gridCol>
                <a:gridCol w="2583872">
                  <a:extLst>
                    <a:ext uri="{9D8B030D-6E8A-4147-A177-3AD203B41FA5}">
                      <a16:colId xmlns:a16="http://schemas.microsoft.com/office/drawing/2014/main" val="2011049073"/>
                    </a:ext>
                  </a:extLst>
                </a:gridCol>
                <a:gridCol w="4755574">
                  <a:extLst>
                    <a:ext uri="{9D8B030D-6E8A-4147-A177-3AD203B41FA5}">
                      <a16:colId xmlns:a16="http://schemas.microsoft.com/office/drawing/2014/main" val="1998065976"/>
                    </a:ext>
                  </a:extLst>
                </a:gridCol>
              </a:tblGrid>
              <a:tr h="0">
                <a:tc gridSpan="3">
                  <a:txBody>
                    <a:bodyPr/>
                    <a:lstStyle/>
                    <a:p>
                      <a:pPr algn="ctr"/>
                      <a:r>
                        <a:rPr lang="es-ES" baseline="0">
                          <a:uFill>
                            <a:solidFill>
                              <a:schemeClr val="accent1"/>
                            </a:solidFill>
                          </a:uFill>
                          <a:latin typeface="Open Sans"/>
                        </a:rPr>
                        <a:t>La formació del plural en els adjectius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>
                        <a:latin typeface="Open San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>
                        <a:latin typeface="Open San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6160615"/>
                  </a:ext>
                </a:extLst>
              </a:tr>
              <a:tr h="0">
                <a:tc rowSpan="4">
                  <a:txBody>
                    <a:bodyPr/>
                    <a:lstStyle/>
                    <a:p>
                      <a:pPr algn="ctr"/>
                      <a:r>
                        <a:rPr lang="es-ES" sz="1200" b="1" baseline="0">
                          <a:solidFill>
                            <a:schemeClr val="tx1"/>
                          </a:solidFill>
                          <a:uFill>
                            <a:solidFill>
                              <a:schemeClr val="accent1"/>
                            </a:solidFill>
                          </a:uFill>
                          <a:latin typeface="Open Sans"/>
                        </a:rPr>
                        <a:t>Acabats en C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Clr>
                          <a:schemeClr val="accent1"/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es-ES" sz="800" b="1" baseline="0">
                          <a:uFill>
                            <a:solidFill>
                              <a:schemeClr val="accent1"/>
                            </a:solidFill>
                          </a:uFill>
                          <a:latin typeface="Open Sans"/>
                        </a:rPr>
                        <a:t>+s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800" i="1" baseline="0">
                          <a:uFill>
                            <a:solidFill>
                              <a:schemeClr val="accent1"/>
                            </a:solidFill>
                          </a:uFill>
                          <a:latin typeface="Open Sans"/>
                        </a:rPr>
                        <a:t>groc &gt; grocs; llarg &gt; llargs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5953528"/>
                  </a:ext>
                </a:extLst>
              </a:tr>
              <a:tr h="199217">
                <a:tc vMerge="1">
                  <a:txBody>
                    <a:bodyPr/>
                    <a:lstStyle/>
                    <a:p>
                      <a:pPr algn="ctr"/>
                      <a:endParaRPr lang="es-ES" sz="1200" b="1">
                        <a:solidFill>
                          <a:schemeClr val="tx1"/>
                        </a:solidFill>
                        <a:latin typeface="Open Sans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Clr>
                          <a:schemeClr val="accent1"/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es-ES" sz="800" b="1" baseline="0">
                          <a:uFill>
                            <a:solidFill>
                              <a:schemeClr val="accent1"/>
                            </a:solidFill>
                          </a:uFill>
                          <a:latin typeface="Open Sans"/>
                        </a:rPr>
                        <a:t>-s, -x</a:t>
                      </a:r>
                      <a:r>
                        <a:rPr lang="es-ES" sz="800" b="0" baseline="0">
                          <a:solidFill>
                            <a:schemeClr val="accent1"/>
                          </a:solidFill>
                          <a:uFill>
                            <a:solidFill>
                              <a:schemeClr val="accent1"/>
                            </a:solidFill>
                          </a:uFill>
                          <a:latin typeface="Open Sans"/>
                        </a:rPr>
                        <a:t> </a:t>
                      </a:r>
                      <a:r>
                        <a:rPr lang="es-ES" sz="800" b="0" baseline="0">
                          <a:solidFill>
                            <a:schemeClr val="accent1"/>
                          </a:solidFill>
                          <a:uFill>
                            <a:solidFill>
                              <a:schemeClr val="accent1"/>
                            </a:solidFill>
                          </a:uFill>
                          <a:latin typeface="Open Sans"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es-ES" sz="800" b="0" baseline="0">
                          <a:uFill>
                            <a:solidFill>
                              <a:schemeClr val="accent1"/>
                            </a:solidFill>
                          </a:uFill>
                          <a:latin typeface="Open Sans"/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es-ES" sz="800" b="1" baseline="0">
                          <a:uFill>
                            <a:solidFill>
                              <a:schemeClr val="accent1"/>
                            </a:solidFill>
                          </a:uFill>
                          <a:latin typeface="Open Sans"/>
                          <a:sym typeface="Wingdings" panose="05000000000000000000" pitchFamily="2" charset="2"/>
                        </a:rPr>
                        <a:t>+os</a:t>
                      </a:r>
                      <a:endParaRPr lang="es-ES" sz="800" b="1" baseline="0">
                        <a:uFill>
                          <a:solidFill>
                            <a:schemeClr val="accent1"/>
                          </a:solidFill>
                        </a:uFill>
                        <a:latin typeface="Open San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800" i="1" baseline="0">
                          <a:uFill>
                            <a:solidFill>
                              <a:schemeClr val="accent1"/>
                            </a:solidFill>
                          </a:uFill>
                          <a:latin typeface="Open Sans"/>
                        </a:rPr>
                        <a:t>gris &gt; grisos; fals &gt; falsos; fix &gt; fixos; baix &gt; baixos; gros &gt; grossos; ros &gt; rossos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8145835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/>
                      <a:endParaRPr lang="es-ES" sz="1200" b="1">
                        <a:solidFill>
                          <a:schemeClr val="tx1"/>
                        </a:solidFill>
                        <a:latin typeface="Open Sans"/>
                      </a:endParaRPr>
                    </a:p>
                  </a:txBody>
                  <a:tcP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Clr>
                          <a:schemeClr val="accent1"/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es-ES" sz="800" b="1" baseline="0">
                          <a:uFill>
                            <a:solidFill>
                              <a:schemeClr val="accent1"/>
                            </a:solidFill>
                          </a:uFill>
                          <a:latin typeface="Open Sans"/>
                        </a:rPr>
                        <a:t>-sc </a:t>
                      </a:r>
                      <a:r>
                        <a:rPr lang="es-ES" sz="800" b="1" baseline="0">
                          <a:solidFill>
                            <a:schemeClr val="accent1"/>
                          </a:solidFill>
                          <a:uFill>
                            <a:solidFill>
                              <a:schemeClr val="accent1"/>
                            </a:solidFill>
                          </a:uFill>
                          <a:latin typeface="Open Sans"/>
                        </a:rPr>
                        <a:t>/</a:t>
                      </a:r>
                      <a:r>
                        <a:rPr lang="es-ES" sz="800" b="1" baseline="0">
                          <a:uFill>
                            <a:solidFill>
                              <a:schemeClr val="accent1"/>
                            </a:solidFill>
                          </a:uFill>
                          <a:latin typeface="Open Sans"/>
                        </a:rPr>
                        <a:t> -st </a:t>
                      </a:r>
                      <a:r>
                        <a:rPr lang="es-ES" sz="800" b="1" baseline="0">
                          <a:solidFill>
                            <a:schemeClr val="accent1"/>
                          </a:solidFill>
                          <a:uFill>
                            <a:solidFill>
                              <a:schemeClr val="accent1"/>
                            </a:solidFill>
                          </a:uFill>
                          <a:latin typeface="Open Sans"/>
                        </a:rPr>
                        <a:t>/</a:t>
                      </a:r>
                      <a:r>
                        <a:rPr lang="es-ES" sz="800" b="1" baseline="0">
                          <a:uFill>
                            <a:solidFill>
                              <a:schemeClr val="accent1"/>
                            </a:solidFill>
                          </a:uFill>
                          <a:latin typeface="Open Sans"/>
                        </a:rPr>
                        <a:t> -xt </a:t>
                      </a:r>
                      <a:r>
                        <a:rPr lang="es-ES" sz="800" b="1" baseline="0">
                          <a:solidFill>
                            <a:schemeClr val="accent1"/>
                          </a:solidFill>
                          <a:uFill>
                            <a:solidFill>
                              <a:schemeClr val="accent1"/>
                            </a:solidFill>
                          </a:uFill>
                          <a:latin typeface="Open Sans"/>
                        </a:rPr>
                        <a:t>/ </a:t>
                      </a:r>
                      <a:r>
                        <a:rPr lang="es-ES" sz="800" b="1" baseline="0">
                          <a:uFill>
                            <a:solidFill>
                              <a:schemeClr val="accent1"/>
                            </a:solidFill>
                          </a:uFill>
                          <a:latin typeface="Open Sans"/>
                        </a:rPr>
                        <a:t>-ig</a:t>
                      </a:r>
                      <a:r>
                        <a:rPr lang="es-ES" sz="800" b="0" baseline="0">
                          <a:uFill>
                            <a:solidFill>
                              <a:schemeClr val="accent1"/>
                            </a:solidFill>
                          </a:uFill>
                          <a:latin typeface="Open Sans"/>
                        </a:rPr>
                        <a:t> </a:t>
                      </a:r>
                      <a:r>
                        <a:rPr lang="es-ES" sz="800" b="0" baseline="0">
                          <a:solidFill>
                            <a:schemeClr val="accent1"/>
                          </a:solidFill>
                          <a:uFill>
                            <a:solidFill>
                              <a:schemeClr val="accent1"/>
                            </a:solidFill>
                          </a:uFill>
                          <a:latin typeface="Open Sans"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es-ES" sz="800" b="0" baseline="0">
                          <a:uFill>
                            <a:solidFill>
                              <a:schemeClr val="accent1"/>
                            </a:solidFill>
                          </a:uFill>
                          <a:latin typeface="Open Sans"/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es-ES" sz="800" b="1" baseline="0">
                          <a:uFill>
                            <a:solidFill>
                              <a:schemeClr val="accent1"/>
                            </a:solidFill>
                          </a:uFill>
                          <a:latin typeface="Open Sans"/>
                          <a:sym typeface="Wingdings" panose="05000000000000000000" pitchFamily="2" charset="2"/>
                        </a:rPr>
                        <a:t>+s </a:t>
                      </a:r>
                      <a:r>
                        <a:rPr lang="es-ES" sz="800" b="0" baseline="0">
                          <a:uFill>
                            <a:solidFill>
                              <a:schemeClr val="accent1"/>
                            </a:solidFill>
                          </a:uFill>
                          <a:latin typeface="Open Sans"/>
                          <a:sym typeface="Wingdings" panose="05000000000000000000" pitchFamily="2" charset="2"/>
                        </a:rPr>
                        <a:t>i </a:t>
                      </a:r>
                      <a:r>
                        <a:rPr lang="es-ES" sz="800" b="1" baseline="0">
                          <a:uFill>
                            <a:solidFill>
                              <a:schemeClr val="accent1"/>
                            </a:solidFill>
                          </a:uFill>
                          <a:latin typeface="Open Sans"/>
                          <a:sym typeface="Wingdings" panose="05000000000000000000" pitchFamily="2" charset="2"/>
                        </a:rPr>
                        <a:t>+os</a:t>
                      </a:r>
                      <a:endParaRPr lang="es-ES" sz="800" b="1" baseline="0">
                        <a:uFill>
                          <a:solidFill>
                            <a:schemeClr val="accent1"/>
                          </a:solidFill>
                        </a:uFill>
                        <a:latin typeface="Open San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800" i="1" baseline="0">
                          <a:uFill>
                            <a:solidFill>
                              <a:schemeClr val="accent1"/>
                            </a:solidFill>
                          </a:uFill>
                          <a:latin typeface="Open Sans"/>
                        </a:rPr>
                        <a:t>lleig &gt; lletjos/lleigs &gt; compost &gt; compostos/composts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3414994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/>
                      <a:endParaRPr lang="es-ES" sz="1200" b="1" baseline="0">
                        <a:solidFill>
                          <a:schemeClr val="tx1"/>
                        </a:solidFill>
                        <a:uFill>
                          <a:solidFill>
                            <a:schemeClr val="accent1"/>
                          </a:solidFill>
                        </a:uFill>
                        <a:latin typeface="Open Sans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Clr>
                          <a:schemeClr val="accent1"/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es-ES" sz="800" b="1" baseline="0">
                          <a:uFill>
                            <a:solidFill>
                              <a:schemeClr val="accent1"/>
                            </a:solidFill>
                          </a:uFill>
                          <a:latin typeface="Open Sans"/>
                        </a:rPr>
                        <a:t>-ç</a:t>
                      </a:r>
                      <a:r>
                        <a:rPr lang="es-ES" sz="800" b="0" baseline="0">
                          <a:uFill>
                            <a:solidFill>
                              <a:schemeClr val="accent1"/>
                            </a:solidFill>
                          </a:uFill>
                          <a:latin typeface="Open Sans"/>
                        </a:rPr>
                        <a:t> dues formes en plural</a:t>
                      </a:r>
                      <a:endParaRPr lang="es-ES" sz="800" b="1" baseline="0">
                        <a:uFill>
                          <a:solidFill>
                            <a:schemeClr val="accent1"/>
                          </a:solidFill>
                        </a:uFill>
                        <a:latin typeface="Open San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800" i="1" baseline="0">
                          <a:uFill>
                            <a:solidFill>
                              <a:schemeClr val="accent1"/>
                            </a:solidFill>
                          </a:uFill>
                          <a:latin typeface="Open Sans"/>
                        </a:rPr>
                        <a:t>feliç &gt; feliços i felices; capaç &gt; capaços i capaces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9372290"/>
                  </a:ext>
                </a:extLst>
              </a:tr>
              <a:tr h="0">
                <a:tc rowSpan="2">
                  <a:txBody>
                    <a:bodyPr/>
                    <a:lstStyle/>
                    <a:p>
                      <a:pPr algn="ctr"/>
                      <a:r>
                        <a:rPr lang="es-ES" sz="1200" b="1" baseline="0">
                          <a:solidFill>
                            <a:schemeClr val="tx1"/>
                          </a:solidFill>
                          <a:uFill>
                            <a:solidFill>
                              <a:schemeClr val="accent1"/>
                            </a:solidFill>
                          </a:uFill>
                          <a:latin typeface="Open Sans"/>
                        </a:rPr>
                        <a:t>Acabats en en V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Clr>
                          <a:schemeClr val="accent1"/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es-ES" sz="800" b="1" baseline="0">
                          <a:uFill>
                            <a:solidFill>
                              <a:schemeClr val="accent1"/>
                            </a:solidFill>
                          </a:uFill>
                          <a:latin typeface="Open Sans"/>
                          <a:sym typeface="Wingdings" panose="05000000000000000000" pitchFamily="2" charset="2"/>
                        </a:rPr>
                        <a:t>-a</a:t>
                      </a:r>
                      <a:r>
                        <a:rPr lang="es-ES" sz="800" b="0" baseline="0">
                          <a:uFill>
                            <a:solidFill>
                              <a:schemeClr val="accent1"/>
                            </a:solidFill>
                          </a:uFill>
                          <a:latin typeface="Open Sans"/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es-ES" sz="800" b="0" baseline="0">
                          <a:solidFill>
                            <a:schemeClr val="accent1"/>
                          </a:solidFill>
                          <a:uFill>
                            <a:solidFill>
                              <a:schemeClr val="accent1"/>
                            </a:solidFill>
                          </a:uFill>
                          <a:latin typeface="Open Sans"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es-ES" sz="800" b="0" baseline="0">
                          <a:uFill>
                            <a:solidFill>
                              <a:schemeClr val="accent1"/>
                            </a:solidFill>
                          </a:uFill>
                          <a:latin typeface="Open Sans"/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es-ES" sz="800" b="1" baseline="0">
                          <a:uFill>
                            <a:solidFill>
                              <a:schemeClr val="accent1"/>
                            </a:solidFill>
                          </a:uFill>
                          <a:latin typeface="Open Sans"/>
                          <a:sym typeface="Wingdings" panose="05000000000000000000" pitchFamily="2" charset="2"/>
                        </a:rPr>
                        <a:t>-es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800" i="1" baseline="0">
                          <a:uFill>
                            <a:solidFill>
                              <a:schemeClr val="accent1"/>
                            </a:solidFill>
                          </a:uFill>
                          <a:latin typeface="Open Sans"/>
                        </a:rPr>
                        <a:t>blanca &gt; blanques; valenta &gt; valentes; groga &gt; grogues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4150681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/>
                      <a:endParaRPr lang="es-ES" sz="1200" b="1">
                        <a:solidFill>
                          <a:schemeClr val="tx1"/>
                        </a:solidFill>
                        <a:latin typeface="Open Sans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s-ES" sz="800" b="1" baseline="0">
                          <a:uFill>
                            <a:solidFill>
                              <a:schemeClr val="accent1"/>
                            </a:solidFill>
                          </a:uFill>
                          <a:latin typeface="Open Sans"/>
                        </a:rPr>
                        <a:t>-V tònica</a:t>
                      </a:r>
                      <a:r>
                        <a:rPr lang="es-ES" sz="800" b="0" baseline="0">
                          <a:uFill>
                            <a:solidFill>
                              <a:schemeClr val="accent1"/>
                            </a:solidFill>
                          </a:uFill>
                          <a:latin typeface="Open Sans"/>
                        </a:rPr>
                        <a:t> </a:t>
                      </a:r>
                      <a:r>
                        <a:rPr lang="es-ES" sz="800" b="0" baseline="0">
                          <a:solidFill>
                            <a:schemeClr val="accent1"/>
                          </a:solidFill>
                          <a:uFill>
                            <a:solidFill>
                              <a:schemeClr val="accent1"/>
                            </a:solidFill>
                          </a:uFill>
                          <a:latin typeface="Open Sans"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es-ES" sz="800" b="0" baseline="0">
                          <a:uFill>
                            <a:solidFill>
                              <a:schemeClr val="accent1"/>
                            </a:solidFill>
                          </a:uFill>
                          <a:latin typeface="Open Sans"/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es-ES" sz="800" b="1" baseline="0">
                          <a:uFill>
                            <a:solidFill>
                              <a:schemeClr val="accent1"/>
                            </a:solidFill>
                          </a:uFill>
                          <a:latin typeface="Open Sans"/>
                          <a:sym typeface="Wingdings" panose="05000000000000000000" pitchFamily="2" charset="2"/>
                        </a:rPr>
                        <a:t>+ns</a:t>
                      </a:r>
                      <a:r>
                        <a:rPr lang="es-ES" sz="800" b="0" baseline="0">
                          <a:uFill>
                            <a:solidFill>
                              <a:schemeClr val="accent1"/>
                            </a:solidFill>
                          </a:uFill>
                          <a:latin typeface="Open Sans"/>
                          <a:sym typeface="Wingdings" panose="05000000000000000000" pitchFamily="2" charset="2"/>
                        </a:rPr>
                        <a:t> (</a:t>
                      </a:r>
                      <a:r>
                        <a:rPr lang="es-ES" sz="800" b="0" baseline="0">
                          <a:solidFill>
                            <a:srgbClr val="FF0000"/>
                          </a:solidFill>
                          <a:uFill>
                            <a:solidFill>
                              <a:schemeClr val="accent1"/>
                            </a:solidFill>
                          </a:uFill>
                          <a:latin typeface="Open Sans"/>
                          <a:sym typeface="Wingdings" panose="05000000000000000000" pitchFamily="2" charset="2"/>
                        </a:rPr>
                        <a:t>cru &gt; crus; nu &gt; nus</a:t>
                      </a:r>
                      <a:r>
                        <a:rPr lang="es-ES" sz="800" b="0" baseline="0">
                          <a:uFill>
                            <a:solidFill>
                              <a:schemeClr val="accent1"/>
                            </a:solidFill>
                          </a:uFill>
                          <a:latin typeface="Open Sans"/>
                          <a:sym typeface="Wingdings" panose="05000000000000000000" pitchFamily="2" charset="2"/>
                        </a:rPr>
                        <a:t>)</a:t>
                      </a:r>
                      <a:endParaRPr lang="es-ES" sz="800" b="1" baseline="0">
                        <a:uFill>
                          <a:solidFill>
                            <a:schemeClr val="accent1"/>
                          </a:solidFill>
                        </a:uFill>
                        <a:latin typeface="Open San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s-ES" sz="800" i="1" baseline="0">
                          <a:uFill>
                            <a:solidFill>
                              <a:schemeClr val="accent1"/>
                            </a:solidFill>
                          </a:uFill>
                          <a:latin typeface="Open Sans"/>
                        </a:rPr>
                        <a:t>ple &gt; plens; cirugià &gt; cirugians; diví &gt; divins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8989475"/>
                  </a:ext>
                </a:extLst>
              </a:tr>
            </a:tbl>
          </a:graphicData>
        </a:graphic>
      </p:graphicFrame>
      <p:graphicFrame>
        <p:nvGraphicFramePr>
          <p:cNvPr id="6" name="Tabla 29">
            <a:extLst>
              <a:ext uri="{FF2B5EF4-FFF2-40B4-BE49-F238E27FC236}">
                <a16:creationId xmlns:a16="http://schemas.microsoft.com/office/drawing/2014/main" id="{F0960687-0B6B-439A-B948-5DCDA7AE80C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1053519"/>
              </p:ext>
            </p:extLst>
          </p:nvPr>
        </p:nvGraphicFramePr>
        <p:xfrm>
          <a:off x="2516332" y="1892184"/>
          <a:ext cx="2005448" cy="316992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988486">
                  <a:extLst>
                    <a:ext uri="{9D8B030D-6E8A-4147-A177-3AD203B41FA5}">
                      <a16:colId xmlns:a16="http://schemas.microsoft.com/office/drawing/2014/main" val="1738609819"/>
                    </a:ext>
                  </a:extLst>
                </a:gridCol>
                <a:gridCol w="1016962">
                  <a:extLst>
                    <a:ext uri="{9D8B030D-6E8A-4147-A177-3AD203B41FA5}">
                      <a16:colId xmlns:a16="http://schemas.microsoft.com/office/drawing/2014/main" val="19333988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s-ES" sz="700"/>
                        <a:t>Valencià M</a:t>
                      </a:r>
                      <a:endParaRPr lang="es-ES" sz="700" b="1">
                        <a:latin typeface="Open San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700"/>
                        <a:t>Castellà F</a:t>
                      </a:r>
                      <a:endParaRPr lang="es-ES" sz="700" b="1">
                        <a:latin typeface="Open San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128249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s-ES" sz="700">
                          <a:latin typeface="Open Sans"/>
                        </a:rPr>
                        <a:t>l’avantatge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700">
                          <a:latin typeface="Open Sans"/>
                        </a:rPr>
                        <a:t>la ventaja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362687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s-ES" sz="700">
                          <a:latin typeface="Open Sans"/>
                        </a:rPr>
                        <a:t>el bacteri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700">
                          <a:latin typeface="Open Sans"/>
                        </a:rPr>
                        <a:t>la bacteria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650304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s-ES" sz="700">
                          <a:latin typeface="Open Sans"/>
                        </a:rPr>
                        <a:t>el compte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700">
                          <a:latin typeface="Open Sans"/>
                        </a:rPr>
                        <a:t>la cuenta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374037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s-ES" sz="700">
                          <a:latin typeface="Open Sans"/>
                        </a:rPr>
                        <a:t>el corrent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700">
                          <a:latin typeface="Open Sans"/>
                        </a:rPr>
                        <a:t>la corriente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685851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s-ES" sz="700">
                          <a:latin typeface="Open Sans"/>
                        </a:rPr>
                        <a:t>el dubte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700">
                          <a:latin typeface="Open Sans"/>
                        </a:rPr>
                        <a:t>la duda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230945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s-ES" sz="700">
                          <a:latin typeface="Open Sans"/>
                        </a:rPr>
                        <a:t>l’enzim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700">
                          <a:latin typeface="Open Sans"/>
                        </a:rPr>
                        <a:t>la enzima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88316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s-ES" sz="700">
                          <a:latin typeface="Open Sans"/>
                        </a:rPr>
                        <a:t>el senyal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700">
                          <a:latin typeface="Open Sans"/>
                        </a:rPr>
                        <a:t>la señal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89468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s-ES" sz="700">
                          <a:latin typeface="Open Sans"/>
                        </a:rPr>
                        <a:t>el titella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700">
                          <a:latin typeface="Open Sans"/>
                        </a:rPr>
                        <a:t>la marioneta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116723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s-ES" sz="700">
                          <a:latin typeface="Open Sans"/>
                        </a:rPr>
                        <a:t>el lleixiu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700">
                          <a:latin typeface="Open Sans"/>
                        </a:rPr>
                        <a:t>la lejía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356473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s-ES" sz="700">
                          <a:latin typeface="Open Sans"/>
                        </a:rPr>
                        <a:t>l’espinac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700">
                          <a:latin typeface="Open Sans"/>
                        </a:rPr>
                        <a:t>la espinaca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436827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s-ES" sz="700">
                          <a:latin typeface="Open Sans"/>
                        </a:rPr>
                        <a:t>el front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700">
                          <a:latin typeface="Open Sans"/>
                        </a:rPr>
                        <a:t>la frente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742549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s-ES" sz="700">
                          <a:latin typeface="Open Sans"/>
                        </a:rPr>
                        <a:t>l’estratagema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700">
                          <a:latin typeface="Open Sans"/>
                        </a:rPr>
                        <a:t>la estratagema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139581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s-ES" sz="700">
                          <a:latin typeface="Open Sans"/>
                        </a:rPr>
                        <a:t>el queixal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700">
                          <a:latin typeface="Open Sans"/>
                        </a:rPr>
                        <a:t>la muela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969341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s-ES" sz="700">
                          <a:latin typeface="Open Sans"/>
                        </a:rPr>
                        <a:t>el full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700">
                          <a:latin typeface="Open Sans"/>
                        </a:rPr>
                        <a:t>la hoja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596724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s-ES" sz="700">
                          <a:latin typeface="Open Sans"/>
                        </a:rPr>
                        <a:t>el pebre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700">
                          <a:latin typeface="Open Sans"/>
                        </a:rPr>
                        <a:t>la pimienta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2489094"/>
                  </a:ext>
                </a:extLst>
              </a:tr>
            </a:tbl>
          </a:graphicData>
        </a:graphic>
      </p:graphicFrame>
      <p:sp>
        <p:nvSpPr>
          <p:cNvPr id="7" name="CuadroTexto 6">
            <a:extLst>
              <a:ext uri="{FF2B5EF4-FFF2-40B4-BE49-F238E27FC236}">
                <a16:creationId xmlns:a16="http://schemas.microsoft.com/office/drawing/2014/main" id="{C16B6F2A-D2C7-4623-BCEA-597C9F88152F}"/>
              </a:ext>
            </a:extLst>
          </p:cNvPr>
          <p:cNvSpPr txBox="1"/>
          <p:nvPr/>
        </p:nvSpPr>
        <p:spPr>
          <a:xfrm>
            <a:off x="376810" y="1892184"/>
            <a:ext cx="211147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 b="1" i="1" u="sng">
                <a:solidFill>
                  <a:schemeClr val="accent1"/>
                </a:solidFill>
                <a:latin typeface="Open Sans"/>
              </a:rPr>
              <a:t>DIVERGÈNCIES DE GÈNERE</a:t>
            </a:r>
          </a:p>
        </p:txBody>
      </p:sp>
      <p:graphicFrame>
        <p:nvGraphicFramePr>
          <p:cNvPr id="8" name="Tabla 29">
            <a:extLst>
              <a:ext uri="{FF2B5EF4-FFF2-40B4-BE49-F238E27FC236}">
                <a16:creationId xmlns:a16="http://schemas.microsoft.com/office/drawing/2014/main" id="{BF47C269-4886-4005-B45C-27A8A9A3BBC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0758406"/>
              </p:ext>
            </p:extLst>
          </p:nvPr>
        </p:nvGraphicFramePr>
        <p:xfrm>
          <a:off x="429824" y="2229013"/>
          <a:ext cx="2005448" cy="268224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988486">
                  <a:extLst>
                    <a:ext uri="{9D8B030D-6E8A-4147-A177-3AD203B41FA5}">
                      <a16:colId xmlns:a16="http://schemas.microsoft.com/office/drawing/2014/main" val="1738609819"/>
                    </a:ext>
                  </a:extLst>
                </a:gridCol>
                <a:gridCol w="1016962">
                  <a:extLst>
                    <a:ext uri="{9D8B030D-6E8A-4147-A177-3AD203B41FA5}">
                      <a16:colId xmlns:a16="http://schemas.microsoft.com/office/drawing/2014/main" val="19333988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s-ES" sz="1000"/>
                        <a:t>Valencià F</a:t>
                      </a:r>
                      <a:endParaRPr lang="es-ES" sz="1000" b="1">
                        <a:latin typeface="Open San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00"/>
                        <a:t>Castellà M</a:t>
                      </a:r>
                      <a:endParaRPr lang="es-ES" sz="1000" b="1">
                        <a:latin typeface="Open San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128249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s-ES" sz="1000">
                          <a:latin typeface="Open Sans"/>
                        </a:rPr>
                        <a:t>l’anàlisi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00">
                          <a:latin typeface="Open Sans"/>
                        </a:rPr>
                        <a:t>el análisis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362687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s-ES" sz="1000">
                          <a:latin typeface="Open Sans"/>
                        </a:rPr>
                        <a:t>la calor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00">
                          <a:latin typeface="Open Sans"/>
                        </a:rPr>
                        <a:t>el calor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650304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s-ES" sz="1000">
                          <a:latin typeface="Open Sans"/>
                        </a:rPr>
                        <a:t>l’olor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00">
                          <a:latin typeface="Open Sans"/>
                        </a:rPr>
                        <a:t>el olor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374037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s-ES" sz="1000">
                          <a:latin typeface="Open Sans"/>
                        </a:rPr>
                        <a:t>la resplandor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00">
                          <a:latin typeface="Open Sans"/>
                        </a:rPr>
                        <a:t>el resplandor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685851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s-ES" sz="1000">
                          <a:latin typeface="Open Sans"/>
                        </a:rPr>
                        <a:t>la resta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00">
                          <a:latin typeface="Open Sans"/>
                        </a:rPr>
                        <a:t>el resto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230945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s-ES" sz="1000">
                          <a:latin typeface="Open Sans"/>
                        </a:rPr>
                        <a:t>la síndrome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00">
                          <a:latin typeface="Open Sans"/>
                        </a:rPr>
                        <a:t>el síndrome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88316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s-ES" sz="1000">
                          <a:latin typeface="Open Sans"/>
                        </a:rPr>
                        <a:t>la verdor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00">
                          <a:latin typeface="Open Sans"/>
                        </a:rPr>
                        <a:t>el verdor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89468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s-ES" sz="1000">
                          <a:latin typeface="Open Sans"/>
                        </a:rPr>
                        <a:t>la dent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00">
                          <a:latin typeface="Open Sans"/>
                        </a:rPr>
                        <a:t>el diente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116723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s-ES" sz="1000">
                          <a:latin typeface="Open Sans"/>
                        </a:rPr>
                        <a:t>la suor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00">
                          <a:latin typeface="Open Sans"/>
                        </a:rPr>
                        <a:t>el sudor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356473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s-ES" sz="1000">
                          <a:latin typeface="Open Sans"/>
                        </a:rPr>
                        <a:t>la frescor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00">
                          <a:latin typeface="Open Sans"/>
                        </a:rPr>
                        <a:t>el frescor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4368275"/>
                  </a:ext>
                </a:extLst>
              </a:tr>
            </a:tbl>
          </a:graphicData>
        </a:graphic>
      </p:graphicFrame>
      <p:sp>
        <p:nvSpPr>
          <p:cNvPr id="9" name="CuadroTexto 8">
            <a:extLst>
              <a:ext uri="{FF2B5EF4-FFF2-40B4-BE49-F238E27FC236}">
                <a16:creationId xmlns:a16="http://schemas.microsoft.com/office/drawing/2014/main" id="{455C8E51-78A1-4A1B-B927-DF7A2EB5B843}"/>
              </a:ext>
            </a:extLst>
          </p:cNvPr>
          <p:cNvSpPr txBox="1"/>
          <p:nvPr/>
        </p:nvSpPr>
        <p:spPr>
          <a:xfrm>
            <a:off x="5255010" y="1989950"/>
            <a:ext cx="303801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 b="1" i="1" u="sng">
                <a:solidFill>
                  <a:schemeClr val="accent1"/>
                </a:solidFill>
                <a:latin typeface="Open Sans"/>
              </a:rPr>
              <a:t>SIGNIFICATS DE LA MATEIXA PARAULA</a:t>
            </a:r>
          </a:p>
        </p:txBody>
      </p:sp>
      <p:graphicFrame>
        <p:nvGraphicFramePr>
          <p:cNvPr id="10" name="Tabla 2">
            <a:extLst>
              <a:ext uri="{FF2B5EF4-FFF2-40B4-BE49-F238E27FC236}">
                <a16:creationId xmlns:a16="http://schemas.microsoft.com/office/drawing/2014/main" id="{CAEB0B6A-D993-4137-9226-0069E90FD30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6280467"/>
              </p:ext>
            </p:extLst>
          </p:nvPr>
        </p:nvGraphicFramePr>
        <p:xfrm>
          <a:off x="5255010" y="2318641"/>
          <a:ext cx="3085426" cy="2286000"/>
        </p:xfrm>
        <a:graphic>
          <a:graphicData uri="http://schemas.openxmlformats.org/drawingml/2006/table">
            <a:tbl>
              <a:tblPr bandRow="1">
                <a:tableStyleId>{69012ECD-51FC-41F1-AA8D-1B2483CD663E}</a:tableStyleId>
              </a:tblPr>
              <a:tblGrid>
                <a:gridCol w="3085426">
                  <a:extLst>
                    <a:ext uri="{9D8B030D-6E8A-4147-A177-3AD203B41FA5}">
                      <a16:colId xmlns:a16="http://schemas.microsoft.com/office/drawing/2014/main" val="219256781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ES" sz="1200" b="1">
                          <a:latin typeface="Open Sans"/>
                        </a:rPr>
                        <a:t>el canal:</a:t>
                      </a:r>
                      <a:r>
                        <a:rPr lang="es-ES" sz="1200" b="0">
                          <a:latin typeface="Open Sans"/>
                        </a:rPr>
                        <a:t> via d’aigua</a:t>
                      </a:r>
                    </a:p>
                    <a:p>
                      <a:r>
                        <a:rPr lang="es-ES" sz="1200" b="1">
                          <a:latin typeface="Open Sans"/>
                        </a:rPr>
                        <a:t>la canal:</a:t>
                      </a:r>
                      <a:r>
                        <a:rPr lang="es-ES" sz="1200" b="0">
                          <a:latin typeface="Open Sans"/>
                        </a:rPr>
                        <a:t> canonada, plana entre serralades</a:t>
                      </a:r>
                      <a:endParaRPr lang="es-ES" sz="1200" b="1">
                        <a:latin typeface="Open San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84828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sz="1200" b="1">
                          <a:latin typeface="Open Sans"/>
                        </a:rPr>
                        <a:t>el fi:</a:t>
                      </a:r>
                      <a:r>
                        <a:rPr lang="es-ES" sz="1200" b="0">
                          <a:latin typeface="Open Sans"/>
                        </a:rPr>
                        <a:t> objectiu</a:t>
                      </a:r>
                    </a:p>
                    <a:p>
                      <a:r>
                        <a:rPr lang="es-ES" sz="1200" b="1">
                          <a:latin typeface="Open Sans"/>
                        </a:rPr>
                        <a:t>la fi:</a:t>
                      </a:r>
                      <a:r>
                        <a:rPr lang="es-ES" sz="1200" b="0">
                          <a:latin typeface="Open Sans"/>
                        </a:rPr>
                        <a:t> final, acabament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58007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sz="1200" b="1">
                          <a:latin typeface="Open Sans"/>
                        </a:rPr>
                        <a:t>el còlera:</a:t>
                      </a:r>
                      <a:r>
                        <a:rPr lang="es-ES" sz="1200" b="0">
                          <a:latin typeface="Open Sans"/>
                        </a:rPr>
                        <a:t> malaltia</a:t>
                      </a:r>
                    </a:p>
                    <a:p>
                      <a:r>
                        <a:rPr lang="es-ES" sz="1200" b="1">
                          <a:latin typeface="Open Sans"/>
                        </a:rPr>
                        <a:t>la còlera:</a:t>
                      </a:r>
                      <a:r>
                        <a:rPr lang="es-ES" sz="1200" b="0">
                          <a:latin typeface="Open Sans"/>
                        </a:rPr>
                        <a:t> ràbia</a:t>
                      </a:r>
                      <a:endParaRPr lang="es-ES" sz="1200" b="1">
                        <a:latin typeface="Open San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90633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sz="1200" b="1">
                          <a:latin typeface="Open Sans"/>
                        </a:rPr>
                        <a:t>el pols:</a:t>
                      </a:r>
                      <a:r>
                        <a:rPr lang="es-ES" sz="1200" b="0">
                          <a:latin typeface="Open Sans"/>
                        </a:rPr>
                        <a:t> batec del cor</a:t>
                      </a:r>
                    </a:p>
                    <a:p>
                      <a:r>
                        <a:rPr lang="es-ES" sz="1200" b="1">
                          <a:latin typeface="Open Sans"/>
                        </a:rPr>
                        <a:t>la pols:</a:t>
                      </a:r>
                      <a:r>
                        <a:rPr lang="es-ES" sz="1200" b="0">
                          <a:latin typeface="Open Sans"/>
                        </a:rPr>
                        <a:t> partícules en suspensió</a:t>
                      </a:r>
                      <a:endParaRPr lang="es-ES" sz="1200" b="1">
                        <a:latin typeface="Open San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57720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sz="1200" b="1">
                          <a:latin typeface="Open Sans"/>
                        </a:rPr>
                        <a:t>el son:</a:t>
                      </a:r>
                      <a:r>
                        <a:rPr lang="es-ES" sz="1200" b="0">
                          <a:latin typeface="Open Sans"/>
                        </a:rPr>
                        <a:t> acte de dormir</a:t>
                      </a:r>
                    </a:p>
                    <a:p>
                      <a:r>
                        <a:rPr lang="es-ES" sz="1200" b="1">
                          <a:latin typeface="Open Sans"/>
                        </a:rPr>
                        <a:t>la son:</a:t>
                      </a:r>
                      <a:r>
                        <a:rPr lang="es-ES" sz="1200" b="0">
                          <a:latin typeface="Open Sans"/>
                        </a:rPr>
                        <a:t> ganes de dormir</a:t>
                      </a:r>
                      <a:endParaRPr lang="es-ES" sz="1200" b="1">
                        <a:latin typeface="Open San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99644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932301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Google Shape;116;p16">
            <a:extLst>
              <a:ext uri="{FF2B5EF4-FFF2-40B4-BE49-F238E27FC236}">
                <a16:creationId xmlns:a16="http://schemas.microsoft.com/office/drawing/2014/main" id="{E016B224-F433-40C5-9F5E-93DA12B93B89}"/>
              </a:ext>
            </a:extLst>
          </p:cNvPr>
          <p:cNvSpPr txBox="1">
            <a:spLocks/>
          </p:cNvSpPr>
          <p:nvPr/>
        </p:nvSpPr>
        <p:spPr>
          <a:xfrm>
            <a:off x="823882" y="95259"/>
            <a:ext cx="5218800" cy="4343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4667"/>
              </a:buClr>
              <a:buSzPts val="1400"/>
              <a:buFont typeface="Merriweather"/>
              <a:buNone/>
              <a:defRPr sz="1400" b="1" i="0" u="none" strike="noStrike" cap="none">
                <a:solidFill>
                  <a:srgbClr val="294667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4667"/>
              </a:buClr>
              <a:buSzPts val="1400"/>
              <a:buFont typeface="Merriweather"/>
              <a:buNone/>
              <a:defRPr sz="1400" b="1" i="0" u="none" strike="noStrike" cap="none">
                <a:solidFill>
                  <a:srgbClr val="294667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4667"/>
              </a:buClr>
              <a:buSzPts val="1400"/>
              <a:buFont typeface="Merriweather"/>
              <a:buNone/>
              <a:defRPr sz="1400" b="1" i="0" u="none" strike="noStrike" cap="none">
                <a:solidFill>
                  <a:srgbClr val="294667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4667"/>
              </a:buClr>
              <a:buSzPts val="1400"/>
              <a:buFont typeface="Merriweather"/>
              <a:buNone/>
              <a:defRPr sz="1400" b="1" i="0" u="none" strike="noStrike" cap="none">
                <a:solidFill>
                  <a:srgbClr val="294667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4667"/>
              </a:buClr>
              <a:buSzPts val="1400"/>
              <a:buFont typeface="Merriweather"/>
              <a:buNone/>
              <a:defRPr sz="1400" b="1" i="0" u="none" strike="noStrike" cap="none">
                <a:solidFill>
                  <a:srgbClr val="294667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4667"/>
              </a:buClr>
              <a:buSzPts val="1400"/>
              <a:buFont typeface="Merriweather"/>
              <a:buNone/>
              <a:defRPr sz="1400" b="1" i="0" u="none" strike="noStrike" cap="none">
                <a:solidFill>
                  <a:srgbClr val="294667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4667"/>
              </a:buClr>
              <a:buSzPts val="1400"/>
              <a:buFont typeface="Merriweather"/>
              <a:buNone/>
              <a:defRPr sz="1400" b="1" i="0" u="none" strike="noStrike" cap="none">
                <a:solidFill>
                  <a:srgbClr val="294667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4667"/>
              </a:buClr>
              <a:buSzPts val="1400"/>
              <a:buFont typeface="Merriweather"/>
              <a:buNone/>
              <a:defRPr sz="1400" b="1" i="0" u="none" strike="noStrike" cap="none">
                <a:solidFill>
                  <a:srgbClr val="294667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4667"/>
              </a:buClr>
              <a:buSzPts val="1400"/>
              <a:buFont typeface="Merriweather"/>
              <a:buNone/>
              <a:defRPr sz="1400" b="1" i="0" u="none" strike="noStrike" cap="none">
                <a:solidFill>
                  <a:srgbClr val="294667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r>
              <a:rPr lang="es-ES" sz="2400">
                <a:solidFill>
                  <a:schemeClr val="accent1"/>
                </a:solidFill>
              </a:rPr>
              <a:t>Sintagmes</a:t>
            </a:r>
          </a:p>
        </p:txBody>
      </p:sp>
      <p:sp>
        <p:nvSpPr>
          <p:cNvPr id="9" name="Google Shape;119;p16">
            <a:extLst>
              <a:ext uri="{FF2B5EF4-FFF2-40B4-BE49-F238E27FC236}">
                <a16:creationId xmlns:a16="http://schemas.microsoft.com/office/drawing/2014/main" id="{3E97D9A1-0B1D-420F-B649-1B659ECD4C94}"/>
              </a:ext>
            </a:extLst>
          </p:cNvPr>
          <p:cNvSpPr txBox="1">
            <a:spLocks/>
          </p:cNvSpPr>
          <p:nvPr/>
        </p:nvSpPr>
        <p:spPr>
          <a:xfrm>
            <a:off x="215208" y="224799"/>
            <a:ext cx="608674" cy="3048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300" b="1" i="0" u="none" strike="noStrike" cap="none">
                <a:solidFill>
                  <a:srgbClr val="294667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300" b="1" i="0" u="none" strike="noStrike" cap="none">
                <a:solidFill>
                  <a:srgbClr val="294667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300" b="1" i="0" u="none" strike="noStrike" cap="none">
                <a:solidFill>
                  <a:srgbClr val="294667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300" b="1" i="0" u="none" strike="noStrike" cap="none">
                <a:solidFill>
                  <a:srgbClr val="294667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300" b="1" i="0" u="none" strike="noStrike" cap="none">
                <a:solidFill>
                  <a:srgbClr val="294667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300" b="1" i="0" u="none" strike="noStrike" cap="none">
                <a:solidFill>
                  <a:srgbClr val="294667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300" b="1" i="0" u="none" strike="noStrike" cap="none">
                <a:solidFill>
                  <a:srgbClr val="294667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300" b="1" i="0" u="none" strike="noStrike" cap="none">
                <a:solidFill>
                  <a:srgbClr val="294667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300" b="1" i="0" u="none" strike="noStrike" cap="none">
                <a:solidFill>
                  <a:srgbClr val="294667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r>
              <a:rPr lang="en" sz="1800">
                <a:solidFill>
                  <a:schemeClr val="bg1"/>
                </a:solidFill>
              </a:rPr>
              <a:t>3.2</a:t>
            </a:r>
          </a:p>
        </p:txBody>
      </p:sp>
      <p:sp>
        <p:nvSpPr>
          <p:cNvPr id="3" name="Diagrama de flujo: terminador 2">
            <a:extLst>
              <a:ext uri="{FF2B5EF4-FFF2-40B4-BE49-F238E27FC236}">
                <a16:creationId xmlns:a16="http://schemas.microsoft.com/office/drawing/2014/main" id="{1BF62E64-24C2-4B08-B14C-BF4AE6F413EC}"/>
              </a:ext>
            </a:extLst>
          </p:cNvPr>
          <p:cNvSpPr/>
          <p:nvPr/>
        </p:nvSpPr>
        <p:spPr>
          <a:xfrm>
            <a:off x="2511955" y="1767146"/>
            <a:ext cx="861627" cy="434340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u="sng">
                <a:solidFill>
                  <a:schemeClr val="tx1"/>
                </a:solidFill>
                <a:latin typeface="Open Sans"/>
              </a:rPr>
              <a:t>NUCLI</a:t>
            </a:r>
          </a:p>
          <a:p>
            <a:pPr algn="ctr"/>
            <a:r>
              <a:rPr lang="es-ES" b="1">
                <a:latin typeface="Open Sans"/>
              </a:rPr>
              <a:t>NOM</a:t>
            </a:r>
          </a:p>
        </p:txBody>
      </p:sp>
      <p:sp>
        <p:nvSpPr>
          <p:cNvPr id="13" name="Diagrama de flujo: terminador 12">
            <a:extLst>
              <a:ext uri="{FF2B5EF4-FFF2-40B4-BE49-F238E27FC236}">
                <a16:creationId xmlns:a16="http://schemas.microsoft.com/office/drawing/2014/main" id="{87046565-D924-450F-B588-50EB985D131C}"/>
              </a:ext>
            </a:extLst>
          </p:cNvPr>
          <p:cNvSpPr/>
          <p:nvPr/>
        </p:nvSpPr>
        <p:spPr>
          <a:xfrm>
            <a:off x="336792" y="1767146"/>
            <a:ext cx="1859155" cy="434340"/>
          </a:xfrm>
          <a:prstGeom prst="flowChartTerminator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>
                <a:solidFill>
                  <a:schemeClr val="tx1"/>
                </a:solidFill>
                <a:latin typeface="Open Sans"/>
              </a:rPr>
              <a:t>ESPECIFICADORS NOMINALS</a:t>
            </a:r>
          </a:p>
        </p:txBody>
      </p:sp>
      <p:cxnSp>
        <p:nvCxnSpPr>
          <p:cNvPr id="5" name="Conector recto de flecha 4">
            <a:extLst>
              <a:ext uri="{FF2B5EF4-FFF2-40B4-BE49-F238E27FC236}">
                <a16:creationId xmlns:a16="http://schemas.microsoft.com/office/drawing/2014/main" id="{2E26137A-6976-41CE-B45D-C4238874DC89}"/>
              </a:ext>
            </a:extLst>
          </p:cNvPr>
          <p:cNvCxnSpPr>
            <a:stCxn id="13" idx="3"/>
            <a:endCxn id="3" idx="1"/>
          </p:cNvCxnSpPr>
          <p:nvPr/>
        </p:nvCxnSpPr>
        <p:spPr>
          <a:xfrm>
            <a:off x="2195947" y="1984316"/>
            <a:ext cx="316008" cy="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Diagrama de flujo: terminador 15">
            <a:extLst>
              <a:ext uri="{FF2B5EF4-FFF2-40B4-BE49-F238E27FC236}">
                <a16:creationId xmlns:a16="http://schemas.microsoft.com/office/drawing/2014/main" id="{6DB2A7D5-B98D-4AEF-9F78-EB901807D57C}"/>
              </a:ext>
            </a:extLst>
          </p:cNvPr>
          <p:cNvSpPr/>
          <p:nvPr/>
        </p:nvSpPr>
        <p:spPr>
          <a:xfrm>
            <a:off x="3689590" y="1767146"/>
            <a:ext cx="1859155" cy="434340"/>
          </a:xfrm>
          <a:prstGeom prst="flowChartTerminator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>
                <a:solidFill>
                  <a:schemeClr val="tx1"/>
                </a:solidFill>
                <a:latin typeface="Open Sans"/>
              </a:rPr>
              <a:t>COMPLEMENTS NOMINALS</a:t>
            </a:r>
          </a:p>
        </p:txBody>
      </p:sp>
      <p:cxnSp>
        <p:nvCxnSpPr>
          <p:cNvPr id="17" name="Conector recto de flecha 16">
            <a:extLst>
              <a:ext uri="{FF2B5EF4-FFF2-40B4-BE49-F238E27FC236}">
                <a16:creationId xmlns:a16="http://schemas.microsoft.com/office/drawing/2014/main" id="{1647EE7F-1C71-47F6-87FD-B4D037A3E035}"/>
              </a:ext>
            </a:extLst>
          </p:cNvPr>
          <p:cNvCxnSpPr>
            <a:cxnSpLocks/>
            <a:stCxn id="16" idx="1"/>
            <a:endCxn id="3" idx="3"/>
          </p:cNvCxnSpPr>
          <p:nvPr/>
        </p:nvCxnSpPr>
        <p:spPr>
          <a:xfrm flipH="1">
            <a:off x="3373582" y="1984316"/>
            <a:ext cx="316008" cy="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Google Shape;119;p16">
            <a:extLst>
              <a:ext uri="{FF2B5EF4-FFF2-40B4-BE49-F238E27FC236}">
                <a16:creationId xmlns:a16="http://schemas.microsoft.com/office/drawing/2014/main" id="{F0E2D291-E6F5-4C47-8F4D-F305A401561E}"/>
              </a:ext>
            </a:extLst>
          </p:cNvPr>
          <p:cNvSpPr txBox="1">
            <a:spLocks/>
          </p:cNvSpPr>
          <p:nvPr/>
        </p:nvSpPr>
        <p:spPr>
          <a:xfrm>
            <a:off x="398319" y="613068"/>
            <a:ext cx="608674" cy="304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300" b="1" i="0" u="none" strike="noStrike" cap="none">
                <a:solidFill>
                  <a:srgbClr val="294667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300" b="1" i="0" u="none" strike="noStrike" cap="none">
                <a:solidFill>
                  <a:srgbClr val="294667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300" b="1" i="0" u="none" strike="noStrike" cap="none">
                <a:solidFill>
                  <a:srgbClr val="294667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300" b="1" i="0" u="none" strike="noStrike" cap="none">
                <a:solidFill>
                  <a:srgbClr val="294667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300" b="1" i="0" u="none" strike="noStrike" cap="none">
                <a:solidFill>
                  <a:srgbClr val="294667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300" b="1" i="0" u="none" strike="noStrike" cap="none">
                <a:solidFill>
                  <a:srgbClr val="294667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300" b="1" i="0" u="none" strike="noStrike" cap="none">
                <a:solidFill>
                  <a:srgbClr val="294667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300" b="1" i="0" u="none" strike="noStrike" cap="none">
                <a:solidFill>
                  <a:srgbClr val="294667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300" b="1" i="0" u="none" strike="noStrike" cap="none">
                <a:solidFill>
                  <a:srgbClr val="294667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r>
              <a:rPr lang="en" sz="1400">
                <a:solidFill>
                  <a:schemeClr val="bg1"/>
                </a:solidFill>
              </a:rPr>
              <a:t>3.2.1</a:t>
            </a:r>
          </a:p>
        </p:txBody>
      </p:sp>
      <p:sp>
        <p:nvSpPr>
          <p:cNvPr id="23" name="Google Shape;116;p16">
            <a:extLst>
              <a:ext uri="{FF2B5EF4-FFF2-40B4-BE49-F238E27FC236}">
                <a16:creationId xmlns:a16="http://schemas.microsoft.com/office/drawing/2014/main" id="{548B4057-3DA9-4751-B261-7B1532B5409C}"/>
              </a:ext>
            </a:extLst>
          </p:cNvPr>
          <p:cNvSpPr txBox="1">
            <a:spLocks/>
          </p:cNvSpPr>
          <p:nvPr/>
        </p:nvSpPr>
        <p:spPr>
          <a:xfrm>
            <a:off x="1006993" y="548298"/>
            <a:ext cx="5218800" cy="4343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4667"/>
              </a:buClr>
              <a:buSzPts val="1400"/>
              <a:buFont typeface="Merriweather"/>
              <a:buNone/>
              <a:defRPr sz="1400" b="1" i="0" u="none" strike="noStrike" cap="none">
                <a:solidFill>
                  <a:srgbClr val="294667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4667"/>
              </a:buClr>
              <a:buSzPts val="1400"/>
              <a:buFont typeface="Merriweather"/>
              <a:buNone/>
              <a:defRPr sz="1400" b="1" i="0" u="none" strike="noStrike" cap="none">
                <a:solidFill>
                  <a:srgbClr val="294667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4667"/>
              </a:buClr>
              <a:buSzPts val="1400"/>
              <a:buFont typeface="Merriweather"/>
              <a:buNone/>
              <a:defRPr sz="1400" b="1" i="0" u="none" strike="noStrike" cap="none">
                <a:solidFill>
                  <a:srgbClr val="294667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4667"/>
              </a:buClr>
              <a:buSzPts val="1400"/>
              <a:buFont typeface="Merriweather"/>
              <a:buNone/>
              <a:defRPr sz="1400" b="1" i="0" u="none" strike="noStrike" cap="none">
                <a:solidFill>
                  <a:srgbClr val="294667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4667"/>
              </a:buClr>
              <a:buSzPts val="1400"/>
              <a:buFont typeface="Merriweather"/>
              <a:buNone/>
              <a:defRPr sz="1400" b="1" i="0" u="none" strike="noStrike" cap="none">
                <a:solidFill>
                  <a:srgbClr val="294667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4667"/>
              </a:buClr>
              <a:buSzPts val="1400"/>
              <a:buFont typeface="Merriweather"/>
              <a:buNone/>
              <a:defRPr sz="1400" b="1" i="0" u="none" strike="noStrike" cap="none">
                <a:solidFill>
                  <a:srgbClr val="294667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4667"/>
              </a:buClr>
              <a:buSzPts val="1400"/>
              <a:buFont typeface="Merriweather"/>
              <a:buNone/>
              <a:defRPr sz="1400" b="1" i="0" u="none" strike="noStrike" cap="none">
                <a:solidFill>
                  <a:srgbClr val="294667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4667"/>
              </a:buClr>
              <a:buSzPts val="1400"/>
              <a:buFont typeface="Merriweather"/>
              <a:buNone/>
              <a:defRPr sz="1400" b="1" i="0" u="none" strike="noStrike" cap="none">
                <a:solidFill>
                  <a:srgbClr val="294667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4667"/>
              </a:buClr>
              <a:buSzPts val="1400"/>
              <a:buFont typeface="Merriweather"/>
              <a:buNone/>
              <a:defRPr sz="1400" b="1" i="0" u="none" strike="noStrike" cap="none">
                <a:solidFill>
                  <a:srgbClr val="294667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r>
              <a:rPr lang="es-ES" sz="1800">
                <a:solidFill>
                  <a:schemeClr val="accent4"/>
                </a:solidFill>
              </a:rPr>
              <a:t>Sintagma nominal</a:t>
            </a:r>
          </a:p>
        </p:txBody>
      </p:sp>
      <p:graphicFrame>
        <p:nvGraphicFramePr>
          <p:cNvPr id="19" name="Tabla 19">
            <a:extLst>
              <a:ext uri="{FF2B5EF4-FFF2-40B4-BE49-F238E27FC236}">
                <a16:creationId xmlns:a16="http://schemas.microsoft.com/office/drawing/2014/main" id="{BF89F0D1-DEC9-4DC5-B4DA-BDDD5AB9C90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5375812"/>
              </p:ext>
            </p:extLst>
          </p:nvPr>
        </p:nvGraphicFramePr>
        <p:xfrm>
          <a:off x="1600198" y="1001337"/>
          <a:ext cx="4655127" cy="548640"/>
        </p:xfrm>
        <a:graphic>
          <a:graphicData uri="http://schemas.openxmlformats.org/drawingml/2006/table">
            <a:tbl>
              <a:tblPr firstRow="1" bandRow="1">
                <a:tableStyleId>{B01A26FF-25F0-4A55-B6BD-BB62B2269B1A}</a:tableStyleId>
              </a:tblPr>
              <a:tblGrid>
                <a:gridCol w="1295400">
                  <a:extLst>
                    <a:ext uri="{9D8B030D-6E8A-4147-A177-3AD203B41FA5}">
                      <a16:colId xmlns:a16="http://schemas.microsoft.com/office/drawing/2014/main" val="4286567613"/>
                    </a:ext>
                  </a:extLst>
                </a:gridCol>
                <a:gridCol w="3359727">
                  <a:extLst>
                    <a:ext uri="{9D8B030D-6E8A-4147-A177-3AD203B41FA5}">
                      <a16:colId xmlns:a16="http://schemas.microsoft.com/office/drawing/2014/main" val="247920185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s-ES" sz="1200" b="1" baseline="0">
                          <a:uFill>
                            <a:solidFill>
                              <a:schemeClr val="accent1"/>
                            </a:solidFill>
                          </a:uFill>
                          <a:latin typeface="Open Sans"/>
                        </a:rPr>
                        <a:t>Determinants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200" i="1" u="sng" baseline="0">
                          <a:uFill>
                            <a:solidFill>
                              <a:schemeClr val="accent1"/>
                            </a:solidFill>
                          </a:uFill>
                          <a:latin typeface="Open Sans"/>
                        </a:rPr>
                        <a:t>la</a:t>
                      </a:r>
                      <a:r>
                        <a:rPr lang="es-ES" sz="1200" i="1" u="none" baseline="0">
                          <a:uFill>
                            <a:solidFill>
                              <a:schemeClr val="accent1"/>
                            </a:solidFill>
                          </a:uFill>
                          <a:latin typeface="Open Sans"/>
                        </a:rPr>
                        <a:t> cadira, </a:t>
                      </a:r>
                      <a:r>
                        <a:rPr lang="es-ES" sz="1200" i="1" u="sng" baseline="0">
                          <a:uFill>
                            <a:solidFill>
                              <a:schemeClr val="accent1"/>
                            </a:solidFill>
                          </a:uFill>
                          <a:latin typeface="Open Sans"/>
                        </a:rPr>
                        <a:t>aquesta</a:t>
                      </a:r>
                      <a:r>
                        <a:rPr lang="es-ES" sz="1200" i="1" u="none" baseline="0">
                          <a:uFill>
                            <a:solidFill>
                              <a:schemeClr val="accent1"/>
                            </a:solidFill>
                          </a:uFill>
                          <a:latin typeface="Open Sans"/>
                        </a:rPr>
                        <a:t> dona, </a:t>
                      </a:r>
                      <a:r>
                        <a:rPr lang="es-ES" sz="1200" i="1" u="sng" baseline="0">
                          <a:uFill>
                            <a:solidFill>
                              <a:schemeClr val="accent1"/>
                            </a:solidFill>
                          </a:uFill>
                          <a:latin typeface="Open Sans"/>
                        </a:rPr>
                        <a:t>la teua</a:t>
                      </a:r>
                      <a:r>
                        <a:rPr lang="es-ES" sz="1200" i="1" u="none" baseline="0">
                          <a:uFill>
                            <a:solidFill>
                              <a:schemeClr val="accent1"/>
                            </a:solidFill>
                          </a:uFill>
                          <a:latin typeface="Open Sans"/>
                        </a:rPr>
                        <a:t> amiga, </a:t>
                      </a:r>
                      <a:r>
                        <a:rPr lang="es-ES" sz="1200" i="1" u="sng" baseline="0">
                          <a:uFill>
                            <a:solidFill>
                              <a:schemeClr val="accent1"/>
                            </a:solidFill>
                          </a:uFill>
                          <a:latin typeface="Open Sans"/>
                        </a:rPr>
                        <a:t>un</a:t>
                      </a:r>
                      <a:r>
                        <a:rPr lang="es-ES" sz="1200" i="1" u="none" baseline="0">
                          <a:uFill>
                            <a:solidFill>
                              <a:schemeClr val="accent1"/>
                            </a:solidFill>
                          </a:uFill>
                          <a:latin typeface="Open Sans"/>
                        </a:rPr>
                        <a:t> cotxe</a:t>
                      </a:r>
                      <a:endParaRPr lang="es-ES" sz="1200" i="1" u="sng" baseline="0">
                        <a:uFill>
                          <a:solidFill>
                            <a:schemeClr val="accent1"/>
                          </a:solidFill>
                        </a:uFill>
                        <a:latin typeface="Open San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47847468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s-ES" sz="1200" b="1" baseline="0">
                          <a:uFill>
                            <a:solidFill>
                              <a:schemeClr val="accent1"/>
                            </a:solidFill>
                          </a:uFill>
                          <a:latin typeface="Open Sans"/>
                        </a:rPr>
                        <a:t>Quantificadors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200" i="1" u="sng" baseline="0">
                          <a:uFill>
                            <a:solidFill>
                              <a:schemeClr val="accent1"/>
                            </a:solidFill>
                          </a:uFill>
                          <a:latin typeface="Open Sans"/>
                        </a:rPr>
                        <a:t>algun</a:t>
                      </a:r>
                      <a:r>
                        <a:rPr lang="es-ES" sz="1200" i="1" u="none" baseline="0">
                          <a:uFill>
                            <a:solidFill>
                              <a:schemeClr val="accent1"/>
                            </a:solidFill>
                          </a:uFill>
                          <a:latin typeface="Open Sans"/>
                        </a:rPr>
                        <a:t> xic, </a:t>
                      </a:r>
                      <a:r>
                        <a:rPr lang="es-ES" sz="1200" i="1" u="sng" baseline="0">
                          <a:uFill>
                            <a:solidFill>
                              <a:schemeClr val="accent1"/>
                            </a:solidFill>
                          </a:uFill>
                          <a:latin typeface="Open Sans"/>
                        </a:rPr>
                        <a:t>dos</a:t>
                      </a:r>
                      <a:r>
                        <a:rPr lang="es-ES" sz="1200" i="1" u="none" baseline="0">
                          <a:uFill>
                            <a:solidFill>
                              <a:schemeClr val="accent1"/>
                            </a:solidFill>
                          </a:uFill>
                          <a:latin typeface="Open Sans"/>
                        </a:rPr>
                        <a:t> llibres, </a:t>
                      </a:r>
                      <a:r>
                        <a:rPr lang="es-ES" sz="1200" i="1" u="sng" baseline="0">
                          <a:uFill>
                            <a:solidFill>
                              <a:schemeClr val="accent1"/>
                            </a:solidFill>
                          </a:uFill>
                          <a:latin typeface="Open Sans"/>
                        </a:rPr>
                        <a:t>molts</a:t>
                      </a:r>
                      <a:r>
                        <a:rPr lang="es-ES" sz="1200" i="1" u="none" baseline="0">
                          <a:uFill>
                            <a:solidFill>
                              <a:schemeClr val="accent1"/>
                            </a:solidFill>
                          </a:uFill>
                          <a:latin typeface="Open Sans"/>
                        </a:rPr>
                        <a:t> homes</a:t>
                      </a:r>
                      <a:endParaRPr lang="es-ES" sz="1200" i="1" u="sng" baseline="0">
                        <a:uFill>
                          <a:solidFill>
                            <a:schemeClr val="accent1"/>
                          </a:solidFill>
                        </a:uFill>
                        <a:latin typeface="Open San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56763442"/>
                  </a:ext>
                </a:extLst>
              </a:tr>
            </a:tbl>
          </a:graphicData>
        </a:graphic>
      </p:graphicFrame>
      <p:cxnSp>
        <p:nvCxnSpPr>
          <p:cNvPr id="25" name="Conector: angular 24">
            <a:extLst>
              <a:ext uri="{FF2B5EF4-FFF2-40B4-BE49-F238E27FC236}">
                <a16:creationId xmlns:a16="http://schemas.microsoft.com/office/drawing/2014/main" id="{F238501B-6214-484A-B74A-340253F7E270}"/>
              </a:ext>
            </a:extLst>
          </p:cNvPr>
          <p:cNvCxnSpPr/>
          <p:nvPr/>
        </p:nvCxnSpPr>
        <p:spPr>
          <a:xfrm rot="10800000" flipV="1">
            <a:off x="1260760" y="1157544"/>
            <a:ext cx="339438" cy="125039"/>
          </a:xfrm>
          <a:prstGeom prst="bentConnector3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ector: angular 28">
            <a:extLst>
              <a:ext uri="{FF2B5EF4-FFF2-40B4-BE49-F238E27FC236}">
                <a16:creationId xmlns:a16="http://schemas.microsoft.com/office/drawing/2014/main" id="{0B3A5E76-9E02-435E-A982-69BB10BCB3E1}"/>
              </a:ext>
            </a:extLst>
          </p:cNvPr>
          <p:cNvCxnSpPr>
            <a:cxnSpLocks/>
          </p:cNvCxnSpPr>
          <p:nvPr/>
        </p:nvCxnSpPr>
        <p:spPr>
          <a:xfrm rot="10800000">
            <a:off x="1260760" y="1280850"/>
            <a:ext cx="339438" cy="125039"/>
          </a:xfrm>
          <a:prstGeom prst="bentConnector3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ector recto de flecha 26">
            <a:extLst>
              <a:ext uri="{FF2B5EF4-FFF2-40B4-BE49-F238E27FC236}">
                <a16:creationId xmlns:a16="http://schemas.microsoft.com/office/drawing/2014/main" id="{2D8AC5DC-1EAF-4B35-ABBA-3D638E95CA66}"/>
              </a:ext>
            </a:extLst>
          </p:cNvPr>
          <p:cNvCxnSpPr>
            <a:cxnSpLocks/>
            <a:endCxn id="13" idx="0"/>
          </p:cNvCxnSpPr>
          <p:nvPr/>
        </p:nvCxnSpPr>
        <p:spPr>
          <a:xfrm>
            <a:off x="1266370" y="1282584"/>
            <a:ext cx="0" cy="484562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4" name="Tabla 19">
            <a:extLst>
              <a:ext uri="{FF2B5EF4-FFF2-40B4-BE49-F238E27FC236}">
                <a16:creationId xmlns:a16="http://schemas.microsoft.com/office/drawing/2014/main" id="{BD1DCDE7-A345-4F27-8E8B-BECC926E6E5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9290451"/>
              </p:ext>
            </p:extLst>
          </p:nvPr>
        </p:nvGraphicFramePr>
        <p:xfrm>
          <a:off x="4765960" y="2300891"/>
          <a:ext cx="4100947" cy="1097280"/>
        </p:xfrm>
        <a:graphic>
          <a:graphicData uri="http://schemas.openxmlformats.org/drawingml/2006/table">
            <a:tbl>
              <a:tblPr firstRow="1" bandRow="1">
                <a:tableStyleId>{B01A26FF-25F0-4A55-B6BD-BB62B2269B1A}</a:tableStyleId>
              </a:tblPr>
              <a:tblGrid>
                <a:gridCol w="1295400">
                  <a:extLst>
                    <a:ext uri="{9D8B030D-6E8A-4147-A177-3AD203B41FA5}">
                      <a16:colId xmlns:a16="http://schemas.microsoft.com/office/drawing/2014/main" val="4286567613"/>
                    </a:ext>
                  </a:extLst>
                </a:gridCol>
                <a:gridCol w="2805547">
                  <a:extLst>
                    <a:ext uri="{9D8B030D-6E8A-4147-A177-3AD203B41FA5}">
                      <a16:colId xmlns:a16="http://schemas.microsoft.com/office/drawing/2014/main" val="247920185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s-ES" sz="1200" b="1" baseline="0">
                          <a:uFill>
                            <a:solidFill>
                              <a:schemeClr val="accent1"/>
                            </a:solidFill>
                          </a:uFill>
                          <a:latin typeface="Open Sans"/>
                        </a:rPr>
                        <a:t>SADJ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200" i="1" u="none" baseline="0">
                          <a:uFill>
                            <a:solidFill>
                              <a:schemeClr val="accent1"/>
                            </a:solidFill>
                          </a:uFill>
                          <a:latin typeface="Open Sans"/>
                        </a:rPr>
                        <a:t>la porta </a:t>
                      </a:r>
                      <a:r>
                        <a:rPr lang="es-ES" sz="1200" i="1" u="sng" baseline="0">
                          <a:uFill>
                            <a:solidFill>
                              <a:schemeClr val="accent1"/>
                            </a:solidFill>
                          </a:uFill>
                          <a:latin typeface="Open Sans"/>
                        </a:rPr>
                        <a:t>blanca</a:t>
                      </a:r>
                      <a:r>
                        <a:rPr lang="es-ES" sz="1200" i="1" u="none" baseline="0">
                          <a:uFill>
                            <a:solidFill>
                              <a:schemeClr val="accent1"/>
                            </a:solidFill>
                          </a:uFill>
                          <a:latin typeface="Open Sans"/>
                        </a:rPr>
                        <a:t>, el rellotge </a:t>
                      </a:r>
                      <a:r>
                        <a:rPr lang="es-ES" sz="1200" i="1" u="sng" baseline="0">
                          <a:uFill>
                            <a:solidFill>
                              <a:schemeClr val="accent1"/>
                            </a:solidFill>
                          </a:uFill>
                          <a:latin typeface="Open Sans"/>
                        </a:rPr>
                        <a:t>automàtic</a:t>
                      </a:r>
                      <a:endParaRPr lang="es-ES" sz="1200" i="1" u="none" baseline="0">
                        <a:uFill>
                          <a:solidFill>
                            <a:schemeClr val="accent1"/>
                          </a:solidFill>
                        </a:uFill>
                        <a:latin typeface="Open San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47847468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s-ES" sz="1200" b="1" baseline="0">
                          <a:uFill>
                            <a:solidFill>
                              <a:schemeClr val="accent1"/>
                            </a:solidFill>
                          </a:uFill>
                          <a:latin typeface="Open Sans"/>
                        </a:rPr>
                        <a:t>SPREP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200" i="1" u="none" baseline="0">
                          <a:uFill>
                            <a:solidFill>
                              <a:schemeClr val="accent1"/>
                            </a:solidFill>
                          </a:uFill>
                          <a:latin typeface="Open Sans"/>
                        </a:rPr>
                        <a:t>la casa </a:t>
                      </a:r>
                      <a:r>
                        <a:rPr lang="es-ES" sz="1200" i="1" u="sng" baseline="0">
                          <a:uFill>
                            <a:solidFill>
                              <a:schemeClr val="accent1"/>
                            </a:solidFill>
                          </a:uFill>
                          <a:latin typeface="Open Sans"/>
                        </a:rPr>
                        <a:t>de son pare</a:t>
                      </a:r>
                      <a:r>
                        <a:rPr lang="es-ES" sz="1200" i="1" u="none" baseline="0">
                          <a:uFill>
                            <a:solidFill>
                              <a:schemeClr val="accent1"/>
                            </a:solidFill>
                          </a:uFill>
                          <a:latin typeface="Open Sans"/>
                        </a:rPr>
                        <a:t>, la idea </a:t>
                      </a:r>
                      <a:r>
                        <a:rPr lang="es-ES" sz="1200" i="1" u="sng" baseline="0">
                          <a:uFill>
                            <a:solidFill>
                              <a:schemeClr val="accent1"/>
                            </a:solidFill>
                          </a:uFill>
                          <a:latin typeface="Open Sans"/>
                        </a:rPr>
                        <a:t>d’eixir demà</a:t>
                      </a:r>
                      <a:endParaRPr lang="es-ES" sz="1200" i="1" u="none" baseline="0">
                        <a:uFill>
                          <a:solidFill>
                            <a:schemeClr val="accent1"/>
                          </a:solidFill>
                        </a:uFill>
                        <a:latin typeface="Open San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5676344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s-ES" sz="1200" b="1" baseline="0">
                          <a:uFill>
                            <a:solidFill>
                              <a:schemeClr val="accent1"/>
                            </a:solidFill>
                          </a:uFill>
                          <a:latin typeface="Open Sans"/>
                        </a:rPr>
                        <a:t>O. DE RELATIU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200" i="1" u="none" baseline="0">
                          <a:uFill>
                            <a:solidFill>
                              <a:schemeClr val="accent1"/>
                            </a:solidFill>
                          </a:uFill>
                          <a:latin typeface="Open Sans"/>
                        </a:rPr>
                        <a:t>la camisa </a:t>
                      </a:r>
                      <a:r>
                        <a:rPr lang="es-ES" sz="1200" i="1" u="sng" baseline="0">
                          <a:uFill>
                            <a:solidFill>
                              <a:schemeClr val="accent1"/>
                            </a:solidFill>
                          </a:uFill>
                          <a:latin typeface="Open Sans"/>
                        </a:rPr>
                        <a:t>que et vas comprar</a:t>
                      </a:r>
                      <a:endParaRPr lang="es-ES" sz="1200" i="1" u="none" baseline="0">
                        <a:uFill>
                          <a:solidFill>
                            <a:schemeClr val="accent1"/>
                          </a:solidFill>
                        </a:uFill>
                        <a:latin typeface="Open San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0759047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s-ES" sz="1200" b="1" baseline="0">
                          <a:uFill>
                            <a:solidFill>
                              <a:schemeClr val="accent1"/>
                            </a:solidFill>
                          </a:uFill>
                          <a:latin typeface="Open Sans"/>
                        </a:rPr>
                        <a:t>SN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200" i="1" u="none" baseline="0">
                          <a:uFill>
                            <a:solidFill>
                              <a:schemeClr val="accent1"/>
                            </a:solidFill>
                          </a:uFill>
                          <a:latin typeface="Open Sans"/>
                        </a:rPr>
                        <a:t>el president </a:t>
                      </a:r>
                      <a:r>
                        <a:rPr lang="es-ES" sz="1200" i="1" u="sng" baseline="0">
                          <a:uFill>
                            <a:solidFill>
                              <a:schemeClr val="accent1"/>
                            </a:solidFill>
                          </a:uFill>
                          <a:latin typeface="Open Sans"/>
                        </a:rPr>
                        <a:t>Puig</a:t>
                      </a:r>
                      <a:endParaRPr lang="es-ES" sz="1200" i="1" u="none" baseline="0">
                        <a:uFill>
                          <a:solidFill>
                            <a:schemeClr val="accent1"/>
                          </a:solidFill>
                        </a:uFill>
                        <a:latin typeface="Open San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81375267"/>
                  </a:ext>
                </a:extLst>
              </a:tr>
            </a:tbl>
          </a:graphicData>
        </a:graphic>
      </p:graphicFrame>
      <p:cxnSp>
        <p:nvCxnSpPr>
          <p:cNvPr id="38" name="Conector: angular 37">
            <a:extLst>
              <a:ext uri="{FF2B5EF4-FFF2-40B4-BE49-F238E27FC236}">
                <a16:creationId xmlns:a16="http://schemas.microsoft.com/office/drawing/2014/main" id="{0697A141-0B76-435D-A4A1-52BA50A32810}"/>
              </a:ext>
            </a:extLst>
          </p:cNvPr>
          <p:cNvCxnSpPr>
            <a:cxnSpLocks/>
          </p:cNvCxnSpPr>
          <p:nvPr/>
        </p:nvCxnSpPr>
        <p:spPr>
          <a:xfrm rot="16200000" flipV="1">
            <a:off x="4415441" y="2916035"/>
            <a:ext cx="417023" cy="284016"/>
          </a:xfrm>
          <a:prstGeom prst="bentConnector3">
            <a:avLst>
              <a:gd name="adj1" fmla="val 166"/>
            </a:avLst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ector: angular 38">
            <a:extLst>
              <a:ext uri="{FF2B5EF4-FFF2-40B4-BE49-F238E27FC236}">
                <a16:creationId xmlns:a16="http://schemas.microsoft.com/office/drawing/2014/main" id="{4C04433A-701E-4052-BFC5-8422FBB56BE8}"/>
              </a:ext>
            </a:extLst>
          </p:cNvPr>
          <p:cNvCxnSpPr>
            <a:cxnSpLocks/>
          </p:cNvCxnSpPr>
          <p:nvPr/>
        </p:nvCxnSpPr>
        <p:spPr>
          <a:xfrm rot="5400000">
            <a:off x="4415440" y="2490354"/>
            <a:ext cx="417023" cy="284016"/>
          </a:xfrm>
          <a:prstGeom prst="bentConnector3">
            <a:avLst>
              <a:gd name="adj1" fmla="val 166"/>
            </a:avLst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ector recto de flecha 41">
            <a:extLst>
              <a:ext uri="{FF2B5EF4-FFF2-40B4-BE49-F238E27FC236}">
                <a16:creationId xmlns:a16="http://schemas.microsoft.com/office/drawing/2014/main" id="{16083A40-0E19-4C57-87DA-D9BFC8137D74}"/>
              </a:ext>
            </a:extLst>
          </p:cNvPr>
          <p:cNvCxnSpPr>
            <a:cxnSpLocks/>
          </p:cNvCxnSpPr>
          <p:nvPr/>
        </p:nvCxnSpPr>
        <p:spPr>
          <a:xfrm flipV="1">
            <a:off x="4323939" y="2208414"/>
            <a:ext cx="1" cy="641117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ector recto 43">
            <a:extLst>
              <a:ext uri="{FF2B5EF4-FFF2-40B4-BE49-F238E27FC236}">
                <a16:creationId xmlns:a16="http://schemas.microsoft.com/office/drawing/2014/main" id="{D0081CD5-FE8A-46B4-851F-F8A766EA59AB}"/>
              </a:ext>
            </a:extLst>
          </p:cNvPr>
          <p:cNvCxnSpPr/>
          <p:nvPr/>
        </p:nvCxnSpPr>
        <p:spPr>
          <a:xfrm flipH="1">
            <a:off x="4329544" y="2849531"/>
            <a:ext cx="152399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ector recto 46">
            <a:extLst>
              <a:ext uri="{FF2B5EF4-FFF2-40B4-BE49-F238E27FC236}">
                <a16:creationId xmlns:a16="http://schemas.microsoft.com/office/drawing/2014/main" id="{1BF38D48-BDED-4E65-A528-4ED5BEAC85B4}"/>
              </a:ext>
            </a:extLst>
          </p:cNvPr>
          <p:cNvCxnSpPr>
            <a:cxnSpLocks/>
          </p:cNvCxnSpPr>
          <p:nvPr/>
        </p:nvCxnSpPr>
        <p:spPr>
          <a:xfrm flipH="1">
            <a:off x="4474354" y="2724840"/>
            <a:ext cx="289623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ector recto 48">
            <a:extLst>
              <a:ext uri="{FF2B5EF4-FFF2-40B4-BE49-F238E27FC236}">
                <a16:creationId xmlns:a16="http://schemas.microsoft.com/office/drawing/2014/main" id="{8191141D-8232-49DC-9469-59586EB94975}"/>
              </a:ext>
            </a:extLst>
          </p:cNvPr>
          <p:cNvCxnSpPr>
            <a:cxnSpLocks/>
          </p:cNvCxnSpPr>
          <p:nvPr/>
        </p:nvCxnSpPr>
        <p:spPr>
          <a:xfrm flipH="1">
            <a:off x="4481943" y="2988077"/>
            <a:ext cx="289623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Google Shape;119;p16">
            <a:extLst>
              <a:ext uri="{FF2B5EF4-FFF2-40B4-BE49-F238E27FC236}">
                <a16:creationId xmlns:a16="http://schemas.microsoft.com/office/drawing/2014/main" id="{ABE291A8-7416-4E19-B0BE-56BACEFC2E77}"/>
              </a:ext>
            </a:extLst>
          </p:cNvPr>
          <p:cNvSpPr txBox="1">
            <a:spLocks/>
          </p:cNvSpPr>
          <p:nvPr/>
        </p:nvSpPr>
        <p:spPr>
          <a:xfrm>
            <a:off x="402075" y="3062896"/>
            <a:ext cx="608674" cy="304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300" b="1" i="0" u="none" strike="noStrike" cap="none">
                <a:solidFill>
                  <a:srgbClr val="294667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300" b="1" i="0" u="none" strike="noStrike" cap="none">
                <a:solidFill>
                  <a:srgbClr val="294667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300" b="1" i="0" u="none" strike="noStrike" cap="none">
                <a:solidFill>
                  <a:srgbClr val="294667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300" b="1" i="0" u="none" strike="noStrike" cap="none">
                <a:solidFill>
                  <a:srgbClr val="294667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300" b="1" i="0" u="none" strike="noStrike" cap="none">
                <a:solidFill>
                  <a:srgbClr val="294667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300" b="1" i="0" u="none" strike="noStrike" cap="none">
                <a:solidFill>
                  <a:srgbClr val="294667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300" b="1" i="0" u="none" strike="noStrike" cap="none">
                <a:solidFill>
                  <a:srgbClr val="294667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300" b="1" i="0" u="none" strike="noStrike" cap="none">
                <a:solidFill>
                  <a:srgbClr val="294667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300" b="1" i="0" u="none" strike="noStrike" cap="none">
                <a:solidFill>
                  <a:srgbClr val="294667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r>
              <a:rPr lang="en" sz="1400">
                <a:solidFill>
                  <a:schemeClr val="bg1"/>
                </a:solidFill>
              </a:rPr>
              <a:t>3.2.2</a:t>
            </a:r>
          </a:p>
        </p:txBody>
      </p:sp>
      <p:sp>
        <p:nvSpPr>
          <p:cNvPr id="52" name="Google Shape;116;p16">
            <a:extLst>
              <a:ext uri="{FF2B5EF4-FFF2-40B4-BE49-F238E27FC236}">
                <a16:creationId xmlns:a16="http://schemas.microsoft.com/office/drawing/2014/main" id="{204C8767-CF0C-42F6-A95F-6E03D8D4366B}"/>
              </a:ext>
            </a:extLst>
          </p:cNvPr>
          <p:cNvSpPr txBox="1">
            <a:spLocks/>
          </p:cNvSpPr>
          <p:nvPr/>
        </p:nvSpPr>
        <p:spPr>
          <a:xfrm>
            <a:off x="1006993" y="3018908"/>
            <a:ext cx="5218800" cy="4343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4667"/>
              </a:buClr>
              <a:buSzPts val="1400"/>
              <a:buFont typeface="Merriweather"/>
              <a:buNone/>
              <a:defRPr sz="1400" b="1" i="0" u="none" strike="noStrike" cap="none">
                <a:solidFill>
                  <a:srgbClr val="294667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4667"/>
              </a:buClr>
              <a:buSzPts val="1400"/>
              <a:buFont typeface="Merriweather"/>
              <a:buNone/>
              <a:defRPr sz="1400" b="1" i="0" u="none" strike="noStrike" cap="none">
                <a:solidFill>
                  <a:srgbClr val="294667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4667"/>
              </a:buClr>
              <a:buSzPts val="1400"/>
              <a:buFont typeface="Merriweather"/>
              <a:buNone/>
              <a:defRPr sz="1400" b="1" i="0" u="none" strike="noStrike" cap="none">
                <a:solidFill>
                  <a:srgbClr val="294667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4667"/>
              </a:buClr>
              <a:buSzPts val="1400"/>
              <a:buFont typeface="Merriweather"/>
              <a:buNone/>
              <a:defRPr sz="1400" b="1" i="0" u="none" strike="noStrike" cap="none">
                <a:solidFill>
                  <a:srgbClr val="294667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4667"/>
              </a:buClr>
              <a:buSzPts val="1400"/>
              <a:buFont typeface="Merriweather"/>
              <a:buNone/>
              <a:defRPr sz="1400" b="1" i="0" u="none" strike="noStrike" cap="none">
                <a:solidFill>
                  <a:srgbClr val="294667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4667"/>
              </a:buClr>
              <a:buSzPts val="1400"/>
              <a:buFont typeface="Merriweather"/>
              <a:buNone/>
              <a:defRPr sz="1400" b="1" i="0" u="none" strike="noStrike" cap="none">
                <a:solidFill>
                  <a:srgbClr val="294667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4667"/>
              </a:buClr>
              <a:buSzPts val="1400"/>
              <a:buFont typeface="Merriweather"/>
              <a:buNone/>
              <a:defRPr sz="1400" b="1" i="0" u="none" strike="noStrike" cap="none">
                <a:solidFill>
                  <a:srgbClr val="294667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4667"/>
              </a:buClr>
              <a:buSzPts val="1400"/>
              <a:buFont typeface="Merriweather"/>
              <a:buNone/>
              <a:defRPr sz="1400" b="1" i="0" u="none" strike="noStrike" cap="none">
                <a:solidFill>
                  <a:srgbClr val="294667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4667"/>
              </a:buClr>
              <a:buSzPts val="1400"/>
              <a:buFont typeface="Merriweather"/>
              <a:buNone/>
              <a:defRPr sz="1400" b="1" i="0" u="none" strike="noStrike" cap="none">
                <a:solidFill>
                  <a:srgbClr val="294667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r>
              <a:rPr lang="es-ES" sz="1800">
                <a:solidFill>
                  <a:schemeClr val="accent4"/>
                </a:solidFill>
              </a:rPr>
              <a:t>Sintagma adjectival</a:t>
            </a:r>
          </a:p>
        </p:txBody>
      </p:sp>
      <p:sp>
        <p:nvSpPr>
          <p:cNvPr id="53" name="CuadroTexto 52">
            <a:extLst>
              <a:ext uri="{FF2B5EF4-FFF2-40B4-BE49-F238E27FC236}">
                <a16:creationId xmlns:a16="http://schemas.microsoft.com/office/drawing/2014/main" id="{1BF03B6C-5F10-47DA-B040-E012C65C0976}"/>
              </a:ext>
            </a:extLst>
          </p:cNvPr>
          <p:cNvSpPr txBox="1"/>
          <p:nvPr/>
        </p:nvSpPr>
        <p:spPr>
          <a:xfrm>
            <a:off x="5716584" y="1559115"/>
            <a:ext cx="3001463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90488" indent="-90488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s-ES" sz="1100" b="1" u="sng">
                <a:uFill>
                  <a:solidFill>
                    <a:schemeClr val="accent1"/>
                  </a:solidFill>
                </a:uFill>
                <a:latin typeface="Open Sans"/>
              </a:rPr>
              <a:t>ESPECIFICATIU</a:t>
            </a:r>
            <a:r>
              <a:rPr lang="es-ES" sz="1100" b="1">
                <a:latin typeface="Open Sans"/>
              </a:rPr>
              <a:t>:</a:t>
            </a:r>
            <a:r>
              <a:rPr lang="es-ES" sz="1100">
                <a:latin typeface="Open Sans"/>
              </a:rPr>
              <a:t> delimiten el nom</a:t>
            </a:r>
            <a:br>
              <a:rPr lang="es-ES" sz="1100">
                <a:latin typeface="Open Sans"/>
              </a:rPr>
            </a:br>
            <a:r>
              <a:rPr lang="es-ES" sz="1000" i="1">
                <a:solidFill>
                  <a:schemeClr val="accent1"/>
                </a:solidFill>
                <a:latin typeface="Open Sans"/>
              </a:rPr>
              <a:t>el cotxe que és roig</a:t>
            </a:r>
          </a:p>
          <a:p>
            <a:pPr marL="90488" indent="-90488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s-ES" sz="1100" b="1" u="sng">
                <a:uFill>
                  <a:solidFill>
                    <a:schemeClr val="accent1"/>
                  </a:solidFill>
                </a:uFill>
                <a:latin typeface="Open Sans"/>
              </a:rPr>
              <a:t>EXPLICATIU</a:t>
            </a:r>
            <a:r>
              <a:rPr lang="es-ES" sz="1100" b="1">
                <a:latin typeface="Open Sans"/>
              </a:rPr>
              <a:t>:</a:t>
            </a:r>
            <a:r>
              <a:rPr lang="es-ES" sz="1100">
                <a:latin typeface="Open Sans"/>
              </a:rPr>
              <a:t> aporten informació coneguda</a:t>
            </a:r>
            <a:br>
              <a:rPr lang="es-ES" sz="1100">
                <a:latin typeface="Open Sans"/>
              </a:rPr>
            </a:br>
            <a:r>
              <a:rPr lang="es-ES" sz="1000" i="1">
                <a:solidFill>
                  <a:schemeClr val="accent1"/>
                </a:solidFill>
                <a:latin typeface="Open Sans"/>
              </a:rPr>
              <a:t>el cotxe</a:t>
            </a:r>
            <a:r>
              <a:rPr lang="es-ES" sz="1000" b="1" i="1">
                <a:solidFill>
                  <a:schemeClr val="accent1"/>
                </a:solidFill>
                <a:latin typeface="Open Sans"/>
              </a:rPr>
              <a:t>,</a:t>
            </a:r>
            <a:r>
              <a:rPr lang="es-ES" sz="1000" i="1">
                <a:solidFill>
                  <a:schemeClr val="accent1"/>
                </a:solidFill>
                <a:latin typeface="Open Sans"/>
              </a:rPr>
              <a:t> que és roig</a:t>
            </a:r>
          </a:p>
        </p:txBody>
      </p:sp>
      <p:sp>
        <p:nvSpPr>
          <p:cNvPr id="54" name="Flecha: doblada hacia arriba 53">
            <a:extLst>
              <a:ext uri="{FF2B5EF4-FFF2-40B4-BE49-F238E27FC236}">
                <a16:creationId xmlns:a16="http://schemas.microsoft.com/office/drawing/2014/main" id="{9AEDDB3E-2CAA-477A-86D2-C4165B6DD96D}"/>
              </a:ext>
            </a:extLst>
          </p:cNvPr>
          <p:cNvSpPr/>
          <p:nvPr/>
        </p:nvSpPr>
        <p:spPr>
          <a:xfrm rot="10800000">
            <a:off x="5576453" y="1876113"/>
            <a:ext cx="197138" cy="392576"/>
          </a:xfrm>
          <a:prstGeom prst="bent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56" name="Conector recto 55">
            <a:extLst>
              <a:ext uri="{FF2B5EF4-FFF2-40B4-BE49-F238E27FC236}">
                <a16:creationId xmlns:a16="http://schemas.microsoft.com/office/drawing/2014/main" id="{5F186696-BE4F-4CAB-9AEF-962C4EB0A2AE}"/>
              </a:ext>
            </a:extLst>
          </p:cNvPr>
          <p:cNvCxnSpPr/>
          <p:nvPr/>
        </p:nvCxnSpPr>
        <p:spPr>
          <a:xfrm>
            <a:off x="5773591" y="1586823"/>
            <a:ext cx="0" cy="64929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Diagrama de flujo: terminador 56">
            <a:extLst>
              <a:ext uri="{FF2B5EF4-FFF2-40B4-BE49-F238E27FC236}">
                <a16:creationId xmlns:a16="http://schemas.microsoft.com/office/drawing/2014/main" id="{7D84A204-9FEA-4B4B-B0C7-5CC22E179016}"/>
              </a:ext>
            </a:extLst>
          </p:cNvPr>
          <p:cNvSpPr/>
          <p:nvPr/>
        </p:nvSpPr>
        <p:spPr>
          <a:xfrm>
            <a:off x="2506344" y="3899018"/>
            <a:ext cx="861627" cy="434340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u="sng">
                <a:solidFill>
                  <a:schemeClr val="tx1"/>
                </a:solidFill>
                <a:latin typeface="Open Sans"/>
              </a:rPr>
              <a:t>NUCLI</a:t>
            </a:r>
          </a:p>
          <a:p>
            <a:pPr algn="ctr"/>
            <a:r>
              <a:rPr lang="es-ES" b="1">
                <a:latin typeface="Open Sans"/>
              </a:rPr>
              <a:t>ADJ</a:t>
            </a:r>
          </a:p>
        </p:txBody>
      </p:sp>
      <p:sp>
        <p:nvSpPr>
          <p:cNvPr id="58" name="Diagrama de flujo: terminador 57">
            <a:extLst>
              <a:ext uri="{FF2B5EF4-FFF2-40B4-BE49-F238E27FC236}">
                <a16:creationId xmlns:a16="http://schemas.microsoft.com/office/drawing/2014/main" id="{397D1E4D-474A-44B3-88A8-BD2CA9932033}"/>
              </a:ext>
            </a:extLst>
          </p:cNvPr>
          <p:cNvSpPr/>
          <p:nvPr/>
        </p:nvSpPr>
        <p:spPr>
          <a:xfrm>
            <a:off x="331181" y="3899018"/>
            <a:ext cx="1859155" cy="434340"/>
          </a:xfrm>
          <a:prstGeom prst="flowChartTerminator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>
                <a:solidFill>
                  <a:schemeClr val="tx1"/>
                </a:solidFill>
                <a:latin typeface="Open Sans"/>
              </a:rPr>
              <a:t>ESPECIFICADORS ADJECTIVALS</a:t>
            </a:r>
          </a:p>
        </p:txBody>
      </p:sp>
      <p:cxnSp>
        <p:nvCxnSpPr>
          <p:cNvPr id="59" name="Conector recto de flecha 58">
            <a:extLst>
              <a:ext uri="{FF2B5EF4-FFF2-40B4-BE49-F238E27FC236}">
                <a16:creationId xmlns:a16="http://schemas.microsoft.com/office/drawing/2014/main" id="{53103DF4-E7E3-4B87-A7CC-324A95971C04}"/>
              </a:ext>
            </a:extLst>
          </p:cNvPr>
          <p:cNvCxnSpPr>
            <a:stCxn id="58" idx="3"/>
            <a:endCxn id="57" idx="1"/>
          </p:cNvCxnSpPr>
          <p:nvPr/>
        </p:nvCxnSpPr>
        <p:spPr>
          <a:xfrm>
            <a:off x="2190336" y="4116188"/>
            <a:ext cx="316008" cy="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Diagrama de flujo: terminador 59">
            <a:extLst>
              <a:ext uri="{FF2B5EF4-FFF2-40B4-BE49-F238E27FC236}">
                <a16:creationId xmlns:a16="http://schemas.microsoft.com/office/drawing/2014/main" id="{26A4555E-A2EB-4FD3-91D2-99808DD3E060}"/>
              </a:ext>
            </a:extLst>
          </p:cNvPr>
          <p:cNvSpPr/>
          <p:nvPr/>
        </p:nvSpPr>
        <p:spPr>
          <a:xfrm>
            <a:off x="3683979" y="3899018"/>
            <a:ext cx="1859155" cy="434340"/>
          </a:xfrm>
          <a:prstGeom prst="flowChartTerminator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>
                <a:solidFill>
                  <a:schemeClr val="tx1"/>
                </a:solidFill>
                <a:latin typeface="Open Sans"/>
              </a:rPr>
              <a:t>COMPLEMENTS ADJECTIVALS</a:t>
            </a:r>
          </a:p>
        </p:txBody>
      </p:sp>
      <p:cxnSp>
        <p:nvCxnSpPr>
          <p:cNvPr id="61" name="Conector recto de flecha 60">
            <a:extLst>
              <a:ext uri="{FF2B5EF4-FFF2-40B4-BE49-F238E27FC236}">
                <a16:creationId xmlns:a16="http://schemas.microsoft.com/office/drawing/2014/main" id="{19F167EB-9BC0-4BDE-AC4F-BF4E2732BFD4}"/>
              </a:ext>
            </a:extLst>
          </p:cNvPr>
          <p:cNvCxnSpPr>
            <a:cxnSpLocks/>
            <a:stCxn id="60" idx="1"/>
            <a:endCxn id="57" idx="3"/>
          </p:cNvCxnSpPr>
          <p:nvPr/>
        </p:nvCxnSpPr>
        <p:spPr>
          <a:xfrm flipH="1">
            <a:off x="3367971" y="4116188"/>
            <a:ext cx="316008" cy="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2" name="Tabla 19">
            <a:extLst>
              <a:ext uri="{FF2B5EF4-FFF2-40B4-BE49-F238E27FC236}">
                <a16:creationId xmlns:a16="http://schemas.microsoft.com/office/drawing/2014/main" id="{B2AD9E3E-A137-425B-A06E-1D83C8E9D79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2940317"/>
              </p:ext>
            </p:extLst>
          </p:nvPr>
        </p:nvGraphicFramePr>
        <p:xfrm>
          <a:off x="1409697" y="3506935"/>
          <a:ext cx="3724391" cy="274320"/>
        </p:xfrm>
        <a:graphic>
          <a:graphicData uri="http://schemas.openxmlformats.org/drawingml/2006/table">
            <a:tbl>
              <a:tblPr firstRow="1" bandRow="1">
                <a:tableStyleId>{B01A26FF-25F0-4A55-B6BD-BB62B2269B1A}</a:tableStyleId>
              </a:tblPr>
              <a:tblGrid>
                <a:gridCol w="1295400">
                  <a:extLst>
                    <a:ext uri="{9D8B030D-6E8A-4147-A177-3AD203B41FA5}">
                      <a16:colId xmlns:a16="http://schemas.microsoft.com/office/drawing/2014/main" val="4286567613"/>
                    </a:ext>
                  </a:extLst>
                </a:gridCol>
                <a:gridCol w="2428991">
                  <a:extLst>
                    <a:ext uri="{9D8B030D-6E8A-4147-A177-3AD203B41FA5}">
                      <a16:colId xmlns:a16="http://schemas.microsoft.com/office/drawing/2014/main" val="247920185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s-ES" sz="1200" b="1" baseline="0">
                          <a:uFill>
                            <a:solidFill>
                              <a:schemeClr val="accent1"/>
                            </a:solidFill>
                          </a:uFill>
                          <a:latin typeface="Open Sans"/>
                        </a:rPr>
                        <a:t>Quantificadors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200" i="1" u="sng" baseline="0">
                          <a:uFill>
                            <a:solidFill>
                              <a:schemeClr val="accent1"/>
                            </a:solidFill>
                          </a:uFill>
                          <a:latin typeface="Open Sans"/>
                        </a:rPr>
                        <a:t>molt</a:t>
                      </a:r>
                      <a:r>
                        <a:rPr lang="es-ES" sz="1200" i="1" u="none" baseline="0">
                          <a:uFill>
                            <a:solidFill>
                              <a:schemeClr val="accent1"/>
                            </a:solidFill>
                          </a:uFill>
                          <a:latin typeface="Open Sans"/>
                        </a:rPr>
                        <a:t> alt, </a:t>
                      </a:r>
                      <a:r>
                        <a:rPr lang="es-ES" sz="1200" i="1" u="sng" baseline="0">
                          <a:uFill>
                            <a:solidFill>
                              <a:schemeClr val="accent1"/>
                            </a:solidFill>
                          </a:uFill>
                          <a:latin typeface="Open Sans"/>
                        </a:rPr>
                        <a:t>ben</a:t>
                      </a:r>
                      <a:r>
                        <a:rPr lang="es-ES" sz="1200" i="1" u="none" baseline="0">
                          <a:uFill>
                            <a:solidFill>
                              <a:schemeClr val="accent1"/>
                            </a:solidFill>
                          </a:uFill>
                          <a:latin typeface="Open Sans"/>
                        </a:rPr>
                        <a:t> dinàmic, </a:t>
                      </a:r>
                      <a:r>
                        <a:rPr lang="es-ES" sz="1200" i="1" u="sng" baseline="0">
                          <a:uFill>
                            <a:solidFill>
                              <a:schemeClr val="accent1"/>
                            </a:solidFill>
                          </a:uFill>
                          <a:latin typeface="Open Sans"/>
                        </a:rPr>
                        <a:t>prou</a:t>
                      </a:r>
                      <a:r>
                        <a:rPr lang="es-ES" sz="1200" i="1" u="none" baseline="0">
                          <a:uFill>
                            <a:solidFill>
                              <a:schemeClr val="accent1"/>
                            </a:solidFill>
                          </a:uFill>
                          <a:latin typeface="Open Sans"/>
                        </a:rPr>
                        <a:t> astut</a:t>
                      </a:r>
                      <a:endParaRPr lang="es-ES" sz="1200" i="1" u="sng" baseline="0">
                        <a:uFill>
                          <a:solidFill>
                            <a:schemeClr val="accent1"/>
                          </a:solidFill>
                        </a:uFill>
                        <a:latin typeface="Open San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56763442"/>
                  </a:ext>
                </a:extLst>
              </a:tr>
            </a:tbl>
          </a:graphicData>
        </a:graphic>
      </p:graphicFrame>
      <p:cxnSp>
        <p:nvCxnSpPr>
          <p:cNvPr id="63" name="Conector recto 62">
            <a:extLst>
              <a:ext uri="{FF2B5EF4-FFF2-40B4-BE49-F238E27FC236}">
                <a16:creationId xmlns:a16="http://schemas.microsoft.com/office/drawing/2014/main" id="{B213EC6E-0B70-454B-924D-60AFC41C7096}"/>
              </a:ext>
            </a:extLst>
          </p:cNvPr>
          <p:cNvCxnSpPr/>
          <p:nvPr/>
        </p:nvCxnSpPr>
        <p:spPr>
          <a:xfrm flipH="1">
            <a:off x="1257298" y="3644095"/>
            <a:ext cx="152399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Conector recto de flecha 63">
            <a:extLst>
              <a:ext uri="{FF2B5EF4-FFF2-40B4-BE49-F238E27FC236}">
                <a16:creationId xmlns:a16="http://schemas.microsoft.com/office/drawing/2014/main" id="{2179C59B-7033-4A77-AAA2-540C105D7A9B}"/>
              </a:ext>
            </a:extLst>
          </p:cNvPr>
          <p:cNvCxnSpPr>
            <a:cxnSpLocks/>
          </p:cNvCxnSpPr>
          <p:nvPr/>
        </p:nvCxnSpPr>
        <p:spPr>
          <a:xfrm>
            <a:off x="1260758" y="3644095"/>
            <a:ext cx="0" cy="242281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Conector recto de flecha 65">
            <a:extLst>
              <a:ext uri="{FF2B5EF4-FFF2-40B4-BE49-F238E27FC236}">
                <a16:creationId xmlns:a16="http://schemas.microsoft.com/office/drawing/2014/main" id="{5C6FC410-F2D1-4FB7-8B3A-97F1359EC985}"/>
              </a:ext>
            </a:extLst>
          </p:cNvPr>
          <p:cNvCxnSpPr>
            <a:cxnSpLocks/>
          </p:cNvCxnSpPr>
          <p:nvPr/>
        </p:nvCxnSpPr>
        <p:spPr>
          <a:xfrm flipV="1">
            <a:off x="4578922" y="4333358"/>
            <a:ext cx="0" cy="242281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8" name="Tabla 19">
            <a:extLst>
              <a:ext uri="{FF2B5EF4-FFF2-40B4-BE49-F238E27FC236}">
                <a16:creationId xmlns:a16="http://schemas.microsoft.com/office/drawing/2014/main" id="{47D6B1D1-0C4C-42D4-B041-5B9E064F96E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6378880"/>
              </p:ext>
            </p:extLst>
          </p:nvPr>
        </p:nvGraphicFramePr>
        <p:xfrm>
          <a:off x="4729342" y="4432762"/>
          <a:ext cx="4172203" cy="274320"/>
        </p:xfrm>
        <a:graphic>
          <a:graphicData uri="http://schemas.openxmlformats.org/drawingml/2006/table">
            <a:tbl>
              <a:tblPr firstRow="1" bandRow="1">
                <a:tableStyleId>{B01A26FF-25F0-4A55-B6BD-BB62B2269B1A}</a:tableStyleId>
              </a:tblPr>
              <a:tblGrid>
                <a:gridCol w="667003">
                  <a:extLst>
                    <a:ext uri="{9D8B030D-6E8A-4147-A177-3AD203B41FA5}">
                      <a16:colId xmlns:a16="http://schemas.microsoft.com/office/drawing/2014/main" val="4286567613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247920185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s-ES" sz="1200" b="1" baseline="0">
                          <a:uFill>
                            <a:solidFill>
                              <a:schemeClr val="accent1"/>
                            </a:solidFill>
                          </a:uFill>
                          <a:latin typeface="Open Sans"/>
                        </a:rPr>
                        <a:t>SPREP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200" i="1" u="none" baseline="0">
                          <a:uFill>
                            <a:solidFill>
                              <a:schemeClr val="accent1"/>
                            </a:solidFill>
                          </a:uFill>
                          <a:latin typeface="Open Sans"/>
                        </a:rPr>
                        <a:t>ple </a:t>
                      </a:r>
                      <a:r>
                        <a:rPr lang="es-ES" sz="1200" i="1" u="sng" baseline="0">
                          <a:uFill>
                            <a:solidFill>
                              <a:schemeClr val="accent1"/>
                            </a:solidFill>
                          </a:uFill>
                          <a:latin typeface="Open Sans"/>
                        </a:rPr>
                        <a:t>de fang</a:t>
                      </a:r>
                      <a:r>
                        <a:rPr lang="es-ES" sz="1200" i="1" u="none" baseline="0">
                          <a:uFill>
                            <a:solidFill>
                              <a:schemeClr val="accent1"/>
                            </a:solidFill>
                          </a:uFill>
                          <a:latin typeface="Open Sans"/>
                        </a:rPr>
                        <a:t>, útil </a:t>
                      </a:r>
                      <a:r>
                        <a:rPr lang="es-ES" sz="1200" i="1" u="sng" baseline="0">
                          <a:uFill>
                            <a:solidFill>
                              <a:schemeClr val="accent1"/>
                            </a:solidFill>
                          </a:uFill>
                          <a:latin typeface="Open Sans"/>
                        </a:rPr>
                        <a:t>per a tothom</a:t>
                      </a:r>
                      <a:r>
                        <a:rPr lang="es-ES" sz="1200" i="1" u="none" baseline="0">
                          <a:uFill>
                            <a:solidFill>
                              <a:schemeClr val="accent1"/>
                            </a:solidFill>
                          </a:uFill>
                          <a:latin typeface="Open Sans"/>
                        </a:rPr>
                        <a:t>, contrari </a:t>
                      </a:r>
                      <a:r>
                        <a:rPr lang="es-ES" sz="1200" i="1" u="sng" baseline="0">
                          <a:uFill>
                            <a:solidFill>
                              <a:schemeClr val="accent1"/>
                            </a:solidFill>
                          </a:uFill>
                          <a:latin typeface="Open Sans"/>
                        </a:rPr>
                        <a:t>als principis</a:t>
                      </a:r>
                      <a:endParaRPr lang="es-ES" sz="1200" i="1" u="none" baseline="0">
                        <a:uFill>
                          <a:solidFill>
                            <a:schemeClr val="accent1"/>
                          </a:solidFill>
                        </a:uFill>
                        <a:latin typeface="Open San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56763442"/>
                  </a:ext>
                </a:extLst>
              </a:tr>
            </a:tbl>
          </a:graphicData>
        </a:graphic>
      </p:graphicFrame>
      <p:cxnSp>
        <p:nvCxnSpPr>
          <p:cNvPr id="69" name="Conector recto 68">
            <a:extLst>
              <a:ext uri="{FF2B5EF4-FFF2-40B4-BE49-F238E27FC236}">
                <a16:creationId xmlns:a16="http://schemas.microsoft.com/office/drawing/2014/main" id="{CBE1FD62-358C-497C-8E6F-F24E629B7E20}"/>
              </a:ext>
            </a:extLst>
          </p:cNvPr>
          <p:cNvCxnSpPr/>
          <p:nvPr/>
        </p:nvCxnSpPr>
        <p:spPr>
          <a:xfrm flipH="1">
            <a:off x="4576943" y="4569922"/>
            <a:ext cx="152399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Rectángulo 69">
            <a:extLst>
              <a:ext uri="{FF2B5EF4-FFF2-40B4-BE49-F238E27FC236}">
                <a16:creationId xmlns:a16="http://schemas.microsoft.com/office/drawing/2014/main" id="{3FED4B7C-7A76-4CE9-B3B3-82166DF19BB7}"/>
              </a:ext>
            </a:extLst>
          </p:cNvPr>
          <p:cNvSpPr/>
          <p:nvPr/>
        </p:nvSpPr>
        <p:spPr>
          <a:xfrm>
            <a:off x="7754390" y="143062"/>
            <a:ext cx="1278774" cy="405236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900" b="1">
                <a:latin typeface="Open Sans"/>
              </a:rPr>
              <a:t>DET + ADJ</a:t>
            </a:r>
          </a:p>
          <a:p>
            <a:pPr algn="ctr"/>
            <a:r>
              <a:rPr lang="es-ES" sz="900" i="1">
                <a:latin typeface="Open Sans"/>
              </a:rPr>
              <a:t>ADJ SUBSTANTIVAT</a:t>
            </a:r>
          </a:p>
        </p:txBody>
      </p:sp>
    </p:spTree>
    <p:extLst>
      <p:ext uri="{BB962C8B-B14F-4D97-AF65-F5344CB8AC3E}">
        <p14:creationId xmlns:p14="http://schemas.microsoft.com/office/powerpoint/2010/main" val="3190572654"/>
      </p:ext>
    </p:extLst>
  </p:cSld>
  <p:clrMapOvr>
    <a:masterClrMapping/>
  </p:clrMapOvr>
</p:sld>
</file>

<file path=ppt/theme/theme1.xml><?xml version="1.0" encoding="utf-8"?>
<a:theme xmlns:a="http://schemas.openxmlformats.org/drawingml/2006/main" name="Emilia template">
  <a:themeElements>
    <a:clrScheme name="Custom 347">
      <a:dk1>
        <a:srgbClr val="021028"/>
      </a:dk1>
      <a:lt1>
        <a:srgbClr val="FFFFFF"/>
      </a:lt1>
      <a:dk2>
        <a:srgbClr val="294667"/>
      </a:dk2>
      <a:lt2>
        <a:srgbClr val="D6DDE4"/>
      </a:lt2>
      <a:accent1>
        <a:srgbClr val="FFB424"/>
      </a:accent1>
      <a:accent2>
        <a:srgbClr val="FF8400"/>
      </a:accent2>
      <a:accent3>
        <a:srgbClr val="4E6D92"/>
      </a:accent3>
      <a:accent4>
        <a:srgbClr val="6BA0E0"/>
      </a:accent4>
      <a:accent5>
        <a:srgbClr val="1FC3A6"/>
      </a:accent5>
      <a:accent6>
        <a:srgbClr val="ABF07F"/>
      </a:accent6>
      <a:hlink>
        <a:srgbClr val="021028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2509</TotalTime>
  <Words>2661</Words>
  <Application>Microsoft Office PowerPoint</Application>
  <PresentationFormat>Presentación en pantalla (16:9)</PresentationFormat>
  <Paragraphs>435</Paragraphs>
  <Slides>16</Slides>
  <Notes>16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23" baseType="lpstr">
      <vt:lpstr>Arial</vt:lpstr>
      <vt:lpstr>Courier New</vt:lpstr>
      <vt:lpstr>Merriweather</vt:lpstr>
      <vt:lpstr>Open Sans</vt:lpstr>
      <vt:lpstr>Wingdings</vt:lpstr>
      <vt:lpstr>Wingdings 2</vt:lpstr>
      <vt:lpstr>Emilia template</vt:lpstr>
      <vt:lpstr>VALENCIÀ T.2 Mesurar les paraules</vt:lpstr>
      <vt:lpstr>La variació lingüística</vt:lpstr>
      <vt:lpstr>Presentación de PowerPoint</vt:lpstr>
      <vt:lpstr>Les propietats textuals</vt:lpstr>
      <vt:lpstr>Presentación de PowerPoint</vt:lpstr>
      <vt:lpstr>El nom i l’adjectiu</vt:lpstr>
      <vt:lpstr>Presentación de PowerPoint</vt:lpstr>
      <vt:lpstr>Presentación de PowerPoint</vt:lpstr>
      <vt:lpstr>Presentación de PowerPoint</vt:lpstr>
      <vt:lpstr>L’elisió vocàlica</vt:lpstr>
      <vt:lpstr>Presentación de PowerPoint</vt:lpstr>
      <vt:lpstr>Context històric de la Corona d’Aragó</vt:lpstr>
      <vt:lpstr>Les cròniques medievals</vt:lpstr>
      <vt:lpstr>Presentación de PowerPoint</vt:lpstr>
      <vt:lpstr>Les guerres en la ficció</vt:lpstr>
      <vt:lpstr>Les guerres en la ficció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VALENCIÀ T.2 Mesurar les paraules</dc:title>
  <cp:lastModifiedBy>Eva Arnau</cp:lastModifiedBy>
  <cp:revision>111</cp:revision>
  <dcterms:modified xsi:type="dcterms:W3CDTF">2023-11-18T18:42:31Z</dcterms:modified>
</cp:coreProperties>
</file>