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94" r:id="rId4"/>
    <p:sldId id="295" r:id="rId5"/>
    <p:sldId id="296" r:id="rId6"/>
    <p:sldId id="299" r:id="rId7"/>
    <p:sldId id="298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B424"/>
    <a:srgbClr val="FFD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01A26FF-25F0-4A55-B6BD-BB62B2269B1A}">
  <a:tblStyle styleId="{B01A26FF-25F0-4A55-B6BD-BB62B2269B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368016-03FD-4C41-AD40-1A92965761F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7470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8000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6747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5533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052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4154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749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2460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8157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4658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6283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512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2060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338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3044100" cy="5143500"/>
          </a:xfrm>
          <a:prstGeom prst="rect">
            <a:avLst/>
          </a:prstGeom>
          <a:solidFill>
            <a:srgbClr val="2946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044100" y="0"/>
            <a:ext cx="6099900" cy="5143500"/>
          </a:xfrm>
          <a:prstGeom prst="rect">
            <a:avLst/>
          </a:prstGeom>
          <a:solidFill>
            <a:srgbClr val="FFA800">
              <a:alpha val="858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679325" y="2753850"/>
            <a:ext cx="49038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13" name="Google Shape;13;p2"/>
          <p:cNvCxnSpPr/>
          <p:nvPr/>
        </p:nvCxnSpPr>
        <p:spPr>
          <a:xfrm>
            <a:off x="3815840" y="4083900"/>
            <a:ext cx="6957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" name="Google Shape;14;p2"/>
          <p:cNvSpPr/>
          <p:nvPr/>
        </p:nvSpPr>
        <p:spPr>
          <a:xfrm>
            <a:off x="1747200" y="2787000"/>
            <a:ext cx="1296900" cy="129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ird - 2 columns left">
  <p:cSld name="TITLE_AND_TWO_COLUMNS_2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/>
          <p:nvPr/>
        </p:nvSpPr>
        <p:spPr>
          <a:xfrm flipH="1">
            <a:off x="6099775" y="0"/>
            <a:ext cx="3044100" cy="5143500"/>
          </a:xfrm>
          <a:prstGeom prst="rect">
            <a:avLst/>
          </a:prstGeom>
          <a:solidFill>
            <a:srgbClr val="325680">
              <a:alpha val="86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8"/>
          <p:cNvSpPr/>
          <p:nvPr/>
        </p:nvSpPr>
        <p:spPr>
          <a:xfrm flipH="1">
            <a:off x="0" y="0"/>
            <a:ext cx="6099900" cy="5143500"/>
          </a:xfrm>
          <a:prstGeom prst="rect">
            <a:avLst/>
          </a:prstGeom>
          <a:solidFill>
            <a:srgbClr val="FFA8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8"/>
          <p:cNvSpPr/>
          <p:nvPr/>
        </p:nvSpPr>
        <p:spPr>
          <a:xfrm>
            <a:off x="0" y="0"/>
            <a:ext cx="536700" cy="536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434706" y="796375"/>
            <a:ext cx="5218800" cy="66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1"/>
          </p:nvPr>
        </p:nvSpPr>
        <p:spPr>
          <a:xfrm>
            <a:off x="434331" y="1614875"/>
            <a:ext cx="25329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2"/>
          </p:nvPr>
        </p:nvSpPr>
        <p:spPr>
          <a:xfrm>
            <a:off x="3120084" y="1614875"/>
            <a:ext cx="25329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▪"/>
              <a:defRPr sz="1400">
                <a:solidFill>
                  <a:srgbClr val="FFFFFF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▫"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>
                <a:solidFill>
                  <a:srgbClr val="294667"/>
                </a:solidFill>
              </a:defRPr>
            </a:lvl1pPr>
            <a:lvl2pPr lvl="1" algn="ctr" rtl="0">
              <a:buNone/>
              <a:defRPr>
                <a:solidFill>
                  <a:srgbClr val="294667"/>
                </a:solidFill>
              </a:defRPr>
            </a:lvl2pPr>
            <a:lvl3pPr lvl="2" algn="ctr" rtl="0">
              <a:buNone/>
              <a:defRPr>
                <a:solidFill>
                  <a:srgbClr val="294667"/>
                </a:solidFill>
              </a:defRPr>
            </a:lvl3pPr>
            <a:lvl4pPr lvl="3" algn="ctr" rtl="0">
              <a:buNone/>
              <a:defRPr>
                <a:solidFill>
                  <a:srgbClr val="294667"/>
                </a:solidFill>
              </a:defRPr>
            </a:lvl4pPr>
            <a:lvl5pPr lvl="4" algn="ctr" rtl="0">
              <a:buNone/>
              <a:defRPr>
                <a:solidFill>
                  <a:srgbClr val="294667"/>
                </a:solidFill>
              </a:defRPr>
            </a:lvl5pPr>
            <a:lvl6pPr lvl="5" algn="ctr" rtl="0">
              <a:buNone/>
              <a:defRPr>
                <a:solidFill>
                  <a:srgbClr val="294667"/>
                </a:solidFill>
              </a:defRPr>
            </a:lvl6pPr>
            <a:lvl7pPr lvl="6" algn="ctr" rtl="0">
              <a:buNone/>
              <a:defRPr>
                <a:solidFill>
                  <a:srgbClr val="294667"/>
                </a:solidFill>
              </a:defRPr>
            </a:lvl7pPr>
            <a:lvl8pPr lvl="7" algn="ctr" rtl="0">
              <a:buNone/>
              <a:defRPr>
                <a:solidFill>
                  <a:srgbClr val="294667"/>
                </a:solidFill>
              </a:defRPr>
            </a:lvl8pPr>
            <a:lvl9pPr lvl="8" algn="ctr" rtl="0">
              <a:buNone/>
              <a:defRPr>
                <a:solidFill>
                  <a:srgbClr val="294667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cxnSp>
        <p:nvCxnSpPr>
          <p:cNvPr id="64" name="Google Shape;64;p8"/>
          <p:cNvCxnSpPr/>
          <p:nvPr/>
        </p:nvCxnSpPr>
        <p:spPr>
          <a:xfrm>
            <a:off x="545293" y="1519975"/>
            <a:ext cx="452400" cy="0"/>
          </a:xfrm>
          <a:prstGeom prst="straightConnector1">
            <a:avLst/>
          </a:prstGeom>
          <a:noFill/>
          <a:ln w="28575" cap="flat" cmpd="sng">
            <a:solidFill>
              <a:srgbClr val="2946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A800"/>
              </a:buClr>
              <a:buSzPts val="18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ctrTitle"/>
          </p:nvPr>
        </p:nvSpPr>
        <p:spPr>
          <a:xfrm>
            <a:off x="3679325" y="2753850"/>
            <a:ext cx="49038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solidFill>
                  <a:schemeClr val="accent3"/>
                </a:solidFill>
              </a:rPr>
              <a:t>VALENCIÀ T.2</a:t>
            </a:r>
            <a:br>
              <a:rPr lang="es-ES" u="sng"/>
            </a:br>
            <a:r>
              <a:rPr lang="es-ES" i="1"/>
              <a:t>Mesurar les paraules</a:t>
            </a:r>
            <a:endParaRPr i="1" u="sng"/>
          </a:p>
        </p:txBody>
      </p:sp>
      <p:grpSp>
        <p:nvGrpSpPr>
          <p:cNvPr id="104" name="Google Shape;104;p15"/>
          <p:cNvGrpSpPr/>
          <p:nvPr/>
        </p:nvGrpSpPr>
        <p:grpSpPr>
          <a:xfrm>
            <a:off x="2021833" y="3108456"/>
            <a:ext cx="755766" cy="671484"/>
            <a:chOff x="5292575" y="3681900"/>
            <a:chExt cx="420150" cy="373275"/>
          </a:xfrm>
        </p:grpSpPr>
        <p:sp>
          <p:nvSpPr>
            <p:cNvPr id="105" name="Google Shape;105;p15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FFA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FFA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FFA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FFA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FFA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FFA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FFA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4" y="0"/>
            <a:ext cx="5218800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L’elisió vocàlica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4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11" name="Google Shape;116;p16">
            <a:extLst>
              <a:ext uri="{FF2B5EF4-FFF2-40B4-BE49-F238E27FC236}">
                <a16:creationId xmlns:a16="http://schemas.microsoft.com/office/drawing/2014/main" id="{0B7C162C-0DB3-4F8A-B930-38E1307A3E66}"/>
              </a:ext>
            </a:extLst>
          </p:cNvPr>
          <p:cNvSpPr txBox="1">
            <a:spLocks/>
          </p:cNvSpPr>
          <p:nvPr/>
        </p:nvSpPr>
        <p:spPr>
          <a:xfrm>
            <a:off x="844663" y="566314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L’apostrofació</a:t>
            </a:r>
          </a:p>
        </p:txBody>
      </p:sp>
      <p:sp>
        <p:nvSpPr>
          <p:cNvPr id="12" name="Google Shape;119;p16">
            <a:extLst>
              <a:ext uri="{FF2B5EF4-FFF2-40B4-BE49-F238E27FC236}">
                <a16:creationId xmlns:a16="http://schemas.microsoft.com/office/drawing/2014/main" id="{53804242-6F3D-49DF-BA09-A4124A5A6613}"/>
              </a:ext>
            </a:extLst>
          </p:cNvPr>
          <p:cNvSpPr txBox="1">
            <a:spLocks/>
          </p:cNvSpPr>
          <p:nvPr/>
        </p:nvSpPr>
        <p:spPr>
          <a:xfrm>
            <a:off x="235989" y="695854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4.1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47EC9268-2584-4638-B91E-73CDE7C92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909501"/>
              </p:ext>
            </p:extLst>
          </p:nvPr>
        </p:nvGraphicFramePr>
        <p:xfrm>
          <a:off x="235988" y="1125700"/>
          <a:ext cx="8720976" cy="3520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34376">
                  <a:extLst>
                    <a:ext uri="{9D8B030D-6E8A-4147-A177-3AD203B41FA5}">
                      <a16:colId xmlns:a16="http://schemas.microsoft.com/office/drawing/2014/main" val="2629431754"/>
                    </a:ext>
                  </a:extLst>
                </a:gridCol>
                <a:gridCol w="387927">
                  <a:extLst>
                    <a:ext uri="{9D8B030D-6E8A-4147-A177-3AD203B41FA5}">
                      <a16:colId xmlns:a16="http://schemas.microsoft.com/office/drawing/2014/main" val="2502155047"/>
                    </a:ext>
                  </a:extLst>
                </a:gridCol>
                <a:gridCol w="2338185">
                  <a:extLst>
                    <a:ext uri="{9D8B030D-6E8A-4147-A177-3AD203B41FA5}">
                      <a16:colId xmlns:a16="http://schemas.microsoft.com/office/drawing/2014/main" val="1971825086"/>
                    </a:ext>
                  </a:extLst>
                </a:gridCol>
                <a:gridCol w="2180244">
                  <a:extLst>
                    <a:ext uri="{9D8B030D-6E8A-4147-A177-3AD203B41FA5}">
                      <a16:colId xmlns:a16="http://schemas.microsoft.com/office/drawing/2014/main" val="122403914"/>
                    </a:ext>
                  </a:extLst>
                </a:gridCol>
                <a:gridCol w="282171">
                  <a:extLst>
                    <a:ext uri="{9D8B030D-6E8A-4147-A177-3AD203B41FA5}">
                      <a16:colId xmlns:a16="http://schemas.microsoft.com/office/drawing/2014/main" val="190156147"/>
                    </a:ext>
                  </a:extLst>
                </a:gridCol>
                <a:gridCol w="1898073">
                  <a:extLst>
                    <a:ext uri="{9D8B030D-6E8A-4147-A177-3AD203B41FA5}">
                      <a16:colId xmlns:a16="http://schemas.microsoft.com/office/drawing/2014/main" val="321902317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Open Sans"/>
                        </a:rPr>
                        <a:t>S’apostrofen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Open Sans"/>
                        </a:rPr>
                        <a:t>Excepcions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chemeClr val="bg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800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Open Sans"/>
                        </a:rPr>
                        <a:t>Articles </a:t>
                      </a:r>
                      <a:r>
                        <a:rPr lang="es-ES" b="1" i="1">
                          <a:latin typeface="Open Sans"/>
                        </a:rPr>
                        <a:t>el, en</a:t>
                      </a:r>
                      <a:r>
                        <a:rPr lang="es-ES" b="1" i="0">
                          <a:latin typeface="Open Sans"/>
                        </a:rPr>
                        <a:t> i preposició </a:t>
                      </a:r>
                      <a:r>
                        <a:rPr lang="es-ES" b="1" i="1">
                          <a:latin typeface="Open Sans"/>
                        </a:rPr>
                        <a:t>de</a:t>
                      </a:r>
                      <a:endParaRPr lang="es-ES" b="1" i="0">
                        <a:latin typeface="Open Sans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b="1" i="0">
                        <a:latin typeface="Open Sans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00541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 sz="1100">
                          <a:latin typeface="Open Sans"/>
                        </a:rPr>
                        <a:t>Davant </a:t>
                      </a:r>
                      <a:r>
                        <a:rPr lang="es-ES" sz="1100" b="1">
                          <a:latin typeface="Open Sans"/>
                        </a:rPr>
                        <a:t>vocal </a:t>
                      </a:r>
                      <a:r>
                        <a:rPr lang="es-ES" sz="1100" b="1">
                          <a:solidFill>
                            <a:schemeClr val="accent1"/>
                          </a:solidFill>
                          <a:latin typeface="Open Sans"/>
                        </a:rPr>
                        <a:t>/</a:t>
                      </a:r>
                      <a:r>
                        <a:rPr lang="es-ES" sz="1100" b="1">
                          <a:latin typeface="Open Sans"/>
                        </a:rPr>
                        <a:t> h muda</a:t>
                      </a:r>
                      <a:endParaRPr lang="es-ES" sz="110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10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i="1">
                          <a:latin typeface="Open Sans"/>
                        </a:rPr>
                        <a:t>l’encisam, l’hospital, l’handbol, n’Albert</a:t>
                      </a: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100" i="0">
                          <a:latin typeface="Open Sans"/>
                        </a:rPr>
                        <a:t>Davant </a:t>
                      </a:r>
                      <a:r>
                        <a:rPr lang="es-ES" sz="1100" b="1" i="0">
                          <a:latin typeface="Open Sans"/>
                        </a:rPr>
                        <a:t>h consonàntica</a:t>
                      </a:r>
                      <a:endParaRPr lang="es-ES" sz="1100" i="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s-ES" sz="1100" i="1">
                          <a:latin typeface="Open Sans"/>
                        </a:rPr>
                        <a:t>el hobby, en Henry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Open Sans"/>
                        </a:rPr>
                        <a:t>el hobby, en Henry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9601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 sz="1100">
                          <a:latin typeface="Open Sans"/>
                        </a:rPr>
                        <a:t>Davant </a:t>
                      </a:r>
                      <a:r>
                        <a:rPr lang="es-ES" sz="1100" b="1">
                          <a:latin typeface="Open Sans"/>
                        </a:rPr>
                        <a:t>xifres</a:t>
                      </a:r>
                      <a:r>
                        <a:rPr lang="es-ES" sz="1100" b="0">
                          <a:latin typeface="Open Sans"/>
                        </a:rPr>
                        <a:t> i </a:t>
                      </a:r>
                      <a:r>
                        <a:rPr lang="es-ES" sz="1100" b="1">
                          <a:latin typeface="Open Sans"/>
                        </a:rPr>
                        <a:t>sigles</a:t>
                      </a:r>
                      <a:r>
                        <a:rPr lang="es-ES" sz="1100" b="0">
                          <a:latin typeface="Open Sans"/>
                        </a:rPr>
                        <a:t> </a:t>
                      </a:r>
                      <a:r>
                        <a:rPr lang="es-ES" sz="900" b="0">
                          <a:latin typeface="Open Sans"/>
                        </a:rPr>
                        <a:t>(so vocal)</a:t>
                      </a:r>
                      <a:endParaRPr lang="es-ES" sz="110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10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i="1">
                          <a:latin typeface="Open Sans"/>
                        </a:rPr>
                        <a:t>l’1 de juny, l’XI congrés, l’IVA, l’FMI</a:t>
                      </a: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100">
                          <a:latin typeface="Open Sans"/>
                        </a:rPr>
                        <a:t>Davant </a:t>
                      </a:r>
                      <a:r>
                        <a:rPr lang="es-ES" sz="1100" b="1">
                          <a:latin typeface="Open Sans"/>
                        </a:rPr>
                        <a:t>i/u consonàntiques</a:t>
                      </a:r>
                      <a:endParaRPr lang="es-ES" sz="110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s-ES" sz="1100" i="1">
                          <a:latin typeface="Open Sans"/>
                        </a:rPr>
                        <a:t>el iaio, el huitanta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Open Sans"/>
                        </a:rPr>
                        <a:t>el iaio, el huitanta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08226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 sz="1100" b="0">
                          <a:latin typeface="Open Sans"/>
                        </a:rPr>
                        <a:t>Davant de </a:t>
                      </a:r>
                      <a:r>
                        <a:rPr lang="es-ES" sz="1100" b="1">
                          <a:latin typeface="Open Sans"/>
                        </a:rPr>
                        <a:t>s</a:t>
                      </a:r>
                      <a:r>
                        <a:rPr lang="es-ES" sz="1100" b="1">
                          <a:solidFill>
                            <a:schemeClr val="accent1"/>
                          </a:solidFill>
                          <a:latin typeface="Open Sans"/>
                        </a:rPr>
                        <a:t>+</a:t>
                      </a:r>
                      <a:r>
                        <a:rPr lang="es-ES" sz="1100" b="1">
                          <a:latin typeface="Open Sans"/>
                        </a:rPr>
                        <a:t>consonant</a:t>
                      </a:r>
                      <a:endParaRPr lang="es-ES" sz="1100" b="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100" b="0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1">
                          <a:latin typeface="Open Sans"/>
                        </a:rPr>
                        <a:t>l’striptease</a:t>
                      </a: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100" b="1" i="1">
                          <a:latin typeface="Open Sans"/>
                        </a:rPr>
                        <a:t>de</a:t>
                      </a:r>
                      <a:r>
                        <a:rPr lang="es-ES" sz="1100" b="0">
                          <a:latin typeface="Open Sans"/>
                        </a:rPr>
                        <a:t> no s’apostrofa davant </a:t>
                      </a:r>
                      <a:r>
                        <a:rPr lang="es-ES" sz="1100" b="1">
                          <a:latin typeface="Open Sans"/>
                        </a:rPr>
                        <a:t>s/f líquida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100" b="1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0" i="1">
                          <a:latin typeface="Open Sans"/>
                        </a:rPr>
                        <a:t>de Skype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97847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Open Sans"/>
                        </a:rPr>
                        <a:t>Articles </a:t>
                      </a:r>
                      <a:r>
                        <a:rPr lang="es-ES" b="1" i="1">
                          <a:latin typeface="Open Sans"/>
                        </a:rPr>
                        <a:t>la</a:t>
                      </a:r>
                      <a:r>
                        <a:rPr lang="es-ES" b="1" i="0">
                          <a:latin typeface="Open Sans"/>
                        </a:rPr>
                        <a:t> i </a:t>
                      </a:r>
                      <a:r>
                        <a:rPr lang="es-ES" b="1" i="1">
                          <a:latin typeface="Open Sans"/>
                        </a:rPr>
                        <a:t>na</a:t>
                      </a:r>
                      <a:endParaRPr lang="es-ES" b="1" i="0">
                        <a:latin typeface="Open Sans"/>
                      </a:endParaRPr>
                    </a:p>
                  </a:txBody>
                  <a:tcPr>
                    <a:solidFill>
                      <a:srgbClr val="FFD2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rgbClr val="FFD2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b="1" i="0">
                        <a:latin typeface="Open Sans"/>
                      </a:endParaRPr>
                    </a:p>
                  </a:txBody>
                  <a:tcPr>
                    <a:solidFill>
                      <a:srgbClr val="FFD2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531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Open Sans"/>
                        </a:rPr>
                        <a:t>Davant </a:t>
                      </a:r>
                      <a:r>
                        <a:rPr lang="es-ES" b="1">
                          <a:latin typeface="Open Sans"/>
                        </a:rPr>
                        <a:t>vocal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Open Sans"/>
                        </a:rPr>
                        <a:t>/</a:t>
                      </a:r>
                      <a:r>
                        <a:rPr lang="es-ES" b="1">
                          <a:latin typeface="Open Sans"/>
                        </a:rPr>
                        <a:t> h</a:t>
                      </a:r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i="1">
                          <a:latin typeface="Open Sans"/>
                        </a:rPr>
                        <a:t>l’ensalada, l’harmonia, n’Elisabet</a:t>
                      </a:r>
                      <a:endParaRPr lang="es-ES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Open Sans"/>
                        </a:rPr>
                        <a:t>davant </a:t>
                      </a:r>
                      <a:r>
                        <a:rPr lang="es-ES" b="1">
                          <a:latin typeface="Open Sans"/>
                        </a:rPr>
                        <a:t>nom del lletra</a:t>
                      </a:r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i="1">
                          <a:latin typeface="Open Sans"/>
                        </a:rPr>
                        <a:t>la a, la ema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1788059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s-ES" b="1">
                          <a:latin typeface="Open Sans"/>
                        </a:rPr>
                        <a:t>sigles</a:t>
                      </a:r>
                      <a:r>
                        <a:rPr lang="es-ES" b="0">
                          <a:latin typeface="Open Sans"/>
                        </a:rPr>
                        <a:t> (so vocal)</a:t>
                      </a:r>
                      <a:endParaRPr lang="es-ES" b="1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r>
                        <a:rPr lang="es-ES" i="1">
                          <a:latin typeface="Open Sans"/>
                        </a:rPr>
                        <a:t>l’ONU, l’NBA</a:t>
                      </a:r>
                    </a:p>
                  </a:txBody>
                  <a:tcPr>
                    <a:noFill/>
                  </a:tcPr>
                </a:tc>
                <a:tc rowSpan="5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Open Sans"/>
                        </a:rPr>
                        <a:t>davant </a:t>
                      </a:r>
                      <a:r>
                        <a:rPr lang="es-ES" b="1">
                          <a:latin typeface="Open Sans"/>
                        </a:rPr>
                        <a:t>i/u àtones</a:t>
                      </a:r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i="1">
                          <a:latin typeface="Open Sans"/>
                        </a:rPr>
                        <a:t>la història, la UNESCO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85558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Open Sans"/>
                        </a:rPr>
                        <a:t>davant </a:t>
                      </a:r>
                      <a:r>
                        <a:rPr lang="es-ES" b="1">
                          <a:latin typeface="Open Sans"/>
                        </a:rPr>
                        <a:t>s/f líquida</a:t>
                      </a:r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i="1">
                          <a:latin typeface="Open Sans"/>
                        </a:rPr>
                        <a:t>la Scala de Milà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376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Open Sans"/>
                        </a:rPr>
                        <a:t>davant </a:t>
                      </a:r>
                      <a:r>
                        <a:rPr lang="es-ES" sz="1200" b="1" i="1" u="none">
                          <a:latin typeface="Open Sans"/>
                        </a:rPr>
                        <a:t>ira, host, una</a:t>
                      </a:r>
                      <a:r>
                        <a:rPr lang="es-ES" sz="1200" b="0" i="1" u="none">
                          <a:latin typeface="Open Sans"/>
                        </a:rPr>
                        <a:t> (hora)</a:t>
                      </a:r>
                      <a:endParaRPr lang="es-ES" sz="1200" i="1" u="none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i="1">
                          <a:latin typeface="Open Sans"/>
                        </a:rPr>
                        <a:t>la ira, el host, la una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2147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 b="1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 i="1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" sz="1400" i="0" u="none">
                          <a:latin typeface="Open Sans"/>
                        </a:rPr>
                        <a:t>davant </a:t>
                      </a:r>
                      <a:r>
                        <a:rPr lang="es-ES" sz="1400" b="1" i="0" u="none">
                          <a:latin typeface="Open Sans"/>
                        </a:rPr>
                        <a:t>h consonàntica</a:t>
                      </a:r>
                      <a:endParaRPr lang="es-ES" sz="1400" i="0" u="none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i="1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3909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 b="1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 i="1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" sz="1400" i="0" u="none">
                          <a:latin typeface="Open Sans"/>
                        </a:rPr>
                        <a:t>davant </a:t>
                      </a:r>
                      <a:r>
                        <a:rPr lang="es-ES" sz="1400" b="1" i="0" u="none">
                          <a:latin typeface="Open Sans"/>
                        </a:rPr>
                        <a:t>i/u consonàntiques</a:t>
                      </a:r>
                      <a:endParaRPr lang="es-ES" sz="1400" i="0" u="none"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i="1">
                        <a:latin typeface="Open San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543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886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6;p16">
            <a:extLst>
              <a:ext uri="{FF2B5EF4-FFF2-40B4-BE49-F238E27FC236}">
                <a16:creationId xmlns:a16="http://schemas.microsoft.com/office/drawing/2014/main" id="{0B7C162C-0DB3-4F8A-B930-38E1307A3E66}"/>
              </a:ext>
            </a:extLst>
          </p:cNvPr>
          <p:cNvSpPr txBox="1">
            <a:spLocks/>
          </p:cNvSpPr>
          <p:nvPr/>
        </p:nvSpPr>
        <p:spPr>
          <a:xfrm>
            <a:off x="844662" y="0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La contracció</a:t>
            </a:r>
          </a:p>
        </p:txBody>
      </p:sp>
      <p:sp>
        <p:nvSpPr>
          <p:cNvPr id="12" name="Google Shape;119;p16">
            <a:extLst>
              <a:ext uri="{FF2B5EF4-FFF2-40B4-BE49-F238E27FC236}">
                <a16:creationId xmlns:a16="http://schemas.microsoft.com/office/drawing/2014/main" id="{53804242-6F3D-49DF-BA09-A4124A5A6613}"/>
              </a:ext>
            </a:extLst>
          </p:cNvPr>
          <p:cNvSpPr txBox="1">
            <a:spLocks/>
          </p:cNvSpPr>
          <p:nvPr/>
        </p:nvSpPr>
        <p:spPr>
          <a:xfrm>
            <a:off x="235988" y="129540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4.2</a:t>
            </a:r>
          </a:p>
        </p:txBody>
      </p:sp>
      <p:sp>
        <p:nvSpPr>
          <p:cNvPr id="5" name="Diagrama de flujo: terminador 4">
            <a:extLst>
              <a:ext uri="{FF2B5EF4-FFF2-40B4-BE49-F238E27FC236}">
                <a16:creationId xmlns:a16="http://schemas.microsoft.com/office/drawing/2014/main" id="{9C08318E-2B76-479F-99C6-58079C501A72}"/>
              </a:ext>
            </a:extLst>
          </p:cNvPr>
          <p:cNvSpPr/>
          <p:nvPr/>
        </p:nvSpPr>
        <p:spPr>
          <a:xfrm>
            <a:off x="318654" y="563880"/>
            <a:ext cx="2618509" cy="304800"/>
          </a:xfrm>
          <a:prstGeom prst="flowChartTermina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/>
              </a:rPr>
              <a:t>PREPOSICIONS</a:t>
            </a:r>
            <a:r>
              <a:rPr lang="es-ES">
                <a:solidFill>
                  <a:schemeClr val="tx1"/>
                </a:solidFill>
                <a:latin typeface="Open Sans"/>
              </a:rPr>
              <a:t> (</a:t>
            </a:r>
            <a:r>
              <a:rPr lang="es-ES" i="1">
                <a:solidFill>
                  <a:schemeClr val="tx1"/>
                </a:solidFill>
                <a:latin typeface="Open Sans"/>
              </a:rPr>
              <a:t>a, de, per</a:t>
            </a:r>
            <a:r>
              <a:rPr lang="es-ES">
                <a:solidFill>
                  <a:schemeClr val="tx1"/>
                </a:solidFill>
                <a:latin typeface="Open Sans"/>
              </a:rPr>
              <a:t>)</a:t>
            </a:r>
            <a:endParaRPr lang="es-ES" b="1">
              <a:solidFill>
                <a:schemeClr val="tx1"/>
              </a:solidFill>
              <a:latin typeface="Open Sans"/>
            </a:endParaRPr>
          </a:p>
        </p:txBody>
      </p:sp>
      <p:sp>
        <p:nvSpPr>
          <p:cNvPr id="13" name="Diagrama de flujo: terminador 12">
            <a:extLst>
              <a:ext uri="{FF2B5EF4-FFF2-40B4-BE49-F238E27FC236}">
                <a16:creationId xmlns:a16="http://schemas.microsoft.com/office/drawing/2014/main" id="{05D4597B-602D-4B83-814A-B8945891C6EE}"/>
              </a:ext>
            </a:extLst>
          </p:cNvPr>
          <p:cNvSpPr/>
          <p:nvPr/>
        </p:nvSpPr>
        <p:spPr>
          <a:xfrm>
            <a:off x="318653" y="937953"/>
            <a:ext cx="2618509" cy="304800"/>
          </a:xfrm>
          <a:prstGeom prst="flowChartTermina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/>
              </a:rPr>
              <a:t>APÒCOPE DE CASA</a:t>
            </a:r>
            <a:r>
              <a:rPr lang="es-ES">
                <a:solidFill>
                  <a:schemeClr val="tx1"/>
                </a:solidFill>
                <a:latin typeface="Open Sans"/>
              </a:rPr>
              <a:t> (</a:t>
            </a:r>
            <a:r>
              <a:rPr lang="es-ES" i="1">
                <a:solidFill>
                  <a:schemeClr val="tx1"/>
                </a:solidFill>
                <a:latin typeface="Open Sans"/>
              </a:rPr>
              <a:t>ca</a:t>
            </a:r>
            <a:r>
              <a:rPr lang="es-ES">
                <a:solidFill>
                  <a:schemeClr val="tx1"/>
                </a:solidFill>
                <a:latin typeface="Open Sans"/>
              </a:rPr>
              <a:t>)</a:t>
            </a:r>
            <a:endParaRPr lang="es-ES" b="1">
              <a:solidFill>
                <a:schemeClr val="tx1"/>
              </a:solidFill>
              <a:latin typeface="Open Sans"/>
            </a:endParaRPr>
          </a:p>
        </p:txBody>
      </p:sp>
      <p:sp>
        <p:nvSpPr>
          <p:cNvPr id="7" name="Signo más 6">
            <a:extLst>
              <a:ext uri="{FF2B5EF4-FFF2-40B4-BE49-F238E27FC236}">
                <a16:creationId xmlns:a16="http://schemas.microsoft.com/office/drawing/2014/main" id="{27E79725-4D2C-434C-80DC-89AEE082C97B}"/>
              </a:ext>
            </a:extLst>
          </p:cNvPr>
          <p:cNvSpPr/>
          <p:nvPr/>
        </p:nvSpPr>
        <p:spPr>
          <a:xfrm>
            <a:off x="2937162" y="683723"/>
            <a:ext cx="487556" cy="4343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Diagrama de flujo: terminador 13">
            <a:extLst>
              <a:ext uri="{FF2B5EF4-FFF2-40B4-BE49-F238E27FC236}">
                <a16:creationId xmlns:a16="http://schemas.microsoft.com/office/drawing/2014/main" id="{E6929E3F-97B1-4AEE-B386-FE174A0BB802}"/>
              </a:ext>
            </a:extLst>
          </p:cNvPr>
          <p:cNvSpPr/>
          <p:nvPr/>
        </p:nvSpPr>
        <p:spPr>
          <a:xfrm>
            <a:off x="3483953" y="748493"/>
            <a:ext cx="824812" cy="304800"/>
          </a:xfrm>
          <a:prstGeom prst="flowChartTermina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/>
              </a:rPr>
              <a:t>el, els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84566F6-D334-4075-8B6A-C2E4FAF42265}"/>
              </a:ext>
            </a:extLst>
          </p:cNvPr>
          <p:cNvSpPr txBox="1"/>
          <p:nvPr/>
        </p:nvSpPr>
        <p:spPr>
          <a:xfrm>
            <a:off x="346361" y="1242753"/>
            <a:ext cx="256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latin typeface="Open Sans"/>
              </a:rPr>
              <a:t>APOSTROFACIÓ </a:t>
            </a:r>
            <a:r>
              <a:rPr lang="es-ES" sz="1200" b="1">
                <a:solidFill>
                  <a:schemeClr val="accent1"/>
                </a:solidFill>
                <a:latin typeface="Open Sans"/>
              </a:rPr>
              <a:t>&gt;</a:t>
            </a:r>
            <a:r>
              <a:rPr lang="es-ES" sz="1200" b="1">
                <a:latin typeface="Open Sans"/>
              </a:rPr>
              <a:t> CONTRACCIÓ</a:t>
            </a:r>
          </a:p>
        </p:txBody>
      </p:sp>
      <p:sp>
        <p:nvSpPr>
          <p:cNvPr id="9" name="Abrir llave 8">
            <a:extLst>
              <a:ext uri="{FF2B5EF4-FFF2-40B4-BE49-F238E27FC236}">
                <a16:creationId xmlns:a16="http://schemas.microsoft.com/office/drawing/2014/main" id="{E0AB9517-5EAB-44DD-B883-D9F7496550E0}"/>
              </a:ext>
            </a:extLst>
          </p:cNvPr>
          <p:cNvSpPr/>
          <p:nvPr/>
        </p:nvSpPr>
        <p:spPr>
          <a:xfrm>
            <a:off x="4386424" y="427654"/>
            <a:ext cx="371150" cy="882051"/>
          </a:xfrm>
          <a:prstGeom prst="leftBrace">
            <a:avLst>
              <a:gd name="adj1" fmla="val 35020"/>
              <a:gd name="adj2" fmla="val 5364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8603D64-F422-434E-B61A-13A1961FB3B9}"/>
              </a:ext>
            </a:extLst>
          </p:cNvPr>
          <p:cNvSpPr txBox="1"/>
          <p:nvPr/>
        </p:nvSpPr>
        <p:spPr>
          <a:xfrm>
            <a:off x="4572000" y="453181"/>
            <a:ext cx="769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latin typeface="Open Sans"/>
              </a:rPr>
              <a:t>al, als</a:t>
            </a:r>
          </a:p>
          <a:p>
            <a:r>
              <a:rPr lang="es-ES" sz="1200">
                <a:latin typeface="Open Sans"/>
              </a:rPr>
              <a:t>de, dels</a:t>
            </a:r>
          </a:p>
          <a:p>
            <a:r>
              <a:rPr lang="es-ES" sz="1200">
                <a:latin typeface="Open Sans"/>
              </a:rPr>
              <a:t>pel, pels</a:t>
            </a:r>
          </a:p>
          <a:p>
            <a:r>
              <a:rPr lang="es-ES" sz="1200">
                <a:latin typeface="Open Sans"/>
              </a:rPr>
              <a:t>cal, cals</a:t>
            </a:r>
          </a:p>
        </p:txBody>
      </p:sp>
    </p:spTree>
    <p:extLst>
      <p:ext uri="{BB962C8B-B14F-4D97-AF65-F5344CB8AC3E}">
        <p14:creationId xmlns:p14="http://schemas.microsoft.com/office/powerpoint/2010/main" val="2367331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lecha: doblada hacia arriba 71">
            <a:extLst>
              <a:ext uri="{FF2B5EF4-FFF2-40B4-BE49-F238E27FC236}">
                <a16:creationId xmlns:a16="http://schemas.microsoft.com/office/drawing/2014/main" id="{02410B4F-C126-4D4F-83DF-2C555EBD9694}"/>
              </a:ext>
            </a:extLst>
          </p:cNvPr>
          <p:cNvSpPr/>
          <p:nvPr/>
        </p:nvSpPr>
        <p:spPr>
          <a:xfrm rot="5400000">
            <a:off x="531688" y="2527985"/>
            <a:ext cx="146717" cy="204913"/>
          </a:xfrm>
          <a:prstGeom prst="bentUpArrow">
            <a:avLst>
              <a:gd name="adj1" fmla="val 25000"/>
              <a:gd name="adj2" fmla="val 25000"/>
              <a:gd name="adj3" fmla="val 2792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3" y="0"/>
            <a:ext cx="7446817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Context històric de la Corona d’Aragó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5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11" name="Google Shape;116;p16">
            <a:extLst>
              <a:ext uri="{FF2B5EF4-FFF2-40B4-BE49-F238E27FC236}">
                <a16:creationId xmlns:a16="http://schemas.microsoft.com/office/drawing/2014/main" id="{0B7C162C-0DB3-4F8A-B930-38E1307A3E66}"/>
              </a:ext>
            </a:extLst>
          </p:cNvPr>
          <p:cNvSpPr txBox="1">
            <a:spLocks/>
          </p:cNvSpPr>
          <p:nvPr/>
        </p:nvSpPr>
        <p:spPr>
          <a:xfrm>
            <a:off x="907008" y="672048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Guerres religioses</a:t>
            </a:r>
          </a:p>
        </p:txBody>
      </p:sp>
      <p:sp>
        <p:nvSpPr>
          <p:cNvPr id="12" name="Google Shape;119;p16">
            <a:extLst>
              <a:ext uri="{FF2B5EF4-FFF2-40B4-BE49-F238E27FC236}">
                <a16:creationId xmlns:a16="http://schemas.microsoft.com/office/drawing/2014/main" id="{53804242-6F3D-49DF-BA09-A4124A5A6613}"/>
              </a:ext>
            </a:extLst>
          </p:cNvPr>
          <p:cNvSpPr txBox="1">
            <a:spLocks/>
          </p:cNvSpPr>
          <p:nvPr/>
        </p:nvSpPr>
        <p:spPr>
          <a:xfrm>
            <a:off x="298334" y="801588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5.1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3CDC56A-B9FB-477F-B6A7-49BDD252D8C7}"/>
              </a:ext>
            </a:extLst>
          </p:cNvPr>
          <p:cNvSpPr txBox="1"/>
          <p:nvPr/>
        </p:nvSpPr>
        <p:spPr>
          <a:xfrm>
            <a:off x="254475" y="1104198"/>
            <a:ext cx="2452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Open Sans"/>
              </a:rPr>
              <a:t>Cultura </a:t>
            </a:r>
            <a:r>
              <a:rPr lang="es-ES" sz="1200" b="1">
                <a:latin typeface="Open Sans"/>
              </a:rPr>
              <a:t>teocèntrica</a:t>
            </a:r>
            <a:r>
              <a:rPr lang="es-ES" sz="1200">
                <a:latin typeface="Open Sans"/>
              </a:rPr>
              <a:t>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croades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latin typeface="Open Sans"/>
              </a:rPr>
              <a:t>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4516C4B-FD8A-4CB6-98E4-C50C4C3F9F9A}"/>
              </a:ext>
            </a:extLst>
          </p:cNvPr>
          <p:cNvSpPr txBox="1"/>
          <p:nvPr/>
        </p:nvSpPr>
        <p:spPr>
          <a:xfrm>
            <a:off x="254475" y="1447441"/>
            <a:ext cx="6813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latin typeface="Open Sans"/>
              </a:rPr>
              <a:t>Corona d’Aragó</a:t>
            </a:r>
            <a:r>
              <a:rPr lang="es-ES" sz="1200">
                <a:latin typeface="Open Sans"/>
              </a:rPr>
              <a:t>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expansió territorial cap al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sud peninsular </a:t>
            </a:r>
            <a:r>
              <a:rPr lang="es-ES" sz="1200" b="1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 la Mediterrània</a:t>
            </a:r>
            <a:br>
              <a:rPr lang="es-ES" sz="1200">
                <a:latin typeface="Open Sans"/>
                <a:sym typeface="Wingdings" panose="05000000000000000000" pitchFamily="2" charset="2"/>
              </a:rPr>
            </a:br>
            <a:r>
              <a:rPr lang="es-ES" sz="1200">
                <a:latin typeface="Open Sans"/>
                <a:sym typeface="Wingdings" panose="05000000000000000000" pitchFamily="2" charset="2"/>
              </a:rPr>
              <a:t>        en compte d’anar al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nord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degut a la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derrota dels albigesos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en la </a:t>
            </a:r>
            <a:r>
              <a:rPr lang="es-ES" sz="1200" b="1">
                <a:solidFill>
                  <a:schemeClr val="accent3"/>
                </a:solidFill>
                <a:latin typeface="Open Sans"/>
                <a:sym typeface="Wingdings" panose="05000000000000000000" pitchFamily="2" charset="2"/>
              </a:rPr>
              <a:t>batalla de Muret 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(1213)</a:t>
            </a:r>
            <a:endParaRPr lang="es-ES" sz="1200" b="1">
              <a:latin typeface="Open Sans"/>
            </a:endParaRPr>
          </a:p>
        </p:txBody>
      </p:sp>
      <p:sp>
        <p:nvSpPr>
          <p:cNvPr id="21" name="Flecha: doblada hacia arriba 20">
            <a:extLst>
              <a:ext uri="{FF2B5EF4-FFF2-40B4-BE49-F238E27FC236}">
                <a16:creationId xmlns:a16="http://schemas.microsoft.com/office/drawing/2014/main" id="{0B351509-2EF2-460F-8C4F-8AC51917178A}"/>
              </a:ext>
            </a:extLst>
          </p:cNvPr>
          <p:cNvSpPr/>
          <p:nvPr/>
        </p:nvSpPr>
        <p:spPr>
          <a:xfrm rot="5400000">
            <a:off x="457503" y="1634726"/>
            <a:ext cx="163666" cy="204913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Google Shape;116;p16">
            <a:extLst>
              <a:ext uri="{FF2B5EF4-FFF2-40B4-BE49-F238E27FC236}">
                <a16:creationId xmlns:a16="http://schemas.microsoft.com/office/drawing/2014/main" id="{F126DB70-9F88-4EB5-9775-B925610F61AD}"/>
              </a:ext>
            </a:extLst>
          </p:cNvPr>
          <p:cNvSpPr txBox="1">
            <a:spLocks/>
          </p:cNvSpPr>
          <p:nvPr/>
        </p:nvSpPr>
        <p:spPr>
          <a:xfrm>
            <a:off x="907010" y="1914470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Guerres polítiques</a:t>
            </a:r>
          </a:p>
        </p:txBody>
      </p:sp>
      <p:sp>
        <p:nvSpPr>
          <p:cNvPr id="31" name="Google Shape;119;p16">
            <a:extLst>
              <a:ext uri="{FF2B5EF4-FFF2-40B4-BE49-F238E27FC236}">
                <a16:creationId xmlns:a16="http://schemas.microsoft.com/office/drawing/2014/main" id="{BC85F3CA-F5AA-49D4-ABCC-6A8A40E3813F}"/>
              </a:ext>
            </a:extLst>
          </p:cNvPr>
          <p:cNvSpPr txBox="1">
            <a:spLocks/>
          </p:cNvSpPr>
          <p:nvPr/>
        </p:nvSpPr>
        <p:spPr>
          <a:xfrm>
            <a:off x="298336" y="2044010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5.2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249A1FD-4BF0-4B30-AF6A-5E9D3A1420EA}"/>
              </a:ext>
            </a:extLst>
          </p:cNvPr>
          <p:cNvSpPr txBox="1"/>
          <p:nvPr/>
        </p:nvSpPr>
        <p:spPr>
          <a:xfrm>
            <a:off x="298334" y="2341725"/>
            <a:ext cx="81884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Open Sans"/>
              </a:rPr>
              <a:t>Durant el </a:t>
            </a:r>
            <a:r>
              <a:rPr lang="es-ES" sz="1200" b="1">
                <a:latin typeface="Open Sans"/>
              </a:rPr>
              <a:t>S.XIII</a:t>
            </a:r>
            <a:r>
              <a:rPr lang="es-ES" sz="1200">
                <a:latin typeface="Open Sans"/>
              </a:rPr>
              <a:t>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 </a:t>
            </a:r>
            <a:r>
              <a:rPr lang="es-ES" sz="1200" b="1">
                <a:latin typeface="Open Sans"/>
              </a:rPr>
              <a:t>Jaume I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va iniciar l’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expansió territorial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del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Regne d’Aragó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amb la conquesta:</a:t>
            </a:r>
          </a:p>
          <a:p>
            <a:pPr>
              <a:buClr>
                <a:schemeClr val="accent1"/>
              </a:buClr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       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Mallorca 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(1229)</a:t>
            </a:r>
            <a:br>
              <a:rPr lang="es-ES" sz="1200" b="1">
                <a:latin typeface="Open Sans"/>
                <a:sym typeface="Wingdings" panose="05000000000000000000" pitchFamily="2" charset="2"/>
              </a:rPr>
            </a:br>
            <a:r>
              <a:rPr lang="es-ES" sz="1200" b="1">
                <a:latin typeface="Open Sans"/>
                <a:sym typeface="Wingdings" panose="05000000000000000000" pitchFamily="2" charset="2"/>
              </a:rPr>
              <a:t>        Regne de València 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(1238-1245)</a:t>
            </a:r>
          </a:p>
          <a:p>
            <a:pPr>
              <a:buClr>
                <a:schemeClr val="accent1"/>
              </a:buClr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       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Múrcia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El seu fill,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Pere el Gran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va continuar l’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expansió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amb la conquesta: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Sicília, Còrsega, Sardenya, Atenes 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i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Neopàtria</a:t>
            </a:r>
            <a:endParaRPr lang="es-ES" sz="1200">
              <a:latin typeface="Open Sans"/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Durant el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S.XIV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Situació de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rivalitat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entre les monarquies</a:t>
            </a:r>
            <a:br>
              <a:rPr lang="es-ES" sz="1200">
                <a:latin typeface="Open Sans"/>
                <a:sym typeface="Wingdings" panose="05000000000000000000" pitchFamily="2" charset="2"/>
              </a:rPr>
            </a:br>
            <a:r>
              <a:rPr lang="es-ES" sz="1200">
                <a:latin typeface="Open Sans"/>
                <a:sym typeface="Wingdings" panose="05000000000000000000" pitchFamily="2" charset="2"/>
              </a:rPr>
              <a:t>       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Guerra dels Cent Anys</a:t>
            </a:r>
            <a:br>
              <a:rPr lang="es-ES" sz="1200" b="1">
                <a:latin typeface="Open Sans"/>
                <a:sym typeface="Wingdings" panose="05000000000000000000" pitchFamily="2" charset="2"/>
              </a:rPr>
            </a:br>
            <a:r>
              <a:rPr lang="es-ES" sz="1200" b="1">
                <a:latin typeface="Open Sans"/>
                <a:sym typeface="Wingdings" panose="05000000000000000000" pitchFamily="2" charset="2"/>
              </a:rPr>
              <a:t>        Guerra dels Dos Peres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(Castella i Corona d’Aragó)</a:t>
            </a:r>
          </a:p>
        </p:txBody>
      </p:sp>
      <p:sp>
        <p:nvSpPr>
          <p:cNvPr id="27" name="Cerrar llave 26">
            <a:extLst>
              <a:ext uri="{FF2B5EF4-FFF2-40B4-BE49-F238E27FC236}">
                <a16:creationId xmlns:a16="http://schemas.microsoft.com/office/drawing/2014/main" id="{DC4A9816-9DBC-4AA2-B0C2-AC2E0EC0EE58}"/>
              </a:ext>
            </a:extLst>
          </p:cNvPr>
          <p:cNvSpPr/>
          <p:nvPr/>
        </p:nvSpPr>
        <p:spPr>
          <a:xfrm>
            <a:off x="2959675" y="2579721"/>
            <a:ext cx="53688" cy="487648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2F6B922-84C4-48C7-B05C-FB8AF154DEFE}"/>
              </a:ext>
            </a:extLst>
          </p:cNvPr>
          <p:cNvSpPr txBox="1"/>
          <p:nvPr/>
        </p:nvSpPr>
        <p:spPr>
          <a:xfrm>
            <a:off x="2973529" y="2667713"/>
            <a:ext cx="2326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>
                <a:latin typeface="Open Sans"/>
              </a:rPr>
              <a:t>ocupat pels </a:t>
            </a:r>
            <a:r>
              <a:rPr lang="es-ES" sz="1200" b="1">
                <a:latin typeface="Open Sans"/>
              </a:rPr>
              <a:t>àrabs</a:t>
            </a:r>
            <a:r>
              <a:rPr lang="es-ES" sz="1200">
                <a:latin typeface="Open Sans"/>
              </a:rPr>
              <a:t> des del </a:t>
            </a:r>
            <a:r>
              <a:rPr lang="es-ES" sz="1200" b="1">
                <a:latin typeface="Open Sans"/>
              </a:rPr>
              <a:t>s.VIII</a:t>
            </a:r>
            <a:endParaRPr lang="es-ES" sz="1200">
              <a:latin typeface="Open Sans"/>
            </a:endParaRP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E5FE48F1-E735-42EC-8F88-C9ABBDE6A5DC}"/>
              </a:ext>
            </a:extLst>
          </p:cNvPr>
          <p:cNvSpPr/>
          <p:nvPr/>
        </p:nvSpPr>
        <p:spPr>
          <a:xfrm>
            <a:off x="7696776" y="915896"/>
            <a:ext cx="1278774" cy="4052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>
                <a:latin typeface="Open Sans"/>
              </a:rPr>
              <a:t>Albigés:</a:t>
            </a:r>
            <a:r>
              <a:rPr lang="es-ES" sz="900">
                <a:latin typeface="Open Sans"/>
              </a:rPr>
              <a:t> seguidor de la doctrina càtara d’Occitània</a:t>
            </a:r>
            <a:endParaRPr lang="es-ES" sz="900" i="1">
              <a:latin typeface="Open Sans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E90F4BA0-8E7F-4966-86ED-670B9D4C7408}"/>
              </a:ext>
            </a:extLst>
          </p:cNvPr>
          <p:cNvSpPr txBox="1"/>
          <p:nvPr/>
        </p:nvSpPr>
        <p:spPr>
          <a:xfrm>
            <a:off x="2652827" y="1022699"/>
            <a:ext cx="3103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>
                <a:latin typeface="Open Sans"/>
              </a:rPr>
              <a:t>conquerir </a:t>
            </a:r>
            <a:r>
              <a:rPr lang="es-ES" sz="1200" b="1">
                <a:latin typeface="Open Sans"/>
              </a:rPr>
              <a:t>Jerusalem</a:t>
            </a:r>
            <a:br>
              <a:rPr lang="es-ES" sz="1200" b="1">
                <a:latin typeface="Open Sans"/>
              </a:rPr>
            </a:br>
            <a:r>
              <a:rPr lang="es-ES" sz="1200">
                <a:latin typeface="Open Sans"/>
              </a:rPr>
              <a:t>erradicar les </a:t>
            </a:r>
            <a:r>
              <a:rPr lang="es-ES" sz="1200" b="1">
                <a:latin typeface="Open Sans"/>
              </a:rPr>
              <a:t>heretgies religioses</a:t>
            </a:r>
            <a:r>
              <a:rPr lang="es-ES" sz="1200">
                <a:latin typeface="Open Sans"/>
              </a:rPr>
              <a:t> europees</a:t>
            </a:r>
          </a:p>
        </p:txBody>
      </p:sp>
      <p:grpSp>
        <p:nvGrpSpPr>
          <p:cNvPr id="54" name="Grupo 53">
            <a:extLst>
              <a:ext uri="{FF2B5EF4-FFF2-40B4-BE49-F238E27FC236}">
                <a16:creationId xmlns:a16="http://schemas.microsoft.com/office/drawing/2014/main" id="{6E3AF214-4DCC-4006-A4F8-460692B9F488}"/>
              </a:ext>
            </a:extLst>
          </p:cNvPr>
          <p:cNvGrpSpPr/>
          <p:nvPr/>
        </p:nvGrpSpPr>
        <p:grpSpPr>
          <a:xfrm>
            <a:off x="2558876" y="1156550"/>
            <a:ext cx="180542" cy="180108"/>
            <a:chOff x="148965" y="3956602"/>
            <a:chExt cx="180542" cy="180108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90B100DB-1161-432E-8765-1E4B5C814531}"/>
                </a:ext>
              </a:extLst>
            </p:cNvPr>
            <p:cNvCxnSpPr/>
            <p:nvPr/>
          </p:nvCxnSpPr>
          <p:spPr>
            <a:xfrm flipH="1">
              <a:off x="156325" y="3956602"/>
              <a:ext cx="173182" cy="9005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258E45D7-1461-41DD-8ADB-334A3610FE1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8965" y="4046656"/>
              <a:ext cx="173182" cy="9005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Flecha: doblada hacia arriba 69">
            <a:extLst>
              <a:ext uri="{FF2B5EF4-FFF2-40B4-BE49-F238E27FC236}">
                <a16:creationId xmlns:a16="http://schemas.microsoft.com/office/drawing/2014/main" id="{D7901E87-CF69-4939-BED9-7D7695472213}"/>
              </a:ext>
            </a:extLst>
          </p:cNvPr>
          <p:cNvSpPr/>
          <p:nvPr/>
        </p:nvSpPr>
        <p:spPr>
          <a:xfrm rot="5400000">
            <a:off x="440014" y="2617282"/>
            <a:ext cx="325309" cy="204913"/>
          </a:xfrm>
          <a:prstGeom prst="bentUpArrow">
            <a:avLst>
              <a:gd name="adj1" fmla="val 25000"/>
              <a:gd name="adj2" fmla="val 25000"/>
              <a:gd name="adj3" fmla="val 2792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Flecha: doblada hacia arriba 70">
            <a:extLst>
              <a:ext uri="{FF2B5EF4-FFF2-40B4-BE49-F238E27FC236}">
                <a16:creationId xmlns:a16="http://schemas.microsoft.com/office/drawing/2014/main" id="{00E23624-3A7E-488A-ADA5-B11878C9DE4A}"/>
              </a:ext>
            </a:extLst>
          </p:cNvPr>
          <p:cNvSpPr/>
          <p:nvPr/>
        </p:nvSpPr>
        <p:spPr>
          <a:xfrm rot="5400000">
            <a:off x="347525" y="2709770"/>
            <a:ext cx="510285" cy="204913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Flecha: doblada hacia arriba 72">
            <a:extLst>
              <a:ext uri="{FF2B5EF4-FFF2-40B4-BE49-F238E27FC236}">
                <a16:creationId xmlns:a16="http://schemas.microsoft.com/office/drawing/2014/main" id="{6BA548E3-418C-47D7-8036-0475B08C0F14}"/>
              </a:ext>
            </a:extLst>
          </p:cNvPr>
          <p:cNvSpPr/>
          <p:nvPr/>
        </p:nvSpPr>
        <p:spPr>
          <a:xfrm rot="5400000">
            <a:off x="531687" y="3450087"/>
            <a:ext cx="146717" cy="204913"/>
          </a:xfrm>
          <a:prstGeom prst="bentUpArrow">
            <a:avLst>
              <a:gd name="adj1" fmla="val 25000"/>
              <a:gd name="adj2" fmla="val 25000"/>
              <a:gd name="adj3" fmla="val 2792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Flecha: doblada hacia arriba 73">
            <a:extLst>
              <a:ext uri="{FF2B5EF4-FFF2-40B4-BE49-F238E27FC236}">
                <a16:creationId xmlns:a16="http://schemas.microsoft.com/office/drawing/2014/main" id="{20B7E99F-2956-42A9-BC87-01A161848F42}"/>
              </a:ext>
            </a:extLst>
          </p:cNvPr>
          <p:cNvSpPr/>
          <p:nvPr/>
        </p:nvSpPr>
        <p:spPr>
          <a:xfrm rot="5400000">
            <a:off x="440013" y="3539384"/>
            <a:ext cx="325309" cy="204913"/>
          </a:xfrm>
          <a:prstGeom prst="bentUpArrow">
            <a:avLst>
              <a:gd name="adj1" fmla="val 25000"/>
              <a:gd name="adj2" fmla="val 25000"/>
              <a:gd name="adj3" fmla="val 2792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9867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19DE9DB-5C95-42EF-838B-46365C73EEF3}"/>
              </a:ext>
            </a:extLst>
          </p:cNvPr>
          <p:cNvSpPr/>
          <p:nvPr/>
        </p:nvSpPr>
        <p:spPr>
          <a:xfrm>
            <a:off x="298334" y="3333947"/>
            <a:ext cx="8734830" cy="830997"/>
          </a:xfrm>
          <a:prstGeom prst="rect">
            <a:avLst/>
          </a:prstGeom>
          <a:solidFill>
            <a:srgbClr val="FFB424">
              <a:alpha val="20000"/>
            </a:srgbClr>
          </a:solidFill>
          <a:ln w="190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3" y="0"/>
            <a:ext cx="7446817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Les cròniques medievals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6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53" name="Google Shape;116;p16">
            <a:extLst>
              <a:ext uri="{FF2B5EF4-FFF2-40B4-BE49-F238E27FC236}">
                <a16:creationId xmlns:a16="http://schemas.microsoft.com/office/drawing/2014/main" id="{B197B36C-B838-40AC-A341-CC351BDB280D}"/>
              </a:ext>
            </a:extLst>
          </p:cNvPr>
          <p:cNvSpPr txBox="1">
            <a:spLocks/>
          </p:cNvSpPr>
          <p:nvPr/>
        </p:nvSpPr>
        <p:spPr>
          <a:xfrm>
            <a:off x="907008" y="1406339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Característiques</a:t>
            </a:r>
          </a:p>
        </p:txBody>
      </p:sp>
      <p:sp>
        <p:nvSpPr>
          <p:cNvPr id="54" name="Google Shape;119;p16">
            <a:extLst>
              <a:ext uri="{FF2B5EF4-FFF2-40B4-BE49-F238E27FC236}">
                <a16:creationId xmlns:a16="http://schemas.microsoft.com/office/drawing/2014/main" id="{43DB7D04-C1A9-4957-B8BA-D4A2ADD1A1B5}"/>
              </a:ext>
            </a:extLst>
          </p:cNvPr>
          <p:cNvSpPr txBox="1">
            <a:spLocks/>
          </p:cNvSpPr>
          <p:nvPr/>
        </p:nvSpPr>
        <p:spPr>
          <a:xfrm>
            <a:off x="298334" y="1535879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6.1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4D770A39-E04D-4492-BB8F-DF80C03F1A83}"/>
              </a:ext>
            </a:extLst>
          </p:cNvPr>
          <p:cNvSpPr txBox="1"/>
          <p:nvPr/>
        </p:nvSpPr>
        <p:spPr>
          <a:xfrm>
            <a:off x="249845" y="1808165"/>
            <a:ext cx="90156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 u="sng">
                <a:uFill>
                  <a:solidFill>
                    <a:schemeClr val="accent1"/>
                  </a:solidFill>
                </a:uFill>
                <a:latin typeface="Open Sans"/>
              </a:rPr>
              <a:t>Interpretació subjectiva dels fets històrics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amb l’objectiu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justificar la política reial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exaltar la corona i nació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    mantindre la dinastia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manifesten el </a:t>
            </a:r>
            <a:r>
              <a:rPr lang="es-ES" sz="1200" b="1" u="sng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patriotisme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 u="sng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Sentiment religiós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degut a una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visió teocèntrica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i 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providencialisme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(fe i ordre divina)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 u="sng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Incorporació d’elements ficticis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procedents de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literatura cavalleresca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to heròic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amb expressió dels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sentiments personals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 u="sng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Intenció moralitzadora i didàctica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ja que la finalitat és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donar exemple a futurs monarques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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Crònica periodística: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narra uns fets </a:t>
            </a:r>
            <a:r>
              <a:rPr lang="es-ES" sz="1200" u="sng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objectivament</a:t>
            </a:r>
            <a:endParaRPr lang="es-ES" sz="1200" b="1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68" name="Flecha: doblada hacia arriba 67">
            <a:extLst>
              <a:ext uri="{FF2B5EF4-FFF2-40B4-BE49-F238E27FC236}">
                <a16:creationId xmlns:a16="http://schemas.microsoft.com/office/drawing/2014/main" id="{1BC7BB3B-356E-43AF-968D-807095F56E16}"/>
              </a:ext>
            </a:extLst>
          </p:cNvPr>
          <p:cNvSpPr/>
          <p:nvPr/>
        </p:nvSpPr>
        <p:spPr>
          <a:xfrm rot="5400000">
            <a:off x="437026" y="2071864"/>
            <a:ext cx="105598" cy="87151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Google Shape;116;p16">
            <a:extLst>
              <a:ext uri="{FF2B5EF4-FFF2-40B4-BE49-F238E27FC236}">
                <a16:creationId xmlns:a16="http://schemas.microsoft.com/office/drawing/2014/main" id="{D3DEA7A4-3692-4F3C-AE50-A0F71C4B4C52}"/>
              </a:ext>
            </a:extLst>
          </p:cNvPr>
          <p:cNvSpPr txBox="1">
            <a:spLocks/>
          </p:cNvSpPr>
          <p:nvPr/>
        </p:nvSpPr>
        <p:spPr>
          <a:xfrm>
            <a:off x="907008" y="2876614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Crònica de Jaume I</a:t>
            </a:r>
          </a:p>
        </p:txBody>
      </p:sp>
      <p:sp>
        <p:nvSpPr>
          <p:cNvPr id="70" name="Google Shape;119;p16">
            <a:extLst>
              <a:ext uri="{FF2B5EF4-FFF2-40B4-BE49-F238E27FC236}">
                <a16:creationId xmlns:a16="http://schemas.microsoft.com/office/drawing/2014/main" id="{75A478CC-4BB6-4970-ACA5-DCC71B3F8BC2}"/>
              </a:ext>
            </a:extLst>
          </p:cNvPr>
          <p:cNvSpPr txBox="1">
            <a:spLocks/>
          </p:cNvSpPr>
          <p:nvPr/>
        </p:nvSpPr>
        <p:spPr>
          <a:xfrm>
            <a:off x="298334" y="2992299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6.2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AEE05FB9-076C-402A-8A5E-0A0944691404}"/>
              </a:ext>
            </a:extLst>
          </p:cNvPr>
          <p:cNvSpPr txBox="1"/>
          <p:nvPr/>
        </p:nvSpPr>
        <p:spPr>
          <a:xfrm>
            <a:off x="298335" y="3320093"/>
            <a:ext cx="879253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100">
                <a:uFill>
                  <a:solidFill>
                    <a:schemeClr val="accent1"/>
                  </a:solidFill>
                </a:uFill>
                <a:latin typeface="Open Sans"/>
              </a:rPr>
              <a:t>El </a:t>
            </a:r>
            <a:r>
              <a:rPr lang="es-ES" sz="1100" b="1">
                <a:uFill>
                  <a:solidFill>
                    <a:schemeClr val="accent1"/>
                  </a:solidFill>
                </a:uFill>
                <a:latin typeface="Open Sans"/>
              </a:rPr>
              <a:t>“Llibre dels fets”</a:t>
            </a:r>
            <a:r>
              <a:rPr lang="es-ES" sz="1100">
                <a:uFill>
                  <a:solidFill>
                    <a:schemeClr val="accent1"/>
                  </a:solidFill>
                </a:uFill>
                <a:latin typeface="Open Sans"/>
              </a:rPr>
              <a:t> és la </a:t>
            </a:r>
            <a:r>
              <a:rPr lang="es-ES" sz="1100" b="1">
                <a:uFill>
                  <a:solidFill>
                    <a:schemeClr val="accent1"/>
                  </a:solidFill>
                </a:uFill>
                <a:latin typeface="Open Sans"/>
              </a:rPr>
              <a:t>crònica autobiogràfica de Jaume I</a:t>
            </a:r>
            <a:r>
              <a:rPr lang="es-ES" sz="1100">
                <a:uFill>
                  <a:solidFill>
                    <a:schemeClr val="accent1"/>
                  </a:solidFill>
                </a:uFill>
                <a:latin typeface="Open Sans"/>
              </a:rPr>
              <a:t> que narra en </a:t>
            </a:r>
            <a:r>
              <a:rPr lang="es-ES" sz="1100" b="1">
                <a:uFill>
                  <a:solidFill>
                    <a:schemeClr val="accent1"/>
                  </a:solidFill>
                </a:uFill>
                <a:latin typeface="Open Sans"/>
              </a:rPr>
              <a:t>ordre cronològic</a:t>
            </a:r>
            <a:r>
              <a:rPr lang="es-ES" sz="1100">
                <a:uFill>
                  <a:solidFill>
                    <a:schemeClr val="accent1"/>
                  </a:solidFill>
                </a:uFill>
                <a:latin typeface="Open Sans"/>
              </a:rPr>
              <a:t> els fets esdevinguts durant la seua vida:</a:t>
            </a: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conquestes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Mallorca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,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València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Múrcia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</a:endParaRP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el seu viatge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Lyon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(França)</a:t>
            </a: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finalitza amb la seua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mort a València</a:t>
            </a:r>
            <a:endParaRPr lang="es-ES" sz="1200"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3B6BFD0B-C5D6-458C-9A69-D8AB0113F353}"/>
              </a:ext>
            </a:extLst>
          </p:cNvPr>
          <p:cNvSpPr txBox="1"/>
          <p:nvPr/>
        </p:nvSpPr>
        <p:spPr>
          <a:xfrm>
            <a:off x="240626" y="4164944"/>
            <a:ext cx="4995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Presentat com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heroi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inclou la seua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vida personal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</a:endParaRP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Narrador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1ª persona del singular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 b="1" i="1">
                <a:uFill>
                  <a:solidFill>
                    <a:schemeClr val="accent1"/>
                  </a:solidFill>
                </a:uFill>
                <a:latin typeface="Open Sans"/>
              </a:rPr>
              <a:t>“nos”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 majestàtic</a:t>
            </a:r>
            <a:endParaRPr lang="es-ES" sz="1200" b="1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Estil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viu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senzill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expressiu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afig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expressions d’altres llengües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F17BC074-ECE2-4276-8D93-E25F2976336D}"/>
              </a:ext>
            </a:extLst>
          </p:cNvPr>
          <p:cNvSpPr/>
          <p:nvPr/>
        </p:nvSpPr>
        <p:spPr>
          <a:xfrm>
            <a:off x="190500" y="1077182"/>
            <a:ext cx="8271162" cy="3534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>
                <a:solidFill>
                  <a:schemeClr val="tx1"/>
                </a:solidFill>
                <a:latin typeface="Open Sans"/>
              </a:rPr>
              <a:t>Les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cròniques medievals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són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narracions en prosa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de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tema històric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, escrites entre els segles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XIII 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i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XIV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que narren les gestes dels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reis de la Corona d’Aragó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.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BCB81F8-8309-4402-9325-82D5B983C2D0}"/>
              </a:ext>
            </a:extLst>
          </p:cNvPr>
          <p:cNvCxnSpPr>
            <a:cxnSpLocks/>
          </p:cNvCxnSpPr>
          <p:nvPr/>
        </p:nvCxnSpPr>
        <p:spPr>
          <a:xfrm>
            <a:off x="298334" y="4233863"/>
            <a:ext cx="0" cy="138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ABD3AF8-9446-4584-813E-5BC4D0926765}"/>
              </a:ext>
            </a:extLst>
          </p:cNvPr>
          <p:cNvCxnSpPr/>
          <p:nvPr/>
        </p:nvCxnSpPr>
        <p:spPr>
          <a:xfrm>
            <a:off x="304453" y="4441677"/>
            <a:ext cx="0" cy="277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5374C21-1877-47D2-AD19-E283FE1B11EA}"/>
              </a:ext>
            </a:extLst>
          </p:cNvPr>
          <p:cNvSpPr txBox="1"/>
          <p:nvPr/>
        </p:nvSpPr>
        <p:spPr>
          <a:xfrm>
            <a:off x="240626" y="647177"/>
            <a:ext cx="7027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A partir de les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conquestes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i l’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avanç econòmic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necessitat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reflectir-ho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mitjançant les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cròniques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141D0C3-19B0-48BC-987F-4EEC5075DE65}"/>
              </a:ext>
            </a:extLst>
          </p:cNvPr>
          <p:cNvSpPr txBox="1"/>
          <p:nvPr/>
        </p:nvSpPr>
        <p:spPr>
          <a:xfrm>
            <a:off x="7165346" y="582053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>
                <a:latin typeface="Open Sans"/>
              </a:rPr>
              <a:t>persones de la </a:t>
            </a:r>
            <a:r>
              <a:rPr lang="es-ES" sz="1200" b="1">
                <a:latin typeface="Open Sans"/>
              </a:rPr>
              <a:t>cort</a:t>
            </a:r>
            <a:endParaRPr lang="es-ES" sz="1200">
              <a:latin typeface="Open Sans"/>
            </a:endParaRPr>
          </a:p>
          <a:p>
            <a:pPr>
              <a:buClr>
                <a:schemeClr val="accent1"/>
              </a:buClr>
            </a:pPr>
            <a:r>
              <a:rPr lang="es-ES" sz="1200" b="1">
                <a:latin typeface="Open Sans"/>
              </a:rPr>
              <a:t>peons</a:t>
            </a:r>
            <a:r>
              <a:rPr lang="es-ES" sz="1200">
                <a:latin typeface="Open Sans"/>
              </a:rPr>
              <a:t> en nom del </a:t>
            </a:r>
            <a:r>
              <a:rPr lang="es-ES" sz="1200" b="1">
                <a:latin typeface="Open Sans"/>
              </a:rPr>
              <a:t>rei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84CCE8CC-978C-4DEF-A8D1-E576CB32C197}"/>
              </a:ext>
            </a:extLst>
          </p:cNvPr>
          <p:cNvGrpSpPr/>
          <p:nvPr/>
        </p:nvGrpSpPr>
        <p:grpSpPr>
          <a:xfrm>
            <a:off x="7071395" y="715904"/>
            <a:ext cx="180542" cy="180108"/>
            <a:chOff x="148965" y="3956602"/>
            <a:chExt cx="180542" cy="180108"/>
          </a:xfrm>
        </p:grpSpPr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4B243387-48DE-46E5-BD69-0A86E4939496}"/>
                </a:ext>
              </a:extLst>
            </p:cNvPr>
            <p:cNvCxnSpPr/>
            <p:nvPr/>
          </p:nvCxnSpPr>
          <p:spPr>
            <a:xfrm flipH="1">
              <a:off x="156325" y="3956602"/>
              <a:ext cx="173182" cy="9005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C5DB7654-F1F7-4330-8DDA-D9D5AB18F5C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8965" y="4046656"/>
              <a:ext cx="173182" cy="9005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FA8892C-FCEF-4246-B21C-C159A962CCC3}"/>
              </a:ext>
            </a:extLst>
          </p:cNvPr>
          <p:cNvCxnSpPr/>
          <p:nvPr/>
        </p:nvCxnSpPr>
        <p:spPr>
          <a:xfrm>
            <a:off x="284480" y="697970"/>
            <a:ext cx="0" cy="184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765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16;p16">
            <a:extLst>
              <a:ext uri="{FF2B5EF4-FFF2-40B4-BE49-F238E27FC236}">
                <a16:creationId xmlns:a16="http://schemas.microsoft.com/office/drawing/2014/main" id="{7A3C8583-8896-4B8C-9480-19258C90BE5E}"/>
              </a:ext>
            </a:extLst>
          </p:cNvPr>
          <p:cNvSpPr txBox="1">
            <a:spLocks/>
          </p:cNvSpPr>
          <p:nvPr/>
        </p:nvSpPr>
        <p:spPr>
          <a:xfrm>
            <a:off x="872375" y="1618613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Crònica de Ramon Muntaner</a:t>
            </a:r>
          </a:p>
        </p:txBody>
      </p:sp>
      <p:sp>
        <p:nvSpPr>
          <p:cNvPr id="14" name="Google Shape;119;p16">
            <a:extLst>
              <a:ext uri="{FF2B5EF4-FFF2-40B4-BE49-F238E27FC236}">
                <a16:creationId xmlns:a16="http://schemas.microsoft.com/office/drawing/2014/main" id="{33ED7B61-848C-4086-9EFE-900C9824B2C5}"/>
              </a:ext>
            </a:extLst>
          </p:cNvPr>
          <p:cNvSpPr txBox="1">
            <a:spLocks/>
          </p:cNvSpPr>
          <p:nvPr/>
        </p:nvSpPr>
        <p:spPr>
          <a:xfrm>
            <a:off x="263701" y="1748153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6.4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255A6F0-EBD1-4C1E-B3BE-1B8647B0FCDB}"/>
              </a:ext>
            </a:extLst>
          </p:cNvPr>
          <p:cNvSpPr/>
          <p:nvPr/>
        </p:nvSpPr>
        <p:spPr>
          <a:xfrm>
            <a:off x="263701" y="2082219"/>
            <a:ext cx="8734830" cy="808183"/>
          </a:xfrm>
          <a:prstGeom prst="rect">
            <a:avLst/>
          </a:prstGeom>
          <a:solidFill>
            <a:srgbClr val="FFB424">
              <a:alpha val="20000"/>
            </a:srgbClr>
          </a:solidFill>
          <a:ln w="190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0DE36C0-F50B-4C41-B82D-190A1524CFB4}"/>
              </a:ext>
            </a:extLst>
          </p:cNvPr>
          <p:cNvSpPr txBox="1"/>
          <p:nvPr/>
        </p:nvSpPr>
        <p:spPr>
          <a:xfrm>
            <a:off x="263701" y="2068365"/>
            <a:ext cx="7608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Ramon Muntaner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(cavaller)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escriu la seua </a:t>
            </a:r>
            <a:r>
              <a:rPr lang="es-ES" sz="1200" b="1" i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Crònica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:</a:t>
            </a: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com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testimoni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de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conquesta de Mallorca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 coronació d’Alfons el Benigne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</a:endParaRP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presenta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Jaume I, Pere II, Alfons II, Jaume II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Alfons III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com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veritables models de prínceps cristians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</a:endParaRP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exalta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unitat nacional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i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llengua catalana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(“bell catalanesc”)</a:t>
            </a:r>
            <a:endParaRPr lang="es-ES" sz="1200"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A2598D8-EA2E-4504-8D69-F71FE14A2798}"/>
              </a:ext>
            </a:extLst>
          </p:cNvPr>
          <p:cNvSpPr txBox="1"/>
          <p:nvPr/>
        </p:nvSpPr>
        <p:spPr>
          <a:xfrm>
            <a:off x="212921" y="2876548"/>
            <a:ext cx="6880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Narrador en 1ª persona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quan és protagonista 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3ª persona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quan és testimoni</a:t>
            </a:r>
            <a:endParaRPr lang="es-ES" sz="1200" b="1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Llenguatge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àgil + viu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recursos d’interpel·lació al lector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mitjançant la fórmula </a:t>
            </a:r>
            <a:r>
              <a:rPr lang="es-ES" sz="1200" i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“Què us diré?”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19" name="Google Shape;116;p16">
            <a:extLst>
              <a:ext uri="{FF2B5EF4-FFF2-40B4-BE49-F238E27FC236}">
                <a16:creationId xmlns:a16="http://schemas.microsoft.com/office/drawing/2014/main" id="{5FB55D66-9AA4-455D-A669-B10163EE107D}"/>
              </a:ext>
            </a:extLst>
          </p:cNvPr>
          <p:cNvSpPr txBox="1">
            <a:spLocks/>
          </p:cNvSpPr>
          <p:nvPr/>
        </p:nvSpPr>
        <p:spPr>
          <a:xfrm>
            <a:off x="948573" y="3239574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Crònica de Pere el Cerimoniós</a:t>
            </a:r>
          </a:p>
        </p:txBody>
      </p:sp>
      <p:sp>
        <p:nvSpPr>
          <p:cNvPr id="20" name="Google Shape;119;p16">
            <a:extLst>
              <a:ext uri="{FF2B5EF4-FFF2-40B4-BE49-F238E27FC236}">
                <a16:creationId xmlns:a16="http://schemas.microsoft.com/office/drawing/2014/main" id="{328AFC32-EF97-49DC-B03A-F88AE2E23DE0}"/>
              </a:ext>
            </a:extLst>
          </p:cNvPr>
          <p:cNvSpPr txBox="1">
            <a:spLocks/>
          </p:cNvSpPr>
          <p:nvPr/>
        </p:nvSpPr>
        <p:spPr>
          <a:xfrm>
            <a:off x="339899" y="3369114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6.5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A7A95B4-BE77-4E71-9356-BAD145B5F20A}"/>
              </a:ext>
            </a:extLst>
          </p:cNvPr>
          <p:cNvSpPr/>
          <p:nvPr/>
        </p:nvSpPr>
        <p:spPr>
          <a:xfrm>
            <a:off x="339899" y="3710106"/>
            <a:ext cx="8734830" cy="654815"/>
          </a:xfrm>
          <a:prstGeom prst="rect">
            <a:avLst/>
          </a:prstGeom>
          <a:solidFill>
            <a:srgbClr val="FFB424">
              <a:alpha val="20000"/>
            </a:srgbClr>
          </a:solidFill>
          <a:ln w="190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5D9C2E3-030C-4026-AF9C-046DED188612}"/>
              </a:ext>
            </a:extLst>
          </p:cNvPr>
          <p:cNvSpPr txBox="1"/>
          <p:nvPr/>
        </p:nvSpPr>
        <p:spPr>
          <a:xfrm>
            <a:off x="339899" y="3686948"/>
            <a:ext cx="8161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Pere III = el Cerimoniós = el del Punyalet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crònica autobiogràfica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(1ªp) inspirada en la del seu rebesavi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Jaume I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dividida en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6 capítols</a:t>
            </a:r>
            <a:endParaRPr lang="es-ES" sz="1200">
              <a:latin typeface="Open Sans"/>
              <a:sym typeface="Wingdings" panose="05000000000000000000" pitchFamily="2" charset="2"/>
            </a:endParaRPr>
          </a:p>
          <a:p>
            <a:pPr marL="171450" lvl="1" indent="793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expliquen la seua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política 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i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regnat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a partir de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documents oficials 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recollits per la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 Cancelleria Reial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AE7EF75-1881-418D-B755-DC7F1BFB8924}"/>
              </a:ext>
            </a:extLst>
          </p:cNvPr>
          <p:cNvSpPr txBox="1"/>
          <p:nvPr/>
        </p:nvSpPr>
        <p:spPr>
          <a:xfrm>
            <a:off x="282191" y="4356437"/>
            <a:ext cx="7550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Diferències: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ausència d’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actes heroics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Comparteix: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estil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inclusió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rècords personals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ús d’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expressions en altres llengües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 </a:t>
            </a:r>
            <a:r>
              <a:rPr lang="es-ES" sz="1200" b="1" i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“nos” majestàtic</a:t>
            </a:r>
            <a:endParaRPr lang="es-ES" sz="1200" b="1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Llenguatge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elegant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+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acurat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madur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elements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humanistes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italians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7A62393-FB40-49DE-9461-3C4CE3F6185D}"/>
              </a:ext>
            </a:extLst>
          </p:cNvPr>
          <p:cNvSpPr/>
          <p:nvPr/>
        </p:nvSpPr>
        <p:spPr>
          <a:xfrm>
            <a:off x="249848" y="505736"/>
            <a:ext cx="8734830" cy="632477"/>
          </a:xfrm>
          <a:prstGeom prst="rect">
            <a:avLst/>
          </a:prstGeom>
          <a:solidFill>
            <a:srgbClr val="FFB424">
              <a:alpha val="20000"/>
            </a:srgbClr>
          </a:solidFill>
          <a:ln w="190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Google Shape;116;p16">
            <a:extLst>
              <a:ext uri="{FF2B5EF4-FFF2-40B4-BE49-F238E27FC236}">
                <a16:creationId xmlns:a16="http://schemas.microsoft.com/office/drawing/2014/main" id="{EB7276F7-5749-4F24-8238-431E4EFEDC15}"/>
              </a:ext>
            </a:extLst>
          </p:cNvPr>
          <p:cNvSpPr txBox="1">
            <a:spLocks/>
          </p:cNvSpPr>
          <p:nvPr/>
        </p:nvSpPr>
        <p:spPr>
          <a:xfrm>
            <a:off x="858522" y="34548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Crònica de Bernat Desclot</a:t>
            </a:r>
          </a:p>
        </p:txBody>
      </p:sp>
      <p:sp>
        <p:nvSpPr>
          <p:cNvPr id="26" name="Google Shape;119;p16">
            <a:extLst>
              <a:ext uri="{FF2B5EF4-FFF2-40B4-BE49-F238E27FC236}">
                <a16:creationId xmlns:a16="http://schemas.microsoft.com/office/drawing/2014/main" id="{5289CE45-E2AF-411A-AC49-CE3EF43B153C}"/>
              </a:ext>
            </a:extLst>
          </p:cNvPr>
          <p:cNvSpPr txBox="1">
            <a:spLocks/>
          </p:cNvSpPr>
          <p:nvPr/>
        </p:nvSpPr>
        <p:spPr>
          <a:xfrm>
            <a:off x="249848" y="164088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6.3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E10E175-2CF6-431D-A2EA-C0A624410A09}"/>
              </a:ext>
            </a:extLst>
          </p:cNvPr>
          <p:cNvSpPr txBox="1"/>
          <p:nvPr/>
        </p:nvSpPr>
        <p:spPr>
          <a:xfrm>
            <a:off x="249848" y="491882"/>
            <a:ext cx="6888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Bernat Desclot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(funcionari de la cort)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 i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“Llibre del rei en Pere i dels seus antecessors passats”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:</a:t>
            </a:r>
          </a:p>
          <a:p>
            <a:pPr marL="269875" lvl="1" indent="-9048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regnats anteriors (1162-1276):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Alfons I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,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Pere I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,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Jaume I</a:t>
            </a:r>
          </a:p>
          <a:p>
            <a:pPr marL="269875" lvl="1" indent="-9048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 sz="1200">
                <a:latin typeface="Open Sans"/>
                <a:sym typeface="Wingdings" panose="05000000000000000000" pitchFamily="2" charset="2"/>
              </a:rPr>
              <a:t>centrat en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Pere II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(fins 1285) </a:t>
            </a:r>
            <a:r>
              <a:rPr lang="es-ES" sz="1200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confrontaments bèl·lics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França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 i campanya a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Sicília</a:t>
            </a:r>
            <a:endParaRPr lang="es-ES" sz="1200"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C09A1AA-FB8E-4F3A-819E-4483C804178B}"/>
              </a:ext>
            </a:extLst>
          </p:cNvPr>
          <p:cNvSpPr txBox="1"/>
          <p:nvPr/>
        </p:nvSpPr>
        <p:spPr>
          <a:xfrm>
            <a:off x="192140" y="1110505"/>
            <a:ext cx="7202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Narrador 3ªp.s.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aparença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objectiva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combina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fets contemporanis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testimonis d’arxius reals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Llenguatge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sobri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moderat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equilibrat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expressivitat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dels diàlegs 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estil directe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Inspiració d’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Enyego d’Àvalos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3973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3" y="0"/>
            <a:ext cx="7446817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Les guerres en la ficció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7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62E0555-87D9-45A9-9A1B-1A07B19A8315}"/>
              </a:ext>
            </a:extLst>
          </p:cNvPr>
          <p:cNvSpPr/>
          <p:nvPr/>
        </p:nvSpPr>
        <p:spPr>
          <a:xfrm>
            <a:off x="190500" y="742200"/>
            <a:ext cx="8271162" cy="3534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>
                <a:solidFill>
                  <a:schemeClr val="tx1"/>
                </a:solidFill>
                <a:latin typeface="Open Sans"/>
              </a:rPr>
              <a:t>Els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libres de cavalleries 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són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textos narratius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pertanyents a la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matèria de Bretanya 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(sorgida al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nord-oest de França)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escrites en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francés i occità 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que consisteixen en la combinació de la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cavalleria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i l’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element bèl·lic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amb la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ficció medieval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.</a:t>
            </a:r>
          </a:p>
        </p:txBody>
      </p:sp>
      <p:sp>
        <p:nvSpPr>
          <p:cNvPr id="27" name="Google Shape;116;p16">
            <a:extLst>
              <a:ext uri="{FF2B5EF4-FFF2-40B4-BE49-F238E27FC236}">
                <a16:creationId xmlns:a16="http://schemas.microsoft.com/office/drawing/2014/main" id="{3B2153F0-5642-4A8A-9C29-04451277F7AC}"/>
              </a:ext>
            </a:extLst>
          </p:cNvPr>
          <p:cNvSpPr txBox="1">
            <a:spLocks/>
          </p:cNvSpPr>
          <p:nvPr/>
        </p:nvSpPr>
        <p:spPr>
          <a:xfrm>
            <a:off x="907010" y="1170525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Característiques</a:t>
            </a:r>
          </a:p>
        </p:txBody>
      </p:sp>
      <p:sp>
        <p:nvSpPr>
          <p:cNvPr id="28" name="Google Shape;119;p16">
            <a:extLst>
              <a:ext uri="{FF2B5EF4-FFF2-40B4-BE49-F238E27FC236}">
                <a16:creationId xmlns:a16="http://schemas.microsoft.com/office/drawing/2014/main" id="{D1EAA588-2FBB-4D36-AA1A-F19E1184D191}"/>
              </a:ext>
            </a:extLst>
          </p:cNvPr>
          <p:cNvSpPr txBox="1">
            <a:spLocks/>
          </p:cNvSpPr>
          <p:nvPr/>
        </p:nvSpPr>
        <p:spPr>
          <a:xfrm>
            <a:off x="298336" y="1300065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7.1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BDA937B-2743-4AC9-B90A-217570BBC494}"/>
              </a:ext>
            </a:extLst>
          </p:cNvPr>
          <p:cNvSpPr txBox="1"/>
          <p:nvPr/>
        </p:nvSpPr>
        <p:spPr>
          <a:xfrm>
            <a:off x="284482" y="1604865"/>
            <a:ext cx="8722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Mostra de l’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ideal de la cavalleria medieval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segons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tradició cristiana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 </a:t>
            </a:r>
            <a:r>
              <a:rPr lang="es-ES" sz="1200">
                <a:latin typeface="Open Sans"/>
                <a:sym typeface="Wingdings" panose="05000000000000000000" pitchFamily="2" charset="2"/>
              </a:rPr>
              <a:t>per aconseguir 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perfecció moral </a:t>
            </a:r>
            <a:r>
              <a:rPr lang="es-ES" sz="1200" b="1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 fama </a:t>
            </a:r>
            <a:r>
              <a:rPr lang="es-ES" sz="1200" b="1">
                <a:solidFill>
                  <a:schemeClr val="accent1"/>
                </a:solid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latin typeface="Open Sans"/>
                <a:sym typeface="Wingdings" panose="05000000000000000000" pitchFamily="2" charset="2"/>
              </a:rPr>
              <a:t> honor</a:t>
            </a:r>
            <a:endParaRPr lang="es-ES" sz="1200"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995C000-BCA5-446C-A370-864360EC71B1}"/>
              </a:ext>
            </a:extLst>
          </p:cNvPr>
          <p:cNvSpPr txBox="1"/>
          <p:nvPr/>
        </p:nvSpPr>
        <p:spPr>
          <a:xfrm>
            <a:off x="315115" y="2466913"/>
            <a:ext cx="5307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Mateix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esquema de narracions: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</a:endParaRPr>
          </a:p>
          <a:p>
            <a:pPr marL="228600" lvl="1" indent="-138113">
              <a:buClr>
                <a:schemeClr val="accent1"/>
              </a:buClr>
              <a:buFont typeface="+mj-lt"/>
              <a:buAutoNum type="arabicPeriod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Un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cavaller errant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cerca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aventures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sol</a:t>
            </a:r>
          </a:p>
          <a:p>
            <a:pPr marL="228600" lvl="1" indent="-138113">
              <a:buClr>
                <a:schemeClr val="accent1"/>
              </a:buClr>
              <a:buFont typeface="+mj-lt"/>
              <a:buAutoNum type="arabicPeriod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Motivació de trobar 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calze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anomenat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Sant Greal</a:t>
            </a:r>
          </a:p>
          <a:p>
            <a:pPr marL="228600" lvl="1" indent="-138113">
              <a:buClr>
                <a:schemeClr val="accent1"/>
              </a:buClr>
              <a:buFont typeface="+mj-lt"/>
              <a:buAutoNum type="arabicPeriod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Al llarg del camí s’enfrontarà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personatges fantàstics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altres cavallers</a:t>
            </a:r>
            <a:endParaRPr lang="es-ES" sz="1200"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37" name="Google Shape;116;p16">
            <a:extLst>
              <a:ext uri="{FF2B5EF4-FFF2-40B4-BE49-F238E27FC236}">
                <a16:creationId xmlns:a16="http://schemas.microsoft.com/office/drawing/2014/main" id="{2506D7FA-733D-46AD-B0BC-01EB3360B305}"/>
              </a:ext>
            </a:extLst>
          </p:cNvPr>
          <p:cNvSpPr txBox="1">
            <a:spLocks/>
          </p:cNvSpPr>
          <p:nvPr/>
        </p:nvSpPr>
        <p:spPr>
          <a:xfrm>
            <a:off x="923789" y="3389203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Personatges</a:t>
            </a:r>
          </a:p>
        </p:txBody>
      </p:sp>
      <p:sp>
        <p:nvSpPr>
          <p:cNvPr id="38" name="Google Shape;119;p16">
            <a:extLst>
              <a:ext uri="{FF2B5EF4-FFF2-40B4-BE49-F238E27FC236}">
                <a16:creationId xmlns:a16="http://schemas.microsoft.com/office/drawing/2014/main" id="{B3B2465D-3F0C-483F-8C8F-951CAE2EB80C}"/>
              </a:ext>
            </a:extLst>
          </p:cNvPr>
          <p:cNvSpPr txBox="1">
            <a:spLocks/>
          </p:cNvSpPr>
          <p:nvPr/>
        </p:nvSpPr>
        <p:spPr>
          <a:xfrm>
            <a:off x="315115" y="3518743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7.2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5FFD7A0-4D79-48E1-91F5-1228CBCF705B}"/>
              </a:ext>
            </a:extLst>
          </p:cNvPr>
          <p:cNvSpPr txBox="1"/>
          <p:nvPr/>
        </p:nvSpPr>
        <p:spPr>
          <a:xfrm>
            <a:off x="315115" y="3842459"/>
            <a:ext cx="7768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La majoria dels llibres de cavalleries es basen en les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llegendes del rei Artús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i els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cavallers de la Taula Redona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.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rei Artús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és 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personatge principal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, un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cavaller medieval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que es mou entre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realitat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i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ficció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.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Taula Redona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representa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globalitat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i és el símbol d’un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món igualitari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democràtic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.</a:t>
            </a:r>
            <a:endParaRPr lang="es-ES" sz="1200"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3C686F7-7396-4F7F-BD71-B190C9D00F01}"/>
              </a:ext>
            </a:extLst>
          </p:cNvPr>
          <p:cNvSpPr txBox="1"/>
          <p:nvPr/>
        </p:nvSpPr>
        <p:spPr>
          <a:xfrm>
            <a:off x="315115" y="1890206"/>
            <a:ext cx="7596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L’acció es desenvolupa 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terres exòtiques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 llunyanes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 inversemblants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en un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passat remot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Els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personatges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tenen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valors increïbles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heroics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Estil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seriós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greu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llenguatge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retòric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que dona importància a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màgia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bruixeria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fets sobrenaturals</a:t>
            </a:r>
          </a:p>
        </p:txBody>
      </p:sp>
    </p:spTree>
    <p:extLst>
      <p:ext uri="{BB962C8B-B14F-4D97-AF65-F5344CB8AC3E}">
        <p14:creationId xmlns:p14="http://schemas.microsoft.com/office/powerpoint/2010/main" val="2840267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3" y="0"/>
            <a:ext cx="7446817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Les guerres en la ficció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7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14" name="Google Shape;116;p16">
            <a:extLst>
              <a:ext uri="{FF2B5EF4-FFF2-40B4-BE49-F238E27FC236}">
                <a16:creationId xmlns:a16="http://schemas.microsoft.com/office/drawing/2014/main" id="{BFBCDEFB-EC76-4C85-87C7-F54D070DF0FF}"/>
              </a:ext>
            </a:extLst>
          </p:cNvPr>
          <p:cNvSpPr txBox="1">
            <a:spLocks/>
          </p:cNvSpPr>
          <p:nvPr/>
        </p:nvSpPr>
        <p:spPr>
          <a:xfrm>
            <a:off x="858519" y="588818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Autors i obres</a:t>
            </a:r>
          </a:p>
        </p:txBody>
      </p:sp>
      <p:sp>
        <p:nvSpPr>
          <p:cNvPr id="16" name="Google Shape;119;p16">
            <a:extLst>
              <a:ext uri="{FF2B5EF4-FFF2-40B4-BE49-F238E27FC236}">
                <a16:creationId xmlns:a16="http://schemas.microsoft.com/office/drawing/2014/main" id="{57CC78FA-339A-45A3-832F-F7E956A92C20}"/>
              </a:ext>
            </a:extLst>
          </p:cNvPr>
          <p:cNvSpPr txBox="1">
            <a:spLocks/>
          </p:cNvSpPr>
          <p:nvPr/>
        </p:nvSpPr>
        <p:spPr>
          <a:xfrm>
            <a:off x="249845" y="718358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7.3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8F60649-2B23-4493-BCF1-9A56212402B1}"/>
              </a:ext>
            </a:extLst>
          </p:cNvPr>
          <p:cNvSpPr txBox="1"/>
          <p:nvPr/>
        </p:nvSpPr>
        <p:spPr>
          <a:xfrm>
            <a:off x="235991" y="1023158"/>
            <a:ext cx="5690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</a:rPr>
              <a:t>Chrétien de Troyes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</a:rPr>
              <a:t> (1135-1190)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un dels autors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més reconeguts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del moment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     obres: </a:t>
            </a:r>
            <a:r>
              <a:rPr lang="es-ES" sz="1200" i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El cavaller de la Carreta, El cavaller del Lleó, El conte del Graal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Guillem de Torroella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mallorquí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que va escriure l’obra </a:t>
            </a:r>
            <a:r>
              <a:rPr lang="es-ES" sz="1200" i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La faula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. </a:t>
            </a:r>
            <a:endParaRPr lang="es-ES" sz="1200" b="1"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18" name="Flecha: doblada hacia arriba 17">
            <a:extLst>
              <a:ext uri="{FF2B5EF4-FFF2-40B4-BE49-F238E27FC236}">
                <a16:creationId xmlns:a16="http://schemas.microsoft.com/office/drawing/2014/main" id="{A38B669F-D15C-4134-B88F-FAB8611C7894}"/>
              </a:ext>
            </a:extLst>
          </p:cNvPr>
          <p:cNvSpPr/>
          <p:nvPr/>
        </p:nvSpPr>
        <p:spPr>
          <a:xfrm rot="5400000">
            <a:off x="404535" y="1255291"/>
            <a:ext cx="164212" cy="135082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Google Shape;119;p16">
            <a:extLst>
              <a:ext uri="{FF2B5EF4-FFF2-40B4-BE49-F238E27FC236}">
                <a16:creationId xmlns:a16="http://schemas.microsoft.com/office/drawing/2014/main" id="{FF983983-9D68-4D20-9F17-8427B2987988}"/>
              </a:ext>
            </a:extLst>
          </p:cNvPr>
          <p:cNvSpPr txBox="1">
            <a:spLocks/>
          </p:cNvSpPr>
          <p:nvPr/>
        </p:nvSpPr>
        <p:spPr>
          <a:xfrm>
            <a:off x="398319" y="1686795"/>
            <a:ext cx="608674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400">
                <a:solidFill>
                  <a:schemeClr val="bg1"/>
                </a:solidFill>
              </a:rPr>
              <a:t>7.3.1</a:t>
            </a:r>
          </a:p>
        </p:txBody>
      </p:sp>
      <p:sp>
        <p:nvSpPr>
          <p:cNvPr id="20" name="Google Shape;116;p16">
            <a:extLst>
              <a:ext uri="{FF2B5EF4-FFF2-40B4-BE49-F238E27FC236}">
                <a16:creationId xmlns:a16="http://schemas.microsoft.com/office/drawing/2014/main" id="{53ED5632-F679-4C6F-8D9E-4D31748614EC}"/>
              </a:ext>
            </a:extLst>
          </p:cNvPr>
          <p:cNvSpPr txBox="1">
            <a:spLocks/>
          </p:cNvSpPr>
          <p:nvPr/>
        </p:nvSpPr>
        <p:spPr>
          <a:xfrm>
            <a:off x="1006993" y="1622025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1800" i="1">
                <a:solidFill>
                  <a:schemeClr val="accent4"/>
                </a:solidFill>
              </a:rPr>
              <a:t>La faula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586224D-B6D6-4C11-9159-4FB8DCA16165}"/>
              </a:ext>
            </a:extLst>
          </p:cNvPr>
          <p:cNvSpPr txBox="1"/>
          <p:nvPr/>
        </p:nvSpPr>
        <p:spPr>
          <a:xfrm>
            <a:off x="274091" y="2008901"/>
            <a:ext cx="8089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Wingdings 2" panose="05020102010507070707" pitchFamily="18" charset="2"/>
              <a:buChar char=""/>
            </a:pP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Narració en vers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escrita en 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segle XIV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(1370) en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occità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amb algun fragment en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francés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.</a:t>
            </a:r>
          </a:p>
          <a:p>
            <a:pPr marL="171450" indent="-171450">
              <a:buClr>
                <a:schemeClr val="accent1"/>
              </a:buClr>
              <a:buFont typeface="Wingdings 2" panose="05020102010507070707" pitchFamily="18" charset="2"/>
              <a:buChar char="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Narra en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1ª persona:</a:t>
            </a:r>
          </a:p>
          <a:p>
            <a:pPr marL="269875" lvl="1">
              <a:buClr>
                <a:schemeClr val="accent1"/>
              </a:buClr>
              <a:buFont typeface="Wingdings 2" panose="05020102010507070707" pitchFamily="18" charset="2"/>
              <a:buChar char="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l’aventura de l’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escuder mallorquí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que és raptat per un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papagai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 una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balena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fins a l’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Illa Encantada</a:t>
            </a:r>
          </a:p>
          <a:p>
            <a:pPr marL="269875" lvl="1">
              <a:buClr>
                <a:schemeClr val="accent1"/>
              </a:buClr>
              <a:buFont typeface="Wingdings 2" panose="05020102010507070707" pitchFamily="18" charset="2"/>
              <a:buChar char=""/>
            </a:pP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Coneix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fada Morgana 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i el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rei Artús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li encarrega una missió de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contar a tots els ciutadans el que ha vist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,</a:t>
            </a:r>
            <a:b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          deprimit per la </a:t>
            </a:r>
            <a:r>
              <a:rPr lang="es-ES" sz="1200" b="1">
                <a:uFill>
                  <a:solidFill>
                    <a:schemeClr val="accent1"/>
                  </a:solidFill>
                </a:uFill>
                <a:latin typeface="Open Sans"/>
                <a:sym typeface="Wingdings" panose="05000000000000000000" pitchFamily="2" charset="2"/>
              </a:rPr>
              <a:t>degradació dels valors cavallerescos</a:t>
            </a:r>
            <a:endParaRPr lang="es-ES" sz="1200">
              <a:uFill>
                <a:solidFill>
                  <a:schemeClr val="accent1"/>
                </a:solidFill>
              </a:uFill>
              <a:latin typeface="Open Sans"/>
              <a:sym typeface="Wingdings" panose="05000000000000000000" pitchFamily="2" charset="2"/>
            </a:endParaRPr>
          </a:p>
        </p:txBody>
      </p:sp>
      <p:sp>
        <p:nvSpPr>
          <p:cNvPr id="22" name="Flecha: doblada hacia arriba 21">
            <a:extLst>
              <a:ext uri="{FF2B5EF4-FFF2-40B4-BE49-F238E27FC236}">
                <a16:creationId xmlns:a16="http://schemas.microsoft.com/office/drawing/2014/main" id="{33F7A5FA-C27C-4290-899D-67E556E87A09}"/>
              </a:ext>
            </a:extLst>
          </p:cNvPr>
          <p:cNvSpPr/>
          <p:nvPr/>
        </p:nvSpPr>
        <p:spPr>
          <a:xfrm rot="5400000">
            <a:off x="882301" y="2788699"/>
            <a:ext cx="164212" cy="135082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94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4" y="0"/>
            <a:ext cx="5218800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La variació lingüística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1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120" name="Google Shape;120;p16"/>
          <p:cNvSpPr txBox="1">
            <a:spLocks noGrp="1"/>
          </p:cNvSpPr>
          <p:nvPr>
            <p:ph type="body" idx="1"/>
          </p:nvPr>
        </p:nvSpPr>
        <p:spPr>
          <a:xfrm>
            <a:off x="709682" y="579292"/>
            <a:ext cx="5453857" cy="470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1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Les </a:t>
            </a:r>
            <a:r>
              <a:rPr lang="es-ES" sz="11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llengües</a:t>
            </a:r>
            <a:r>
              <a:rPr lang="es-ES" sz="11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són sistemes sotmesos a </a:t>
            </a:r>
            <a:r>
              <a:rPr lang="es-ES" sz="11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varietats lingüístiques </a:t>
            </a:r>
            <a:r>
              <a:rPr lang="es-ES" sz="11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no són </a:t>
            </a:r>
            <a:r>
              <a:rPr lang="es-ES" sz="1100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homogènies</a:t>
            </a:r>
            <a:endParaRPr sz="1100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0AD4256A-6A78-4202-91BF-092AC99FEF6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09682" y="1306278"/>
            <a:ext cx="6293098" cy="2530943"/>
          </a:xfrm>
        </p:spPr>
        <p:txBody>
          <a:bodyPr/>
          <a:lstStyle/>
          <a:p>
            <a:pPr marL="92075" indent="-92075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VARIACIÓ DIAFÀSICA</a:t>
            </a:r>
            <a:r>
              <a:rPr lang="es-ES" b="1">
                <a:solidFill>
                  <a:schemeClr val="tx1"/>
                </a:solidFill>
              </a:rPr>
              <a:t>:</a:t>
            </a:r>
            <a:r>
              <a:rPr lang="es-ES">
                <a:solidFill>
                  <a:schemeClr val="tx1"/>
                </a:solidFill>
              </a:rPr>
              <a:t> depén de la </a:t>
            </a:r>
            <a:r>
              <a:rPr lang="es-ES" b="1">
                <a:solidFill>
                  <a:schemeClr val="tx1"/>
                </a:solidFill>
              </a:rPr>
              <a:t>situació comunicativa</a:t>
            </a:r>
            <a:br>
              <a:rPr lang="es-ES">
                <a:solidFill>
                  <a:schemeClr val="tx1"/>
                </a:solidFill>
              </a:rPr>
            </a:br>
            <a:r>
              <a:rPr lang="es-ES" sz="1100" i="1" u="sng">
                <a:solidFill>
                  <a:schemeClr val="accent1"/>
                </a:solidFill>
                <a:uFill>
                  <a:solidFill>
                    <a:schemeClr val="accent3"/>
                  </a:solidFill>
                </a:uFill>
              </a:rPr>
              <a:t>ex</a:t>
            </a:r>
            <a:r>
              <a:rPr lang="es-ES" sz="1100" i="1">
                <a:solidFill>
                  <a:schemeClr val="accent1"/>
                </a:solidFill>
              </a:rPr>
              <a:t>: correu electrònic a un professor </a:t>
            </a:r>
            <a:r>
              <a:rPr lang="es-ES" sz="1100" i="1">
                <a:solidFill>
                  <a:schemeClr val="accent3"/>
                </a:solidFill>
              </a:rPr>
              <a:t>// </a:t>
            </a:r>
            <a:r>
              <a:rPr lang="es-ES" sz="1100" i="1">
                <a:solidFill>
                  <a:schemeClr val="accent1"/>
                </a:solidFill>
              </a:rPr>
              <a:t>escriure a un amic</a:t>
            </a:r>
          </a:p>
          <a:p>
            <a:pPr marL="92075" indent="-92075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VARIACIÓ DIASTRÀTICA</a:t>
            </a:r>
            <a:r>
              <a:rPr lang="es-ES" b="1">
                <a:solidFill>
                  <a:schemeClr val="tx1"/>
                </a:solidFill>
              </a:rPr>
              <a:t>:</a:t>
            </a:r>
            <a:r>
              <a:rPr lang="es-ES">
                <a:solidFill>
                  <a:schemeClr val="tx1"/>
                </a:solidFill>
              </a:rPr>
              <a:t> depén de l’</a:t>
            </a:r>
            <a:r>
              <a:rPr lang="es-ES" b="1">
                <a:solidFill>
                  <a:schemeClr val="tx1"/>
                </a:solidFill>
              </a:rPr>
              <a:t>estatus sociocultual</a:t>
            </a:r>
            <a:r>
              <a:rPr lang="es-ES">
                <a:solidFill>
                  <a:schemeClr val="tx1"/>
                </a:solidFill>
              </a:rPr>
              <a:t> del parlant</a:t>
            </a:r>
            <a:br>
              <a:rPr lang="es-ES">
                <a:solidFill>
                  <a:schemeClr val="tx1"/>
                </a:solidFill>
              </a:rPr>
            </a:br>
            <a:r>
              <a:rPr lang="es-ES" sz="1100" i="1" u="sng">
                <a:solidFill>
                  <a:schemeClr val="accent1"/>
                </a:solidFill>
                <a:uFill>
                  <a:solidFill>
                    <a:schemeClr val="accent3"/>
                  </a:solidFill>
                </a:uFill>
              </a:rPr>
              <a:t>ex</a:t>
            </a:r>
            <a:r>
              <a:rPr lang="es-ES" sz="1100" i="1">
                <a:solidFill>
                  <a:schemeClr val="accent1"/>
                </a:solidFill>
              </a:rPr>
              <a:t>: un advocat </a:t>
            </a:r>
            <a:r>
              <a:rPr lang="es-ES" sz="1100" i="1">
                <a:solidFill>
                  <a:schemeClr val="accent3"/>
                </a:solidFill>
              </a:rPr>
              <a:t>// </a:t>
            </a:r>
            <a:r>
              <a:rPr lang="es-ES" sz="1100" i="1">
                <a:solidFill>
                  <a:schemeClr val="accent1"/>
                </a:solidFill>
              </a:rPr>
              <a:t>un perruquer</a:t>
            </a:r>
            <a:endParaRPr lang="es-ES" sz="1100" b="1">
              <a:solidFill>
                <a:schemeClr val="accent1"/>
              </a:solidFill>
            </a:endParaRPr>
          </a:p>
          <a:p>
            <a:pPr marL="92075" indent="-92075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VARIACIÓ DIATÒPICA</a:t>
            </a:r>
            <a:r>
              <a:rPr lang="es-ES" b="1">
                <a:solidFill>
                  <a:schemeClr val="tx1"/>
                </a:solidFill>
              </a:rPr>
              <a:t>:</a:t>
            </a:r>
            <a:r>
              <a:rPr lang="es-ES">
                <a:solidFill>
                  <a:schemeClr val="tx1"/>
                </a:solidFill>
              </a:rPr>
              <a:t> depén de la </a:t>
            </a:r>
            <a:r>
              <a:rPr lang="es-ES" b="1">
                <a:solidFill>
                  <a:schemeClr val="tx1"/>
                </a:solidFill>
              </a:rPr>
              <a:t>procedència geogràfica</a:t>
            </a:r>
            <a:r>
              <a:rPr lang="es-ES">
                <a:solidFill>
                  <a:schemeClr val="tx1"/>
                </a:solidFill>
              </a:rPr>
              <a:t> del parlant</a:t>
            </a:r>
            <a:br>
              <a:rPr lang="es-ES">
                <a:solidFill>
                  <a:schemeClr val="tx1"/>
                </a:solidFill>
              </a:rPr>
            </a:br>
            <a:r>
              <a:rPr lang="es-ES" sz="1100" i="1" u="sng">
                <a:solidFill>
                  <a:schemeClr val="accent1"/>
                </a:solidFill>
                <a:uFill>
                  <a:solidFill>
                    <a:schemeClr val="accent3"/>
                  </a:solidFill>
                </a:uFill>
              </a:rPr>
              <a:t>ex</a:t>
            </a:r>
            <a:r>
              <a:rPr lang="es-ES" sz="1100" i="1">
                <a:solidFill>
                  <a:schemeClr val="accent1"/>
                </a:solidFill>
              </a:rPr>
              <a:t>: un parlant d’Alboraia </a:t>
            </a:r>
            <a:r>
              <a:rPr lang="es-ES" sz="1100" i="1">
                <a:solidFill>
                  <a:schemeClr val="accent3"/>
                </a:solidFill>
              </a:rPr>
              <a:t>//</a:t>
            </a:r>
            <a:r>
              <a:rPr lang="es-ES" sz="1100" i="1">
                <a:solidFill>
                  <a:schemeClr val="accent1"/>
                </a:solidFill>
              </a:rPr>
              <a:t> un de Benicarló</a:t>
            </a:r>
          </a:p>
          <a:p>
            <a:pPr marL="92075" indent="-92075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VARIACIÓ DIACRÒNICA</a:t>
            </a:r>
            <a:r>
              <a:rPr lang="es-ES" b="1">
                <a:solidFill>
                  <a:schemeClr val="tx1"/>
                </a:solidFill>
              </a:rPr>
              <a:t>:</a:t>
            </a:r>
            <a:r>
              <a:rPr lang="es-ES">
                <a:solidFill>
                  <a:schemeClr val="tx1"/>
                </a:solidFill>
              </a:rPr>
              <a:t> depén de la </a:t>
            </a:r>
            <a:r>
              <a:rPr lang="es-ES" b="1">
                <a:solidFill>
                  <a:schemeClr val="tx1"/>
                </a:solidFill>
              </a:rPr>
              <a:t>l’època</a:t>
            </a:r>
            <a:r>
              <a:rPr lang="es-ES">
                <a:solidFill>
                  <a:schemeClr val="tx1"/>
                </a:solidFill>
              </a:rPr>
              <a:t> a què pertanyen els parlants</a:t>
            </a:r>
            <a:br>
              <a:rPr lang="es-ES">
                <a:solidFill>
                  <a:schemeClr val="tx1"/>
                </a:solidFill>
              </a:rPr>
            </a:br>
            <a:r>
              <a:rPr lang="es-ES" sz="1100" i="1" u="sng">
                <a:solidFill>
                  <a:schemeClr val="accent1"/>
                </a:solidFill>
                <a:uFill>
                  <a:solidFill>
                    <a:schemeClr val="accent3"/>
                  </a:solidFill>
                </a:uFill>
              </a:rPr>
              <a:t>ex</a:t>
            </a:r>
            <a:r>
              <a:rPr lang="es-ES" sz="1100" i="1">
                <a:solidFill>
                  <a:schemeClr val="accent1"/>
                </a:solidFill>
              </a:rPr>
              <a:t>: persona del segle XV </a:t>
            </a:r>
            <a:r>
              <a:rPr lang="es-ES" sz="1100" i="1">
                <a:solidFill>
                  <a:schemeClr val="accent3"/>
                </a:solidFill>
              </a:rPr>
              <a:t>// </a:t>
            </a:r>
            <a:r>
              <a:rPr lang="es-ES" sz="1100" i="1">
                <a:solidFill>
                  <a:schemeClr val="accent1"/>
                </a:solidFill>
              </a:rPr>
              <a:t>persona de hui dia</a:t>
            </a:r>
            <a:endParaRPr lang="es-ES" sz="1100" b="1">
              <a:solidFill>
                <a:schemeClr val="accent1"/>
              </a:solidFill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6F3E850-E8F3-47A8-8B1A-47E02642A3DD}"/>
              </a:ext>
            </a:extLst>
          </p:cNvPr>
          <p:cNvCxnSpPr>
            <a:cxnSpLocks/>
          </p:cNvCxnSpPr>
          <p:nvPr/>
        </p:nvCxnSpPr>
        <p:spPr>
          <a:xfrm>
            <a:off x="728733" y="746474"/>
            <a:ext cx="0" cy="177451"/>
          </a:xfrm>
          <a:prstGeom prst="line">
            <a:avLst/>
          </a:prstGeom>
          <a:ln w="2857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5B0C331-5A12-485E-A516-8B59A820FC49}"/>
              </a:ext>
            </a:extLst>
          </p:cNvPr>
          <p:cNvSpPr/>
          <p:nvPr/>
        </p:nvSpPr>
        <p:spPr>
          <a:xfrm>
            <a:off x="728733" y="1029941"/>
            <a:ext cx="4750043" cy="2763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latin typeface="Open Sans"/>
              </a:rPr>
              <a:t>La </a:t>
            </a:r>
            <a:r>
              <a:rPr lang="es-ES" b="1">
                <a:solidFill>
                  <a:schemeClr val="tx1"/>
                </a:solidFill>
                <a:latin typeface="Open Sans"/>
              </a:rPr>
              <a:t>variació</a:t>
            </a:r>
            <a:r>
              <a:rPr lang="es-ES">
                <a:solidFill>
                  <a:schemeClr val="tx1"/>
                </a:solidFill>
                <a:latin typeface="Open Sans"/>
              </a:rPr>
              <a:t> d’una llengua està determinada per </a:t>
            </a:r>
            <a:r>
              <a:rPr lang="es-ES" b="1">
                <a:solidFill>
                  <a:schemeClr val="tx1"/>
                </a:solidFill>
                <a:latin typeface="Open Sans"/>
              </a:rPr>
              <a:t>4 factors</a:t>
            </a:r>
            <a:endParaRPr lang="es-ES">
              <a:solidFill>
                <a:schemeClr val="tx1"/>
              </a:solidFill>
              <a:latin typeface="Open Sans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BAE64CB-B7B7-45F1-A4C4-DB61B13B8364}"/>
              </a:ext>
            </a:extLst>
          </p:cNvPr>
          <p:cNvSpPr/>
          <p:nvPr/>
        </p:nvSpPr>
        <p:spPr>
          <a:xfrm>
            <a:off x="7269480" y="340534"/>
            <a:ext cx="1424940" cy="108585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latin typeface="Open Sans"/>
              </a:rPr>
              <a:t>Compost culte format pel pefix </a:t>
            </a:r>
            <a:r>
              <a:rPr lang="es-ES" sz="900" b="1" i="1">
                <a:latin typeface="Open Sans"/>
              </a:rPr>
              <a:t>dia-</a:t>
            </a:r>
            <a:r>
              <a:rPr lang="es-ES" sz="900">
                <a:latin typeface="Open Sans"/>
              </a:rPr>
              <a:t> (a través de) </a:t>
            </a:r>
            <a:r>
              <a:rPr lang="es-ES" sz="900" b="1">
                <a:latin typeface="Open Sans"/>
              </a:rPr>
              <a:t>+</a:t>
            </a:r>
            <a:r>
              <a:rPr lang="es-ES" sz="900">
                <a:latin typeface="Open Sans"/>
              </a:rPr>
              <a:t> paraules d’origen </a:t>
            </a:r>
            <a:r>
              <a:rPr lang="es-ES" sz="900" u="sng">
                <a:latin typeface="Open Sans"/>
              </a:rPr>
              <a:t>grec/llatí</a:t>
            </a:r>
            <a:r>
              <a:rPr lang="es-ES" sz="900">
                <a:latin typeface="Open Sans"/>
              </a:rPr>
              <a:t>:</a:t>
            </a:r>
            <a:br>
              <a:rPr lang="es-ES" sz="900">
                <a:latin typeface="Open Sans"/>
              </a:rPr>
            </a:br>
            <a:r>
              <a:rPr lang="es-ES" sz="900" b="1" i="1">
                <a:latin typeface="Open Sans"/>
              </a:rPr>
              <a:t>fasis</a:t>
            </a:r>
            <a:r>
              <a:rPr lang="es-ES" sz="900">
                <a:latin typeface="Open Sans"/>
              </a:rPr>
              <a:t> = expressió</a:t>
            </a:r>
          </a:p>
          <a:p>
            <a:pPr algn="ctr"/>
            <a:r>
              <a:rPr lang="es-ES" sz="900" b="1" i="1">
                <a:latin typeface="Open Sans"/>
              </a:rPr>
              <a:t>stratus</a:t>
            </a:r>
            <a:r>
              <a:rPr lang="es-ES" sz="900">
                <a:latin typeface="Open Sans"/>
              </a:rPr>
              <a:t> = estat</a:t>
            </a:r>
          </a:p>
          <a:p>
            <a:pPr algn="ctr"/>
            <a:r>
              <a:rPr lang="es-ES" sz="900" b="1" i="1">
                <a:latin typeface="Open Sans"/>
              </a:rPr>
              <a:t>topos</a:t>
            </a:r>
            <a:r>
              <a:rPr lang="es-ES" sz="900" i="1">
                <a:latin typeface="Open Sans"/>
              </a:rPr>
              <a:t> </a:t>
            </a:r>
            <a:r>
              <a:rPr lang="es-ES" sz="900">
                <a:latin typeface="Open Sans"/>
              </a:rPr>
              <a:t>= espai</a:t>
            </a:r>
          </a:p>
          <a:p>
            <a:pPr algn="ctr"/>
            <a:r>
              <a:rPr lang="es-ES" sz="900" b="1" i="1">
                <a:latin typeface="Open Sans"/>
              </a:rPr>
              <a:t>cronos </a:t>
            </a:r>
            <a:r>
              <a:rPr lang="es-ES" sz="900">
                <a:latin typeface="Open Sans"/>
              </a:rPr>
              <a:t>= temps</a:t>
            </a:r>
            <a:endParaRPr lang="es-ES" sz="900" b="1" i="1">
              <a:latin typeface="Open San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C1B0D0C-8350-4F06-BA23-B5DCBC76FF03}"/>
              </a:ext>
            </a:extLst>
          </p:cNvPr>
          <p:cNvSpPr/>
          <p:nvPr/>
        </p:nvSpPr>
        <p:spPr>
          <a:xfrm>
            <a:off x="852519" y="3526214"/>
            <a:ext cx="4031208" cy="8933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latin typeface="Open Sans"/>
              </a:rPr>
              <a:t>Les </a:t>
            </a:r>
            <a:r>
              <a:rPr lang="es-ES" sz="900" b="1">
                <a:latin typeface="Open Sans"/>
              </a:rPr>
              <a:t>variacions diatòpiques</a:t>
            </a:r>
            <a:r>
              <a:rPr lang="es-ES" sz="900">
                <a:latin typeface="Open Sans"/>
              </a:rPr>
              <a:t> del </a:t>
            </a:r>
            <a:r>
              <a:rPr lang="es-ES" sz="900" u="sng">
                <a:latin typeface="Open Sans"/>
              </a:rPr>
              <a:t>VALENCIÀ ORIENTAL</a:t>
            </a:r>
            <a:r>
              <a:rPr lang="es-ES" sz="900">
                <a:latin typeface="Open Sans"/>
              </a:rPr>
              <a:t> respecte al </a:t>
            </a:r>
            <a:r>
              <a:rPr lang="es-ES" sz="900" u="sng">
                <a:latin typeface="Open Sans"/>
              </a:rPr>
              <a:t>OCCIDENTAL</a:t>
            </a:r>
            <a:r>
              <a:rPr lang="es-ES" sz="900">
                <a:latin typeface="Open Sans"/>
              </a:rPr>
              <a:t> són:</a:t>
            </a:r>
            <a:endParaRPr lang="es-ES" sz="900" u="sng">
              <a:latin typeface="Open Sans"/>
            </a:endParaRPr>
          </a:p>
          <a:p>
            <a:pPr algn="ctr"/>
            <a:r>
              <a:rPr lang="es-ES" sz="900">
                <a:latin typeface="Open Sans"/>
              </a:rPr>
              <a:t>formes verbals 1ªp present: </a:t>
            </a:r>
            <a:r>
              <a:rPr lang="es-ES" sz="900" i="1">
                <a:latin typeface="Open Sans"/>
              </a:rPr>
              <a:t>cante,canto/canti,canto</a:t>
            </a:r>
          </a:p>
          <a:p>
            <a:pPr algn="ctr"/>
            <a:r>
              <a:rPr lang="es-ES" sz="900">
                <a:latin typeface="Open Sans"/>
              </a:rPr>
              <a:t>formes verbals present subjuntiu: </a:t>
            </a:r>
            <a:r>
              <a:rPr lang="es-ES" sz="900" i="1">
                <a:latin typeface="Open Sans"/>
              </a:rPr>
              <a:t>cante/canti</a:t>
            </a:r>
            <a:endParaRPr lang="es-ES" sz="900">
              <a:latin typeface="Open Sans"/>
            </a:endParaRPr>
          </a:p>
          <a:p>
            <a:pPr algn="ctr"/>
            <a:r>
              <a:rPr lang="es-ES" sz="900">
                <a:latin typeface="Open Sans"/>
              </a:rPr>
              <a:t>possessius amb “v”: </a:t>
            </a:r>
            <a:r>
              <a:rPr lang="es-ES" sz="900" i="1">
                <a:latin typeface="Open Sans"/>
              </a:rPr>
              <a:t>meua/meva</a:t>
            </a:r>
          </a:p>
          <a:p>
            <a:pPr algn="ctr"/>
            <a:r>
              <a:rPr lang="es-ES" sz="900">
                <a:latin typeface="Open Sans"/>
              </a:rPr>
              <a:t>vocabulari: </a:t>
            </a:r>
            <a:r>
              <a:rPr lang="es-ES" sz="900" i="1">
                <a:latin typeface="Open Sans"/>
              </a:rPr>
              <a:t>espill/mirall, eixir/sortir, bes/petó, roig/vermell, xic/noi...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16;p16">
            <a:extLst>
              <a:ext uri="{FF2B5EF4-FFF2-40B4-BE49-F238E27FC236}">
                <a16:creationId xmlns:a16="http://schemas.microsoft.com/office/drawing/2014/main" id="{33BD19B8-E5A5-4672-9C79-BE50EFC85D80}"/>
              </a:ext>
            </a:extLst>
          </p:cNvPr>
          <p:cNvSpPr txBox="1">
            <a:spLocks/>
          </p:cNvSpPr>
          <p:nvPr/>
        </p:nvSpPr>
        <p:spPr>
          <a:xfrm>
            <a:off x="854462" y="160021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La variació diafàsica</a:t>
            </a:r>
          </a:p>
        </p:txBody>
      </p:sp>
      <p:sp>
        <p:nvSpPr>
          <p:cNvPr id="20" name="Google Shape;119;p16">
            <a:extLst>
              <a:ext uri="{FF2B5EF4-FFF2-40B4-BE49-F238E27FC236}">
                <a16:creationId xmlns:a16="http://schemas.microsoft.com/office/drawing/2014/main" id="{53F342AB-9F88-42CC-A8AE-549B83ED6C90}"/>
              </a:ext>
            </a:extLst>
          </p:cNvPr>
          <p:cNvSpPr txBox="1">
            <a:spLocks/>
          </p:cNvSpPr>
          <p:nvPr/>
        </p:nvSpPr>
        <p:spPr>
          <a:xfrm>
            <a:off x="245788" y="289561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1.1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D9CE540-71AF-4555-B9D2-98C0F22860C2}"/>
              </a:ext>
            </a:extLst>
          </p:cNvPr>
          <p:cNvSpPr/>
          <p:nvPr/>
        </p:nvSpPr>
        <p:spPr>
          <a:xfrm>
            <a:off x="245788" y="693422"/>
            <a:ext cx="845486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latin typeface="Open Sans"/>
              </a:rPr>
              <a:t>La </a:t>
            </a:r>
            <a:r>
              <a:rPr lang="es-ES" b="1">
                <a:solidFill>
                  <a:schemeClr val="tx1"/>
                </a:solidFill>
                <a:latin typeface="Open Sans"/>
              </a:rPr>
              <a:t>variació diafàsica/funcional</a:t>
            </a:r>
            <a:r>
              <a:rPr lang="es-ES">
                <a:solidFill>
                  <a:schemeClr val="tx1"/>
                </a:solidFill>
                <a:latin typeface="Open Sans"/>
              </a:rPr>
              <a:t> o </a:t>
            </a:r>
            <a:r>
              <a:rPr lang="es-ES" b="1">
                <a:solidFill>
                  <a:schemeClr val="tx1"/>
                </a:solidFill>
                <a:latin typeface="Open Sans"/>
              </a:rPr>
              <a:t>registre lingüístic</a:t>
            </a:r>
            <a:r>
              <a:rPr lang="es-ES">
                <a:solidFill>
                  <a:schemeClr val="tx1"/>
                </a:solidFill>
                <a:latin typeface="Open Sans"/>
              </a:rPr>
              <a:t> és aquella que depén de la </a:t>
            </a:r>
            <a:r>
              <a:rPr lang="es-ES" b="1">
                <a:solidFill>
                  <a:schemeClr val="tx1"/>
                </a:solidFill>
                <a:latin typeface="Open Sans"/>
              </a:rPr>
              <a:t>situació comunicativa</a:t>
            </a:r>
            <a:endParaRPr lang="es-ES">
              <a:solidFill>
                <a:schemeClr val="tx1"/>
              </a:solidFill>
              <a:latin typeface="Open Sans"/>
            </a:endParaRPr>
          </a:p>
        </p:txBody>
      </p:sp>
      <p:sp>
        <p:nvSpPr>
          <p:cNvPr id="23" name="Marcador de texto 6">
            <a:extLst>
              <a:ext uri="{FF2B5EF4-FFF2-40B4-BE49-F238E27FC236}">
                <a16:creationId xmlns:a16="http://schemas.microsoft.com/office/drawing/2014/main" id="{1AF0A468-46FD-4FEE-B14B-90B890E9BC3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45788" y="932899"/>
            <a:ext cx="6293098" cy="550821"/>
          </a:xfrm>
        </p:spPr>
        <p:txBody>
          <a:bodyPr/>
          <a:lstStyle/>
          <a:p>
            <a:pPr marL="182563" indent="-182563">
              <a:buClr>
                <a:schemeClr val="accent1"/>
              </a:buClr>
              <a:buSzPct val="79000"/>
              <a:buFont typeface="Wingdings" panose="05000000000000000000" pitchFamily="2" charset="2"/>
              <a:buChar char="Ø"/>
            </a:pP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La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situació comunicativa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es defineix per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4 factors bàsics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</a:t>
            </a:r>
          </a:p>
        </p:txBody>
      </p:sp>
      <p:sp>
        <p:nvSpPr>
          <p:cNvPr id="24" name="Marcador de texto 6">
            <a:extLst>
              <a:ext uri="{FF2B5EF4-FFF2-40B4-BE49-F238E27FC236}">
                <a16:creationId xmlns:a16="http://schemas.microsoft.com/office/drawing/2014/main" id="{1C9E12D7-7704-4C71-9ECD-4038E02603D0}"/>
              </a:ext>
            </a:extLst>
          </p:cNvPr>
          <p:cNvSpPr txBox="1">
            <a:spLocks/>
          </p:cNvSpPr>
          <p:nvPr/>
        </p:nvSpPr>
        <p:spPr>
          <a:xfrm>
            <a:off x="245787" y="1337861"/>
            <a:ext cx="3651837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266700" indent="-84138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CAMP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grau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d’especialització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del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tema</a:t>
            </a:r>
            <a:endParaRPr lang="es-ES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25" name="Marcador de texto 6">
            <a:extLst>
              <a:ext uri="{FF2B5EF4-FFF2-40B4-BE49-F238E27FC236}">
                <a16:creationId xmlns:a16="http://schemas.microsoft.com/office/drawing/2014/main" id="{6CBC710D-F41B-4039-9C17-C556E48DCF71}"/>
              </a:ext>
            </a:extLst>
          </p:cNvPr>
          <p:cNvSpPr txBox="1">
            <a:spLocks/>
          </p:cNvSpPr>
          <p:nvPr/>
        </p:nvSpPr>
        <p:spPr>
          <a:xfrm>
            <a:off x="4005395" y="1225966"/>
            <a:ext cx="3843205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genèric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 /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corrent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/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quotidià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llenguatge col·loquial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tècnic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/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especialitzat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llenguatge especialitzat</a:t>
            </a:r>
            <a:endParaRPr lang="es-ES" sz="1200" b="1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6B5E5C4-180A-41EE-852B-198BF9CBEE32}"/>
              </a:ext>
            </a:extLst>
          </p:cNvPr>
          <p:cNvCxnSpPr>
            <a:cxnSpLocks/>
          </p:cNvCxnSpPr>
          <p:nvPr/>
        </p:nvCxnSpPr>
        <p:spPr>
          <a:xfrm flipV="1">
            <a:off x="3787140" y="1506174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5F8664C0-5799-4829-852C-75D9FB6CF2CD}"/>
              </a:ext>
            </a:extLst>
          </p:cNvPr>
          <p:cNvCxnSpPr>
            <a:cxnSpLocks/>
          </p:cNvCxnSpPr>
          <p:nvPr/>
        </p:nvCxnSpPr>
        <p:spPr>
          <a:xfrm>
            <a:off x="3787140" y="1635040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Marcador de texto 6">
            <a:extLst>
              <a:ext uri="{FF2B5EF4-FFF2-40B4-BE49-F238E27FC236}">
                <a16:creationId xmlns:a16="http://schemas.microsoft.com/office/drawing/2014/main" id="{935E3119-2677-4BED-AEA7-3E805268DFEB}"/>
              </a:ext>
            </a:extLst>
          </p:cNvPr>
          <p:cNvSpPr txBox="1">
            <a:spLocks/>
          </p:cNvSpPr>
          <p:nvPr/>
        </p:nvSpPr>
        <p:spPr>
          <a:xfrm>
            <a:off x="245788" y="1952733"/>
            <a:ext cx="3556592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266700" indent="-84138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MODE</a:t>
            </a:r>
            <a:endParaRPr lang="es-ES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32" name="Marcador de texto 6">
            <a:extLst>
              <a:ext uri="{FF2B5EF4-FFF2-40B4-BE49-F238E27FC236}">
                <a16:creationId xmlns:a16="http://schemas.microsoft.com/office/drawing/2014/main" id="{77D9C67E-CE87-4AA9-BBBF-1DB6BDA10907}"/>
              </a:ext>
            </a:extLst>
          </p:cNvPr>
          <p:cNvSpPr txBox="1">
            <a:spLocks/>
          </p:cNvSpPr>
          <p:nvPr/>
        </p:nvSpPr>
        <p:spPr>
          <a:xfrm>
            <a:off x="1319774" y="1724989"/>
            <a:ext cx="5263472" cy="938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canal</a:t>
            </a:r>
            <a:endParaRPr lang="es-ES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  <a:p>
            <a:pPr marL="0" indent="0">
              <a:spcBef>
                <a:spcPts val="1500"/>
              </a:spcBef>
              <a:buClr>
                <a:schemeClr val="accent1"/>
              </a:buClr>
              <a:buNone/>
            </a:pP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grau de preparació</a:t>
            </a:r>
          </a:p>
        </p:txBody>
      </p:sp>
      <p:sp>
        <p:nvSpPr>
          <p:cNvPr id="33" name="Marcador de texto 6">
            <a:extLst>
              <a:ext uri="{FF2B5EF4-FFF2-40B4-BE49-F238E27FC236}">
                <a16:creationId xmlns:a16="http://schemas.microsoft.com/office/drawing/2014/main" id="{3B7C3884-C40B-4A26-8435-7F8DFB779AF2}"/>
              </a:ext>
            </a:extLst>
          </p:cNvPr>
          <p:cNvSpPr txBox="1">
            <a:spLocks/>
          </p:cNvSpPr>
          <p:nvPr/>
        </p:nvSpPr>
        <p:spPr>
          <a:xfrm>
            <a:off x="2103455" y="1631378"/>
            <a:ext cx="667110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oral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escrit</a:t>
            </a:r>
          </a:p>
        </p:txBody>
      </p:sp>
      <p:sp>
        <p:nvSpPr>
          <p:cNvPr id="34" name="Marcador de texto 6">
            <a:extLst>
              <a:ext uri="{FF2B5EF4-FFF2-40B4-BE49-F238E27FC236}">
                <a16:creationId xmlns:a16="http://schemas.microsoft.com/office/drawing/2014/main" id="{D13852B4-FE87-4411-84F4-78BDBF215BF5}"/>
              </a:ext>
            </a:extLst>
          </p:cNvPr>
          <p:cNvSpPr txBox="1">
            <a:spLocks/>
          </p:cNvSpPr>
          <p:nvPr/>
        </p:nvSpPr>
        <p:spPr>
          <a:xfrm>
            <a:off x="3227546" y="2032513"/>
            <a:ext cx="984614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planificat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espontani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E157EF93-CBC1-424B-AC9E-3513050C431B}"/>
              </a:ext>
            </a:extLst>
          </p:cNvPr>
          <p:cNvCxnSpPr>
            <a:cxnSpLocks/>
          </p:cNvCxnSpPr>
          <p:nvPr/>
        </p:nvCxnSpPr>
        <p:spPr>
          <a:xfrm flipV="1">
            <a:off x="1149864" y="2012501"/>
            <a:ext cx="235783" cy="231624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494B7DE9-2BFB-4D1B-8674-7D6F48E156D4}"/>
              </a:ext>
            </a:extLst>
          </p:cNvPr>
          <p:cNvCxnSpPr>
            <a:cxnSpLocks/>
          </p:cNvCxnSpPr>
          <p:nvPr/>
        </p:nvCxnSpPr>
        <p:spPr>
          <a:xfrm>
            <a:off x="1149864" y="2243439"/>
            <a:ext cx="235783" cy="17618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04EEFFD3-EF11-4D11-B664-E326904073AB}"/>
              </a:ext>
            </a:extLst>
          </p:cNvPr>
          <p:cNvCxnSpPr>
            <a:cxnSpLocks/>
          </p:cNvCxnSpPr>
          <p:nvPr/>
        </p:nvCxnSpPr>
        <p:spPr>
          <a:xfrm flipV="1">
            <a:off x="1875790" y="1897325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5A2080A3-5E22-453A-9B43-7FA04E5DC61F}"/>
              </a:ext>
            </a:extLst>
          </p:cNvPr>
          <p:cNvCxnSpPr>
            <a:cxnSpLocks/>
          </p:cNvCxnSpPr>
          <p:nvPr/>
        </p:nvCxnSpPr>
        <p:spPr>
          <a:xfrm>
            <a:off x="1875790" y="2026191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446766B5-1EE6-47E2-9041-9948E4C4A35A}"/>
              </a:ext>
            </a:extLst>
          </p:cNvPr>
          <p:cNvCxnSpPr>
            <a:cxnSpLocks/>
          </p:cNvCxnSpPr>
          <p:nvPr/>
        </p:nvCxnSpPr>
        <p:spPr>
          <a:xfrm flipV="1">
            <a:off x="3018790" y="2290755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32F03CD2-2157-4FF5-BBA6-D5EB2C1D0F9D}"/>
              </a:ext>
            </a:extLst>
          </p:cNvPr>
          <p:cNvCxnSpPr>
            <a:cxnSpLocks/>
          </p:cNvCxnSpPr>
          <p:nvPr/>
        </p:nvCxnSpPr>
        <p:spPr>
          <a:xfrm>
            <a:off x="3018790" y="2419621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Marcador de texto 6">
            <a:extLst>
              <a:ext uri="{FF2B5EF4-FFF2-40B4-BE49-F238E27FC236}">
                <a16:creationId xmlns:a16="http://schemas.microsoft.com/office/drawing/2014/main" id="{652A733C-5B7A-4248-9BD0-5B20806DED91}"/>
              </a:ext>
            </a:extLst>
          </p:cNvPr>
          <p:cNvSpPr txBox="1">
            <a:spLocks/>
          </p:cNvSpPr>
          <p:nvPr/>
        </p:nvSpPr>
        <p:spPr>
          <a:xfrm>
            <a:off x="245787" y="2588885"/>
            <a:ext cx="6120376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266700" indent="-84138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INTENCIÓ COMUNICATIVA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/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TENOR FUNCIONAL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propòsit de l’autor</a:t>
            </a:r>
          </a:p>
        </p:txBody>
      </p:sp>
      <p:sp>
        <p:nvSpPr>
          <p:cNvPr id="48" name="Marcador de texto 6">
            <a:extLst>
              <a:ext uri="{FF2B5EF4-FFF2-40B4-BE49-F238E27FC236}">
                <a16:creationId xmlns:a16="http://schemas.microsoft.com/office/drawing/2014/main" id="{200A792D-7430-42A8-AB78-698A3AC26E60}"/>
              </a:ext>
            </a:extLst>
          </p:cNvPr>
          <p:cNvSpPr txBox="1">
            <a:spLocks/>
          </p:cNvSpPr>
          <p:nvPr/>
        </p:nvSpPr>
        <p:spPr>
          <a:xfrm>
            <a:off x="6285562" y="1737184"/>
            <a:ext cx="2488731" cy="1448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sz="7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informar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7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expressar</a:t>
            </a:r>
            <a:r>
              <a:rPr lang="es-ES" sz="7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(sentiments, opinions)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7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influir, conscienciar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7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iniciar/finalitzar interacció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7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estètica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7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reflexionar sobre la llengua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es-ES" sz="7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identificar</a:t>
            </a:r>
          </a:p>
        </p:txBody>
      </p:sp>
      <p:sp>
        <p:nvSpPr>
          <p:cNvPr id="40" name="Abrir llave 39">
            <a:extLst>
              <a:ext uri="{FF2B5EF4-FFF2-40B4-BE49-F238E27FC236}">
                <a16:creationId xmlns:a16="http://schemas.microsoft.com/office/drawing/2014/main" id="{05634DFC-5DB4-42BB-8DF4-18A1AF241CAB}"/>
              </a:ext>
            </a:extLst>
          </p:cNvPr>
          <p:cNvSpPr/>
          <p:nvPr/>
        </p:nvSpPr>
        <p:spPr>
          <a:xfrm>
            <a:off x="6271708" y="1893086"/>
            <a:ext cx="124819" cy="1233443"/>
          </a:xfrm>
          <a:prstGeom prst="leftBrace">
            <a:avLst>
              <a:gd name="adj1" fmla="val 33124"/>
              <a:gd name="adj2" fmla="val 82012"/>
            </a:avLst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Marcador de texto 6">
            <a:extLst>
              <a:ext uri="{FF2B5EF4-FFF2-40B4-BE49-F238E27FC236}">
                <a16:creationId xmlns:a16="http://schemas.microsoft.com/office/drawing/2014/main" id="{6C3BCA35-89C2-4F32-A722-8CF3B600869F}"/>
              </a:ext>
            </a:extLst>
          </p:cNvPr>
          <p:cNvSpPr txBox="1">
            <a:spLocks/>
          </p:cNvSpPr>
          <p:nvPr/>
        </p:nvSpPr>
        <p:spPr>
          <a:xfrm>
            <a:off x="230686" y="3159053"/>
            <a:ext cx="5333155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266700" indent="-84138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TO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/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TENOR INTERPERSONAL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relació entre els interlocutors</a:t>
            </a:r>
          </a:p>
        </p:txBody>
      </p:sp>
      <p:sp>
        <p:nvSpPr>
          <p:cNvPr id="53" name="Marcador de texto 6">
            <a:extLst>
              <a:ext uri="{FF2B5EF4-FFF2-40B4-BE49-F238E27FC236}">
                <a16:creationId xmlns:a16="http://schemas.microsoft.com/office/drawing/2014/main" id="{C3F98FD5-4853-4BD3-8A82-DB3874615351}"/>
              </a:ext>
            </a:extLst>
          </p:cNvPr>
          <p:cNvSpPr txBox="1">
            <a:spLocks/>
          </p:cNvSpPr>
          <p:nvPr/>
        </p:nvSpPr>
        <p:spPr>
          <a:xfrm>
            <a:off x="5678203" y="3065935"/>
            <a:ext cx="1721366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formal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(desconeguts)</a:t>
            </a:r>
            <a:endParaRPr lang="es-ES" sz="1200" b="1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  <a:p>
            <a:pPr marL="0" indent="0">
              <a:buClr>
                <a:schemeClr val="accent1"/>
              </a:buClr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informal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(coneguts)</a:t>
            </a:r>
            <a:endParaRPr lang="es-ES" sz="1200" b="1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DFA6A3DD-DB3F-4160-92E9-1E1EF59EFBCB}"/>
              </a:ext>
            </a:extLst>
          </p:cNvPr>
          <p:cNvCxnSpPr>
            <a:cxnSpLocks/>
          </p:cNvCxnSpPr>
          <p:nvPr/>
        </p:nvCxnSpPr>
        <p:spPr>
          <a:xfrm flipV="1">
            <a:off x="5469447" y="3324177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4E72308A-732A-4D1B-912F-1716CACB5D8F}"/>
              </a:ext>
            </a:extLst>
          </p:cNvPr>
          <p:cNvCxnSpPr>
            <a:cxnSpLocks/>
          </p:cNvCxnSpPr>
          <p:nvPr/>
        </p:nvCxnSpPr>
        <p:spPr>
          <a:xfrm>
            <a:off x="5469447" y="3453043"/>
            <a:ext cx="277770" cy="129552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echa: hacia abajo 40">
            <a:extLst>
              <a:ext uri="{FF2B5EF4-FFF2-40B4-BE49-F238E27FC236}">
                <a16:creationId xmlns:a16="http://schemas.microsoft.com/office/drawing/2014/main" id="{E4AFB425-FFCF-428A-ACB6-E4F705E48295}"/>
              </a:ext>
            </a:extLst>
          </p:cNvPr>
          <p:cNvSpPr/>
          <p:nvPr/>
        </p:nvSpPr>
        <p:spPr>
          <a:xfrm>
            <a:off x="477388" y="3657626"/>
            <a:ext cx="145473" cy="293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Marcador de texto 6">
            <a:extLst>
              <a:ext uri="{FF2B5EF4-FFF2-40B4-BE49-F238E27FC236}">
                <a16:creationId xmlns:a16="http://schemas.microsoft.com/office/drawing/2014/main" id="{DAC99DCF-FFB2-4EA0-A647-9760AE342988}"/>
              </a:ext>
            </a:extLst>
          </p:cNvPr>
          <p:cNvSpPr txBox="1">
            <a:spLocks/>
          </p:cNvSpPr>
          <p:nvPr/>
        </p:nvSpPr>
        <p:spPr>
          <a:xfrm>
            <a:off x="245787" y="3899257"/>
            <a:ext cx="3651837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266700" indent="-84138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ÀMBIT D’ÚS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contextos de comunicació</a:t>
            </a:r>
          </a:p>
        </p:txBody>
      </p:sp>
      <p:graphicFrame>
        <p:nvGraphicFramePr>
          <p:cNvPr id="42" name="Tabla 48">
            <a:extLst>
              <a:ext uri="{FF2B5EF4-FFF2-40B4-BE49-F238E27FC236}">
                <a16:creationId xmlns:a16="http://schemas.microsoft.com/office/drawing/2014/main" id="{44F5C619-D46E-43A0-8470-149A32938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408204"/>
              </p:ext>
            </p:extLst>
          </p:nvPr>
        </p:nvGraphicFramePr>
        <p:xfrm>
          <a:off x="3951510" y="3745622"/>
          <a:ext cx="4671412" cy="1371600"/>
        </p:xfrm>
        <a:graphic>
          <a:graphicData uri="http://schemas.openxmlformats.org/drawingml/2006/table">
            <a:tbl>
              <a:tblPr firstCol="1" bandRow="1">
                <a:tableStyleId>{3B4B98B0-60AC-42C2-AFA5-B58CD77FA1E5}</a:tableStyleId>
              </a:tblPr>
              <a:tblGrid>
                <a:gridCol w="937612">
                  <a:extLst>
                    <a:ext uri="{9D8B030D-6E8A-4147-A177-3AD203B41FA5}">
                      <a16:colId xmlns:a16="http://schemas.microsoft.com/office/drawing/2014/main" val="150796787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495093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Acadèmic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institucions educatives (escola, institut, universitat)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5587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Literari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acte creatiu, llenguatge literari, ús de figures retòriques i efecte estètic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8643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Administratiu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regulació dels ciutadans amb institucions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13121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Periodístic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notícies i opinions d’especialistes sobre temes d’interés general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05753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Publicitari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pretenen convèncer al receptor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91487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Privat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interaccions interpersonals amb interés privat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34029298"/>
                  </a:ext>
                </a:extLst>
              </a:tr>
            </a:tbl>
          </a:graphicData>
        </a:graphic>
      </p:graphicFrame>
      <p:sp>
        <p:nvSpPr>
          <p:cNvPr id="60" name="Abrir llave 59">
            <a:extLst>
              <a:ext uri="{FF2B5EF4-FFF2-40B4-BE49-F238E27FC236}">
                <a16:creationId xmlns:a16="http://schemas.microsoft.com/office/drawing/2014/main" id="{09B95953-92C5-40FE-BE37-0081A2BCDC6F}"/>
              </a:ext>
            </a:extLst>
          </p:cNvPr>
          <p:cNvSpPr/>
          <p:nvPr/>
        </p:nvSpPr>
        <p:spPr>
          <a:xfrm>
            <a:off x="3787139" y="3745622"/>
            <a:ext cx="160713" cy="1371600"/>
          </a:xfrm>
          <a:prstGeom prst="leftBrace">
            <a:avLst>
              <a:gd name="adj1" fmla="val 33124"/>
              <a:gd name="adj2" fmla="val 32312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Marcador de texto 6">
            <a:extLst>
              <a:ext uri="{FF2B5EF4-FFF2-40B4-BE49-F238E27FC236}">
                <a16:creationId xmlns:a16="http://schemas.microsoft.com/office/drawing/2014/main" id="{39D14778-9E74-4712-9165-798257FD35F5}"/>
              </a:ext>
            </a:extLst>
          </p:cNvPr>
          <p:cNvSpPr txBox="1">
            <a:spLocks/>
          </p:cNvSpPr>
          <p:nvPr/>
        </p:nvSpPr>
        <p:spPr>
          <a:xfrm>
            <a:off x="2549905" y="1549913"/>
            <a:ext cx="1093416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sz="10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monologat</a:t>
            </a:r>
            <a:br>
              <a:rPr lang="es-ES" sz="10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</a:br>
            <a:r>
              <a:rPr lang="es-ES" sz="10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dialogat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9EEF9EB3-8E8E-4FCD-B7C1-D37DD4478A0D}"/>
              </a:ext>
            </a:extLst>
          </p:cNvPr>
          <p:cNvCxnSpPr>
            <a:cxnSpLocks/>
          </p:cNvCxnSpPr>
          <p:nvPr/>
        </p:nvCxnSpPr>
        <p:spPr>
          <a:xfrm flipV="1">
            <a:off x="2483608" y="1812620"/>
            <a:ext cx="131054" cy="63296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7CF0A6E8-8A47-431D-9F56-E29D2015DE13}"/>
              </a:ext>
            </a:extLst>
          </p:cNvPr>
          <p:cNvCxnSpPr>
            <a:cxnSpLocks/>
          </p:cNvCxnSpPr>
          <p:nvPr/>
        </p:nvCxnSpPr>
        <p:spPr>
          <a:xfrm>
            <a:off x="2476874" y="1882473"/>
            <a:ext cx="131054" cy="63296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04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4" y="0"/>
            <a:ext cx="5218800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Les propietats textuals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2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120" name="Google Shape;120;p16"/>
          <p:cNvSpPr txBox="1">
            <a:spLocks noGrp="1"/>
          </p:cNvSpPr>
          <p:nvPr>
            <p:ph type="body" idx="1"/>
          </p:nvPr>
        </p:nvSpPr>
        <p:spPr>
          <a:xfrm>
            <a:off x="709682" y="544657"/>
            <a:ext cx="5453857" cy="470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1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Els </a:t>
            </a:r>
            <a:r>
              <a:rPr lang="es-ES" sz="11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textos</a:t>
            </a:r>
            <a:r>
              <a:rPr lang="es-ES" sz="11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han de complir les propietats:</a:t>
            </a:r>
            <a:endParaRPr sz="1100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0AD4256A-6A78-4202-91BF-092AC99FEF6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47785" y="814417"/>
            <a:ext cx="7561483" cy="1062849"/>
          </a:xfrm>
        </p:spPr>
        <p:txBody>
          <a:bodyPr/>
          <a:lstStyle/>
          <a:p>
            <a:pPr marL="92075" indent="-92075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ADEQUACIÓ PRAGMÀTICA</a:t>
            </a:r>
            <a:r>
              <a:rPr lang="es-ES" b="1">
                <a:solidFill>
                  <a:schemeClr val="tx1"/>
                </a:solidFill>
              </a:rPr>
              <a:t>:</a:t>
            </a:r>
            <a:r>
              <a:rPr lang="es-ES">
                <a:solidFill>
                  <a:schemeClr val="tx1"/>
                </a:solidFill>
              </a:rPr>
              <a:t> vetla perquè el text </a:t>
            </a:r>
            <a:r>
              <a:rPr lang="es-ES" b="1">
                <a:solidFill>
                  <a:schemeClr val="tx1"/>
                </a:solidFill>
              </a:rPr>
              <a:t>s’adapte a la situació comunicativa</a:t>
            </a:r>
            <a:endParaRPr lang="es-ES" sz="1100" i="1">
              <a:solidFill>
                <a:schemeClr val="accent1"/>
              </a:solidFill>
            </a:endParaRPr>
          </a:p>
          <a:p>
            <a:pPr marL="92075" indent="-92075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COHERÈNCIA SEMÀNTICA</a:t>
            </a:r>
            <a:r>
              <a:rPr lang="es-ES" b="1">
                <a:solidFill>
                  <a:schemeClr val="tx1"/>
                </a:solidFill>
              </a:rPr>
              <a:t>:</a:t>
            </a:r>
            <a:r>
              <a:rPr lang="es-ES">
                <a:solidFill>
                  <a:schemeClr val="tx1"/>
                </a:solidFill>
              </a:rPr>
              <a:t> s’encarrega de la </a:t>
            </a:r>
            <a:r>
              <a:rPr lang="es-ES" b="1">
                <a:solidFill>
                  <a:schemeClr val="tx1"/>
                </a:solidFill>
              </a:rPr>
              <a:t>selecció i organització de la informació</a:t>
            </a:r>
            <a:endParaRPr lang="es-ES" sz="1100" b="1">
              <a:solidFill>
                <a:schemeClr val="accent1"/>
              </a:solidFill>
            </a:endParaRPr>
          </a:p>
          <a:p>
            <a:pPr marL="92075" indent="-92075">
              <a:buClr>
                <a:schemeClr val="accent1"/>
              </a:buClr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COHESIÓ SINTÀCTICA</a:t>
            </a:r>
            <a:r>
              <a:rPr lang="es-ES" b="1">
                <a:solidFill>
                  <a:schemeClr val="tx1"/>
                </a:solidFill>
              </a:rPr>
              <a:t>:</a:t>
            </a:r>
            <a:r>
              <a:rPr lang="es-ES">
                <a:solidFill>
                  <a:schemeClr val="tx1"/>
                </a:solidFill>
              </a:rPr>
              <a:t> pretén que es </a:t>
            </a:r>
            <a:r>
              <a:rPr lang="es-ES" b="1">
                <a:solidFill>
                  <a:schemeClr val="tx1"/>
                </a:solidFill>
              </a:rPr>
              <a:t>lliguen les diferents parts</a:t>
            </a:r>
            <a:r>
              <a:rPr lang="es-ES">
                <a:solidFill>
                  <a:schemeClr val="tx1"/>
                </a:solidFill>
              </a:rPr>
              <a:t> del text</a:t>
            </a:r>
            <a:endParaRPr lang="es-ES" sz="1100" b="1">
              <a:solidFill>
                <a:schemeClr val="accent1"/>
              </a:solidFill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6F3E850-E8F3-47A8-8B1A-47E02642A3DD}"/>
              </a:ext>
            </a:extLst>
          </p:cNvPr>
          <p:cNvCxnSpPr>
            <a:cxnSpLocks/>
          </p:cNvCxnSpPr>
          <p:nvPr/>
        </p:nvCxnSpPr>
        <p:spPr>
          <a:xfrm>
            <a:off x="728733" y="711839"/>
            <a:ext cx="0" cy="177451"/>
          </a:xfrm>
          <a:prstGeom prst="line">
            <a:avLst/>
          </a:prstGeom>
          <a:ln w="28575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90A50E2-D591-4626-BDF9-4F28C5B1DF1D}"/>
              </a:ext>
            </a:extLst>
          </p:cNvPr>
          <p:cNvSpPr/>
          <p:nvPr/>
        </p:nvSpPr>
        <p:spPr>
          <a:xfrm>
            <a:off x="7269480" y="346363"/>
            <a:ext cx="1001684" cy="14547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latin typeface="Open Sans"/>
              </a:rPr>
              <a:t>+TIPUS DE TEXT</a:t>
            </a:r>
            <a:endParaRPr lang="es-ES" sz="900" b="1" i="1">
              <a:latin typeface="Open Sans"/>
            </a:endParaRPr>
          </a:p>
        </p:txBody>
      </p:sp>
      <p:sp>
        <p:nvSpPr>
          <p:cNvPr id="11" name="Google Shape;116;p16">
            <a:extLst>
              <a:ext uri="{FF2B5EF4-FFF2-40B4-BE49-F238E27FC236}">
                <a16:creationId xmlns:a16="http://schemas.microsoft.com/office/drawing/2014/main" id="{0B7C162C-0DB3-4F8A-B930-38E1307A3E66}"/>
              </a:ext>
            </a:extLst>
          </p:cNvPr>
          <p:cNvSpPr txBox="1">
            <a:spLocks/>
          </p:cNvSpPr>
          <p:nvPr/>
        </p:nvSpPr>
        <p:spPr>
          <a:xfrm>
            <a:off x="834732" y="1765507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L’adequació pragmàtica</a:t>
            </a:r>
          </a:p>
        </p:txBody>
      </p:sp>
      <p:sp>
        <p:nvSpPr>
          <p:cNvPr id="12" name="Google Shape;119;p16">
            <a:extLst>
              <a:ext uri="{FF2B5EF4-FFF2-40B4-BE49-F238E27FC236}">
                <a16:creationId xmlns:a16="http://schemas.microsoft.com/office/drawing/2014/main" id="{53804242-6F3D-49DF-BA09-A4124A5A6613}"/>
              </a:ext>
            </a:extLst>
          </p:cNvPr>
          <p:cNvSpPr txBox="1">
            <a:spLocks/>
          </p:cNvSpPr>
          <p:nvPr/>
        </p:nvSpPr>
        <p:spPr>
          <a:xfrm>
            <a:off x="226058" y="1895047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2.1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B3F59FB-7E1B-4AD5-8768-A9DBAA02DC9B}"/>
              </a:ext>
            </a:extLst>
          </p:cNvPr>
          <p:cNvSpPr/>
          <p:nvPr/>
        </p:nvSpPr>
        <p:spPr>
          <a:xfrm>
            <a:off x="602674" y="2295412"/>
            <a:ext cx="8000999" cy="4619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latin typeface="Open Sans"/>
              </a:rPr>
              <a:t>L’</a:t>
            </a:r>
            <a:r>
              <a:rPr lang="es-ES" b="1">
                <a:solidFill>
                  <a:schemeClr val="tx1"/>
                </a:solidFill>
                <a:latin typeface="Open Sans"/>
              </a:rPr>
              <a:t>adequació pragmàtica</a:t>
            </a:r>
            <a:r>
              <a:rPr lang="es-ES">
                <a:solidFill>
                  <a:schemeClr val="tx1"/>
                </a:solidFill>
                <a:latin typeface="Open Sans"/>
              </a:rPr>
              <a:t> és la propietat textual responsable de l’</a:t>
            </a:r>
            <a:r>
              <a:rPr lang="es-ES" b="1">
                <a:solidFill>
                  <a:schemeClr val="tx1"/>
                </a:solidFill>
                <a:latin typeface="Open Sans"/>
              </a:rPr>
              <a:t>adaptació </a:t>
            </a:r>
            <a:r>
              <a:rPr lang="es-ES">
                <a:solidFill>
                  <a:schemeClr val="tx1"/>
                </a:solidFill>
                <a:latin typeface="Open Sans"/>
              </a:rPr>
              <a:t>dels textos al </a:t>
            </a:r>
            <a:r>
              <a:rPr lang="es-ES" b="1">
                <a:solidFill>
                  <a:schemeClr val="tx1"/>
                </a:solidFill>
                <a:latin typeface="Open Sans"/>
              </a:rPr>
              <a:t>context comunicatiu</a:t>
            </a:r>
            <a:r>
              <a:rPr lang="es-ES">
                <a:solidFill>
                  <a:schemeClr val="tx1"/>
                </a:solidFill>
                <a:latin typeface="Open Sans"/>
              </a:rPr>
              <a:t>.</a:t>
            </a:r>
          </a:p>
        </p:txBody>
      </p:sp>
      <p:sp>
        <p:nvSpPr>
          <p:cNvPr id="14" name="Marcador de texto 6">
            <a:extLst>
              <a:ext uri="{FF2B5EF4-FFF2-40B4-BE49-F238E27FC236}">
                <a16:creationId xmlns:a16="http://schemas.microsoft.com/office/drawing/2014/main" id="{7CDECC5F-C9FA-4979-9265-D9AA308684F0}"/>
              </a:ext>
            </a:extLst>
          </p:cNvPr>
          <p:cNvSpPr txBox="1">
            <a:spLocks/>
          </p:cNvSpPr>
          <p:nvPr/>
        </p:nvSpPr>
        <p:spPr>
          <a:xfrm>
            <a:off x="540326" y="2632674"/>
            <a:ext cx="7495309" cy="782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182563" indent="-182563">
              <a:buClr>
                <a:schemeClr val="accent1"/>
              </a:buClr>
              <a:buSzPct val="79000"/>
              <a:buFont typeface="Wingdings" panose="05000000000000000000" pitchFamily="2" charset="2"/>
              <a:buChar char="Ø"/>
            </a:pP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Un text és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adequat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si s’adapta al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tema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(camp),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canal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(mode),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intenció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i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interlocutors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(to).</a:t>
            </a:r>
            <a:endParaRPr lang="es-ES" b="1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  <a:p>
            <a:pPr marL="182563" indent="-182563">
              <a:buClr>
                <a:schemeClr val="accent1"/>
              </a:buClr>
              <a:buSzPct val="79000"/>
              <a:buFont typeface="Wingdings" panose="05000000000000000000" pitchFamily="2" charset="2"/>
              <a:buChar char="Ø"/>
            </a:pP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Es manifesta mitjançant el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registre lingüístic</a:t>
            </a:r>
            <a:r>
              <a:rPr lang="es-ES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i l’ús de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marques díctiques</a:t>
            </a:r>
            <a:endParaRPr lang="es-ES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17" name="Google Shape;119;p16">
            <a:extLst>
              <a:ext uri="{FF2B5EF4-FFF2-40B4-BE49-F238E27FC236}">
                <a16:creationId xmlns:a16="http://schemas.microsoft.com/office/drawing/2014/main" id="{EA5ED518-B8A4-4727-A710-0A4205C0ACC0}"/>
              </a:ext>
            </a:extLst>
          </p:cNvPr>
          <p:cNvSpPr txBox="1">
            <a:spLocks/>
          </p:cNvSpPr>
          <p:nvPr/>
        </p:nvSpPr>
        <p:spPr>
          <a:xfrm>
            <a:off x="499691" y="3382837"/>
            <a:ext cx="608674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400">
                <a:solidFill>
                  <a:schemeClr val="bg1"/>
                </a:solidFill>
              </a:rPr>
              <a:t>2.1.1</a:t>
            </a:r>
          </a:p>
        </p:txBody>
      </p:sp>
      <p:sp>
        <p:nvSpPr>
          <p:cNvPr id="18" name="Google Shape;116;p16">
            <a:extLst>
              <a:ext uri="{FF2B5EF4-FFF2-40B4-BE49-F238E27FC236}">
                <a16:creationId xmlns:a16="http://schemas.microsoft.com/office/drawing/2014/main" id="{B66DFA0E-4824-48CE-B6E1-E69FD5E6E5FC}"/>
              </a:ext>
            </a:extLst>
          </p:cNvPr>
          <p:cNvSpPr txBox="1">
            <a:spLocks/>
          </p:cNvSpPr>
          <p:nvPr/>
        </p:nvSpPr>
        <p:spPr>
          <a:xfrm>
            <a:off x="1108365" y="3318067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1800">
                <a:solidFill>
                  <a:schemeClr val="accent4"/>
                </a:solidFill>
              </a:rPr>
              <a:t>Els tipus de registres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D9FF570-E461-4477-A41A-721F5B436375}"/>
              </a:ext>
            </a:extLst>
          </p:cNvPr>
          <p:cNvSpPr/>
          <p:nvPr/>
        </p:nvSpPr>
        <p:spPr>
          <a:xfrm>
            <a:off x="602674" y="3752407"/>
            <a:ext cx="8271162" cy="3534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>
                <a:solidFill>
                  <a:schemeClr val="tx1"/>
                </a:solidFill>
                <a:latin typeface="Open Sans"/>
              </a:rPr>
              <a:t>Els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registres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són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modalitats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de la llengua que presenten unes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característiques lingüístiques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pròpies d’un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context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o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àmbit d’ús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determinat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D8AF60F-407D-47C3-BF34-8DDA1AA06F2D}"/>
              </a:ext>
            </a:extLst>
          </p:cNvPr>
          <p:cNvSpPr/>
          <p:nvPr/>
        </p:nvSpPr>
        <p:spPr>
          <a:xfrm>
            <a:off x="3196573" y="4383449"/>
            <a:ext cx="966359" cy="430245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s-ES" sz="1200" b="1">
                <a:latin typeface="Open Sans"/>
              </a:rPr>
              <a:t>TIPUS DE REGISTRES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8BF1B8E-D085-45A4-828E-1A31AD413694}"/>
              </a:ext>
            </a:extLst>
          </p:cNvPr>
          <p:cNvSpPr/>
          <p:nvPr/>
        </p:nvSpPr>
        <p:spPr>
          <a:xfrm>
            <a:off x="4341217" y="4231830"/>
            <a:ext cx="632572" cy="21581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 b="1">
                <a:solidFill>
                  <a:schemeClr val="tx1"/>
                </a:solidFill>
                <a:latin typeface="Open Sans"/>
              </a:rPr>
              <a:t>formal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1F43451C-836C-4BFD-AE0B-A5A8A56259DB}"/>
              </a:ext>
            </a:extLst>
          </p:cNvPr>
          <p:cNvSpPr/>
          <p:nvPr/>
        </p:nvSpPr>
        <p:spPr>
          <a:xfrm>
            <a:off x="4348144" y="4489619"/>
            <a:ext cx="840389" cy="21581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 b="1">
                <a:solidFill>
                  <a:schemeClr val="tx1"/>
                </a:solidFill>
                <a:latin typeface="Open Sans"/>
              </a:rPr>
              <a:t>estàndard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B0FD16C4-1A7A-42E3-8EFE-391BFFC8B0C1}"/>
              </a:ext>
            </a:extLst>
          </p:cNvPr>
          <p:cNvSpPr/>
          <p:nvPr/>
        </p:nvSpPr>
        <p:spPr>
          <a:xfrm>
            <a:off x="4341216" y="4747408"/>
            <a:ext cx="750335" cy="21581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 b="1">
                <a:solidFill>
                  <a:schemeClr val="tx1"/>
                </a:solidFill>
                <a:latin typeface="Open Sans"/>
              </a:rPr>
              <a:t>informal</a:t>
            </a:r>
          </a:p>
        </p:txBody>
      </p:sp>
      <p:sp>
        <p:nvSpPr>
          <p:cNvPr id="3" name="Abrir llave 2">
            <a:extLst>
              <a:ext uri="{FF2B5EF4-FFF2-40B4-BE49-F238E27FC236}">
                <a16:creationId xmlns:a16="http://schemas.microsoft.com/office/drawing/2014/main" id="{3D0C0BEC-2B31-4FEA-B758-C7110F8A50B8}"/>
              </a:ext>
            </a:extLst>
          </p:cNvPr>
          <p:cNvSpPr/>
          <p:nvPr/>
        </p:nvSpPr>
        <p:spPr>
          <a:xfrm>
            <a:off x="4203402" y="4176415"/>
            <a:ext cx="188490" cy="867670"/>
          </a:xfrm>
          <a:prstGeom prst="leftBrace">
            <a:avLst>
              <a:gd name="adj1" fmla="val 29512"/>
              <a:gd name="adj2" fmla="val 50000"/>
            </a:avLst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9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6">
            <a:extLst>
              <a:ext uri="{FF2B5EF4-FFF2-40B4-BE49-F238E27FC236}">
                <a16:creationId xmlns:a16="http://schemas.microsoft.com/office/drawing/2014/main" id="{1E0AF369-FA6A-4F45-BC7D-E8A5FBE60316}"/>
              </a:ext>
            </a:extLst>
          </p:cNvPr>
          <p:cNvSpPr txBox="1">
            <a:spLocks/>
          </p:cNvSpPr>
          <p:nvPr/>
        </p:nvSpPr>
        <p:spPr>
          <a:xfrm>
            <a:off x="311368" y="1095234"/>
            <a:ext cx="8652523" cy="1733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92075" indent="-92075">
              <a:buClr>
                <a:schemeClr val="accent1"/>
              </a:buClr>
            </a:pP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Àmbit acadèmic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segons el nivel d’especialització del receptor:</a:t>
            </a:r>
          </a:p>
          <a:p>
            <a:pPr marL="549275" lvl="1" indent="-92075">
              <a:buClr>
                <a:schemeClr val="accent1"/>
              </a:buClr>
            </a:pPr>
            <a:r>
              <a:rPr lang="es-ES" sz="105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Nivell científic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050" b="1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(receptor expert)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 especialització alta </a:t>
            </a:r>
            <a:r>
              <a:rPr lang="es-ES" sz="105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+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abundància de citacions </a:t>
            </a:r>
            <a:r>
              <a:rPr lang="es-ES" sz="105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+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tecnicismes i formalitzacions</a:t>
            </a:r>
          </a:p>
          <a:p>
            <a:pPr marL="549275" lvl="1" indent="-92075">
              <a:buClr>
                <a:schemeClr val="accent1"/>
              </a:buClr>
            </a:pPr>
            <a:r>
              <a:rPr lang="es-ES" sz="105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Nivell didàctic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050" b="1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(receptor semiexpert)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 especialització mitjana </a:t>
            </a:r>
            <a:r>
              <a:rPr lang="es-ES" sz="105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+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presència d’esquemes, gràfics i il·lustracions</a:t>
            </a:r>
          </a:p>
          <a:p>
            <a:pPr marL="549275" lvl="1" indent="-92075">
              <a:buClr>
                <a:schemeClr val="accent1"/>
              </a:buClr>
            </a:pPr>
            <a:r>
              <a:rPr lang="es-ES" sz="105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Nivell divulgatiu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050" b="1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(receptor no expert)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 especialització baixa </a:t>
            </a:r>
            <a:r>
              <a:rPr lang="es-ES" sz="105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+</a:t>
            </a:r>
            <a:r>
              <a:rPr lang="es-ES" sz="105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adreçat a un públic divers i ampli amb formació general</a:t>
            </a:r>
          </a:p>
          <a:p>
            <a:pPr marL="92075" indent="-92075">
              <a:buClr>
                <a:schemeClr val="accent1"/>
              </a:buClr>
            </a:pP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Àmbit administratiu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repetició de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fòrmules lingüístiques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textos com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sol·licitud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expedient acadèmic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certificat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rebut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...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 sz="1100" i="1" u="sng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sym typeface="Wingdings" panose="05000000000000000000" pitchFamily="2" charset="2"/>
              </a:rPr>
              <a:t>ex</a:t>
            </a:r>
            <a:r>
              <a:rPr lang="es-ES" sz="1100" i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 que em siga autoritzat...; Hem rebut de... la quantitat de... en concepte de...</a:t>
            </a:r>
          </a:p>
          <a:p>
            <a:pPr marL="92075" indent="-92075">
              <a:buClr>
                <a:schemeClr val="accent1"/>
              </a:buClr>
            </a:pP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Àmbit literari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funció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estètica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+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variació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 el grau de formalitat depenent de l’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època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els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personatges</a:t>
            </a:r>
            <a:endParaRPr lang="es-ES" b="1" u="sng">
              <a:solidFill>
                <a:schemeClr val="accent1"/>
              </a:solidFill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9A54FEB-19BE-43CE-985C-28578123B444}"/>
              </a:ext>
            </a:extLst>
          </p:cNvPr>
          <p:cNvSpPr/>
          <p:nvPr/>
        </p:nvSpPr>
        <p:spPr>
          <a:xfrm>
            <a:off x="311368" y="85922"/>
            <a:ext cx="2133960" cy="2770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latin typeface="Open Sans"/>
              </a:rPr>
              <a:t>EL REGISTRE FORMAL</a:t>
            </a:r>
          </a:p>
        </p:txBody>
      </p:sp>
      <p:sp>
        <p:nvSpPr>
          <p:cNvPr id="28" name="Marcador de texto 6">
            <a:extLst>
              <a:ext uri="{FF2B5EF4-FFF2-40B4-BE49-F238E27FC236}">
                <a16:creationId xmlns:a16="http://schemas.microsoft.com/office/drawing/2014/main" id="{CF958D12-0D57-4D2B-B82E-E2F97046F43D}"/>
              </a:ext>
            </a:extLst>
          </p:cNvPr>
          <p:cNvSpPr txBox="1">
            <a:spLocks/>
          </p:cNvSpPr>
          <p:nvPr/>
        </p:nvSpPr>
        <p:spPr>
          <a:xfrm>
            <a:off x="255264" y="316899"/>
            <a:ext cx="3139100" cy="78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es-ES" sz="1200" b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CARACTERÍSTIQUES</a:t>
            </a:r>
          </a:p>
          <a:p>
            <a:pPr marL="90488" indent="-90488">
              <a:spcBef>
                <a:spcPts val="0"/>
              </a:spcBef>
              <a:buClr>
                <a:schemeClr val="accent1"/>
              </a:buClr>
              <a:buFontTx/>
              <a:buChar char="−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Camp: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tractament especialitzat del tema</a:t>
            </a:r>
          </a:p>
          <a:p>
            <a:pPr marL="90488" indent="-90488">
              <a:spcBef>
                <a:spcPts val="0"/>
              </a:spcBef>
              <a:buClr>
                <a:schemeClr val="accent1"/>
              </a:buClr>
              <a:buFontTx/>
              <a:buChar char="−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Mode: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canal escrit monologat planificat</a:t>
            </a:r>
          </a:p>
          <a:p>
            <a:pPr marL="90488" indent="-90488">
              <a:spcBef>
                <a:spcPts val="0"/>
              </a:spcBef>
              <a:buClr>
                <a:schemeClr val="accent1"/>
              </a:buClr>
              <a:buFontTx/>
              <a:buChar char="−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To: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relació de poca o nul·la confiança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B9C85BDD-2F82-4A28-802D-ADBC30C6FCFF}"/>
              </a:ext>
            </a:extLst>
          </p:cNvPr>
          <p:cNvCxnSpPr/>
          <p:nvPr/>
        </p:nvCxnSpPr>
        <p:spPr>
          <a:xfrm>
            <a:off x="311368" y="1180431"/>
            <a:ext cx="279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706B6E0F-E247-4239-8179-23586DE7612B}"/>
              </a:ext>
            </a:extLst>
          </p:cNvPr>
          <p:cNvSpPr/>
          <p:nvPr/>
        </p:nvSpPr>
        <p:spPr>
          <a:xfrm>
            <a:off x="318295" y="2658133"/>
            <a:ext cx="2244796" cy="2770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latin typeface="Open Sans"/>
              </a:rPr>
              <a:t>EL REGISTRE INFORMAL</a:t>
            </a:r>
          </a:p>
        </p:txBody>
      </p:sp>
      <p:sp>
        <p:nvSpPr>
          <p:cNvPr id="8" name="Marcador de texto 6">
            <a:extLst>
              <a:ext uri="{FF2B5EF4-FFF2-40B4-BE49-F238E27FC236}">
                <a16:creationId xmlns:a16="http://schemas.microsoft.com/office/drawing/2014/main" id="{20C21018-01D5-4980-B515-82362884956F}"/>
              </a:ext>
            </a:extLst>
          </p:cNvPr>
          <p:cNvSpPr txBox="1">
            <a:spLocks/>
          </p:cNvSpPr>
          <p:nvPr/>
        </p:nvSpPr>
        <p:spPr>
          <a:xfrm>
            <a:off x="318295" y="2859026"/>
            <a:ext cx="3139100" cy="78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es-ES" sz="1200" b="1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CARACTERÍSTIQUES</a:t>
            </a:r>
          </a:p>
          <a:p>
            <a:pPr marL="90488" indent="-90488">
              <a:spcBef>
                <a:spcPts val="0"/>
              </a:spcBef>
              <a:buClr>
                <a:schemeClr val="accent1"/>
              </a:buClr>
              <a:buFontTx/>
              <a:buChar char="−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Camp: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temes generals</a:t>
            </a:r>
          </a:p>
          <a:p>
            <a:pPr marL="90488" indent="-90488">
              <a:spcBef>
                <a:spcPts val="0"/>
              </a:spcBef>
              <a:buClr>
                <a:schemeClr val="accent1"/>
              </a:buClr>
              <a:buFontTx/>
              <a:buChar char="−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Mode: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canal oral dialogat espontani</a:t>
            </a:r>
            <a:endParaRPr lang="es-ES" sz="1200" b="1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  <a:p>
            <a:pPr marL="90488" indent="-90488">
              <a:spcBef>
                <a:spcPts val="0"/>
              </a:spcBef>
              <a:buClr>
                <a:schemeClr val="accent1"/>
              </a:buClr>
              <a:buFontTx/>
              <a:buChar char="−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To: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relació pròxima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5AD0DF3-A142-487B-ACD9-D23800C2CA2F}"/>
              </a:ext>
            </a:extLst>
          </p:cNvPr>
          <p:cNvCxnSpPr/>
          <p:nvPr/>
        </p:nvCxnSpPr>
        <p:spPr>
          <a:xfrm>
            <a:off x="318295" y="3690300"/>
            <a:ext cx="279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texto 6">
            <a:extLst>
              <a:ext uri="{FF2B5EF4-FFF2-40B4-BE49-F238E27FC236}">
                <a16:creationId xmlns:a16="http://schemas.microsoft.com/office/drawing/2014/main" id="{3A9DAB89-39A6-49AE-AA41-2F1739657AB3}"/>
              </a:ext>
            </a:extLst>
          </p:cNvPr>
          <p:cNvSpPr txBox="1">
            <a:spLocks/>
          </p:cNvSpPr>
          <p:nvPr/>
        </p:nvSpPr>
        <p:spPr>
          <a:xfrm>
            <a:off x="255264" y="3634700"/>
            <a:ext cx="8652523" cy="45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92075" indent="-92075">
              <a:buClr>
                <a:schemeClr val="accent1"/>
              </a:buClr>
            </a:pP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Àmbit familiar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o </a:t>
            </a: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privat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:</a:t>
            </a:r>
            <a:endParaRPr lang="es-ES" sz="1200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11" name="Marcador de texto 6">
            <a:extLst>
              <a:ext uri="{FF2B5EF4-FFF2-40B4-BE49-F238E27FC236}">
                <a16:creationId xmlns:a16="http://schemas.microsoft.com/office/drawing/2014/main" id="{BFDF22E5-8C3B-46D4-9219-1A457AA21437}"/>
              </a:ext>
            </a:extLst>
          </p:cNvPr>
          <p:cNvSpPr txBox="1">
            <a:spLocks/>
          </p:cNvSpPr>
          <p:nvPr/>
        </p:nvSpPr>
        <p:spPr>
          <a:xfrm>
            <a:off x="2323755" y="3531259"/>
            <a:ext cx="4052455" cy="55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ús d’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expressions col·loquials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+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 frases fetes</a:t>
            </a:r>
            <a:b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aparició de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transgressions de la normativa lingüística</a:t>
            </a:r>
            <a:endParaRPr lang="es-ES" sz="1200">
              <a:solidFill>
                <a:schemeClr val="tx1"/>
              </a:solidFill>
              <a:uFill>
                <a:solidFill>
                  <a:schemeClr val="accent1"/>
                </a:solidFill>
              </a:uFill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2A1D785-C4A6-4AA4-A572-1276BF039B5A}"/>
              </a:ext>
            </a:extLst>
          </p:cNvPr>
          <p:cNvCxnSpPr>
            <a:cxnSpLocks/>
          </p:cNvCxnSpPr>
          <p:nvPr/>
        </p:nvCxnSpPr>
        <p:spPr>
          <a:xfrm flipV="1">
            <a:off x="2147455" y="3799743"/>
            <a:ext cx="235527" cy="85506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9A22A48D-56F6-4CB7-9DF0-9B50DB7FDDE8}"/>
              </a:ext>
            </a:extLst>
          </p:cNvPr>
          <p:cNvCxnSpPr>
            <a:cxnSpLocks/>
          </p:cNvCxnSpPr>
          <p:nvPr/>
        </p:nvCxnSpPr>
        <p:spPr>
          <a:xfrm>
            <a:off x="2147455" y="3887020"/>
            <a:ext cx="235527" cy="85506"/>
          </a:xfrm>
          <a:prstGeom prst="line">
            <a:avLst/>
          </a:prstGeom>
          <a:ln w="190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texto 6">
            <a:extLst>
              <a:ext uri="{FF2B5EF4-FFF2-40B4-BE49-F238E27FC236}">
                <a16:creationId xmlns:a16="http://schemas.microsoft.com/office/drawing/2014/main" id="{49B7115C-CE7E-4293-81D0-6408A56604F5}"/>
              </a:ext>
            </a:extLst>
          </p:cNvPr>
          <p:cNvSpPr txBox="1">
            <a:spLocks/>
          </p:cNvSpPr>
          <p:nvPr/>
        </p:nvSpPr>
        <p:spPr>
          <a:xfrm>
            <a:off x="318295" y="4710647"/>
            <a:ext cx="8652523" cy="431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▪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pen Sans"/>
              <a:buChar char="▫"/>
              <a:defRPr sz="14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92075" indent="-92075">
              <a:buClr>
                <a:schemeClr val="accent1"/>
              </a:buClr>
            </a:pPr>
            <a:r>
              <a:rPr lang="es-ES" sz="1200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rPr>
              <a:t>Àmbit periodístic</a:t>
            </a:r>
            <a:endParaRPr lang="es-ES" b="1" u="sng">
              <a:solidFill>
                <a:schemeClr val="accent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1C220D5-8ADE-4D0E-8F5E-9989FAD44D17}"/>
              </a:ext>
            </a:extLst>
          </p:cNvPr>
          <p:cNvSpPr/>
          <p:nvPr/>
        </p:nvSpPr>
        <p:spPr>
          <a:xfrm>
            <a:off x="311368" y="4106532"/>
            <a:ext cx="2362559" cy="2770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latin typeface="Open Sans"/>
              </a:rPr>
              <a:t>EL REGISTRE ESTÀNDARD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D3668E7-FB32-4E00-B89A-77FDBD78918A}"/>
              </a:ext>
            </a:extLst>
          </p:cNvPr>
          <p:cNvCxnSpPr/>
          <p:nvPr/>
        </p:nvCxnSpPr>
        <p:spPr>
          <a:xfrm>
            <a:off x="311369" y="4826970"/>
            <a:ext cx="279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D68A600-8A2F-4D0D-8769-5EF7FAC3BDA5}"/>
              </a:ext>
            </a:extLst>
          </p:cNvPr>
          <p:cNvSpPr/>
          <p:nvPr/>
        </p:nvSpPr>
        <p:spPr>
          <a:xfrm>
            <a:off x="374076" y="4435072"/>
            <a:ext cx="8271162" cy="3534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100">
                <a:solidFill>
                  <a:schemeClr val="tx1"/>
                </a:solidFill>
                <a:latin typeface="Open Sans"/>
              </a:rPr>
              <a:t>El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registre estàndard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té per finalitat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facilitar la comprensió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entre </a:t>
            </a:r>
            <a:r>
              <a:rPr lang="es-ES" sz="1100" b="1">
                <a:solidFill>
                  <a:schemeClr val="tx1"/>
                </a:solidFill>
                <a:latin typeface="Open Sans"/>
              </a:rPr>
              <a:t>tots els parlants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, independentment les </a:t>
            </a:r>
            <a:r>
              <a:rPr lang="es-ES" sz="1100" u="sng">
                <a:solidFill>
                  <a:schemeClr val="tx1"/>
                </a:solidFill>
                <a:latin typeface="Open Sans"/>
              </a:rPr>
              <a:t>diferències geogràfiques, temporals, socioprofessionals i contextuals</a:t>
            </a:r>
            <a:r>
              <a:rPr lang="es-ES" sz="1100">
                <a:solidFill>
                  <a:schemeClr val="tx1"/>
                </a:solidFill>
                <a:latin typeface="Open Sans"/>
              </a:rPr>
              <a:t> </a:t>
            </a:r>
            <a:r>
              <a:rPr lang="es-ES" sz="1100">
                <a:solidFill>
                  <a:schemeClr val="tx1"/>
                </a:solidFill>
                <a:latin typeface="Open Sans"/>
                <a:sym typeface="Wingdings" panose="05000000000000000000" pitchFamily="2" charset="2"/>
              </a:rPr>
              <a:t> </a:t>
            </a:r>
            <a:r>
              <a:rPr lang="es-ES" sz="1100" b="1">
                <a:solidFill>
                  <a:schemeClr val="tx1"/>
                </a:solidFill>
                <a:latin typeface="Open Sans"/>
                <a:sym typeface="Wingdings" panose="05000000000000000000" pitchFamily="2" charset="2"/>
              </a:rPr>
              <a:t>varietat supradialectal</a:t>
            </a:r>
            <a:r>
              <a:rPr lang="es-ES" sz="1100">
                <a:solidFill>
                  <a:schemeClr val="tx1"/>
                </a:solidFill>
                <a:latin typeface="Open Sans"/>
                <a:sym typeface="Wingdings" panose="05000000000000000000" pitchFamily="2" charset="2"/>
              </a:rPr>
              <a:t> o </a:t>
            </a:r>
            <a:r>
              <a:rPr lang="es-ES" sz="1100" b="1">
                <a:solidFill>
                  <a:schemeClr val="tx1"/>
                </a:solidFill>
                <a:latin typeface="Open Sans"/>
                <a:sym typeface="Wingdings" panose="05000000000000000000" pitchFamily="2" charset="2"/>
              </a:rPr>
              <a:t>neutral</a:t>
            </a:r>
            <a:endParaRPr lang="es-ES" sz="1100">
              <a:solidFill>
                <a:schemeClr val="tx1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16596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602674" y="0"/>
            <a:ext cx="5218800" cy="588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/>
              <a:t>El nom i l’adjectiu</a:t>
            </a:r>
            <a:endParaRPr sz="360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608674" cy="588818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bg1"/>
                </a:solidFill>
              </a:rPr>
              <a:t>3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11" name="Google Shape;116;p16">
            <a:extLst>
              <a:ext uri="{FF2B5EF4-FFF2-40B4-BE49-F238E27FC236}">
                <a16:creationId xmlns:a16="http://schemas.microsoft.com/office/drawing/2014/main" id="{0B7C162C-0DB3-4F8A-B930-38E1307A3E66}"/>
              </a:ext>
            </a:extLst>
          </p:cNvPr>
          <p:cNvSpPr txBox="1">
            <a:spLocks/>
          </p:cNvSpPr>
          <p:nvPr/>
        </p:nvSpPr>
        <p:spPr>
          <a:xfrm>
            <a:off x="844663" y="566314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Variació flexiva</a:t>
            </a:r>
          </a:p>
        </p:txBody>
      </p:sp>
      <p:sp>
        <p:nvSpPr>
          <p:cNvPr id="12" name="Google Shape;119;p16">
            <a:extLst>
              <a:ext uri="{FF2B5EF4-FFF2-40B4-BE49-F238E27FC236}">
                <a16:creationId xmlns:a16="http://schemas.microsoft.com/office/drawing/2014/main" id="{53804242-6F3D-49DF-BA09-A4124A5A6613}"/>
              </a:ext>
            </a:extLst>
          </p:cNvPr>
          <p:cNvSpPr txBox="1">
            <a:spLocks/>
          </p:cNvSpPr>
          <p:nvPr/>
        </p:nvSpPr>
        <p:spPr>
          <a:xfrm>
            <a:off x="235989" y="695854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3.1</a:t>
            </a:r>
          </a:p>
        </p:txBody>
      </p:sp>
      <p:sp>
        <p:nvSpPr>
          <p:cNvPr id="17" name="Google Shape;119;p16">
            <a:extLst>
              <a:ext uri="{FF2B5EF4-FFF2-40B4-BE49-F238E27FC236}">
                <a16:creationId xmlns:a16="http://schemas.microsoft.com/office/drawing/2014/main" id="{EA5ED518-B8A4-4727-A710-0A4205C0ACC0}"/>
              </a:ext>
            </a:extLst>
          </p:cNvPr>
          <p:cNvSpPr txBox="1">
            <a:spLocks/>
          </p:cNvSpPr>
          <p:nvPr/>
        </p:nvSpPr>
        <p:spPr>
          <a:xfrm>
            <a:off x="430418" y="1097821"/>
            <a:ext cx="608674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400">
                <a:solidFill>
                  <a:schemeClr val="bg1"/>
                </a:solidFill>
              </a:rPr>
              <a:t>3.1.1</a:t>
            </a:r>
          </a:p>
        </p:txBody>
      </p:sp>
      <p:sp>
        <p:nvSpPr>
          <p:cNvPr id="18" name="Google Shape;116;p16">
            <a:extLst>
              <a:ext uri="{FF2B5EF4-FFF2-40B4-BE49-F238E27FC236}">
                <a16:creationId xmlns:a16="http://schemas.microsoft.com/office/drawing/2014/main" id="{B66DFA0E-4824-48CE-B6E1-E69FD5E6E5FC}"/>
              </a:ext>
            </a:extLst>
          </p:cNvPr>
          <p:cNvSpPr txBox="1">
            <a:spLocks/>
          </p:cNvSpPr>
          <p:nvPr/>
        </p:nvSpPr>
        <p:spPr>
          <a:xfrm>
            <a:off x="1039092" y="1033051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1800">
                <a:solidFill>
                  <a:schemeClr val="accent4"/>
                </a:solidFill>
              </a:rPr>
              <a:t>Variació flexiva de gènere</a:t>
            </a:r>
          </a:p>
        </p:txBody>
      </p:sp>
      <p:graphicFrame>
        <p:nvGraphicFramePr>
          <p:cNvPr id="15" name="Tabla 15">
            <a:extLst>
              <a:ext uri="{FF2B5EF4-FFF2-40B4-BE49-F238E27FC236}">
                <a16:creationId xmlns:a16="http://schemas.microsoft.com/office/drawing/2014/main" id="{C0E37A0B-D25B-4B7B-976C-95F9119F5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754741"/>
              </p:ext>
            </p:extLst>
          </p:nvPr>
        </p:nvGraphicFramePr>
        <p:xfrm>
          <a:off x="353292" y="1564558"/>
          <a:ext cx="8278089" cy="342058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83672">
                  <a:extLst>
                    <a:ext uri="{9D8B030D-6E8A-4147-A177-3AD203B41FA5}">
                      <a16:colId xmlns:a16="http://schemas.microsoft.com/office/drawing/2014/main" val="684017547"/>
                    </a:ext>
                  </a:extLst>
                </a:gridCol>
                <a:gridCol w="2583872">
                  <a:extLst>
                    <a:ext uri="{9D8B030D-6E8A-4147-A177-3AD203B41FA5}">
                      <a16:colId xmlns:a16="http://schemas.microsoft.com/office/drawing/2014/main" val="2011049073"/>
                    </a:ext>
                  </a:extLst>
                </a:gridCol>
                <a:gridCol w="4710545">
                  <a:extLst>
                    <a:ext uri="{9D8B030D-6E8A-4147-A177-3AD203B41FA5}">
                      <a16:colId xmlns:a16="http://schemas.microsoft.com/office/drawing/2014/main" val="199806597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formació del femení en els noms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6061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Masculins acabats en 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+a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matemàtic &gt; matemàtica; promés &gt; promesa: company &gt; companya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953528"/>
                  </a:ext>
                </a:extLst>
              </a:tr>
              <a:tr h="199217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</a:t>
                      </a:r>
                      <a:r>
                        <a:rPr lang="es-ES" sz="800" b="1" strike="noStrik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t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-da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-c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-ga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-p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-ba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-f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-va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nebot &gt; neboda</a:t>
                      </a:r>
                    </a:p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amic &gt; amiga</a:t>
                      </a:r>
                    </a:p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llop &gt; lloba</a:t>
                      </a:r>
                    </a:p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serf &gt; serva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458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-C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-CCa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gos &gt; gossa; gal &gt; gal·la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9008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-òleg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-òloga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biòleg &gt; biòloga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41499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Masculits acabats en V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-Ci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o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-Cu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avi &gt; àvia; individu &gt; indivídua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06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-síl·laba tònica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+na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campió &gt; campiona; veí &gt; veïna; valencià &gt; valenciana; xilé &gt; xilena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9894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-e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o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o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àtones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alumne &gt; alumna; psiquiatre &gt; psiquiatra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903151"/>
                  </a:ext>
                </a:extLst>
              </a:tr>
              <a:tr h="220187">
                <a:tc rowSpan="4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Masculins acabats en C o V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+essa, +ina, +iu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alcalde &gt; alcaldessa; gall &gt; gallina; actor &gt; actriu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28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 baseline="0">
                        <a:solidFill>
                          <a:schemeClr val="tx1"/>
                        </a:solidFill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mateixa forma +mascle/femella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el</a:t>
                      </a:r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voltor mascle &gt; el voltor femella; la mona mascle &gt; la mona femella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5853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 baseline="0">
                        <a:solidFill>
                          <a:schemeClr val="tx1"/>
                        </a:solidFill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mateixa forma diferent 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8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SIGNIFICAT</a:t>
                      </a:r>
                      <a:r>
                        <a:rPr lang="es-ES" sz="8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: el canal &gt; la canal; el fi &gt; la fi; el còlera &gt; la còlera; el pols &gt; la pols; el son &gt; la 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8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GÈNERE</a:t>
                      </a:r>
                      <a:r>
                        <a:rPr lang="es-ES" sz="800" b="0" i="0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(-ista)</a:t>
                      </a:r>
                      <a:r>
                        <a:rPr lang="es-ES" sz="800" i="0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: </a:t>
                      </a:r>
                      <a:r>
                        <a:rPr lang="es-ES" sz="8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el modista &gt; la modista; el ciclista &gt; la ciclista</a:t>
                      </a:r>
                      <a:endParaRPr lang="es-ES" sz="800" i="1" u="sng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4391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 baseline="0">
                        <a:solidFill>
                          <a:schemeClr val="tx1"/>
                        </a:solidFill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formes diferents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home &gt; dona; pare &gt; mare; oncle &gt; tia; vaca &gt; bou; cavall &gt; euga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748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Invers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femení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masculí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+ot</a:t>
                      </a:r>
                      <a:endParaRPr lang="es-ES" sz="800" b="0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bruixa &gt; bruixot; abella &gt; abellot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3997"/>
                  </a:ext>
                </a:extLst>
              </a:tr>
            </a:tbl>
          </a:graphicData>
        </a:graphic>
      </p:graphicFrame>
      <p:sp>
        <p:nvSpPr>
          <p:cNvPr id="26" name="Rectángulo 25">
            <a:extLst>
              <a:ext uri="{FF2B5EF4-FFF2-40B4-BE49-F238E27FC236}">
                <a16:creationId xmlns:a16="http://schemas.microsoft.com/office/drawing/2014/main" id="{D5777810-7D26-48E8-8836-683C94377069}"/>
              </a:ext>
            </a:extLst>
          </p:cNvPr>
          <p:cNvSpPr/>
          <p:nvPr/>
        </p:nvSpPr>
        <p:spPr>
          <a:xfrm>
            <a:off x="7144790" y="1000654"/>
            <a:ext cx="1431174" cy="43434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latin typeface="Open Sans"/>
              </a:rPr>
              <a:t>Hi ha noms que </a:t>
            </a:r>
            <a:r>
              <a:rPr lang="es-ES" sz="900" b="1">
                <a:latin typeface="Open Sans"/>
              </a:rPr>
              <a:t>no poden variar el gènere:</a:t>
            </a:r>
            <a:br>
              <a:rPr lang="es-ES" sz="900">
                <a:latin typeface="Open Sans"/>
              </a:rPr>
            </a:br>
            <a:r>
              <a:rPr lang="es-ES" sz="900" i="1">
                <a:latin typeface="Open Sans"/>
              </a:rPr>
              <a:t>la casa, el cotxe</a:t>
            </a:r>
            <a:endParaRPr lang="es-ES" sz="900" b="1" i="1">
              <a:latin typeface="Open Sans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758AC405-23BD-42A1-BF0D-B14497F74468}"/>
              </a:ext>
            </a:extLst>
          </p:cNvPr>
          <p:cNvSpPr/>
          <p:nvPr/>
        </p:nvSpPr>
        <p:spPr>
          <a:xfrm>
            <a:off x="7491154" y="4386349"/>
            <a:ext cx="1424246" cy="18565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>
                <a:latin typeface="Open Sans"/>
              </a:rPr>
              <a:t>-iste</a:t>
            </a:r>
            <a:r>
              <a:rPr lang="es-ES" sz="900">
                <a:latin typeface="Open Sans"/>
              </a:rPr>
              <a:t> sempre </a:t>
            </a:r>
            <a:r>
              <a:rPr lang="es-ES" sz="900" b="1">
                <a:latin typeface="Open Sans"/>
              </a:rPr>
              <a:t>masculins</a:t>
            </a:r>
            <a:endParaRPr lang="es-ES" sz="900" b="1" i="1">
              <a:latin typeface="Open Sans"/>
            </a:endParaRPr>
          </a:p>
        </p:txBody>
      </p:sp>
      <p:sp>
        <p:nvSpPr>
          <p:cNvPr id="2" name="Cerrar llave 1">
            <a:extLst>
              <a:ext uri="{FF2B5EF4-FFF2-40B4-BE49-F238E27FC236}">
                <a16:creationId xmlns:a16="http://schemas.microsoft.com/office/drawing/2014/main" id="{D19DF586-9319-404A-891C-9E5BBCADFA19}"/>
              </a:ext>
            </a:extLst>
          </p:cNvPr>
          <p:cNvSpPr/>
          <p:nvPr/>
        </p:nvSpPr>
        <p:spPr>
          <a:xfrm>
            <a:off x="1863437" y="2140441"/>
            <a:ext cx="45719" cy="4591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6C575AD-473A-4EB3-B3AE-03A9EC245993}"/>
              </a:ext>
            </a:extLst>
          </p:cNvPr>
          <p:cNvSpPr txBox="1"/>
          <p:nvPr/>
        </p:nvSpPr>
        <p:spPr>
          <a:xfrm>
            <a:off x="1863437" y="2269965"/>
            <a:ext cx="66556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00">
                <a:latin typeface="Open Sans"/>
              </a:rPr>
              <a:t>sonorització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1F58055-533C-4537-BE4D-B162B9F3F4AD}"/>
              </a:ext>
            </a:extLst>
          </p:cNvPr>
          <p:cNvSpPr/>
          <p:nvPr/>
        </p:nvSpPr>
        <p:spPr>
          <a:xfrm>
            <a:off x="8083098" y="147071"/>
            <a:ext cx="916456" cy="2946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s-ES" sz="900" b="1">
                <a:latin typeface="Open Sans"/>
              </a:rPr>
              <a:t>-a</a:t>
            </a:r>
            <a:r>
              <a:rPr lang="es-ES" sz="900">
                <a:latin typeface="Open Sans"/>
              </a:rPr>
              <a:t>: substitueix</a:t>
            </a:r>
          </a:p>
          <a:p>
            <a:pPr algn="ctr"/>
            <a:r>
              <a:rPr lang="es-ES" sz="900" b="1">
                <a:latin typeface="Open Sans"/>
              </a:rPr>
              <a:t>+a:</a:t>
            </a:r>
            <a:r>
              <a:rPr lang="es-ES" sz="900">
                <a:latin typeface="Open Sans"/>
              </a:rPr>
              <a:t> afegeix</a:t>
            </a:r>
            <a:endParaRPr lang="es-ES" sz="900" b="1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870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a 15">
            <a:extLst>
              <a:ext uri="{FF2B5EF4-FFF2-40B4-BE49-F238E27FC236}">
                <a16:creationId xmlns:a16="http://schemas.microsoft.com/office/drawing/2014/main" id="{C0E37A0B-D25B-4B7B-976C-95F9119F5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9519"/>
              </p:ext>
            </p:extLst>
          </p:nvPr>
        </p:nvGraphicFramePr>
        <p:xfrm>
          <a:off x="432955" y="145390"/>
          <a:ext cx="8278089" cy="214042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83672">
                  <a:extLst>
                    <a:ext uri="{9D8B030D-6E8A-4147-A177-3AD203B41FA5}">
                      <a16:colId xmlns:a16="http://schemas.microsoft.com/office/drawing/2014/main" val="684017547"/>
                    </a:ext>
                  </a:extLst>
                </a:gridCol>
                <a:gridCol w="2583872">
                  <a:extLst>
                    <a:ext uri="{9D8B030D-6E8A-4147-A177-3AD203B41FA5}">
                      <a16:colId xmlns:a16="http://schemas.microsoft.com/office/drawing/2014/main" val="2011049073"/>
                    </a:ext>
                  </a:extLst>
                </a:gridCol>
                <a:gridCol w="4710545">
                  <a:extLst>
                    <a:ext uri="{9D8B030D-6E8A-4147-A177-3AD203B41FA5}">
                      <a16:colId xmlns:a16="http://schemas.microsoft.com/office/drawing/2014/main" val="199806597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formació del femení en els adjectius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6061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Masculins acabats en 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+a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alt &gt; alta; valent &gt; valenta; ràpid &gt; ràpida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953528"/>
                  </a:ext>
                </a:extLst>
              </a:tr>
              <a:tr h="199217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sonorització</a:t>
                      </a:r>
                    </a:p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-ig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-ja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tja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buit &gt; buida; groc &gt; groga</a:t>
                      </a:r>
                    </a:p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roig &gt; roja; lleig &gt; lletja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458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-u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-va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blau &gt; blava; nou &gt; nova; hereu &gt; hereva/hereua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4149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 baseline="0">
                        <a:solidFill>
                          <a:schemeClr val="tx1"/>
                        </a:solidFill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-C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-CCa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gros &gt; grossa; espés &gt; espessa; tranquil &gt; tranquil·la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8230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Masculins acabats en V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ple &gt; plena; sa &gt; sana; redó &gt; redona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06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-i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o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u àtones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mediterrani &gt; mediterrània; ingenu &gt; ingènua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9894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-o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àtona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-a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fondo &gt; fonda; guapo &gt; guapa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903151"/>
                  </a:ext>
                </a:extLst>
              </a:tr>
              <a:tr h="220187">
                <a:tc>
                  <a:txBody>
                    <a:bodyPr/>
                    <a:lstStyle/>
                    <a:p>
                      <a:pPr algn="ctr"/>
                      <a:r>
                        <a:rPr lang="es-ES" sz="8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Adj. invariables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escolar, picant, freqüent, enorme, amable...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800" i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28594"/>
                  </a:ext>
                </a:extLst>
              </a:tr>
            </a:tbl>
          </a:graphicData>
        </a:graphic>
      </p:graphicFrame>
      <p:sp>
        <p:nvSpPr>
          <p:cNvPr id="35" name="Google Shape;119;p16">
            <a:extLst>
              <a:ext uri="{FF2B5EF4-FFF2-40B4-BE49-F238E27FC236}">
                <a16:creationId xmlns:a16="http://schemas.microsoft.com/office/drawing/2014/main" id="{0924CE00-B72E-45C6-B729-B95E4F7754B7}"/>
              </a:ext>
            </a:extLst>
          </p:cNvPr>
          <p:cNvSpPr txBox="1">
            <a:spLocks/>
          </p:cNvSpPr>
          <p:nvPr/>
        </p:nvSpPr>
        <p:spPr>
          <a:xfrm>
            <a:off x="432955" y="2419350"/>
            <a:ext cx="608674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400">
                <a:solidFill>
                  <a:schemeClr val="bg1"/>
                </a:solidFill>
              </a:rPr>
              <a:t>3.1.2</a:t>
            </a:r>
          </a:p>
        </p:txBody>
      </p:sp>
      <p:sp>
        <p:nvSpPr>
          <p:cNvPr id="36" name="Google Shape;116;p16">
            <a:extLst>
              <a:ext uri="{FF2B5EF4-FFF2-40B4-BE49-F238E27FC236}">
                <a16:creationId xmlns:a16="http://schemas.microsoft.com/office/drawing/2014/main" id="{E72CFBAC-21F6-4F2C-A646-B392C198293B}"/>
              </a:ext>
            </a:extLst>
          </p:cNvPr>
          <p:cNvSpPr txBox="1">
            <a:spLocks/>
          </p:cNvSpPr>
          <p:nvPr/>
        </p:nvSpPr>
        <p:spPr>
          <a:xfrm>
            <a:off x="1041629" y="2354580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1800">
                <a:solidFill>
                  <a:schemeClr val="accent4"/>
                </a:solidFill>
              </a:rPr>
              <a:t>Variació flexiva de nombre</a:t>
            </a:r>
          </a:p>
        </p:txBody>
      </p:sp>
      <p:graphicFrame>
        <p:nvGraphicFramePr>
          <p:cNvPr id="37" name="Tabla 15">
            <a:extLst>
              <a:ext uri="{FF2B5EF4-FFF2-40B4-BE49-F238E27FC236}">
                <a16:creationId xmlns:a16="http://schemas.microsoft.com/office/drawing/2014/main" id="{76A00C1D-4804-468D-BD19-A99FA3C03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422937"/>
              </p:ext>
            </p:extLst>
          </p:nvPr>
        </p:nvGraphicFramePr>
        <p:xfrm>
          <a:off x="432955" y="2857683"/>
          <a:ext cx="8323118" cy="17983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83672">
                  <a:extLst>
                    <a:ext uri="{9D8B030D-6E8A-4147-A177-3AD203B41FA5}">
                      <a16:colId xmlns:a16="http://schemas.microsoft.com/office/drawing/2014/main" val="684017547"/>
                    </a:ext>
                  </a:extLst>
                </a:gridCol>
                <a:gridCol w="2583872">
                  <a:extLst>
                    <a:ext uri="{9D8B030D-6E8A-4147-A177-3AD203B41FA5}">
                      <a16:colId xmlns:a16="http://schemas.microsoft.com/office/drawing/2014/main" val="2011049073"/>
                    </a:ext>
                  </a:extLst>
                </a:gridCol>
                <a:gridCol w="4755574">
                  <a:extLst>
                    <a:ext uri="{9D8B030D-6E8A-4147-A177-3AD203B41FA5}">
                      <a16:colId xmlns:a16="http://schemas.microsoft.com/office/drawing/2014/main" val="199806597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formació del plural en els noms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6061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Acabats en 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+s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polp &gt; polps; malataf &gt; malatafs; corb &gt; corbs; volum &gt; volums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953528"/>
                  </a:ext>
                </a:extLst>
              </a:tr>
              <a:tr h="199217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-s 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/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-ç 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/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-x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/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-ix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/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-tx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+os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(</a:t>
                      </a:r>
                      <a:r>
                        <a:rPr lang="es-ES" sz="800" b="0" i="1" baseline="0">
                          <a:solidFill>
                            <a:srgbClr val="FF0000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índexs, esfinxs, linxs</a:t>
                      </a:r>
                      <a:r>
                        <a:rPr lang="es-ES" sz="800" b="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)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gas &gt; gasos; interés &gt; interessos; braç &gt; braços; reflex &gt; reflexos; dibuix &gt; dibuixos; cartutx &gt; cartutxos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458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-sc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/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-st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/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-xt 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/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-ig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i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+os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disc &gt; discs/discos; gust &gt; gusts/gustos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41499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Acabats en V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V àtona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(i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+ns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a vegades)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mare &gt; mares; morro &gt; morros; pati &gt; patis; tribu &gt; tribus; home &gt; homes/hòmens; jove &gt; joves/jòvens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06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-a àtona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-es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pansa &gt; panses; dia &gt; dies; vaca &gt; vaques; monja &gt; monges; càrrega &gt; càrrregues; llengua &gt; llengües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9894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V tònica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+ns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(</a:t>
                      </a:r>
                      <a:r>
                        <a:rPr lang="es-ES" sz="800" b="0" i="1" baseline="0">
                          <a:solidFill>
                            <a:srgbClr val="FF0000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sofàs, cafés, xampús</a:t>
                      </a:r>
                      <a:r>
                        <a:rPr lang="es-ES" sz="800" b="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)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veí &gt; veïns; raó &gt; raons; camió &gt; camions; mà &gt; mans; bé &gt; béns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903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Noms invariables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càries, pèlvis, atles, llapis, virus, fons, temps, dilluns, dimarts, dimecres, dijous, divendres, comptagotes, torcamans...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800" i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422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4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la 15">
            <a:extLst>
              <a:ext uri="{FF2B5EF4-FFF2-40B4-BE49-F238E27FC236}">
                <a16:creationId xmlns:a16="http://schemas.microsoft.com/office/drawing/2014/main" id="{76A00C1D-4804-468D-BD19-A99FA3C03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388560"/>
              </p:ext>
            </p:extLst>
          </p:nvPr>
        </p:nvGraphicFramePr>
        <p:xfrm>
          <a:off x="410441" y="232247"/>
          <a:ext cx="8323118" cy="1615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83672">
                  <a:extLst>
                    <a:ext uri="{9D8B030D-6E8A-4147-A177-3AD203B41FA5}">
                      <a16:colId xmlns:a16="http://schemas.microsoft.com/office/drawing/2014/main" val="684017547"/>
                    </a:ext>
                  </a:extLst>
                </a:gridCol>
                <a:gridCol w="2583872">
                  <a:extLst>
                    <a:ext uri="{9D8B030D-6E8A-4147-A177-3AD203B41FA5}">
                      <a16:colId xmlns:a16="http://schemas.microsoft.com/office/drawing/2014/main" val="2011049073"/>
                    </a:ext>
                  </a:extLst>
                </a:gridCol>
                <a:gridCol w="4755574">
                  <a:extLst>
                    <a:ext uri="{9D8B030D-6E8A-4147-A177-3AD203B41FA5}">
                      <a16:colId xmlns:a16="http://schemas.microsoft.com/office/drawing/2014/main" val="199806597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formació del plural en els adjectius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6061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Acabats en 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+s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groc &gt; grocs; llarg &gt; llargs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953528"/>
                  </a:ext>
                </a:extLst>
              </a:tr>
              <a:tr h="199217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-s, -x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+os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gris &gt; grisos; fals &gt; falsos; fix &gt; fixos; baix &gt; baixos; gros &gt; grossos; ros &gt; rossos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458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-sc 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/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-st 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/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-xt </a:t>
                      </a:r>
                      <a:r>
                        <a:rPr lang="es-ES" sz="800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/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-ig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+s 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i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+os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lleig &gt; lletjos/lleigs &gt; compost &gt; compostos/composts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4149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 baseline="0">
                        <a:solidFill>
                          <a:schemeClr val="tx1"/>
                        </a:solidFill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-ç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dues formes en plural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feliç &gt; feliços i felices; capaç &gt; capaços i capaces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7229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b="1" baseline="0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Acabats en en V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-a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-es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blanca &gt; blanques; valenta &gt; valentes; groga &gt; grogues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06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chemeClr val="tx1"/>
                        </a:solidFill>
                        <a:latin typeface="Open San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-V tònica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</a:t>
                      </a:r>
                      <a:r>
                        <a:rPr lang="es-ES" sz="800" b="0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sz="8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+ns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 (</a:t>
                      </a:r>
                      <a:r>
                        <a:rPr lang="es-ES" sz="800" b="0" baseline="0">
                          <a:solidFill>
                            <a:srgbClr val="FF0000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cru &gt; crus; nu &gt; nus</a:t>
                      </a:r>
                      <a:r>
                        <a:rPr lang="es-ES" sz="800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  <a:sym typeface="Wingdings" panose="05000000000000000000" pitchFamily="2" charset="2"/>
                        </a:rPr>
                        <a:t>)</a:t>
                      </a:r>
                      <a:endParaRPr lang="es-ES" sz="800" b="1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800" i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ple &gt; plens; cirugià &gt; cirugians; diví &gt; divins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989475"/>
                  </a:ext>
                </a:extLst>
              </a:tr>
            </a:tbl>
          </a:graphicData>
        </a:graphic>
      </p:graphicFrame>
      <p:graphicFrame>
        <p:nvGraphicFramePr>
          <p:cNvPr id="6" name="Tabla 29">
            <a:extLst>
              <a:ext uri="{FF2B5EF4-FFF2-40B4-BE49-F238E27FC236}">
                <a16:creationId xmlns:a16="http://schemas.microsoft.com/office/drawing/2014/main" id="{F0960687-0B6B-439A-B948-5DCDA7AE8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53519"/>
              </p:ext>
            </p:extLst>
          </p:nvPr>
        </p:nvGraphicFramePr>
        <p:xfrm>
          <a:off x="2516332" y="1892184"/>
          <a:ext cx="2005448" cy="3169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88486">
                  <a:extLst>
                    <a:ext uri="{9D8B030D-6E8A-4147-A177-3AD203B41FA5}">
                      <a16:colId xmlns:a16="http://schemas.microsoft.com/office/drawing/2014/main" val="1738609819"/>
                    </a:ext>
                  </a:extLst>
                </a:gridCol>
                <a:gridCol w="1016962">
                  <a:extLst>
                    <a:ext uri="{9D8B030D-6E8A-4147-A177-3AD203B41FA5}">
                      <a16:colId xmlns:a16="http://schemas.microsoft.com/office/drawing/2014/main" val="1933398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/>
                        <a:t>Valencià M</a:t>
                      </a:r>
                      <a:endParaRPr lang="es-ES" sz="700" b="1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/>
                        <a:t>Castellà F</a:t>
                      </a:r>
                      <a:endParaRPr lang="es-ES" sz="700" b="1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282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l’avantatge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ventaja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26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bacteri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bacteria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03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compte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cuenta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74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corrent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corriente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858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dubte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duda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30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l’enzim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enzima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83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senyal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señal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94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titella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marioneta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167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lleixiu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lejía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64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l’espinac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espinaca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368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front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frente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425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l’estratagema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estratagema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395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queixal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muela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693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full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hoja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967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el pebre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700">
                          <a:latin typeface="Open Sans"/>
                        </a:rPr>
                        <a:t>la pimienta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489094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C16B6F2A-D2C7-4623-BCEA-597C9F88152F}"/>
              </a:ext>
            </a:extLst>
          </p:cNvPr>
          <p:cNvSpPr txBox="1"/>
          <p:nvPr/>
        </p:nvSpPr>
        <p:spPr>
          <a:xfrm>
            <a:off x="376810" y="1892184"/>
            <a:ext cx="2111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i="1" u="sng">
                <a:solidFill>
                  <a:schemeClr val="accent1"/>
                </a:solidFill>
                <a:latin typeface="Open Sans"/>
              </a:rPr>
              <a:t>DIVERGÈNCIES DE GÈNERE</a:t>
            </a:r>
          </a:p>
        </p:txBody>
      </p:sp>
      <p:graphicFrame>
        <p:nvGraphicFramePr>
          <p:cNvPr id="8" name="Tabla 29">
            <a:extLst>
              <a:ext uri="{FF2B5EF4-FFF2-40B4-BE49-F238E27FC236}">
                <a16:creationId xmlns:a16="http://schemas.microsoft.com/office/drawing/2014/main" id="{BF47C269-4886-4005-B45C-27A8A9A3B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58406"/>
              </p:ext>
            </p:extLst>
          </p:nvPr>
        </p:nvGraphicFramePr>
        <p:xfrm>
          <a:off x="429824" y="2229013"/>
          <a:ext cx="2005448" cy="2682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88486">
                  <a:extLst>
                    <a:ext uri="{9D8B030D-6E8A-4147-A177-3AD203B41FA5}">
                      <a16:colId xmlns:a16="http://schemas.microsoft.com/office/drawing/2014/main" val="1738609819"/>
                    </a:ext>
                  </a:extLst>
                </a:gridCol>
                <a:gridCol w="1016962">
                  <a:extLst>
                    <a:ext uri="{9D8B030D-6E8A-4147-A177-3AD203B41FA5}">
                      <a16:colId xmlns:a16="http://schemas.microsoft.com/office/drawing/2014/main" val="1933398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/>
                        <a:t>Valencià F</a:t>
                      </a:r>
                      <a:endParaRPr lang="es-ES" sz="1000" b="1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/>
                        <a:t>Castellà M</a:t>
                      </a:r>
                      <a:endParaRPr lang="es-ES" sz="1000" b="1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282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l’anàlisi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análisis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26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calor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calor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503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l’olor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74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resplandor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resplandor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858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resta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resto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30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síndrome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síndrome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83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verdor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verdor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94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diente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167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suor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sudor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64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la frescor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Open Sans"/>
                        </a:rPr>
                        <a:t>el frescor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368275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455C8E51-78A1-4A1B-B927-DF7A2EB5B843}"/>
              </a:ext>
            </a:extLst>
          </p:cNvPr>
          <p:cNvSpPr txBox="1"/>
          <p:nvPr/>
        </p:nvSpPr>
        <p:spPr>
          <a:xfrm>
            <a:off x="5255010" y="1989950"/>
            <a:ext cx="3038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i="1" u="sng">
                <a:solidFill>
                  <a:schemeClr val="accent1"/>
                </a:solidFill>
                <a:latin typeface="Open Sans"/>
              </a:rPr>
              <a:t>SIGNIFICATS DE LA MATEIXA PARAULA</a:t>
            </a:r>
          </a:p>
        </p:txBody>
      </p:sp>
      <p:graphicFrame>
        <p:nvGraphicFramePr>
          <p:cNvPr id="10" name="Tabla 2">
            <a:extLst>
              <a:ext uri="{FF2B5EF4-FFF2-40B4-BE49-F238E27FC236}">
                <a16:creationId xmlns:a16="http://schemas.microsoft.com/office/drawing/2014/main" id="{CAEB0B6A-D993-4137-9226-0069E90FD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80467"/>
              </p:ext>
            </p:extLst>
          </p:nvPr>
        </p:nvGraphicFramePr>
        <p:xfrm>
          <a:off x="5255010" y="2318641"/>
          <a:ext cx="3085426" cy="228600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85426">
                  <a:extLst>
                    <a:ext uri="{9D8B030D-6E8A-4147-A177-3AD203B41FA5}">
                      <a16:colId xmlns:a16="http://schemas.microsoft.com/office/drawing/2014/main" val="2192567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Open Sans"/>
                        </a:rPr>
                        <a:t>el canal:</a:t>
                      </a:r>
                      <a:r>
                        <a:rPr lang="es-ES" sz="1200" b="0">
                          <a:latin typeface="Open Sans"/>
                        </a:rPr>
                        <a:t> via d’aigua</a:t>
                      </a:r>
                    </a:p>
                    <a:p>
                      <a:r>
                        <a:rPr lang="es-ES" sz="1200" b="1">
                          <a:latin typeface="Open Sans"/>
                        </a:rPr>
                        <a:t>la canal:</a:t>
                      </a:r>
                      <a:r>
                        <a:rPr lang="es-ES" sz="1200" b="0">
                          <a:latin typeface="Open Sans"/>
                        </a:rPr>
                        <a:t> canonada, plana entre serralades</a:t>
                      </a:r>
                      <a:endParaRPr lang="es-ES" sz="1200" b="1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482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Open Sans"/>
                        </a:rPr>
                        <a:t>el fi:</a:t>
                      </a:r>
                      <a:r>
                        <a:rPr lang="es-ES" sz="1200" b="0">
                          <a:latin typeface="Open Sans"/>
                        </a:rPr>
                        <a:t> objectiu</a:t>
                      </a:r>
                    </a:p>
                    <a:p>
                      <a:r>
                        <a:rPr lang="es-ES" sz="1200" b="1">
                          <a:latin typeface="Open Sans"/>
                        </a:rPr>
                        <a:t>la fi:</a:t>
                      </a:r>
                      <a:r>
                        <a:rPr lang="es-ES" sz="1200" b="0">
                          <a:latin typeface="Open Sans"/>
                        </a:rPr>
                        <a:t> final, acabament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800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Open Sans"/>
                        </a:rPr>
                        <a:t>el còlera:</a:t>
                      </a:r>
                      <a:r>
                        <a:rPr lang="es-ES" sz="1200" b="0">
                          <a:latin typeface="Open Sans"/>
                        </a:rPr>
                        <a:t> malaltia</a:t>
                      </a:r>
                    </a:p>
                    <a:p>
                      <a:r>
                        <a:rPr lang="es-ES" sz="1200" b="1">
                          <a:latin typeface="Open Sans"/>
                        </a:rPr>
                        <a:t>la còlera:</a:t>
                      </a:r>
                      <a:r>
                        <a:rPr lang="es-ES" sz="1200" b="0">
                          <a:latin typeface="Open Sans"/>
                        </a:rPr>
                        <a:t> ràbia</a:t>
                      </a:r>
                      <a:endParaRPr lang="es-ES" sz="1200" b="1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06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Open Sans"/>
                        </a:rPr>
                        <a:t>el pols:</a:t>
                      </a:r>
                      <a:r>
                        <a:rPr lang="es-ES" sz="1200" b="0">
                          <a:latin typeface="Open Sans"/>
                        </a:rPr>
                        <a:t> batec del cor</a:t>
                      </a:r>
                    </a:p>
                    <a:p>
                      <a:r>
                        <a:rPr lang="es-ES" sz="1200" b="1">
                          <a:latin typeface="Open Sans"/>
                        </a:rPr>
                        <a:t>la pols:</a:t>
                      </a:r>
                      <a:r>
                        <a:rPr lang="es-ES" sz="1200" b="0">
                          <a:latin typeface="Open Sans"/>
                        </a:rPr>
                        <a:t> partícules en suspensió</a:t>
                      </a:r>
                      <a:endParaRPr lang="es-ES" sz="1200" b="1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772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Open Sans"/>
                        </a:rPr>
                        <a:t>el son:</a:t>
                      </a:r>
                      <a:r>
                        <a:rPr lang="es-ES" sz="1200" b="0">
                          <a:latin typeface="Open Sans"/>
                        </a:rPr>
                        <a:t> acte de dormir</a:t>
                      </a:r>
                    </a:p>
                    <a:p>
                      <a:r>
                        <a:rPr lang="es-ES" sz="1200" b="1">
                          <a:latin typeface="Open Sans"/>
                        </a:rPr>
                        <a:t>la son:</a:t>
                      </a:r>
                      <a:r>
                        <a:rPr lang="es-ES" sz="1200" b="0">
                          <a:latin typeface="Open Sans"/>
                        </a:rPr>
                        <a:t> ganes de dormir</a:t>
                      </a:r>
                      <a:endParaRPr lang="es-ES" sz="1200" b="1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964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23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16;p16">
            <a:extLst>
              <a:ext uri="{FF2B5EF4-FFF2-40B4-BE49-F238E27FC236}">
                <a16:creationId xmlns:a16="http://schemas.microsoft.com/office/drawing/2014/main" id="{E016B224-F433-40C5-9F5E-93DA12B93B89}"/>
              </a:ext>
            </a:extLst>
          </p:cNvPr>
          <p:cNvSpPr txBox="1">
            <a:spLocks/>
          </p:cNvSpPr>
          <p:nvPr/>
        </p:nvSpPr>
        <p:spPr>
          <a:xfrm>
            <a:off x="823882" y="95259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2400">
                <a:solidFill>
                  <a:schemeClr val="accent1"/>
                </a:solidFill>
              </a:rPr>
              <a:t>Sintagmes</a:t>
            </a:r>
          </a:p>
        </p:txBody>
      </p:sp>
      <p:sp>
        <p:nvSpPr>
          <p:cNvPr id="9" name="Google Shape;119;p16">
            <a:extLst>
              <a:ext uri="{FF2B5EF4-FFF2-40B4-BE49-F238E27FC236}">
                <a16:creationId xmlns:a16="http://schemas.microsoft.com/office/drawing/2014/main" id="{3E97D9A1-0B1D-420F-B649-1B659ECD4C94}"/>
              </a:ext>
            </a:extLst>
          </p:cNvPr>
          <p:cNvSpPr txBox="1">
            <a:spLocks/>
          </p:cNvSpPr>
          <p:nvPr/>
        </p:nvSpPr>
        <p:spPr>
          <a:xfrm>
            <a:off x="215208" y="224799"/>
            <a:ext cx="608674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800">
                <a:solidFill>
                  <a:schemeClr val="bg1"/>
                </a:solidFill>
              </a:rPr>
              <a:t>3.2</a:t>
            </a:r>
          </a:p>
        </p:txBody>
      </p:sp>
      <p:sp>
        <p:nvSpPr>
          <p:cNvPr id="3" name="Diagrama de flujo: terminador 2">
            <a:extLst>
              <a:ext uri="{FF2B5EF4-FFF2-40B4-BE49-F238E27FC236}">
                <a16:creationId xmlns:a16="http://schemas.microsoft.com/office/drawing/2014/main" id="{1BF62E64-24C2-4B08-B14C-BF4AE6F413EC}"/>
              </a:ext>
            </a:extLst>
          </p:cNvPr>
          <p:cNvSpPr/>
          <p:nvPr/>
        </p:nvSpPr>
        <p:spPr>
          <a:xfrm>
            <a:off x="2511955" y="1767146"/>
            <a:ext cx="861627" cy="4343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u="sng">
                <a:solidFill>
                  <a:schemeClr val="tx1"/>
                </a:solidFill>
                <a:latin typeface="Open Sans"/>
              </a:rPr>
              <a:t>NUCLI</a:t>
            </a:r>
          </a:p>
          <a:p>
            <a:pPr algn="ctr"/>
            <a:r>
              <a:rPr lang="es-ES" b="1">
                <a:latin typeface="Open Sans"/>
              </a:rPr>
              <a:t>NOM</a:t>
            </a:r>
          </a:p>
        </p:txBody>
      </p:sp>
      <p:sp>
        <p:nvSpPr>
          <p:cNvPr id="13" name="Diagrama de flujo: terminador 12">
            <a:extLst>
              <a:ext uri="{FF2B5EF4-FFF2-40B4-BE49-F238E27FC236}">
                <a16:creationId xmlns:a16="http://schemas.microsoft.com/office/drawing/2014/main" id="{87046565-D924-450F-B588-50EB985D131C}"/>
              </a:ext>
            </a:extLst>
          </p:cNvPr>
          <p:cNvSpPr/>
          <p:nvPr/>
        </p:nvSpPr>
        <p:spPr>
          <a:xfrm>
            <a:off x="336792" y="1767146"/>
            <a:ext cx="1859155" cy="434340"/>
          </a:xfrm>
          <a:prstGeom prst="flowChartTermina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/>
              </a:rPr>
              <a:t>ESPECIFICADORS NOMINALS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2E26137A-6976-41CE-B45D-C4238874DC89}"/>
              </a:ext>
            </a:extLst>
          </p:cNvPr>
          <p:cNvCxnSpPr>
            <a:stCxn id="13" idx="3"/>
            <a:endCxn id="3" idx="1"/>
          </p:cNvCxnSpPr>
          <p:nvPr/>
        </p:nvCxnSpPr>
        <p:spPr>
          <a:xfrm>
            <a:off x="2195947" y="1984316"/>
            <a:ext cx="31600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iagrama de flujo: terminador 15">
            <a:extLst>
              <a:ext uri="{FF2B5EF4-FFF2-40B4-BE49-F238E27FC236}">
                <a16:creationId xmlns:a16="http://schemas.microsoft.com/office/drawing/2014/main" id="{6DB2A7D5-B98D-4AEF-9F78-EB901807D57C}"/>
              </a:ext>
            </a:extLst>
          </p:cNvPr>
          <p:cNvSpPr/>
          <p:nvPr/>
        </p:nvSpPr>
        <p:spPr>
          <a:xfrm>
            <a:off x="3689590" y="1767146"/>
            <a:ext cx="1859155" cy="434340"/>
          </a:xfrm>
          <a:prstGeom prst="flowChartTermina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/>
              </a:rPr>
              <a:t>COMPLEMENTS NOMINALS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1647EE7F-1C71-47F6-87FD-B4D037A3E035}"/>
              </a:ext>
            </a:extLst>
          </p:cNvPr>
          <p:cNvCxnSpPr>
            <a:cxnSpLocks/>
            <a:stCxn id="16" idx="1"/>
            <a:endCxn id="3" idx="3"/>
          </p:cNvCxnSpPr>
          <p:nvPr/>
        </p:nvCxnSpPr>
        <p:spPr>
          <a:xfrm flipH="1">
            <a:off x="3373582" y="1984316"/>
            <a:ext cx="31600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119;p16">
            <a:extLst>
              <a:ext uri="{FF2B5EF4-FFF2-40B4-BE49-F238E27FC236}">
                <a16:creationId xmlns:a16="http://schemas.microsoft.com/office/drawing/2014/main" id="{F0E2D291-E6F5-4C47-8F4D-F305A401561E}"/>
              </a:ext>
            </a:extLst>
          </p:cNvPr>
          <p:cNvSpPr txBox="1">
            <a:spLocks/>
          </p:cNvSpPr>
          <p:nvPr/>
        </p:nvSpPr>
        <p:spPr>
          <a:xfrm>
            <a:off x="398319" y="613068"/>
            <a:ext cx="608674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400">
                <a:solidFill>
                  <a:schemeClr val="bg1"/>
                </a:solidFill>
              </a:rPr>
              <a:t>3.2.1</a:t>
            </a:r>
          </a:p>
        </p:txBody>
      </p:sp>
      <p:sp>
        <p:nvSpPr>
          <p:cNvPr id="23" name="Google Shape;116;p16">
            <a:extLst>
              <a:ext uri="{FF2B5EF4-FFF2-40B4-BE49-F238E27FC236}">
                <a16:creationId xmlns:a16="http://schemas.microsoft.com/office/drawing/2014/main" id="{548B4057-3DA9-4751-B261-7B1532B5409C}"/>
              </a:ext>
            </a:extLst>
          </p:cNvPr>
          <p:cNvSpPr txBox="1">
            <a:spLocks/>
          </p:cNvSpPr>
          <p:nvPr/>
        </p:nvSpPr>
        <p:spPr>
          <a:xfrm>
            <a:off x="1006993" y="548298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1800">
                <a:solidFill>
                  <a:schemeClr val="accent4"/>
                </a:solidFill>
              </a:rPr>
              <a:t>Sintagma nominal</a:t>
            </a:r>
          </a:p>
        </p:txBody>
      </p:sp>
      <p:graphicFrame>
        <p:nvGraphicFramePr>
          <p:cNvPr id="19" name="Tabla 19">
            <a:extLst>
              <a:ext uri="{FF2B5EF4-FFF2-40B4-BE49-F238E27FC236}">
                <a16:creationId xmlns:a16="http://schemas.microsoft.com/office/drawing/2014/main" id="{BF89F0D1-DEC9-4DC5-B4DA-BDDD5AB9C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375812"/>
              </p:ext>
            </p:extLst>
          </p:nvPr>
        </p:nvGraphicFramePr>
        <p:xfrm>
          <a:off x="1600198" y="1001337"/>
          <a:ext cx="4655127" cy="548640"/>
        </p:xfrm>
        <a:graphic>
          <a:graphicData uri="http://schemas.openxmlformats.org/drawingml/2006/table">
            <a:tbl>
              <a:tblPr firstRow="1" bandRow="1">
                <a:tableStyleId>{B01A26FF-25F0-4A55-B6BD-BB62B2269B1A}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86567613"/>
                    </a:ext>
                  </a:extLst>
                </a:gridCol>
                <a:gridCol w="3359727">
                  <a:extLst>
                    <a:ext uri="{9D8B030D-6E8A-4147-A177-3AD203B41FA5}">
                      <a16:colId xmlns:a16="http://schemas.microsoft.com/office/drawing/2014/main" val="24792018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Determinants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cadira,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aquesta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dona,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teua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amiga,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un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cotxe</a:t>
                      </a:r>
                      <a:endParaRPr lang="es-ES" sz="1200" i="1" u="sng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847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Quantificadors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algun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xic,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dos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llibres,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molts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homes</a:t>
                      </a:r>
                      <a:endParaRPr lang="es-ES" sz="1200" i="1" u="sng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763442"/>
                  </a:ext>
                </a:extLst>
              </a:tr>
            </a:tbl>
          </a:graphicData>
        </a:graphic>
      </p:graphicFrame>
      <p:cxnSp>
        <p:nvCxnSpPr>
          <p:cNvPr id="25" name="Conector: angular 24">
            <a:extLst>
              <a:ext uri="{FF2B5EF4-FFF2-40B4-BE49-F238E27FC236}">
                <a16:creationId xmlns:a16="http://schemas.microsoft.com/office/drawing/2014/main" id="{F238501B-6214-484A-B74A-340253F7E270}"/>
              </a:ext>
            </a:extLst>
          </p:cNvPr>
          <p:cNvCxnSpPr/>
          <p:nvPr/>
        </p:nvCxnSpPr>
        <p:spPr>
          <a:xfrm rot="10800000" flipV="1">
            <a:off x="1260760" y="1157544"/>
            <a:ext cx="339438" cy="125039"/>
          </a:xfrm>
          <a:prstGeom prst="bentConnector3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0B3A5E76-9E02-435E-A982-69BB10BCB3E1}"/>
              </a:ext>
            </a:extLst>
          </p:cNvPr>
          <p:cNvCxnSpPr>
            <a:cxnSpLocks/>
          </p:cNvCxnSpPr>
          <p:nvPr/>
        </p:nvCxnSpPr>
        <p:spPr>
          <a:xfrm rot="10800000">
            <a:off x="1260760" y="1280850"/>
            <a:ext cx="339438" cy="125039"/>
          </a:xfrm>
          <a:prstGeom prst="bentConnector3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2D8AC5DC-1EAF-4B35-ABBA-3D638E95CA66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1266370" y="1282584"/>
            <a:ext cx="0" cy="4845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a 19">
            <a:extLst>
              <a:ext uri="{FF2B5EF4-FFF2-40B4-BE49-F238E27FC236}">
                <a16:creationId xmlns:a16="http://schemas.microsoft.com/office/drawing/2014/main" id="{BD1DCDE7-A345-4F27-8E8B-BECC926E6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90451"/>
              </p:ext>
            </p:extLst>
          </p:nvPr>
        </p:nvGraphicFramePr>
        <p:xfrm>
          <a:off x="4765960" y="2300891"/>
          <a:ext cx="4100947" cy="1097280"/>
        </p:xfrm>
        <a:graphic>
          <a:graphicData uri="http://schemas.openxmlformats.org/drawingml/2006/table">
            <a:tbl>
              <a:tblPr firstRow="1" bandRow="1">
                <a:tableStyleId>{B01A26FF-25F0-4A55-B6BD-BB62B2269B1A}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86567613"/>
                    </a:ext>
                  </a:extLst>
                </a:gridCol>
                <a:gridCol w="2805547">
                  <a:extLst>
                    <a:ext uri="{9D8B030D-6E8A-4147-A177-3AD203B41FA5}">
                      <a16:colId xmlns:a16="http://schemas.microsoft.com/office/drawing/2014/main" val="24792018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SADJ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porta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blanca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, el rellotge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automàtic</a:t>
                      </a:r>
                      <a:endParaRPr lang="es-ES" sz="1200" i="1" u="none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847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SPREP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casa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de son pare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, la idea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d’eixir demà</a:t>
                      </a:r>
                      <a:endParaRPr lang="es-ES" sz="1200" i="1" u="none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763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O. DE RELATIU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la camisa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que et vas comprar</a:t>
                      </a:r>
                      <a:endParaRPr lang="es-ES" sz="1200" i="1" u="none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590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SN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el president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Puig</a:t>
                      </a:r>
                      <a:endParaRPr lang="es-ES" sz="1200" i="1" u="none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375267"/>
                  </a:ext>
                </a:extLst>
              </a:tr>
            </a:tbl>
          </a:graphicData>
        </a:graphic>
      </p:graphicFrame>
      <p:cxnSp>
        <p:nvCxnSpPr>
          <p:cNvPr id="38" name="Conector: angular 37">
            <a:extLst>
              <a:ext uri="{FF2B5EF4-FFF2-40B4-BE49-F238E27FC236}">
                <a16:creationId xmlns:a16="http://schemas.microsoft.com/office/drawing/2014/main" id="{0697A141-0B76-435D-A4A1-52BA50A32810}"/>
              </a:ext>
            </a:extLst>
          </p:cNvPr>
          <p:cNvCxnSpPr>
            <a:cxnSpLocks/>
          </p:cNvCxnSpPr>
          <p:nvPr/>
        </p:nvCxnSpPr>
        <p:spPr>
          <a:xfrm rot="16200000" flipV="1">
            <a:off x="4415441" y="2916035"/>
            <a:ext cx="417023" cy="284016"/>
          </a:xfrm>
          <a:prstGeom prst="bentConnector3">
            <a:avLst>
              <a:gd name="adj1" fmla="val 166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: angular 38">
            <a:extLst>
              <a:ext uri="{FF2B5EF4-FFF2-40B4-BE49-F238E27FC236}">
                <a16:creationId xmlns:a16="http://schemas.microsoft.com/office/drawing/2014/main" id="{4C04433A-701E-4052-BFC5-8422FBB56BE8}"/>
              </a:ext>
            </a:extLst>
          </p:cNvPr>
          <p:cNvCxnSpPr>
            <a:cxnSpLocks/>
          </p:cNvCxnSpPr>
          <p:nvPr/>
        </p:nvCxnSpPr>
        <p:spPr>
          <a:xfrm rot="5400000">
            <a:off x="4415440" y="2490354"/>
            <a:ext cx="417023" cy="284016"/>
          </a:xfrm>
          <a:prstGeom prst="bentConnector3">
            <a:avLst>
              <a:gd name="adj1" fmla="val 166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16083A40-0E19-4C57-87DA-D9BFC8137D74}"/>
              </a:ext>
            </a:extLst>
          </p:cNvPr>
          <p:cNvCxnSpPr>
            <a:cxnSpLocks/>
          </p:cNvCxnSpPr>
          <p:nvPr/>
        </p:nvCxnSpPr>
        <p:spPr>
          <a:xfrm flipV="1">
            <a:off x="4323939" y="2208414"/>
            <a:ext cx="1" cy="64111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D0081CD5-FE8A-46B4-851F-F8A766EA59AB}"/>
              </a:ext>
            </a:extLst>
          </p:cNvPr>
          <p:cNvCxnSpPr/>
          <p:nvPr/>
        </p:nvCxnSpPr>
        <p:spPr>
          <a:xfrm flipH="1">
            <a:off x="4329544" y="2849531"/>
            <a:ext cx="15239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1BF38D48-BDED-4E65-A528-4ED5BEAC85B4}"/>
              </a:ext>
            </a:extLst>
          </p:cNvPr>
          <p:cNvCxnSpPr>
            <a:cxnSpLocks/>
          </p:cNvCxnSpPr>
          <p:nvPr/>
        </p:nvCxnSpPr>
        <p:spPr>
          <a:xfrm flipH="1">
            <a:off x="4474354" y="2724840"/>
            <a:ext cx="28962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191141D-8232-49DC-9469-59586EB94975}"/>
              </a:ext>
            </a:extLst>
          </p:cNvPr>
          <p:cNvCxnSpPr>
            <a:cxnSpLocks/>
          </p:cNvCxnSpPr>
          <p:nvPr/>
        </p:nvCxnSpPr>
        <p:spPr>
          <a:xfrm flipH="1">
            <a:off x="4481943" y="2988077"/>
            <a:ext cx="28962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Google Shape;119;p16">
            <a:extLst>
              <a:ext uri="{FF2B5EF4-FFF2-40B4-BE49-F238E27FC236}">
                <a16:creationId xmlns:a16="http://schemas.microsoft.com/office/drawing/2014/main" id="{ABE291A8-7416-4E19-B0BE-56BACEFC2E77}"/>
              </a:ext>
            </a:extLst>
          </p:cNvPr>
          <p:cNvSpPr txBox="1">
            <a:spLocks/>
          </p:cNvSpPr>
          <p:nvPr/>
        </p:nvSpPr>
        <p:spPr>
          <a:xfrm>
            <a:off x="402075" y="3062896"/>
            <a:ext cx="608674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1" i="0" u="none" strike="noStrike" cap="none">
                <a:solidFill>
                  <a:srgbClr val="294667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" sz="1400">
                <a:solidFill>
                  <a:schemeClr val="bg1"/>
                </a:solidFill>
              </a:rPr>
              <a:t>3.2.2</a:t>
            </a:r>
          </a:p>
        </p:txBody>
      </p:sp>
      <p:sp>
        <p:nvSpPr>
          <p:cNvPr id="52" name="Google Shape;116;p16">
            <a:extLst>
              <a:ext uri="{FF2B5EF4-FFF2-40B4-BE49-F238E27FC236}">
                <a16:creationId xmlns:a16="http://schemas.microsoft.com/office/drawing/2014/main" id="{204C8767-CF0C-42F6-A95F-6E03D8D4366B}"/>
              </a:ext>
            </a:extLst>
          </p:cNvPr>
          <p:cNvSpPr txBox="1">
            <a:spLocks/>
          </p:cNvSpPr>
          <p:nvPr/>
        </p:nvSpPr>
        <p:spPr>
          <a:xfrm>
            <a:off x="1006993" y="3018908"/>
            <a:ext cx="5218800" cy="43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SzPts val="1400"/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es-ES" sz="1800">
                <a:solidFill>
                  <a:schemeClr val="accent4"/>
                </a:solidFill>
              </a:rPr>
              <a:t>Sintagma adjectival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1BF03B6C-5F10-47DA-B040-E012C65C0976}"/>
              </a:ext>
            </a:extLst>
          </p:cNvPr>
          <p:cNvSpPr txBox="1"/>
          <p:nvPr/>
        </p:nvSpPr>
        <p:spPr>
          <a:xfrm>
            <a:off x="5716584" y="1559115"/>
            <a:ext cx="30014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100" b="1" u="sng">
                <a:uFill>
                  <a:solidFill>
                    <a:schemeClr val="accent1"/>
                  </a:solidFill>
                </a:uFill>
                <a:latin typeface="Open Sans"/>
              </a:rPr>
              <a:t>ESPECIFICATIU</a:t>
            </a:r>
            <a:r>
              <a:rPr lang="es-ES" sz="1100" b="1">
                <a:latin typeface="Open Sans"/>
              </a:rPr>
              <a:t>:</a:t>
            </a:r>
            <a:r>
              <a:rPr lang="es-ES" sz="1100">
                <a:latin typeface="Open Sans"/>
              </a:rPr>
              <a:t> delimiten el nom</a:t>
            </a:r>
            <a:br>
              <a:rPr lang="es-ES" sz="1100">
                <a:latin typeface="Open Sans"/>
              </a:rPr>
            </a:br>
            <a:r>
              <a:rPr lang="es-ES" sz="1000" i="1">
                <a:solidFill>
                  <a:schemeClr val="accent1"/>
                </a:solidFill>
                <a:latin typeface="Open Sans"/>
              </a:rPr>
              <a:t>el cotxe que és roig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100" b="1" u="sng">
                <a:uFill>
                  <a:solidFill>
                    <a:schemeClr val="accent1"/>
                  </a:solidFill>
                </a:uFill>
                <a:latin typeface="Open Sans"/>
              </a:rPr>
              <a:t>EXPLICATIU</a:t>
            </a:r>
            <a:r>
              <a:rPr lang="es-ES" sz="1100" b="1">
                <a:latin typeface="Open Sans"/>
              </a:rPr>
              <a:t>:</a:t>
            </a:r>
            <a:r>
              <a:rPr lang="es-ES" sz="1100">
                <a:latin typeface="Open Sans"/>
              </a:rPr>
              <a:t> aporten informació coneguda</a:t>
            </a:r>
            <a:br>
              <a:rPr lang="es-ES" sz="1100">
                <a:latin typeface="Open Sans"/>
              </a:rPr>
            </a:br>
            <a:r>
              <a:rPr lang="es-ES" sz="1000" i="1">
                <a:solidFill>
                  <a:schemeClr val="accent1"/>
                </a:solidFill>
                <a:latin typeface="Open Sans"/>
              </a:rPr>
              <a:t>el cotxe</a:t>
            </a:r>
            <a:r>
              <a:rPr lang="es-ES" sz="1000" b="1" i="1">
                <a:solidFill>
                  <a:schemeClr val="accent1"/>
                </a:solidFill>
                <a:latin typeface="Open Sans"/>
              </a:rPr>
              <a:t>,</a:t>
            </a:r>
            <a:r>
              <a:rPr lang="es-ES" sz="1000" i="1">
                <a:solidFill>
                  <a:schemeClr val="accent1"/>
                </a:solidFill>
                <a:latin typeface="Open Sans"/>
              </a:rPr>
              <a:t> que és roig</a:t>
            </a:r>
          </a:p>
        </p:txBody>
      </p:sp>
      <p:sp>
        <p:nvSpPr>
          <p:cNvPr id="54" name="Flecha: doblada hacia arriba 53">
            <a:extLst>
              <a:ext uri="{FF2B5EF4-FFF2-40B4-BE49-F238E27FC236}">
                <a16:creationId xmlns:a16="http://schemas.microsoft.com/office/drawing/2014/main" id="{9AEDDB3E-2CAA-477A-86D2-C4165B6DD96D}"/>
              </a:ext>
            </a:extLst>
          </p:cNvPr>
          <p:cNvSpPr/>
          <p:nvPr/>
        </p:nvSpPr>
        <p:spPr>
          <a:xfrm rot="10800000">
            <a:off x="5576453" y="1876113"/>
            <a:ext cx="197138" cy="392576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5F186696-BE4F-4CAB-9AEF-962C4EB0A2AE}"/>
              </a:ext>
            </a:extLst>
          </p:cNvPr>
          <p:cNvCxnSpPr/>
          <p:nvPr/>
        </p:nvCxnSpPr>
        <p:spPr>
          <a:xfrm>
            <a:off x="5773591" y="1586823"/>
            <a:ext cx="0" cy="649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Diagrama de flujo: terminador 56">
            <a:extLst>
              <a:ext uri="{FF2B5EF4-FFF2-40B4-BE49-F238E27FC236}">
                <a16:creationId xmlns:a16="http://schemas.microsoft.com/office/drawing/2014/main" id="{7D84A204-9FEA-4B4B-B0C7-5CC22E179016}"/>
              </a:ext>
            </a:extLst>
          </p:cNvPr>
          <p:cNvSpPr/>
          <p:nvPr/>
        </p:nvSpPr>
        <p:spPr>
          <a:xfrm>
            <a:off x="2506344" y="3899018"/>
            <a:ext cx="861627" cy="4343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u="sng">
                <a:solidFill>
                  <a:schemeClr val="tx1"/>
                </a:solidFill>
                <a:latin typeface="Open Sans"/>
              </a:rPr>
              <a:t>NUCLI</a:t>
            </a:r>
          </a:p>
          <a:p>
            <a:pPr algn="ctr"/>
            <a:r>
              <a:rPr lang="es-ES" b="1">
                <a:latin typeface="Open Sans"/>
              </a:rPr>
              <a:t>ADJ</a:t>
            </a:r>
          </a:p>
        </p:txBody>
      </p:sp>
      <p:sp>
        <p:nvSpPr>
          <p:cNvPr id="58" name="Diagrama de flujo: terminador 57">
            <a:extLst>
              <a:ext uri="{FF2B5EF4-FFF2-40B4-BE49-F238E27FC236}">
                <a16:creationId xmlns:a16="http://schemas.microsoft.com/office/drawing/2014/main" id="{397D1E4D-474A-44B3-88A8-BD2CA9932033}"/>
              </a:ext>
            </a:extLst>
          </p:cNvPr>
          <p:cNvSpPr/>
          <p:nvPr/>
        </p:nvSpPr>
        <p:spPr>
          <a:xfrm>
            <a:off x="331181" y="3899018"/>
            <a:ext cx="1859155" cy="434340"/>
          </a:xfrm>
          <a:prstGeom prst="flowChartTermina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/>
              </a:rPr>
              <a:t>ESPECIFICADORS ADJECTIVALS</a:t>
            </a: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53103DF4-E7E3-4B87-A7CC-324A95971C04}"/>
              </a:ext>
            </a:extLst>
          </p:cNvPr>
          <p:cNvCxnSpPr>
            <a:stCxn id="58" idx="3"/>
            <a:endCxn id="57" idx="1"/>
          </p:cNvCxnSpPr>
          <p:nvPr/>
        </p:nvCxnSpPr>
        <p:spPr>
          <a:xfrm>
            <a:off x="2190336" y="4116188"/>
            <a:ext cx="31600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Diagrama de flujo: terminador 59">
            <a:extLst>
              <a:ext uri="{FF2B5EF4-FFF2-40B4-BE49-F238E27FC236}">
                <a16:creationId xmlns:a16="http://schemas.microsoft.com/office/drawing/2014/main" id="{26A4555E-A2EB-4FD3-91D2-99808DD3E060}"/>
              </a:ext>
            </a:extLst>
          </p:cNvPr>
          <p:cNvSpPr/>
          <p:nvPr/>
        </p:nvSpPr>
        <p:spPr>
          <a:xfrm>
            <a:off x="3683979" y="3899018"/>
            <a:ext cx="1859155" cy="434340"/>
          </a:xfrm>
          <a:prstGeom prst="flowChartTermina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/>
              </a:rPr>
              <a:t>COMPLEMENTS ADJECTIVALS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19F167EB-9BC0-4BDE-AC4F-BF4E2732BFD4}"/>
              </a:ext>
            </a:extLst>
          </p:cNvPr>
          <p:cNvCxnSpPr>
            <a:cxnSpLocks/>
            <a:stCxn id="60" idx="1"/>
            <a:endCxn id="57" idx="3"/>
          </p:cNvCxnSpPr>
          <p:nvPr/>
        </p:nvCxnSpPr>
        <p:spPr>
          <a:xfrm flipH="1">
            <a:off x="3367971" y="4116188"/>
            <a:ext cx="31600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Tabla 19">
            <a:extLst>
              <a:ext uri="{FF2B5EF4-FFF2-40B4-BE49-F238E27FC236}">
                <a16:creationId xmlns:a16="http://schemas.microsoft.com/office/drawing/2014/main" id="{B2AD9E3E-A137-425B-A06E-1D83C8E9D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940317"/>
              </p:ext>
            </p:extLst>
          </p:nvPr>
        </p:nvGraphicFramePr>
        <p:xfrm>
          <a:off x="1409697" y="3506935"/>
          <a:ext cx="3724391" cy="274320"/>
        </p:xfrm>
        <a:graphic>
          <a:graphicData uri="http://schemas.openxmlformats.org/drawingml/2006/table">
            <a:tbl>
              <a:tblPr firstRow="1" bandRow="1">
                <a:tableStyleId>{B01A26FF-25F0-4A55-B6BD-BB62B2269B1A}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86567613"/>
                    </a:ext>
                  </a:extLst>
                </a:gridCol>
                <a:gridCol w="2428991">
                  <a:extLst>
                    <a:ext uri="{9D8B030D-6E8A-4147-A177-3AD203B41FA5}">
                      <a16:colId xmlns:a16="http://schemas.microsoft.com/office/drawing/2014/main" val="24792018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Quantificadors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molt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alt,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ben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dinàmic,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prou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 astut</a:t>
                      </a:r>
                      <a:endParaRPr lang="es-ES" sz="1200" i="1" u="sng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763442"/>
                  </a:ext>
                </a:extLst>
              </a:tr>
            </a:tbl>
          </a:graphicData>
        </a:graphic>
      </p:graphicFrame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B213EC6E-0B70-454B-924D-60AFC41C7096}"/>
              </a:ext>
            </a:extLst>
          </p:cNvPr>
          <p:cNvCxnSpPr/>
          <p:nvPr/>
        </p:nvCxnSpPr>
        <p:spPr>
          <a:xfrm flipH="1">
            <a:off x="1257298" y="3644095"/>
            <a:ext cx="15239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2179C59B-7033-4A77-AAA2-540C105D7A9B}"/>
              </a:ext>
            </a:extLst>
          </p:cNvPr>
          <p:cNvCxnSpPr>
            <a:cxnSpLocks/>
          </p:cNvCxnSpPr>
          <p:nvPr/>
        </p:nvCxnSpPr>
        <p:spPr>
          <a:xfrm>
            <a:off x="1260758" y="3644095"/>
            <a:ext cx="0" cy="2422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5C6FC410-F2D1-4FB7-8B3A-97F1359EC985}"/>
              </a:ext>
            </a:extLst>
          </p:cNvPr>
          <p:cNvCxnSpPr>
            <a:cxnSpLocks/>
          </p:cNvCxnSpPr>
          <p:nvPr/>
        </p:nvCxnSpPr>
        <p:spPr>
          <a:xfrm flipV="1">
            <a:off x="4578922" y="4333358"/>
            <a:ext cx="0" cy="2422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Tabla 19">
            <a:extLst>
              <a:ext uri="{FF2B5EF4-FFF2-40B4-BE49-F238E27FC236}">
                <a16:creationId xmlns:a16="http://schemas.microsoft.com/office/drawing/2014/main" id="{47D6B1D1-0C4C-42D4-B041-5B9E064F9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378880"/>
              </p:ext>
            </p:extLst>
          </p:nvPr>
        </p:nvGraphicFramePr>
        <p:xfrm>
          <a:off x="4729342" y="4432762"/>
          <a:ext cx="4172203" cy="274320"/>
        </p:xfrm>
        <a:graphic>
          <a:graphicData uri="http://schemas.openxmlformats.org/drawingml/2006/table">
            <a:tbl>
              <a:tblPr firstRow="1" bandRow="1">
                <a:tableStyleId>{B01A26FF-25F0-4A55-B6BD-BB62B2269B1A}</a:tableStyleId>
              </a:tblPr>
              <a:tblGrid>
                <a:gridCol w="667003">
                  <a:extLst>
                    <a:ext uri="{9D8B030D-6E8A-4147-A177-3AD203B41FA5}">
                      <a16:colId xmlns:a16="http://schemas.microsoft.com/office/drawing/2014/main" val="428656761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4792018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SPREP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ple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de fang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, útil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per a tothom</a:t>
                      </a:r>
                      <a:r>
                        <a:rPr lang="es-ES" sz="1200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, contrari </a:t>
                      </a:r>
                      <a:r>
                        <a:rPr lang="es-ES" sz="1200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/>
                        </a:rPr>
                        <a:t>als principis</a:t>
                      </a:r>
                      <a:endParaRPr lang="es-ES" sz="1200" i="1" u="none" baseline="0">
                        <a:uFill>
                          <a:solidFill>
                            <a:schemeClr val="accent1"/>
                          </a:solidFill>
                        </a:uFill>
                        <a:latin typeface="Open San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763442"/>
                  </a:ext>
                </a:extLst>
              </a:tr>
            </a:tbl>
          </a:graphicData>
        </a:graphic>
      </p:graphicFrame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CBE1FD62-358C-497C-8E6F-F24E629B7E20}"/>
              </a:ext>
            </a:extLst>
          </p:cNvPr>
          <p:cNvCxnSpPr/>
          <p:nvPr/>
        </p:nvCxnSpPr>
        <p:spPr>
          <a:xfrm flipH="1">
            <a:off x="4576943" y="4569922"/>
            <a:ext cx="15239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ángulo 69">
            <a:extLst>
              <a:ext uri="{FF2B5EF4-FFF2-40B4-BE49-F238E27FC236}">
                <a16:creationId xmlns:a16="http://schemas.microsoft.com/office/drawing/2014/main" id="{3FED4B7C-7A76-4CE9-B3B3-82166DF19BB7}"/>
              </a:ext>
            </a:extLst>
          </p:cNvPr>
          <p:cNvSpPr/>
          <p:nvPr/>
        </p:nvSpPr>
        <p:spPr>
          <a:xfrm>
            <a:off x="7754390" y="143062"/>
            <a:ext cx="1278774" cy="4052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>
                <a:latin typeface="Open Sans"/>
              </a:rPr>
              <a:t>DET + ADJ</a:t>
            </a:r>
          </a:p>
          <a:p>
            <a:pPr algn="ctr"/>
            <a:r>
              <a:rPr lang="es-ES" sz="900" i="1">
                <a:latin typeface="Open Sans"/>
              </a:rPr>
              <a:t>ADJ SUBSTANTIVAT</a:t>
            </a:r>
          </a:p>
        </p:txBody>
      </p:sp>
    </p:spTree>
    <p:extLst>
      <p:ext uri="{BB962C8B-B14F-4D97-AF65-F5344CB8AC3E}">
        <p14:creationId xmlns:p14="http://schemas.microsoft.com/office/powerpoint/2010/main" val="3190572654"/>
      </p:ext>
    </p:extLst>
  </p:cSld>
  <p:clrMapOvr>
    <a:masterClrMapping/>
  </p:clrMapOvr>
</p:sld>
</file>

<file path=ppt/theme/theme1.xml><?xml version="1.0" encoding="utf-8"?>
<a:theme xmlns:a="http://schemas.openxmlformats.org/drawingml/2006/main" name="Emilia template">
  <a:themeElements>
    <a:clrScheme name="Custom 347">
      <a:dk1>
        <a:srgbClr val="021028"/>
      </a:dk1>
      <a:lt1>
        <a:srgbClr val="FFFFFF"/>
      </a:lt1>
      <a:dk2>
        <a:srgbClr val="294667"/>
      </a:dk2>
      <a:lt2>
        <a:srgbClr val="D6DDE4"/>
      </a:lt2>
      <a:accent1>
        <a:srgbClr val="FFB424"/>
      </a:accent1>
      <a:accent2>
        <a:srgbClr val="FF8400"/>
      </a:accent2>
      <a:accent3>
        <a:srgbClr val="4E6D92"/>
      </a:accent3>
      <a:accent4>
        <a:srgbClr val="6BA0E0"/>
      </a:accent4>
      <a:accent5>
        <a:srgbClr val="1FC3A6"/>
      </a:accent5>
      <a:accent6>
        <a:srgbClr val="ABF07F"/>
      </a:accent6>
      <a:hlink>
        <a:srgbClr val="02102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2661</Words>
  <Application>Microsoft Office PowerPoint</Application>
  <PresentationFormat>Presentación en pantalla (16:9)</PresentationFormat>
  <Paragraphs>435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Courier New</vt:lpstr>
      <vt:lpstr>Merriweather</vt:lpstr>
      <vt:lpstr>Open Sans</vt:lpstr>
      <vt:lpstr>Wingdings</vt:lpstr>
      <vt:lpstr>Wingdings 2</vt:lpstr>
      <vt:lpstr>Emilia template</vt:lpstr>
      <vt:lpstr>VALENCIÀ T.2 Mesurar les paraules</vt:lpstr>
      <vt:lpstr>La variació lingüística</vt:lpstr>
      <vt:lpstr>Presentación de PowerPoint</vt:lpstr>
      <vt:lpstr>Les propietats textuals</vt:lpstr>
      <vt:lpstr>Presentación de PowerPoint</vt:lpstr>
      <vt:lpstr>El nom i l’adjectiu</vt:lpstr>
      <vt:lpstr>Presentación de PowerPoint</vt:lpstr>
      <vt:lpstr>Presentación de PowerPoint</vt:lpstr>
      <vt:lpstr>Presentación de PowerPoint</vt:lpstr>
      <vt:lpstr>L’elisió vocàlica</vt:lpstr>
      <vt:lpstr>Presentación de PowerPoint</vt:lpstr>
      <vt:lpstr>Context històric de la Corona d’Aragó</vt:lpstr>
      <vt:lpstr>Les cròniques medievals</vt:lpstr>
      <vt:lpstr>Presentación de PowerPoint</vt:lpstr>
      <vt:lpstr>Les guerres en la ficció</vt:lpstr>
      <vt:lpstr>Les guerres en la ficció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VALENCIÀ T.2 Mesurar les paraules</dc:title>
  <cp:lastModifiedBy>Eva Arnau</cp:lastModifiedBy>
  <cp:revision>111</cp:revision>
  <dcterms:modified xsi:type="dcterms:W3CDTF">2023-11-18T18:42:31Z</dcterms:modified>
</cp:coreProperties>
</file>