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65" r:id="rId4"/>
    <p:sldId id="272" r:id="rId5"/>
    <p:sldId id="267" r:id="rId6"/>
    <p:sldId id="266" r:id="rId7"/>
    <p:sldId id="268" r:id="rId8"/>
    <p:sldId id="269" r:id="rId9"/>
    <p:sldId id="270" r:id="rId10"/>
    <p:sldId id="271" r:id="rId11"/>
    <p:sldId id="257" r:id="rId12"/>
    <p:sldId id="258" r:id="rId13"/>
    <p:sldId id="259" r:id="rId14"/>
    <p:sldId id="260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Arnau" initials="EA" lastIdx="3" clrIdx="0">
    <p:extLst>
      <p:ext uri="{19B8F6BF-5375-455C-9EA6-DF929625EA0E}">
        <p15:presenceInfo xmlns:p15="http://schemas.microsoft.com/office/powerpoint/2012/main" userId="6f97e88311b1d3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3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7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1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2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7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5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7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0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8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12" Type="http://schemas.openxmlformats.org/officeDocument/2006/relationships/image" Target="../media/image120.png"/><Relationship Id="rId17" Type="http://schemas.openxmlformats.org/officeDocument/2006/relationships/image" Target="../media/image170.png"/><Relationship Id="rId2" Type="http://schemas.openxmlformats.org/officeDocument/2006/relationships/image" Target="../media/image2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11" Type="http://schemas.openxmlformats.org/officeDocument/2006/relationships/image" Target="../media/image110.png"/><Relationship Id="rId5" Type="http://schemas.openxmlformats.org/officeDocument/2006/relationships/image" Target="../media/image510.png"/><Relationship Id="rId15" Type="http://schemas.openxmlformats.org/officeDocument/2006/relationships/image" Target="../media/image150.png"/><Relationship Id="rId10" Type="http://schemas.openxmlformats.org/officeDocument/2006/relationships/image" Target="../media/image104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Relationship Id="rId1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0.png"/><Relationship Id="rId26" Type="http://schemas.openxmlformats.org/officeDocument/2006/relationships/image" Target="../media/image42.png"/><Relationship Id="rId3" Type="http://schemas.openxmlformats.org/officeDocument/2006/relationships/image" Target="../media/image190.png"/><Relationship Id="rId21" Type="http://schemas.openxmlformats.org/officeDocument/2006/relationships/image" Target="../media/image37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0.png"/><Relationship Id="rId25" Type="http://schemas.openxmlformats.org/officeDocument/2006/relationships/image" Target="../media/image411.png"/><Relationship Id="rId2" Type="http://schemas.openxmlformats.org/officeDocument/2006/relationships/image" Target="../media/image180.png"/><Relationship Id="rId16" Type="http://schemas.openxmlformats.org/officeDocument/2006/relationships/image" Target="../media/image320.png"/><Relationship Id="rId20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24" Type="http://schemas.openxmlformats.org/officeDocument/2006/relationships/image" Target="../media/image400.png"/><Relationship Id="rId5" Type="http://schemas.openxmlformats.org/officeDocument/2006/relationships/image" Target="../media/image210.png"/><Relationship Id="rId15" Type="http://schemas.openxmlformats.org/officeDocument/2006/relationships/image" Target="../media/image311.png"/><Relationship Id="rId23" Type="http://schemas.openxmlformats.org/officeDocument/2006/relationships/image" Target="../media/image390.png"/><Relationship Id="rId28" Type="http://schemas.openxmlformats.org/officeDocument/2006/relationships/image" Target="../media/image44.png"/><Relationship Id="rId10" Type="http://schemas.openxmlformats.org/officeDocument/2006/relationships/image" Target="../media/image260.png"/><Relationship Id="rId19" Type="http://schemas.openxmlformats.org/officeDocument/2006/relationships/image" Target="../media/image35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Relationship Id="rId14" Type="http://schemas.openxmlformats.org/officeDocument/2006/relationships/image" Target="../media/image300.png"/><Relationship Id="rId22" Type="http://schemas.openxmlformats.org/officeDocument/2006/relationships/image" Target="../media/image380.png"/><Relationship Id="rId27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0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0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0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75199" y="726177"/>
            <a:ext cx="5241603" cy="534372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Una bombilla multicolor con iconos de empresa">
            <a:extLst>
              <a:ext uri="{FF2B5EF4-FFF2-40B4-BE49-F238E27FC236}">
                <a16:creationId xmlns:a16="http://schemas.microsoft.com/office/drawing/2014/main" id="{C8BFD4C3-6B5E-972E-986C-355BECD98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7D7D5"/>
              </a:clrFrom>
              <a:clrTo>
                <a:srgbClr val="D7D7D5">
                  <a:alpha val="0"/>
                </a:srgbClr>
              </a:clrTo>
            </a:clrChange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1465" b="817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EE512C-90E8-4F2A-B664-452630B0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30"/>
            <a:ext cx="9144000" cy="2820573"/>
          </a:xfrm>
        </p:spPr>
        <p:txBody>
          <a:bodyPr>
            <a:normAutofit/>
          </a:bodyPr>
          <a:lstStyle/>
          <a:p>
            <a:pPr algn="ctr"/>
            <a:r>
              <a:rPr lang="es-ES" sz="6600" b="1"/>
              <a:t>Formulació inorgànica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30CF97-0B68-427C-A12B-C0A5D086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856" y="4628271"/>
            <a:ext cx="4054288" cy="1069144"/>
          </a:xfrm>
        </p:spPr>
        <p:txBody>
          <a:bodyPr>
            <a:normAutofit/>
          </a:bodyPr>
          <a:lstStyle/>
          <a:p>
            <a:pPr algn="ctr"/>
            <a:r>
              <a:rPr lang="es-ES" b="1" u="sng"/>
              <a:t>FÍSICA I QUÍMICA</a:t>
            </a:r>
            <a:br>
              <a:rPr lang="es-ES" b="1" u="sng"/>
            </a:br>
            <a:r>
              <a:rPr lang="es-ES" b="1"/>
              <a:t>TEMA 1</a:t>
            </a:r>
          </a:p>
        </p:txBody>
      </p:sp>
    </p:spTree>
    <p:extLst>
      <p:ext uri="{BB962C8B-B14F-4D97-AF65-F5344CB8AC3E}">
        <p14:creationId xmlns:p14="http://schemas.microsoft.com/office/powerpoint/2010/main" val="155564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HIDRÒXIDS</a:t>
            </a:r>
            <a:r>
              <a:rPr lang="es-ES"/>
              <a:t> (-1)</a:t>
            </a:r>
            <a:endParaRPr lang="es-ES" u="sng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97815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dihidròxid de platí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hidròxid de platí(II)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hidròxid de potassi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hidròxid de potassi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dihidròxid de beril·li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hidròxid de beril·li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155951" y="3855856"/>
                <a:ext cx="12379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𝑃𝑡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51" y="3855856"/>
                <a:ext cx="1237968" cy="369332"/>
              </a:xfrm>
              <a:prstGeom prst="rect">
                <a:avLst/>
              </a:prstGeom>
              <a:blipFill>
                <a:blip r:embed="rId2"/>
                <a:stretch>
                  <a:fillRect l="-5419" r="-1478" b="-3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155951" y="5250771"/>
                <a:ext cx="1278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51" y="5250771"/>
                <a:ext cx="1278876" cy="369332"/>
              </a:xfrm>
              <a:prstGeom prst="rect">
                <a:avLst/>
              </a:prstGeom>
              <a:blipFill>
                <a:blip r:embed="rId3"/>
                <a:stretch>
                  <a:fillRect l="-5263" r="-1435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/>
              <p:nvPr/>
            </p:nvSpPr>
            <p:spPr>
              <a:xfrm>
                <a:off x="1065896" y="1770884"/>
                <a:ext cx="19298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𝑶𝑯</m:t>
                          </m:r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6" y="1770884"/>
                <a:ext cx="192988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982FD3FC-00C0-432A-BEE5-B652162773C1}"/>
              </a:ext>
            </a:extLst>
          </p:cNvPr>
          <p:cNvSpPr/>
          <p:nvPr/>
        </p:nvSpPr>
        <p:spPr>
          <a:xfrm>
            <a:off x="1031392" y="1790256"/>
            <a:ext cx="1929887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63F4D9D5-836E-4ED0-9357-8C58E1923C8B}"/>
              </a:ext>
            </a:extLst>
          </p:cNvPr>
          <p:cNvSpPr txBox="1">
            <a:spLocks/>
          </p:cNvSpPr>
          <p:nvPr/>
        </p:nvSpPr>
        <p:spPr>
          <a:xfrm>
            <a:off x="2961279" y="1712426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(p)-hidròxid d’element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hidròxid d’element(*n.ox)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/>
              <p:nvPr/>
            </p:nvSpPr>
            <p:spPr>
              <a:xfrm>
                <a:off x="1369253" y="4498900"/>
                <a:ext cx="7335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𝐾𝑂𝐻</m:t>
                      </m:r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253" y="4498900"/>
                <a:ext cx="733599" cy="369332"/>
              </a:xfrm>
              <a:prstGeom prst="rect">
                <a:avLst/>
              </a:prstGeom>
              <a:blipFill>
                <a:blip r:embed="rId5"/>
                <a:stretch>
                  <a:fillRect l="-9167" r="-7500"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29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OXOÀCIDS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5271AD9A-BDD4-4F79-9ED6-3A8881E96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668282"/>
              </p:ext>
            </p:extLst>
          </p:nvPr>
        </p:nvGraphicFramePr>
        <p:xfrm>
          <a:off x="8465271" y="838724"/>
          <a:ext cx="306165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084">
                  <a:extLst>
                    <a:ext uri="{9D8B030D-6E8A-4147-A177-3AD203B41FA5}">
                      <a16:colId xmlns:a16="http://schemas.microsoft.com/office/drawing/2014/main" val="2562950285"/>
                    </a:ext>
                  </a:extLst>
                </a:gridCol>
                <a:gridCol w="724619">
                  <a:extLst>
                    <a:ext uri="{9D8B030D-6E8A-4147-A177-3AD203B41FA5}">
                      <a16:colId xmlns:a16="http://schemas.microsoft.com/office/drawing/2014/main" val="3742303577"/>
                    </a:ext>
                  </a:extLst>
                </a:gridCol>
                <a:gridCol w="1449956">
                  <a:extLst>
                    <a:ext uri="{9D8B030D-6E8A-4147-A177-3AD203B41FA5}">
                      <a16:colId xmlns:a16="http://schemas.microsoft.com/office/drawing/2014/main" val="3249503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655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hipo-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-ós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80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-ós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15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-ic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77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per-</a:t>
                      </a:r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-ic</a:t>
                      </a:r>
                    </a:p>
                  </a:txBody>
                  <a:tcPr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70526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1041545" y="1877870"/>
                <a:ext cx="176952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45" y="1877870"/>
                <a:ext cx="176952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1032919" y="1905868"/>
            <a:ext cx="1769523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793816" y="1791300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(p)-hidrogen[(p)-oxid-(p)-element-at]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àcid (p)-element-(s)</a:t>
            </a:r>
            <a:endParaRPr lang="es-ES" b="1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08E96C6-E911-4A83-99DB-78B8508B5293}"/>
              </a:ext>
            </a:extLst>
          </p:cNvPr>
          <p:cNvSpPr/>
          <p:nvPr/>
        </p:nvSpPr>
        <p:spPr>
          <a:xfrm>
            <a:off x="10133047" y="1596789"/>
            <a:ext cx="151679" cy="688413"/>
          </a:xfrm>
          <a:prstGeom prst="rightBrace">
            <a:avLst>
              <a:gd name="adj1" fmla="val 4663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752845BE-F726-48E6-B790-69FFDB5C39D0}"/>
              </a:ext>
            </a:extLst>
          </p:cNvPr>
          <p:cNvSpPr/>
          <p:nvPr/>
        </p:nvSpPr>
        <p:spPr>
          <a:xfrm>
            <a:off x="10576881" y="1287582"/>
            <a:ext cx="151679" cy="997620"/>
          </a:xfrm>
          <a:prstGeom prst="rightBrace">
            <a:avLst>
              <a:gd name="adj1" fmla="val 4663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6D608396-878A-4C1C-A647-AD9C79602A96}"/>
              </a:ext>
            </a:extLst>
          </p:cNvPr>
          <p:cNvSpPr/>
          <p:nvPr/>
        </p:nvSpPr>
        <p:spPr>
          <a:xfrm>
            <a:off x="11020715" y="1287582"/>
            <a:ext cx="151679" cy="1297426"/>
          </a:xfrm>
          <a:prstGeom prst="rightBrace">
            <a:avLst>
              <a:gd name="adj1" fmla="val 4663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9E15978-F45B-471C-9BE1-41FB0C6B6B39}"/>
              </a:ext>
            </a:extLst>
          </p:cNvPr>
          <p:cNvSpPr txBox="1">
            <a:spLocks/>
          </p:cNvSpPr>
          <p:nvPr/>
        </p:nvSpPr>
        <p:spPr>
          <a:xfrm>
            <a:off x="10284726" y="1724847"/>
            <a:ext cx="394951" cy="43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2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22FBFE9A-192A-40EA-93DF-D823759588CE}"/>
              </a:ext>
            </a:extLst>
          </p:cNvPr>
          <p:cNvSpPr txBox="1">
            <a:spLocks/>
          </p:cNvSpPr>
          <p:nvPr/>
        </p:nvSpPr>
        <p:spPr>
          <a:xfrm>
            <a:off x="10728560" y="1567797"/>
            <a:ext cx="394951" cy="43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3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4EEFE71-9D21-4627-B2AB-1BF889F386C2}"/>
              </a:ext>
            </a:extLst>
          </p:cNvPr>
          <p:cNvSpPr txBox="1">
            <a:spLocks/>
          </p:cNvSpPr>
          <p:nvPr/>
        </p:nvSpPr>
        <p:spPr>
          <a:xfrm>
            <a:off x="11172394" y="1717700"/>
            <a:ext cx="394951" cy="43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4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90399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dihidrogen(tetraoxidsulfat)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sulfúric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trihidrogen(trioxidfosfat)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fosforós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hidrogen(oxidclorat)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àcid hipoclorós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2416308-66DC-4EA2-B5C9-0EFFFF81FBCA}"/>
              </a:ext>
            </a:extLst>
          </p:cNvPr>
          <p:cNvCxnSpPr/>
          <p:nvPr/>
        </p:nvCxnSpPr>
        <p:spPr>
          <a:xfrm flipH="1">
            <a:off x="11639522" y="1287582"/>
            <a:ext cx="181155" cy="1319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D363A897-1EC1-49A4-9011-C8E2D5505F87}"/>
              </a:ext>
            </a:extLst>
          </p:cNvPr>
          <p:cNvCxnSpPr>
            <a:cxnSpLocks/>
          </p:cNvCxnSpPr>
          <p:nvPr/>
        </p:nvCxnSpPr>
        <p:spPr>
          <a:xfrm>
            <a:off x="11824858" y="1287582"/>
            <a:ext cx="181155" cy="1319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122762" y="3874620"/>
                <a:ext cx="927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62" y="3874620"/>
                <a:ext cx="927562" cy="369332"/>
              </a:xfrm>
              <a:prstGeom prst="rect">
                <a:avLst/>
              </a:prstGeom>
              <a:blipFill>
                <a:blip r:embed="rId3"/>
                <a:stretch>
                  <a:fillRect l="-5921" r="-1974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A1F1A78-837F-4414-82BA-490F1FDA7DEA}"/>
                  </a:ext>
                </a:extLst>
              </p:cNvPr>
              <p:cNvSpPr txBox="1"/>
              <p:nvPr/>
            </p:nvSpPr>
            <p:spPr>
              <a:xfrm>
                <a:off x="1679485" y="3758487"/>
                <a:ext cx="338233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9A1F1A78-837F-4414-82BA-490F1FDA7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85" y="3758487"/>
                <a:ext cx="338233" cy="169277"/>
              </a:xfrm>
              <a:prstGeom prst="rect">
                <a:avLst/>
              </a:prstGeom>
              <a:blipFill>
                <a:blip r:embed="rId4"/>
                <a:stretch>
                  <a:fillRect l="-14545" r="-16364" b="-40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ADF1ACB2-FA3A-4F97-9008-816949AA98B4}"/>
                  </a:ext>
                </a:extLst>
              </p:cNvPr>
              <p:cNvSpPr txBox="1"/>
              <p:nvPr/>
            </p:nvSpPr>
            <p:spPr>
              <a:xfrm>
                <a:off x="1118515" y="3758487"/>
                <a:ext cx="33823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ADF1ACB2-FA3A-4F97-9008-816949AA9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515" y="3758487"/>
                <a:ext cx="338234" cy="169277"/>
              </a:xfrm>
              <a:prstGeom prst="rect">
                <a:avLst/>
              </a:prstGeom>
              <a:blipFill>
                <a:blip r:embed="rId5"/>
                <a:stretch>
                  <a:fillRect l="-14286" r="-14286" b="-40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AD7E2BD4-B77B-444E-AFC9-8D31C82410F7}"/>
                  </a:ext>
                </a:extLst>
              </p:cNvPr>
              <p:cNvSpPr txBox="1"/>
              <p:nvPr/>
            </p:nvSpPr>
            <p:spPr>
              <a:xfrm>
                <a:off x="1460996" y="3758487"/>
                <a:ext cx="233525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AD7E2BD4-B77B-444E-AFC9-8D31C824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996" y="3758487"/>
                <a:ext cx="233525" cy="169277"/>
              </a:xfrm>
              <a:prstGeom prst="rect">
                <a:avLst/>
              </a:prstGeom>
              <a:blipFill>
                <a:blip r:embed="rId6"/>
                <a:stretch>
                  <a:fillRect l="-21053" r="-23684" b="-407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67A969C-5E7D-4FA4-A0A4-5E1CE4832F79}"/>
                  </a:ext>
                </a:extLst>
              </p:cNvPr>
              <p:cNvSpPr txBox="1"/>
              <p:nvPr/>
            </p:nvSpPr>
            <p:spPr>
              <a:xfrm>
                <a:off x="1738795" y="4187755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67A969C-5E7D-4FA4-A0A4-5E1CE483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795" y="4187755"/>
                <a:ext cx="219612" cy="169277"/>
              </a:xfrm>
              <a:prstGeom prst="rect">
                <a:avLst/>
              </a:prstGeom>
              <a:blipFill>
                <a:blip r:embed="rId7"/>
                <a:stretch>
                  <a:fillRect l="-2778" r="-13889"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8525B0F7-09E0-45BA-9720-0C0847598541}"/>
                  </a:ext>
                </a:extLst>
              </p:cNvPr>
              <p:cNvSpPr txBox="1"/>
              <p:nvPr/>
            </p:nvSpPr>
            <p:spPr>
              <a:xfrm>
                <a:off x="1177826" y="4187755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8525B0F7-09E0-45BA-9720-0C0847598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826" y="4187755"/>
                <a:ext cx="219612" cy="169277"/>
              </a:xfrm>
              <a:prstGeom prst="rect">
                <a:avLst/>
              </a:prstGeom>
              <a:blipFill>
                <a:blip r:embed="rId8"/>
                <a:stretch>
                  <a:fillRect l="-11111" r="-13889"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C36A91-09DD-42EE-BDF1-8945C539DF83}"/>
                  </a:ext>
                </a:extLst>
              </p:cNvPr>
              <p:cNvSpPr txBox="1"/>
              <p:nvPr/>
            </p:nvSpPr>
            <p:spPr>
              <a:xfrm>
                <a:off x="1474909" y="4187755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C36A91-09DD-42EE-BDF1-8945C539D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09" y="4187755"/>
                <a:ext cx="219612" cy="169277"/>
              </a:xfrm>
              <a:prstGeom prst="rect">
                <a:avLst/>
              </a:prstGeom>
              <a:blipFill>
                <a:blip r:embed="rId9"/>
                <a:stretch>
                  <a:fillRect l="-11111" r="-13889"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7A8C3149-B0CD-4370-9974-B67268C29831}"/>
                  </a:ext>
                </a:extLst>
              </p:cNvPr>
              <p:cNvSpPr txBox="1"/>
              <p:nvPr/>
            </p:nvSpPr>
            <p:spPr>
              <a:xfrm>
                <a:off x="2094875" y="4187754"/>
                <a:ext cx="25878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1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110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7A8C3149-B0CD-4370-9974-B67268C29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875" y="4187754"/>
                <a:ext cx="258789" cy="169277"/>
              </a:xfrm>
              <a:prstGeom prst="rect">
                <a:avLst/>
              </a:prstGeom>
              <a:blipFill>
                <a:blip r:embed="rId10"/>
                <a:stretch>
                  <a:fillRect l="-7143" r="-14286"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/>
              <p:nvPr/>
            </p:nvSpPr>
            <p:spPr>
              <a:xfrm>
                <a:off x="1257958" y="4442140"/>
                <a:ext cx="9616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958" y="4442140"/>
                <a:ext cx="961674" cy="369332"/>
              </a:xfrm>
              <a:prstGeom prst="rect">
                <a:avLst/>
              </a:prstGeom>
              <a:blipFill>
                <a:blip r:embed="rId11"/>
                <a:stretch>
                  <a:fillRect l="-6329" r="-1899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6780A9BE-BC58-4D43-B8BA-66172DEA0DC6}"/>
                  </a:ext>
                </a:extLst>
              </p:cNvPr>
              <p:cNvSpPr txBox="1"/>
              <p:nvPr/>
            </p:nvSpPr>
            <p:spPr>
              <a:xfrm>
                <a:off x="1815152" y="4771506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s-ES" sz="11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6780A9BE-BC58-4D43-B8BA-66172DEA0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152" y="4771506"/>
                <a:ext cx="219612" cy="169277"/>
              </a:xfrm>
              <a:prstGeom prst="rect">
                <a:avLst/>
              </a:prstGeom>
              <a:blipFill>
                <a:blip r:embed="rId12"/>
                <a:stretch>
                  <a:fillRect l="-2778" r="-1388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9958E94F-A300-436B-9DD5-BDB7612F880E}"/>
                  </a:ext>
                </a:extLst>
              </p:cNvPr>
              <p:cNvSpPr txBox="1"/>
              <p:nvPr/>
            </p:nvSpPr>
            <p:spPr>
              <a:xfrm>
                <a:off x="1254183" y="4771506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ES" sz="11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9958E94F-A300-436B-9DD5-BDB7612F8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83" y="4771506"/>
                <a:ext cx="219612" cy="169277"/>
              </a:xfrm>
              <a:prstGeom prst="rect">
                <a:avLst/>
              </a:prstGeom>
              <a:blipFill>
                <a:blip r:embed="rId13"/>
                <a:stretch>
                  <a:fillRect l="-11111" r="-1388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05F8BC6-BA42-4120-AC2E-5662BF5DE869}"/>
                  </a:ext>
                </a:extLst>
              </p:cNvPr>
              <p:cNvSpPr txBox="1"/>
              <p:nvPr/>
            </p:nvSpPr>
            <p:spPr>
              <a:xfrm>
                <a:off x="1551266" y="4771506"/>
                <a:ext cx="21961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sz="1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s-ES" sz="11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05F8BC6-BA42-4120-AC2E-5662BF5DE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66" y="4771506"/>
                <a:ext cx="219612" cy="169277"/>
              </a:xfrm>
              <a:prstGeom prst="rect">
                <a:avLst/>
              </a:prstGeom>
              <a:blipFill>
                <a:blip r:embed="rId14"/>
                <a:stretch>
                  <a:fillRect l="-11111" r="-1388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B2A21A4F-70D2-4FCD-89B8-4DC77ADB4013}"/>
                  </a:ext>
                </a:extLst>
              </p:cNvPr>
              <p:cNvSpPr txBox="1"/>
              <p:nvPr/>
            </p:nvSpPr>
            <p:spPr>
              <a:xfrm>
                <a:off x="2171232" y="4771505"/>
                <a:ext cx="258789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ES" sz="11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B2A21A4F-70D2-4FCD-89B8-4DC77ADB4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32" y="4771505"/>
                <a:ext cx="258789" cy="169277"/>
              </a:xfrm>
              <a:prstGeom prst="rect">
                <a:avLst/>
              </a:prstGeom>
              <a:blipFill>
                <a:blip r:embed="rId15"/>
                <a:stretch>
                  <a:fillRect l="-4651" r="-11628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uadroTexto 46">
            <a:extLst>
              <a:ext uri="{FF2B5EF4-FFF2-40B4-BE49-F238E27FC236}">
                <a16:creationId xmlns:a16="http://schemas.microsoft.com/office/drawing/2014/main" id="{A8EF10A2-99EC-4B45-A4A4-E7EAE1628C0E}"/>
              </a:ext>
            </a:extLst>
          </p:cNvPr>
          <p:cNvSpPr txBox="1"/>
          <p:nvPr/>
        </p:nvSpPr>
        <p:spPr>
          <a:xfrm>
            <a:off x="9996101" y="5354631"/>
            <a:ext cx="2548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Clor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37DA361A-FD2E-477C-961D-C0022DD18F4D}"/>
              </a:ext>
            </a:extLst>
          </p:cNvPr>
          <p:cNvSpPr txBox="1"/>
          <p:nvPr/>
        </p:nvSpPr>
        <p:spPr>
          <a:xfrm>
            <a:off x="10299151" y="5083464"/>
            <a:ext cx="14106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+1</a:t>
            </a:r>
          </a:p>
          <a:p>
            <a:r>
              <a:rPr lang="es-ES" sz="1100">
                <a:solidFill>
                  <a:srgbClr val="0070C0"/>
                </a:solidFill>
              </a:rPr>
              <a:t>+3</a:t>
            </a:r>
          </a:p>
          <a:p>
            <a:r>
              <a:rPr lang="es-ES" sz="1100">
                <a:solidFill>
                  <a:srgbClr val="0070C0"/>
                </a:solidFill>
              </a:rPr>
              <a:t>+5</a:t>
            </a:r>
          </a:p>
          <a:p>
            <a:r>
              <a:rPr lang="es-ES" sz="1100">
                <a:solidFill>
                  <a:srgbClr val="0070C0"/>
                </a:solidFill>
              </a:rPr>
              <a:t>+7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865A16B-990E-4B82-B54A-15104994D89B}"/>
                  </a:ext>
                </a:extLst>
              </p:cNvPr>
              <p:cNvSpPr txBox="1"/>
              <p:nvPr/>
            </p:nvSpPr>
            <p:spPr>
              <a:xfrm>
                <a:off x="10639511" y="5261410"/>
                <a:ext cx="6635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es-E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s-ES" sz="20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865A16B-990E-4B82-B54A-15104994D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9511" y="5261410"/>
                <a:ext cx="663515" cy="307777"/>
              </a:xfrm>
              <a:prstGeom prst="rect">
                <a:avLst/>
              </a:prstGeom>
              <a:blipFill>
                <a:blip r:embed="rId16"/>
                <a:stretch>
                  <a:fillRect l="-7339" r="-8257"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uadroTexto 49">
            <a:extLst>
              <a:ext uri="{FF2B5EF4-FFF2-40B4-BE49-F238E27FC236}">
                <a16:creationId xmlns:a16="http://schemas.microsoft.com/office/drawing/2014/main" id="{73571AE5-13DC-4EC7-862B-01287397811F}"/>
              </a:ext>
            </a:extLst>
          </p:cNvPr>
          <p:cNvSpPr txBox="1"/>
          <p:nvPr/>
        </p:nvSpPr>
        <p:spPr>
          <a:xfrm>
            <a:off x="10879518" y="5157063"/>
            <a:ext cx="2180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(+1)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54D10E30-2355-442A-BBCF-6D85584D4D59}"/>
              </a:ext>
            </a:extLst>
          </p:cNvPr>
          <p:cNvSpPr txBox="1"/>
          <p:nvPr/>
        </p:nvSpPr>
        <p:spPr>
          <a:xfrm>
            <a:off x="10650511" y="5157062"/>
            <a:ext cx="21800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(+1)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314829D-BFBA-4A56-84B6-35ED1E83862C}"/>
              </a:ext>
            </a:extLst>
          </p:cNvPr>
          <p:cNvSpPr txBox="1"/>
          <p:nvPr/>
        </p:nvSpPr>
        <p:spPr>
          <a:xfrm>
            <a:off x="11108525" y="5157062"/>
            <a:ext cx="1747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(-2)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334208" y="5225946"/>
                <a:ext cx="7993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es-E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08" y="5225946"/>
                <a:ext cx="799385" cy="369332"/>
              </a:xfrm>
              <a:prstGeom prst="rect">
                <a:avLst/>
              </a:prstGeom>
              <a:blipFill>
                <a:blip r:embed="rId17"/>
                <a:stretch>
                  <a:fillRect l="-8397" r="-6870" b="-655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402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OXISALS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1041545" y="1877870"/>
                <a:ext cx="17695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545" y="1877870"/>
                <a:ext cx="1769523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993788" y="1907597"/>
            <a:ext cx="1873237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858825" y="1797353"/>
            <a:ext cx="816160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 </a:t>
            </a:r>
            <a:r>
              <a:rPr lang="es-ES">
                <a:solidFill>
                  <a:schemeClr val="accent1"/>
                </a:solidFill>
              </a:rPr>
              <a:t>(p2)-[</a:t>
            </a:r>
            <a:r>
              <a:rPr lang="es-ES"/>
              <a:t>(p)-oxid-(p)-elementE-at de (p)-elementM</a:t>
            </a:r>
            <a:r>
              <a:rPr lang="es-ES">
                <a:solidFill>
                  <a:schemeClr val="accent1"/>
                </a:solidFill>
              </a:rPr>
              <a:t>]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àcid (p)-element-(s) </a:t>
            </a:r>
            <a:r>
              <a:rPr lang="es-ES">
                <a:sym typeface="Wingdings" panose="05000000000000000000" pitchFamily="2" charset="2"/>
              </a:rPr>
              <a:t> (p)-elementE-(ns) de elementM(*n.ox)</a:t>
            </a:r>
            <a:endParaRPr lang="es-ES" b="1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771437"/>
              </p:ext>
            </p:extLst>
          </p:nvPr>
        </p:nvGraphicFramePr>
        <p:xfrm>
          <a:off x="1032919" y="3739169"/>
          <a:ext cx="10539507" cy="27075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tetraoxidfosfat de triplata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fosfòric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fosfat de plata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bis(tetraoxidfosfat) de tricobalt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fosfòric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fosfat de cobalt(II)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trioxidbromat de liti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bròmic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bromat de liti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hidrogen(oxidclorat)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nitr</a:t>
                      </a:r>
                      <a:r>
                        <a:rPr lang="es-ES" u="sng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>
                          <a:solidFill>
                            <a:schemeClr val="tx1"/>
                          </a:solidFill>
                        </a:rPr>
                        <a:t> de beril·li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àcid nitr</a:t>
                      </a:r>
                      <a:r>
                        <a:rPr lang="es-ES" u="sng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ós</a:t>
                      </a:r>
                      <a:endParaRPr lang="es-ES" u="sng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/>
              <p:nvPr/>
            </p:nvSpPr>
            <p:spPr>
              <a:xfrm>
                <a:off x="689783" y="2528219"/>
                <a:ext cx="2473048" cy="402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E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83" y="2528219"/>
                <a:ext cx="2473048" cy="402418"/>
              </a:xfrm>
              <a:prstGeom prst="rect">
                <a:avLst/>
              </a:prstGeom>
              <a:blipFill>
                <a:blip r:embed="rId3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2DA961F3-E4A9-408D-AA9B-860537D2FA79}"/>
              </a:ext>
            </a:extLst>
          </p:cNvPr>
          <p:cNvSpPr txBox="1">
            <a:spLocks/>
          </p:cNvSpPr>
          <p:nvPr/>
        </p:nvSpPr>
        <p:spPr>
          <a:xfrm>
            <a:off x="9412025" y="652161"/>
            <a:ext cx="1941775" cy="79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u="sng"/>
              <a:t>SUFIX </a:t>
            </a:r>
            <a:r>
              <a:rPr lang="es-ES" sz="1600" b="1" u="sng">
                <a:sym typeface="Wingdings" panose="05000000000000000000" pitchFamily="2" charset="2"/>
              </a:rPr>
              <a:t> NOU SUFIX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-ós  -it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-ic  -at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5EB9F1E-D2D4-4E20-A0AC-A52F3E99572A}"/>
              </a:ext>
            </a:extLst>
          </p:cNvPr>
          <p:cNvSpPr/>
          <p:nvPr/>
        </p:nvSpPr>
        <p:spPr>
          <a:xfrm>
            <a:off x="9412025" y="652161"/>
            <a:ext cx="1941775" cy="75254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B7F56649-6650-4938-8E04-6C9899D1D2F4}"/>
                  </a:ext>
                </a:extLst>
              </p:cNvPr>
              <p:cNvSpPr txBox="1"/>
              <p:nvPr/>
            </p:nvSpPr>
            <p:spPr>
              <a:xfrm>
                <a:off x="1160493" y="3856755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𝐴𝑔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B7F56649-6650-4938-8E04-6C9899D1D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93" y="3856755"/>
                <a:ext cx="1188498" cy="369332"/>
              </a:xfrm>
              <a:prstGeom prst="rect">
                <a:avLst/>
              </a:prstGeom>
              <a:blipFill>
                <a:blip r:embed="rId4"/>
                <a:stretch>
                  <a:fillRect l="-5128" b="-3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A280F19B-2F6E-4B66-9431-600ACE031826}"/>
                  </a:ext>
                </a:extLst>
              </p:cNvPr>
              <p:cNvSpPr txBox="1"/>
              <p:nvPr/>
            </p:nvSpPr>
            <p:spPr>
              <a:xfrm>
                <a:off x="6808499" y="3771064"/>
                <a:ext cx="1188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A280F19B-2F6E-4B66-9431-600ACE031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499" y="3771064"/>
                <a:ext cx="1188498" cy="276999"/>
              </a:xfrm>
              <a:prstGeom prst="rect">
                <a:avLst/>
              </a:prstGeom>
              <a:blipFill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E73B26C8-0243-45B2-927B-1CE2FA392013}"/>
                  </a:ext>
                </a:extLst>
              </p:cNvPr>
              <p:cNvSpPr txBox="1"/>
              <p:nvPr/>
            </p:nvSpPr>
            <p:spPr>
              <a:xfrm>
                <a:off x="6939625" y="402679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E73B26C8-0243-45B2-927B-1CE2FA392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25" y="4026791"/>
                <a:ext cx="478126" cy="161583"/>
              </a:xfrm>
              <a:prstGeom prst="rect">
                <a:avLst/>
              </a:prstGeom>
              <a:blipFill>
                <a:blip r:embed="rId6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B6ECA53-D5D7-43B9-A2B0-C102C1C19966}"/>
                  </a:ext>
                </a:extLst>
              </p:cNvPr>
              <p:cNvSpPr txBox="1"/>
              <p:nvPr/>
            </p:nvSpPr>
            <p:spPr>
              <a:xfrm>
                <a:off x="7371949" y="402679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59" name="CuadroTexto 58">
                <a:extLst>
                  <a:ext uri="{FF2B5EF4-FFF2-40B4-BE49-F238E27FC236}">
                    <a16:creationId xmlns:a16="http://schemas.microsoft.com/office/drawing/2014/main" id="{1B6ECA53-D5D7-43B9-A2B0-C102C1C19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949" y="4026791"/>
                <a:ext cx="478126" cy="161583"/>
              </a:xfrm>
              <a:prstGeom prst="rect">
                <a:avLst/>
              </a:prstGeom>
              <a:blipFill>
                <a:blip r:embed="rId7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7FF5F3B7-1881-4D09-9AA9-00BAAC02C6CA}"/>
                  </a:ext>
                </a:extLst>
              </p:cNvPr>
              <p:cNvSpPr txBox="1"/>
              <p:nvPr/>
            </p:nvSpPr>
            <p:spPr>
              <a:xfrm>
                <a:off x="7163685" y="402679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60" name="CuadroTexto 59">
                <a:extLst>
                  <a:ext uri="{FF2B5EF4-FFF2-40B4-BE49-F238E27FC236}">
                    <a16:creationId xmlns:a16="http://schemas.microsoft.com/office/drawing/2014/main" id="{7FF5F3B7-1881-4D09-9AA9-00BAAC02C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685" y="4026791"/>
                <a:ext cx="478126" cy="161583"/>
              </a:xfrm>
              <a:prstGeom prst="rect">
                <a:avLst/>
              </a:prstGeom>
              <a:blipFill>
                <a:blip r:embed="rId8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581B6873-6C4F-443B-AE2E-5B16B45262FE}"/>
                  </a:ext>
                </a:extLst>
              </p:cNvPr>
              <p:cNvSpPr txBox="1"/>
              <p:nvPr/>
            </p:nvSpPr>
            <p:spPr>
              <a:xfrm>
                <a:off x="7180163" y="4168937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CuadroTexto 60">
                <a:extLst>
                  <a:ext uri="{FF2B5EF4-FFF2-40B4-BE49-F238E27FC236}">
                    <a16:creationId xmlns:a16="http://schemas.microsoft.com/office/drawing/2014/main" id="{581B6873-6C4F-443B-AE2E-5B16B452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163" y="4168937"/>
                <a:ext cx="478126" cy="161583"/>
              </a:xfrm>
              <a:prstGeom prst="rect">
                <a:avLst/>
              </a:prstGeom>
              <a:blipFill>
                <a:blip r:embed="rId9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9D06E320-039D-4931-8148-1FDA32A14B03}"/>
                  </a:ext>
                </a:extLst>
              </p:cNvPr>
              <p:cNvSpPr txBox="1"/>
              <p:nvPr/>
            </p:nvSpPr>
            <p:spPr>
              <a:xfrm>
                <a:off x="1092553" y="4498963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𝐶𝑜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sSub>
                                <m:sSubPr>
                                  <m:ctrlPr>
                                    <a:rPr lang="es-E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9D06E320-039D-4931-8148-1FDA32A1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53" y="4498963"/>
                <a:ext cx="1188498" cy="369332"/>
              </a:xfrm>
              <a:prstGeom prst="rect">
                <a:avLst/>
              </a:prstGeom>
              <a:blipFill>
                <a:blip r:embed="rId10"/>
                <a:stretch>
                  <a:fillRect l="-8718" r="-22051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ángulo 62">
            <a:extLst>
              <a:ext uri="{FF2B5EF4-FFF2-40B4-BE49-F238E27FC236}">
                <a16:creationId xmlns:a16="http://schemas.microsoft.com/office/drawing/2014/main" id="{237DCF3B-F413-463A-84DC-78522DC97AF7}"/>
              </a:ext>
            </a:extLst>
          </p:cNvPr>
          <p:cNvSpPr/>
          <p:nvPr/>
        </p:nvSpPr>
        <p:spPr>
          <a:xfrm>
            <a:off x="5495026" y="258612"/>
            <a:ext cx="1332523" cy="124462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id="{7798AD64-9A39-4224-B60D-FA9E648B8FEC}"/>
              </a:ext>
            </a:extLst>
          </p:cNvPr>
          <p:cNvSpPr txBox="1">
            <a:spLocks/>
          </p:cNvSpPr>
          <p:nvPr/>
        </p:nvSpPr>
        <p:spPr>
          <a:xfrm>
            <a:off x="5202860" y="288601"/>
            <a:ext cx="1941775" cy="1256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u="sng"/>
              <a:t>PREFIX 2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(2) bis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(3) tris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(4) tetrakis</a:t>
            </a:r>
            <a:br>
              <a:rPr lang="es-ES">
                <a:sym typeface="Wingdings" panose="05000000000000000000" pitchFamily="2" charset="2"/>
              </a:rPr>
            </a:br>
            <a:r>
              <a:rPr lang="es-ES">
                <a:sym typeface="Wingdings" panose="05000000000000000000" pitchFamily="2" charset="2"/>
              </a:rPr>
              <a:t>(5) pentakis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317B1E1-68B7-48F4-9187-87846A4456E9}"/>
                  </a:ext>
                </a:extLst>
              </p:cNvPr>
              <p:cNvSpPr txBox="1"/>
              <p:nvPr/>
            </p:nvSpPr>
            <p:spPr>
              <a:xfrm>
                <a:off x="6654238" y="4395658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3317B1E1-68B7-48F4-9187-87846A445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238" y="4395658"/>
                <a:ext cx="1128050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9DC7EC13-AAA9-445F-AC04-21F83A402506}"/>
                  </a:ext>
                </a:extLst>
              </p:cNvPr>
              <p:cNvSpPr txBox="1"/>
              <p:nvPr/>
            </p:nvSpPr>
            <p:spPr>
              <a:xfrm>
                <a:off x="6766715" y="4665941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9DC7EC13-AAA9-445F-AC04-21F83A402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15" y="4665941"/>
                <a:ext cx="453808" cy="161583"/>
              </a:xfrm>
              <a:prstGeom prst="rect">
                <a:avLst/>
              </a:prstGeom>
              <a:blipFill>
                <a:blip r:embed="rId12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81A3C9C-C3D5-4E81-8B28-7C1F2AAF805B}"/>
                  </a:ext>
                </a:extLst>
              </p:cNvPr>
              <p:cNvSpPr txBox="1"/>
              <p:nvPr/>
            </p:nvSpPr>
            <p:spPr>
              <a:xfrm>
                <a:off x="7199039" y="4665941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81A3C9C-C3D5-4E81-8B28-7C1F2AAF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039" y="4665941"/>
                <a:ext cx="453808" cy="161583"/>
              </a:xfrm>
              <a:prstGeom prst="rect">
                <a:avLst/>
              </a:prstGeom>
              <a:blipFill>
                <a:blip r:embed="rId13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83D6F297-8178-4784-A377-1279634FEDBA}"/>
                  </a:ext>
                </a:extLst>
              </p:cNvPr>
              <p:cNvSpPr txBox="1"/>
              <p:nvPr/>
            </p:nvSpPr>
            <p:spPr>
              <a:xfrm>
                <a:off x="6990775" y="4665941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83D6F297-8178-4784-A377-1279634F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75" y="4665941"/>
                <a:ext cx="453808" cy="161583"/>
              </a:xfrm>
              <a:prstGeom prst="rect">
                <a:avLst/>
              </a:prstGeom>
              <a:blipFill>
                <a:blip r:embed="rId14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090CB50-BDC9-4167-B06A-9A371650E009}"/>
                  </a:ext>
                </a:extLst>
              </p:cNvPr>
              <p:cNvSpPr txBox="1"/>
              <p:nvPr/>
            </p:nvSpPr>
            <p:spPr>
              <a:xfrm>
                <a:off x="7007253" y="4808087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090CB50-BDC9-4167-B06A-9A371650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53" y="4808087"/>
                <a:ext cx="453808" cy="161583"/>
              </a:xfrm>
              <a:prstGeom prst="rect">
                <a:avLst/>
              </a:prstGeom>
              <a:blipFill>
                <a:blip r:embed="rId15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A3C919C1-9545-4C5C-8AE8-867147570520}"/>
                  </a:ext>
                </a:extLst>
              </p:cNvPr>
              <p:cNvSpPr txBox="1"/>
              <p:nvPr/>
            </p:nvSpPr>
            <p:spPr>
              <a:xfrm>
                <a:off x="1160493" y="5141171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𝑖𝐵𝑟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CuadroTexto 70">
                <a:extLst>
                  <a:ext uri="{FF2B5EF4-FFF2-40B4-BE49-F238E27FC236}">
                    <a16:creationId xmlns:a16="http://schemas.microsoft.com/office/drawing/2014/main" id="{A3C919C1-9545-4C5C-8AE8-86714757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493" y="5141171"/>
                <a:ext cx="1188498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EB39CE9-0B69-4454-B9CC-DDDF39655F3E}"/>
                  </a:ext>
                </a:extLst>
              </p:cNvPr>
              <p:cNvSpPr txBox="1"/>
              <p:nvPr/>
            </p:nvSpPr>
            <p:spPr>
              <a:xfrm>
                <a:off x="6656498" y="5022321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𝐿𝑖𝐵𝑟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2" name="CuadroTexto 71">
                <a:extLst>
                  <a:ext uri="{FF2B5EF4-FFF2-40B4-BE49-F238E27FC236}">
                    <a16:creationId xmlns:a16="http://schemas.microsoft.com/office/drawing/2014/main" id="{4EB39CE9-0B69-4454-B9CC-DDDF39655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98" y="5022321"/>
                <a:ext cx="1128050" cy="276999"/>
              </a:xfrm>
              <a:prstGeom prst="rect">
                <a:avLst/>
              </a:prstGeom>
              <a:blipFill>
                <a:blip r:embed="rId17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4671E51F-C1F9-4BED-9D6E-0A87298CA440}"/>
                  </a:ext>
                </a:extLst>
              </p:cNvPr>
              <p:cNvSpPr txBox="1"/>
              <p:nvPr/>
            </p:nvSpPr>
            <p:spPr>
              <a:xfrm>
                <a:off x="6768975" y="5264029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73" name="CuadroTexto 72">
                <a:extLst>
                  <a:ext uri="{FF2B5EF4-FFF2-40B4-BE49-F238E27FC236}">
                    <a16:creationId xmlns:a16="http://schemas.microsoft.com/office/drawing/2014/main" id="{4671E51F-C1F9-4BED-9D6E-0A87298CA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975" y="5264029"/>
                <a:ext cx="453808" cy="161583"/>
              </a:xfrm>
              <a:prstGeom prst="rect">
                <a:avLst/>
              </a:prstGeom>
              <a:blipFill>
                <a:blip r:embed="rId18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0C810BB8-E11A-4886-A82B-28BDD6226C78}"/>
                  </a:ext>
                </a:extLst>
              </p:cNvPr>
              <p:cNvSpPr txBox="1"/>
              <p:nvPr/>
            </p:nvSpPr>
            <p:spPr>
              <a:xfrm>
                <a:off x="7201299" y="5264029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0C810BB8-E11A-4886-A82B-28BDD6226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1299" y="5264029"/>
                <a:ext cx="453808" cy="161583"/>
              </a:xfrm>
              <a:prstGeom prst="rect">
                <a:avLst/>
              </a:prstGeom>
              <a:blipFill>
                <a:blip r:embed="rId19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B07A5F8B-E9DB-47F8-B395-16CFE9DE55DE}"/>
                  </a:ext>
                </a:extLst>
              </p:cNvPr>
              <p:cNvSpPr txBox="1"/>
              <p:nvPr/>
            </p:nvSpPr>
            <p:spPr>
              <a:xfrm>
                <a:off x="6993035" y="5264029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75" name="CuadroTexto 74">
                <a:extLst>
                  <a:ext uri="{FF2B5EF4-FFF2-40B4-BE49-F238E27FC236}">
                    <a16:creationId xmlns:a16="http://schemas.microsoft.com/office/drawing/2014/main" id="{B07A5F8B-E9DB-47F8-B395-16CFE9DE5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35" y="5264029"/>
                <a:ext cx="453808" cy="161583"/>
              </a:xfrm>
              <a:prstGeom prst="rect">
                <a:avLst/>
              </a:prstGeom>
              <a:blipFill>
                <a:blip r:embed="rId20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27A34552-51EF-422F-B48F-A7B22339CF6C}"/>
                  </a:ext>
                </a:extLst>
              </p:cNvPr>
              <p:cNvSpPr txBox="1"/>
              <p:nvPr/>
            </p:nvSpPr>
            <p:spPr>
              <a:xfrm>
                <a:off x="6990463" y="5415700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6" name="CuadroTexto 75">
                <a:extLst>
                  <a:ext uri="{FF2B5EF4-FFF2-40B4-BE49-F238E27FC236}">
                    <a16:creationId xmlns:a16="http://schemas.microsoft.com/office/drawing/2014/main" id="{27A34552-51EF-422F-B48F-A7B22339C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463" y="5415700"/>
                <a:ext cx="453808" cy="161583"/>
              </a:xfrm>
              <a:prstGeom prst="rect">
                <a:avLst/>
              </a:prstGeom>
              <a:blipFill>
                <a:blip r:embed="rId21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uadroTexto 76">
            <a:extLst>
              <a:ext uri="{FF2B5EF4-FFF2-40B4-BE49-F238E27FC236}">
                <a16:creationId xmlns:a16="http://schemas.microsoft.com/office/drawing/2014/main" id="{1253918B-DA09-4B39-958D-05BB1AB63D59}"/>
              </a:ext>
            </a:extLst>
          </p:cNvPr>
          <p:cNvSpPr txBox="1"/>
          <p:nvPr/>
        </p:nvSpPr>
        <p:spPr>
          <a:xfrm>
            <a:off x="10603951" y="5825260"/>
            <a:ext cx="141064" cy="5078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s-ES" sz="1100">
                <a:solidFill>
                  <a:srgbClr val="0070C0"/>
                </a:solidFill>
              </a:rPr>
              <a:t>+1</a:t>
            </a:r>
          </a:p>
          <a:p>
            <a:r>
              <a:rPr lang="es-ES" sz="1100">
                <a:solidFill>
                  <a:srgbClr val="0070C0"/>
                </a:solidFill>
              </a:rPr>
              <a:t>+3</a:t>
            </a:r>
          </a:p>
          <a:p>
            <a:r>
              <a:rPr lang="es-ES" sz="1100">
                <a:solidFill>
                  <a:srgbClr val="0070C0"/>
                </a:solidFill>
              </a:rPr>
              <a:t>+5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B9D3B729-F1C7-434E-8553-AD9FF0B803C1}"/>
                  </a:ext>
                </a:extLst>
              </p:cNvPr>
              <p:cNvSpPr txBox="1"/>
              <p:nvPr/>
            </p:nvSpPr>
            <p:spPr>
              <a:xfrm>
                <a:off x="6670132" y="5640700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𝐻𝑁𝑂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78" name="CuadroTexto 77">
                <a:extLst>
                  <a:ext uri="{FF2B5EF4-FFF2-40B4-BE49-F238E27FC236}">
                    <a16:creationId xmlns:a16="http://schemas.microsoft.com/office/drawing/2014/main" id="{B9D3B729-F1C7-434E-8553-AD9FF0B8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132" y="5640700"/>
                <a:ext cx="1128050" cy="276999"/>
              </a:xfrm>
              <a:prstGeom prst="rect">
                <a:avLst/>
              </a:prstGeom>
              <a:blipFill>
                <a:blip r:embed="rId2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7869CF41-1DE0-4A21-B309-F3A59D7703C2}"/>
                  </a:ext>
                </a:extLst>
              </p:cNvPr>
              <p:cNvSpPr txBox="1"/>
              <p:nvPr/>
            </p:nvSpPr>
            <p:spPr>
              <a:xfrm>
                <a:off x="7007253" y="5871061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79" name="CuadroTexto 78">
                <a:extLst>
                  <a:ext uri="{FF2B5EF4-FFF2-40B4-BE49-F238E27FC236}">
                    <a16:creationId xmlns:a16="http://schemas.microsoft.com/office/drawing/2014/main" id="{7869CF41-1DE0-4A21-B309-F3A59D770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53" y="5871061"/>
                <a:ext cx="453808" cy="161583"/>
              </a:xfrm>
              <a:prstGeom prst="rect">
                <a:avLst/>
              </a:prstGeom>
              <a:blipFill>
                <a:blip r:embed="rId23"/>
                <a:stretch>
                  <a:fillRect t="-3704"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80BE366D-937B-47CF-B9D0-7CB61823B445}"/>
                  </a:ext>
                </a:extLst>
              </p:cNvPr>
              <p:cNvSpPr txBox="1"/>
              <p:nvPr/>
            </p:nvSpPr>
            <p:spPr>
              <a:xfrm>
                <a:off x="6866726" y="6032644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80BE366D-937B-47CF-B9D0-7CB61823B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726" y="6032644"/>
                <a:ext cx="453808" cy="161583"/>
              </a:xfrm>
              <a:prstGeom prst="rect">
                <a:avLst/>
              </a:prstGeom>
              <a:blipFill>
                <a:blip r:embed="rId24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090E9921-9EA1-4F94-85DF-5EE0CD36CB55}"/>
                  </a:ext>
                </a:extLst>
              </p:cNvPr>
              <p:cNvSpPr txBox="1"/>
              <p:nvPr/>
            </p:nvSpPr>
            <p:spPr>
              <a:xfrm>
                <a:off x="7182264" y="6043269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CuadroTexto 80">
                <a:extLst>
                  <a:ext uri="{FF2B5EF4-FFF2-40B4-BE49-F238E27FC236}">
                    <a16:creationId xmlns:a16="http://schemas.microsoft.com/office/drawing/2014/main" id="{090E9921-9EA1-4F94-85DF-5EE0CD36C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264" y="6043269"/>
                <a:ext cx="453808" cy="161583"/>
              </a:xfrm>
              <a:prstGeom prst="rect">
                <a:avLst/>
              </a:prstGeom>
              <a:blipFill>
                <a:blip r:embed="rId25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1090D580-A308-4FBC-8AB1-3B14AD7B3513}"/>
                  </a:ext>
                </a:extLst>
              </p:cNvPr>
              <p:cNvSpPr txBox="1"/>
              <p:nvPr/>
            </p:nvSpPr>
            <p:spPr>
              <a:xfrm>
                <a:off x="6717757" y="6167388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𝐻𝑁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82" name="CuadroTexto 81">
                <a:extLst>
                  <a:ext uri="{FF2B5EF4-FFF2-40B4-BE49-F238E27FC236}">
                    <a16:creationId xmlns:a16="http://schemas.microsoft.com/office/drawing/2014/main" id="{1090D580-A308-4FBC-8AB1-3B14AD7B3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757" y="6167388"/>
                <a:ext cx="1128050" cy="276999"/>
              </a:xfrm>
              <a:prstGeom prst="rect">
                <a:avLst/>
              </a:prstGeom>
              <a:blipFill>
                <a:blip r:embed="rId2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38583687-7D24-4C77-9121-5E77BAC22B49}"/>
                  </a:ext>
                </a:extLst>
              </p:cNvPr>
              <p:cNvSpPr txBox="1"/>
              <p:nvPr/>
            </p:nvSpPr>
            <p:spPr>
              <a:xfrm>
                <a:off x="1122777" y="5847978"/>
                <a:ext cx="11280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𝐵𝑒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s-E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E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38583687-7D24-4C77-9121-5E77BAC22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77" y="5847978"/>
                <a:ext cx="1128050" cy="369332"/>
              </a:xfrm>
              <a:prstGeom prst="rect">
                <a:avLst/>
              </a:prstGeom>
              <a:blipFill>
                <a:blip r:embed="rId27"/>
                <a:stretch>
                  <a:fillRect l="-9189" r="-22162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ángulo 2">
            <a:extLst>
              <a:ext uri="{FF2B5EF4-FFF2-40B4-BE49-F238E27FC236}">
                <a16:creationId xmlns:a16="http://schemas.microsoft.com/office/drawing/2014/main" id="{8C0CF111-FA61-43E5-97C0-A839F304556F}"/>
              </a:ext>
            </a:extLst>
          </p:cNvPr>
          <p:cNvSpPr/>
          <p:nvPr/>
        </p:nvSpPr>
        <p:spPr>
          <a:xfrm>
            <a:off x="1041545" y="329218"/>
            <a:ext cx="1870494" cy="39354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E889618-333C-4C1F-B808-96BCA98C20AA}"/>
                  </a:ext>
                </a:extLst>
              </p:cNvPr>
              <p:cNvSpPr txBox="1"/>
              <p:nvPr/>
            </p:nvSpPr>
            <p:spPr>
              <a:xfrm>
                <a:off x="1143157" y="386425"/>
                <a:ext cx="17688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ES"/>
                  <a:t> </a:t>
                </a:r>
                <a:r>
                  <a:rPr lang="es-ES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s-E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𝑪𝒖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b>
                    </m:sSub>
                  </m:oMath>
                </a14:m>
                <a:endParaRPr lang="es-ES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E889618-333C-4C1F-B808-96BCA98C2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157" y="386425"/>
                <a:ext cx="1768882" cy="276999"/>
              </a:xfrm>
              <a:prstGeom prst="rect">
                <a:avLst/>
              </a:prstGeom>
              <a:blipFill>
                <a:blip r:embed="rId28"/>
                <a:stretch>
                  <a:fillRect l="-4828" t="-28261" r="-2069" b="-5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73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SALS ÀCIDES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993920" y="2095432"/>
                <a:ext cx="17695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20" y="2095432"/>
                <a:ext cx="1769523" cy="553998"/>
              </a:xfrm>
              <a:prstGeom prst="rect">
                <a:avLst/>
              </a:prstGeom>
              <a:blipFill>
                <a:blip r:embed="rId2"/>
                <a:stretch>
                  <a:fillRect r="-331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946163" y="2125159"/>
            <a:ext cx="2473048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3419210" y="2014915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 </a:t>
            </a:r>
            <a:r>
              <a:rPr lang="es-ES"/>
              <a:t>(p)-hidrogen[(p)-oxid-(p)-elementE-at] de (p)-elementM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àcid (p)-element-(s) </a:t>
            </a:r>
            <a:r>
              <a:rPr lang="es-ES">
                <a:sym typeface="Wingdings" panose="05000000000000000000" pitchFamily="2" charset="2"/>
              </a:rPr>
              <a:t> (p)-hidrogen-(p)-elementE(-</a:t>
            </a:r>
            <a:r>
              <a:rPr lang="es-ES" b="1">
                <a:sym typeface="Wingdings" panose="05000000000000000000" pitchFamily="2" charset="2"/>
              </a:rPr>
              <a:t>ns</a:t>
            </a:r>
            <a:r>
              <a:rPr lang="es-ES">
                <a:sym typeface="Wingdings" panose="05000000000000000000" pitchFamily="2" charset="2"/>
              </a:rPr>
              <a:t>) de elementM(*n.ox)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/>
              <p:nvPr/>
            </p:nvSpPr>
            <p:spPr>
              <a:xfrm>
                <a:off x="838200" y="2729308"/>
                <a:ext cx="2473048" cy="402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b>
                                  </m:s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E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29308"/>
                <a:ext cx="2473048" cy="402418"/>
              </a:xfrm>
              <a:prstGeom prst="rect">
                <a:avLst/>
              </a:prstGeom>
              <a:blipFill>
                <a:blip r:embed="rId3"/>
                <a:stretch>
                  <a:fillRect b="-196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ítulo 1">
            <a:extLst>
              <a:ext uri="{FF2B5EF4-FFF2-40B4-BE49-F238E27FC236}">
                <a16:creationId xmlns:a16="http://schemas.microsoft.com/office/drawing/2014/main" id="{255D5074-15B3-472E-AAC2-72BE286625EB}"/>
              </a:ext>
            </a:extLst>
          </p:cNvPr>
          <p:cNvSpPr txBox="1">
            <a:spLocks/>
          </p:cNvSpPr>
          <p:nvPr/>
        </p:nvSpPr>
        <p:spPr>
          <a:xfrm>
            <a:off x="838200" y="1612497"/>
            <a:ext cx="1899563" cy="402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AMB OXIGEN:</a:t>
            </a: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D9EDA120-69FC-49FA-83B1-AC890D56F331}"/>
              </a:ext>
            </a:extLst>
          </p:cNvPr>
          <p:cNvSpPr txBox="1">
            <a:spLocks/>
          </p:cNvSpPr>
          <p:nvPr/>
        </p:nvSpPr>
        <p:spPr>
          <a:xfrm>
            <a:off x="3419211" y="2680780"/>
            <a:ext cx="8161600" cy="4024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>
                <a:solidFill>
                  <a:schemeClr val="accent1"/>
                </a:solidFill>
              </a:rPr>
              <a:t>COMPOSICIÓ</a:t>
            </a:r>
            <a:r>
              <a:rPr lang="es-ES" b="1"/>
              <a:t>:</a:t>
            </a:r>
            <a:r>
              <a:rPr lang="es-ES" b="1">
                <a:solidFill>
                  <a:schemeClr val="accent1"/>
                </a:solidFill>
              </a:rPr>
              <a:t> </a:t>
            </a:r>
            <a:r>
              <a:rPr lang="es-ES">
                <a:solidFill>
                  <a:schemeClr val="accent1"/>
                </a:solidFill>
              </a:rPr>
              <a:t>(p2)-[</a:t>
            </a:r>
            <a:r>
              <a:rPr lang="es-ES"/>
              <a:t>(p)-hidrogen (p)-oxid-(p)-elementE-at</a:t>
            </a:r>
            <a:r>
              <a:rPr lang="es-ES">
                <a:solidFill>
                  <a:schemeClr val="accent1"/>
                </a:solidFill>
              </a:rPr>
              <a:t>]</a:t>
            </a:r>
            <a:r>
              <a:rPr lang="es-ES"/>
              <a:t> de (p)-elementM</a:t>
            </a:r>
            <a:endParaRPr lang="es-ES" b="1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2D4CCEE0-9053-436B-97A5-2FA28E0A16F7}"/>
              </a:ext>
            </a:extLst>
          </p:cNvPr>
          <p:cNvSpPr txBox="1">
            <a:spLocks/>
          </p:cNvSpPr>
          <p:nvPr/>
        </p:nvSpPr>
        <p:spPr>
          <a:xfrm>
            <a:off x="460060" y="3286382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45" name="Tabla 26">
            <a:extLst>
              <a:ext uri="{FF2B5EF4-FFF2-40B4-BE49-F238E27FC236}">
                <a16:creationId xmlns:a16="http://schemas.microsoft.com/office/drawing/2014/main" id="{BB7E7A16-3A51-4251-9435-73463E6FA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2519"/>
              </p:ext>
            </p:extLst>
          </p:nvPr>
        </p:nvGraphicFramePr>
        <p:xfrm>
          <a:off x="506466" y="3726275"/>
          <a:ext cx="10539507" cy="2693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dihidrogen(trioxidfosfat) d’or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fosfor</a:t>
                      </a:r>
                      <a:r>
                        <a:rPr lang="es-ES" u="sng">
                          <a:solidFill>
                            <a:srgbClr val="0070C0"/>
                          </a:solidFill>
                        </a:rPr>
                        <a:t>ós</a:t>
                      </a:r>
                      <a:r>
                        <a:rPr lang="es-ES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dihidrogenfosf</a:t>
                      </a:r>
                      <a:r>
                        <a:rPr lang="es-ES" u="sng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it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d’or(I)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bis(hidrogentrioxidcarbonat) de magnesi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carbòn</a:t>
                      </a:r>
                      <a:r>
                        <a:rPr lang="es-ES" u="sng">
                          <a:solidFill>
                            <a:srgbClr val="0070C0"/>
                          </a:solidFill>
                        </a:rPr>
                        <a:t>ic</a:t>
                      </a:r>
                      <a:r>
                        <a:rPr lang="es-ES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hidrogencarbon</a:t>
                      </a:r>
                      <a:r>
                        <a:rPr lang="es-ES" u="sng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at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de magnesi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hidrogen(heptaoxiddicromat) de plata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dicròm</a:t>
                      </a:r>
                      <a:r>
                        <a:rPr lang="es-ES" u="sng">
                          <a:solidFill>
                            <a:srgbClr val="0070C0"/>
                          </a:solidFill>
                        </a:rPr>
                        <a:t>ic</a:t>
                      </a:r>
                      <a:r>
                        <a:rPr lang="es-ES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hidrogendicrom</a:t>
                      </a:r>
                      <a:r>
                        <a:rPr lang="es-ES" u="sng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at</a:t>
                      </a:r>
                      <a:r>
                        <a:rPr lang="es-ES" u="none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 de plata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8454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tris(hidogentrioxidsulfat) de ferro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chemeClr val="tx1"/>
                          </a:solidFill>
                        </a:rPr>
                        <a:t>hidrogensulf</a:t>
                      </a:r>
                      <a:r>
                        <a:rPr lang="es-ES" u="sng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>
                          <a:solidFill>
                            <a:schemeClr val="tx1"/>
                          </a:solidFill>
                        </a:rPr>
                        <a:t> de ferro(III)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àcid sulfur</a:t>
                      </a:r>
                      <a:r>
                        <a:rPr lang="es-ES" u="sng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ós</a:t>
                      </a:r>
                      <a:endParaRPr lang="es-ES" u="sng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p:sp>
        <p:nvSpPr>
          <p:cNvPr id="46" name="Marcador de contenido 2">
            <a:extLst>
              <a:ext uri="{FF2B5EF4-FFF2-40B4-BE49-F238E27FC236}">
                <a16:creationId xmlns:a16="http://schemas.microsoft.com/office/drawing/2014/main" id="{048F46BD-EE78-4D6C-9D5D-E2DB87A5FF13}"/>
              </a:ext>
            </a:extLst>
          </p:cNvPr>
          <p:cNvSpPr txBox="1">
            <a:spLocks/>
          </p:cNvSpPr>
          <p:nvPr/>
        </p:nvSpPr>
        <p:spPr>
          <a:xfrm>
            <a:off x="2268144" y="34229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7" name="Marcador de contenido 2">
            <a:extLst>
              <a:ext uri="{FF2B5EF4-FFF2-40B4-BE49-F238E27FC236}">
                <a16:creationId xmlns:a16="http://schemas.microsoft.com/office/drawing/2014/main" id="{5882C932-EC22-47E9-B992-2F3C8F0D6DE6}"/>
              </a:ext>
            </a:extLst>
          </p:cNvPr>
          <p:cNvSpPr txBox="1">
            <a:spLocks/>
          </p:cNvSpPr>
          <p:nvPr/>
        </p:nvSpPr>
        <p:spPr>
          <a:xfrm>
            <a:off x="6876295" y="3419329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719881F8-D018-41FE-AAF4-50B18D09A52B}"/>
                  </a:ext>
                </a:extLst>
              </p:cNvPr>
              <p:cNvSpPr txBox="1"/>
              <p:nvPr/>
            </p:nvSpPr>
            <p:spPr>
              <a:xfrm>
                <a:off x="634040" y="3843861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719881F8-D018-41FE-AAF4-50B18D09A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0" y="3843861"/>
                <a:ext cx="1188498" cy="369332"/>
              </a:xfrm>
              <a:prstGeom prst="rect">
                <a:avLst/>
              </a:prstGeom>
              <a:blipFill>
                <a:blip r:embed="rId4"/>
                <a:stretch>
                  <a:fillRect l="-8718" r="-10769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9A72B2D-D17D-4ECA-8E6E-3B1E79846AF2}"/>
                  </a:ext>
                </a:extLst>
              </p:cNvPr>
              <p:cNvSpPr txBox="1"/>
              <p:nvPr/>
            </p:nvSpPr>
            <p:spPr>
              <a:xfrm>
                <a:off x="9872574" y="3741486"/>
                <a:ext cx="1188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79A72B2D-D17D-4ECA-8E6E-3B1E79846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574" y="3741486"/>
                <a:ext cx="1188498" cy="276999"/>
              </a:xfrm>
              <a:prstGeom prst="rect">
                <a:avLst/>
              </a:prstGeom>
              <a:blipFill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B147B602-6BE3-43A3-8C7C-89152D5CBB17}"/>
                  </a:ext>
                </a:extLst>
              </p:cNvPr>
              <p:cNvSpPr txBox="1"/>
              <p:nvPr/>
            </p:nvSpPr>
            <p:spPr>
              <a:xfrm>
                <a:off x="10003700" y="3997213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B147B602-6BE3-43A3-8C7C-89152D5CB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700" y="3997213"/>
                <a:ext cx="478126" cy="161583"/>
              </a:xfrm>
              <a:prstGeom prst="rect">
                <a:avLst/>
              </a:prstGeom>
              <a:blipFill>
                <a:blip r:embed="rId6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24FE1056-5B58-47BF-A3B8-DCA7ECDBF72E}"/>
                  </a:ext>
                </a:extLst>
              </p:cNvPr>
              <p:cNvSpPr txBox="1"/>
              <p:nvPr/>
            </p:nvSpPr>
            <p:spPr>
              <a:xfrm>
                <a:off x="10436024" y="3997213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24FE1056-5B58-47BF-A3B8-DCA7ECDBF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24" y="3997213"/>
                <a:ext cx="478126" cy="161583"/>
              </a:xfrm>
              <a:prstGeom prst="rect">
                <a:avLst/>
              </a:prstGeom>
              <a:blipFill>
                <a:blip r:embed="rId7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10E8C3FE-869B-4A28-BBC5-A7EDE7209548}"/>
                  </a:ext>
                </a:extLst>
              </p:cNvPr>
              <p:cNvSpPr txBox="1"/>
              <p:nvPr/>
            </p:nvSpPr>
            <p:spPr>
              <a:xfrm>
                <a:off x="10227760" y="3997213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10E8C3FE-869B-4A28-BBC5-A7EDE7209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7760" y="3997213"/>
                <a:ext cx="478126" cy="161583"/>
              </a:xfrm>
              <a:prstGeom prst="rect">
                <a:avLst/>
              </a:prstGeom>
              <a:blipFill>
                <a:blip r:embed="rId8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DD13A25D-07F9-41D4-9733-6FFEF8203493}"/>
                  </a:ext>
                </a:extLst>
              </p:cNvPr>
              <p:cNvSpPr txBox="1"/>
              <p:nvPr/>
            </p:nvSpPr>
            <p:spPr>
              <a:xfrm>
                <a:off x="10244238" y="4139359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DD13A25D-07F9-41D4-9733-6FFEF8203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238" y="4139359"/>
                <a:ext cx="478126" cy="161583"/>
              </a:xfrm>
              <a:prstGeom prst="rect">
                <a:avLst/>
              </a:prstGeom>
              <a:blipFill>
                <a:blip r:embed="rId9"/>
                <a:stretch>
                  <a:fillRect t="-3704"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81C362BE-5D59-4ED0-BC53-5744AF7E6BCA}"/>
                  </a:ext>
                </a:extLst>
              </p:cNvPr>
              <p:cNvSpPr txBox="1"/>
              <p:nvPr/>
            </p:nvSpPr>
            <p:spPr>
              <a:xfrm>
                <a:off x="566707" y="4523225"/>
                <a:ext cx="11884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s-E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>
                                <m:sSubPr>
                                  <m:ctrlPr>
                                    <a:rPr lang="es-E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000"/>
              </a:p>
            </p:txBody>
          </p:sp>
        </mc:Choice>
        <mc:Fallback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81C362BE-5D59-4ED0-BC53-5744AF7E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7" y="4523225"/>
                <a:ext cx="1188498" cy="307777"/>
              </a:xfrm>
              <a:prstGeom prst="rect">
                <a:avLst/>
              </a:prstGeom>
              <a:blipFill>
                <a:blip r:embed="rId10"/>
                <a:stretch>
                  <a:fillRect l="-7692" r="-16410" b="-26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56BFA8DC-FB37-485F-8236-524A47CF950C}"/>
                  </a:ext>
                </a:extLst>
              </p:cNvPr>
              <p:cNvSpPr txBox="1"/>
              <p:nvPr/>
            </p:nvSpPr>
            <p:spPr>
              <a:xfrm>
                <a:off x="10983840" y="4384997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>
          <p:sp>
            <p:nvSpPr>
              <p:cNvPr id="84" name="CuadroTexto 83">
                <a:extLst>
                  <a:ext uri="{FF2B5EF4-FFF2-40B4-BE49-F238E27FC236}">
                    <a16:creationId xmlns:a16="http://schemas.microsoft.com/office/drawing/2014/main" id="{56BFA8DC-FB37-485F-8236-524A47CF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840" y="4384997"/>
                <a:ext cx="1128050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3625D77D-82F7-4952-9AF9-3A896A2E37AA}"/>
                  </a:ext>
                </a:extLst>
              </p:cNvPr>
              <p:cNvSpPr txBox="1"/>
              <p:nvPr/>
            </p:nvSpPr>
            <p:spPr>
              <a:xfrm>
                <a:off x="11096317" y="4655280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3625D77D-82F7-4952-9AF9-3A896A2E3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317" y="4655280"/>
                <a:ext cx="453808" cy="161583"/>
              </a:xfrm>
              <a:prstGeom prst="rect">
                <a:avLst/>
              </a:prstGeom>
              <a:blipFill>
                <a:blip r:embed="rId12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C5D4916B-F25E-4EF2-A62D-DDD05E8DB58D}"/>
                  </a:ext>
                </a:extLst>
              </p:cNvPr>
              <p:cNvSpPr txBox="1"/>
              <p:nvPr/>
            </p:nvSpPr>
            <p:spPr>
              <a:xfrm>
                <a:off x="11528641" y="4655280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86" name="CuadroTexto 85">
                <a:extLst>
                  <a:ext uri="{FF2B5EF4-FFF2-40B4-BE49-F238E27FC236}">
                    <a16:creationId xmlns:a16="http://schemas.microsoft.com/office/drawing/2014/main" id="{C5D4916B-F25E-4EF2-A62D-DDD05E8DB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641" y="4655280"/>
                <a:ext cx="453808" cy="161583"/>
              </a:xfrm>
              <a:prstGeom prst="rect">
                <a:avLst/>
              </a:prstGeom>
              <a:blipFill>
                <a:blip r:embed="rId13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ED6841AB-3179-4DB1-BE23-407D9AC42A09}"/>
                  </a:ext>
                </a:extLst>
              </p:cNvPr>
              <p:cNvSpPr txBox="1"/>
              <p:nvPr/>
            </p:nvSpPr>
            <p:spPr>
              <a:xfrm>
                <a:off x="11320377" y="4655280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ED6841AB-3179-4DB1-BE23-407D9AC42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0377" y="4655280"/>
                <a:ext cx="453808" cy="161583"/>
              </a:xfrm>
              <a:prstGeom prst="rect">
                <a:avLst/>
              </a:prstGeom>
              <a:blipFill>
                <a:blip r:embed="rId14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5ECE3711-C7F6-4465-8032-DE72A6562295}"/>
                  </a:ext>
                </a:extLst>
              </p:cNvPr>
              <p:cNvSpPr txBox="1"/>
              <p:nvPr/>
            </p:nvSpPr>
            <p:spPr>
              <a:xfrm>
                <a:off x="11336855" y="4797426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8" name="CuadroTexto 87">
                <a:extLst>
                  <a:ext uri="{FF2B5EF4-FFF2-40B4-BE49-F238E27FC236}">
                    <a16:creationId xmlns:a16="http://schemas.microsoft.com/office/drawing/2014/main" id="{5ECE3711-C7F6-4465-8032-DE72A6562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855" y="4797426"/>
                <a:ext cx="453808" cy="161583"/>
              </a:xfrm>
              <a:prstGeom prst="rect">
                <a:avLst/>
              </a:prstGeom>
              <a:blipFill>
                <a:blip r:embed="rId15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C17245CF-8EAC-4A88-B9DF-82C79B9E65E0}"/>
                  </a:ext>
                </a:extLst>
              </p:cNvPr>
              <p:cNvSpPr txBox="1"/>
              <p:nvPr/>
            </p:nvSpPr>
            <p:spPr>
              <a:xfrm>
                <a:off x="11014907" y="5064078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𝐶𝑟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C17245CF-8EAC-4A88-B9DF-82C79B9E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907" y="5064078"/>
                <a:ext cx="1128050" cy="276999"/>
              </a:xfrm>
              <a:prstGeom prst="rect">
                <a:avLst/>
              </a:prstGeom>
              <a:blipFill>
                <a:blip r:embed="rId16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CuadroTexto 90">
            <a:extLst>
              <a:ext uri="{FF2B5EF4-FFF2-40B4-BE49-F238E27FC236}">
                <a16:creationId xmlns:a16="http://schemas.microsoft.com/office/drawing/2014/main" id="{D318A5B3-9816-43F6-BDE6-B4EFE305D6F6}"/>
              </a:ext>
            </a:extLst>
          </p:cNvPr>
          <p:cNvSpPr txBox="1"/>
          <p:nvPr/>
        </p:nvSpPr>
        <p:spPr>
          <a:xfrm>
            <a:off x="11352028" y="5351702"/>
            <a:ext cx="45380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050"/>
              <a:t>excepció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2062EDC4-5486-4DD5-A672-90F6AF4FC5D0}"/>
                  </a:ext>
                </a:extLst>
              </p:cNvPr>
              <p:cNvSpPr txBox="1"/>
              <p:nvPr/>
            </p:nvSpPr>
            <p:spPr>
              <a:xfrm>
                <a:off x="10023258" y="5616163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𝐻𝑆𝑂</m:t>
                      </m:r>
                    </m:oMath>
                  </m:oMathPara>
                </a14:m>
                <a:endParaRPr lang="es-ES"/>
              </a:p>
            </p:txBody>
          </p:sp>
        </mc:Choice>
        <mc:Fallback>
          <p:sp>
            <p:nvSpPr>
              <p:cNvPr id="96" name="CuadroTexto 95">
                <a:extLst>
                  <a:ext uri="{FF2B5EF4-FFF2-40B4-BE49-F238E27FC236}">
                    <a16:creationId xmlns:a16="http://schemas.microsoft.com/office/drawing/2014/main" id="{2062EDC4-5486-4DD5-A672-90F6AF4FC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58" y="5616163"/>
                <a:ext cx="1128050" cy="276999"/>
              </a:xfrm>
              <a:prstGeom prst="rect">
                <a:avLst/>
              </a:prstGeom>
              <a:blipFill>
                <a:blip r:embed="rId1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62C66194-1735-4825-98F1-F4CF94B436FF}"/>
                  </a:ext>
                </a:extLst>
              </p:cNvPr>
              <p:cNvSpPr txBox="1"/>
              <p:nvPr/>
            </p:nvSpPr>
            <p:spPr>
              <a:xfrm>
                <a:off x="10360379" y="5846524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>
          <p:sp>
            <p:nvSpPr>
              <p:cNvPr id="97" name="CuadroTexto 96">
                <a:extLst>
                  <a:ext uri="{FF2B5EF4-FFF2-40B4-BE49-F238E27FC236}">
                    <a16:creationId xmlns:a16="http://schemas.microsoft.com/office/drawing/2014/main" id="{62C66194-1735-4825-98F1-F4CF94B43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379" y="5846524"/>
                <a:ext cx="453808" cy="161583"/>
              </a:xfrm>
              <a:prstGeom prst="rect">
                <a:avLst/>
              </a:prstGeom>
              <a:blipFill>
                <a:blip r:embed="rId18"/>
                <a:stretch>
                  <a:fillRect t="-3704"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CuadroTexto 97">
                <a:extLst>
                  <a:ext uri="{FF2B5EF4-FFF2-40B4-BE49-F238E27FC236}">
                    <a16:creationId xmlns:a16="http://schemas.microsoft.com/office/drawing/2014/main" id="{4E890C4A-DCB5-47F5-BA3C-E5ACF2DFB01A}"/>
                  </a:ext>
                </a:extLst>
              </p:cNvPr>
              <p:cNvSpPr txBox="1"/>
              <p:nvPr/>
            </p:nvSpPr>
            <p:spPr>
              <a:xfrm>
                <a:off x="10219852" y="6008107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8" name="CuadroTexto 97">
                <a:extLst>
                  <a:ext uri="{FF2B5EF4-FFF2-40B4-BE49-F238E27FC236}">
                    <a16:creationId xmlns:a16="http://schemas.microsoft.com/office/drawing/2014/main" id="{4E890C4A-DCB5-47F5-BA3C-E5ACF2DFB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852" y="6008107"/>
                <a:ext cx="453808" cy="161583"/>
              </a:xfrm>
              <a:prstGeom prst="rect">
                <a:avLst/>
              </a:prstGeom>
              <a:blipFill>
                <a:blip r:embed="rId19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FCF1377B-FB87-451D-ABE8-2DB362976009}"/>
                  </a:ext>
                </a:extLst>
              </p:cNvPr>
              <p:cNvSpPr txBox="1"/>
              <p:nvPr/>
            </p:nvSpPr>
            <p:spPr>
              <a:xfrm>
                <a:off x="10535390" y="6018732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FCF1377B-FB87-451D-ABE8-2DB362976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390" y="6018732"/>
                <a:ext cx="453808" cy="161583"/>
              </a:xfrm>
              <a:prstGeom prst="rect">
                <a:avLst/>
              </a:prstGeom>
              <a:blipFill>
                <a:blip r:embed="rId20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CuadroTexto 99">
                <a:extLst>
                  <a:ext uri="{FF2B5EF4-FFF2-40B4-BE49-F238E27FC236}">
                    <a16:creationId xmlns:a16="http://schemas.microsoft.com/office/drawing/2014/main" id="{1A12C46E-16BD-4F55-849D-F33C5883753A}"/>
                  </a:ext>
                </a:extLst>
              </p:cNvPr>
              <p:cNvSpPr txBox="1"/>
              <p:nvPr/>
            </p:nvSpPr>
            <p:spPr>
              <a:xfrm>
                <a:off x="10051833" y="6123801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>
          <p:sp>
            <p:nvSpPr>
              <p:cNvPr id="100" name="CuadroTexto 99">
                <a:extLst>
                  <a:ext uri="{FF2B5EF4-FFF2-40B4-BE49-F238E27FC236}">
                    <a16:creationId xmlns:a16="http://schemas.microsoft.com/office/drawing/2014/main" id="{1A12C46E-16BD-4F55-849D-F33C58837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3" y="6123801"/>
                <a:ext cx="1128050" cy="276999"/>
              </a:xfrm>
              <a:prstGeom prst="rect">
                <a:avLst/>
              </a:prstGeom>
              <a:blipFill>
                <a:blip r:embed="rId21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CuadroTexto 100">
                <a:extLst>
                  <a:ext uri="{FF2B5EF4-FFF2-40B4-BE49-F238E27FC236}">
                    <a16:creationId xmlns:a16="http://schemas.microsoft.com/office/drawing/2014/main" id="{78BBF5B5-6736-4AF7-875F-62D4D302B949}"/>
                  </a:ext>
                </a:extLst>
              </p:cNvPr>
              <p:cNvSpPr txBox="1"/>
              <p:nvPr/>
            </p:nvSpPr>
            <p:spPr>
              <a:xfrm>
                <a:off x="430070" y="5854283"/>
                <a:ext cx="16322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  <m:sSub>
                                <m:sSubPr>
                                  <m:ctrlPr>
                                    <a:rPr lang="es-E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s-E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0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1" name="CuadroTexto 100">
                <a:extLst>
                  <a:ext uri="{FF2B5EF4-FFF2-40B4-BE49-F238E27FC236}">
                    <a16:creationId xmlns:a16="http://schemas.microsoft.com/office/drawing/2014/main" id="{78BBF5B5-6736-4AF7-875F-62D4D302B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70" y="5854283"/>
                <a:ext cx="1632281" cy="307777"/>
              </a:xfrm>
              <a:prstGeom prst="rect">
                <a:avLst/>
              </a:prstGeom>
              <a:blipFill>
                <a:blip r:embed="rId2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CuadroTexto 101">
                <a:extLst>
                  <a:ext uri="{FF2B5EF4-FFF2-40B4-BE49-F238E27FC236}">
                    <a16:creationId xmlns:a16="http://schemas.microsoft.com/office/drawing/2014/main" id="{5AE65AD0-240F-49C5-BA9E-608359191CFE}"/>
                  </a:ext>
                </a:extLst>
              </p:cNvPr>
              <p:cNvSpPr txBox="1"/>
              <p:nvPr/>
            </p:nvSpPr>
            <p:spPr>
              <a:xfrm>
                <a:off x="412148" y="5173017"/>
                <a:ext cx="16322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𝐴𝑔𝐻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𝐶𝑟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s-ES" sz="20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2" name="CuadroTexto 101">
                <a:extLst>
                  <a:ext uri="{FF2B5EF4-FFF2-40B4-BE49-F238E27FC236}">
                    <a16:creationId xmlns:a16="http://schemas.microsoft.com/office/drawing/2014/main" id="{5AE65AD0-240F-49C5-BA9E-608359191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8" y="5173017"/>
                <a:ext cx="1632281" cy="307777"/>
              </a:xfrm>
              <a:prstGeom prst="rect">
                <a:avLst/>
              </a:prstGeom>
              <a:blipFill>
                <a:blip r:embed="rId23"/>
                <a:stretch>
                  <a:fillRect b="-34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11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SALS ÀCIDES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993920" y="2095432"/>
                <a:ext cx="176952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s-ES" sz="36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20" y="2095432"/>
                <a:ext cx="1769523" cy="553998"/>
              </a:xfrm>
              <a:prstGeom prst="rect">
                <a:avLst/>
              </a:prstGeom>
              <a:blipFill>
                <a:blip r:embed="rId2"/>
                <a:stretch>
                  <a:fillRect r="-206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946163" y="2125159"/>
            <a:ext cx="1930387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871406" y="2014915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-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hidrogen-elementE-</a:t>
            </a:r>
            <a:r>
              <a:rPr lang="es-ES" b="1"/>
              <a:t>ur</a:t>
            </a:r>
            <a:r>
              <a:rPr lang="es-ES"/>
              <a:t> de elementM(*n.ox)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/>
              <p:nvPr/>
            </p:nvSpPr>
            <p:spPr>
              <a:xfrm>
                <a:off x="854330" y="2720574"/>
                <a:ext cx="2048701" cy="4024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  <m:sub>
                                      <m:r>
                                        <a:rPr lang="es-ES" sz="24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sub>
                                  </m:s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es-E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0" y="2720574"/>
                <a:ext cx="2048701" cy="402418"/>
              </a:xfrm>
              <a:prstGeom prst="rect">
                <a:avLst/>
              </a:prstGeom>
              <a:blipFill>
                <a:blip r:embed="rId3"/>
                <a:stretch>
                  <a:fillRect b="-212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ítulo 1">
            <a:extLst>
              <a:ext uri="{FF2B5EF4-FFF2-40B4-BE49-F238E27FC236}">
                <a16:creationId xmlns:a16="http://schemas.microsoft.com/office/drawing/2014/main" id="{255D5074-15B3-472E-AAC2-72BE286625EB}"/>
              </a:ext>
            </a:extLst>
          </p:cNvPr>
          <p:cNvSpPr txBox="1">
            <a:spLocks/>
          </p:cNvSpPr>
          <p:nvPr/>
        </p:nvSpPr>
        <p:spPr>
          <a:xfrm>
            <a:off x="838200" y="1612497"/>
            <a:ext cx="2038350" cy="402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SENSE OXIGEN: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C37E27E6-7B7C-469B-906E-1591F422F1A1}"/>
              </a:ext>
            </a:extLst>
          </p:cNvPr>
          <p:cNvSpPr txBox="1">
            <a:spLocks/>
          </p:cNvSpPr>
          <p:nvPr/>
        </p:nvSpPr>
        <p:spPr>
          <a:xfrm>
            <a:off x="994898" y="3286382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35" name="Tabla 26">
            <a:extLst>
              <a:ext uri="{FF2B5EF4-FFF2-40B4-BE49-F238E27FC236}">
                <a16:creationId xmlns:a16="http://schemas.microsoft.com/office/drawing/2014/main" id="{4773915C-9C38-45A6-9E97-AEBAA54F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24362"/>
              </p:ext>
            </p:extLst>
          </p:nvPr>
        </p:nvGraphicFramePr>
        <p:xfrm>
          <a:off x="1041304" y="3726275"/>
          <a:ext cx="10539507" cy="127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hidrogensulfur de ferro(III)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hidrogensulfur de coure(II)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</a:tbl>
          </a:graphicData>
        </a:graphic>
      </p:graphicFrame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AF0FB995-2283-4445-99D1-01134288CE5F}"/>
              </a:ext>
            </a:extLst>
          </p:cNvPr>
          <p:cNvSpPr txBox="1">
            <a:spLocks/>
          </p:cNvSpPr>
          <p:nvPr/>
        </p:nvSpPr>
        <p:spPr>
          <a:xfrm>
            <a:off x="2802982" y="34229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FDAF4414-CF42-4237-9FE1-9E3F74C2FE32}"/>
              </a:ext>
            </a:extLst>
          </p:cNvPr>
          <p:cNvSpPr txBox="1">
            <a:spLocks/>
          </p:cNvSpPr>
          <p:nvPr/>
        </p:nvSpPr>
        <p:spPr>
          <a:xfrm>
            <a:off x="7411133" y="3419329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/>
              <p:nvPr/>
            </p:nvSpPr>
            <p:spPr>
              <a:xfrm>
                <a:off x="1168878" y="3843861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8" y="3843861"/>
                <a:ext cx="1188498" cy="369332"/>
              </a:xfrm>
              <a:prstGeom prst="rect">
                <a:avLst/>
              </a:prstGeom>
              <a:blipFill>
                <a:blip r:embed="rId4"/>
                <a:stretch>
                  <a:fillRect l="-6667" r="-2564" b="-3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/>
              <p:nvPr/>
            </p:nvSpPr>
            <p:spPr>
              <a:xfrm>
                <a:off x="1168878" y="4475719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</m:e>
                          </m:d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8" y="4475719"/>
                <a:ext cx="1188498" cy="369332"/>
              </a:xfrm>
              <a:prstGeom prst="rect">
                <a:avLst/>
              </a:prstGeom>
              <a:blipFill>
                <a:blip r:embed="rId5"/>
                <a:stretch>
                  <a:fillRect l="-7692" r="-3077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2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993921" y="2095432"/>
                <a:ext cx="1093672" cy="559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𝑵𝑯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21" y="2095432"/>
                <a:ext cx="1093672" cy="559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946164" y="2125159"/>
            <a:ext cx="1141430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087593" y="2041096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arrel de (p)-amoni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arrel d’amoni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/>
              <p:nvPr/>
            </p:nvSpPr>
            <p:spPr>
              <a:xfrm>
                <a:off x="854331" y="2720574"/>
                <a:ext cx="1381528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ES" sz="24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sz="24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𝑵𝑯</m:t>
                                  </m:r>
                                </m:e>
                                <m:sub>
                                  <m:r>
                                    <a:rPr lang="es-E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  <m:sup>
                                  <m:r>
                                    <a:rPr lang="es-ES" sz="2400" b="1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es-ES" sz="2400" b="1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s-ES" sz="2400" b="1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𝐄</m:t>
                      </m:r>
                    </m:oMath>
                  </m:oMathPara>
                </a14:m>
                <a:endParaRPr lang="es-ES" sz="24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C27A4A0F-E966-4D63-B4B8-3052756B5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31" y="2720574"/>
                <a:ext cx="1381528" cy="372859"/>
              </a:xfrm>
              <a:prstGeom prst="rect">
                <a:avLst/>
              </a:prstGeom>
              <a:blipFill>
                <a:blip r:embed="rId3"/>
                <a:stretch>
                  <a:fillRect r="-4846" b="-196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ítulo 1">
            <a:extLst>
              <a:ext uri="{FF2B5EF4-FFF2-40B4-BE49-F238E27FC236}">
                <a16:creationId xmlns:a16="http://schemas.microsoft.com/office/drawing/2014/main" id="{255D5074-15B3-472E-AAC2-72BE286625EB}"/>
              </a:ext>
            </a:extLst>
          </p:cNvPr>
          <p:cNvSpPr txBox="1">
            <a:spLocks/>
          </p:cNvSpPr>
          <p:nvPr/>
        </p:nvSpPr>
        <p:spPr>
          <a:xfrm>
            <a:off x="838200" y="1612497"/>
            <a:ext cx="2038350" cy="402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IÓ AMONI: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C37E27E6-7B7C-469B-906E-1591F422F1A1}"/>
              </a:ext>
            </a:extLst>
          </p:cNvPr>
          <p:cNvSpPr txBox="1">
            <a:spLocks/>
          </p:cNvSpPr>
          <p:nvPr/>
        </p:nvSpPr>
        <p:spPr>
          <a:xfrm>
            <a:off x="994898" y="3286382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35" name="Tabla 26">
            <a:extLst>
              <a:ext uri="{FF2B5EF4-FFF2-40B4-BE49-F238E27FC236}">
                <a16:creationId xmlns:a16="http://schemas.microsoft.com/office/drawing/2014/main" id="{4773915C-9C38-45A6-9E97-AEBAA54F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77930"/>
              </p:ext>
            </p:extLst>
          </p:nvPr>
        </p:nvGraphicFramePr>
        <p:xfrm>
          <a:off x="1041304" y="3726275"/>
          <a:ext cx="10539507" cy="127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sulfur de diamoni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sulfur d’amoni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hidròxid d’amoni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hidròxid d’amoni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</a:tbl>
          </a:graphicData>
        </a:graphic>
      </p:graphicFrame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AF0FB995-2283-4445-99D1-01134288CE5F}"/>
              </a:ext>
            </a:extLst>
          </p:cNvPr>
          <p:cNvSpPr txBox="1">
            <a:spLocks/>
          </p:cNvSpPr>
          <p:nvPr/>
        </p:nvSpPr>
        <p:spPr>
          <a:xfrm>
            <a:off x="2802982" y="34229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FDAF4414-CF42-4237-9FE1-9E3F74C2FE32}"/>
              </a:ext>
            </a:extLst>
          </p:cNvPr>
          <p:cNvSpPr txBox="1">
            <a:spLocks/>
          </p:cNvSpPr>
          <p:nvPr/>
        </p:nvSpPr>
        <p:spPr>
          <a:xfrm>
            <a:off x="7411133" y="3419329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/>
              <p:nvPr/>
            </p:nvSpPr>
            <p:spPr>
              <a:xfrm>
                <a:off x="1125746" y="3852959"/>
                <a:ext cx="1188498" cy="3728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𝑁𝐻</m:t>
                              </m:r>
                            </m:e>
                            <m:sub>
                              <m:r>
                                <a:rPr lang="es-E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46" y="3852959"/>
                <a:ext cx="1188498" cy="372859"/>
              </a:xfrm>
              <a:prstGeom prst="rect">
                <a:avLst/>
              </a:prstGeom>
              <a:blipFill>
                <a:blip r:embed="rId4"/>
                <a:stretch>
                  <a:fillRect l="-9744" r="-5641" b="-344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/>
              <p:nvPr/>
            </p:nvSpPr>
            <p:spPr>
              <a:xfrm>
                <a:off x="1168878" y="4475719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𝑁𝐻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78" y="4475719"/>
                <a:ext cx="1188498" cy="369332"/>
              </a:xfrm>
              <a:prstGeom prst="rect">
                <a:avLst/>
              </a:prstGeom>
              <a:blipFill>
                <a:blip r:embed="rId5"/>
                <a:stretch>
                  <a:fillRect l="-1538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9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838200" y="2141599"/>
                <a:ext cx="109367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41599"/>
                <a:ext cx="109367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946164" y="2125159"/>
            <a:ext cx="848130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1794294" y="2025540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-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ió/catió element(*n.ox)</a:t>
            </a:r>
            <a:endParaRPr lang="es-ES" b="1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255D5074-15B3-472E-AAC2-72BE286625EB}"/>
              </a:ext>
            </a:extLst>
          </p:cNvPr>
          <p:cNvSpPr txBox="1">
            <a:spLocks/>
          </p:cNvSpPr>
          <p:nvPr/>
        </p:nvSpPr>
        <p:spPr>
          <a:xfrm>
            <a:off x="838200" y="1612497"/>
            <a:ext cx="3017808" cy="402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IONS MONOATÒMICS: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C37E27E6-7B7C-469B-906E-1591F422F1A1}"/>
              </a:ext>
            </a:extLst>
          </p:cNvPr>
          <p:cNvSpPr txBox="1">
            <a:spLocks/>
          </p:cNvSpPr>
          <p:nvPr/>
        </p:nvSpPr>
        <p:spPr>
          <a:xfrm>
            <a:off x="993921" y="3898858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35" name="Tabla 26">
            <a:extLst>
              <a:ext uri="{FF2B5EF4-FFF2-40B4-BE49-F238E27FC236}">
                <a16:creationId xmlns:a16="http://schemas.microsoft.com/office/drawing/2014/main" id="{4773915C-9C38-45A6-9E97-AEBAA54F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11786"/>
              </p:ext>
            </p:extLst>
          </p:nvPr>
        </p:nvGraphicFramePr>
        <p:xfrm>
          <a:off x="1040327" y="4338751"/>
          <a:ext cx="10539507" cy="1909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ió/catió ferro(III)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ió/anió carbur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ió cadmi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44976"/>
                  </a:ext>
                </a:extLst>
              </a:tr>
            </a:tbl>
          </a:graphicData>
        </a:graphic>
      </p:graphicFrame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AF0FB995-2283-4445-99D1-01134288CE5F}"/>
              </a:ext>
            </a:extLst>
          </p:cNvPr>
          <p:cNvSpPr txBox="1">
            <a:spLocks/>
          </p:cNvSpPr>
          <p:nvPr/>
        </p:nvSpPr>
        <p:spPr>
          <a:xfrm>
            <a:off x="2802005" y="4035399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FDAF4414-CF42-4237-9FE1-9E3F74C2FE32}"/>
              </a:ext>
            </a:extLst>
          </p:cNvPr>
          <p:cNvSpPr txBox="1">
            <a:spLocks/>
          </p:cNvSpPr>
          <p:nvPr/>
        </p:nvSpPr>
        <p:spPr>
          <a:xfrm>
            <a:off x="7410156" y="4031805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/>
              <p:nvPr/>
            </p:nvSpPr>
            <p:spPr>
              <a:xfrm>
                <a:off x="1124769" y="4465435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69" y="4465435"/>
                <a:ext cx="1188498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/>
              <p:nvPr/>
            </p:nvSpPr>
            <p:spPr>
              <a:xfrm>
                <a:off x="1167901" y="5088195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4−</m:t>
                          </m:r>
                        </m:sup>
                      </m:s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01" y="5088195"/>
                <a:ext cx="1188498" cy="369332"/>
              </a:xfrm>
              <a:prstGeom prst="rect">
                <a:avLst/>
              </a:prstGeom>
              <a:blipFill>
                <a:blip r:embed="rId4"/>
                <a:stretch>
                  <a:fillRect t="-1667"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4962084-AC49-4D19-87FC-864EFCA1F473}"/>
                  </a:ext>
                </a:extLst>
              </p:cNvPr>
              <p:cNvSpPr txBox="1"/>
              <p:nvPr/>
            </p:nvSpPr>
            <p:spPr>
              <a:xfrm>
                <a:off x="838200" y="2819633"/>
                <a:ext cx="109367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4962084-AC49-4D19-87FC-864EFCA1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633"/>
                <a:ext cx="109367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>
            <a:extLst>
              <a:ext uri="{FF2B5EF4-FFF2-40B4-BE49-F238E27FC236}">
                <a16:creationId xmlns:a16="http://schemas.microsoft.com/office/drawing/2014/main" id="{0173AE64-73C1-4480-98C8-B4BC39E39D5F}"/>
              </a:ext>
            </a:extLst>
          </p:cNvPr>
          <p:cNvSpPr/>
          <p:nvPr/>
        </p:nvSpPr>
        <p:spPr>
          <a:xfrm>
            <a:off x="946164" y="2803193"/>
            <a:ext cx="848130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74C9A937-1982-4C11-ACE3-5B530EC22E10}"/>
              </a:ext>
            </a:extLst>
          </p:cNvPr>
          <p:cNvSpPr txBox="1">
            <a:spLocks/>
          </p:cNvSpPr>
          <p:nvPr/>
        </p:nvSpPr>
        <p:spPr>
          <a:xfrm>
            <a:off x="1794294" y="2703574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-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ió/anió element</a:t>
            </a:r>
            <a:r>
              <a:rPr lang="es-ES" b="1"/>
              <a:t>-ur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CF7926D-AAB2-4CDC-8AA8-0CE9DBB2A3BF}"/>
                  </a:ext>
                </a:extLst>
              </p:cNvPr>
              <p:cNvSpPr txBox="1"/>
              <p:nvPr/>
            </p:nvSpPr>
            <p:spPr>
              <a:xfrm>
                <a:off x="1167901" y="5710955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𝐶𝑑</m:t>
                          </m:r>
                        </m:e>
                        <m:sup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CF7926D-AAB2-4CDC-8AA8-0CE9DBB2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01" y="5710955"/>
                <a:ext cx="1188498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314BE93-97B3-4232-AF11-6EAE1C7837CE}"/>
                  </a:ext>
                </a:extLst>
              </p:cNvPr>
              <p:cNvSpPr/>
              <p:nvPr/>
            </p:nvSpPr>
            <p:spPr>
              <a:xfrm>
                <a:off x="8165704" y="543155"/>
                <a:ext cx="1753878" cy="486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𝑯𝒈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catió dimercuri(II)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s-ES" sz="1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2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s-ES" sz="1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s-ES" sz="1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anió peròxid</a:t>
                </a:r>
              </a:p>
            </p:txBody>
          </p:sp>
        </mc:Choice>
        <mc:Fallback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314BE93-97B3-4232-AF11-6EAE1C783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704" y="543155"/>
                <a:ext cx="1753878" cy="486480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18">
            <a:extLst>
              <a:ext uri="{FF2B5EF4-FFF2-40B4-BE49-F238E27FC236}">
                <a16:creationId xmlns:a16="http://schemas.microsoft.com/office/drawing/2014/main" id="{0CCCDA60-AFB1-4E4B-9A31-0E69E2742A6D}"/>
              </a:ext>
            </a:extLst>
          </p:cNvPr>
          <p:cNvSpPr/>
          <p:nvPr/>
        </p:nvSpPr>
        <p:spPr>
          <a:xfrm>
            <a:off x="5425567" y="619669"/>
            <a:ext cx="268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uFill>
                  <a:solidFill>
                    <a:schemeClr val="accent1"/>
                  </a:solidFill>
                </a:uFill>
                <a:latin typeface="Anaheim"/>
              </a:rPr>
              <a:t>IONS HOMOPOLIATÒMICS</a:t>
            </a:r>
            <a:endParaRPr lang="es-ES">
              <a:uFill>
                <a:solidFill>
                  <a:schemeClr val="accent1"/>
                </a:solidFill>
              </a:uFill>
              <a:latin typeface="Anaheim"/>
            </a:endParaRPr>
          </a:p>
        </p:txBody>
      </p:sp>
      <p:sp>
        <p:nvSpPr>
          <p:cNvPr id="20" name="Abrir llave 19">
            <a:extLst>
              <a:ext uri="{FF2B5EF4-FFF2-40B4-BE49-F238E27FC236}">
                <a16:creationId xmlns:a16="http://schemas.microsoft.com/office/drawing/2014/main" id="{510A7A56-7F61-4214-8E8C-7036B3FA0C6D}"/>
              </a:ext>
            </a:extLst>
          </p:cNvPr>
          <p:cNvSpPr/>
          <p:nvPr/>
        </p:nvSpPr>
        <p:spPr>
          <a:xfrm>
            <a:off x="8065365" y="579036"/>
            <a:ext cx="217554" cy="450599"/>
          </a:xfrm>
          <a:prstGeom prst="leftBrace">
            <a:avLst>
              <a:gd name="adj1" fmla="val 28376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2DFE325C-3862-435D-91BB-8FB0E0A1AD6C}"/>
                  </a:ext>
                </a:extLst>
              </p:cNvPr>
              <p:cNvSpPr/>
              <p:nvPr/>
            </p:nvSpPr>
            <p:spPr>
              <a:xfrm>
                <a:off x="8269219" y="1186987"/>
                <a:ext cx="177587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𝑯𝑺</m:t>
                        </m:r>
                      </m:e>
                      <m:sup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anió hidrogensulfur</a:t>
                </a:r>
              </a:p>
            </p:txBody>
          </p:sp>
        </mc:Choice>
        <mc:Fallback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2DFE325C-3862-435D-91BB-8FB0E0A1A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219" y="1186987"/>
                <a:ext cx="17758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ángulo 21">
            <a:extLst>
              <a:ext uri="{FF2B5EF4-FFF2-40B4-BE49-F238E27FC236}">
                <a16:creationId xmlns:a16="http://schemas.microsoft.com/office/drawing/2014/main" id="{2F337A97-D993-46DB-95E4-15CB57E881D1}"/>
              </a:ext>
            </a:extLst>
          </p:cNvPr>
          <p:cNvSpPr/>
          <p:nvPr/>
        </p:nvSpPr>
        <p:spPr>
          <a:xfrm>
            <a:off x="5422306" y="1160735"/>
            <a:ext cx="279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uFill>
                  <a:solidFill>
                    <a:schemeClr val="accent1"/>
                  </a:solidFill>
                </a:uFill>
                <a:latin typeface="Anaheim"/>
              </a:rPr>
              <a:t>IONS HETEROPOLIATÒMICS</a:t>
            </a:r>
            <a:endParaRPr lang="es-ES">
              <a:uFill>
                <a:solidFill>
                  <a:schemeClr val="accent1"/>
                </a:solidFill>
              </a:uFill>
              <a:latin typeface="Anaheim"/>
            </a:endParaRPr>
          </a:p>
        </p:txBody>
      </p:sp>
      <p:sp>
        <p:nvSpPr>
          <p:cNvPr id="23" name="Abrir llave 22">
            <a:extLst>
              <a:ext uri="{FF2B5EF4-FFF2-40B4-BE49-F238E27FC236}">
                <a16:creationId xmlns:a16="http://schemas.microsoft.com/office/drawing/2014/main" id="{F35A4C67-D20A-4EED-A92A-53D7A92F7614}"/>
              </a:ext>
            </a:extLst>
          </p:cNvPr>
          <p:cNvSpPr/>
          <p:nvPr/>
        </p:nvSpPr>
        <p:spPr>
          <a:xfrm>
            <a:off x="8168880" y="1222869"/>
            <a:ext cx="217554" cy="241118"/>
          </a:xfrm>
          <a:prstGeom prst="leftBrace">
            <a:avLst>
              <a:gd name="adj1" fmla="val 28376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57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1" y="262235"/>
            <a:ext cx="10515600" cy="1116811"/>
          </a:xfrm>
        </p:spPr>
        <p:txBody>
          <a:bodyPr/>
          <a:lstStyle/>
          <a:p>
            <a:r>
              <a:rPr lang="es-ES" u="sng"/>
              <a:t>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1216208" y="2031364"/>
                <a:ext cx="109367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Sup>
                        <m:sSubSup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08" y="2031364"/>
                <a:ext cx="109367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1140572" y="2045749"/>
            <a:ext cx="1244945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id="{255D5074-15B3-472E-AAC2-72BE286625EB}"/>
              </a:ext>
            </a:extLst>
          </p:cNvPr>
          <p:cNvSpPr txBox="1">
            <a:spLocks/>
          </p:cNvSpPr>
          <p:nvPr/>
        </p:nvSpPr>
        <p:spPr>
          <a:xfrm>
            <a:off x="1027981" y="1289742"/>
            <a:ext cx="3017808" cy="402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OXOANIONS: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C37E27E6-7B7C-469B-906E-1591F422F1A1}"/>
              </a:ext>
            </a:extLst>
          </p:cNvPr>
          <p:cNvSpPr txBox="1">
            <a:spLocks/>
          </p:cNvSpPr>
          <p:nvPr/>
        </p:nvSpPr>
        <p:spPr>
          <a:xfrm>
            <a:off x="1140571" y="3303435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35" name="Tabla 26">
            <a:extLst>
              <a:ext uri="{FF2B5EF4-FFF2-40B4-BE49-F238E27FC236}">
                <a16:creationId xmlns:a16="http://schemas.microsoft.com/office/drawing/2014/main" id="{4773915C-9C38-45A6-9E97-AEBAA54FF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9999"/>
              </p:ext>
            </p:extLst>
          </p:nvPr>
        </p:nvGraphicFramePr>
        <p:xfrm>
          <a:off x="1186977" y="3743328"/>
          <a:ext cx="10539507" cy="270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ió/anió trioxidclorat(1-)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clòric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ió/anió clorat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ió/anió dihidrogen(tetraoxidfosfat)(1-)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rgbClr val="0070C0"/>
                          </a:solidFill>
                        </a:rPr>
                        <a:t>àcid fosfòric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 ió/anió dihidrogenfosfat</a:t>
                      </a:r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941001"/>
                  </a:ext>
                </a:extLst>
              </a:tr>
              <a:tr h="798188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ió/anió hidrogen(trioxidcarbonat)(1-)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chemeClr val="tx1"/>
                          </a:solidFill>
                        </a:rPr>
                        <a:t>ió </a:t>
                      </a:r>
                      <a:r>
                        <a:rPr lang="es-ES" u="sng">
                          <a:solidFill>
                            <a:schemeClr val="tx1"/>
                          </a:solidFill>
                        </a:rPr>
                        <a:t>hidrogen</a:t>
                      </a:r>
                      <a:r>
                        <a:rPr lang="es-ES">
                          <a:solidFill>
                            <a:schemeClr val="tx1"/>
                          </a:solidFill>
                        </a:rPr>
                        <a:t>carbon</a:t>
                      </a:r>
                      <a:r>
                        <a:rPr lang="es-ES" u="sng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s-ES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àcid carbònic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44976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ió/anió diòxidbromat(1-)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>
                          <a:solidFill>
                            <a:schemeClr val="tx1"/>
                          </a:solidFill>
                        </a:rPr>
                        <a:t>ió brom</a:t>
                      </a:r>
                      <a:r>
                        <a:rPr lang="es-ES" u="sng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es-ES" u="none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>
                          <a:solidFill>
                            <a:srgbClr val="0070C0"/>
                          </a:solidFill>
                          <a:sym typeface="Wingdings" panose="05000000000000000000" pitchFamily="2" charset="2"/>
                        </a:rPr>
                        <a:t> àcid bromós</a:t>
                      </a:r>
                      <a:endParaRPr lang="es-ES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554217"/>
                  </a:ext>
                </a:extLst>
              </a:tr>
            </a:tbl>
          </a:graphicData>
        </a:graphic>
      </p:graphicFrame>
      <p:sp>
        <p:nvSpPr>
          <p:cNvPr id="36" name="Marcador de contenido 2">
            <a:extLst>
              <a:ext uri="{FF2B5EF4-FFF2-40B4-BE49-F238E27FC236}">
                <a16:creationId xmlns:a16="http://schemas.microsoft.com/office/drawing/2014/main" id="{AF0FB995-2283-4445-99D1-01134288CE5F}"/>
              </a:ext>
            </a:extLst>
          </p:cNvPr>
          <p:cNvSpPr txBox="1">
            <a:spLocks/>
          </p:cNvSpPr>
          <p:nvPr/>
        </p:nvSpPr>
        <p:spPr>
          <a:xfrm>
            <a:off x="2948655" y="3439976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37" name="Marcador de contenido 2">
            <a:extLst>
              <a:ext uri="{FF2B5EF4-FFF2-40B4-BE49-F238E27FC236}">
                <a16:creationId xmlns:a16="http://schemas.microsoft.com/office/drawing/2014/main" id="{FDAF4414-CF42-4237-9FE1-9E3F74C2FE32}"/>
              </a:ext>
            </a:extLst>
          </p:cNvPr>
          <p:cNvSpPr txBox="1">
            <a:spLocks/>
          </p:cNvSpPr>
          <p:nvPr/>
        </p:nvSpPr>
        <p:spPr>
          <a:xfrm>
            <a:off x="7556806" y="3436382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/>
              <p:nvPr/>
            </p:nvSpPr>
            <p:spPr>
              <a:xfrm>
                <a:off x="1271419" y="3870012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𝐶𝑙</m:t>
                      </m:r>
                      <m:sSubSup>
                        <m:sSubSup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3FCB2C96-9418-45B6-854D-D2F50B2D5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19" y="3870012"/>
                <a:ext cx="1188498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/>
              <p:nvPr/>
            </p:nvSpPr>
            <p:spPr>
              <a:xfrm>
                <a:off x="1314551" y="4492772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Sup>
                        <m:sSubSup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57" name="CuadroTexto 56">
                <a:extLst>
                  <a:ext uri="{FF2B5EF4-FFF2-40B4-BE49-F238E27FC236}">
                    <a16:creationId xmlns:a16="http://schemas.microsoft.com/office/drawing/2014/main" id="{24962445-EA17-413F-A96B-F6F14528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51" y="4492772"/>
                <a:ext cx="1188498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>
            <a:extLst>
              <a:ext uri="{FF2B5EF4-FFF2-40B4-BE49-F238E27FC236}">
                <a16:creationId xmlns:a16="http://schemas.microsoft.com/office/drawing/2014/main" id="{0173AE64-73C1-4480-98C8-B4BC39E39D5F}"/>
              </a:ext>
            </a:extLst>
          </p:cNvPr>
          <p:cNvSpPr/>
          <p:nvPr/>
        </p:nvSpPr>
        <p:spPr>
          <a:xfrm>
            <a:off x="1140571" y="2723783"/>
            <a:ext cx="1779783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CF7926D-AAB2-4CDC-8AA8-0CE9DBB2A3BF}"/>
                  </a:ext>
                </a:extLst>
              </p:cNvPr>
              <p:cNvSpPr txBox="1"/>
              <p:nvPr/>
            </p:nvSpPr>
            <p:spPr>
              <a:xfrm>
                <a:off x="1314551" y="5221827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CCF7926D-AAB2-4CDC-8AA8-0CE9DBB2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51" y="5221827"/>
                <a:ext cx="118849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6E1BFCE-EF98-4EE1-B43A-F91D694CD013}"/>
                  </a:ext>
                </a:extLst>
              </p:cNvPr>
              <p:cNvSpPr txBox="1"/>
              <p:nvPr/>
            </p:nvSpPr>
            <p:spPr>
              <a:xfrm>
                <a:off x="1140572" y="2709398"/>
                <a:ext cx="177978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Sup>
                        <m:sSubSup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6E1BFCE-EF98-4EE1-B43A-F91D694CD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572" y="2709398"/>
                <a:ext cx="177978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85038305-C3E5-4B4D-A80C-CE1136137FCA}"/>
              </a:ext>
            </a:extLst>
          </p:cNvPr>
          <p:cNvSpPr txBox="1">
            <a:spLocks/>
          </p:cNvSpPr>
          <p:nvPr/>
        </p:nvSpPr>
        <p:spPr>
          <a:xfrm>
            <a:off x="2385516" y="1946130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ió/anió (p)-oxid-(p)-element-at(c-)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àcid (p)-element-(s) </a:t>
            </a:r>
            <a:r>
              <a:rPr lang="es-ES">
                <a:sym typeface="Wingdings" panose="05000000000000000000" pitchFamily="2" charset="2"/>
              </a:rPr>
              <a:t> ió/anió (p)-element-(ns)</a:t>
            </a:r>
            <a:endParaRPr lang="es-ES" b="1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5D5F3C8F-C164-4985-A538-E37992AE0499}"/>
              </a:ext>
            </a:extLst>
          </p:cNvPr>
          <p:cNvSpPr txBox="1">
            <a:spLocks/>
          </p:cNvSpPr>
          <p:nvPr/>
        </p:nvSpPr>
        <p:spPr>
          <a:xfrm>
            <a:off x="2890589" y="2624776"/>
            <a:ext cx="8563239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ió/anió (p)-hidrogen-[(p)-oxid-(p)-element-at](c-)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àcid (p)-element-(s) </a:t>
            </a:r>
            <a:r>
              <a:rPr lang="es-ES">
                <a:sym typeface="Wingdings" panose="05000000000000000000" pitchFamily="2" charset="2"/>
              </a:rPr>
              <a:t> ió/anió (p)-hidrogen-(p)-element-(ns)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4B6187C-0152-4009-88A5-B8F25D8AE50E}"/>
                  </a:ext>
                </a:extLst>
              </p:cNvPr>
              <p:cNvSpPr txBox="1"/>
              <p:nvPr/>
            </p:nvSpPr>
            <p:spPr>
              <a:xfrm>
                <a:off x="891795" y="1653875"/>
                <a:ext cx="17797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b>
                        <m:sSubPr>
                          <m:ctrlP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Sup>
                        <m:sSubSupPr>
                          <m:ctrlP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s-E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400" b="1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A4B6187C-0152-4009-88A5-B8F25D8A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5" y="1653875"/>
                <a:ext cx="1779782" cy="369332"/>
              </a:xfrm>
              <a:prstGeom prst="rect">
                <a:avLst/>
              </a:prstGeom>
              <a:blipFill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errar llave 2">
            <a:extLst>
              <a:ext uri="{FF2B5EF4-FFF2-40B4-BE49-F238E27FC236}">
                <a16:creationId xmlns:a16="http://schemas.microsoft.com/office/drawing/2014/main" id="{79C5463A-C90B-4F64-886D-E6AC60BEB665}"/>
              </a:ext>
            </a:extLst>
          </p:cNvPr>
          <p:cNvSpPr/>
          <p:nvPr/>
        </p:nvSpPr>
        <p:spPr>
          <a:xfrm rot="10800000">
            <a:off x="959888" y="2719942"/>
            <a:ext cx="136186" cy="543454"/>
          </a:xfrm>
          <a:prstGeom prst="rightBrace">
            <a:avLst>
              <a:gd name="adj1" fmla="val 36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33C09191-5BC4-4A02-898C-5D8336E0D152}"/>
              </a:ext>
            </a:extLst>
          </p:cNvPr>
          <p:cNvSpPr/>
          <p:nvPr/>
        </p:nvSpPr>
        <p:spPr>
          <a:xfrm rot="10800000">
            <a:off x="959888" y="2045749"/>
            <a:ext cx="136186" cy="543454"/>
          </a:xfrm>
          <a:prstGeom prst="rightBrace">
            <a:avLst>
              <a:gd name="adj1" fmla="val 3633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E4054F5-3995-428A-9EEA-232DBD2EBF15}"/>
                  </a:ext>
                </a:extLst>
              </p:cNvPr>
              <p:cNvSpPr txBox="1"/>
              <p:nvPr/>
            </p:nvSpPr>
            <p:spPr>
              <a:xfrm>
                <a:off x="88879" y="2164815"/>
                <a:ext cx="645280" cy="2850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s-E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s-ES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E4054F5-3995-428A-9EEA-232DBD2EB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79" y="2164815"/>
                <a:ext cx="645280" cy="285088"/>
              </a:xfrm>
              <a:prstGeom prst="rect">
                <a:avLst/>
              </a:prstGeom>
              <a:blipFill>
                <a:blip r:embed="rId8"/>
                <a:stretch>
                  <a:fillRect l="-13333" r="-35238" b="-85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2B5F4AA-4C73-4230-A616-6F5CC7091AB5}"/>
                  </a:ext>
                </a:extLst>
              </p:cNvPr>
              <p:cNvSpPr txBox="1"/>
              <p:nvPr/>
            </p:nvSpPr>
            <p:spPr>
              <a:xfrm>
                <a:off x="-377680" y="2881069"/>
                <a:ext cx="176952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s-E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ES" sz="140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ES" sz="14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s-ES" sz="14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14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s-ES" sz="140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E2B5F4AA-4C73-4230-A616-6F5CC709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680" y="2881069"/>
                <a:ext cx="1769523" cy="215444"/>
              </a:xfrm>
              <a:prstGeom prst="rect">
                <a:avLst/>
              </a:prstGeom>
              <a:blipFill>
                <a:blip r:embed="rId9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6CFAC384-16AA-4C10-B9D1-00C99CF9BECD}"/>
                  </a:ext>
                </a:extLst>
              </p:cNvPr>
              <p:cNvSpPr txBox="1"/>
              <p:nvPr/>
            </p:nvSpPr>
            <p:spPr>
              <a:xfrm>
                <a:off x="10577091" y="4392539"/>
                <a:ext cx="1188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6CFAC384-16AA-4C10-B9D1-00C99CF9B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091" y="4392539"/>
                <a:ext cx="1188498" cy="276999"/>
              </a:xfrm>
              <a:prstGeom prst="rect">
                <a:avLst/>
              </a:prstGeom>
              <a:blipFill>
                <a:blip r:embed="rId10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522C9DD-5EDB-4A9E-9540-FB21025735E8}"/>
                  </a:ext>
                </a:extLst>
              </p:cNvPr>
              <p:cNvSpPr txBox="1"/>
              <p:nvPr/>
            </p:nvSpPr>
            <p:spPr>
              <a:xfrm>
                <a:off x="10708217" y="4648266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522C9DD-5EDB-4A9E-9540-FB210257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217" y="4648266"/>
                <a:ext cx="478126" cy="161583"/>
              </a:xfrm>
              <a:prstGeom prst="rect">
                <a:avLst/>
              </a:prstGeom>
              <a:blipFill>
                <a:blip r:embed="rId11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849FF70-971A-48DA-B271-711126A54E55}"/>
                  </a:ext>
                </a:extLst>
              </p:cNvPr>
              <p:cNvSpPr txBox="1"/>
              <p:nvPr/>
            </p:nvSpPr>
            <p:spPr>
              <a:xfrm>
                <a:off x="11140541" y="4648266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−8)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849FF70-971A-48DA-B271-711126A54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0541" y="4648266"/>
                <a:ext cx="478126" cy="161583"/>
              </a:xfrm>
              <a:prstGeom prst="rect">
                <a:avLst/>
              </a:prstGeom>
              <a:blipFill>
                <a:blip r:embed="rId12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E93A50D-D5F3-4BA6-9DFF-46F4FB53F64C}"/>
                  </a:ext>
                </a:extLst>
              </p:cNvPr>
              <p:cNvSpPr txBox="1"/>
              <p:nvPr/>
            </p:nvSpPr>
            <p:spPr>
              <a:xfrm>
                <a:off x="10932277" y="4648266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E93A50D-D5F3-4BA6-9DFF-46F4FB53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2277" y="4648266"/>
                <a:ext cx="478126" cy="161583"/>
              </a:xfrm>
              <a:prstGeom prst="rect">
                <a:avLst/>
              </a:prstGeom>
              <a:blipFill>
                <a:blip r:embed="rId13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844DA975-6083-4807-9EF2-5DDA73DA0150}"/>
                  </a:ext>
                </a:extLst>
              </p:cNvPr>
              <p:cNvSpPr txBox="1"/>
              <p:nvPr/>
            </p:nvSpPr>
            <p:spPr>
              <a:xfrm>
                <a:off x="10948755" y="4790412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844DA975-6083-4807-9EF2-5DDA73DA0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755" y="4790412"/>
                <a:ext cx="478126" cy="161583"/>
              </a:xfrm>
              <a:prstGeom prst="rect">
                <a:avLst/>
              </a:prstGeom>
              <a:blipFill>
                <a:blip r:embed="rId14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A7DDD180-4581-4725-A4C3-4B9314A98178}"/>
                  </a:ext>
                </a:extLst>
              </p:cNvPr>
              <p:cNvSpPr txBox="1"/>
              <p:nvPr/>
            </p:nvSpPr>
            <p:spPr>
              <a:xfrm>
                <a:off x="10587081" y="3764014"/>
                <a:ext cx="118849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𝐶𝑙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A7DDD180-4581-4725-A4C3-4B9314A98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081" y="3764014"/>
                <a:ext cx="1188498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AFA6205B-D337-487F-B027-CC4FF8EBE33C}"/>
                  </a:ext>
                </a:extLst>
              </p:cNvPr>
              <p:cNvSpPr txBox="1"/>
              <p:nvPr/>
            </p:nvSpPr>
            <p:spPr>
              <a:xfrm>
                <a:off x="10718207" y="401974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AFA6205B-D337-487F-B027-CC4FF8EBE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8207" y="4019741"/>
                <a:ext cx="478126" cy="161583"/>
              </a:xfrm>
              <a:prstGeom prst="rect">
                <a:avLst/>
              </a:prstGeom>
              <a:blipFill>
                <a:blip r:embed="rId16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19BE7B2F-E0E8-44B5-A80A-824EC7F56E03}"/>
                  </a:ext>
                </a:extLst>
              </p:cNvPr>
              <p:cNvSpPr txBox="1"/>
              <p:nvPr/>
            </p:nvSpPr>
            <p:spPr>
              <a:xfrm>
                <a:off x="11150531" y="401974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19BE7B2F-E0E8-44B5-A80A-824EC7F56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0531" y="4019741"/>
                <a:ext cx="478126" cy="161583"/>
              </a:xfrm>
              <a:prstGeom prst="rect">
                <a:avLst/>
              </a:prstGeom>
              <a:blipFill>
                <a:blip r:embed="rId17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FBF9866-B2B7-47FD-A3C7-BC099528E8D0}"/>
                  </a:ext>
                </a:extLst>
              </p:cNvPr>
              <p:cNvSpPr txBox="1"/>
              <p:nvPr/>
            </p:nvSpPr>
            <p:spPr>
              <a:xfrm>
                <a:off x="10942267" y="4019741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FBF9866-B2B7-47FD-A3C7-BC099528E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267" y="4019741"/>
                <a:ext cx="478126" cy="161583"/>
              </a:xfrm>
              <a:prstGeom prst="rect">
                <a:avLst/>
              </a:prstGeom>
              <a:blipFill>
                <a:blip r:embed="rId18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CE77A759-1BAB-4356-800D-8E6D773CDB34}"/>
                  </a:ext>
                </a:extLst>
              </p:cNvPr>
              <p:cNvSpPr txBox="1"/>
              <p:nvPr/>
            </p:nvSpPr>
            <p:spPr>
              <a:xfrm>
                <a:off x="10958745" y="4161887"/>
                <a:ext cx="478126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CE77A759-1BAB-4356-800D-8E6D773CD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745" y="4161887"/>
                <a:ext cx="478126" cy="161583"/>
              </a:xfrm>
              <a:prstGeom prst="rect">
                <a:avLst/>
              </a:prstGeom>
              <a:blipFill>
                <a:blip r:embed="rId14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B171F48F-E860-48B3-BECC-C90C8A4895FF}"/>
                  </a:ext>
                </a:extLst>
              </p:cNvPr>
              <p:cNvSpPr txBox="1"/>
              <p:nvPr/>
            </p:nvSpPr>
            <p:spPr>
              <a:xfrm>
                <a:off x="10576516" y="4991466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𝐻𝐶𝑂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B171F48F-E860-48B3-BECC-C90C8A489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516" y="4991466"/>
                <a:ext cx="1128050" cy="276999"/>
              </a:xfrm>
              <a:prstGeom prst="rect">
                <a:avLst/>
              </a:prstGeom>
              <a:blipFill>
                <a:blip r:embed="rId1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AC1971B6-BDB0-4C26-8360-C2C95185A4CB}"/>
                  </a:ext>
                </a:extLst>
              </p:cNvPr>
              <p:cNvSpPr txBox="1"/>
              <p:nvPr/>
            </p:nvSpPr>
            <p:spPr>
              <a:xfrm>
                <a:off x="10913637" y="5221827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AC1971B6-BDB0-4C26-8360-C2C95185A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637" y="5221827"/>
                <a:ext cx="453808" cy="161583"/>
              </a:xfrm>
              <a:prstGeom prst="rect">
                <a:avLst/>
              </a:prstGeom>
              <a:blipFill>
                <a:blip r:embed="rId20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0A8692B0-F3CB-4EEC-9202-291199C0AC57}"/>
                  </a:ext>
                </a:extLst>
              </p:cNvPr>
              <p:cNvSpPr txBox="1"/>
              <p:nvPr/>
            </p:nvSpPr>
            <p:spPr>
              <a:xfrm>
                <a:off x="10773110" y="5383410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0A8692B0-F3CB-4EEC-9202-291199C0A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110" y="5383410"/>
                <a:ext cx="453808" cy="161583"/>
              </a:xfrm>
              <a:prstGeom prst="rect">
                <a:avLst/>
              </a:prstGeom>
              <a:blipFill>
                <a:blip r:embed="rId21"/>
                <a:stretch>
                  <a:fillRect t="-3704"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6FDDC739-1FAB-44F8-82B0-66D98C245578}"/>
                  </a:ext>
                </a:extLst>
              </p:cNvPr>
              <p:cNvSpPr txBox="1"/>
              <p:nvPr/>
            </p:nvSpPr>
            <p:spPr>
              <a:xfrm>
                <a:off x="11088648" y="5394035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6FDDC739-1FAB-44F8-82B0-66D98C24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648" y="5394035"/>
                <a:ext cx="453808" cy="161583"/>
              </a:xfrm>
              <a:prstGeom prst="rect">
                <a:avLst/>
              </a:prstGeom>
              <a:blipFill>
                <a:blip r:embed="rId22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35981D83-857B-49E8-89D2-6D16D94AB00C}"/>
                  </a:ext>
                </a:extLst>
              </p:cNvPr>
              <p:cNvSpPr txBox="1"/>
              <p:nvPr/>
            </p:nvSpPr>
            <p:spPr>
              <a:xfrm>
                <a:off x="10605091" y="5499104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35981D83-857B-49E8-89D2-6D16D94A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091" y="5499104"/>
                <a:ext cx="1128050" cy="276999"/>
              </a:xfrm>
              <a:prstGeom prst="rect">
                <a:avLst/>
              </a:prstGeom>
              <a:blipFill>
                <a:blip r:embed="rId2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224CC7E6-DAB5-4E8F-89B5-E8DD203E0E5E}"/>
                  </a:ext>
                </a:extLst>
              </p:cNvPr>
              <p:cNvSpPr txBox="1"/>
              <p:nvPr/>
            </p:nvSpPr>
            <p:spPr>
              <a:xfrm>
                <a:off x="9877286" y="5823717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𝐻𝐵𝑟𝑂</m:t>
                      </m:r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224CC7E6-DAB5-4E8F-89B5-E8DD203E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286" y="5823717"/>
                <a:ext cx="1128050" cy="276999"/>
              </a:xfrm>
              <a:prstGeom prst="rect">
                <a:avLst/>
              </a:prstGeom>
              <a:blipFill>
                <a:blip r:embed="rId24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2DEA034E-A0DB-4F10-BBC7-A79B93AA9BA2}"/>
                  </a:ext>
                </a:extLst>
              </p:cNvPr>
              <p:cNvSpPr txBox="1"/>
              <p:nvPr/>
            </p:nvSpPr>
            <p:spPr>
              <a:xfrm>
                <a:off x="10214407" y="6045452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s-ES" sz="1050"/>
              </a:p>
            </p:txBody>
          </p:sp>
        </mc:Choice>
        <mc:Fallback xmlns="">
          <p:sp>
            <p:nvSpPr>
              <p:cNvPr id="64" name="CuadroTexto 63">
                <a:extLst>
                  <a:ext uri="{FF2B5EF4-FFF2-40B4-BE49-F238E27FC236}">
                    <a16:creationId xmlns:a16="http://schemas.microsoft.com/office/drawing/2014/main" id="{2DEA034E-A0DB-4F10-BBC7-A79B93AA9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407" y="6045452"/>
                <a:ext cx="453808" cy="161583"/>
              </a:xfrm>
              <a:prstGeom prst="rect">
                <a:avLst/>
              </a:prstGeom>
              <a:blipFill>
                <a:blip r:embed="rId25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96152A60-F981-4FB0-B725-B9ADDF84FC97}"/>
                  </a:ext>
                </a:extLst>
              </p:cNvPr>
              <p:cNvSpPr txBox="1"/>
              <p:nvPr/>
            </p:nvSpPr>
            <p:spPr>
              <a:xfrm>
                <a:off x="10073880" y="6215661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5" name="CuadroTexto 64">
                <a:extLst>
                  <a:ext uri="{FF2B5EF4-FFF2-40B4-BE49-F238E27FC236}">
                    <a16:creationId xmlns:a16="http://schemas.microsoft.com/office/drawing/2014/main" id="{96152A60-F981-4FB0-B725-B9ADDF84F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880" y="6215661"/>
                <a:ext cx="453808" cy="161583"/>
              </a:xfrm>
              <a:prstGeom prst="rect">
                <a:avLst/>
              </a:prstGeom>
              <a:blipFill>
                <a:blip r:embed="rId26"/>
                <a:stretch>
                  <a:fillRect t="-3846" b="-423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1CEA210F-A11A-4650-9834-AFA8A7522EDC}"/>
                  </a:ext>
                </a:extLst>
              </p:cNvPr>
              <p:cNvSpPr txBox="1"/>
              <p:nvPr/>
            </p:nvSpPr>
            <p:spPr>
              <a:xfrm>
                <a:off x="10389418" y="6226286"/>
                <a:ext cx="45380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05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s-ES" sz="105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CuadroTexto 65">
                <a:extLst>
                  <a:ext uri="{FF2B5EF4-FFF2-40B4-BE49-F238E27FC236}">
                    <a16:creationId xmlns:a16="http://schemas.microsoft.com/office/drawing/2014/main" id="{1CEA210F-A11A-4650-9834-AFA8A7522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418" y="6226286"/>
                <a:ext cx="453808" cy="161583"/>
              </a:xfrm>
              <a:prstGeom prst="rect">
                <a:avLst/>
              </a:prstGeom>
              <a:blipFill>
                <a:blip r:embed="rId27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44C0C42B-403B-4A44-A0E8-04B50ABD070E}"/>
                  </a:ext>
                </a:extLst>
              </p:cNvPr>
              <p:cNvSpPr txBox="1"/>
              <p:nvPr/>
            </p:nvSpPr>
            <p:spPr>
              <a:xfrm>
                <a:off x="10705098" y="5819074"/>
                <a:ext cx="112805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𝐻𝐵𝑟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/>
              </a:p>
            </p:txBody>
          </p:sp>
        </mc:Choice>
        <mc:Fallback xmlns=""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44C0C42B-403B-4A44-A0E8-04B50ABD0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098" y="5819074"/>
                <a:ext cx="1128050" cy="276999"/>
              </a:xfrm>
              <a:prstGeom prst="rect">
                <a:avLst/>
              </a:prstGeom>
              <a:blipFill>
                <a:blip r:embed="rId28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9529A493-992E-4D90-B0A0-871B6BB4B815}"/>
                  </a:ext>
                </a:extLst>
              </p:cNvPr>
              <p:cNvSpPr txBox="1"/>
              <p:nvPr/>
            </p:nvSpPr>
            <p:spPr>
              <a:xfrm>
                <a:off x="1314551" y="5941577"/>
                <a:ext cx="11884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𝐵𝑟</m:t>
                      </m:r>
                      <m:sSubSup>
                        <m:sSubSup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9529A493-992E-4D90-B0A0-871B6BB4B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51" y="5941577"/>
                <a:ext cx="1188498" cy="369332"/>
              </a:xfrm>
              <a:prstGeom prst="rect">
                <a:avLst/>
              </a:prstGeom>
              <a:blipFill>
                <a:blip r:embed="rId2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40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ELECTRONEGATIVITAT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838199" y="1752073"/>
            <a:ext cx="10072623" cy="123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L’</a:t>
            </a:r>
            <a:r>
              <a:rPr lang="es-ES" b="1"/>
              <a:t>electronegativitat</a:t>
            </a:r>
            <a:r>
              <a:rPr lang="es-ES"/>
              <a:t> és la </a:t>
            </a:r>
            <a:r>
              <a:rPr lang="es-ES" b="1"/>
              <a:t>capacitat d’atraure electrons</a:t>
            </a:r>
            <a:r>
              <a:rPr lang="es-ES"/>
              <a:t> d’un àtom quan forma </a:t>
            </a:r>
            <a:r>
              <a:rPr lang="es-ES" u="sng"/>
              <a:t>part d’una molécula</a:t>
            </a:r>
            <a:br>
              <a:rPr lang="es-ES" u="sng"/>
            </a:br>
            <a:r>
              <a:rPr lang="es-ES"/>
              <a:t>     </a:t>
            </a:r>
            <a:r>
              <a:rPr lang="es-ES" sz="1600"/>
              <a:t>depén de la seua necessitat d’omplir la </a:t>
            </a:r>
            <a:r>
              <a:rPr lang="es-ES" sz="1600" u="sng"/>
              <a:t>capa de valència</a:t>
            </a:r>
            <a:r>
              <a:rPr lang="es-ES" sz="1600"/>
              <a:t> (configuració electrònica)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/>
              <a:t>Els elements de la </a:t>
            </a:r>
            <a:r>
              <a:rPr lang="es-ES" b="1"/>
              <a:t>part superior dreta</a:t>
            </a:r>
            <a:r>
              <a:rPr lang="es-ES"/>
              <a:t> </a:t>
            </a:r>
            <a:r>
              <a:rPr lang="es-ES" b="1"/>
              <a:t>&gt;</a:t>
            </a:r>
            <a:r>
              <a:rPr lang="es-ES"/>
              <a:t> electronegatius que els de la part </a:t>
            </a:r>
            <a:r>
              <a:rPr lang="es-ES" b="1"/>
              <a:t>inferior esquerra</a:t>
            </a:r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64CFB8C-6CDE-43C7-B098-D630C535D75E}"/>
              </a:ext>
            </a:extLst>
          </p:cNvPr>
          <p:cNvSpPr/>
          <p:nvPr/>
        </p:nvSpPr>
        <p:spPr>
          <a:xfrm>
            <a:off x="838199" y="1752074"/>
            <a:ext cx="10041319" cy="36420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: doblada hacia arriba 16">
            <a:extLst>
              <a:ext uri="{FF2B5EF4-FFF2-40B4-BE49-F238E27FC236}">
                <a16:creationId xmlns:a16="http://schemas.microsoft.com/office/drawing/2014/main" id="{7FCE0DC8-4448-4017-AEEF-EA922AF0A9F7}"/>
              </a:ext>
            </a:extLst>
          </p:cNvPr>
          <p:cNvSpPr/>
          <p:nvPr/>
        </p:nvSpPr>
        <p:spPr>
          <a:xfrm rot="5400000">
            <a:off x="970792" y="2179451"/>
            <a:ext cx="215660" cy="198408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4" name="Picture 2" descr="Formulacion quimica inorganica">
            <a:extLst>
              <a:ext uri="{FF2B5EF4-FFF2-40B4-BE49-F238E27FC236}">
                <a16:creationId xmlns:a16="http://schemas.microsoft.com/office/drawing/2014/main" id="{B926447C-A6CC-41D9-94D4-F68AF9052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9" b="3920"/>
          <a:stretch/>
        </p:blipFill>
        <p:spPr bwMode="auto">
          <a:xfrm>
            <a:off x="787491" y="3192235"/>
            <a:ext cx="8297651" cy="29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lecha: doblada hacia arriba 54">
            <a:extLst>
              <a:ext uri="{FF2B5EF4-FFF2-40B4-BE49-F238E27FC236}">
                <a16:creationId xmlns:a16="http://schemas.microsoft.com/office/drawing/2014/main" id="{9DDD3B79-0D98-4C54-8999-2788C0EE9E34}"/>
              </a:ext>
            </a:extLst>
          </p:cNvPr>
          <p:cNvSpPr/>
          <p:nvPr/>
        </p:nvSpPr>
        <p:spPr>
          <a:xfrm rot="5400000">
            <a:off x="8665573" y="3845150"/>
            <a:ext cx="93617" cy="456623"/>
          </a:xfrm>
          <a:prstGeom prst="bentUpArrow">
            <a:avLst>
              <a:gd name="adj1" fmla="val 42803"/>
              <a:gd name="adj2" fmla="val 42747"/>
              <a:gd name="adj3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B2CE8AB-E2A9-419D-8905-0476BEC583A9}"/>
              </a:ext>
            </a:extLst>
          </p:cNvPr>
          <p:cNvSpPr txBox="1"/>
          <p:nvPr/>
        </p:nvSpPr>
        <p:spPr>
          <a:xfrm>
            <a:off x="9480959" y="379164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Anaheim"/>
              </a:rPr>
              <a:t>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F212306-C2BC-4C19-9E70-747C9716F0F9}"/>
              </a:ext>
            </a:extLst>
          </p:cNvPr>
          <p:cNvSpPr txBox="1"/>
          <p:nvPr/>
        </p:nvSpPr>
        <p:spPr>
          <a:xfrm>
            <a:off x="9787228" y="3464279"/>
            <a:ext cx="396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latin typeface="Anaheim"/>
              </a:rPr>
              <a:t>F</a:t>
            </a:r>
          </a:p>
          <a:p>
            <a:r>
              <a:rPr lang="es-ES" b="1">
                <a:latin typeface="Anaheim"/>
              </a:rPr>
              <a:t>Cl</a:t>
            </a:r>
          </a:p>
          <a:p>
            <a:r>
              <a:rPr lang="es-ES" b="1">
                <a:latin typeface="Anaheim"/>
              </a:rPr>
              <a:t>Br</a:t>
            </a:r>
          </a:p>
          <a:p>
            <a:r>
              <a:rPr lang="es-ES" b="1">
                <a:latin typeface="Anaheim"/>
              </a:rPr>
              <a:t>I</a:t>
            </a:r>
          </a:p>
        </p:txBody>
      </p: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02C858AA-D162-4531-8235-01581A170AFC}"/>
              </a:ext>
            </a:extLst>
          </p:cNvPr>
          <p:cNvCxnSpPr>
            <a:cxnSpLocks/>
          </p:cNvCxnSpPr>
          <p:nvPr/>
        </p:nvCxnSpPr>
        <p:spPr>
          <a:xfrm flipV="1">
            <a:off x="9744522" y="3636839"/>
            <a:ext cx="89438" cy="30449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6875F021-34FC-41A7-A826-DF7CB009A9FD}"/>
              </a:ext>
            </a:extLst>
          </p:cNvPr>
          <p:cNvCxnSpPr>
            <a:cxnSpLocks/>
          </p:cNvCxnSpPr>
          <p:nvPr/>
        </p:nvCxnSpPr>
        <p:spPr>
          <a:xfrm flipV="1">
            <a:off x="9748548" y="3859227"/>
            <a:ext cx="85412" cy="821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DB176ACA-507B-4B86-AC57-8703B2EC7C11}"/>
              </a:ext>
            </a:extLst>
          </p:cNvPr>
          <p:cNvCxnSpPr>
            <a:cxnSpLocks/>
          </p:cNvCxnSpPr>
          <p:nvPr/>
        </p:nvCxnSpPr>
        <p:spPr>
          <a:xfrm>
            <a:off x="9744522" y="3931586"/>
            <a:ext cx="85412" cy="8210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249077D7-638F-43A1-9BA5-9AF14AFC23D0}"/>
              </a:ext>
            </a:extLst>
          </p:cNvPr>
          <p:cNvCxnSpPr>
            <a:cxnSpLocks/>
          </p:cNvCxnSpPr>
          <p:nvPr/>
        </p:nvCxnSpPr>
        <p:spPr>
          <a:xfrm>
            <a:off x="9775423" y="3935731"/>
            <a:ext cx="89438" cy="30449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Cerrar llave 61">
            <a:extLst>
              <a:ext uri="{FF2B5EF4-FFF2-40B4-BE49-F238E27FC236}">
                <a16:creationId xmlns:a16="http://schemas.microsoft.com/office/drawing/2014/main" id="{30105E32-86D7-4014-A276-B8A9399DF1C1}"/>
              </a:ext>
            </a:extLst>
          </p:cNvPr>
          <p:cNvSpPr/>
          <p:nvPr/>
        </p:nvSpPr>
        <p:spPr>
          <a:xfrm>
            <a:off x="10069656" y="3744132"/>
            <a:ext cx="71803" cy="836494"/>
          </a:xfrm>
          <a:prstGeom prst="rightBrace">
            <a:avLst>
              <a:gd name="adj1" fmla="val 69602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C4385528-6808-471B-A008-41A1DF9814DD}"/>
              </a:ext>
            </a:extLst>
          </p:cNvPr>
          <p:cNvSpPr txBox="1"/>
          <p:nvPr/>
        </p:nvSpPr>
        <p:spPr>
          <a:xfrm>
            <a:off x="10124398" y="4013692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>
                <a:latin typeface="Anaheim"/>
              </a:rPr>
              <a:t>&lt;electronegatius</a:t>
            </a:r>
          </a:p>
          <a:p>
            <a:r>
              <a:rPr lang="es-ES" sz="800">
                <a:latin typeface="Anaheim"/>
              </a:rPr>
              <a:t>nºox +1 +3 +5 +7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9421778-6E50-4D9E-83AA-7259B464DB31}"/>
              </a:ext>
            </a:extLst>
          </p:cNvPr>
          <p:cNvSpPr txBox="1"/>
          <p:nvPr/>
        </p:nvSpPr>
        <p:spPr>
          <a:xfrm>
            <a:off x="10111356" y="3453086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>
                <a:latin typeface="Anaheim"/>
              </a:rPr>
              <a:t>&gt;electronegatiu</a:t>
            </a:r>
          </a:p>
          <a:p>
            <a:r>
              <a:rPr lang="es-ES" sz="800">
                <a:latin typeface="Anaheim"/>
              </a:rPr>
              <a:t>nºox -1</a:t>
            </a:r>
          </a:p>
        </p:txBody>
      </p:sp>
      <p:sp>
        <p:nvSpPr>
          <p:cNvPr id="65" name="Flecha: a la derecha 64">
            <a:extLst>
              <a:ext uri="{FF2B5EF4-FFF2-40B4-BE49-F238E27FC236}">
                <a16:creationId xmlns:a16="http://schemas.microsoft.com/office/drawing/2014/main" id="{1735E49F-DB99-4BB9-BFD3-97E7CB1AC330}"/>
              </a:ext>
            </a:extLst>
          </p:cNvPr>
          <p:cNvSpPr/>
          <p:nvPr/>
        </p:nvSpPr>
        <p:spPr>
          <a:xfrm>
            <a:off x="10023149" y="3565710"/>
            <a:ext cx="134939" cy="98171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63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NOMBRES D’OXIDACIÓ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838199" y="1752074"/>
            <a:ext cx="10072623" cy="784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El </a:t>
            </a:r>
            <a:r>
              <a:rPr lang="es-ES" b="1"/>
              <a:t>nombre d’oxidació</a:t>
            </a:r>
            <a:r>
              <a:rPr lang="es-ES"/>
              <a:t> d’un àtom és la </a:t>
            </a:r>
            <a:r>
              <a:rPr lang="es-ES" b="1"/>
              <a:t>càrrega elèctrica</a:t>
            </a:r>
            <a:r>
              <a:rPr lang="es-ES"/>
              <a:t> que presentaría després de </a:t>
            </a:r>
            <a:r>
              <a:rPr lang="es-ES" u="sng"/>
              <a:t>combinar-se</a:t>
            </a:r>
            <a:r>
              <a:rPr lang="es-ES"/>
              <a:t> amb altres elements (en guanyar o perdre </a:t>
            </a:r>
            <a:r>
              <a:rPr lang="es-ES" b="1"/>
              <a:t>electrons</a:t>
            </a:r>
            <a:r>
              <a:rPr lang="es-ES"/>
              <a:t>)</a:t>
            </a:r>
            <a:endParaRPr lang="es-ES" sz="160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64CFB8C-6CDE-43C7-B098-D630C535D75E}"/>
              </a:ext>
            </a:extLst>
          </p:cNvPr>
          <p:cNvSpPr/>
          <p:nvPr/>
        </p:nvSpPr>
        <p:spPr>
          <a:xfrm>
            <a:off x="838199" y="1769327"/>
            <a:ext cx="10041319" cy="71147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8" name="Tabla 21">
            <a:extLst>
              <a:ext uri="{FF2B5EF4-FFF2-40B4-BE49-F238E27FC236}">
                <a16:creationId xmlns:a16="http://schemas.microsoft.com/office/drawing/2014/main" id="{AE488372-4DEF-4AF2-A0A6-4EAC2AAC2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72806"/>
              </p:ext>
            </p:extLst>
          </p:nvPr>
        </p:nvGraphicFramePr>
        <p:xfrm>
          <a:off x="838199" y="2902761"/>
          <a:ext cx="6765427" cy="2682240"/>
        </p:xfrm>
        <a:graphic>
          <a:graphicData uri="http://schemas.openxmlformats.org/drawingml/2006/table">
            <a:tbl>
              <a:tblPr firstRow="1" bandRow="1"/>
              <a:tblGrid>
                <a:gridCol w="412906">
                  <a:extLst>
                    <a:ext uri="{9D8B030D-6E8A-4147-A177-3AD203B41FA5}">
                      <a16:colId xmlns:a16="http://schemas.microsoft.com/office/drawing/2014/main" val="1692067631"/>
                    </a:ext>
                  </a:extLst>
                </a:gridCol>
                <a:gridCol w="430833">
                  <a:extLst>
                    <a:ext uri="{9D8B030D-6E8A-4147-A177-3AD203B41FA5}">
                      <a16:colId xmlns:a16="http://schemas.microsoft.com/office/drawing/2014/main" val="2754950390"/>
                    </a:ext>
                  </a:extLst>
                </a:gridCol>
                <a:gridCol w="234240">
                  <a:extLst>
                    <a:ext uri="{9D8B030D-6E8A-4147-A177-3AD203B41FA5}">
                      <a16:colId xmlns:a16="http://schemas.microsoft.com/office/drawing/2014/main" val="1437392196"/>
                    </a:ext>
                  </a:extLst>
                </a:gridCol>
                <a:gridCol w="234240">
                  <a:extLst>
                    <a:ext uri="{9D8B030D-6E8A-4147-A177-3AD203B41FA5}">
                      <a16:colId xmlns:a16="http://schemas.microsoft.com/office/drawing/2014/main" val="2129060492"/>
                    </a:ext>
                  </a:extLst>
                </a:gridCol>
                <a:gridCol w="234240">
                  <a:extLst>
                    <a:ext uri="{9D8B030D-6E8A-4147-A177-3AD203B41FA5}">
                      <a16:colId xmlns:a16="http://schemas.microsoft.com/office/drawing/2014/main" val="2490700179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477319772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4031185084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1256522585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142691483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3729813239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4173388486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2072277054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1394219851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3690202718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24806846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4172720124"/>
                    </a:ext>
                  </a:extLst>
                </a:gridCol>
                <a:gridCol w="434914">
                  <a:extLst>
                    <a:ext uri="{9D8B030D-6E8A-4147-A177-3AD203B41FA5}">
                      <a16:colId xmlns:a16="http://schemas.microsoft.com/office/drawing/2014/main" val="4952981"/>
                    </a:ext>
                  </a:extLst>
                </a:gridCol>
              </a:tblGrid>
              <a:tr h="278468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1689391"/>
                  </a:ext>
                </a:extLst>
              </a:tr>
              <a:tr h="336204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+1 +3 +5</a:t>
                      </a:r>
                    </a:p>
                    <a:p>
                      <a:pPr algn="ctr"/>
                      <a:r>
                        <a:rPr lang="es-ES" sz="70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70802"/>
                  </a:ext>
                </a:extLst>
              </a:tr>
              <a:tr h="329276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+3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+2 +4 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+1 +3 +5 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5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+3 -6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+3 +4 +6 +7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Zn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+3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+2 +4 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+1 +3 +5 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96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 +3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+2 +4 +6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+1 +3 +5 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48622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+3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 +4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</a:t>
                      </a:r>
                    </a:p>
                    <a:p>
                      <a:pPr algn="ctr"/>
                      <a:r>
                        <a:rPr lang="es-ES" sz="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75513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1D3F2A8B-BF03-4FEE-9C5A-03FBD9DB659A}"/>
              </a:ext>
            </a:extLst>
          </p:cNvPr>
          <p:cNvSpPr txBox="1"/>
          <p:nvPr/>
        </p:nvSpPr>
        <p:spPr>
          <a:xfrm>
            <a:off x="5953450" y="2902761"/>
            <a:ext cx="151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accent5"/>
                </a:solidFill>
                <a:latin typeface="Anaheim"/>
              </a:rPr>
              <a:t>oxoàcids N +1 +3 +5</a:t>
            </a:r>
          </a:p>
          <a:p>
            <a:r>
              <a:rPr lang="es-ES" sz="800">
                <a:solidFill>
                  <a:schemeClr val="accent5"/>
                </a:solidFill>
                <a:latin typeface="Anaheim"/>
              </a:rPr>
              <a:t>òxids N +1 +3 +5 +2 +4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A5FEDA3-A538-43FE-AE4C-DF53133FC86B}"/>
              </a:ext>
            </a:extLst>
          </p:cNvPr>
          <p:cNvSpPr txBox="1"/>
          <p:nvPr/>
        </p:nvSpPr>
        <p:spPr>
          <a:xfrm>
            <a:off x="9063358" y="2769260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u="sng">
                <a:latin typeface="Anaheim"/>
              </a:rPr>
              <a:t>EXEMPLE</a:t>
            </a:r>
            <a:r>
              <a:rPr lang="es-ES" sz="1200">
                <a:latin typeface="Anaheim"/>
              </a:rPr>
              <a:t>:</a:t>
            </a:r>
            <a:endParaRPr lang="es-ES" sz="1200" u="sng">
              <a:latin typeface="Anahei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2AB4ABF-49EA-4393-8C2E-1DDC2B666199}"/>
                  </a:ext>
                </a:extLst>
              </p:cNvPr>
              <p:cNvSpPr txBox="1"/>
              <p:nvPr/>
            </p:nvSpPr>
            <p:spPr>
              <a:xfrm>
                <a:off x="8176705" y="3157069"/>
                <a:ext cx="1694888" cy="186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s-E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2AB4ABF-49EA-4393-8C2E-1DDC2B66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705" y="3157069"/>
                <a:ext cx="1694888" cy="186782"/>
              </a:xfrm>
              <a:prstGeom prst="rect">
                <a:avLst/>
              </a:prstGeom>
              <a:blipFill>
                <a:blip r:embed="rId2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252EA481-2A71-44DF-B2D2-696804115E7D}"/>
              </a:ext>
            </a:extLst>
          </p:cNvPr>
          <p:cNvSpPr/>
          <p:nvPr/>
        </p:nvSpPr>
        <p:spPr>
          <a:xfrm>
            <a:off x="9467452" y="3346728"/>
            <a:ext cx="163149" cy="30671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E9A8637-A199-424F-B680-A15D124F96C4}"/>
                  </a:ext>
                </a:extLst>
              </p:cNvPr>
              <p:cNvSpPr txBox="1"/>
              <p:nvPr/>
            </p:nvSpPr>
            <p:spPr>
              <a:xfrm>
                <a:off x="9338549" y="3863723"/>
                <a:ext cx="52514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s-E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E9A8637-A199-424F-B680-A15D124F9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549" y="3863723"/>
                <a:ext cx="525144" cy="184666"/>
              </a:xfrm>
              <a:prstGeom prst="rect">
                <a:avLst/>
              </a:prstGeom>
              <a:blipFill>
                <a:blip r:embed="rId3"/>
                <a:stretch>
                  <a:fillRect l="-5814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E06DA40-865B-49BB-A7B4-061EDF746ACB}"/>
                  </a:ext>
                </a:extLst>
              </p:cNvPr>
              <p:cNvSpPr txBox="1"/>
              <p:nvPr/>
            </p:nvSpPr>
            <p:spPr>
              <a:xfrm>
                <a:off x="9466353" y="3679057"/>
                <a:ext cx="28533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𝑪𝒍</m:t>
                          </m:r>
                        </m:e>
                        <m:sup>
                          <m: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1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E06DA40-865B-49BB-A7B4-061EDF746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353" y="3679057"/>
                <a:ext cx="285335" cy="184666"/>
              </a:xfrm>
              <a:prstGeom prst="rect">
                <a:avLst/>
              </a:prstGeom>
              <a:blipFill>
                <a:blip r:embed="rId4"/>
                <a:stretch>
                  <a:fillRect l="-12766" t="-3333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FBA0B0FD-346F-44E1-BD7A-4ABD72AA48CA}"/>
              </a:ext>
            </a:extLst>
          </p:cNvPr>
          <p:cNvSpPr txBox="1"/>
          <p:nvPr/>
        </p:nvSpPr>
        <p:spPr>
          <a:xfrm>
            <a:off x="9549026" y="3338066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latin typeface="Anaheim"/>
              </a:rPr>
              <a:t>nº oxidació: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FE86B62-EEC7-4FAA-89A2-6D9A7BDA1E38}"/>
                  </a:ext>
                </a:extLst>
              </p:cNvPr>
              <p:cNvSpPr txBox="1"/>
              <p:nvPr/>
            </p:nvSpPr>
            <p:spPr>
              <a:xfrm>
                <a:off x="8176705" y="4275741"/>
                <a:ext cx="15045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E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𝑁𝑎</m:t>
                          </m:r>
                        </m:e>
                      </m:d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s-E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FE86B62-EEC7-4FAA-89A2-6D9A7BDA1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705" y="4275741"/>
                <a:ext cx="1504514" cy="184666"/>
              </a:xfrm>
              <a:prstGeom prst="rect">
                <a:avLst/>
              </a:prstGeom>
              <a:blipFill>
                <a:blip r:embed="rId5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00DA881A-FAD6-48DD-9267-CAE29DEB4B20}"/>
              </a:ext>
            </a:extLst>
          </p:cNvPr>
          <p:cNvSpPr/>
          <p:nvPr/>
        </p:nvSpPr>
        <p:spPr>
          <a:xfrm>
            <a:off x="9467452" y="4465400"/>
            <a:ext cx="163149" cy="306715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8012623-F568-4BCA-A94C-B96BFDFD7FC6}"/>
                  </a:ext>
                </a:extLst>
              </p:cNvPr>
              <p:cNvSpPr txBox="1"/>
              <p:nvPr/>
            </p:nvSpPr>
            <p:spPr>
              <a:xfrm>
                <a:off x="9452499" y="4797729"/>
                <a:ext cx="285335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𝑵𝒂</m:t>
                          </m:r>
                        </m:e>
                        <m:sup>
                          <m:r>
                            <a:rPr lang="es-E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s-ES" sz="12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8012623-F568-4BCA-A94C-B96BFDFD7F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99" y="4797729"/>
                <a:ext cx="285335" cy="184666"/>
              </a:xfrm>
              <a:prstGeom prst="rect">
                <a:avLst/>
              </a:prstGeom>
              <a:blipFill>
                <a:blip r:embed="rId6"/>
                <a:stretch>
                  <a:fillRect l="-19565" r="-17391" b="-1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30B1EE4E-6061-4DD6-A4EA-BE74F88F6AAF}"/>
              </a:ext>
            </a:extLst>
          </p:cNvPr>
          <p:cNvSpPr txBox="1"/>
          <p:nvPr/>
        </p:nvSpPr>
        <p:spPr>
          <a:xfrm>
            <a:off x="9549026" y="4456738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latin typeface="Anaheim"/>
              </a:rPr>
              <a:t>nº oxidació: 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EF27AB37-A276-47E5-9DBB-E64283C82115}"/>
                  </a:ext>
                </a:extLst>
              </p:cNvPr>
              <p:cNvSpPr txBox="1"/>
              <p:nvPr/>
            </p:nvSpPr>
            <p:spPr>
              <a:xfrm>
                <a:off x="9222085" y="4970264"/>
                <a:ext cx="76001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s-E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s-ES" sz="12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EF27AB37-A276-47E5-9DBB-E64283C82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085" y="4970264"/>
                <a:ext cx="760015" cy="184666"/>
              </a:xfrm>
              <a:prstGeom prst="rect">
                <a:avLst/>
              </a:prstGeom>
              <a:blipFill>
                <a:blip r:embed="rId7"/>
                <a:stretch>
                  <a:fillRect l="-4032" r="-806" b="-22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B03D310-E495-4E45-A135-B93FFB119C81}"/>
                  </a:ext>
                </a:extLst>
              </p:cNvPr>
              <p:cNvSpPr txBox="1"/>
              <p:nvPr/>
            </p:nvSpPr>
            <p:spPr>
              <a:xfrm>
                <a:off x="9041401" y="3346725"/>
                <a:ext cx="54373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1050">
                  <a:solidFill>
                    <a:schemeClr val="tx1"/>
                  </a:solidFill>
                  <a:latin typeface="Anaheim"/>
                </a:endParaRPr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EB03D310-E495-4E45-A135-B93FFB119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401" y="3346725"/>
                <a:ext cx="543739" cy="2539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A559968-DB88-4FB8-96B9-81137D2FB1A2}"/>
                  </a:ext>
                </a:extLst>
              </p:cNvPr>
              <p:cNvSpPr txBox="1"/>
              <p:nvPr/>
            </p:nvSpPr>
            <p:spPr>
              <a:xfrm>
                <a:off x="9039923" y="4472166"/>
                <a:ext cx="54373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sSup>
                        <m:sSupPr>
                          <m:ctrlP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s-ES" sz="1050">
                  <a:solidFill>
                    <a:schemeClr val="tx1"/>
                  </a:solidFill>
                  <a:latin typeface="Anaheim"/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FA559968-DB88-4FB8-96B9-81137D2FB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923" y="4472166"/>
                <a:ext cx="543739" cy="253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F8FFAC3-5292-4FF1-BE11-9FEB1A4654A4}"/>
              </a:ext>
            </a:extLst>
          </p:cNvPr>
          <p:cNvCxnSpPr/>
          <p:nvPr/>
        </p:nvCxnSpPr>
        <p:spPr>
          <a:xfrm>
            <a:off x="8209072" y="4131516"/>
            <a:ext cx="25145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1FEF8F0-C330-40F1-A9C8-F1D6AC393598}"/>
              </a:ext>
            </a:extLst>
          </p:cNvPr>
          <p:cNvSpPr txBox="1"/>
          <p:nvPr/>
        </p:nvSpPr>
        <p:spPr>
          <a:xfrm>
            <a:off x="2605602" y="4060297"/>
            <a:ext cx="1069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accent5"/>
                </a:solidFill>
                <a:latin typeface="Anaheim"/>
              </a:rPr>
              <a:t>oxoàcids Mn +6 +7</a:t>
            </a:r>
          </a:p>
        </p:txBody>
      </p:sp>
    </p:spTree>
    <p:extLst>
      <p:ext uri="{BB962C8B-B14F-4D97-AF65-F5344CB8AC3E}">
        <p14:creationId xmlns:p14="http://schemas.microsoft.com/office/powerpoint/2010/main" val="424170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a 6">
            <a:extLst>
              <a:ext uri="{FF2B5EF4-FFF2-40B4-BE49-F238E27FC236}">
                <a16:creationId xmlns:a16="http://schemas.microsoft.com/office/drawing/2014/main" id="{A4BCEC06-8320-45FD-BE36-D841C0CBA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315500"/>
              </p:ext>
            </p:extLst>
          </p:nvPr>
        </p:nvGraphicFramePr>
        <p:xfrm>
          <a:off x="215749" y="453653"/>
          <a:ext cx="3856182" cy="2966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7564">
                  <a:extLst>
                    <a:ext uri="{9D8B030D-6E8A-4147-A177-3AD203B41FA5}">
                      <a16:colId xmlns:a16="http://schemas.microsoft.com/office/drawing/2014/main" val="402488052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40530007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37102321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METALLS ALCALINS (1)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Símbol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Element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València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9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*Hidrogen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-1 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Liti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Sodi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Potassi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Rubidi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62000"/>
                  </a:ext>
                </a:extLst>
              </a:tr>
            </a:tbl>
          </a:graphicData>
        </a:graphic>
      </p:graphicFrame>
      <p:graphicFrame>
        <p:nvGraphicFramePr>
          <p:cNvPr id="36" name="Tabla 6">
            <a:extLst>
              <a:ext uri="{FF2B5EF4-FFF2-40B4-BE49-F238E27FC236}">
                <a16:creationId xmlns:a16="http://schemas.microsoft.com/office/drawing/2014/main" id="{F67B6EFD-BCAE-47D0-B668-E1EF3ED77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75451"/>
              </p:ext>
            </p:extLst>
          </p:nvPr>
        </p:nvGraphicFramePr>
        <p:xfrm>
          <a:off x="215749" y="3780168"/>
          <a:ext cx="3856182" cy="2595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7564">
                  <a:extLst>
                    <a:ext uri="{9D8B030D-6E8A-4147-A177-3AD203B41FA5}">
                      <a16:colId xmlns:a16="http://schemas.microsoft.com/office/drawing/2014/main" val="402488052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40530007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37102321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/>
                        <a:t>METALLS ALCALINOTERRIS (2)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3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Símbol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Element</a:t>
                      </a:r>
                      <a:endParaRPr lang="es-E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València</a:t>
                      </a:r>
                      <a:endParaRPr lang="es-E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93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Beril·li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3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Magnesi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Calci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Estronci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4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/>
                        <a:t>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Bari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6776"/>
                  </a:ext>
                </a:extLst>
              </a:tr>
            </a:tbl>
          </a:graphicData>
        </a:graphic>
      </p:graphicFrame>
      <p:graphicFrame>
        <p:nvGraphicFramePr>
          <p:cNvPr id="37" name="Tabla 6">
            <a:extLst>
              <a:ext uri="{FF2B5EF4-FFF2-40B4-BE49-F238E27FC236}">
                <a16:creationId xmlns:a16="http://schemas.microsoft.com/office/drawing/2014/main" id="{294368C8-9E7F-4DF6-9F3B-094C336AD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36586"/>
              </p:ext>
            </p:extLst>
          </p:nvPr>
        </p:nvGraphicFramePr>
        <p:xfrm>
          <a:off x="4172398" y="67573"/>
          <a:ext cx="3856182" cy="6705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7564">
                  <a:extLst>
                    <a:ext uri="{9D8B030D-6E8A-4147-A177-3AD203B41FA5}">
                      <a16:colId xmlns:a16="http://schemas.microsoft.com/office/drawing/2014/main" val="402488052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40530007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37102321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/>
                        <a:t>METALLS TRANSICIÓ + ALTRES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3705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Símbol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Element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València</a:t>
                      </a:r>
                      <a:endParaRPr lang="es-E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93658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Plata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3948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Zn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7778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Cadmi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0294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Alumini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43629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Gal·li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0678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Coure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6776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Mercuri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+1, 2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62000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+1, 3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26517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Ferro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17422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Níquel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79960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Cobalt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2868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Plom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03689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Platí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567266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Pal·ladi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449439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Estany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247481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Bismut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725722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+2, 3, 6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826543"/>
                  </a:ext>
                </a:extLst>
              </a:tr>
              <a:tr h="139544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Manganés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+2, 3, 4, 6, 7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283498"/>
                  </a:ext>
                </a:extLst>
              </a:tr>
            </a:tbl>
          </a:graphicData>
        </a:graphic>
      </p:graphicFrame>
      <p:graphicFrame>
        <p:nvGraphicFramePr>
          <p:cNvPr id="38" name="Tabla 6">
            <a:extLst>
              <a:ext uri="{FF2B5EF4-FFF2-40B4-BE49-F238E27FC236}">
                <a16:creationId xmlns:a16="http://schemas.microsoft.com/office/drawing/2014/main" id="{16369224-EFA5-4DAD-9192-D1EFE8964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04839"/>
              </p:ext>
            </p:extLst>
          </p:nvPr>
        </p:nvGraphicFramePr>
        <p:xfrm>
          <a:off x="8129047" y="33069"/>
          <a:ext cx="3856182" cy="469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7564">
                  <a:extLst>
                    <a:ext uri="{9D8B030D-6E8A-4147-A177-3AD203B41FA5}">
                      <a16:colId xmlns:a16="http://schemas.microsoft.com/office/drawing/2014/main" val="402488052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40530007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371023212"/>
                    </a:ext>
                  </a:extLst>
                </a:gridCol>
              </a:tblGrid>
              <a:tr h="196046"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/>
                        <a:t>METALOIDES + NO METALLS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3705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Símbol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Element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València</a:t>
                      </a:r>
                      <a:endParaRPr lang="es-E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93658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Oxigen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-1, 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3948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-3, +3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7778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Carboni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-4, 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0294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Silici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-4, 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43629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Germani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-4, +2,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80678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Sofre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-2, +2, 4,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046776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Seleni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-2, +2, 4,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662000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Tel·luri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-2, +2, 4,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626517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Fòsfor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-3, +3,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17422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Arsènic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-3, +3,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379960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Antimoni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-3, +3,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32868"/>
                  </a:ext>
                </a:extLst>
              </a:tr>
              <a:tr h="196046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/>
                        <a:t>-3, +1, 3, 5, 2,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03689"/>
                  </a:ext>
                </a:extLst>
              </a:tr>
            </a:tbl>
          </a:graphicData>
        </a:graphic>
      </p:graphicFrame>
      <p:graphicFrame>
        <p:nvGraphicFramePr>
          <p:cNvPr id="39" name="Tabla 6">
            <a:extLst>
              <a:ext uri="{FF2B5EF4-FFF2-40B4-BE49-F238E27FC236}">
                <a16:creationId xmlns:a16="http://schemas.microsoft.com/office/drawing/2014/main" id="{E8CE1786-8B33-4D0F-B554-B749B29A5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2730"/>
              </p:ext>
            </p:extLst>
          </p:nvPr>
        </p:nvGraphicFramePr>
        <p:xfrm>
          <a:off x="8129047" y="4777958"/>
          <a:ext cx="3856182" cy="201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7564">
                  <a:extLst>
                    <a:ext uri="{9D8B030D-6E8A-4147-A177-3AD203B41FA5}">
                      <a16:colId xmlns:a16="http://schemas.microsoft.com/office/drawing/2014/main" val="4024880523"/>
                    </a:ext>
                  </a:extLst>
                </a:gridCol>
                <a:gridCol w="1510145">
                  <a:extLst>
                    <a:ext uri="{9D8B030D-6E8A-4147-A177-3AD203B41FA5}">
                      <a16:colId xmlns:a16="http://schemas.microsoft.com/office/drawing/2014/main" val="405300077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337102321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/>
                        <a:t>HALÒGENS (17) </a:t>
                      </a:r>
                      <a:r>
                        <a:rPr lang="es-ES" sz="1600">
                          <a:sym typeface="Wingdings" panose="05000000000000000000" pitchFamily="2" charset="2"/>
                        </a:rPr>
                        <a:t> 1H</a:t>
                      </a:r>
                      <a:endParaRPr lang="es-ES" sz="16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3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Símbol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Element</a:t>
                      </a:r>
                      <a:endParaRPr lang="es-E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/>
                        <a:t>València</a:t>
                      </a:r>
                      <a:endParaRPr lang="es-E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093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Fluor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3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Clor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-1, +1, 3, 5,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07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Brom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-1, +1, 3, 5,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0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600" b="1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/>
                        <a:t>-1, +1, 3, 5,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4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5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INTRODUCCIÓ</a:t>
            </a:r>
          </a:p>
        </p:txBody>
      </p:sp>
      <p:graphicFrame>
        <p:nvGraphicFramePr>
          <p:cNvPr id="34" name="Tabla 2">
            <a:extLst>
              <a:ext uri="{FF2B5EF4-FFF2-40B4-BE49-F238E27FC236}">
                <a16:creationId xmlns:a16="http://schemas.microsoft.com/office/drawing/2014/main" id="{6AFEB11B-BF74-4974-893D-3F9BAB450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88227"/>
              </p:ext>
            </p:extLst>
          </p:nvPr>
        </p:nvGraphicFramePr>
        <p:xfrm>
          <a:off x="838200" y="1877822"/>
          <a:ext cx="1138167" cy="219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2313">
                  <a:extLst>
                    <a:ext uri="{9D8B030D-6E8A-4147-A177-3AD203B41FA5}">
                      <a16:colId xmlns:a16="http://schemas.microsoft.com/office/drawing/2014/main" val="3953676479"/>
                    </a:ext>
                  </a:extLst>
                </a:gridCol>
                <a:gridCol w="775854">
                  <a:extLst>
                    <a:ext uri="{9D8B030D-6E8A-4147-A177-3AD203B41FA5}">
                      <a16:colId xmlns:a16="http://schemas.microsoft.com/office/drawing/2014/main" val="1024272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PREFIXOS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15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mono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00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di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1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tri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tetra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15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penta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7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hexa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325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hepta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528398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2343921C-0452-494D-A83B-A3EA776FD7A4}"/>
              </a:ext>
            </a:extLst>
          </p:cNvPr>
          <p:cNvSpPr txBox="1"/>
          <p:nvPr/>
        </p:nvSpPr>
        <p:spPr>
          <a:xfrm>
            <a:off x="1917953" y="2119562"/>
            <a:ext cx="1517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accent5"/>
                </a:solidFill>
                <a:latin typeface="Anaheim"/>
              </a:rPr>
              <a:t>*quan l’element de l’esquerra té més d’una valència (ÒXIDS)</a:t>
            </a:r>
          </a:p>
        </p:txBody>
      </p:sp>
      <p:graphicFrame>
        <p:nvGraphicFramePr>
          <p:cNvPr id="36" name="Tabla 2">
            <a:extLst>
              <a:ext uri="{FF2B5EF4-FFF2-40B4-BE49-F238E27FC236}">
                <a16:creationId xmlns:a16="http://schemas.microsoft.com/office/drawing/2014/main" id="{6B8323A6-2EB6-4CFF-907B-BDC1AE907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57061"/>
              </p:ext>
            </p:extLst>
          </p:nvPr>
        </p:nvGraphicFramePr>
        <p:xfrm>
          <a:off x="829459" y="4314122"/>
          <a:ext cx="2176987" cy="2194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70751">
                  <a:extLst>
                    <a:ext uri="{9D8B030D-6E8A-4147-A177-3AD203B41FA5}">
                      <a16:colId xmlns:a16="http://schemas.microsoft.com/office/drawing/2014/main" val="395367647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10242720"/>
                    </a:ext>
                  </a:extLst>
                </a:gridCol>
                <a:gridCol w="852054">
                  <a:extLst>
                    <a:ext uri="{9D8B030D-6E8A-4147-A177-3AD203B41FA5}">
                      <a16:colId xmlns:a16="http://schemas.microsoft.com/office/drawing/2014/main" val="62796576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200">
                          <a:solidFill>
                            <a:schemeClr val="tx1"/>
                          </a:solidFill>
                          <a:latin typeface="Anaheim"/>
                        </a:rPr>
                        <a:t>ARRELS IRREGULARS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>
                        <a:solidFill>
                          <a:schemeClr val="accent2"/>
                        </a:solidFill>
                        <a:latin typeface="Anaheim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54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Nitrogen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Nitr-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600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Sofre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Sulf-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618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Carboni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Carb-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2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Fòsfor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Fosf-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15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Arsènic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As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Arseni-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756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Antimoni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Sb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Antimoni-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325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b="0">
                          <a:solidFill>
                            <a:schemeClr val="tx1"/>
                          </a:solidFill>
                          <a:latin typeface="Anaheim"/>
                        </a:rPr>
                        <a:t>Seleni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>
                          <a:solidFill>
                            <a:schemeClr val="tx1"/>
                          </a:solidFill>
                          <a:latin typeface="Anaheim"/>
                        </a:rPr>
                        <a:t>Seleni-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528398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id="{C89D844C-E42F-4C44-8D62-898F8382EAC1}"/>
              </a:ext>
            </a:extLst>
          </p:cNvPr>
          <p:cNvSpPr txBox="1"/>
          <p:nvPr/>
        </p:nvSpPr>
        <p:spPr>
          <a:xfrm>
            <a:off x="2989194" y="4880872"/>
            <a:ext cx="2176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accent5"/>
                </a:solidFill>
                <a:latin typeface="Anaheim"/>
              </a:rPr>
              <a:t>SULFUR/SULFIT/SULFAT/SULFURÓS/SULFÚRIC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258679-5CFD-45FD-98DE-D324E17228EA}"/>
              </a:ext>
            </a:extLst>
          </p:cNvPr>
          <p:cNvSpPr txBox="1"/>
          <p:nvPr/>
        </p:nvSpPr>
        <p:spPr>
          <a:xfrm>
            <a:off x="2989193" y="5447622"/>
            <a:ext cx="2176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>
                <a:solidFill>
                  <a:schemeClr val="accent5"/>
                </a:solidFill>
                <a:latin typeface="Anaheim"/>
              </a:rPr>
              <a:t>FOSFUR/FOSFAT/FOSFIT/FOSFÒRIC/FOSFORÓS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D17A853-7080-4683-8B3C-839747B01202}"/>
                  </a:ext>
                </a:extLst>
              </p:cNvPr>
              <p:cNvSpPr txBox="1"/>
              <p:nvPr/>
            </p:nvSpPr>
            <p:spPr>
              <a:xfrm>
                <a:off x="3908513" y="2150339"/>
                <a:ext cx="29280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4000" b="1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s-ES" sz="4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s-ES" sz="4000" b="1" i="1" smtClean="0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s-ES" sz="40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s-ES" sz="4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sz="4000" b="1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𝐒</m:t>
                      </m:r>
                      <m:sSub>
                        <m:sSubPr>
                          <m:ctrlPr>
                            <a:rPr lang="es-ES" sz="4000" b="1" i="1">
                              <a:solidFill>
                                <a:schemeClr val="tx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4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e>
                        <m:sub>
                          <m:r>
                            <a:rPr lang="es-ES" sz="4000" b="1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s-ES" sz="4000" b="1">
                  <a:solidFill>
                    <a:schemeClr val="tx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ED17A853-7080-4683-8B3C-839747B0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513" y="2150339"/>
                <a:ext cx="292804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errar corchete 39">
            <a:extLst>
              <a:ext uri="{FF2B5EF4-FFF2-40B4-BE49-F238E27FC236}">
                <a16:creationId xmlns:a16="http://schemas.microsoft.com/office/drawing/2014/main" id="{E274E7C0-B204-4BA6-A4B9-594099C23D47}"/>
              </a:ext>
            </a:extLst>
          </p:cNvPr>
          <p:cNvSpPr/>
          <p:nvPr/>
        </p:nvSpPr>
        <p:spPr>
          <a:xfrm rot="5400000">
            <a:off x="4815352" y="2540960"/>
            <a:ext cx="67943" cy="549008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errar corchete 40">
            <a:extLst>
              <a:ext uri="{FF2B5EF4-FFF2-40B4-BE49-F238E27FC236}">
                <a16:creationId xmlns:a16="http://schemas.microsoft.com/office/drawing/2014/main" id="{CA99B2D1-EA4B-4994-AD5A-DEB5B6655C5B}"/>
              </a:ext>
            </a:extLst>
          </p:cNvPr>
          <p:cNvSpPr/>
          <p:nvPr/>
        </p:nvSpPr>
        <p:spPr>
          <a:xfrm rot="5400000">
            <a:off x="4202208" y="2543041"/>
            <a:ext cx="67943" cy="549008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058CB9C-A2C1-4F80-9EA2-3415CA424895}"/>
              </a:ext>
            </a:extLst>
          </p:cNvPr>
          <p:cNvSpPr txBox="1"/>
          <p:nvPr/>
        </p:nvSpPr>
        <p:spPr>
          <a:xfrm>
            <a:off x="3877192" y="2850788"/>
            <a:ext cx="6976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nº ox.</a:t>
            </a:r>
          </a:p>
          <a:p>
            <a:r>
              <a:rPr lang="es-ES" sz="105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positiva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AE73FB1-9152-400C-A318-24A3EB2FDF34}"/>
              </a:ext>
            </a:extLst>
          </p:cNvPr>
          <p:cNvSpPr txBox="1"/>
          <p:nvPr/>
        </p:nvSpPr>
        <p:spPr>
          <a:xfrm>
            <a:off x="4500390" y="2843700"/>
            <a:ext cx="731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nº ox.</a:t>
            </a:r>
          </a:p>
          <a:p>
            <a:r>
              <a:rPr lang="es-ES" sz="1050" b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negativa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251AF25E-0D14-406F-A589-7A07C4DB1A35}"/>
              </a:ext>
            </a:extLst>
          </p:cNvPr>
          <p:cNvSpPr txBox="1"/>
          <p:nvPr/>
        </p:nvSpPr>
        <p:spPr>
          <a:xfrm>
            <a:off x="4011989" y="3167820"/>
            <a:ext cx="99738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0" b="1">
                <a:solidFill>
                  <a:schemeClr val="accent5"/>
                </a:solidFill>
                <a:latin typeface="Anaheim"/>
              </a:rPr>
              <a:t>&lt;</a:t>
            </a:r>
            <a:br>
              <a:rPr lang="es-ES" sz="1050" b="1">
                <a:solidFill>
                  <a:schemeClr val="accent5"/>
                </a:solidFill>
                <a:latin typeface="Anaheim"/>
              </a:rPr>
            </a:br>
            <a:r>
              <a:rPr lang="es-ES" sz="1050" b="1">
                <a:solidFill>
                  <a:schemeClr val="accent5"/>
                </a:solidFill>
                <a:latin typeface="Anaheim"/>
              </a:rPr>
              <a:t>electronegatiu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B144F4A-81A3-4BF7-85D5-952D2A292E25}"/>
              </a:ext>
            </a:extLst>
          </p:cNvPr>
          <p:cNvSpPr txBox="1"/>
          <p:nvPr/>
        </p:nvSpPr>
        <p:spPr>
          <a:xfrm>
            <a:off x="5816566" y="2072531"/>
            <a:ext cx="9060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accent5"/>
                </a:solidFill>
                <a:latin typeface="Anaheim"/>
              </a:rPr>
              <a:t>+6       -2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a 2">
                <a:extLst>
                  <a:ext uri="{FF2B5EF4-FFF2-40B4-BE49-F238E27FC236}">
                    <a16:creationId xmlns:a16="http://schemas.microsoft.com/office/drawing/2014/main" id="{BA66ED4B-EA0C-452A-9AFD-3D453B5E11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522157"/>
                  </p:ext>
                </p:extLst>
              </p:nvPr>
            </p:nvGraphicFramePr>
            <p:xfrm>
              <a:off x="8117181" y="644771"/>
              <a:ext cx="2156866" cy="1645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67361">
                      <a:extLst>
                        <a:ext uri="{9D8B030D-6E8A-4147-A177-3AD203B41FA5}">
                          <a16:colId xmlns:a16="http://schemas.microsoft.com/office/drawing/2014/main" val="3953676479"/>
                        </a:ext>
                      </a:extLst>
                    </a:gridCol>
                    <a:gridCol w="1289505">
                      <a:extLst>
                        <a:ext uri="{9D8B030D-6E8A-4147-A177-3AD203B41FA5}">
                          <a16:colId xmlns:a16="http://schemas.microsoft.com/office/drawing/2014/main" val="1793962034"/>
                        </a:ext>
                      </a:extLst>
                    </a:gridCol>
                  </a:tblGrid>
                  <a:tr h="1268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>
                              <a:solidFill>
                                <a:schemeClr val="tx1"/>
                              </a:solidFill>
                              <a:latin typeface="Anaheim"/>
                            </a:rPr>
                            <a:t>FÓRMULA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>
                              <a:solidFill>
                                <a:schemeClr val="tx1"/>
                              </a:solidFill>
                              <a:latin typeface="Anaheim"/>
                            </a:rPr>
                            <a:t>N. TRADICIONAL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6154900"/>
                      </a:ext>
                    </a:extLst>
                  </a:tr>
                  <a:tr h="1268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b="1">
                            <a:solidFill>
                              <a:schemeClr val="tx1"/>
                            </a:solidFill>
                            <a:latin typeface="Anaheim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amoníac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3600789"/>
                      </a:ext>
                    </a:extLst>
                  </a:tr>
                  <a:tr h="1268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sSub>
                                  <m:sSubPr>
                                    <m:ctrlP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b="1">
                            <a:solidFill>
                              <a:schemeClr val="tx1"/>
                            </a:solidFill>
                            <a:latin typeface="Anaheim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fosfina </a:t>
                          </a:r>
                          <a:r>
                            <a:rPr lang="es-ES" sz="1200" b="1">
                              <a:solidFill>
                                <a:schemeClr val="tx1"/>
                              </a:solidFill>
                            </a:rPr>
                            <a:t>/</a:t>
                          </a:r>
                          <a:r>
                            <a:rPr lang="es-ES" sz="1200" b="0">
                              <a:solidFill>
                                <a:schemeClr val="tx1"/>
                              </a:solidFill>
                            </a:rPr>
                            <a:t> fosfà</a:t>
                          </a:r>
                          <a:endParaRPr lang="es-E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9618683"/>
                      </a:ext>
                    </a:extLst>
                  </a:tr>
                  <a:tr h="1268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sSub>
                                  <m:sSubPr>
                                    <m:ctrlP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b="1">
                            <a:solidFill>
                              <a:schemeClr val="tx1"/>
                            </a:solidFill>
                            <a:latin typeface="Anaheim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borà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629071"/>
                      </a:ext>
                    </a:extLst>
                  </a:tr>
                  <a:tr h="1268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  <m:sSub>
                                  <m:sSubPr>
                                    <m:ctrlP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b="1">
                            <a:solidFill>
                              <a:schemeClr val="tx1"/>
                            </a:solidFill>
                            <a:latin typeface="Anaheim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meta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5159574"/>
                      </a:ext>
                    </a:extLst>
                  </a:tr>
                  <a:tr h="12685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𝑺𝒊</m:t>
                                </m:r>
                                <m:sSub>
                                  <m:sSubPr>
                                    <m:ctrlP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ES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200" b="1">
                            <a:solidFill>
                              <a:schemeClr val="tx1"/>
                            </a:solidFill>
                            <a:latin typeface="Anaheim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silà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57561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a 2">
                <a:extLst>
                  <a:ext uri="{FF2B5EF4-FFF2-40B4-BE49-F238E27FC236}">
                    <a16:creationId xmlns:a16="http://schemas.microsoft.com/office/drawing/2014/main" id="{BA66ED4B-EA0C-452A-9AFD-3D453B5E11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522157"/>
                  </p:ext>
                </p:extLst>
              </p:nvPr>
            </p:nvGraphicFramePr>
            <p:xfrm>
              <a:off x="8117181" y="644771"/>
              <a:ext cx="2156866" cy="16459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867361">
                      <a:extLst>
                        <a:ext uri="{9D8B030D-6E8A-4147-A177-3AD203B41FA5}">
                          <a16:colId xmlns:a16="http://schemas.microsoft.com/office/drawing/2014/main" val="3953676479"/>
                        </a:ext>
                      </a:extLst>
                    </a:gridCol>
                    <a:gridCol w="1289505">
                      <a:extLst>
                        <a:ext uri="{9D8B030D-6E8A-4147-A177-3AD203B41FA5}">
                          <a16:colId xmlns:a16="http://schemas.microsoft.com/office/drawing/2014/main" val="179396203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>
                              <a:solidFill>
                                <a:schemeClr val="tx1"/>
                              </a:solidFill>
                              <a:latin typeface="Anaheim"/>
                            </a:rPr>
                            <a:t>FÓRMULA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>
                              <a:solidFill>
                                <a:schemeClr val="tx1"/>
                              </a:solidFill>
                              <a:latin typeface="Anaheim"/>
                            </a:rPr>
                            <a:t>N. TRADICIONAL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61549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102222" r="-14965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amoníac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5360078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197826" r="-149650" b="-3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fosfina </a:t>
                          </a:r>
                          <a:r>
                            <a:rPr lang="es-ES" sz="1200" b="1">
                              <a:solidFill>
                                <a:schemeClr val="tx1"/>
                              </a:solidFill>
                            </a:rPr>
                            <a:t>/</a:t>
                          </a:r>
                          <a:r>
                            <a:rPr lang="es-ES" sz="1200" b="0">
                              <a:solidFill>
                                <a:schemeClr val="tx1"/>
                              </a:solidFill>
                            </a:rPr>
                            <a:t> fosfà</a:t>
                          </a:r>
                          <a:endParaRPr lang="es-ES" sz="12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796186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304444" r="-149650" b="-2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borà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56290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404444" r="-149650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meta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3515957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9" t="-504444" r="-149650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sz="1200">
                              <a:solidFill>
                                <a:schemeClr val="tx1"/>
                              </a:solidFill>
                            </a:rPr>
                            <a:t>silà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2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857561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43AC7231-4F46-440B-A18E-404175811797}"/>
                  </a:ext>
                </a:extLst>
              </p:cNvPr>
              <p:cNvSpPr/>
              <p:nvPr/>
            </p:nvSpPr>
            <p:spPr>
              <a:xfrm>
                <a:off x="8874378" y="2843700"/>
                <a:ext cx="19143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𝑪𝒓</m:t>
                    </m:r>
                    <m:sSub>
                      <m:sSub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àcid cròmic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𝑪𝒓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</m:sSub>
                    <m:r>
                      <a:rPr lang="es-E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àcid dicròmic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𝑴𝒏</m:t>
                    </m:r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àcid manganós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E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𝑴𝒏</m:t>
                    </m:r>
                    <m:sSub>
                      <m:sSubPr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àcid mangànic</a:t>
                </a:r>
              </a:p>
              <a:p>
                <a14:m>
                  <m:oMath xmlns:m="http://schemas.openxmlformats.org/officeDocument/2006/math">
                    <m:r>
                      <a:rPr lang="es-ES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s-E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𝑴𝒏</m:t>
                    </m:r>
                    <m:sSub>
                      <m:sSubPr>
                        <m:ctrlP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s-ES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s-ES" sz="1200" b="1">
                    <a:solidFill>
                      <a:schemeClr val="tx1"/>
                    </a:solidFill>
                    <a:latin typeface="Anaheim"/>
                  </a:rPr>
                  <a:t>:</a:t>
                </a:r>
                <a:r>
                  <a:rPr lang="es-ES" sz="1200">
                    <a:solidFill>
                      <a:schemeClr val="tx1"/>
                    </a:solidFill>
                    <a:latin typeface="Anaheim"/>
                  </a:rPr>
                  <a:t> àcid permangànic</a:t>
                </a:r>
              </a:p>
            </p:txBody>
          </p:sp>
        </mc:Choice>
        <mc:Fallback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43AC7231-4F46-440B-A18E-404175811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378" y="2843700"/>
                <a:ext cx="1914307" cy="1015663"/>
              </a:xfrm>
              <a:prstGeom prst="rect">
                <a:avLst/>
              </a:prstGeom>
              <a:blipFill>
                <a:blip r:embed="rId4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ángulo 47">
            <a:extLst>
              <a:ext uri="{FF2B5EF4-FFF2-40B4-BE49-F238E27FC236}">
                <a16:creationId xmlns:a16="http://schemas.microsoft.com/office/drawing/2014/main" id="{1A80BE3A-ACC0-4778-8284-6703E1CBE579}"/>
              </a:ext>
            </a:extLst>
          </p:cNvPr>
          <p:cNvSpPr/>
          <p:nvPr/>
        </p:nvSpPr>
        <p:spPr>
          <a:xfrm>
            <a:off x="7432520" y="3146620"/>
            <a:ext cx="1372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>
                <a:uFill>
                  <a:solidFill>
                    <a:schemeClr val="accent1"/>
                  </a:solidFill>
                </a:uFill>
                <a:latin typeface="Anaheim"/>
              </a:rPr>
              <a:t>EXCEPCIONS</a:t>
            </a:r>
            <a:endParaRPr lang="es-ES">
              <a:uFill>
                <a:solidFill>
                  <a:schemeClr val="accent1"/>
                </a:solidFill>
              </a:uFill>
              <a:latin typeface="Anaheim"/>
            </a:endParaRPr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356D53D6-0D3E-4D38-B169-93904FC828FE}"/>
              </a:ext>
            </a:extLst>
          </p:cNvPr>
          <p:cNvSpPr/>
          <p:nvPr/>
        </p:nvSpPr>
        <p:spPr>
          <a:xfrm>
            <a:off x="8774039" y="2879581"/>
            <a:ext cx="217554" cy="946379"/>
          </a:xfrm>
          <a:prstGeom prst="leftBrace">
            <a:avLst>
              <a:gd name="adj1" fmla="val 28376"/>
              <a:gd name="adj2" fmla="val 50000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2085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HIDRURS</a:t>
            </a:r>
            <a:r>
              <a:rPr lang="es-ES"/>
              <a:t> (-1)</a:t>
            </a:r>
            <a:endParaRPr lang="es-ES" u="s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1040018" y="2455823"/>
                <a:ext cx="12181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8" y="2455823"/>
                <a:ext cx="121815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1031392" y="2483821"/>
            <a:ext cx="1218155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238581" y="2388526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element-ur de (p)-hidrogen</a:t>
            </a:r>
            <a:br>
              <a:rPr lang="es-ES"/>
            </a:br>
            <a:r>
              <a:rPr lang="es-ES" b="1"/>
              <a:t>DIS. AQUOSA:</a:t>
            </a:r>
            <a:r>
              <a:rPr lang="es-ES"/>
              <a:t> àcid element-hídric</a:t>
            </a:r>
            <a:endParaRPr lang="es-ES" b="1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192501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trihidrur de cobalt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hidrur de cobalt(III)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tetrahidrur d’estany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hidrur d’estany(IV)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sulfur de dihidrogen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àcid sulfhídric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364601" y="3882830"/>
                <a:ext cx="780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𝑜</m:t>
                      </m:r>
                      <m:sSub>
                        <m:sSubPr>
                          <m:ctrlPr>
                            <a:rPr lang="es-E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601" y="3882830"/>
                <a:ext cx="780534" cy="369332"/>
              </a:xfrm>
              <a:prstGeom prst="rect">
                <a:avLst/>
              </a:prstGeom>
              <a:blipFill>
                <a:blip r:embed="rId3"/>
                <a:stretch>
                  <a:fillRect l="-8594" r="-1563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/>
              <p:nvPr/>
            </p:nvSpPr>
            <p:spPr>
              <a:xfrm>
                <a:off x="1334208" y="4498900"/>
                <a:ext cx="7710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𝑆𝑛</m:t>
                      </m:r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08" y="4498900"/>
                <a:ext cx="771045" cy="369332"/>
              </a:xfrm>
              <a:prstGeom prst="rect">
                <a:avLst/>
              </a:prstGeom>
              <a:blipFill>
                <a:blip r:embed="rId4"/>
                <a:stretch>
                  <a:fillRect l="-8730" r="-2381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379535" y="5171584"/>
                <a:ext cx="5954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35" y="5171584"/>
                <a:ext cx="595483" cy="369332"/>
              </a:xfrm>
              <a:prstGeom prst="rect">
                <a:avLst/>
              </a:prstGeom>
              <a:blipFill>
                <a:blip r:embed="rId5"/>
                <a:stretch>
                  <a:fillRect l="-10204" r="-9184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/>
              <p:nvPr/>
            </p:nvSpPr>
            <p:spPr>
              <a:xfrm>
                <a:off x="1040018" y="1762258"/>
                <a:ext cx="12357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8" y="1762258"/>
                <a:ext cx="12357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982FD3FC-00C0-432A-BEE5-B652162773C1}"/>
              </a:ext>
            </a:extLst>
          </p:cNvPr>
          <p:cNvSpPr/>
          <p:nvPr/>
        </p:nvSpPr>
        <p:spPr>
          <a:xfrm>
            <a:off x="1031392" y="1790256"/>
            <a:ext cx="1218155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63F4D9D5-836E-4ED0-9357-8C58E1923C8B}"/>
              </a:ext>
            </a:extLst>
          </p:cNvPr>
          <p:cNvSpPr txBox="1">
            <a:spLocks/>
          </p:cNvSpPr>
          <p:nvPr/>
        </p:nvSpPr>
        <p:spPr>
          <a:xfrm>
            <a:off x="2238581" y="1694961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(p)-hidrur de (p)-element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hidrur d’element(*n.ox)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412778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ÒXIDS</a:t>
            </a:r>
            <a:r>
              <a:rPr lang="es-ES"/>
              <a:t> (-2)</a:t>
            </a:r>
            <a:endParaRPr lang="es-ES" u="sn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/>
              <p:nvPr/>
            </p:nvSpPr>
            <p:spPr>
              <a:xfrm>
                <a:off x="1040018" y="2455823"/>
                <a:ext cx="121815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8EC7769B-F336-4545-B000-6A17793BC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18" y="2455823"/>
                <a:ext cx="1218154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C6E10805-4AD1-48F5-95CE-A500105CC496}"/>
              </a:ext>
            </a:extLst>
          </p:cNvPr>
          <p:cNvSpPr/>
          <p:nvPr/>
        </p:nvSpPr>
        <p:spPr>
          <a:xfrm>
            <a:off x="1031392" y="2483821"/>
            <a:ext cx="1218155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2131AB7-A4AC-447C-9F74-06251C2B0A89}"/>
              </a:ext>
            </a:extLst>
          </p:cNvPr>
          <p:cNvSpPr txBox="1">
            <a:spLocks/>
          </p:cNvSpPr>
          <p:nvPr/>
        </p:nvSpPr>
        <p:spPr>
          <a:xfrm>
            <a:off x="2238581" y="2388526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(p)-element-ur d’oxigen</a:t>
            </a:r>
            <a:br>
              <a:rPr lang="es-ES"/>
            </a:br>
            <a:r>
              <a:rPr lang="es-ES" b="1"/>
              <a:t>-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91737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òxid de coure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òxid de coure(II)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triòxid de diferro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òxid de ferro(III)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diòxid de sofre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òxid de sofre(IV)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116437" y="3875568"/>
                <a:ext cx="6535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𝑢𝑂</m:t>
                      </m:r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37" y="3875568"/>
                <a:ext cx="653512" cy="369332"/>
              </a:xfrm>
              <a:prstGeom prst="rect">
                <a:avLst/>
              </a:prstGeom>
              <a:blipFill>
                <a:blip r:embed="rId3"/>
                <a:stretch>
                  <a:fillRect l="-9346" r="-10280" b="-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/>
              <p:nvPr/>
            </p:nvSpPr>
            <p:spPr>
              <a:xfrm>
                <a:off x="1334208" y="4498900"/>
                <a:ext cx="8878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C2633D56-A691-49CC-A39E-9C66EC98C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08" y="4498900"/>
                <a:ext cx="887807" cy="369332"/>
              </a:xfrm>
              <a:prstGeom prst="rect">
                <a:avLst/>
              </a:prstGeom>
              <a:blipFill>
                <a:blip r:embed="rId4"/>
                <a:stretch>
                  <a:fillRect l="-7534" r="-2055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192694" y="5171584"/>
                <a:ext cx="5839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s-E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94" y="5171584"/>
                <a:ext cx="583942" cy="369332"/>
              </a:xfrm>
              <a:prstGeom prst="rect">
                <a:avLst/>
              </a:prstGeom>
              <a:blipFill>
                <a:blip r:embed="rId5"/>
                <a:stretch>
                  <a:fillRect l="-11579" r="-4211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/>
              <p:nvPr/>
            </p:nvSpPr>
            <p:spPr>
              <a:xfrm>
                <a:off x="1065896" y="1770884"/>
                <a:ext cx="118128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6" y="1770884"/>
                <a:ext cx="118128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982FD3FC-00C0-432A-BEE5-B652162773C1}"/>
              </a:ext>
            </a:extLst>
          </p:cNvPr>
          <p:cNvSpPr/>
          <p:nvPr/>
        </p:nvSpPr>
        <p:spPr>
          <a:xfrm>
            <a:off x="1031392" y="1790256"/>
            <a:ext cx="1218155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63F4D9D5-836E-4ED0-9357-8C58E1923C8B}"/>
              </a:ext>
            </a:extLst>
          </p:cNvPr>
          <p:cNvSpPr txBox="1">
            <a:spLocks/>
          </p:cNvSpPr>
          <p:nvPr/>
        </p:nvSpPr>
        <p:spPr>
          <a:xfrm>
            <a:off x="2238581" y="1694961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(p)-òxid de (p)-element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òxid d’element(*n.ox)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/>
              <p:nvPr/>
            </p:nvSpPr>
            <p:spPr>
              <a:xfrm>
                <a:off x="1760928" y="3918549"/>
                <a:ext cx="6886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28" y="3918549"/>
                <a:ext cx="688650" cy="276999"/>
              </a:xfrm>
              <a:prstGeom prst="rect">
                <a:avLst/>
              </a:prstGeom>
              <a:blipFill>
                <a:blip r:embed="rId7"/>
                <a:stretch>
                  <a:fillRect l="-7965" r="-2655"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4D2B07E-625D-4B56-92D8-680B3180EF4E}"/>
                  </a:ext>
                </a:extLst>
              </p:cNvPr>
              <p:cNvSpPr txBox="1"/>
              <p:nvPr/>
            </p:nvSpPr>
            <p:spPr>
              <a:xfrm>
                <a:off x="1840533" y="5200781"/>
                <a:ext cx="529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4D2B07E-625D-4B56-92D8-680B3180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533" y="5200781"/>
                <a:ext cx="529440" cy="276999"/>
              </a:xfrm>
              <a:prstGeom prst="rect">
                <a:avLst/>
              </a:prstGeom>
              <a:blipFill>
                <a:blip r:embed="rId8"/>
                <a:stretch>
                  <a:fillRect l="-9195" r="-2299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50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PERÒXIDS</a:t>
            </a:r>
            <a:r>
              <a:rPr lang="es-ES"/>
              <a:t> (-2)</a:t>
            </a:r>
            <a:endParaRPr lang="es-ES" u="sng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57572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diòxid de dihidrogen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peròxid d’hidrogen = aigua oxigenada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diòxid de dicoure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peròxid de coure(I)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diòxid de calci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peròxid de calci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069648" y="3901223"/>
                <a:ext cx="7634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48" y="3901223"/>
                <a:ext cx="763414" cy="369332"/>
              </a:xfrm>
              <a:prstGeom prst="rect">
                <a:avLst/>
              </a:prstGeom>
              <a:blipFill>
                <a:blip r:embed="rId2"/>
                <a:stretch>
                  <a:fillRect l="-7937" r="-1587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096512" y="5317834"/>
                <a:ext cx="7777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12" y="5317834"/>
                <a:ext cx="777777" cy="369332"/>
              </a:xfrm>
              <a:prstGeom prst="rect">
                <a:avLst/>
              </a:prstGeom>
              <a:blipFill>
                <a:blip r:embed="rId3"/>
                <a:stretch>
                  <a:fillRect l="-8661" r="-3150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/>
              <p:nvPr/>
            </p:nvSpPr>
            <p:spPr>
              <a:xfrm>
                <a:off x="1065896" y="1770884"/>
                <a:ext cx="180478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s-ES" sz="3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sz="3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6" y="1770884"/>
                <a:ext cx="180478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982FD3FC-00C0-432A-BEE5-B652162773C1}"/>
              </a:ext>
            </a:extLst>
          </p:cNvPr>
          <p:cNvSpPr/>
          <p:nvPr/>
        </p:nvSpPr>
        <p:spPr>
          <a:xfrm>
            <a:off x="1031392" y="1790256"/>
            <a:ext cx="1839293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63F4D9D5-836E-4ED0-9357-8C58E1923C8B}"/>
              </a:ext>
            </a:extLst>
          </p:cNvPr>
          <p:cNvSpPr txBox="1">
            <a:spLocks/>
          </p:cNvSpPr>
          <p:nvPr/>
        </p:nvSpPr>
        <p:spPr>
          <a:xfrm>
            <a:off x="2854979" y="1693042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(p)-òxid de (p)-element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peròxid d’element(*n.ox)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/>
              <p:nvPr/>
            </p:nvSpPr>
            <p:spPr>
              <a:xfrm>
                <a:off x="1655801" y="3765212"/>
                <a:ext cx="866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801" y="3765212"/>
                <a:ext cx="866904" cy="276999"/>
              </a:xfrm>
              <a:prstGeom prst="rect">
                <a:avLst/>
              </a:prstGeom>
              <a:blipFill>
                <a:blip r:embed="rId5"/>
                <a:stretch>
                  <a:fillRect l="-6338" t="-4444" r="-2113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4D2B07E-625D-4B56-92D8-680B3180EF4E}"/>
                  </a:ext>
                </a:extLst>
              </p:cNvPr>
              <p:cNvSpPr txBox="1"/>
              <p:nvPr/>
            </p:nvSpPr>
            <p:spPr>
              <a:xfrm>
                <a:off x="1476520" y="5074146"/>
                <a:ext cx="9835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4D2B07E-625D-4B56-92D8-680B3180E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20" y="5074146"/>
                <a:ext cx="983539" cy="276999"/>
              </a:xfrm>
              <a:prstGeom prst="rect">
                <a:avLst/>
              </a:prstGeom>
              <a:blipFill>
                <a:blip r:embed="rId6"/>
                <a:stretch>
                  <a:fillRect l="-4938" t="-2174" r="-1852" b="-326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/>
              <p:nvPr/>
            </p:nvSpPr>
            <p:spPr>
              <a:xfrm>
                <a:off x="1094671" y="4612677"/>
                <a:ext cx="917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671" y="4612677"/>
                <a:ext cx="917687" cy="369332"/>
              </a:xfrm>
              <a:prstGeom prst="rect">
                <a:avLst/>
              </a:prstGeom>
              <a:blipFill>
                <a:blip r:embed="rId7"/>
                <a:stretch>
                  <a:fillRect l="-7333" r="-2667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D1A0BC5-EE7A-424D-BFA7-121751061CEB}"/>
                  </a:ext>
                </a:extLst>
              </p:cNvPr>
              <p:cNvSpPr txBox="1"/>
              <p:nvPr/>
            </p:nvSpPr>
            <p:spPr>
              <a:xfrm>
                <a:off x="1485402" y="4382040"/>
                <a:ext cx="9830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𝐶𝑢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s-E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3D1A0BC5-EE7A-424D-BFA7-121751061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02" y="4382040"/>
                <a:ext cx="983026" cy="276999"/>
              </a:xfrm>
              <a:prstGeom prst="rect">
                <a:avLst/>
              </a:prstGeom>
              <a:blipFill>
                <a:blip r:embed="rId8"/>
                <a:stretch>
                  <a:fillRect l="-5590" t="-2222" r="-1863" b="-3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120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0986EE-B1D6-4771-A661-7757A39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/>
              <a:t>SALS BINÀRIES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AE8D23A7-E400-4790-A535-EF38EF1E3CB6}"/>
              </a:ext>
            </a:extLst>
          </p:cNvPr>
          <p:cNvSpPr txBox="1">
            <a:spLocks/>
          </p:cNvSpPr>
          <p:nvPr/>
        </p:nvSpPr>
        <p:spPr>
          <a:xfrm>
            <a:off x="986513" y="3299276"/>
            <a:ext cx="1381528" cy="42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u="sng"/>
              <a:t>EXEMPLE:</a:t>
            </a:r>
          </a:p>
        </p:txBody>
      </p:sp>
      <p:graphicFrame>
        <p:nvGraphicFramePr>
          <p:cNvPr id="26" name="Tabla 26">
            <a:extLst>
              <a:ext uri="{FF2B5EF4-FFF2-40B4-BE49-F238E27FC236}">
                <a16:creationId xmlns:a16="http://schemas.microsoft.com/office/drawing/2014/main" id="{0DED8D72-D374-4E04-8539-D52EBF463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336478"/>
              </p:ext>
            </p:extLst>
          </p:nvPr>
        </p:nvGraphicFramePr>
        <p:xfrm>
          <a:off x="1032919" y="3739169"/>
          <a:ext cx="10539507" cy="2071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518">
                  <a:extLst>
                    <a:ext uri="{9D8B030D-6E8A-4147-A177-3AD203B41FA5}">
                      <a16:colId xmlns:a16="http://schemas.microsoft.com/office/drawing/2014/main" val="615958481"/>
                    </a:ext>
                  </a:extLst>
                </a:gridCol>
                <a:gridCol w="4295955">
                  <a:extLst>
                    <a:ext uri="{9D8B030D-6E8A-4147-A177-3AD203B41FA5}">
                      <a16:colId xmlns:a16="http://schemas.microsoft.com/office/drawing/2014/main" val="3761973861"/>
                    </a:ext>
                  </a:extLst>
                </a:gridCol>
                <a:gridCol w="4779034">
                  <a:extLst>
                    <a:ext uri="{9D8B030D-6E8A-4147-A177-3AD203B41FA5}">
                      <a16:colId xmlns:a16="http://schemas.microsoft.com/office/drawing/2014/main" val="2954546242"/>
                    </a:ext>
                  </a:extLst>
                </a:gridCol>
              </a:tblGrid>
              <a:tr h="636344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diseleniür de plom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seleniür de plom(IV)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5184218"/>
                  </a:ext>
                </a:extLst>
              </a:tr>
              <a:tr h="636344">
                <a:tc>
                  <a:txBody>
                    <a:bodyPr/>
                    <a:lstStyle/>
                    <a:p>
                      <a:pPr algn="ctr"/>
                      <a:endParaRPr lang="es-ES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sulfur de dior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sulfur d’or(I)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295680"/>
                  </a:ext>
                </a:extLst>
              </a:tr>
              <a:tr h="798473">
                <a:tc>
                  <a:txBody>
                    <a:bodyPr/>
                    <a:lstStyle/>
                    <a:p>
                      <a:pPr algn="ctr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70C0"/>
                          </a:solidFill>
                        </a:rPr>
                        <a:t>diiodur de zinc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chemeClr val="tx1"/>
                          </a:solidFill>
                        </a:rPr>
                        <a:t>iodur de zinc</a:t>
                      </a: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223956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/>
              <p:nvPr/>
            </p:nvSpPr>
            <p:spPr>
              <a:xfrm>
                <a:off x="1065896" y="3926552"/>
                <a:ext cx="8905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𝑃𝑏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𝑆𝑒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0AC8CBB-BAD8-454D-A294-315B531D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6" y="3926552"/>
                <a:ext cx="890500" cy="369332"/>
              </a:xfrm>
              <a:prstGeom prst="rect">
                <a:avLst/>
              </a:prstGeom>
              <a:blipFill>
                <a:blip r:embed="rId2"/>
                <a:stretch>
                  <a:fillRect l="-7534" r="-2055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497BED94-F35D-4663-8920-F0A962B80C47}"/>
              </a:ext>
            </a:extLst>
          </p:cNvPr>
          <p:cNvSpPr txBox="1">
            <a:spLocks/>
          </p:cNvSpPr>
          <p:nvPr/>
        </p:nvSpPr>
        <p:spPr>
          <a:xfrm>
            <a:off x="2794597" y="3435817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COMPOSICIÓ</a:t>
            </a: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654B2BF-515F-4AC0-BF58-9CE93DEF3136}"/>
              </a:ext>
            </a:extLst>
          </p:cNvPr>
          <p:cNvSpPr txBox="1">
            <a:spLocks/>
          </p:cNvSpPr>
          <p:nvPr/>
        </p:nvSpPr>
        <p:spPr>
          <a:xfrm>
            <a:off x="7402748" y="3432223"/>
            <a:ext cx="3508075" cy="350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/>
              <a:t>NOMENCLATURA STOCK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/>
              <p:nvPr/>
            </p:nvSpPr>
            <p:spPr>
              <a:xfrm>
                <a:off x="1394614" y="5238397"/>
                <a:ext cx="682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𝑍𝑛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6CC82A91-0B0A-4412-BEEB-5736DE4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4" y="5238397"/>
                <a:ext cx="682879" cy="369332"/>
              </a:xfrm>
              <a:prstGeom prst="rect">
                <a:avLst/>
              </a:prstGeom>
              <a:blipFill>
                <a:blip r:embed="rId3"/>
                <a:stretch>
                  <a:fillRect l="-9821" r="-2679" b="-1311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/>
              <p:nvPr/>
            </p:nvSpPr>
            <p:spPr>
              <a:xfrm>
                <a:off x="1065896" y="1770884"/>
                <a:ext cx="11556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sSub>
                        <m:sSubPr>
                          <m:ctrlPr>
                            <a:rPr lang="es-E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s-E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s-ES" sz="3600" b="1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EE6BFC1-999D-47DF-A81F-80DB4DFD8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896" y="1770884"/>
                <a:ext cx="115563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ángulo 53">
            <a:extLst>
              <a:ext uri="{FF2B5EF4-FFF2-40B4-BE49-F238E27FC236}">
                <a16:creationId xmlns:a16="http://schemas.microsoft.com/office/drawing/2014/main" id="{982FD3FC-00C0-432A-BEE5-B652162773C1}"/>
              </a:ext>
            </a:extLst>
          </p:cNvPr>
          <p:cNvSpPr/>
          <p:nvPr/>
        </p:nvSpPr>
        <p:spPr>
          <a:xfrm>
            <a:off x="1031392" y="1790256"/>
            <a:ext cx="1190141" cy="55399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Marcador de contenido 2">
            <a:extLst>
              <a:ext uri="{FF2B5EF4-FFF2-40B4-BE49-F238E27FC236}">
                <a16:creationId xmlns:a16="http://schemas.microsoft.com/office/drawing/2014/main" id="{63F4D9D5-836E-4ED0-9357-8C58E1923C8B}"/>
              </a:ext>
            </a:extLst>
          </p:cNvPr>
          <p:cNvSpPr txBox="1">
            <a:spLocks/>
          </p:cNvSpPr>
          <p:nvPr/>
        </p:nvSpPr>
        <p:spPr>
          <a:xfrm>
            <a:off x="2221533" y="1701801"/>
            <a:ext cx="5533790" cy="79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Goudy Old Style" panose="02020502050305020303" pitchFamily="18" charset="0"/>
              <a:buChar char="–"/>
              <a:defRPr sz="14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b="1"/>
              <a:t>COMPOSICIÓ:</a:t>
            </a:r>
            <a:r>
              <a:rPr lang="es-ES"/>
              <a:t> (p)-element-ur de (p)-element</a:t>
            </a:r>
            <a:br>
              <a:rPr lang="es-ES"/>
            </a:br>
            <a:r>
              <a:rPr lang="es-ES" b="1"/>
              <a:t>STOCK:</a:t>
            </a:r>
            <a:r>
              <a:rPr lang="es-ES"/>
              <a:t> element-ur d’element(*n.ox)</a:t>
            </a:r>
            <a:endParaRPr lang="es-E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/>
              <p:nvPr/>
            </p:nvSpPr>
            <p:spPr>
              <a:xfrm>
                <a:off x="1707985" y="3757957"/>
                <a:ext cx="7563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𝑆𝑒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8229B4DA-84A8-4A11-AAD1-D47693855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85" y="3757957"/>
                <a:ext cx="756361" cy="276999"/>
              </a:xfrm>
              <a:prstGeom prst="rect">
                <a:avLst/>
              </a:prstGeom>
              <a:blipFill>
                <a:blip r:embed="rId5"/>
                <a:stretch>
                  <a:fillRect l="-7258" r="-4032" b="-152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/>
              <p:nvPr/>
            </p:nvSpPr>
            <p:spPr>
              <a:xfrm>
                <a:off x="1316515" y="4509448"/>
                <a:ext cx="760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𝐴𝑢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ES" sz="240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3CA5C4F8-3527-4FC6-B55B-57ECACEC2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15" y="4509448"/>
                <a:ext cx="760978" cy="369332"/>
              </a:xfrm>
              <a:prstGeom prst="rect">
                <a:avLst/>
              </a:prstGeom>
              <a:blipFill>
                <a:blip r:embed="rId6"/>
                <a:stretch>
                  <a:fillRect l="-8800" r="-7200" b="-15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79558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1940</Words>
  <Application>Microsoft Office PowerPoint</Application>
  <PresentationFormat>Panorámica</PresentationFormat>
  <Paragraphs>655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Anaheim</vt:lpstr>
      <vt:lpstr>Arial</vt:lpstr>
      <vt:lpstr>Cambria Math</vt:lpstr>
      <vt:lpstr>Felix Titling</vt:lpstr>
      <vt:lpstr>Goudy Old Style</vt:lpstr>
      <vt:lpstr>Nirmala UI</vt:lpstr>
      <vt:lpstr>Wingdings</vt:lpstr>
      <vt:lpstr>ArchwayVTI</vt:lpstr>
      <vt:lpstr>Formulació inorgànica</vt:lpstr>
      <vt:lpstr>ELECTRONEGATIVITAT</vt:lpstr>
      <vt:lpstr>NOMBRES D’OXIDACIÓ</vt:lpstr>
      <vt:lpstr>Presentación de PowerPoint</vt:lpstr>
      <vt:lpstr>INTRODUCCIÓ</vt:lpstr>
      <vt:lpstr>HIDRURS (-1)</vt:lpstr>
      <vt:lpstr>ÒXIDS (-2)</vt:lpstr>
      <vt:lpstr>PERÒXIDS (-2)</vt:lpstr>
      <vt:lpstr>SALS BINÀRIES</vt:lpstr>
      <vt:lpstr>HIDRÒXIDS (-1)</vt:lpstr>
      <vt:lpstr>OXOÀCIDS</vt:lpstr>
      <vt:lpstr>OXISALS</vt:lpstr>
      <vt:lpstr>SALS ÀCIDES</vt:lpstr>
      <vt:lpstr>SALS ÀCIDES</vt:lpstr>
      <vt:lpstr>IONS</vt:lpstr>
      <vt:lpstr>IONS</vt:lpstr>
      <vt:lpstr>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Formulació inorgànica</dc:title>
  <dc:creator>Eva Arnau</dc:creator>
  <cp:lastModifiedBy>Eva Arnau</cp:lastModifiedBy>
  <cp:revision>39</cp:revision>
  <dcterms:created xsi:type="dcterms:W3CDTF">2023-09-27T16:27:40Z</dcterms:created>
  <dcterms:modified xsi:type="dcterms:W3CDTF">2023-09-30T16:30:55Z</dcterms:modified>
</cp:coreProperties>
</file>