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ews Cycle" panose="020B0604020202020204" charset="2"/>
      <p:regular r:id="rId19"/>
      <p:bold r:id="rId20"/>
    </p:embeddedFont>
    <p:embeddedFont>
      <p:font typeface="Oswald" panose="020B0604020202020204" charset="0"/>
      <p:regular r:id="rId21"/>
      <p:bold r:id="rId22"/>
    </p:embeddedFont>
    <p:embeddedFont>
      <p:font typeface="Wingdings 3" panose="05040102010807070707" pitchFamily="18" charset="2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FAF4"/>
    <a:srgbClr val="FFF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5681E7-3F6B-493A-A081-50176DB923CF}">
  <a:tblStyle styleId="{6B5681E7-3F6B-493A-A081-50176DB923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51EFF09-86D4-41D1-8CD3-602A2CEEB6E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5907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3272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5304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231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4428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589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6033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89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8054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244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50500" y="2435625"/>
            <a:ext cx="3638700" cy="224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813106" y="0"/>
            <a:ext cx="892296" cy="3225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0795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3650209" y="0"/>
            <a:ext cx="563814" cy="16997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030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359415" y="609095"/>
            <a:ext cx="1314792" cy="21191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9177"/>
                </a:lnTo>
                <a:lnTo>
                  <a:pt x="21600" y="0"/>
                </a:lnTo>
                <a:lnTo>
                  <a:pt x="0" y="242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5821031" y="991483"/>
            <a:ext cx="1845234" cy="41594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73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4359415" y="2643735"/>
            <a:ext cx="1314792" cy="25101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2046"/>
                </a:lnTo>
                <a:lnTo>
                  <a:pt x="0" y="21600"/>
                </a:lnTo>
                <a:close/>
              </a:path>
            </a:pathLst>
          </a:custGeom>
          <a:solidFill>
            <a:srgbClr val="002035">
              <a:alpha val="1732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7813106" y="306930"/>
            <a:ext cx="892296" cy="29772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rgbClr val="002035">
              <a:alpha val="1732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821031" y="0"/>
            <a:ext cx="1845234" cy="11610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5393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7813106" y="3277330"/>
            <a:ext cx="892296" cy="11659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611"/>
                </a:lnTo>
                <a:lnTo>
                  <a:pt x="21600" y="0"/>
                </a:lnTo>
                <a:lnTo>
                  <a:pt x="0" y="298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550500" y="1353950"/>
            <a:ext cx="28536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2"/>
          </p:nvPr>
        </p:nvSpPr>
        <p:spPr>
          <a:xfrm>
            <a:off x="3804472" y="1353950"/>
            <a:ext cx="28536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69" name="Google Shape;69;p7"/>
          <p:cNvGrpSpPr/>
          <p:nvPr/>
        </p:nvGrpSpPr>
        <p:grpSpPr>
          <a:xfrm>
            <a:off x="6963076" y="0"/>
            <a:ext cx="1952316" cy="5143493"/>
            <a:chOff x="6963076" y="0"/>
            <a:chExt cx="1952316" cy="5143493"/>
          </a:xfrm>
        </p:grpSpPr>
        <p:sp>
          <p:nvSpPr>
            <p:cNvPr id="70" name="Google Shape;70;p7"/>
            <p:cNvSpPr/>
            <p:nvPr/>
          </p:nvSpPr>
          <p:spPr>
            <a:xfrm>
              <a:off x="6963076" y="3274552"/>
              <a:ext cx="359208" cy="18689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753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6963076" y="977835"/>
              <a:ext cx="359208" cy="4399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8401"/>
                  </a:lnTo>
                  <a:lnTo>
                    <a:pt x="21600" y="0"/>
                  </a:lnTo>
                  <a:lnTo>
                    <a:pt x="0" y="319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6963076" y="1"/>
              <a:ext cx="359208" cy="9541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01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7415771" y="1034367"/>
              <a:ext cx="837702" cy="296254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07"/>
                  </a:lnTo>
                  <a:lnTo>
                    <a:pt x="0" y="21600"/>
                  </a:lnTo>
                  <a:lnTo>
                    <a:pt x="21600" y="204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7415771" y="0"/>
              <a:ext cx="837702" cy="1092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8596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8346880" y="1552004"/>
              <a:ext cx="568512" cy="114021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9647"/>
                  </a:lnTo>
                  <a:lnTo>
                    <a:pt x="21600" y="0"/>
                  </a:lnTo>
                  <a:lnTo>
                    <a:pt x="0" y="195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8346880" y="4574477"/>
              <a:ext cx="568512" cy="5689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391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8346880" y="2682241"/>
              <a:ext cx="568512" cy="19022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70"/>
                  </a:lnTo>
                  <a:lnTo>
                    <a:pt x="0" y="21600"/>
                  </a:lnTo>
                  <a:lnTo>
                    <a:pt x="21600" y="204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"/>
          <p:cNvSpPr txBox="1">
            <a:spLocks noGrp="1"/>
          </p:cNvSpPr>
          <p:nvPr>
            <p:ph type="ctrTitle"/>
          </p:nvPr>
        </p:nvSpPr>
        <p:spPr>
          <a:xfrm>
            <a:off x="401166" y="2442552"/>
            <a:ext cx="3638700" cy="224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200" b="1">
                <a:solidFill>
                  <a:schemeClr val="accent2">
                    <a:lumMod val="40000"/>
                    <a:lumOff val="60000"/>
                  </a:schemeClr>
                </a:solidFill>
              </a:rPr>
              <a:t>VALENCIÀ</a:t>
            </a:r>
            <a:r>
              <a:rPr lang="es-ES" sz="7200" b="1"/>
              <a:t> </a:t>
            </a:r>
            <a:r>
              <a:rPr lang="es-ES" sz="72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T.4</a:t>
            </a:r>
            <a:endParaRPr sz="7200" b="1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7" name="Google Shape;127;p12"/>
          <p:cNvPicPr preferRelativeResize="0"/>
          <p:nvPr/>
        </p:nvPicPr>
        <p:blipFill rotWithShape="1">
          <a:blip r:embed="rId3">
            <a:alphaModFix amt="77000"/>
          </a:blip>
          <a:srcRect l="6585" t="22310" b="9773"/>
          <a:stretch/>
        </p:blipFill>
        <p:spPr>
          <a:xfrm>
            <a:off x="3651758" y="0"/>
            <a:ext cx="5053644" cy="5143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7154"/>
                </a:lnTo>
                <a:lnTo>
                  <a:pt x="2410" y="6725"/>
                </a:lnTo>
                <a:lnTo>
                  <a:pt x="2410" y="0"/>
                </a:lnTo>
                <a:lnTo>
                  <a:pt x="0" y="0"/>
                </a:lnTo>
                <a:close/>
                <a:moveTo>
                  <a:pt x="9278" y="0"/>
                </a:moveTo>
                <a:lnTo>
                  <a:pt x="9278" y="4888"/>
                </a:lnTo>
                <a:lnTo>
                  <a:pt x="17160" y="3482"/>
                </a:lnTo>
                <a:lnTo>
                  <a:pt x="17160" y="0"/>
                </a:lnTo>
                <a:lnTo>
                  <a:pt x="9278" y="0"/>
                </a:lnTo>
                <a:close/>
                <a:moveTo>
                  <a:pt x="17788" y="0"/>
                </a:moveTo>
                <a:lnTo>
                  <a:pt x="17788" y="1358"/>
                </a:lnTo>
                <a:lnTo>
                  <a:pt x="21600" y="679"/>
                </a:lnTo>
                <a:lnTo>
                  <a:pt x="21600" y="0"/>
                </a:lnTo>
                <a:lnTo>
                  <a:pt x="17788" y="0"/>
                </a:lnTo>
                <a:close/>
                <a:moveTo>
                  <a:pt x="21600" y="1291"/>
                </a:moveTo>
                <a:lnTo>
                  <a:pt x="17790" y="1971"/>
                </a:lnTo>
                <a:lnTo>
                  <a:pt x="17788" y="13824"/>
                </a:lnTo>
                <a:lnTo>
                  <a:pt x="21600" y="13144"/>
                </a:lnTo>
                <a:lnTo>
                  <a:pt x="21600" y="1291"/>
                </a:lnTo>
                <a:close/>
                <a:moveTo>
                  <a:pt x="8652" y="2564"/>
                </a:moveTo>
                <a:lnTo>
                  <a:pt x="3036" y="3564"/>
                </a:lnTo>
                <a:lnTo>
                  <a:pt x="3036" y="11482"/>
                </a:lnTo>
                <a:lnTo>
                  <a:pt x="8652" y="10482"/>
                </a:lnTo>
                <a:lnTo>
                  <a:pt x="8652" y="2564"/>
                </a:lnTo>
                <a:close/>
                <a:moveTo>
                  <a:pt x="17160" y="4161"/>
                </a:moveTo>
                <a:lnTo>
                  <a:pt x="9278" y="5565"/>
                </a:lnTo>
                <a:lnTo>
                  <a:pt x="9278" y="21600"/>
                </a:lnTo>
                <a:lnTo>
                  <a:pt x="17160" y="21600"/>
                </a:lnTo>
                <a:lnTo>
                  <a:pt x="17160" y="4161"/>
                </a:lnTo>
                <a:close/>
                <a:moveTo>
                  <a:pt x="8651" y="11102"/>
                </a:moveTo>
                <a:lnTo>
                  <a:pt x="3036" y="12104"/>
                </a:lnTo>
                <a:lnTo>
                  <a:pt x="3036" y="21600"/>
                </a:lnTo>
                <a:lnTo>
                  <a:pt x="8651" y="21600"/>
                </a:lnTo>
                <a:lnTo>
                  <a:pt x="8651" y="11102"/>
                </a:lnTo>
                <a:close/>
                <a:moveTo>
                  <a:pt x="21600" y="13758"/>
                </a:moveTo>
                <a:lnTo>
                  <a:pt x="17788" y="14436"/>
                </a:lnTo>
                <a:lnTo>
                  <a:pt x="17788" y="18665"/>
                </a:lnTo>
                <a:lnTo>
                  <a:pt x="21600" y="17985"/>
                </a:lnTo>
                <a:lnTo>
                  <a:pt x="21600" y="1375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28" name="Google Shape;128;p12"/>
          <p:cNvSpPr/>
          <p:nvPr/>
        </p:nvSpPr>
        <p:spPr>
          <a:xfrm>
            <a:off x="3650209" y="0"/>
            <a:ext cx="563814" cy="16997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030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DB8CC">
              <a:alpha val="4358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2"/>
          <p:cNvSpPr/>
          <p:nvPr/>
        </p:nvSpPr>
        <p:spPr>
          <a:xfrm>
            <a:off x="4359415" y="609095"/>
            <a:ext cx="1314792" cy="21191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9177"/>
                </a:lnTo>
                <a:lnTo>
                  <a:pt x="21600" y="0"/>
                </a:lnTo>
                <a:lnTo>
                  <a:pt x="0" y="2423"/>
                </a:lnTo>
                <a:lnTo>
                  <a:pt x="0" y="21600"/>
                </a:lnTo>
                <a:close/>
              </a:path>
            </a:pathLst>
          </a:custGeom>
          <a:solidFill>
            <a:srgbClr val="FFA604">
              <a:alpha val="4581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2"/>
          <p:cNvSpPr/>
          <p:nvPr/>
        </p:nvSpPr>
        <p:spPr>
          <a:xfrm>
            <a:off x="7813106" y="3277330"/>
            <a:ext cx="892296" cy="11659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611"/>
                </a:lnTo>
                <a:lnTo>
                  <a:pt x="21600" y="0"/>
                </a:lnTo>
                <a:lnTo>
                  <a:pt x="0" y="2989"/>
                </a:lnTo>
                <a:lnTo>
                  <a:pt x="0" y="21600"/>
                </a:lnTo>
                <a:close/>
              </a:path>
            </a:pathLst>
          </a:custGeom>
          <a:solidFill>
            <a:srgbClr val="FFD104">
              <a:alpha val="486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2"/>
          <p:cNvSpPr/>
          <p:nvPr/>
        </p:nvSpPr>
        <p:spPr>
          <a:xfrm>
            <a:off x="7813106" y="306930"/>
            <a:ext cx="892296" cy="29772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rgbClr val="0DB8CC">
              <a:alpha val="4358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aphicFrame>
        <p:nvGraphicFramePr>
          <p:cNvPr id="5" name="Tabla 7">
            <a:extLst>
              <a:ext uri="{FF2B5EF4-FFF2-40B4-BE49-F238E27FC236}">
                <a16:creationId xmlns:a16="http://schemas.microsoft.com/office/drawing/2014/main" id="{F4E94F79-49D1-4E85-8B4A-1D340118E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958413"/>
              </p:ext>
            </p:extLst>
          </p:nvPr>
        </p:nvGraphicFramePr>
        <p:xfrm>
          <a:off x="648384" y="458466"/>
          <a:ext cx="3844180" cy="13411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844180">
                  <a:extLst>
                    <a:ext uri="{9D8B030D-6E8A-4147-A177-3AD203B41FA5}">
                      <a16:colId xmlns:a16="http://schemas.microsoft.com/office/drawing/2014/main" val="1956406251"/>
                    </a:ext>
                  </a:extLst>
                </a:gridCol>
              </a:tblGrid>
              <a:tr h="203766">
                <a:tc>
                  <a:txBody>
                    <a:bodyPr/>
                    <a:lstStyle/>
                    <a:p>
                      <a:r>
                        <a:rPr lang="es-ES">
                          <a:latin typeface="News Cycle" panose="020B0604020202020204" charset="2"/>
                        </a:rPr>
                        <a:t>ADJECTIVA:</a:t>
                      </a:r>
                      <a:r>
                        <a:rPr lang="es-ES" b="0">
                          <a:latin typeface="News Cycle" panose="020B0604020202020204" charset="2"/>
                        </a:rPr>
                        <a:t> CN i introduïdes per pronom relatiu</a:t>
                      </a:r>
                      <a:endParaRPr lang="es-ES">
                        <a:latin typeface="News Cycle" panose="020B0604020202020204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944790"/>
                  </a:ext>
                </a:extLst>
              </a:tr>
              <a:tr h="284715">
                <a:tc>
                  <a:txBody>
                    <a:bodyPr/>
                    <a:lstStyle/>
                    <a:p>
                      <a:r>
                        <a:rPr lang="es-ES" b="1">
                          <a:latin typeface="News Cycle" panose="020B0604020202020204" charset="2"/>
                        </a:rPr>
                        <a:t>Explicativa:</a:t>
                      </a:r>
                      <a:r>
                        <a:rPr lang="es-ES" b="0">
                          <a:latin typeface="News Cycle" panose="020B0604020202020204" charset="2"/>
                        </a:rPr>
                        <a:t> entre comes</a:t>
                      </a:r>
                      <a:br>
                        <a:rPr lang="es-ES" b="1">
                          <a:latin typeface="News Cycle" panose="020B0604020202020204" charset="2"/>
                        </a:rPr>
                      </a:br>
                      <a:r>
                        <a:rPr lang="es-ES" b="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-El meu amic, </a:t>
                      </a:r>
                      <a:r>
                        <a:rPr lang="es-ES" b="0" i="1" u="sng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que és informàtic</a:t>
                      </a:r>
                      <a:r>
                        <a:rPr lang="es-ES" b="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, ens ha ajudat</a:t>
                      </a:r>
                      <a:endParaRPr lang="es-ES" b="1">
                        <a:solidFill>
                          <a:schemeClr val="accent2"/>
                        </a:solidFill>
                        <a:latin typeface="News Cycle" panose="020B0604020202020204" charset="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498543"/>
                  </a:ext>
                </a:extLst>
              </a:tr>
              <a:tr h="284715">
                <a:tc>
                  <a:txBody>
                    <a:bodyPr/>
                    <a:lstStyle/>
                    <a:p>
                      <a:r>
                        <a:rPr lang="es-ES" b="1">
                          <a:latin typeface="News Cycle" panose="020B0604020202020204" charset="2"/>
                        </a:rPr>
                        <a:t>Especificativa:</a:t>
                      </a:r>
                      <a:r>
                        <a:rPr lang="es-ES" b="0">
                          <a:latin typeface="News Cycle" panose="020B0604020202020204" charset="2"/>
                        </a:rPr>
                        <a:t> sense comes</a:t>
                      </a:r>
                      <a:br>
                        <a:rPr lang="es-ES" b="0">
                          <a:latin typeface="News Cycle" panose="020B0604020202020204" charset="2"/>
                        </a:rPr>
                      </a:br>
                      <a:r>
                        <a:rPr lang="es-ES" b="0" i="1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-</a:t>
                      </a:r>
                      <a:r>
                        <a:rPr lang="es-ES" b="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El llibre </a:t>
                      </a:r>
                      <a:r>
                        <a:rPr lang="es-ES" b="0" i="1" u="sng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que hem llegit</a:t>
                      </a:r>
                      <a:r>
                        <a:rPr lang="es-ES" b="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 ens alerta del perill</a:t>
                      </a:r>
                      <a:endParaRPr lang="es-ES" b="1">
                        <a:solidFill>
                          <a:schemeClr val="accent2"/>
                        </a:solidFill>
                        <a:latin typeface="News Cycle" panose="020B0604020202020204" charset="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225336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5B7BE7B7-0DD4-4719-A382-3763889B93C9}"/>
              </a:ext>
            </a:extLst>
          </p:cNvPr>
          <p:cNvSpPr txBox="1"/>
          <p:nvPr/>
        </p:nvSpPr>
        <p:spPr>
          <a:xfrm>
            <a:off x="329370" y="41775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accent2"/>
                </a:solidFill>
              </a:rPr>
              <a:t>2)</a:t>
            </a:r>
          </a:p>
        </p:txBody>
      </p:sp>
      <p:graphicFrame>
        <p:nvGraphicFramePr>
          <p:cNvPr id="15" name="Tabla 7">
            <a:extLst>
              <a:ext uri="{FF2B5EF4-FFF2-40B4-BE49-F238E27FC236}">
                <a16:creationId xmlns:a16="http://schemas.microsoft.com/office/drawing/2014/main" id="{19C9874B-7C6A-4A93-924D-01A4D1A94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223860"/>
              </p:ext>
            </p:extLst>
          </p:nvPr>
        </p:nvGraphicFramePr>
        <p:xfrm>
          <a:off x="648383" y="2211066"/>
          <a:ext cx="3923617" cy="2286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923617">
                  <a:extLst>
                    <a:ext uri="{9D8B030D-6E8A-4147-A177-3AD203B41FA5}">
                      <a16:colId xmlns:a16="http://schemas.microsoft.com/office/drawing/2014/main" val="1956406251"/>
                    </a:ext>
                  </a:extLst>
                </a:gridCol>
              </a:tblGrid>
              <a:tr h="203766">
                <a:tc>
                  <a:txBody>
                    <a:bodyPr/>
                    <a:lstStyle/>
                    <a:p>
                      <a:r>
                        <a:rPr lang="es-ES">
                          <a:latin typeface="News Cycle" panose="020B0604020202020204" charset="2"/>
                        </a:rPr>
                        <a:t>ADVERBIAL:</a:t>
                      </a:r>
                      <a:r>
                        <a:rPr lang="es-ES" b="0">
                          <a:latin typeface="News Cycle" panose="020B0604020202020204" charset="2"/>
                        </a:rPr>
                        <a:t> SAdv i fa funció de CCL / CCT / CCM</a:t>
                      </a:r>
                      <a:endParaRPr lang="es-ES">
                        <a:latin typeface="News Cycle" panose="020B0604020202020204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944790"/>
                  </a:ext>
                </a:extLst>
              </a:tr>
              <a:tr h="284715">
                <a:tc>
                  <a:txBody>
                    <a:bodyPr/>
                    <a:lstStyle/>
                    <a:p>
                      <a:r>
                        <a:rPr lang="es-ES" b="1">
                          <a:latin typeface="News Cycle" panose="020B0604020202020204" charset="2"/>
                        </a:rPr>
                        <a:t>Lloc:</a:t>
                      </a:r>
                      <a:r>
                        <a:rPr lang="es-ES" b="0">
                          <a:latin typeface="News Cycle" panose="020B0604020202020204" charset="2"/>
                        </a:rPr>
                        <a:t> (prep) on...</a:t>
                      </a:r>
                      <a:br>
                        <a:rPr lang="es-ES" b="1">
                          <a:latin typeface="News Cycle" panose="020B0604020202020204" charset="2"/>
                        </a:rPr>
                      </a:br>
                      <a:r>
                        <a:rPr lang="es-ES" b="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-</a:t>
                      </a:r>
                      <a:r>
                        <a:rPr lang="es-ES" b="0" i="1" u="sng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Des d’on estic</a:t>
                      </a:r>
                      <a:r>
                        <a:rPr lang="es-ES" b="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 no puc veure la pissarra</a:t>
                      </a:r>
                      <a:endParaRPr lang="es-ES" b="1" u="sng">
                        <a:solidFill>
                          <a:schemeClr val="accent2"/>
                        </a:solidFill>
                        <a:latin typeface="News Cycle" panose="020B0604020202020204" charset="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498543"/>
                  </a:ext>
                </a:extLst>
              </a:tr>
              <a:tr h="284715">
                <a:tc>
                  <a:txBody>
                    <a:bodyPr/>
                    <a:lstStyle/>
                    <a:p>
                      <a:r>
                        <a:rPr lang="es-ES" b="1">
                          <a:latin typeface="News Cycle" panose="020B0604020202020204" charset="2"/>
                        </a:rPr>
                        <a:t>Temps:</a:t>
                      </a:r>
                      <a:r>
                        <a:rPr lang="es-ES" b="0">
                          <a:latin typeface="News Cycle" panose="020B0604020202020204" charset="2"/>
                        </a:rPr>
                        <a:t> quan/després que/abans que...</a:t>
                      </a:r>
                      <a:br>
                        <a:rPr lang="es-ES" b="0">
                          <a:latin typeface="News Cycle" panose="020B0604020202020204" charset="2"/>
                        </a:rPr>
                      </a:br>
                      <a:r>
                        <a:rPr lang="es-ES" b="0" i="1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-</a:t>
                      </a:r>
                      <a:r>
                        <a:rPr lang="es-ES" b="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Eixiran </a:t>
                      </a:r>
                      <a:r>
                        <a:rPr lang="es-ES" b="0" i="1" u="sng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quan acaben els deures</a:t>
                      </a:r>
                      <a:endParaRPr lang="es-ES" b="0" i="1" u="none">
                        <a:solidFill>
                          <a:schemeClr val="accent2"/>
                        </a:solidFill>
                        <a:latin typeface="News Cycle" panose="020B0604020202020204" charset="2"/>
                      </a:endParaRPr>
                    </a:p>
                    <a:p>
                      <a:r>
                        <a:rPr lang="es-ES" b="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-</a:t>
                      </a:r>
                      <a:r>
                        <a:rPr lang="es-ES" b="0" i="1" u="sng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Després que</a:t>
                      </a:r>
                      <a:r>
                        <a:rPr lang="es-ES" b="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 acabes el treball, desconnecta’l</a:t>
                      </a:r>
                    </a:p>
                    <a:p>
                      <a:r>
                        <a:rPr lang="es-ES" b="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-</a:t>
                      </a:r>
                      <a:r>
                        <a:rPr lang="es-ES" b="0" i="1" u="sng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Abans que</a:t>
                      </a:r>
                      <a:r>
                        <a:rPr lang="es-ES" b="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 te’n vages, passa per acomiadar-te</a:t>
                      </a:r>
                      <a:endParaRPr lang="es-ES" b="1">
                        <a:solidFill>
                          <a:schemeClr val="accent2"/>
                        </a:solidFill>
                        <a:latin typeface="News Cycle" panose="020B0604020202020204" charset="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225336"/>
                  </a:ext>
                </a:extLst>
              </a:tr>
              <a:tr h="2847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b="1">
                          <a:latin typeface="News Cycle" panose="020B0604020202020204" charset="2"/>
                        </a:rPr>
                        <a:t>Manera:</a:t>
                      </a:r>
                      <a:r>
                        <a:rPr lang="es-ES" b="0">
                          <a:latin typeface="News Cycle" panose="020B0604020202020204" charset="2"/>
                        </a:rPr>
                        <a:t> com/com si/segons com/així com/tal com...</a:t>
                      </a:r>
                      <a:br>
                        <a:rPr lang="es-ES" b="0">
                          <a:latin typeface="News Cycle" panose="020B0604020202020204" charset="2"/>
                        </a:rPr>
                      </a:br>
                      <a:r>
                        <a:rPr lang="es-ES" b="0" i="1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-</a:t>
                      </a:r>
                      <a:r>
                        <a:rPr lang="es-ES" b="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Has finalitzat l’organització </a:t>
                      </a:r>
                      <a:r>
                        <a:rPr lang="es-ES" b="0" i="1" u="sng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segons com t’ho he dit</a:t>
                      </a:r>
                      <a:r>
                        <a:rPr lang="es-ES" b="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?</a:t>
                      </a:r>
                      <a:endParaRPr lang="es-ES" b="1">
                        <a:solidFill>
                          <a:schemeClr val="accent2"/>
                        </a:solidFill>
                        <a:latin typeface="News Cycle" panose="020B0604020202020204" charset="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987442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FD682B34-9F27-46E8-B4C8-A319644205FC}"/>
              </a:ext>
            </a:extLst>
          </p:cNvPr>
          <p:cNvSpPr txBox="1"/>
          <p:nvPr/>
        </p:nvSpPr>
        <p:spPr>
          <a:xfrm>
            <a:off x="329370" y="217035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accent2"/>
                </a:solidFill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303725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8" name="Google Shape;136;p13">
            <a:extLst>
              <a:ext uri="{FF2B5EF4-FFF2-40B4-BE49-F238E27FC236}">
                <a16:creationId xmlns:a16="http://schemas.microsoft.com/office/drawing/2014/main" id="{CF5A82D7-9C24-42BB-9B75-3BFD52E3AA44}"/>
              </a:ext>
            </a:extLst>
          </p:cNvPr>
          <p:cNvSpPr txBox="1">
            <a:spLocks/>
          </p:cNvSpPr>
          <p:nvPr/>
        </p:nvSpPr>
        <p:spPr>
          <a:xfrm>
            <a:off x="387927" y="389528"/>
            <a:ext cx="4184073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S" sz="2800" b="1">
                <a:uFill>
                  <a:solidFill>
                    <a:schemeClr val="accent1"/>
                  </a:solidFill>
                </a:uFill>
              </a:rPr>
              <a:t>3.2) </a:t>
            </a:r>
            <a:r>
              <a:rPr lang="es-ES" sz="2800" b="1" u="sng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</a:rPr>
              <a:t>Oracions coordinades</a:t>
            </a:r>
            <a:endParaRPr lang="es-ES" sz="4000" b="1" u="sng"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2ED7B0-1BD8-4E53-8698-E77D7030FFCD}"/>
              </a:ext>
            </a:extLst>
          </p:cNvPr>
          <p:cNvSpPr txBox="1"/>
          <p:nvPr/>
        </p:nvSpPr>
        <p:spPr>
          <a:xfrm>
            <a:off x="492293" y="785828"/>
            <a:ext cx="5519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Clr>
                <a:schemeClr val="accent1"/>
              </a:buClr>
              <a:buFont typeface="Wingdings 3" panose="05040102010807070707" pitchFamily="18" charset="2"/>
              <a:buChar char=""/>
              <a:tabLst>
                <a:tab pos="179388" algn="l"/>
              </a:tabLst>
            </a:pPr>
            <a:r>
              <a:rPr lang="es-ES">
                <a:uFill>
                  <a:solidFill>
                    <a:schemeClr val="accent1"/>
                  </a:solidFill>
                </a:uFill>
                <a:latin typeface="News Cycle" panose="020B0604020202020204" charset="2"/>
              </a:rPr>
              <a:t>Dues proposicions </a:t>
            </a:r>
            <a:r>
              <a:rPr lang="es-ES" u="sng">
                <a:uFill>
                  <a:solidFill>
                    <a:schemeClr val="accent1"/>
                  </a:solidFill>
                </a:uFill>
                <a:latin typeface="News Cycle" panose="020B0604020202020204" charset="2"/>
              </a:rPr>
              <a:t>sense dependència semàntica</a:t>
            </a:r>
            <a:r>
              <a:rPr lang="es-ES">
                <a:uFill>
                  <a:solidFill>
                    <a:schemeClr val="accent1"/>
                  </a:solidFill>
                </a:uFill>
                <a:latin typeface="News Cycle" panose="020B0604020202020204" charset="2"/>
              </a:rPr>
              <a:t> unides per una </a:t>
            </a:r>
            <a:r>
              <a:rPr lang="es-ES" b="1">
                <a:uFill>
                  <a:solidFill>
                    <a:schemeClr val="accent1"/>
                  </a:solidFill>
                </a:uFill>
                <a:latin typeface="News Cycle" panose="020B0604020202020204" charset="2"/>
              </a:rPr>
              <a:t>conjunció</a:t>
            </a:r>
            <a:endParaRPr lang="es-ES">
              <a:uFill>
                <a:solidFill>
                  <a:schemeClr val="accent1"/>
                </a:solidFill>
              </a:uFill>
              <a:latin typeface="News Cycle" panose="020B0604020202020204" charset="2"/>
            </a:endParaRPr>
          </a:p>
        </p:txBody>
      </p:sp>
      <p:graphicFrame>
        <p:nvGraphicFramePr>
          <p:cNvPr id="27" name="Tabla 7">
            <a:extLst>
              <a:ext uri="{FF2B5EF4-FFF2-40B4-BE49-F238E27FC236}">
                <a16:creationId xmlns:a16="http://schemas.microsoft.com/office/drawing/2014/main" id="{053FB827-F5B4-4270-B387-DA04AE0AA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119322"/>
              </p:ext>
            </p:extLst>
          </p:nvPr>
        </p:nvGraphicFramePr>
        <p:xfrm>
          <a:off x="602547" y="1182128"/>
          <a:ext cx="8028253" cy="3657600"/>
        </p:xfrm>
        <a:graphic>
          <a:graphicData uri="http://schemas.openxmlformats.org/drawingml/2006/table">
            <a:tbl>
              <a:tblPr bandRow="1">
                <a:tableStyleId>{9DCAF9ED-07DC-4A11-8D7F-57B35C25682E}</a:tableStyleId>
              </a:tblPr>
              <a:tblGrid>
                <a:gridCol w="8028253">
                  <a:extLst>
                    <a:ext uri="{9D8B030D-6E8A-4147-A177-3AD203B41FA5}">
                      <a16:colId xmlns:a16="http://schemas.microsoft.com/office/drawing/2014/main" val="1956406251"/>
                    </a:ext>
                  </a:extLst>
                </a:gridCol>
              </a:tblGrid>
              <a:tr h="284715">
                <a:tc>
                  <a:txBody>
                    <a:bodyPr/>
                    <a:lstStyle/>
                    <a:p>
                      <a:r>
                        <a:rPr lang="es-ES" b="1" u="none">
                          <a:solidFill>
                            <a:schemeClr val="accent1"/>
                          </a:solidFill>
                          <a:latin typeface="News Cycle" panose="020B0604020202020204" charset="2"/>
                        </a:rPr>
                        <a:t>-</a:t>
                      </a:r>
                      <a:r>
                        <a:rPr lang="es-ES" b="1" u="sng">
                          <a:solidFill>
                            <a:schemeClr val="accent1"/>
                          </a:solidFill>
                          <a:latin typeface="News Cycle" panose="020B0604020202020204" charset="2"/>
                        </a:rPr>
                        <a:t>COPULATIVA</a:t>
                      </a:r>
                      <a:r>
                        <a:rPr lang="es-ES" b="1" u="none">
                          <a:solidFill>
                            <a:schemeClr val="accent1"/>
                          </a:solidFill>
                          <a:latin typeface="News Cycle" panose="020B0604020202020204" charset="2"/>
                        </a:rPr>
                        <a:t>:</a:t>
                      </a:r>
                      <a:r>
                        <a:rPr lang="es-ES" b="0" u="none">
                          <a:solidFill>
                            <a:schemeClr val="accent1"/>
                          </a:solidFill>
                          <a:latin typeface="News Cycle" panose="020B0604020202020204" charset="2"/>
                        </a:rPr>
                        <a:t> </a:t>
                      </a:r>
                      <a:r>
                        <a:rPr lang="es-ES" b="0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valor d’</a:t>
                      </a:r>
                      <a:r>
                        <a:rPr lang="es-ES" b="1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unió</a:t>
                      </a:r>
                      <a:r>
                        <a:rPr lang="es-ES" b="0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 o </a:t>
                      </a:r>
                      <a:r>
                        <a:rPr lang="es-ES" b="1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suma</a:t>
                      </a:r>
                      <a:br>
                        <a:rPr lang="es-ES" b="1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</a:br>
                      <a:r>
                        <a:rPr lang="es-ES" b="1" u="sng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Nexes</a:t>
                      </a:r>
                      <a:r>
                        <a:rPr lang="es-ES" b="1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:</a:t>
                      </a:r>
                      <a:r>
                        <a:rPr lang="es-ES" b="0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 i, ni</a:t>
                      </a:r>
                    </a:p>
                    <a:p>
                      <a:r>
                        <a:rPr lang="es-ES" b="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-Martina estudia </a:t>
                      </a:r>
                      <a:r>
                        <a:rPr lang="es-ES" b="0" i="1" u="sng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i</a:t>
                      </a:r>
                      <a:r>
                        <a:rPr lang="es-ES" b="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 treballa</a:t>
                      </a:r>
                      <a:endParaRPr lang="es-ES" b="1" i="1" u="none">
                        <a:solidFill>
                          <a:schemeClr val="accent2"/>
                        </a:solidFill>
                        <a:latin typeface="News Cycle" panose="020B0604020202020204" charset="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498543"/>
                  </a:ext>
                </a:extLst>
              </a:tr>
              <a:tr h="284715">
                <a:tc>
                  <a:txBody>
                    <a:bodyPr/>
                    <a:lstStyle/>
                    <a:p>
                      <a:r>
                        <a:rPr lang="es-ES" b="1" u="none">
                          <a:solidFill>
                            <a:schemeClr val="accent1"/>
                          </a:solidFill>
                          <a:latin typeface="News Cycle" panose="020B0604020202020204" charset="2"/>
                        </a:rPr>
                        <a:t>-</a:t>
                      </a:r>
                      <a:r>
                        <a:rPr lang="es-ES" b="1" u="sng">
                          <a:solidFill>
                            <a:schemeClr val="accent1"/>
                          </a:solidFill>
                          <a:latin typeface="News Cycle" panose="020B0604020202020204" charset="2"/>
                        </a:rPr>
                        <a:t>CONTINUATIVA</a:t>
                      </a:r>
                      <a:r>
                        <a:rPr lang="es-ES" b="1" u="none">
                          <a:solidFill>
                            <a:schemeClr val="accent1"/>
                          </a:solidFill>
                          <a:latin typeface="News Cycle" panose="020B0604020202020204" charset="2"/>
                        </a:rPr>
                        <a:t>:</a:t>
                      </a:r>
                      <a:r>
                        <a:rPr lang="es-ES" b="0" u="none">
                          <a:solidFill>
                            <a:schemeClr val="accent1"/>
                          </a:solidFill>
                          <a:latin typeface="News Cycle" panose="020B0604020202020204" charset="2"/>
                        </a:rPr>
                        <a:t> </a:t>
                      </a:r>
                      <a:r>
                        <a:rPr lang="es-ES" b="0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matís de </a:t>
                      </a:r>
                      <a:r>
                        <a:rPr lang="es-ES" b="1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continuïtat</a:t>
                      </a:r>
                      <a:r>
                        <a:rPr lang="es-ES" b="0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 respecte de la primera</a:t>
                      </a:r>
                      <a:br>
                        <a:rPr lang="es-ES" b="1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</a:br>
                      <a:r>
                        <a:rPr lang="es-ES" b="1" u="sng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Nexes</a:t>
                      </a:r>
                      <a:r>
                        <a:rPr lang="es-ES" b="1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:</a:t>
                      </a:r>
                      <a:r>
                        <a:rPr lang="es-ES" b="0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 i encara, a més a més, i fins i tot, i tot, així mateix, d’altra banda, ni tan sols, ni solament</a:t>
                      </a:r>
                    </a:p>
                    <a:p>
                      <a:r>
                        <a:rPr lang="es-ES" b="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-Ella menja saníssim </a:t>
                      </a:r>
                      <a:r>
                        <a:rPr lang="es-ES" b="0" i="1" u="sng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i, fins i tot </a:t>
                      </a:r>
                      <a:r>
                        <a:rPr lang="es-ES" b="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ha eliminat els processats</a:t>
                      </a:r>
                      <a:endParaRPr lang="es-ES" b="1" i="1" u="none">
                        <a:solidFill>
                          <a:schemeClr val="accent2"/>
                        </a:solidFill>
                        <a:latin typeface="News Cycle" panose="020B0604020202020204" charset="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225336"/>
                  </a:ext>
                </a:extLst>
              </a:tr>
              <a:tr h="284715">
                <a:tc>
                  <a:txBody>
                    <a:bodyPr/>
                    <a:lstStyle/>
                    <a:p>
                      <a:r>
                        <a:rPr lang="es-ES" b="1" u="none">
                          <a:solidFill>
                            <a:schemeClr val="accent1"/>
                          </a:solidFill>
                          <a:latin typeface="News Cycle" panose="020B0604020202020204" charset="2"/>
                        </a:rPr>
                        <a:t>-</a:t>
                      </a:r>
                      <a:r>
                        <a:rPr lang="es-ES" b="1" u="sng">
                          <a:solidFill>
                            <a:schemeClr val="accent1"/>
                          </a:solidFill>
                          <a:latin typeface="News Cycle" panose="020B0604020202020204" charset="2"/>
                        </a:rPr>
                        <a:t>DISTRIBUTIVA</a:t>
                      </a:r>
                      <a:r>
                        <a:rPr lang="es-ES" b="1" u="none">
                          <a:solidFill>
                            <a:schemeClr val="accent1"/>
                          </a:solidFill>
                          <a:latin typeface="News Cycle" panose="020B0604020202020204" charset="2"/>
                        </a:rPr>
                        <a:t>:</a:t>
                      </a:r>
                      <a:r>
                        <a:rPr lang="es-ES" b="0" u="none">
                          <a:solidFill>
                            <a:schemeClr val="accent1"/>
                          </a:solidFill>
                          <a:latin typeface="News Cycle" panose="020B0604020202020204" charset="2"/>
                        </a:rPr>
                        <a:t> </a:t>
                      </a:r>
                      <a:r>
                        <a:rPr lang="es-ES" b="0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accions </a:t>
                      </a:r>
                      <a:r>
                        <a:rPr lang="es-ES" b="1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alternatives</a:t>
                      </a:r>
                      <a:r>
                        <a:rPr lang="es-ES" b="0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 que no s’exclouen</a:t>
                      </a:r>
                      <a:br>
                        <a:rPr lang="es-ES" b="1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</a:br>
                      <a:r>
                        <a:rPr lang="es-ES" b="1" u="sng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Nexes</a:t>
                      </a:r>
                      <a:r>
                        <a:rPr lang="es-ES" b="1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:</a:t>
                      </a:r>
                      <a:r>
                        <a:rPr lang="es-ES" b="0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 ni...ni, ara...ara, tant...com, d’una banda...d’altra, no solament...sinó que, tant prompte...com, tan aviat...tan aviat</a:t>
                      </a:r>
                    </a:p>
                    <a:p>
                      <a:r>
                        <a:rPr lang="es-ES" b="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-</a:t>
                      </a:r>
                      <a:r>
                        <a:rPr lang="es-ES" b="0" i="1" u="sng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Ni</a:t>
                      </a:r>
                      <a:r>
                        <a:rPr lang="es-ES" b="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 és feliç, </a:t>
                      </a:r>
                      <a:r>
                        <a:rPr lang="es-ES" b="0" i="1" u="sng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ni</a:t>
                      </a:r>
                      <a:r>
                        <a:rPr lang="es-ES" b="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 ho serà mai</a:t>
                      </a:r>
                      <a:endParaRPr lang="es-ES" b="1" i="1" u="none">
                        <a:solidFill>
                          <a:schemeClr val="accent2"/>
                        </a:solidFill>
                        <a:latin typeface="News Cycle" panose="020B0604020202020204" charset="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1402292"/>
                  </a:ext>
                </a:extLst>
              </a:tr>
              <a:tr h="284715">
                <a:tc>
                  <a:txBody>
                    <a:bodyPr/>
                    <a:lstStyle/>
                    <a:p>
                      <a:r>
                        <a:rPr lang="es-ES" b="1" u="none">
                          <a:solidFill>
                            <a:schemeClr val="accent1"/>
                          </a:solidFill>
                          <a:latin typeface="News Cycle" panose="020B0604020202020204" charset="2"/>
                        </a:rPr>
                        <a:t>-</a:t>
                      </a:r>
                      <a:r>
                        <a:rPr lang="es-ES" b="1" u="sng">
                          <a:solidFill>
                            <a:schemeClr val="accent1"/>
                          </a:solidFill>
                          <a:latin typeface="News Cycle" panose="020B0604020202020204" charset="2"/>
                        </a:rPr>
                        <a:t>ADVERSATIVA</a:t>
                      </a:r>
                      <a:r>
                        <a:rPr lang="es-ES" b="1" u="none">
                          <a:solidFill>
                            <a:schemeClr val="accent1"/>
                          </a:solidFill>
                          <a:latin typeface="News Cycle" panose="020B0604020202020204" charset="2"/>
                        </a:rPr>
                        <a:t>:</a:t>
                      </a:r>
                      <a:r>
                        <a:rPr lang="es-ES" b="0" u="none">
                          <a:solidFill>
                            <a:schemeClr val="accent1"/>
                          </a:solidFill>
                          <a:latin typeface="News Cycle" panose="020B0604020202020204" charset="2"/>
                        </a:rPr>
                        <a:t> </a:t>
                      </a:r>
                      <a:r>
                        <a:rPr lang="es-ES" b="0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una proposició </a:t>
                      </a:r>
                      <a:r>
                        <a:rPr lang="es-ES" b="1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matisa</a:t>
                      </a:r>
                      <a:r>
                        <a:rPr lang="es-ES" b="0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 l’altra</a:t>
                      </a:r>
                      <a:br>
                        <a:rPr lang="es-ES" b="1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</a:br>
                      <a:r>
                        <a:rPr lang="es-ES" b="1" u="sng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Nexes</a:t>
                      </a:r>
                      <a:r>
                        <a:rPr lang="es-ES" b="1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:</a:t>
                      </a:r>
                      <a:r>
                        <a:rPr lang="es-ES" b="0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 però, sinó, tanmateix, altrament, així i tot, encara que, no obstant això, amb tot</a:t>
                      </a:r>
                    </a:p>
                    <a:p>
                      <a:r>
                        <a:rPr lang="es-ES" b="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-Feia molt bon dia </a:t>
                      </a:r>
                      <a:r>
                        <a:rPr lang="es-ES" b="0" i="1" u="sng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però</a:t>
                      </a:r>
                      <a:r>
                        <a:rPr lang="es-ES" b="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 duia abric</a:t>
                      </a:r>
                      <a:endParaRPr lang="es-ES" b="1" i="1" u="none">
                        <a:solidFill>
                          <a:schemeClr val="accent2"/>
                        </a:solidFill>
                        <a:latin typeface="News Cycle" panose="020B0604020202020204" charset="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070972"/>
                  </a:ext>
                </a:extLst>
              </a:tr>
              <a:tr h="284715">
                <a:tc>
                  <a:txBody>
                    <a:bodyPr/>
                    <a:lstStyle/>
                    <a:p>
                      <a:r>
                        <a:rPr lang="es-ES" b="1" u="none">
                          <a:solidFill>
                            <a:schemeClr val="accent1"/>
                          </a:solidFill>
                          <a:latin typeface="News Cycle" panose="020B0604020202020204" charset="2"/>
                        </a:rPr>
                        <a:t>-</a:t>
                      </a:r>
                      <a:r>
                        <a:rPr lang="es-ES" b="1" u="sng">
                          <a:solidFill>
                            <a:schemeClr val="accent1"/>
                          </a:solidFill>
                          <a:latin typeface="News Cycle" panose="020B0604020202020204" charset="2"/>
                        </a:rPr>
                        <a:t>DISJUNTIVA</a:t>
                      </a:r>
                      <a:r>
                        <a:rPr lang="es-ES" b="1" u="none">
                          <a:solidFill>
                            <a:schemeClr val="accent1"/>
                          </a:solidFill>
                          <a:latin typeface="News Cycle" panose="020B0604020202020204" charset="2"/>
                        </a:rPr>
                        <a:t>:</a:t>
                      </a:r>
                      <a:r>
                        <a:rPr lang="es-ES" b="0" u="none">
                          <a:solidFill>
                            <a:schemeClr val="accent1"/>
                          </a:solidFill>
                          <a:latin typeface="News Cycle" panose="020B0604020202020204" charset="2"/>
                        </a:rPr>
                        <a:t> </a:t>
                      </a:r>
                      <a:r>
                        <a:rPr lang="es-ES" b="0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es </a:t>
                      </a:r>
                      <a:r>
                        <a:rPr lang="es-ES" b="1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tria</a:t>
                      </a:r>
                      <a:r>
                        <a:rPr lang="es-ES" b="0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 entre els elements que es posen en relació</a:t>
                      </a:r>
                      <a:br>
                        <a:rPr lang="es-ES" b="1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</a:br>
                      <a:r>
                        <a:rPr lang="es-ES" b="1" u="sng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Nexes</a:t>
                      </a:r>
                      <a:r>
                        <a:rPr lang="es-ES" b="1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:</a:t>
                      </a:r>
                      <a:r>
                        <a:rPr lang="es-ES" b="0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 o, o bé</a:t>
                      </a:r>
                    </a:p>
                    <a:p>
                      <a:r>
                        <a:rPr lang="es-ES" b="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-Vens </a:t>
                      </a:r>
                      <a:r>
                        <a:rPr lang="es-ES" b="0" i="1" u="sng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o</a:t>
                      </a:r>
                      <a:r>
                        <a:rPr lang="es-ES" b="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 et quedes?</a:t>
                      </a:r>
                      <a:endParaRPr lang="es-ES" b="1" i="1" u="none">
                        <a:solidFill>
                          <a:schemeClr val="accent2"/>
                        </a:solidFill>
                        <a:latin typeface="News Cycle" panose="020B0604020202020204" charset="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922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708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aphicFrame>
        <p:nvGraphicFramePr>
          <p:cNvPr id="27" name="Tabla 7">
            <a:extLst>
              <a:ext uri="{FF2B5EF4-FFF2-40B4-BE49-F238E27FC236}">
                <a16:creationId xmlns:a16="http://schemas.microsoft.com/office/drawing/2014/main" id="{053FB827-F5B4-4270-B387-DA04AE0AA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33800"/>
              </p:ext>
            </p:extLst>
          </p:nvPr>
        </p:nvGraphicFramePr>
        <p:xfrm>
          <a:off x="557873" y="433983"/>
          <a:ext cx="8028253" cy="1463040"/>
        </p:xfrm>
        <a:graphic>
          <a:graphicData uri="http://schemas.openxmlformats.org/drawingml/2006/table">
            <a:tbl>
              <a:tblPr bandRow="1">
                <a:tableStyleId>{9DCAF9ED-07DC-4A11-8D7F-57B35C25682E}</a:tableStyleId>
              </a:tblPr>
              <a:tblGrid>
                <a:gridCol w="8028253">
                  <a:extLst>
                    <a:ext uri="{9D8B030D-6E8A-4147-A177-3AD203B41FA5}">
                      <a16:colId xmlns:a16="http://schemas.microsoft.com/office/drawing/2014/main" val="1956406251"/>
                    </a:ext>
                  </a:extLst>
                </a:gridCol>
              </a:tblGrid>
              <a:tr h="284715">
                <a:tc>
                  <a:txBody>
                    <a:bodyPr/>
                    <a:lstStyle/>
                    <a:p>
                      <a:r>
                        <a:rPr lang="es-ES" b="1" u="none">
                          <a:solidFill>
                            <a:schemeClr val="accent1"/>
                          </a:solidFill>
                          <a:latin typeface="News Cycle" panose="020B0604020202020204" charset="2"/>
                        </a:rPr>
                        <a:t>-</a:t>
                      </a:r>
                      <a:r>
                        <a:rPr lang="es-ES" b="1" u="sng">
                          <a:solidFill>
                            <a:schemeClr val="accent1"/>
                          </a:solidFill>
                          <a:latin typeface="News Cycle" panose="020B0604020202020204" charset="2"/>
                        </a:rPr>
                        <a:t>IL·LATIVA</a:t>
                      </a:r>
                      <a:r>
                        <a:rPr lang="es-ES" b="1" u="none">
                          <a:solidFill>
                            <a:schemeClr val="accent1"/>
                          </a:solidFill>
                          <a:latin typeface="News Cycle" panose="020B0604020202020204" charset="2"/>
                        </a:rPr>
                        <a:t>:</a:t>
                      </a:r>
                      <a:r>
                        <a:rPr lang="es-ES" b="0" u="none">
                          <a:solidFill>
                            <a:schemeClr val="accent1"/>
                          </a:solidFill>
                          <a:latin typeface="News Cycle" panose="020B0604020202020204" charset="2"/>
                        </a:rPr>
                        <a:t> </a:t>
                      </a:r>
                      <a:r>
                        <a:rPr lang="es-ES" b="0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relació </a:t>
                      </a:r>
                      <a:r>
                        <a:rPr lang="es-ES" b="1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causa-conseqüència</a:t>
                      </a:r>
                      <a:br>
                        <a:rPr lang="es-ES" b="1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</a:br>
                      <a:r>
                        <a:rPr lang="es-ES" b="1" u="sng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Nexes</a:t>
                      </a:r>
                      <a:r>
                        <a:rPr lang="es-ES" b="1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: </a:t>
                      </a:r>
                      <a:r>
                        <a:rPr lang="es-ES" b="0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doncs, així, així doncs, per tant, en conseqüència</a:t>
                      </a:r>
                    </a:p>
                    <a:p>
                      <a:r>
                        <a:rPr lang="es-ES" b="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-Va beure llet </a:t>
                      </a:r>
                      <a:r>
                        <a:rPr lang="es-ES" b="0" i="1" u="sng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i en conseqüència</a:t>
                      </a:r>
                      <a:r>
                        <a:rPr lang="es-ES" b="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 es va trobar malament</a:t>
                      </a:r>
                      <a:endParaRPr lang="es-ES" b="1" i="1" u="none">
                        <a:solidFill>
                          <a:schemeClr val="accent2"/>
                        </a:solidFill>
                        <a:latin typeface="News Cycle" panose="020B0604020202020204" charset="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498543"/>
                  </a:ext>
                </a:extLst>
              </a:tr>
              <a:tr h="284715">
                <a:tc>
                  <a:txBody>
                    <a:bodyPr/>
                    <a:lstStyle/>
                    <a:p>
                      <a:r>
                        <a:rPr lang="es-ES" b="1" u="none">
                          <a:solidFill>
                            <a:schemeClr val="accent1"/>
                          </a:solidFill>
                          <a:latin typeface="News Cycle" panose="020B0604020202020204" charset="2"/>
                        </a:rPr>
                        <a:t>-</a:t>
                      </a:r>
                      <a:r>
                        <a:rPr lang="es-ES" b="1" u="sng">
                          <a:solidFill>
                            <a:schemeClr val="accent1"/>
                          </a:solidFill>
                          <a:latin typeface="News Cycle" panose="020B0604020202020204" charset="2"/>
                        </a:rPr>
                        <a:t>EXPLICATIVA</a:t>
                      </a:r>
                      <a:r>
                        <a:rPr lang="es-ES" b="1" u="none">
                          <a:solidFill>
                            <a:schemeClr val="accent1"/>
                          </a:solidFill>
                          <a:latin typeface="News Cycle" panose="020B0604020202020204" charset="2"/>
                        </a:rPr>
                        <a:t>:</a:t>
                      </a:r>
                      <a:r>
                        <a:rPr lang="es-ES" b="0" u="none">
                          <a:solidFill>
                            <a:schemeClr val="accent1"/>
                          </a:solidFill>
                          <a:latin typeface="News Cycle" panose="020B0604020202020204" charset="2"/>
                        </a:rPr>
                        <a:t> </a:t>
                      </a:r>
                      <a:r>
                        <a:rPr lang="es-ES" b="0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mostren un </a:t>
                      </a:r>
                      <a:r>
                        <a:rPr lang="es-ES" b="1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aclariment</a:t>
                      </a:r>
                      <a:br>
                        <a:rPr lang="es-ES" b="1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</a:br>
                      <a:r>
                        <a:rPr lang="es-ES" b="1" u="sng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Nexes</a:t>
                      </a:r>
                      <a:r>
                        <a:rPr lang="es-ES" b="1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:</a:t>
                      </a:r>
                      <a:r>
                        <a:rPr lang="es-ES" b="0" u="none">
                          <a:solidFill>
                            <a:schemeClr val="tx1"/>
                          </a:solidFill>
                          <a:latin typeface="News Cycle" panose="020B0604020202020204" charset="2"/>
                        </a:rPr>
                        <a:t> això és, és a dir, o siga</a:t>
                      </a:r>
                    </a:p>
                    <a:p>
                      <a:r>
                        <a:rPr lang="es-ES" b="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-Ha estudiat magisteri, </a:t>
                      </a:r>
                      <a:r>
                        <a:rPr lang="es-ES" b="0" i="1" u="sng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és a dir</a:t>
                      </a:r>
                      <a:r>
                        <a:rPr lang="es-ES" b="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, treballa de mestre</a:t>
                      </a:r>
                      <a:endParaRPr lang="es-ES" b="1" i="1" u="none">
                        <a:solidFill>
                          <a:schemeClr val="accent2"/>
                        </a:solidFill>
                        <a:latin typeface="News Cycle" panose="020B0604020202020204" charset="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225336"/>
                  </a:ext>
                </a:extLst>
              </a:tr>
            </a:tbl>
          </a:graphicData>
        </a:graphic>
      </p:graphicFrame>
      <p:sp>
        <p:nvSpPr>
          <p:cNvPr id="6" name="Google Shape;136;p13">
            <a:extLst>
              <a:ext uri="{FF2B5EF4-FFF2-40B4-BE49-F238E27FC236}">
                <a16:creationId xmlns:a16="http://schemas.microsoft.com/office/drawing/2014/main" id="{BEB7529B-CEEE-4240-A285-511C2DA58FE3}"/>
              </a:ext>
            </a:extLst>
          </p:cNvPr>
          <p:cNvSpPr txBox="1">
            <a:spLocks/>
          </p:cNvSpPr>
          <p:nvPr/>
        </p:nvSpPr>
        <p:spPr>
          <a:xfrm>
            <a:off x="453507" y="2021561"/>
            <a:ext cx="4184073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S" sz="2800" b="1">
                <a:uFill>
                  <a:solidFill>
                    <a:schemeClr val="accent1"/>
                  </a:solidFill>
                </a:uFill>
              </a:rPr>
              <a:t>3.3) </a:t>
            </a:r>
            <a:r>
              <a:rPr lang="es-ES" sz="2800" b="1" u="sng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</a:rPr>
              <a:t>Oracions juxtaposades</a:t>
            </a:r>
            <a:endParaRPr lang="es-ES" sz="4000" b="1" u="sng"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9D6A1F-BFFD-4E41-BA09-842ABD549E9D}"/>
              </a:ext>
            </a:extLst>
          </p:cNvPr>
          <p:cNvSpPr txBox="1"/>
          <p:nvPr/>
        </p:nvSpPr>
        <p:spPr>
          <a:xfrm>
            <a:off x="557873" y="2417861"/>
            <a:ext cx="7140416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Clr>
                <a:schemeClr val="accent1"/>
              </a:buClr>
              <a:buFont typeface="Wingdings 3" panose="05040102010807070707" pitchFamily="18" charset="2"/>
              <a:buChar char=""/>
              <a:tabLst>
                <a:tab pos="179388" algn="l"/>
              </a:tabLst>
            </a:pPr>
            <a:r>
              <a:rPr lang="es-ES">
                <a:uFill>
                  <a:solidFill>
                    <a:schemeClr val="accent1"/>
                  </a:solidFill>
                </a:uFill>
                <a:latin typeface="News Cycle" panose="020B0604020202020204" charset="2"/>
              </a:rPr>
              <a:t>Dues proposicions que s’uneixen per mitjà de </a:t>
            </a:r>
            <a:r>
              <a:rPr lang="es-ES" b="1">
                <a:uFill>
                  <a:solidFill>
                    <a:schemeClr val="accent1"/>
                  </a:solidFill>
                </a:uFill>
                <a:latin typeface="News Cycle" panose="020B0604020202020204" charset="2"/>
              </a:rPr>
              <a:t>signes de puntuació</a:t>
            </a:r>
            <a:r>
              <a:rPr lang="es-ES">
                <a:uFill>
                  <a:solidFill>
                    <a:schemeClr val="accent1"/>
                  </a:solidFill>
                </a:uFill>
                <a:latin typeface="News Cycle" panose="020B0604020202020204" charset="2"/>
              </a:rPr>
              <a:t> (coma, punt i coma, dos punts)</a:t>
            </a:r>
          </a:p>
          <a:p>
            <a:pPr marL="179388" indent="-179388">
              <a:buClr>
                <a:schemeClr val="accent1"/>
              </a:buClr>
              <a:buFont typeface="Wingdings 3" panose="05040102010807070707" pitchFamily="18" charset="2"/>
              <a:buChar char=""/>
              <a:tabLst>
                <a:tab pos="179388" algn="l"/>
              </a:tabLst>
            </a:pPr>
            <a:r>
              <a:rPr lang="es-ES">
                <a:uFill>
                  <a:solidFill>
                    <a:schemeClr val="accent1"/>
                  </a:solidFill>
                </a:uFill>
                <a:latin typeface="News Cycle" panose="020B0604020202020204" charset="2"/>
              </a:rPr>
              <a:t>Si hi ha connectors, no és juxtaposada encara que tinga signes de puntuació</a:t>
            </a:r>
          </a:p>
          <a:p>
            <a:pPr>
              <a:spcBef>
                <a:spcPts val="600"/>
              </a:spcBef>
              <a:buClr>
                <a:schemeClr val="accent1"/>
              </a:buClr>
              <a:tabLst>
                <a:tab pos="179388" algn="l"/>
              </a:tabLst>
            </a:pPr>
            <a:r>
              <a:rPr lang="es-ES" i="1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News Cycle" panose="020B0604020202020204" charset="2"/>
              </a:rPr>
              <a:t>-La Maria canta</a:t>
            </a:r>
            <a:r>
              <a:rPr lang="es-ES" b="1" i="1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News Cycle" panose="020B0604020202020204" charset="2"/>
              </a:rPr>
              <a:t>,</a:t>
            </a:r>
            <a:r>
              <a:rPr lang="es-ES" i="1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News Cycle" panose="020B0604020202020204" charset="2"/>
              </a:rPr>
              <a:t> el Joan balla</a:t>
            </a:r>
          </a:p>
        </p:txBody>
      </p:sp>
    </p:spTree>
    <p:extLst>
      <p:ext uri="{BB962C8B-B14F-4D97-AF65-F5344CB8AC3E}">
        <p14:creationId xmlns:p14="http://schemas.microsoft.com/office/powerpoint/2010/main" val="212118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datos 10">
            <a:extLst>
              <a:ext uri="{FF2B5EF4-FFF2-40B4-BE49-F238E27FC236}">
                <a16:creationId xmlns:a16="http://schemas.microsoft.com/office/drawing/2014/main" id="{4160EC45-1785-4098-807E-2783BF8D9C31}"/>
              </a:ext>
            </a:extLst>
          </p:cNvPr>
          <p:cNvSpPr/>
          <p:nvPr/>
        </p:nvSpPr>
        <p:spPr>
          <a:xfrm>
            <a:off x="337738" y="824346"/>
            <a:ext cx="5107098" cy="45719"/>
          </a:xfrm>
          <a:prstGeom prst="flowChartInputOutpu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>
            <a:off x="457657" y="506775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2"/>
                </a:solidFill>
              </a:rPr>
              <a:t>1. </a:t>
            </a:r>
            <a:r>
              <a:rPr lang="es-ES" sz="4000" b="1"/>
              <a:t>Perífrasis d’obligació</a:t>
            </a:r>
            <a:endParaRPr sz="4000" b="1"/>
          </a:p>
        </p:txBody>
      </p:sp>
      <p:sp>
        <p:nvSpPr>
          <p:cNvPr id="140" name="Google Shape;140;p13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8A30DC25-6446-45BF-896D-7E70EE349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196912"/>
              </p:ext>
            </p:extLst>
          </p:nvPr>
        </p:nvGraphicFramePr>
        <p:xfrm>
          <a:off x="330811" y="1002202"/>
          <a:ext cx="6234546" cy="17068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86001">
                  <a:extLst>
                    <a:ext uri="{9D8B030D-6E8A-4147-A177-3AD203B41FA5}">
                      <a16:colId xmlns:a16="http://schemas.microsoft.com/office/drawing/2014/main" val="3629599020"/>
                    </a:ext>
                  </a:extLst>
                </a:gridCol>
                <a:gridCol w="3948545">
                  <a:extLst>
                    <a:ext uri="{9D8B030D-6E8A-4147-A177-3AD203B41FA5}">
                      <a16:colId xmlns:a16="http://schemas.microsoft.com/office/drawing/2014/main" val="3100964081"/>
                    </a:ext>
                  </a:extLst>
                </a:gridCol>
              </a:tblGrid>
              <a:tr h="144948">
                <a:tc gridSpan="2">
                  <a:txBody>
                    <a:bodyPr/>
                    <a:lstStyle/>
                    <a:p>
                      <a:r>
                        <a:rPr lang="es-ES">
                          <a:latin typeface="News Cycle" panose="020B0604020202020204" charset="2"/>
                        </a:rPr>
                        <a:t>S’ha d’evitar l’ús de...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720999"/>
                  </a:ext>
                </a:extLst>
              </a:tr>
              <a:tr h="217422">
                <a:tc>
                  <a:txBody>
                    <a:bodyPr/>
                    <a:lstStyle/>
                    <a:p>
                      <a:r>
                        <a:rPr lang="es-ES" b="1">
                          <a:latin typeface="News Cycle" panose="020B0604020202020204" charset="2"/>
                        </a:rPr>
                        <a:t>TENIR QUE </a:t>
                      </a:r>
                      <a:r>
                        <a:rPr lang="es-ES" b="1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+</a:t>
                      </a:r>
                      <a:r>
                        <a:rPr lang="es-ES" b="1">
                          <a:latin typeface="News Cycle" panose="020B0604020202020204" charset="2"/>
                        </a:rPr>
                        <a:t> infinitiu</a:t>
                      </a:r>
                    </a:p>
                  </a:txBody>
                  <a:tcPr>
                    <a:solidFill>
                      <a:srgbClr val="FFF1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i="1" u="none">
                          <a:latin typeface="News Cycle" panose="020B0604020202020204" charset="2"/>
                        </a:rPr>
                        <a:t>Els directors </a:t>
                      </a:r>
                      <a:r>
                        <a:rPr lang="es-ES" sz="1200" b="0" i="1" u="none" strike="sngStrike" baseline="0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es tenen que reunir</a:t>
                      </a:r>
                      <a:r>
                        <a:rPr lang="es-ES" sz="1200" b="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 </a:t>
                      </a:r>
                      <a:r>
                        <a:rPr lang="es-ES" sz="1200" b="0" i="1" u="none">
                          <a:latin typeface="News Cycle" panose="020B0604020202020204" charset="2"/>
                        </a:rPr>
                        <a:t>amb la consellera d’Educació</a:t>
                      </a:r>
                      <a:endParaRPr lang="es-ES" sz="1200" i="1" u="none">
                        <a:latin typeface="News Cycle" panose="020B0604020202020204" charset="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695510"/>
                  </a:ext>
                </a:extLst>
              </a:tr>
              <a:tr h="217422">
                <a:tc>
                  <a:txBody>
                    <a:bodyPr/>
                    <a:lstStyle/>
                    <a:p>
                      <a:r>
                        <a:rPr lang="es-ES" b="1">
                          <a:latin typeface="News Cycle" panose="020B0604020202020204" charset="2"/>
                        </a:rPr>
                        <a:t>HAVER-HI QUE </a:t>
                      </a:r>
                      <a:r>
                        <a:rPr lang="es-ES" b="1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+</a:t>
                      </a:r>
                      <a:r>
                        <a:rPr lang="es-ES" b="1">
                          <a:latin typeface="News Cycle" panose="020B0604020202020204" charset="2"/>
                        </a:rPr>
                        <a:t> infinitiu</a:t>
                      </a:r>
                    </a:p>
                  </a:txBody>
                  <a:tcPr>
                    <a:solidFill>
                      <a:srgbClr val="FFF1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i="1" u="none">
                          <a:latin typeface="News Cycle" panose="020B0604020202020204" charset="2"/>
                        </a:rPr>
                        <a:t>Encara </a:t>
                      </a:r>
                      <a:r>
                        <a:rPr lang="es-ES" sz="1200" i="1" u="none" strike="sngStrike" baseline="0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hi ha que fer </a:t>
                      </a:r>
                      <a:r>
                        <a:rPr lang="es-ES" sz="1200" i="1" u="none">
                          <a:latin typeface="News Cycle" panose="020B0604020202020204" charset="2"/>
                        </a:rPr>
                        <a:t>moltes coses per tornar a la normalitat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861471"/>
                  </a:ext>
                </a:extLst>
              </a:tr>
              <a:tr h="217422">
                <a:tc>
                  <a:txBody>
                    <a:bodyPr/>
                    <a:lstStyle/>
                    <a:p>
                      <a:r>
                        <a:rPr lang="es-ES" b="1">
                          <a:latin typeface="News Cycle" panose="020B0604020202020204" charset="2"/>
                        </a:rPr>
                        <a:t>SER PRECÍS QUE </a:t>
                      </a:r>
                      <a:r>
                        <a:rPr lang="es-ES" b="1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+</a:t>
                      </a:r>
                      <a:r>
                        <a:rPr lang="es-ES" b="1">
                          <a:latin typeface="News Cycle" panose="020B0604020202020204" charset="2"/>
                        </a:rPr>
                        <a:t> subjuntiu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b="1">
                          <a:latin typeface="News Cycle" panose="020B0604020202020204" charset="2"/>
                        </a:rPr>
                        <a:t>o SER PRECÍS </a:t>
                      </a:r>
                      <a:r>
                        <a:rPr lang="es-ES" sz="1200" b="1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+</a:t>
                      </a:r>
                      <a:r>
                        <a:rPr lang="es-ES" sz="1200" b="1">
                          <a:latin typeface="News Cycle" panose="020B0604020202020204" charset="2"/>
                        </a:rPr>
                        <a:t> infinitiu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i="1" u="none" strike="sngStrike" baseline="0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És precís que es prenguin</a:t>
                      </a:r>
                      <a:r>
                        <a:rPr lang="es-ES" sz="1200" i="1" u="none">
                          <a:latin typeface="News Cycle" panose="020B0604020202020204" charset="2"/>
                        </a:rPr>
                        <a:t> mesures per evitar els contagis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i="1" u="none" strike="sngStrike" baseline="0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És precís prendre</a:t>
                      </a:r>
                      <a:r>
                        <a:rPr lang="es-ES" sz="1200" i="1" u="none" strike="noStrike" baseline="0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 </a:t>
                      </a:r>
                      <a:r>
                        <a:rPr lang="es-ES" sz="1200" i="1" u="none">
                          <a:latin typeface="News Cycle" panose="020B0604020202020204" charset="2"/>
                        </a:rPr>
                        <a:t>mesures per evitar els contagis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416859"/>
                  </a:ext>
                </a:extLst>
              </a:tr>
              <a:tr h="217422">
                <a:tc>
                  <a:txBody>
                    <a:bodyPr/>
                    <a:lstStyle/>
                    <a:p>
                      <a:r>
                        <a:rPr lang="es-ES" b="1">
                          <a:latin typeface="News Cycle" panose="020B0604020202020204" charset="2"/>
                        </a:rPr>
                        <a:t>DEURE </a:t>
                      </a:r>
                      <a:r>
                        <a:rPr lang="es-ES" b="1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+</a:t>
                      </a:r>
                      <a:r>
                        <a:rPr lang="es-ES" b="1">
                          <a:latin typeface="News Cycle" panose="020B0604020202020204" charset="2"/>
                        </a:rPr>
                        <a:t> infinitiu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i="1" u="none" strike="sngStrike" baseline="0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Deus fer</a:t>
                      </a:r>
                      <a:r>
                        <a:rPr lang="es-ES" sz="1200" i="1" u="none" strike="noStrike" baseline="0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  </a:t>
                      </a:r>
                      <a:r>
                        <a:rPr lang="es-ES" sz="1200" i="1" u="none">
                          <a:latin typeface="News Cycle" panose="020B0604020202020204" charset="2"/>
                        </a:rPr>
                        <a:t>els deures tots els dies</a:t>
                      </a:r>
                      <a:endParaRPr lang="es-ES" sz="1200" i="1" u="none" strike="sngStrike" baseline="0">
                        <a:solidFill>
                          <a:schemeClr val="accent2"/>
                        </a:solidFill>
                        <a:latin typeface="News Cycle" panose="020B0604020202020204" charset="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54167"/>
                  </a:ext>
                </a:extLst>
              </a:tr>
            </a:tbl>
          </a:graphicData>
        </a:graphic>
      </p:graphicFrame>
      <p:graphicFrame>
        <p:nvGraphicFramePr>
          <p:cNvPr id="15" name="Tabla 8">
            <a:extLst>
              <a:ext uri="{FF2B5EF4-FFF2-40B4-BE49-F238E27FC236}">
                <a16:creationId xmlns:a16="http://schemas.microsoft.com/office/drawing/2014/main" id="{9965143F-A899-40C5-8AC5-91028B34A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087277"/>
              </p:ext>
            </p:extLst>
          </p:nvPr>
        </p:nvGraphicFramePr>
        <p:xfrm>
          <a:off x="330811" y="3036916"/>
          <a:ext cx="6234546" cy="15849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86001">
                  <a:extLst>
                    <a:ext uri="{9D8B030D-6E8A-4147-A177-3AD203B41FA5}">
                      <a16:colId xmlns:a16="http://schemas.microsoft.com/office/drawing/2014/main" val="3629599020"/>
                    </a:ext>
                  </a:extLst>
                </a:gridCol>
                <a:gridCol w="3948545">
                  <a:extLst>
                    <a:ext uri="{9D8B030D-6E8A-4147-A177-3AD203B41FA5}">
                      <a16:colId xmlns:a16="http://schemas.microsoft.com/office/drawing/2014/main" val="3100964081"/>
                    </a:ext>
                  </a:extLst>
                </a:gridCol>
              </a:tblGrid>
              <a:tr h="144948">
                <a:tc gridSpan="2">
                  <a:txBody>
                    <a:bodyPr/>
                    <a:lstStyle/>
                    <a:p>
                      <a:r>
                        <a:rPr lang="es-ES">
                          <a:latin typeface="News Cycle" panose="020B0604020202020204" charset="2"/>
                        </a:rPr>
                        <a:t>Es pot emprar: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720999"/>
                  </a:ext>
                </a:extLst>
              </a:tr>
              <a:tr h="217422">
                <a:tc>
                  <a:txBody>
                    <a:bodyPr/>
                    <a:lstStyle/>
                    <a:p>
                      <a:r>
                        <a:rPr lang="es-ES" b="1">
                          <a:latin typeface="News Cycle" panose="020B0604020202020204" charset="2"/>
                        </a:rPr>
                        <a:t>HAVER(-se) DE </a:t>
                      </a:r>
                      <a:r>
                        <a:rPr lang="es-ES" b="1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+</a:t>
                      </a:r>
                      <a:r>
                        <a:rPr lang="es-ES" b="1">
                          <a:latin typeface="News Cycle" panose="020B0604020202020204" charset="2"/>
                        </a:rPr>
                        <a:t> infinitiu</a:t>
                      </a:r>
                    </a:p>
                  </a:txBody>
                  <a:tcPr>
                    <a:solidFill>
                      <a:srgbClr val="FFF1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i="1" u="none">
                          <a:latin typeface="News Cycle" panose="020B0604020202020204" charset="2"/>
                        </a:rPr>
                        <a:t>Els directors </a:t>
                      </a:r>
                      <a:r>
                        <a:rPr lang="es-ES" sz="1200" i="1" u="sng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s’han de reunir</a:t>
                      </a:r>
                      <a:r>
                        <a:rPr lang="es-ES" sz="120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 </a:t>
                      </a:r>
                      <a:r>
                        <a:rPr lang="es-ES" sz="1200" i="1" u="none">
                          <a:latin typeface="News Cycle" panose="020B0604020202020204" charset="2"/>
                        </a:rPr>
                        <a:t>amb la consellera d’Educació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695510"/>
                  </a:ext>
                </a:extLst>
              </a:tr>
              <a:tr h="217422">
                <a:tc>
                  <a:txBody>
                    <a:bodyPr/>
                    <a:lstStyle/>
                    <a:p>
                      <a:r>
                        <a:rPr lang="es-ES" b="1">
                          <a:latin typeface="News Cycle" panose="020B0604020202020204" charset="2"/>
                        </a:rPr>
                        <a:t>CALDRE </a:t>
                      </a:r>
                      <a:r>
                        <a:rPr lang="es-ES" b="1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+</a:t>
                      </a:r>
                      <a:r>
                        <a:rPr lang="es-ES" b="1">
                          <a:latin typeface="News Cycle" panose="020B0604020202020204" charset="2"/>
                        </a:rPr>
                        <a:t> infinitiu</a:t>
                      </a:r>
                    </a:p>
                    <a:p>
                      <a:r>
                        <a:rPr lang="es-ES" sz="1200" b="1">
                          <a:latin typeface="News Cycle" panose="020B0604020202020204" charset="2"/>
                        </a:rPr>
                        <a:t>o CALDRE QUE </a:t>
                      </a:r>
                      <a:r>
                        <a:rPr lang="es-ES" sz="1200" b="1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+</a:t>
                      </a:r>
                      <a:r>
                        <a:rPr lang="es-ES" sz="1200" b="1">
                          <a:latin typeface="News Cycle" panose="020B0604020202020204" charset="2"/>
                        </a:rPr>
                        <a:t> subjuntiu</a:t>
                      </a:r>
                    </a:p>
                  </a:txBody>
                  <a:tcPr>
                    <a:solidFill>
                      <a:srgbClr val="FFF1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i="1" u="none">
                          <a:latin typeface="News Cycle" panose="020B0604020202020204" charset="2"/>
                        </a:rPr>
                        <a:t>Encara </a:t>
                      </a:r>
                      <a:r>
                        <a:rPr lang="es-ES" sz="1200" i="1" u="sng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cal fer</a:t>
                      </a:r>
                      <a:r>
                        <a:rPr lang="es-ES" sz="120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 </a:t>
                      </a:r>
                      <a:r>
                        <a:rPr lang="es-ES" sz="1200" i="1" u="none">
                          <a:latin typeface="News Cycle" panose="020B0604020202020204" charset="2"/>
                        </a:rPr>
                        <a:t>moltes coses per tornar a la normalitat</a:t>
                      </a:r>
                    </a:p>
                    <a:p>
                      <a:r>
                        <a:rPr lang="es-ES" sz="1200" i="1" u="none">
                          <a:latin typeface="News Cycle" panose="020B0604020202020204" charset="2"/>
                        </a:rPr>
                        <a:t>Encara </a:t>
                      </a:r>
                      <a:r>
                        <a:rPr lang="es-ES" sz="1200" i="1" u="sng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cal que feu</a:t>
                      </a:r>
                      <a:r>
                        <a:rPr lang="es-ES" sz="120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 </a:t>
                      </a:r>
                      <a:r>
                        <a:rPr lang="es-ES" sz="1200" i="1" u="none">
                          <a:latin typeface="News Cycle" panose="020B0604020202020204" charset="2"/>
                        </a:rPr>
                        <a:t>moltes coses per tornar a la normalitat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861471"/>
                  </a:ext>
                </a:extLst>
              </a:tr>
              <a:tr h="217422">
                <a:tc>
                  <a:txBody>
                    <a:bodyPr/>
                    <a:lstStyle/>
                    <a:p>
                      <a:r>
                        <a:rPr lang="es-ES" b="1">
                          <a:latin typeface="News Cycle" panose="020B0604020202020204" charset="2"/>
                        </a:rPr>
                        <a:t>SER NECESSARI </a:t>
                      </a:r>
                      <a:r>
                        <a:rPr lang="es-ES" b="1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+</a:t>
                      </a:r>
                      <a:r>
                        <a:rPr lang="es-ES" b="1">
                          <a:latin typeface="News Cycle" panose="020B0604020202020204" charset="2"/>
                        </a:rPr>
                        <a:t> infinitiu</a:t>
                      </a:r>
                    </a:p>
                    <a:p>
                      <a:r>
                        <a:rPr lang="es-ES" sz="1200" b="1">
                          <a:latin typeface="News Cycle" panose="020B0604020202020204" charset="2"/>
                        </a:rPr>
                        <a:t>o SER NECESSARI QUE </a:t>
                      </a:r>
                      <a:r>
                        <a:rPr lang="es-ES" sz="1200" b="1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+</a:t>
                      </a:r>
                      <a:r>
                        <a:rPr lang="es-ES" sz="1200" b="1">
                          <a:latin typeface="News Cycle" panose="020B0604020202020204" charset="2"/>
                        </a:rPr>
                        <a:t> subjuntiu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i="1" u="sng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És necessari prendre</a:t>
                      </a:r>
                      <a:r>
                        <a:rPr lang="es-ES" sz="120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 </a:t>
                      </a:r>
                      <a:r>
                        <a:rPr lang="es-ES" sz="1200" i="1" u="none">
                          <a:latin typeface="News Cycle" panose="020B0604020202020204" charset="2"/>
                        </a:rPr>
                        <a:t>mesures per evitar les contagis</a:t>
                      </a:r>
                    </a:p>
                    <a:p>
                      <a:r>
                        <a:rPr lang="es-ES" sz="1200" i="1" u="sng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És necessari  que prengueu</a:t>
                      </a:r>
                      <a:r>
                        <a:rPr lang="es-ES" sz="120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 </a:t>
                      </a:r>
                      <a:r>
                        <a:rPr lang="es-ES" sz="1200" i="1" u="none">
                          <a:latin typeface="News Cycle" panose="020B0604020202020204" charset="2"/>
                        </a:rPr>
                        <a:t>mesures per evitar els contagis</a:t>
                      </a:r>
                      <a:endParaRPr lang="es-ES" sz="1200" i="1" u="sng">
                        <a:latin typeface="News Cycle" panose="020B0604020202020204" charset="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416859"/>
                  </a:ext>
                </a:extLst>
              </a:tr>
            </a:tbl>
          </a:graphicData>
        </a:graphic>
      </p:graphicFrame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26DD7AF0-F868-438C-BDE9-04E5C0FA9F78}"/>
              </a:ext>
            </a:extLst>
          </p:cNvPr>
          <p:cNvSpPr/>
          <p:nvPr/>
        </p:nvSpPr>
        <p:spPr>
          <a:xfrm>
            <a:off x="330811" y="2682678"/>
            <a:ext cx="345907" cy="354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371E32D-EBD5-4636-96A4-8749AD2DFCCE}"/>
              </a:ext>
            </a:extLst>
          </p:cNvPr>
          <p:cNvSpPr txBox="1"/>
          <p:nvPr/>
        </p:nvSpPr>
        <p:spPr>
          <a:xfrm>
            <a:off x="4461896" y="4777550"/>
            <a:ext cx="2103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solidFill>
                  <a:schemeClr val="accent2"/>
                </a:solidFill>
              </a:rPr>
              <a:t>NECESSARI </a:t>
            </a:r>
            <a:r>
              <a:rPr lang="es-ES" sz="1200">
                <a:solidFill>
                  <a:schemeClr val="accent1"/>
                </a:solidFill>
              </a:rPr>
              <a:t>=</a:t>
            </a:r>
            <a:r>
              <a:rPr lang="es-ES" sz="1200">
                <a:solidFill>
                  <a:schemeClr val="accent2"/>
                </a:solidFill>
              </a:rPr>
              <a:t> MENESTER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>
            <a:off x="457657" y="506775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2"/>
                </a:solidFill>
              </a:rPr>
              <a:t>2. </a:t>
            </a:r>
            <a:r>
              <a:rPr lang="es-ES" sz="4000" b="1"/>
              <a:t>Modernisme</a:t>
            </a:r>
            <a:endParaRPr sz="4000" b="1"/>
          </a:p>
        </p:txBody>
      </p:sp>
      <p:sp>
        <p:nvSpPr>
          <p:cNvPr id="138" name="Google Shape;138;p13"/>
          <p:cNvSpPr txBox="1">
            <a:spLocks noGrp="1"/>
          </p:cNvSpPr>
          <p:nvPr>
            <p:ph type="body" idx="1"/>
          </p:nvPr>
        </p:nvSpPr>
        <p:spPr>
          <a:xfrm>
            <a:off x="387927" y="2052520"/>
            <a:ext cx="7958323" cy="187524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buSzPts val="1100"/>
              <a:buFont typeface="Wingdings" panose="05000000000000000000" pitchFamily="2" charset="2"/>
              <a:buChar char="Ø"/>
            </a:pPr>
            <a:r>
              <a:rPr lang="es-ES" sz="1400">
                <a:uFill>
                  <a:solidFill>
                    <a:schemeClr val="accent2"/>
                  </a:solidFill>
                </a:uFill>
              </a:rPr>
              <a:t>Moviment cultural de </a:t>
            </a:r>
            <a:r>
              <a:rPr lang="es-ES" sz="1400" b="1">
                <a:uFill>
                  <a:solidFill>
                    <a:schemeClr val="accent2"/>
                  </a:solidFill>
                </a:uFill>
              </a:rPr>
              <a:t>recerca de noves formes</a:t>
            </a:r>
            <a:r>
              <a:rPr lang="es-ES" sz="14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</a:rPr>
              <a:t> </a:t>
            </a:r>
            <a:r>
              <a:rPr lang="es-ES" sz="14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 </a:t>
            </a:r>
            <a:r>
              <a:rPr lang="es-ES" sz="1400">
                <a:uFill>
                  <a:solidFill>
                    <a:schemeClr val="accent2"/>
                  </a:solidFill>
                </a:uFill>
              </a:rPr>
              <a:t>afecta     totes les manifestacions de l’art i pensament</a:t>
            </a:r>
            <a:br>
              <a:rPr lang="es-ES" sz="1400">
                <a:uFill>
                  <a:solidFill>
                    <a:schemeClr val="accent2"/>
                  </a:solidFill>
                </a:uFill>
              </a:rPr>
            </a:br>
            <a:r>
              <a:rPr lang="es-ES" sz="1400">
                <a:uFill>
                  <a:solidFill>
                    <a:schemeClr val="accent2"/>
                  </a:solidFill>
                </a:uFill>
              </a:rPr>
              <a:t>                                                                                             </a:t>
            </a:r>
            <a:r>
              <a:rPr lang="es-ES" sz="1400" b="1">
                <a:uFill>
                  <a:solidFill>
                    <a:schemeClr val="accent2"/>
                  </a:solidFill>
                </a:uFill>
              </a:rPr>
              <a:t>arquitectura i arts plàstics</a:t>
            </a:r>
            <a:r>
              <a:rPr lang="es-ES" sz="1400">
                <a:uFill>
                  <a:solidFill>
                    <a:schemeClr val="accent2"/>
                  </a:solidFill>
                </a:uFill>
              </a:rPr>
              <a:t> es mostra amb ple sentit</a:t>
            </a:r>
          </a:p>
          <a:p>
            <a:pPr marL="171450" indent="-171450">
              <a:buSzPts val="1100"/>
              <a:buFont typeface="Wingdings" panose="05000000000000000000" pitchFamily="2" charset="2"/>
              <a:buChar char="Ø"/>
            </a:pPr>
            <a:r>
              <a:rPr lang="es-ES" sz="1400">
                <a:uFill>
                  <a:solidFill>
                    <a:schemeClr val="accent2"/>
                  </a:solidFill>
                </a:uFill>
              </a:rPr>
              <a:t>Els </a:t>
            </a:r>
            <a:r>
              <a:rPr lang="es-ES" sz="1400" b="1">
                <a:uFill>
                  <a:solidFill>
                    <a:schemeClr val="accent2"/>
                  </a:solidFill>
                </a:uFill>
              </a:rPr>
              <a:t>ideòlegs</a:t>
            </a:r>
            <a:r>
              <a:rPr lang="es-ES" sz="1400">
                <a:uFill>
                  <a:solidFill>
                    <a:schemeClr val="accent2"/>
                  </a:solidFill>
                </a:uFill>
              </a:rPr>
              <a:t> del moviment </a:t>
            </a:r>
            <a:r>
              <a:rPr lang="es-ES" sz="14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completament en </a:t>
            </a:r>
            <a:r>
              <a:rPr lang="es-ES" sz="1400" u="sng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desacord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amb el seu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entorn</a:t>
            </a:r>
            <a:endParaRPr lang="es-ES" sz="1400">
              <a:uFill>
                <a:solidFill>
                  <a:schemeClr val="accent2"/>
                </a:solidFill>
              </a:uFill>
            </a:endParaRPr>
          </a:p>
          <a:p>
            <a:pPr marL="539750" lvl="1" indent="-179388">
              <a:buSzPts val="1100"/>
              <a:buFont typeface="Wingdings 3" panose="05040102010807070707" pitchFamily="18" charset="2"/>
              <a:buChar char=""/>
            </a:pPr>
            <a:r>
              <a:rPr lang="es-ES" sz="1400">
                <a:uFill>
                  <a:solidFill>
                    <a:schemeClr val="accent2"/>
                  </a:solidFill>
                </a:uFill>
              </a:rPr>
              <a:t>artista crea espais d’</a:t>
            </a:r>
            <a:r>
              <a:rPr lang="es-ES" sz="1400" b="1">
                <a:uFill>
                  <a:solidFill>
                    <a:schemeClr val="accent2"/>
                  </a:solidFill>
                </a:uFill>
              </a:rPr>
              <a:t>evasió</a:t>
            </a:r>
            <a:r>
              <a:rPr lang="es-ES" sz="1400">
                <a:uFill>
                  <a:solidFill>
                    <a:schemeClr val="accent2"/>
                  </a:solidFill>
                </a:uFill>
              </a:rPr>
              <a:t> per suplantar la realitat </a:t>
            </a:r>
            <a:r>
              <a:rPr lang="es-ES" sz="14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món heterogeni </a:t>
            </a:r>
            <a:r>
              <a:rPr lang="es-ES" sz="1400" b="1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+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contradictori</a:t>
            </a:r>
          </a:p>
          <a:p>
            <a:pPr marL="539750" lvl="1" indent="-179388">
              <a:buSzPts val="1100"/>
              <a:buFont typeface="Wingdings 3" panose="05040102010807070707" pitchFamily="18" charset="2"/>
              <a:buChar char=""/>
            </a:pP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prenen força l’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exotisme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400" b="1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+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món imaginari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4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com el Romanticisme</a:t>
            </a:r>
          </a:p>
          <a:p>
            <a:pPr marL="188912" indent="-285750">
              <a:lnSpc>
                <a:spcPct val="150000"/>
              </a:lnSpc>
              <a:buSzPts val="1100"/>
              <a:buFont typeface="Wingdings" panose="05000000000000000000" pitchFamily="2" charset="2"/>
              <a:buChar char="Ø"/>
            </a:pP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L’arquitecte més conegut </a:t>
            </a:r>
            <a:r>
              <a:rPr lang="es-ES" sz="14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Antoni Gaudí</a:t>
            </a:r>
            <a:endParaRPr lang="es-ES" sz="1400">
              <a:uFill>
                <a:solidFill>
                  <a:schemeClr val="accent2"/>
                </a:solidFill>
              </a:uFill>
              <a:sym typeface="Wingdings" panose="05000000000000000000" pitchFamily="2" charset="2"/>
            </a:endParaRPr>
          </a:p>
        </p:txBody>
      </p:sp>
      <p:sp>
        <p:nvSpPr>
          <p:cNvPr id="140" name="Google Shape;140;p13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" name="Diagrama de flujo: datos 6">
            <a:extLst>
              <a:ext uri="{FF2B5EF4-FFF2-40B4-BE49-F238E27FC236}">
                <a16:creationId xmlns:a16="http://schemas.microsoft.com/office/drawing/2014/main" id="{007248FB-01D1-427F-81B4-1B523913BE74}"/>
              </a:ext>
            </a:extLst>
          </p:cNvPr>
          <p:cNvSpPr/>
          <p:nvPr/>
        </p:nvSpPr>
        <p:spPr>
          <a:xfrm>
            <a:off x="337738" y="824346"/>
            <a:ext cx="3222880" cy="45719"/>
          </a:xfrm>
          <a:prstGeom prst="flowChartInputOutpu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3D45328-CDB2-4695-A2DB-AEA6E9F50E37}"/>
              </a:ext>
            </a:extLst>
          </p:cNvPr>
          <p:cNvSpPr/>
          <p:nvPr/>
        </p:nvSpPr>
        <p:spPr>
          <a:xfrm>
            <a:off x="387927" y="989486"/>
            <a:ext cx="6289964" cy="492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>
                <a:uFill>
                  <a:solidFill>
                    <a:schemeClr val="accent2"/>
                  </a:solidFill>
                </a:uFill>
                <a:latin typeface="News Cycle" panose="020B0604020202020204" charset="2"/>
              </a:rPr>
              <a:t>El </a:t>
            </a:r>
            <a:r>
              <a:rPr lang="es-ES" b="1">
                <a:uFill>
                  <a:solidFill>
                    <a:schemeClr val="accent2"/>
                  </a:solidFill>
                </a:uFill>
                <a:latin typeface="News Cycle" panose="020B0604020202020204" charset="2"/>
              </a:rPr>
              <a:t>Modernisme</a:t>
            </a:r>
            <a:r>
              <a:rPr lang="es-ES">
                <a:uFill>
                  <a:solidFill>
                    <a:schemeClr val="accent2"/>
                  </a:solidFill>
                </a:uFill>
                <a:latin typeface="News Cycle" panose="020B0604020202020204" charset="2"/>
              </a:rPr>
              <a:t> és un </a:t>
            </a:r>
            <a:r>
              <a:rPr lang="es-ES" b="1">
                <a:uFill>
                  <a:solidFill>
                    <a:schemeClr val="accent2"/>
                  </a:solidFill>
                </a:uFill>
                <a:latin typeface="News Cycle" panose="020B0604020202020204" charset="2"/>
              </a:rPr>
              <a:t>moviment cultural</a:t>
            </a:r>
            <a:r>
              <a:rPr lang="es-ES">
                <a:uFill>
                  <a:solidFill>
                    <a:schemeClr val="accent2"/>
                  </a:solidFill>
                </a:uFill>
                <a:latin typeface="News Cycle" panose="020B0604020202020204" charset="2"/>
              </a:rPr>
              <a:t> que es produeix a </a:t>
            </a:r>
            <a:r>
              <a:rPr lang="es-ES" u="sng">
                <a:uFill>
                  <a:solidFill>
                    <a:schemeClr val="accent2"/>
                  </a:solidFill>
                </a:uFill>
                <a:latin typeface="News Cycle" panose="020B0604020202020204" charset="2"/>
              </a:rPr>
              <a:t>Europa</a:t>
            </a:r>
            <a:r>
              <a:rPr lang="es-ES">
                <a:uFill>
                  <a:solidFill>
                    <a:schemeClr val="accent2"/>
                  </a:solidFill>
                </a:uFill>
                <a:latin typeface="News Cycle" panose="020B0604020202020204" charset="2"/>
              </a:rPr>
              <a:t> a </a:t>
            </a:r>
            <a:r>
              <a:rPr lang="es-ES" u="sng">
                <a:uFill>
                  <a:solidFill>
                    <a:schemeClr val="accent2"/>
                  </a:solidFill>
                </a:uFill>
                <a:latin typeface="News Cycle" panose="020B0604020202020204" charset="2"/>
              </a:rPr>
              <a:t>finals del s.XIX</a:t>
            </a:r>
            <a:r>
              <a:rPr lang="es-ES">
                <a:uFill>
                  <a:solidFill>
                    <a:schemeClr val="accent2"/>
                  </a:solidFill>
                </a:uFill>
                <a:latin typeface="News Cycle" panose="020B0604020202020204" charset="2"/>
              </a:rPr>
              <a:t> i </a:t>
            </a:r>
            <a:r>
              <a:rPr lang="es-ES" u="sng">
                <a:uFill>
                  <a:solidFill>
                    <a:schemeClr val="accent2"/>
                  </a:solidFill>
                </a:uFill>
                <a:latin typeface="News Cycle" panose="020B0604020202020204" charset="2"/>
              </a:rPr>
              <a:t>principis del s.XX</a:t>
            </a:r>
            <a:endParaRPr lang="es-ES">
              <a:uFill>
                <a:solidFill>
                  <a:schemeClr val="accent2"/>
                </a:solidFill>
              </a:uFill>
              <a:latin typeface="News Cycle" panose="020B0604020202020204" charset="2"/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847D0F78-8471-42FE-B5BB-369BECC6034E}"/>
              </a:ext>
            </a:extLst>
          </p:cNvPr>
          <p:cNvCxnSpPr/>
          <p:nvPr/>
        </p:nvCxnSpPr>
        <p:spPr>
          <a:xfrm>
            <a:off x="4480503" y="2179033"/>
            <a:ext cx="1968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86A16543-21B9-4D8A-A80A-04946CB9A8AA}"/>
              </a:ext>
            </a:extLst>
          </p:cNvPr>
          <p:cNvCxnSpPr/>
          <p:nvPr/>
        </p:nvCxnSpPr>
        <p:spPr>
          <a:xfrm>
            <a:off x="4516635" y="2420333"/>
            <a:ext cx="16268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C1AE50B-42B4-48A9-AB35-FF31FA315368}"/>
              </a:ext>
            </a:extLst>
          </p:cNvPr>
          <p:cNvCxnSpPr/>
          <p:nvPr/>
        </p:nvCxnSpPr>
        <p:spPr>
          <a:xfrm flipV="1">
            <a:off x="4518603" y="2179033"/>
            <a:ext cx="0" cy="25082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Google Shape;136;p13">
            <a:extLst>
              <a:ext uri="{FF2B5EF4-FFF2-40B4-BE49-F238E27FC236}">
                <a16:creationId xmlns:a16="http://schemas.microsoft.com/office/drawing/2014/main" id="{CF5A82D7-9C24-42BB-9B75-3BFD52E3AA44}"/>
              </a:ext>
            </a:extLst>
          </p:cNvPr>
          <p:cNvSpPr txBox="1">
            <a:spLocks/>
          </p:cNvSpPr>
          <p:nvPr/>
        </p:nvSpPr>
        <p:spPr>
          <a:xfrm>
            <a:off x="387927" y="1656220"/>
            <a:ext cx="36576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S" sz="2800" b="1">
                <a:uFill>
                  <a:solidFill>
                    <a:schemeClr val="accent1"/>
                  </a:solidFill>
                </a:uFill>
              </a:rPr>
              <a:t>2.1) </a:t>
            </a:r>
            <a:r>
              <a:rPr lang="es-ES" sz="2800" b="1" u="sng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</a:rPr>
              <a:t>CARACTERÍSTIQUES</a:t>
            </a:r>
            <a:endParaRPr lang="es-ES" sz="4000" b="1" u="sng">
              <a:uFill>
                <a:solidFill>
                  <a:schemeClr val="accent1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78688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8" name="Google Shape;136;p13">
            <a:extLst>
              <a:ext uri="{FF2B5EF4-FFF2-40B4-BE49-F238E27FC236}">
                <a16:creationId xmlns:a16="http://schemas.microsoft.com/office/drawing/2014/main" id="{CF5A82D7-9C24-42BB-9B75-3BFD52E3AA44}"/>
              </a:ext>
            </a:extLst>
          </p:cNvPr>
          <p:cNvSpPr txBox="1">
            <a:spLocks/>
          </p:cNvSpPr>
          <p:nvPr/>
        </p:nvSpPr>
        <p:spPr>
          <a:xfrm>
            <a:off x="387927" y="367747"/>
            <a:ext cx="4648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S" sz="2800" b="1">
                <a:uFill>
                  <a:solidFill>
                    <a:schemeClr val="accent1"/>
                  </a:solidFill>
                </a:uFill>
              </a:rPr>
              <a:t>2.2) </a:t>
            </a:r>
            <a:r>
              <a:rPr lang="es-ES" sz="2800" b="1" u="sng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</a:rPr>
              <a:t>LA VALÈNCIA MODERNISTA</a:t>
            </a:r>
            <a:endParaRPr lang="es-ES" sz="4000" b="1" u="sng"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2B5203F-A5F3-4E7E-8C98-7162F7764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018" y="841331"/>
            <a:ext cx="8756073" cy="2989450"/>
          </a:xfrm>
        </p:spPr>
        <p:txBody>
          <a:bodyPr/>
          <a:lstStyle/>
          <a:p>
            <a:pPr marL="360363" indent="-258763"/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Personalitat modernisme valencià</a:t>
            </a:r>
            <a:r>
              <a:rPr lang="es-ES" sz="14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 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aplicació de </a:t>
            </a:r>
            <a:r>
              <a:rPr lang="es-ES" sz="1400" u="sng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diverses tendències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:</a:t>
            </a:r>
          </a:p>
          <a:p>
            <a:pPr marL="803275" lvl="1" indent="-244475"/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barroca</a:t>
            </a:r>
            <a:r>
              <a:rPr lang="es-ES" sz="1400" b="1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+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exuberant</a:t>
            </a:r>
            <a:endParaRPr lang="es-ES" sz="1400">
              <a:uFill>
                <a:solidFill>
                  <a:schemeClr val="accent2"/>
                </a:solidFill>
              </a:uFill>
              <a:sym typeface="Wingdings" panose="05000000000000000000" pitchFamily="2" charset="2"/>
            </a:endParaRPr>
          </a:p>
          <a:p>
            <a:pPr marL="803275" lvl="1" indent="-244475"/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geomètrica</a:t>
            </a:r>
            <a:r>
              <a:rPr lang="es-ES" sz="1400" b="1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+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ordenada</a:t>
            </a:r>
            <a:endParaRPr lang="es-ES" sz="1400">
              <a:uFill>
                <a:solidFill>
                  <a:schemeClr val="accent2"/>
                </a:solidFill>
              </a:uFill>
              <a:sym typeface="Wingdings" panose="05000000000000000000" pitchFamily="2" charset="2"/>
            </a:endParaRPr>
          </a:p>
          <a:p>
            <a:pPr marL="803275" lvl="1" indent="-244475"/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incorpora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elements classicistes</a:t>
            </a:r>
          </a:p>
          <a:p>
            <a:pPr marL="360363" indent="-258763"/>
            <a:r>
              <a:rPr lang="es-ES" sz="1400" b="1" u="sng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CONTEXT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:</a:t>
            </a:r>
          </a:p>
          <a:p>
            <a:pPr marL="817563" lvl="1" indent="-258763"/>
            <a:r>
              <a:rPr lang="es-ES" sz="1400">
                <a:uFill>
                  <a:solidFill>
                    <a:schemeClr val="accent2"/>
                  </a:solidFill>
                </a:uFill>
              </a:rPr>
              <a:t>Ciutats espanyoles amb </a:t>
            </a:r>
            <a:r>
              <a:rPr lang="es-ES" sz="1400" b="1">
                <a:uFill>
                  <a:solidFill>
                    <a:schemeClr val="accent2"/>
                  </a:solidFill>
                </a:uFill>
              </a:rPr>
              <a:t>major obra modernista</a:t>
            </a:r>
            <a:r>
              <a:rPr lang="es-ES" sz="1400">
                <a:uFill>
                  <a:solidFill>
                    <a:schemeClr val="accent2"/>
                  </a:solidFill>
                </a:uFill>
              </a:rPr>
              <a:t> </a:t>
            </a:r>
            <a:r>
              <a:rPr lang="es-ES" sz="14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perfecta assimilació de l’estil per part de la </a:t>
            </a:r>
            <a:r>
              <a:rPr lang="es-ES" sz="1400" u="sng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burgesia valenciana</a:t>
            </a:r>
            <a:endParaRPr lang="es-ES" sz="1400" b="1">
              <a:uFill>
                <a:solidFill>
                  <a:schemeClr val="accent2"/>
                </a:solidFill>
              </a:uFill>
              <a:sym typeface="Wingdings" panose="05000000000000000000" pitchFamily="2" charset="2"/>
            </a:endParaRPr>
          </a:p>
          <a:p>
            <a:pPr marL="803275" lvl="1" indent="-244475"/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Creixement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de la ciutat </a:t>
            </a:r>
            <a:r>
              <a:rPr lang="es-ES" sz="1400" u="sng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finals s.XIX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   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urbanització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de terrenys fora de la </a:t>
            </a:r>
            <a:r>
              <a:rPr lang="es-ES" sz="1400" u="sng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muralla medieval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(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eixample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)</a:t>
            </a:r>
            <a:b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</a:b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                                                          modificació de la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trama viària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del </a:t>
            </a:r>
            <a:r>
              <a:rPr lang="es-ES" sz="1400" u="sng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nucli antic</a:t>
            </a:r>
            <a:endParaRPr lang="es-ES" sz="1400">
              <a:uFill>
                <a:solidFill>
                  <a:schemeClr val="accent2"/>
                </a:solidFill>
              </a:uFill>
              <a:sym typeface="Wingdings" panose="05000000000000000000" pitchFamily="2" charset="2"/>
            </a:endParaRPr>
          </a:p>
          <a:p>
            <a:pPr marL="803275" lvl="1" indent="-244475"/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La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burgesia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a </a:t>
            </a:r>
            <a:r>
              <a:rPr lang="es-ES" sz="1400" u="sng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començament s.XX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4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considera la ciutat com espai que hauria de ser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econòmicament </a:t>
            </a:r>
            <a:r>
              <a:rPr lang="es-ES" sz="1400" b="1">
                <a:sym typeface="Wingdings" panose="05000000000000000000" pitchFamily="2" charset="2"/>
              </a:rPr>
              <a:t>aprofitat</a:t>
            </a:r>
            <a:endParaRPr lang="es-ES" sz="1400">
              <a:sym typeface="Wingdings" panose="05000000000000000000" pitchFamily="2" charset="2"/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4BE8A39F-F633-4C29-9E8F-6DBD34E64911}"/>
              </a:ext>
            </a:extLst>
          </p:cNvPr>
          <p:cNvCxnSpPr/>
          <p:nvPr/>
        </p:nvCxnSpPr>
        <p:spPr>
          <a:xfrm>
            <a:off x="3500870" y="2939473"/>
            <a:ext cx="1968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39AA82A3-5847-4507-A38F-C0D6E1E2DA81}"/>
              </a:ext>
            </a:extLst>
          </p:cNvPr>
          <p:cNvCxnSpPr/>
          <p:nvPr/>
        </p:nvCxnSpPr>
        <p:spPr>
          <a:xfrm>
            <a:off x="3559227" y="3177598"/>
            <a:ext cx="16268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F07C9DA-A9F7-48B1-85EA-24FC0F59AB74}"/>
              </a:ext>
            </a:extLst>
          </p:cNvPr>
          <p:cNvCxnSpPr/>
          <p:nvPr/>
        </p:nvCxnSpPr>
        <p:spPr>
          <a:xfrm flipV="1">
            <a:off x="3554845" y="2939473"/>
            <a:ext cx="0" cy="2413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70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9" name="Google Shape;136;p13">
            <a:extLst>
              <a:ext uri="{FF2B5EF4-FFF2-40B4-BE49-F238E27FC236}">
                <a16:creationId xmlns:a16="http://schemas.microsoft.com/office/drawing/2014/main" id="{5162CC1E-B134-4629-82FF-641DCDD01F85}"/>
              </a:ext>
            </a:extLst>
          </p:cNvPr>
          <p:cNvSpPr txBox="1">
            <a:spLocks/>
          </p:cNvSpPr>
          <p:nvPr/>
        </p:nvSpPr>
        <p:spPr>
          <a:xfrm>
            <a:off x="387927" y="364215"/>
            <a:ext cx="4648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S" sz="2800" b="1">
                <a:uFill>
                  <a:solidFill>
                    <a:schemeClr val="accent1"/>
                  </a:solidFill>
                </a:uFill>
              </a:rPr>
              <a:t>2.3) </a:t>
            </a:r>
            <a:r>
              <a:rPr lang="es-ES" sz="2800" b="1" u="sng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</a:rPr>
              <a:t>ARQUITECTES VALENCIANS</a:t>
            </a:r>
            <a:endParaRPr lang="es-ES" sz="4000" b="1" u="sng">
              <a:uFill>
                <a:solidFill>
                  <a:schemeClr val="accent1"/>
                </a:solidFill>
              </a:uFill>
            </a:endParaRPr>
          </a:p>
        </p:txBody>
      </p:sp>
      <p:pic>
        <p:nvPicPr>
          <p:cNvPr id="1026" name="Picture 2" descr="File:Edifici o casa dels Dracs, València.jpg - Wikimedia Commons">
            <a:extLst>
              <a:ext uri="{FF2B5EF4-FFF2-40B4-BE49-F238E27FC236}">
                <a16:creationId xmlns:a16="http://schemas.microsoft.com/office/drawing/2014/main" id="{B8C76A74-491C-4AC0-9D70-F493DFE4E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971" y="418763"/>
            <a:ext cx="1672966" cy="2295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136;p13">
            <a:extLst>
              <a:ext uri="{FF2B5EF4-FFF2-40B4-BE49-F238E27FC236}">
                <a16:creationId xmlns:a16="http://schemas.microsoft.com/office/drawing/2014/main" id="{A572BE01-4EAB-43AA-BF0C-ED7A4F695A6D}"/>
              </a:ext>
            </a:extLst>
          </p:cNvPr>
          <p:cNvSpPr txBox="1">
            <a:spLocks/>
          </p:cNvSpPr>
          <p:nvPr/>
        </p:nvSpPr>
        <p:spPr>
          <a:xfrm>
            <a:off x="554186" y="872167"/>
            <a:ext cx="4980709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S" sz="2000" b="1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</a:rPr>
              <a:t>a) </a:t>
            </a:r>
            <a:r>
              <a:rPr lang="es-ES" sz="2000" b="1">
                <a:uFill>
                  <a:solidFill>
                    <a:schemeClr val="accent1"/>
                  </a:solidFill>
                </a:uFill>
              </a:rPr>
              <a:t>José M. Cortina Pérez</a:t>
            </a:r>
            <a:r>
              <a:rPr lang="es-ES" sz="2000">
                <a:uFill>
                  <a:solidFill>
                    <a:schemeClr val="accent1"/>
                  </a:solidFill>
                </a:uFill>
              </a:rPr>
              <a:t> (1868-1950)</a:t>
            </a:r>
            <a:endParaRPr lang="es-ES" b="1" u="sng"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0B6B6782-4017-4D80-A1F5-A47752FB0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063" y="1327056"/>
            <a:ext cx="8551937" cy="1569360"/>
          </a:xfrm>
        </p:spPr>
        <p:txBody>
          <a:bodyPr/>
          <a:lstStyle/>
          <a:p>
            <a:pPr marL="179388" indent="-168275">
              <a:buFont typeface="Arial" panose="020B0604020202020204" pitchFamily="34" charset="0"/>
              <a:buChar char="•"/>
            </a:pP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Va nàixer a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València</a:t>
            </a:r>
            <a:endParaRPr lang="es-ES" sz="1400">
              <a:uFill>
                <a:solidFill>
                  <a:schemeClr val="accent2"/>
                </a:solidFill>
              </a:uFill>
              <a:sym typeface="Wingdings" panose="05000000000000000000" pitchFamily="2" charset="2"/>
            </a:endParaRPr>
          </a:p>
          <a:p>
            <a:pPr marL="179388" indent="-168275">
              <a:buFont typeface="Arial" panose="020B0604020202020204" pitchFamily="34" charset="0"/>
              <a:buChar char="•"/>
            </a:pP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Arquitectura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imaginativa </a:t>
            </a:r>
            <a:r>
              <a:rPr lang="es-ES" sz="1400" b="1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+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de gran fantasia</a:t>
            </a:r>
            <a:endParaRPr lang="es-ES" sz="1400">
              <a:uFill>
                <a:solidFill>
                  <a:schemeClr val="accent2"/>
                </a:solidFill>
              </a:uFill>
              <a:sym typeface="Wingdings" panose="05000000000000000000" pitchFamily="2" charset="2"/>
            </a:endParaRPr>
          </a:p>
          <a:p>
            <a:pPr marL="179388" indent="-168275">
              <a:buFont typeface="Arial" panose="020B0604020202020204" pitchFamily="34" charset="0"/>
              <a:buChar char="•"/>
            </a:pP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Rep nombrosos encàrrecs de la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burgesia</a:t>
            </a:r>
            <a:r>
              <a:rPr lang="es-ES" sz="1400" b="1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+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institucions religioses</a:t>
            </a:r>
          </a:p>
          <a:p>
            <a:pPr marL="179388" indent="-168275">
              <a:buFont typeface="Arial" panose="020B0604020202020204" pitchFamily="34" charset="0"/>
              <a:buChar char="•"/>
            </a:pP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Realitza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edificis d’habitatges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400" b="1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+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cases d’estiueg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400" b="1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+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panteons </a:t>
            </a:r>
            <a:r>
              <a:rPr lang="es-ES" sz="1400" b="1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+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ermites </a:t>
            </a:r>
            <a:r>
              <a:rPr lang="es-ES" sz="1400" b="1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+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restauracions</a:t>
            </a:r>
            <a:endParaRPr lang="es-ES" sz="1400">
              <a:uFill>
                <a:solidFill>
                  <a:schemeClr val="accent2"/>
                </a:solidFill>
              </a:uFill>
              <a:sym typeface="Wingdings" panose="05000000000000000000" pitchFamily="2" charset="2"/>
            </a:endParaRPr>
          </a:p>
          <a:p>
            <a:pPr marL="179388" indent="-168275">
              <a:buFont typeface="Arial" panose="020B0604020202020204" pitchFamily="34" charset="0"/>
              <a:buChar char="•"/>
            </a:pP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Destaquen edificis que va construir a l’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eixample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de València</a:t>
            </a:r>
            <a:b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</a:b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   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la Casa dels Dracs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, situada a la cantonada dels carrers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Sorní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i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Jorge Juan</a:t>
            </a:r>
            <a:endParaRPr lang="es-ES" sz="1400" b="1">
              <a:sym typeface="Wingdings" panose="05000000000000000000" pitchFamily="2" charset="2"/>
            </a:endParaRPr>
          </a:p>
        </p:txBody>
      </p:sp>
      <p:sp>
        <p:nvSpPr>
          <p:cNvPr id="4" name="Flecha: doblada hacia arriba 3">
            <a:extLst>
              <a:ext uri="{FF2B5EF4-FFF2-40B4-BE49-F238E27FC236}">
                <a16:creationId xmlns:a16="http://schemas.microsoft.com/office/drawing/2014/main" id="{93328C93-6F06-49FB-9E2C-7686E06F10D6}"/>
              </a:ext>
            </a:extLst>
          </p:cNvPr>
          <p:cNvSpPr/>
          <p:nvPr/>
        </p:nvSpPr>
        <p:spPr>
          <a:xfrm rot="5400000">
            <a:off x="790576" y="2524941"/>
            <a:ext cx="199158" cy="180109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Abrir corchete 4">
            <a:extLst>
              <a:ext uri="{FF2B5EF4-FFF2-40B4-BE49-F238E27FC236}">
                <a16:creationId xmlns:a16="http://schemas.microsoft.com/office/drawing/2014/main" id="{6B250159-20D2-4CFD-A8AD-AC518E935544}"/>
              </a:ext>
            </a:extLst>
          </p:cNvPr>
          <p:cNvSpPr/>
          <p:nvPr/>
        </p:nvSpPr>
        <p:spPr>
          <a:xfrm>
            <a:off x="554186" y="1327056"/>
            <a:ext cx="45719" cy="454069"/>
          </a:xfrm>
          <a:prstGeom prst="leftBracket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Abrir corchete 15">
            <a:extLst>
              <a:ext uri="{FF2B5EF4-FFF2-40B4-BE49-F238E27FC236}">
                <a16:creationId xmlns:a16="http://schemas.microsoft.com/office/drawing/2014/main" id="{ECA25CC8-8A36-4392-8A51-3D9209FD6BC1}"/>
              </a:ext>
            </a:extLst>
          </p:cNvPr>
          <p:cNvSpPr/>
          <p:nvPr/>
        </p:nvSpPr>
        <p:spPr>
          <a:xfrm>
            <a:off x="553271" y="1788052"/>
            <a:ext cx="45719" cy="454069"/>
          </a:xfrm>
          <a:prstGeom prst="leftBracket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Google Shape;136;p13">
            <a:extLst>
              <a:ext uri="{FF2B5EF4-FFF2-40B4-BE49-F238E27FC236}">
                <a16:creationId xmlns:a16="http://schemas.microsoft.com/office/drawing/2014/main" id="{A7608EE2-B9EA-4447-AFC0-4D56830DC3A7}"/>
              </a:ext>
            </a:extLst>
          </p:cNvPr>
          <p:cNvSpPr txBox="1">
            <a:spLocks/>
          </p:cNvSpPr>
          <p:nvPr/>
        </p:nvSpPr>
        <p:spPr>
          <a:xfrm>
            <a:off x="530411" y="3013820"/>
            <a:ext cx="4980709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S" sz="2000" b="1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</a:rPr>
              <a:t>b) </a:t>
            </a:r>
            <a:r>
              <a:rPr lang="es-ES" sz="2000" b="1">
                <a:uFill>
                  <a:solidFill>
                    <a:schemeClr val="accent1"/>
                  </a:solidFill>
                </a:uFill>
              </a:rPr>
              <a:t>Francisco Mora Berenguer</a:t>
            </a:r>
            <a:r>
              <a:rPr lang="es-ES" sz="2000">
                <a:uFill>
                  <a:solidFill>
                    <a:schemeClr val="accent1"/>
                  </a:solidFill>
                </a:uFill>
              </a:rPr>
              <a:t> (1875-1961)</a:t>
            </a:r>
            <a:endParaRPr lang="es-ES" b="1" u="sng"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49F6A338-6919-45B6-AB6D-B0D195D76B41}"/>
              </a:ext>
            </a:extLst>
          </p:cNvPr>
          <p:cNvSpPr txBox="1">
            <a:spLocks/>
          </p:cNvSpPr>
          <p:nvPr/>
        </p:nvSpPr>
        <p:spPr>
          <a:xfrm>
            <a:off x="553271" y="3441625"/>
            <a:ext cx="8551937" cy="82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▸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▹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●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○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●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○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179388" indent="-168275">
              <a:buFont typeface="Arial" panose="020B0604020202020204" pitchFamily="34" charset="0"/>
              <a:buChar char="•"/>
            </a:pP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Va nàixer i estudiar a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Sagunt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4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es va traslladar a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Barcelona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per estudiar a l’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Escola d’Arquitectura</a:t>
            </a:r>
            <a:endParaRPr lang="es-ES" sz="1400">
              <a:uFill>
                <a:solidFill>
                  <a:schemeClr val="accent2"/>
                </a:solidFill>
              </a:uFill>
              <a:sym typeface="Wingdings" panose="05000000000000000000" pitchFamily="2" charset="2"/>
            </a:endParaRPr>
          </a:p>
          <a:p>
            <a:pPr marL="179388" indent="-168275">
              <a:buFont typeface="Arial" panose="020B0604020202020204" pitchFamily="34" charset="0"/>
              <a:buChar char="•"/>
            </a:pP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Durant la carrera </a:t>
            </a:r>
            <a:r>
              <a:rPr lang="es-ES" sz="14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vinculat amb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Buenaventura Conill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en el taller d’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Antoni Gaudí</a:t>
            </a:r>
          </a:p>
          <a:p>
            <a:pPr marL="179388" indent="-168275">
              <a:buFont typeface="Arial" panose="020B0604020202020204" pitchFamily="34" charset="0"/>
              <a:buChar char="•"/>
            </a:pP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Edifici més conegut: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Casa ordeig 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o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el Mercat de Colom</a:t>
            </a:r>
            <a:endParaRPr lang="es-ES" sz="1400">
              <a:uFill>
                <a:solidFill>
                  <a:schemeClr val="accent2"/>
                </a:solidFill>
              </a:uFill>
              <a:sym typeface="Wingdings" panose="05000000000000000000" pitchFamily="2" charset="2"/>
            </a:endParaRPr>
          </a:p>
        </p:txBody>
      </p:sp>
      <p:pic>
        <p:nvPicPr>
          <p:cNvPr id="1028" name="Picture 4" descr="Francisco Mora Berenguer - Wikipedia, la enciclopedia libre">
            <a:extLst>
              <a:ext uri="{FF2B5EF4-FFF2-40B4-BE49-F238E27FC236}">
                <a16:creationId xmlns:a16="http://schemas.microsoft.com/office/drawing/2014/main" id="{8207501A-F15E-44EB-B50C-286199990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902" y="2773164"/>
            <a:ext cx="1276350" cy="2085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80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9" name="Google Shape;136;p13">
            <a:extLst>
              <a:ext uri="{FF2B5EF4-FFF2-40B4-BE49-F238E27FC236}">
                <a16:creationId xmlns:a16="http://schemas.microsoft.com/office/drawing/2014/main" id="{5162CC1E-B134-4629-82FF-641DCDD01F85}"/>
              </a:ext>
            </a:extLst>
          </p:cNvPr>
          <p:cNvSpPr txBox="1">
            <a:spLocks/>
          </p:cNvSpPr>
          <p:nvPr/>
        </p:nvSpPr>
        <p:spPr>
          <a:xfrm>
            <a:off x="387927" y="364215"/>
            <a:ext cx="4648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S" sz="2800" b="1">
                <a:uFill>
                  <a:solidFill>
                    <a:schemeClr val="accent1"/>
                  </a:solidFill>
                </a:uFill>
              </a:rPr>
              <a:t>2.4) </a:t>
            </a:r>
            <a:r>
              <a:rPr lang="es-ES" sz="2800" b="1" u="sng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</a:rPr>
              <a:t>MODERNISME LITERARI</a:t>
            </a:r>
            <a:endParaRPr lang="es-ES" sz="4000" b="1" u="sng"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id="{936C5916-FD17-45E4-8CA3-0A8F357BA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927" y="869041"/>
            <a:ext cx="8551937" cy="800432"/>
          </a:xfrm>
        </p:spPr>
        <p:txBody>
          <a:bodyPr/>
          <a:lstStyle/>
          <a:p>
            <a:pPr marL="360363" indent="-258763"/>
            <a:r>
              <a:rPr lang="es-ES" sz="1400" u="sng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Principis anys 90 s.XIX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va sorgir un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desig de modernitat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en el </a:t>
            </a:r>
            <a:r>
              <a:rPr lang="es-ES" sz="1400" u="sng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món intel·lectual català</a:t>
            </a:r>
            <a:endParaRPr lang="es-ES" sz="1400">
              <a:uFill>
                <a:solidFill>
                  <a:schemeClr val="accent2"/>
                </a:solidFill>
              </a:uFill>
              <a:sym typeface="Wingdings" panose="05000000000000000000" pitchFamily="2" charset="2"/>
            </a:endParaRPr>
          </a:p>
          <a:p>
            <a:pPr marL="360363" indent="-258763"/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Artistes </a:t>
            </a:r>
            <a:r>
              <a:rPr lang="es-ES" sz="1400" b="1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+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escriptors </a:t>
            </a:r>
            <a:r>
              <a:rPr lang="es-ES" sz="1400" b="1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+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pensadors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4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país endarrerit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respecte la resta d’</a:t>
            </a:r>
            <a:r>
              <a:rPr lang="es-ES" sz="1400" u="sng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Europa</a:t>
            </a:r>
            <a:endParaRPr lang="es-ES" sz="1400">
              <a:uFill>
                <a:solidFill>
                  <a:schemeClr val="accent2"/>
                </a:solidFill>
              </a:uFill>
              <a:sym typeface="Wingdings" panose="05000000000000000000" pitchFamily="2" charset="2"/>
            </a:endParaRPr>
          </a:p>
          <a:p>
            <a:pPr marL="360363" indent="-258763"/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Van deixar de tindre com referent la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cultura espanyola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4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França </a:t>
            </a:r>
            <a:r>
              <a:rPr lang="es-ES" sz="1400" b="1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+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Alemanya </a:t>
            </a:r>
            <a:r>
              <a:rPr lang="es-ES" sz="1400" b="1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+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Anglaterra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i altres centres culturals</a:t>
            </a:r>
            <a:endParaRPr lang="es-ES" sz="1400">
              <a:sym typeface="Wingdings" panose="05000000000000000000" pitchFamily="2" charset="2"/>
            </a:endParaRPr>
          </a:p>
        </p:txBody>
      </p:sp>
      <p:sp>
        <p:nvSpPr>
          <p:cNvPr id="19" name="Google Shape;136;p13">
            <a:extLst>
              <a:ext uri="{FF2B5EF4-FFF2-40B4-BE49-F238E27FC236}">
                <a16:creationId xmlns:a16="http://schemas.microsoft.com/office/drawing/2014/main" id="{F4AF6120-5DD5-46B6-81FE-51ADBC6B4AA1}"/>
              </a:ext>
            </a:extLst>
          </p:cNvPr>
          <p:cNvSpPr txBox="1">
            <a:spLocks/>
          </p:cNvSpPr>
          <p:nvPr/>
        </p:nvSpPr>
        <p:spPr>
          <a:xfrm>
            <a:off x="498768" y="1564894"/>
            <a:ext cx="4980709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S" sz="2000" b="1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</a:rPr>
              <a:t>a) </a:t>
            </a:r>
            <a:r>
              <a:rPr lang="es-ES" sz="2000" b="1">
                <a:uFill>
                  <a:solidFill>
                    <a:schemeClr val="accent1"/>
                  </a:solidFill>
                </a:uFill>
              </a:rPr>
              <a:t>Joan Maragall </a:t>
            </a:r>
            <a:r>
              <a:rPr lang="es-ES" sz="2000">
                <a:uFill>
                  <a:solidFill>
                    <a:schemeClr val="accent1"/>
                  </a:solidFill>
                </a:uFill>
              </a:rPr>
              <a:t>(1860-1911)</a:t>
            </a:r>
            <a:endParaRPr lang="es-ES" b="1" u="sng"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21" name="Marcador de texto 7">
            <a:extLst>
              <a:ext uri="{FF2B5EF4-FFF2-40B4-BE49-F238E27FC236}">
                <a16:creationId xmlns:a16="http://schemas.microsoft.com/office/drawing/2014/main" id="{31F3FFB4-93FB-48E6-B357-75223B228121}"/>
              </a:ext>
            </a:extLst>
          </p:cNvPr>
          <p:cNvSpPr txBox="1">
            <a:spLocks/>
          </p:cNvSpPr>
          <p:nvPr/>
        </p:nvSpPr>
        <p:spPr>
          <a:xfrm>
            <a:off x="536645" y="2019783"/>
            <a:ext cx="8551937" cy="241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▸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▹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●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○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●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○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179388" indent="-168275">
              <a:buFont typeface="Arial" panose="020B0604020202020204" pitchFamily="34" charset="0"/>
              <a:buChar char="•"/>
            </a:pP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Va escriure principalment en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català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però també en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castellà</a:t>
            </a:r>
          </a:p>
          <a:p>
            <a:pPr marL="179388" indent="-168275">
              <a:buFont typeface="Arial" panose="020B0604020202020204" pitchFamily="34" charset="0"/>
              <a:buChar char="•"/>
            </a:pP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Va traduir autors com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Homer, Nietzche, Lamartine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entre altres</a:t>
            </a:r>
          </a:p>
          <a:p>
            <a:pPr marL="179388" indent="-168275">
              <a:buFont typeface="Arial" panose="020B0604020202020204" pitchFamily="34" charset="0"/>
              <a:buChar char="•"/>
            </a:pP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Any </a:t>
            </a: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1881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: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va guanyar la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Flor Natural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en els </a:t>
            </a:r>
            <a:r>
              <a:rPr lang="es-ES" sz="1400" u="sng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Jocs Florals de Badalona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amb la poesia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“Dins sa cambra”</a:t>
            </a:r>
            <a:endParaRPr lang="es-ES" sz="1400">
              <a:uFill>
                <a:solidFill>
                  <a:schemeClr val="accent2"/>
                </a:solidFill>
              </a:uFill>
              <a:sym typeface="Wingdings" panose="05000000000000000000" pitchFamily="2" charset="2"/>
            </a:endParaRPr>
          </a:p>
          <a:p>
            <a:pPr marL="179388" indent="-168275">
              <a:buFont typeface="Arial" panose="020B0604020202020204" pitchFamily="34" charset="0"/>
              <a:buChar char="•"/>
            </a:pP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Any </a:t>
            </a: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1884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: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va obtindre la licenciatura en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Dret</a:t>
            </a:r>
            <a:endParaRPr lang="es-ES" sz="1400">
              <a:uFill>
                <a:solidFill>
                  <a:schemeClr val="accent2"/>
                </a:solidFill>
              </a:uFill>
              <a:sym typeface="Wingdings" panose="05000000000000000000" pitchFamily="2" charset="2"/>
            </a:endParaRPr>
          </a:p>
          <a:p>
            <a:pPr marL="179388" indent="-168275">
              <a:buFont typeface="Arial" panose="020B0604020202020204" pitchFamily="34" charset="0"/>
              <a:buChar char="•"/>
            </a:pP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A partir </a:t>
            </a: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1892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: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centrat plenament en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idees modernistes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: </a:t>
            </a:r>
            <a:r>
              <a:rPr lang="es-ES" sz="1400" i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L’Avenç, Catalonia i Luz, La veu de Catalunya</a:t>
            </a:r>
          </a:p>
          <a:p>
            <a:pPr marL="179388" indent="-168275">
              <a:buFont typeface="Arial" panose="020B0604020202020204" pitchFamily="34" charset="0"/>
              <a:buChar char="•"/>
            </a:pP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Any </a:t>
            </a: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1894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: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va guanyar els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Jocs Florals de Barcelona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amb el poema “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La Sardana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”</a:t>
            </a:r>
          </a:p>
          <a:p>
            <a:pPr marL="179388" indent="-168275">
              <a:buFont typeface="Arial" panose="020B0604020202020204" pitchFamily="34" charset="0"/>
              <a:buChar char="•"/>
            </a:pP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Any </a:t>
            </a: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1906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: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     va intervenir en el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Congrés de la Llengua Catalana</a:t>
            </a:r>
            <a:b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</a:b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                     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fundador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Secció Filològica de l’Institut d’Estudis Catalans</a:t>
            </a:r>
            <a:endParaRPr lang="es-ES" sz="1400">
              <a:uFill>
                <a:solidFill>
                  <a:schemeClr val="accent2"/>
                </a:solidFill>
              </a:uFill>
              <a:sym typeface="Wingdings" panose="05000000000000000000" pitchFamily="2" charset="2"/>
            </a:endParaRPr>
          </a:p>
          <a:p>
            <a:pPr marL="179388" indent="-168275">
              <a:buFont typeface="Arial" panose="020B0604020202020204" pitchFamily="34" charset="0"/>
              <a:buChar char="•"/>
            </a:pP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Va morir a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Barcelona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el </a:t>
            </a:r>
            <a:r>
              <a:rPr lang="es-ES" sz="1400" b="1">
                <a:solidFill>
                  <a:schemeClr val="accent1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20/desembre/1911</a:t>
            </a:r>
            <a:endParaRPr lang="es-ES" sz="1400">
              <a:solidFill>
                <a:schemeClr val="accent1"/>
              </a:solidFill>
              <a:sym typeface="Wingdings" panose="05000000000000000000" pitchFamily="2" charset="2"/>
            </a:endParaRP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82C5BCE2-EE44-49ED-B6D2-8BA753E46C33}"/>
              </a:ext>
            </a:extLst>
          </p:cNvPr>
          <p:cNvCxnSpPr/>
          <p:nvPr/>
        </p:nvCxnSpPr>
        <p:spPr>
          <a:xfrm>
            <a:off x="1485032" y="3632201"/>
            <a:ext cx="1968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FE2D447-791A-4904-A311-7B657AB4D076}"/>
              </a:ext>
            </a:extLst>
          </p:cNvPr>
          <p:cNvCxnSpPr/>
          <p:nvPr/>
        </p:nvCxnSpPr>
        <p:spPr>
          <a:xfrm>
            <a:off x="1522608" y="3870326"/>
            <a:ext cx="16268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560B9537-D32C-481E-BC2F-4B310131CE0D}"/>
              </a:ext>
            </a:extLst>
          </p:cNvPr>
          <p:cNvCxnSpPr/>
          <p:nvPr/>
        </p:nvCxnSpPr>
        <p:spPr>
          <a:xfrm flipV="1">
            <a:off x="1539007" y="3632201"/>
            <a:ext cx="0" cy="2413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51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36;p13">
            <a:extLst>
              <a:ext uri="{FF2B5EF4-FFF2-40B4-BE49-F238E27FC236}">
                <a16:creationId xmlns:a16="http://schemas.microsoft.com/office/drawing/2014/main" id="{F4AF6120-5DD5-46B6-81FE-51ADBC6B4AA1}"/>
              </a:ext>
            </a:extLst>
          </p:cNvPr>
          <p:cNvSpPr txBox="1">
            <a:spLocks/>
          </p:cNvSpPr>
          <p:nvPr/>
        </p:nvSpPr>
        <p:spPr>
          <a:xfrm>
            <a:off x="415641" y="313745"/>
            <a:ext cx="4980709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S" sz="2000" b="1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</a:rPr>
              <a:t>b) </a:t>
            </a:r>
            <a:r>
              <a:rPr lang="es-ES" sz="2000" b="1">
                <a:uFill>
                  <a:solidFill>
                    <a:schemeClr val="accent1"/>
                  </a:solidFill>
                </a:uFill>
              </a:rPr>
              <a:t>Víctor Català “Caterina Albert”</a:t>
            </a:r>
            <a:r>
              <a:rPr lang="es-ES" sz="2000">
                <a:uFill>
                  <a:solidFill>
                    <a:schemeClr val="accent1"/>
                  </a:solidFill>
                </a:uFill>
              </a:rPr>
              <a:t> (1869-1966)</a:t>
            </a:r>
            <a:endParaRPr lang="es-ES" b="1" u="sng"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21" name="Marcador de texto 7">
            <a:extLst>
              <a:ext uri="{FF2B5EF4-FFF2-40B4-BE49-F238E27FC236}">
                <a16:creationId xmlns:a16="http://schemas.microsoft.com/office/drawing/2014/main" id="{31F3FFB4-93FB-48E6-B357-75223B228121}"/>
              </a:ext>
            </a:extLst>
          </p:cNvPr>
          <p:cNvSpPr txBox="1">
            <a:spLocks/>
          </p:cNvSpPr>
          <p:nvPr/>
        </p:nvSpPr>
        <p:spPr>
          <a:xfrm>
            <a:off x="522790" y="765947"/>
            <a:ext cx="8551937" cy="180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▸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▹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●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○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●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○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179388" indent="-168275">
              <a:buFont typeface="Arial" panose="020B0604020202020204" pitchFamily="34" charset="0"/>
              <a:buChar char="•"/>
            </a:pP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Format de manera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autodidàctica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en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pintura + literatura</a:t>
            </a:r>
          </a:p>
          <a:p>
            <a:pPr marL="179388" indent="-168275">
              <a:buFont typeface="Arial" panose="020B0604020202020204" pitchFamily="34" charset="0"/>
              <a:buChar char="•"/>
            </a:pP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Va començar a publicar escrits </a:t>
            </a:r>
            <a:r>
              <a:rPr lang="es-ES" sz="14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revista </a:t>
            </a:r>
            <a:r>
              <a:rPr lang="es-ES" sz="1400" b="1" i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l’Esquella de la Torratxa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4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pseudònim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Virgili Alacseal</a:t>
            </a:r>
            <a:endParaRPr lang="es-ES" sz="1400">
              <a:uFill>
                <a:solidFill>
                  <a:schemeClr val="accent2"/>
                </a:solidFill>
              </a:uFill>
              <a:sym typeface="Wingdings" panose="05000000000000000000" pitchFamily="2" charset="2"/>
            </a:endParaRPr>
          </a:p>
          <a:p>
            <a:pPr marL="179388" indent="-168275">
              <a:buFont typeface="Arial" panose="020B0604020202020204" pitchFamily="34" charset="0"/>
              <a:buChar char="•"/>
            </a:pP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L’obra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La infanticida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representada als </a:t>
            </a:r>
            <a:r>
              <a:rPr lang="es-ES" sz="1400" u="sng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Jocs Florals d’Olot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4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genera escàndol perquè presentava l’anàlisi d’una </a:t>
            </a:r>
            <a:r>
              <a:rPr lang="es-ES" sz="1400" u="sng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dona explotada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per la societat rural i primitiva</a:t>
            </a:r>
            <a:b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</a:b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    va adoptar el pseudònim de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Víctor Català</a:t>
            </a:r>
            <a:endParaRPr lang="es-ES" sz="1400">
              <a:uFill>
                <a:solidFill>
                  <a:schemeClr val="accent2"/>
                </a:solidFill>
              </a:uFill>
              <a:sym typeface="Wingdings" panose="05000000000000000000" pitchFamily="2" charset="2"/>
            </a:endParaRPr>
          </a:p>
          <a:p>
            <a:pPr marL="179388" indent="-168275">
              <a:buFont typeface="Arial" panose="020B0604020202020204" pitchFamily="34" charset="0"/>
              <a:buChar char="•"/>
            </a:pP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Una de les seues passions era el </a:t>
            </a:r>
            <a:r>
              <a:rPr lang="es-ES" sz="1400" b="1" u="sng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teatre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4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va escriure </a:t>
            </a:r>
            <a:r>
              <a:rPr lang="es-ES" sz="1400" b="1" i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Quatre monòlegs</a:t>
            </a:r>
            <a:r>
              <a:rPr lang="es-ES" sz="1400" i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i </a:t>
            </a:r>
            <a:r>
              <a:rPr lang="es-ES" sz="1400" b="1" i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Teatre inèdit</a:t>
            </a:r>
            <a:endParaRPr lang="es-ES" sz="1400">
              <a:uFill>
                <a:solidFill>
                  <a:schemeClr val="accent2"/>
                </a:solidFill>
              </a:uFill>
              <a:sym typeface="Wingdings" panose="05000000000000000000" pitchFamily="2" charset="2"/>
            </a:endParaRPr>
          </a:p>
          <a:p>
            <a:pPr marL="179388" indent="-168275">
              <a:buFont typeface="Arial" panose="020B0604020202020204" pitchFamily="34" charset="0"/>
              <a:buChar char="•"/>
            </a:pP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L’</a:t>
            </a:r>
            <a:r>
              <a:rPr lang="es-ES" sz="1400" b="1" u="sng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obra en prosa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es considera una de les més importants en català </a:t>
            </a:r>
            <a:r>
              <a:rPr lang="es-ES" sz="14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400" b="1" i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Drames Rurals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i </a:t>
            </a:r>
            <a:r>
              <a:rPr lang="es-ES" sz="1400" b="1" i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Caires vius</a:t>
            </a:r>
            <a:endParaRPr lang="es-ES" sz="1400">
              <a:uFill>
                <a:solidFill>
                  <a:schemeClr val="accent2"/>
                </a:solidFill>
              </a:uFill>
              <a:sym typeface="Wingdings" panose="05000000000000000000" pitchFamily="2" charset="2"/>
            </a:endParaRPr>
          </a:p>
        </p:txBody>
      </p:sp>
      <p:sp>
        <p:nvSpPr>
          <p:cNvPr id="4" name="Flecha: doblada hacia arriba 3">
            <a:extLst>
              <a:ext uri="{FF2B5EF4-FFF2-40B4-BE49-F238E27FC236}">
                <a16:creationId xmlns:a16="http://schemas.microsoft.com/office/drawing/2014/main" id="{042618E1-26F9-4957-B112-E64A1AF4061D}"/>
              </a:ext>
            </a:extLst>
          </p:cNvPr>
          <p:cNvSpPr/>
          <p:nvPr/>
        </p:nvSpPr>
        <p:spPr>
          <a:xfrm rot="5400000">
            <a:off x="740977" y="1745916"/>
            <a:ext cx="180592" cy="166255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49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0;p13">
            <a:extLst>
              <a:ext uri="{FF2B5EF4-FFF2-40B4-BE49-F238E27FC236}">
                <a16:creationId xmlns:a16="http://schemas.microsoft.com/office/drawing/2014/main" id="{CE4B9C2E-3391-4600-BB65-D62CFB79A72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6977" y="2368014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" name="Google Shape;136;p13">
            <a:extLst>
              <a:ext uri="{FF2B5EF4-FFF2-40B4-BE49-F238E27FC236}">
                <a16:creationId xmlns:a16="http://schemas.microsoft.com/office/drawing/2014/main" id="{65615FAC-1922-41F4-B214-742288D0817F}"/>
              </a:ext>
            </a:extLst>
          </p:cNvPr>
          <p:cNvSpPr txBox="1">
            <a:spLocks/>
          </p:cNvSpPr>
          <p:nvPr/>
        </p:nvSpPr>
        <p:spPr>
          <a:xfrm>
            <a:off x="346367" y="247650"/>
            <a:ext cx="4980709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S" sz="2000" b="1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</a:rPr>
              <a:t>C) </a:t>
            </a:r>
            <a:r>
              <a:rPr lang="es-ES" sz="2000" b="1">
                <a:uFill>
                  <a:solidFill>
                    <a:schemeClr val="accent1"/>
                  </a:solidFill>
                </a:uFill>
              </a:rPr>
              <a:t>Santiago Rusiñol</a:t>
            </a:r>
            <a:r>
              <a:rPr lang="es-ES" sz="2000">
                <a:uFill>
                  <a:solidFill>
                    <a:schemeClr val="accent1"/>
                  </a:solidFill>
                </a:uFill>
              </a:rPr>
              <a:t> (1861-1931)</a:t>
            </a:r>
            <a:endParaRPr lang="es-ES" b="1" u="sng"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8988BE7B-86F6-43F5-A768-965D68C691B0}"/>
              </a:ext>
            </a:extLst>
          </p:cNvPr>
          <p:cNvSpPr txBox="1">
            <a:spLocks/>
          </p:cNvSpPr>
          <p:nvPr/>
        </p:nvSpPr>
        <p:spPr>
          <a:xfrm>
            <a:off x="453516" y="722050"/>
            <a:ext cx="8551937" cy="138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▸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▹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●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○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●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○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179388" indent="-168275">
              <a:buFont typeface="Arial" panose="020B0604020202020204" pitchFamily="34" charset="0"/>
              <a:buChar char="•"/>
            </a:pPr>
            <a:r>
              <a:rPr lang="es-ES" sz="1400" b="1" u="sng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PINTOR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:</a:t>
            </a:r>
            <a:endParaRPr lang="es-ES" sz="1400">
              <a:uFill>
                <a:solidFill>
                  <a:schemeClr val="accent2"/>
                </a:solidFill>
              </a:uFill>
              <a:sym typeface="Wingdings" panose="05000000000000000000" pitchFamily="2" charset="2"/>
            </a:endParaRPr>
          </a:p>
          <a:p>
            <a:pPr marL="450850" lvl="1" indent="-180975">
              <a:buSzPct val="100000"/>
              <a:buFont typeface="Courier New" panose="02070309020205020404" pitchFamily="49" charset="0"/>
              <a:buChar char="o"/>
            </a:pP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Format al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Centre d’aquarel·listes de Barcelona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4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un dels fundadors</a:t>
            </a:r>
          </a:p>
          <a:p>
            <a:pPr marL="450850" lvl="1" indent="-180975">
              <a:buSzPct val="100000"/>
              <a:buFont typeface="Courier New" panose="02070309020205020404" pitchFamily="49" charset="0"/>
              <a:buChar char="o"/>
            </a:pPr>
            <a:r>
              <a:rPr lang="es-ES" sz="1400" u="sng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INICIS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: producció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paisatgística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400" b="1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+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temàtica urbana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400" b="1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+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retrats </a:t>
            </a:r>
            <a:r>
              <a:rPr lang="es-ES" sz="1400" b="1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+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composicions simbòliques d’inspiració modernista</a:t>
            </a:r>
            <a:endParaRPr lang="es-ES" sz="1400">
              <a:uFill>
                <a:solidFill>
                  <a:schemeClr val="accent2"/>
                </a:solidFill>
              </a:uFill>
              <a:sym typeface="Wingdings" panose="05000000000000000000" pitchFamily="2" charset="2"/>
            </a:endParaRPr>
          </a:p>
          <a:p>
            <a:pPr marL="450850" lvl="1" indent="-180975">
              <a:buSzPct val="100000"/>
              <a:buFont typeface="Courier New" panose="02070309020205020404" pitchFamily="49" charset="0"/>
              <a:buChar char="o"/>
            </a:pPr>
            <a:r>
              <a:rPr lang="es-ES" sz="1400" u="sng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Des de </a:t>
            </a:r>
            <a:r>
              <a:rPr lang="es-ES" sz="1400" u="sng">
                <a:solidFill>
                  <a:schemeClr val="accent1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1896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després d’un </a:t>
            </a:r>
            <a:r>
              <a:rPr lang="es-ES" sz="1400" u="sng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viatge a Andalusia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4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començar a pintar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jardins</a:t>
            </a:r>
            <a:endParaRPr lang="es-ES" sz="1400" u="sng">
              <a:uFill>
                <a:solidFill>
                  <a:schemeClr val="accent2"/>
                </a:solidFill>
              </a:uFill>
              <a:sym typeface="Wingdings" panose="05000000000000000000" pitchFamily="2" charset="2"/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EB0B042-7D66-4BCD-A9C1-8DE1AA137D8A}"/>
              </a:ext>
            </a:extLst>
          </p:cNvPr>
          <p:cNvSpPr txBox="1">
            <a:spLocks/>
          </p:cNvSpPr>
          <p:nvPr/>
        </p:nvSpPr>
        <p:spPr>
          <a:xfrm>
            <a:off x="453515" y="2129161"/>
            <a:ext cx="8551937" cy="2061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▸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▹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●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○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●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○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179388" indent="-168275">
              <a:buFont typeface="Arial" panose="020B0604020202020204" pitchFamily="34" charset="0"/>
              <a:buChar char="•"/>
            </a:pPr>
            <a:r>
              <a:rPr lang="es-ES" sz="1400" b="1" u="sng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ESCRIPTOR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:</a:t>
            </a:r>
            <a:endParaRPr lang="es-ES" sz="1400">
              <a:uFill>
                <a:solidFill>
                  <a:schemeClr val="accent2"/>
                </a:solidFill>
              </a:uFill>
              <a:sym typeface="Wingdings" panose="05000000000000000000" pitchFamily="2" charset="2"/>
            </a:endParaRPr>
          </a:p>
          <a:p>
            <a:pPr marL="450850" lvl="1" indent="-180975">
              <a:buSzPct val="100000"/>
              <a:buFont typeface="Courier New" panose="02070309020205020404" pitchFamily="49" charset="0"/>
              <a:buChar char="o"/>
            </a:pPr>
            <a:r>
              <a:rPr lang="es-ES" sz="1400" u="sng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Primers escrits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: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descripcions natura </a:t>
            </a:r>
            <a:r>
              <a:rPr lang="es-ES" sz="1400" b="1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+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gènere epistolar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4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cartes a la seua futura dona </a:t>
            </a:r>
            <a:r>
              <a:rPr lang="es-ES" sz="1400" u="sng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Lluïsa Denís</a:t>
            </a:r>
            <a:endParaRPr lang="es-ES" sz="1400">
              <a:uFill>
                <a:solidFill>
                  <a:schemeClr val="accent2"/>
                </a:solidFill>
              </a:uFill>
              <a:sym typeface="Wingdings" panose="05000000000000000000" pitchFamily="2" charset="2"/>
            </a:endParaRPr>
          </a:p>
          <a:p>
            <a:pPr marL="450850" lvl="1" indent="-180975">
              <a:buSzPct val="100000"/>
              <a:buFont typeface="Courier New" panose="02070309020205020404" pitchFamily="49" charset="0"/>
              <a:buChar char="o"/>
            </a:pPr>
            <a:r>
              <a:rPr lang="es-ES" sz="1400" u="sng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Creació literària d’alt nivel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a partir de la traducció d’algunes obres de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Baudelaire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4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influència primers libres</a:t>
            </a:r>
          </a:p>
          <a:p>
            <a:pPr marL="450850" lvl="1" indent="-180975">
              <a:buSzPct val="100000"/>
              <a:buFont typeface="Courier New" panose="02070309020205020404" pitchFamily="49" charset="0"/>
              <a:buChar char="o"/>
            </a:pPr>
            <a:r>
              <a:rPr lang="es-ES" sz="1400" u="sng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Teatre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: obres de gran èxit com </a:t>
            </a:r>
            <a:r>
              <a:rPr lang="es-ES" sz="1400" b="1" i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El Pati blau</a:t>
            </a:r>
          </a:p>
          <a:p>
            <a:pPr marL="450850" lvl="1" indent="-180975">
              <a:buSzPct val="100000"/>
              <a:buFont typeface="Courier New" panose="02070309020205020404" pitchFamily="49" charset="0"/>
              <a:buChar char="o"/>
            </a:pP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Va escriure </a:t>
            </a:r>
            <a:r>
              <a:rPr lang="es-ES" sz="1400" u="sng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drames i comèdies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acabant l’any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1917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amb la versió teatral </a:t>
            </a:r>
            <a:r>
              <a:rPr lang="es-ES" sz="1400" b="1" i="1" u="sng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L’auca del senyor Esteve</a:t>
            </a:r>
          </a:p>
          <a:p>
            <a:pPr marL="450850" lvl="1" indent="-180975">
              <a:buSzPct val="100000"/>
              <a:buFont typeface="Courier New" panose="02070309020205020404" pitchFamily="49" charset="0"/>
              <a:buChar char="o"/>
            </a:pP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Defensor del </a:t>
            </a:r>
            <a:r>
              <a:rPr lang="es-ES" sz="1400" u="sng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modernisme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davant el </a:t>
            </a:r>
            <a:r>
              <a:rPr lang="es-ES" sz="1400" u="sng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noucentisme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4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400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 pseudònim </a:t>
            </a:r>
            <a:r>
              <a:rPr lang="es-ES" sz="1400" b="1">
                <a:uFill>
                  <a:solidFill>
                    <a:schemeClr val="accent2"/>
                  </a:solidFill>
                </a:uFill>
                <a:sym typeface="Wingdings" panose="05000000000000000000" pitchFamily="2" charset="2"/>
              </a:rPr>
              <a:t>Xarau</a:t>
            </a:r>
            <a:endParaRPr lang="es-ES" sz="1400">
              <a:uFill>
                <a:solidFill>
                  <a:schemeClr val="accent2"/>
                </a:solidFill>
              </a:u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68843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>
            <a:off x="457657" y="506775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2"/>
                </a:solidFill>
              </a:rPr>
              <a:t>3. </a:t>
            </a:r>
            <a:r>
              <a:rPr lang="es-ES" sz="4000" b="1"/>
              <a:t>Les oracions compostes</a:t>
            </a:r>
            <a:endParaRPr sz="4000" b="1"/>
          </a:p>
        </p:txBody>
      </p:sp>
      <p:sp>
        <p:nvSpPr>
          <p:cNvPr id="140" name="Google Shape;140;p13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7" name="Diagrama de flujo: datos 6">
            <a:extLst>
              <a:ext uri="{FF2B5EF4-FFF2-40B4-BE49-F238E27FC236}">
                <a16:creationId xmlns:a16="http://schemas.microsoft.com/office/drawing/2014/main" id="{007248FB-01D1-427F-81B4-1B523913BE74}"/>
              </a:ext>
            </a:extLst>
          </p:cNvPr>
          <p:cNvSpPr/>
          <p:nvPr/>
        </p:nvSpPr>
        <p:spPr>
          <a:xfrm>
            <a:off x="337737" y="824346"/>
            <a:ext cx="5730553" cy="70988"/>
          </a:xfrm>
          <a:prstGeom prst="flowChartInputOutpu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3D45328-CDB2-4695-A2DB-AEA6E9F50E37}"/>
              </a:ext>
            </a:extLst>
          </p:cNvPr>
          <p:cNvSpPr/>
          <p:nvPr/>
        </p:nvSpPr>
        <p:spPr>
          <a:xfrm>
            <a:off x="387927" y="989486"/>
            <a:ext cx="3408218" cy="2736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>
                <a:uFill>
                  <a:solidFill>
                    <a:schemeClr val="accent2"/>
                  </a:solidFill>
                </a:uFill>
                <a:latin typeface="News Cycle" panose="020B0604020202020204" charset="2"/>
              </a:rPr>
              <a:t>Les </a:t>
            </a:r>
            <a:r>
              <a:rPr lang="es-ES" b="1">
                <a:uFill>
                  <a:solidFill>
                    <a:schemeClr val="accent2"/>
                  </a:solidFill>
                </a:uFill>
                <a:latin typeface="News Cycle" panose="020B0604020202020204" charset="2"/>
              </a:rPr>
              <a:t>oracions compostes</a:t>
            </a:r>
            <a:r>
              <a:rPr lang="es-ES">
                <a:uFill>
                  <a:solidFill>
                    <a:schemeClr val="accent2"/>
                  </a:solidFill>
                </a:uFill>
                <a:latin typeface="News Cycle" panose="020B0604020202020204" charset="2"/>
              </a:rPr>
              <a:t> tenen </a:t>
            </a:r>
            <a:r>
              <a:rPr lang="es-ES" b="1">
                <a:uFill>
                  <a:solidFill>
                    <a:schemeClr val="accent2"/>
                  </a:solidFill>
                </a:uFill>
                <a:latin typeface="News Cycle" panose="020B0604020202020204" charset="2"/>
              </a:rPr>
              <a:t>2 o més verbs</a:t>
            </a:r>
            <a:r>
              <a:rPr lang="es-ES">
                <a:uFill>
                  <a:solidFill>
                    <a:schemeClr val="accent2"/>
                  </a:solidFill>
                </a:uFill>
                <a:latin typeface="News Cycle" panose="020B0604020202020204" charset="2"/>
              </a:rPr>
              <a:t>.</a:t>
            </a:r>
          </a:p>
        </p:txBody>
      </p:sp>
      <p:sp>
        <p:nvSpPr>
          <p:cNvPr id="18" name="Google Shape;136;p13">
            <a:extLst>
              <a:ext uri="{FF2B5EF4-FFF2-40B4-BE49-F238E27FC236}">
                <a16:creationId xmlns:a16="http://schemas.microsoft.com/office/drawing/2014/main" id="{CF5A82D7-9C24-42BB-9B75-3BFD52E3AA44}"/>
              </a:ext>
            </a:extLst>
          </p:cNvPr>
          <p:cNvSpPr txBox="1">
            <a:spLocks/>
          </p:cNvSpPr>
          <p:nvPr/>
        </p:nvSpPr>
        <p:spPr>
          <a:xfrm>
            <a:off x="457657" y="1359346"/>
            <a:ext cx="4184073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ES" sz="2800" b="1">
                <a:uFill>
                  <a:solidFill>
                    <a:schemeClr val="accent1"/>
                  </a:solidFill>
                </a:uFill>
              </a:rPr>
              <a:t>3.1) </a:t>
            </a:r>
            <a:r>
              <a:rPr lang="es-ES" sz="2800" b="1" u="sng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</a:rPr>
              <a:t>Oracions subordinades</a:t>
            </a:r>
            <a:endParaRPr lang="es-ES" sz="4000" b="1" u="sng"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2ED7B0-1BD8-4E53-8698-E77D7030FFCD}"/>
              </a:ext>
            </a:extLst>
          </p:cNvPr>
          <p:cNvSpPr txBox="1"/>
          <p:nvPr/>
        </p:nvSpPr>
        <p:spPr>
          <a:xfrm>
            <a:off x="547711" y="1755646"/>
            <a:ext cx="5506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Clr>
                <a:schemeClr val="accent1"/>
              </a:buClr>
              <a:buFont typeface="Wingdings 3" panose="05040102010807070707" pitchFamily="18" charset="2"/>
              <a:buChar char=""/>
              <a:tabLst>
                <a:tab pos="179388" algn="l"/>
              </a:tabLst>
            </a:pPr>
            <a:r>
              <a:rPr lang="es-ES">
                <a:latin typeface="News Cycle" panose="020B0604020202020204" charset="2"/>
              </a:rPr>
              <a:t>L’oració subordinada </a:t>
            </a:r>
            <a:r>
              <a:rPr lang="es-ES" b="1">
                <a:latin typeface="News Cycle" panose="020B0604020202020204" charset="2"/>
              </a:rPr>
              <a:t>depén</a:t>
            </a:r>
            <a:r>
              <a:rPr lang="es-ES">
                <a:latin typeface="News Cycle" panose="020B0604020202020204" charset="2"/>
              </a:rPr>
              <a:t> de la principal (no té sentit l’oració si s’elimina)</a:t>
            </a:r>
          </a:p>
          <a:p>
            <a:pPr marL="179388" indent="-179388">
              <a:buClr>
                <a:schemeClr val="accent1"/>
              </a:buClr>
              <a:buFont typeface="Wingdings 3" panose="05040102010807070707" pitchFamily="18" charset="2"/>
              <a:buChar char=""/>
              <a:tabLst>
                <a:tab pos="179388" algn="l"/>
              </a:tabLst>
            </a:pPr>
            <a:r>
              <a:rPr lang="es-ES">
                <a:latin typeface="News Cycle" panose="020B0604020202020204" charset="2"/>
              </a:rPr>
              <a:t>L’oració subordinada pot fer les funcions: </a:t>
            </a:r>
            <a:r>
              <a:rPr lang="es-ES" b="1">
                <a:latin typeface="News Cycle" panose="020B0604020202020204" charset="2"/>
              </a:rPr>
              <a:t>SN, Sadj, Sadv</a:t>
            </a:r>
            <a:endParaRPr lang="es-ES">
              <a:latin typeface="News Cycle" panose="020B0604020202020204" charset="2"/>
            </a:endParaRPr>
          </a:p>
        </p:txBody>
      </p:sp>
      <p:graphicFrame>
        <p:nvGraphicFramePr>
          <p:cNvPr id="5" name="Tabla 7">
            <a:extLst>
              <a:ext uri="{FF2B5EF4-FFF2-40B4-BE49-F238E27FC236}">
                <a16:creationId xmlns:a16="http://schemas.microsoft.com/office/drawing/2014/main" id="{F4E94F79-49D1-4E85-8B4A-1D340118EDBC}"/>
              </a:ext>
            </a:extLst>
          </p:cNvPr>
          <p:cNvGraphicFramePr>
            <a:graphicFrameLocks noGrp="1"/>
          </p:cNvGraphicFramePr>
          <p:nvPr/>
        </p:nvGraphicFramePr>
        <p:xfrm>
          <a:off x="627603" y="2398102"/>
          <a:ext cx="3844180" cy="23774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844180">
                  <a:extLst>
                    <a:ext uri="{9D8B030D-6E8A-4147-A177-3AD203B41FA5}">
                      <a16:colId xmlns:a16="http://schemas.microsoft.com/office/drawing/2014/main" val="1956406251"/>
                    </a:ext>
                  </a:extLst>
                </a:gridCol>
              </a:tblGrid>
              <a:tr h="203766">
                <a:tc>
                  <a:txBody>
                    <a:bodyPr/>
                    <a:lstStyle/>
                    <a:p>
                      <a:r>
                        <a:rPr lang="es-ES">
                          <a:latin typeface="News Cycle" panose="020B0604020202020204" charset="2"/>
                        </a:rPr>
                        <a:t>SUBSTANTIVA:</a:t>
                      </a:r>
                      <a:r>
                        <a:rPr lang="es-ES" b="0">
                          <a:latin typeface="News Cycle" panose="020B0604020202020204" charset="2"/>
                        </a:rPr>
                        <a:t> substitueix </a:t>
                      </a:r>
                      <a:r>
                        <a:rPr lang="es-ES" b="0" u="sng">
                          <a:latin typeface="News Cycle" panose="020B0604020202020204" charset="2"/>
                        </a:rPr>
                        <a:t>això/allò/açò</a:t>
                      </a:r>
                      <a:endParaRPr lang="es-ES">
                        <a:latin typeface="News Cycle" panose="020B0604020202020204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944790"/>
                  </a:ext>
                </a:extLst>
              </a:tr>
              <a:tr h="284715">
                <a:tc>
                  <a:txBody>
                    <a:bodyPr/>
                    <a:lstStyle/>
                    <a:p>
                      <a:r>
                        <a:rPr lang="es-ES" b="1">
                          <a:latin typeface="News Cycle" panose="020B0604020202020204" charset="2"/>
                        </a:rPr>
                        <a:t>Completiva:</a:t>
                      </a:r>
                      <a:r>
                        <a:rPr lang="es-ES" b="0">
                          <a:latin typeface="News Cycle" panose="020B0604020202020204" charset="2"/>
                        </a:rPr>
                        <a:t> introduïdes per la preposició </a:t>
                      </a:r>
                      <a:r>
                        <a:rPr lang="es-ES" b="1">
                          <a:latin typeface="News Cycle" panose="020B0604020202020204" charset="2"/>
                        </a:rPr>
                        <a:t>que</a:t>
                      </a:r>
                      <a:br>
                        <a:rPr lang="es-ES" b="1">
                          <a:latin typeface="News Cycle" panose="020B0604020202020204" charset="2"/>
                        </a:rPr>
                      </a:br>
                      <a:r>
                        <a:rPr lang="es-ES" b="0" i="1" u="none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-M’encanta </a:t>
                      </a:r>
                      <a:r>
                        <a:rPr lang="es-ES" b="0" i="1" u="sng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que vingues a casa</a:t>
                      </a:r>
                      <a:endParaRPr lang="es-ES" b="1">
                        <a:solidFill>
                          <a:schemeClr val="accent2"/>
                        </a:solidFill>
                        <a:latin typeface="News Cycle" panose="020B0604020202020204" charset="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498543"/>
                  </a:ext>
                </a:extLst>
              </a:tr>
              <a:tr h="284715">
                <a:tc>
                  <a:txBody>
                    <a:bodyPr/>
                    <a:lstStyle/>
                    <a:p>
                      <a:r>
                        <a:rPr lang="es-ES" b="1">
                          <a:latin typeface="News Cycle" panose="020B0604020202020204" charset="2"/>
                        </a:rPr>
                        <a:t>Interrogativa indirecta:</a:t>
                      </a:r>
                      <a:r>
                        <a:rPr lang="es-ES" b="0">
                          <a:latin typeface="News Cycle" panose="020B0604020202020204" charset="2"/>
                        </a:rPr>
                        <a:t> introduïdes per la conjunció </a:t>
                      </a:r>
                      <a:r>
                        <a:rPr lang="es-ES" b="1">
                          <a:latin typeface="News Cycle" panose="020B0604020202020204" charset="2"/>
                        </a:rPr>
                        <a:t>si</a:t>
                      </a:r>
                      <a:br>
                        <a:rPr lang="es-ES" b="0">
                          <a:latin typeface="News Cycle" panose="020B0604020202020204" charset="2"/>
                        </a:rPr>
                      </a:br>
                      <a:r>
                        <a:rPr lang="es-ES" b="0" i="1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-No sap </a:t>
                      </a:r>
                      <a:r>
                        <a:rPr lang="es-ES" b="0" i="1" u="sng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si vindrà demà</a:t>
                      </a:r>
                      <a:endParaRPr lang="es-ES" b="1">
                        <a:solidFill>
                          <a:schemeClr val="accent2"/>
                        </a:solidFill>
                        <a:latin typeface="News Cycle" panose="020B0604020202020204" charset="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225336"/>
                  </a:ext>
                </a:extLst>
              </a:tr>
              <a:tr h="284715">
                <a:tc>
                  <a:txBody>
                    <a:bodyPr/>
                    <a:lstStyle/>
                    <a:p>
                      <a:r>
                        <a:rPr lang="es-ES" b="1">
                          <a:latin typeface="News Cycle" panose="020B0604020202020204" charset="2"/>
                        </a:rPr>
                        <a:t>Relativa:</a:t>
                      </a:r>
                      <a:r>
                        <a:rPr lang="es-ES" b="0">
                          <a:latin typeface="News Cycle" panose="020B0604020202020204" charset="2"/>
                        </a:rPr>
                        <a:t> introduïdes per un </a:t>
                      </a:r>
                      <a:r>
                        <a:rPr lang="es-ES" b="1">
                          <a:latin typeface="News Cycle" panose="020B0604020202020204" charset="2"/>
                        </a:rPr>
                        <a:t>pronom relatiu</a:t>
                      </a:r>
                      <a:br>
                        <a:rPr lang="es-ES" b="0">
                          <a:latin typeface="News Cycle" panose="020B0604020202020204" charset="2"/>
                        </a:rPr>
                      </a:br>
                      <a:r>
                        <a:rPr lang="es-ES" b="0" i="1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-Els vaig pagar </a:t>
                      </a:r>
                      <a:r>
                        <a:rPr lang="es-ES" b="0" i="1" u="sng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el que em van demanar</a:t>
                      </a:r>
                      <a:endParaRPr lang="es-ES" b="1">
                        <a:solidFill>
                          <a:schemeClr val="accent2"/>
                        </a:solidFill>
                        <a:latin typeface="News Cycle" panose="020B0604020202020204" charset="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90303"/>
                  </a:ext>
                </a:extLst>
              </a:tr>
              <a:tr h="284715">
                <a:tc>
                  <a:txBody>
                    <a:bodyPr/>
                    <a:lstStyle/>
                    <a:p>
                      <a:r>
                        <a:rPr lang="es-ES" b="1">
                          <a:latin typeface="News Cycle" panose="020B0604020202020204" charset="2"/>
                        </a:rPr>
                        <a:t>D’infinitiu:</a:t>
                      </a:r>
                      <a:r>
                        <a:rPr lang="es-ES" b="0">
                          <a:latin typeface="News Cycle" panose="020B0604020202020204" charset="2"/>
                        </a:rPr>
                        <a:t> no tenen nexe (prep) + inf</a:t>
                      </a:r>
                    </a:p>
                    <a:p>
                      <a:r>
                        <a:rPr lang="es-ES" b="0" i="1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-Vol </a:t>
                      </a:r>
                      <a:r>
                        <a:rPr lang="es-ES" b="0" i="1" u="sng">
                          <a:solidFill>
                            <a:schemeClr val="accent2"/>
                          </a:solidFill>
                          <a:latin typeface="News Cycle" panose="020B0604020202020204" charset="2"/>
                        </a:rPr>
                        <a:t>explicar el seu treball a classe</a:t>
                      </a:r>
                      <a:endParaRPr lang="es-ES" b="0" i="1">
                        <a:solidFill>
                          <a:schemeClr val="accent2"/>
                        </a:solidFill>
                        <a:latin typeface="News Cycle" panose="020B0604020202020204" charset="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603226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5B7BE7B7-0DD4-4719-A382-3763889B93C9}"/>
              </a:ext>
            </a:extLst>
          </p:cNvPr>
          <p:cNvSpPr txBox="1"/>
          <p:nvPr/>
        </p:nvSpPr>
        <p:spPr>
          <a:xfrm>
            <a:off x="308589" y="2357394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accent2"/>
                </a:solidFill>
              </a:rPr>
              <a:t>1)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07151617-2A33-44D9-8D4F-36EB8192DC16}"/>
              </a:ext>
            </a:extLst>
          </p:cNvPr>
          <p:cNvCxnSpPr>
            <a:cxnSpLocks/>
          </p:cNvCxnSpPr>
          <p:nvPr/>
        </p:nvCxnSpPr>
        <p:spPr>
          <a:xfrm>
            <a:off x="3273823" y="4404632"/>
            <a:ext cx="136790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1AB397C-031D-446A-8B77-D8922F02648B}"/>
              </a:ext>
            </a:extLst>
          </p:cNvPr>
          <p:cNvSpPr txBox="1"/>
          <p:nvPr/>
        </p:nvSpPr>
        <p:spPr>
          <a:xfrm>
            <a:off x="4572000" y="4266132"/>
            <a:ext cx="3350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latin typeface="News Cycle" panose="020B0604020202020204" charset="2"/>
              </a:rPr>
              <a:t>es manté la preposició al substituir per això/allò/açò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1352594-ABDE-451C-9A8D-4A3A7824CF2F}"/>
              </a:ext>
            </a:extLst>
          </p:cNvPr>
          <p:cNvSpPr txBox="1"/>
          <p:nvPr/>
        </p:nvSpPr>
        <p:spPr>
          <a:xfrm>
            <a:off x="5247184" y="4501569"/>
            <a:ext cx="210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>
                <a:solidFill>
                  <a:schemeClr val="accent2"/>
                </a:solidFill>
                <a:latin typeface="News Cycle" panose="020B0604020202020204" charset="2"/>
              </a:rPr>
              <a:t>Es penedeix </a:t>
            </a:r>
            <a:r>
              <a:rPr lang="es-ES" sz="1200" b="1" i="1" u="sng">
                <a:solidFill>
                  <a:schemeClr val="accent2"/>
                </a:solidFill>
                <a:latin typeface="News Cycle" panose="020B0604020202020204" charset="2"/>
              </a:rPr>
              <a:t>de</a:t>
            </a:r>
            <a:r>
              <a:rPr lang="es-ES" sz="1200" i="1" u="sng">
                <a:solidFill>
                  <a:schemeClr val="accent2"/>
                </a:solidFill>
                <a:latin typeface="News Cycle" panose="020B0604020202020204" charset="2"/>
              </a:rPr>
              <a:t> fer les coses així</a:t>
            </a:r>
            <a:br>
              <a:rPr lang="es-ES" sz="1200" i="1">
                <a:solidFill>
                  <a:schemeClr val="accent2"/>
                </a:solidFill>
                <a:latin typeface="News Cycle" panose="020B0604020202020204" charset="2"/>
              </a:rPr>
            </a:br>
            <a:r>
              <a:rPr lang="es-ES" sz="1200" i="1">
                <a:solidFill>
                  <a:schemeClr val="accent2"/>
                </a:solidFill>
                <a:latin typeface="News Cycle" panose="020B0604020202020204" charset="2"/>
              </a:rPr>
              <a:t>Es penedeix </a:t>
            </a:r>
            <a:r>
              <a:rPr lang="es-ES" sz="1200" b="1" i="1" u="sng">
                <a:solidFill>
                  <a:schemeClr val="accent2"/>
                </a:solidFill>
                <a:latin typeface="News Cycle" panose="020B0604020202020204" charset="2"/>
              </a:rPr>
              <a:t>d’</a:t>
            </a:r>
            <a:r>
              <a:rPr lang="es-ES" sz="1200" i="1" u="sng">
                <a:solidFill>
                  <a:schemeClr val="accent2"/>
                </a:solidFill>
                <a:latin typeface="News Cycle" panose="020B0604020202020204" charset="2"/>
              </a:rPr>
              <a:t>això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A0F52CA-1B16-4957-94F1-62C0A27FE956}"/>
              </a:ext>
            </a:extLst>
          </p:cNvPr>
          <p:cNvSpPr/>
          <p:nvPr/>
        </p:nvSpPr>
        <p:spPr>
          <a:xfrm>
            <a:off x="6068290" y="2357394"/>
            <a:ext cx="1731818" cy="6511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latin typeface="News Cycle" panose="020B0604020202020204" charset="2"/>
              </a:rPr>
              <a:t>PRONOMS RELATIUS:</a:t>
            </a:r>
            <a:r>
              <a:rPr lang="es-ES" sz="1200">
                <a:latin typeface="News Cycle" panose="020B0604020202020204" charset="2"/>
              </a:rPr>
              <a:t> que, què, on, qui, el/la qual, els/les quals</a:t>
            </a:r>
            <a:endParaRPr lang="es-ES" sz="1200" b="1">
              <a:latin typeface="News Cycle" panose="020B0604020202020204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88487942"/>
      </p:ext>
    </p:extLst>
  </p:cSld>
  <p:clrMapOvr>
    <a:masterClrMapping/>
  </p:clrMapOvr>
</p:sld>
</file>

<file path=ppt/theme/theme1.xml><?xml version="1.0" encoding="utf-8"?>
<a:theme xmlns:a="http://schemas.openxmlformats.org/drawingml/2006/main" name="Jessica template">
  <a:themeElements>
    <a:clrScheme name="Custom 347">
      <a:dk1>
        <a:srgbClr val="062133"/>
      </a:dk1>
      <a:lt1>
        <a:srgbClr val="FFFFFF"/>
      </a:lt1>
      <a:dk2>
        <a:srgbClr val="878E92"/>
      </a:dk2>
      <a:lt2>
        <a:srgbClr val="E9EEF0"/>
      </a:lt2>
      <a:accent1>
        <a:srgbClr val="0DB8CC"/>
      </a:accent1>
      <a:accent2>
        <a:srgbClr val="FFA604"/>
      </a:accent2>
      <a:accent3>
        <a:srgbClr val="00799E"/>
      </a:accent3>
      <a:accent4>
        <a:srgbClr val="32E4C8"/>
      </a:accent4>
      <a:accent5>
        <a:srgbClr val="FFD104"/>
      </a:accent5>
      <a:accent6>
        <a:srgbClr val="2EC9FF"/>
      </a:accent6>
      <a:hlink>
        <a:srgbClr val="00799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1031</Words>
  <Application>Microsoft Office PowerPoint</Application>
  <PresentationFormat>Presentación en pantalla (16:9)</PresentationFormat>
  <Paragraphs>139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News Cycle</vt:lpstr>
      <vt:lpstr>Courier New</vt:lpstr>
      <vt:lpstr>Oswald</vt:lpstr>
      <vt:lpstr>Wingdings 3</vt:lpstr>
      <vt:lpstr>Calibri</vt:lpstr>
      <vt:lpstr>Arial</vt:lpstr>
      <vt:lpstr>Wingdings</vt:lpstr>
      <vt:lpstr>Jessica template</vt:lpstr>
      <vt:lpstr>VALENCIÀ T.4</vt:lpstr>
      <vt:lpstr>1. Perífrasis d’obligació</vt:lpstr>
      <vt:lpstr>2. Modernisme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Les oracions compostes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VALENCIÀ T.4</dc:title>
  <cp:lastModifiedBy>Eva Arnau</cp:lastModifiedBy>
  <cp:revision>24</cp:revision>
  <dcterms:modified xsi:type="dcterms:W3CDTF">2023-05-14T20:17:33Z</dcterms:modified>
</cp:coreProperties>
</file>