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3"/>
  </p:notesMasterIdLst>
  <p:sldIdLst>
    <p:sldId id="256" r:id="rId2"/>
    <p:sldId id="257" r:id="rId3"/>
    <p:sldId id="295" r:id="rId4"/>
    <p:sldId id="296" r:id="rId5"/>
    <p:sldId id="297" r:id="rId6"/>
    <p:sldId id="301" r:id="rId7"/>
    <p:sldId id="299" r:id="rId8"/>
    <p:sldId id="303" r:id="rId9"/>
    <p:sldId id="298" r:id="rId10"/>
    <p:sldId id="302" r:id="rId11"/>
    <p:sldId id="304" r:id="rId12"/>
  </p:sldIdLst>
  <p:sldSz cx="9144000" cy="5143500" type="screen16x9"/>
  <p:notesSz cx="6858000" cy="9144000"/>
  <p:embeddedFontLst>
    <p:embeddedFont>
      <p:font typeface="Merriweather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0"/>
      <p:regular r:id="rId18"/>
      <p:bold r:id="rId19"/>
      <p:italic r:id="rId20"/>
      <p:boldItalic r:id="rId21"/>
    </p:embeddedFont>
    <p:embeddedFont>
      <p:font typeface="Wingdings 3" panose="05040102010807070707" pitchFamily="18" charset="2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516"/>
    <a:srgbClr val="EEB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F5ED6B-40B9-40AC-8FA2-20DD159D144C}">
  <a:tblStyle styleId="{98F5ED6B-40B9-40AC-8FA2-20DD159D144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6B68A2A-B305-4263-850F-5E2D87496A6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2132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8769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0" y="2580675"/>
            <a:ext cx="9144000" cy="2562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903500" y="1786850"/>
            <a:ext cx="5337000" cy="15699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944450" y="1831388"/>
            <a:ext cx="5255100" cy="14808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100" y="0"/>
            <a:ext cx="9144000" cy="79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1777275" y="522975"/>
            <a:ext cx="5589600" cy="546900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397363"/>
            <a:ext cx="3994500" cy="35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92274" y="1397363"/>
            <a:ext cx="3994500" cy="35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810200" y="557513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/>
          <p:nvPr/>
        </p:nvSpPr>
        <p:spPr>
          <a:xfrm>
            <a:off x="100" y="0"/>
            <a:ext cx="9144000" cy="79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/>
          <p:nvPr/>
        </p:nvSpPr>
        <p:spPr>
          <a:xfrm>
            <a:off x="1777275" y="522975"/>
            <a:ext cx="5589600" cy="546900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810200" y="557513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10300" y="556800"/>
            <a:ext cx="5523600" cy="477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Merriweather"/>
              <a:buNone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345100"/>
            <a:ext cx="8229600" cy="3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◉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●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●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4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ctrTitle"/>
          </p:nvPr>
        </p:nvSpPr>
        <p:spPr>
          <a:xfrm>
            <a:off x="1944450" y="1831388"/>
            <a:ext cx="5255100" cy="148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300"/>
              <a:t>L’Europa d’entreguerres i la 2ªGM</a:t>
            </a:r>
            <a:endParaRPr sz="3300"/>
          </a:p>
        </p:txBody>
      </p:sp>
      <p:sp>
        <p:nvSpPr>
          <p:cNvPr id="4" name="Google Shape;84;p14">
            <a:extLst>
              <a:ext uri="{FF2B5EF4-FFF2-40B4-BE49-F238E27FC236}">
                <a16:creationId xmlns:a16="http://schemas.microsoft.com/office/drawing/2014/main" id="{E83CE6A4-C3A8-4A17-9352-C927CEE06EBA}"/>
              </a:ext>
            </a:extLst>
          </p:cNvPr>
          <p:cNvSpPr txBox="1">
            <a:spLocks/>
          </p:cNvSpPr>
          <p:nvPr/>
        </p:nvSpPr>
        <p:spPr>
          <a:xfrm>
            <a:off x="685800" y="1046588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◉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●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●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○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Char char="■"/>
              <a:defRPr sz="2400" b="0" i="0" u="none" strike="noStrike" cap="non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marL="0" indent="0" algn="ctr">
              <a:buFont typeface="Raleway"/>
              <a:buNone/>
            </a:pPr>
            <a:r>
              <a:rPr lang="es-ES" sz="3600" b="1"/>
              <a:t>HISTÒRIA TEMA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10837" y="141154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3.3)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HITLER I PARTIT NAZI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388319" y="636452"/>
            <a:ext cx="8510646" cy="3838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En </a:t>
            </a:r>
            <a:r>
              <a:rPr lang="es-ES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1920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Adolf Hitler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funda el </a:t>
            </a:r>
            <a:r>
              <a:rPr lang="es-ES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Partit Nacionalsocialista dels Treballadors d’Alemanya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(NSDAP)</a:t>
            </a:r>
            <a:b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té a disposició una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organització paramilitar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Després del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fracàs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del </a:t>
            </a:r>
            <a:r>
              <a:rPr lang="es-ES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putsch de Munic</a:t>
            </a:r>
            <a:r>
              <a:rPr lang="es-ES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(intent de colp d’Estat)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 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escriu a la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presó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el </a:t>
            </a:r>
            <a:r>
              <a:rPr lang="es-ES" b="1" i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Mein Kampf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anticomunisme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(no repartició de les riqueses)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antiparlamentarisme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superioritat raça ària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(racisme)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antisemitisme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(odi als jueus)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ultranacionalisme expansiu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indent="-179388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Partit Nazi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genera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demagògia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en plena crisi: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promet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treball,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pujada salaris, seguretat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benefici burgesia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acusa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jueus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,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comunistes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demòcrates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provocar la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crisi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ataquen a les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organitzacions d’esquerres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defensors de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ordre social capitalisme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front al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perill revolucionari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8A88281-1ECD-4497-9931-BCBD74F662F6}"/>
              </a:ext>
            </a:extLst>
          </p:cNvPr>
          <p:cNvSpPr txBox="1"/>
          <p:nvPr/>
        </p:nvSpPr>
        <p:spPr>
          <a:xfrm>
            <a:off x="7606146" y="1108363"/>
            <a:ext cx="1207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1"/>
                </a:solidFill>
                <a:latin typeface="Raleway" panose="020B0604020202020204" charset="0"/>
              </a:rPr>
              <a:t>(La Meua Lluita)</a:t>
            </a:r>
          </a:p>
        </p:txBody>
      </p:sp>
      <p:sp>
        <p:nvSpPr>
          <p:cNvPr id="2" name="Flecha: doblada hacia arriba 1">
            <a:extLst>
              <a:ext uri="{FF2B5EF4-FFF2-40B4-BE49-F238E27FC236}">
                <a16:creationId xmlns:a16="http://schemas.microsoft.com/office/drawing/2014/main" id="{74561368-7237-4694-8D28-5495BA6628E4}"/>
              </a:ext>
            </a:extLst>
          </p:cNvPr>
          <p:cNvSpPr/>
          <p:nvPr/>
        </p:nvSpPr>
        <p:spPr>
          <a:xfrm rot="5400000">
            <a:off x="714613" y="988241"/>
            <a:ext cx="150193" cy="187036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369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10837" y="141154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3754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3.4)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EL NAZISME AL PODER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388319" y="636453"/>
            <a:ext cx="8510646" cy="1400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Eleccions </a:t>
            </a:r>
            <a:r>
              <a:rPr lang="es-ES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1932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Hitler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anomenat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canceller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transforma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democràcia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en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dictadura nazi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360363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incendien el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Parlament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360363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acusen als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comunistes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jueus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360363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s’atorga a si mateix el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poder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proclama el </a:t>
            </a:r>
            <a:r>
              <a:rPr lang="es-ES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III Reich</a:t>
            </a:r>
            <a:r>
              <a:rPr lang="es-ES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(Imperi) amb ell com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führer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(guia)</a:t>
            </a:r>
          </a:p>
        </p:txBody>
      </p:sp>
    </p:spTree>
    <p:extLst>
      <p:ext uri="{BB962C8B-B14F-4D97-AF65-F5344CB8AC3E}">
        <p14:creationId xmlns:p14="http://schemas.microsoft.com/office/powerpoint/2010/main" val="219442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 idx="4294967295"/>
          </p:nvPr>
        </p:nvSpPr>
        <p:spPr>
          <a:xfrm>
            <a:off x="1810300" y="556800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this template</a:t>
            </a: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810200" y="557513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</a:rPr>
              <a:t>1. </a:t>
            </a:r>
            <a:r>
              <a:rPr lang="es-ES" sz="2000"/>
              <a:t>EL CRAC DE 1929 I LA GRAN DEPRESSIÓ</a:t>
            </a:r>
            <a:endParaRPr sz="2000"/>
          </a:p>
        </p:txBody>
      </p:sp>
      <p:sp>
        <p:nvSpPr>
          <p:cNvPr id="75" name="Google Shape;75;p13"/>
          <p:cNvSpPr txBox="1"/>
          <p:nvPr/>
        </p:nvSpPr>
        <p:spPr>
          <a:xfrm>
            <a:off x="637307" y="1419749"/>
            <a:ext cx="8056419" cy="2067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Durant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dècada dels </a:t>
            </a:r>
            <a:r>
              <a:rPr lang="es-ES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1920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anomenada </a:t>
            </a:r>
            <a:r>
              <a:rPr lang="es-ES" b="1" i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“Feliços anys vint”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creixement econòmic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especialment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E.E.U.U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(no patiren 1ªGM)</a:t>
            </a:r>
          </a:p>
          <a:p>
            <a:pPr marL="450850" lvl="1" indent="-180975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augment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consum intern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augment d’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exportació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capacitat de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producció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&gt;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capacitat de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consumició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aplicació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treball en cadena (fordisme)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disminució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preus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+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substitució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treball artesanal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pujada de la borsa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per damunt de la producció i els beneficis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especulació</a:t>
            </a:r>
            <a:endParaRPr lang="es-ES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22AD324-CD9E-4ECE-A436-A93EEFC44B20}"/>
              </a:ext>
            </a:extLst>
          </p:cNvPr>
          <p:cNvSpPr txBox="1"/>
          <p:nvPr/>
        </p:nvSpPr>
        <p:spPr>
          <a:xfrm>
            <a:off x="3332550" y="2109379"/>
            <a:ext cx="5094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nous productes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 electrodomèstics, cotxes...</a:t>
            </a:r>
          </a:p>
          <a:p>
            <a:r>
              <a:rPr lang="es-ES" sz="1200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formes de venda</a:t>
            </a:r>
            <a:r>
              <a:rPr lang="es-ES" sz="1200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: </a:t>
            </a:r>
            <a:r>
              <a:rPr lang="es-ES" sz="1200">
                <a:latin typeface="Raleway" panose="020B0604020202020204" charset="0"/>
              </a:rPr>
              <a:t>publicitat </a:t>
            </a:r>
            <a:r>
              <a:rPr lang="es-ES" sz="900">
                <a:latin typeface="Raleway" panose="020B0604020202020204" charset="0"/>
              </a:rPr>
              <a:t>(crea necessitats)</a:t>
            </a:r>
            <a:r>
              <a:rPr lang="es-ES" sz="1200">
                <a:latin typeface="Raleway" panose="020B0604020202020204" charset="0"/>
              </a:rPr>
              <a:t>, venda a terminis, préstecs...</a:t>
            </a:r>
            <a:endParaRPr lang="es-ES" sz="1200" u="sng">
              <a:latin typeface="Raleway" panose="020B060402020202020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02F03B5-1D40-4132-A440-6942AB2254D2}"/>
              </a:ext>
            </a:extLst>
          </p:cNvPr>
          <p:cNvCxnSpPr/>
          <p:nvPr/>
        </p:nvCxnSpPr>
        <p:spPr>
          <a:xfrm flipV="1">
            <a:off x="3200400" y="2259766"/>
            <a:ext cx="20955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05DBE7A-AD1C-419E-B209-D9C9FAEF80FD}"/>
              </a:ext>
            </a:extLst>
          </p:cNvPr>
          <p:cNvCxnSpPr>
            <a:cxnSpLocks/>
          </p:cNvCxnSpPr>
          <p:nvPr/>
        </p:nvCxnSpPr>
        <p:spPr>
          <a:xfrm>
            <a:off x="3200400" y="2355016"/>
            <a:ext cx="20955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837B815-3A08-4D92-A405-87AC8DD3F7C2}"/>
              </a:ext>
            </a:extLst>
          </p:cNvPr>
          <p:cNvSpPr/>
          <p:nvPr/>
        </p:nvSpPr>
        <p:spPr>
          <a:xfrm>
            <a:off x="6175851" y="3552043"/>
            <a:ext cx="2251363" cy="7425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50" b="1" u="sng">
                <a:latin typeface="Raleway" panose="020B0604020202020204" charset="0"/>
              </a:rPr>
              <a:t>ESPECULACIÓ</a:t>
            </a:r>
            <a:r>
              <a:rPr lang="es-ES" sz="1050">
                <a:latin typeface="Raleway" panose="020B0604020202020204" charset="0"/>
              </a:rPr>
              <a:t>: compra-venta d’accions (parts d’una empresa) amb valors irreals que depenen del context i oferta/demanda</a:t>
            </a:r>
            <a:endParaRPr lang="es-ES" sz="1050" u="sng">
              <a:latin typeface="Raleway" panose="020B060402020202020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EFA45E-6203-4A98-AAEA-51D800CCCDF3}"/>
              </a:ext>
            </a:extLst>
          </p:cNvPr>
          <p:cNvSpPr txBox="1"/>
          <p:nvPr/>
        </p:nvSpPr>
        <p:spPr>
          <a:xfrm>
            <a:off x="637307" y="1218981"/>
            <a:ext cx="1946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1.1)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CONTEXT</a:t>
            </a:r>
          </a:p>
        </p:txBody>
      </p:sp>
      <p:sp>
        <p:nvSpPr>
          <p:cNvPr id="3" name="Abrir corchete 2">
            <a:extLst>
              <a:ext uri="{FF2B5EF4-FFF2-40B4-BE49-F238E27FC236}">
                <a16:creationId xmlns:a16="http://schemas.microsoft.com/office/drawing/2014/main" id="{341DDB6C-1247-42D3-B40D-A4A99308FF79}"/>
              </a:ext>
            </a:extLst>
          </p:cNvPr>
          <p:cNvSpPr/>
          <p:nvPr/>
        </p:nvSpPr>
        <p:spPr>
          <a:xfrm>
            <a:off x="935020" y="1856509"/>
            <a:ext cx="45881" cy="32512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Abrir corchete 12">
            <a:extLst>
              <a:ext uri="{FF2B5EF4-FFF2-40B4-BE49-F238E27FC236}">
                <a16:creationId xmlns:a16="http://schemas.microsoft.com/office/drawing/2014/main" id="{34FBE6F9-1F5A-4D51-A231-8C617B099313}"/>
              </a:ext>
            </a:extLst>
          </p:cNvPr>
          <p:cNvSpPr/>
          <p:nvPr/>
        </p:nvSpPr>
        <p:spPr>
          <a:xfrm>
            <a:off x="934858" y="2256452"/>
            <a:ext cx="45881" cy="85389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38545" y="173182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3CF8A08-F24E-41E1-B61F-C71FB3CE7685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8655627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416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1.2)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CAUSES DEL CRAC DE 1929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401290" y="647702"/>
            <a:ext cx="8510646" cy="29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La borsa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puja artificialment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per damunt dels beneficis de les empreses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bambolla especulativa</a:t>
            </a:r>
          </a:p>
          <a:p>
            <a:pPr marL="179388" lvl="0" indent="-179388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La gent s’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endeuta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per     </a:t>
            </a:r>
          </a:p>
          <a:p>
            <a:pPr marL="179388" lvl="0" indent="-179388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24/octubre/1929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Dijous Negre</a:t>
            </a:r>
            <a:endParaRPr lang="es-ES">
              <a:solidFill>
                <a:schemeClr val="accent6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la borsa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cau en picat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(crac)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els inversors no poden pagar les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deutes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crisi de liquiditat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els bancs no poden cobrar els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préstecs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crisi bancària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els bancs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tanquen</a:t>
            </a:r>
            <a:endParaRPr lang="es-ES" b="1" u="sng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179388" indent="-179388">
              <a:spcBef>
                <a:spcPts val="6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Dimarts Negre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es reuneixen els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majors inversors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per reviure la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confiança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de la gent en l’economia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fracàs</a:t>
            </a:r>
            <a:endParaRPr lang="es-ES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8146E53-F7D6-45CC-8BD5-22785D522872}"/>
              </a:ext>
            </a:extLst>
          </p:cNvPr>
          <p:cNvCxnSpPr>
            <a:cxnSpLocks/>
          </p:cNvCxnSpPr>
          <p:nvPr/>
        </p:nvCxnSpPr>
        <p:spPr>
          <a:xfrm flipV="1">
            <a:off x="2538125" y="1176338"/>
            <a:ext cx="243175" cy="125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1967EA9-4A4A-4C1A-B70A-75600731779F}"/>
              </a:ext>
            </a:extLst>
          </p:cNvPr>
          <p:cNvSpPr/>
          <p:nvPr/>
        </p:nvSpPr>
        <p:spPr>
          <a:xfrm>
            <a:off x="2717512" y="1002085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comprar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electrodomèstics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,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cotxes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prèstecs</a:t>
            </a:r>
            <a:endParaRPr lang="es-ES" u="sng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lvl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invertir en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borsa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E277B1B-9950-4BB7-8EE8-3D7D3C4A114C}"/>
              </a:ext>
            </a:extLst>
          </p:cNvPr>
          <p:cNvCxnSpPr>
            <a:cxnSpLocks/>
          </p:cNvCxnSpPr>
          <p:nvPr/>
        </p:nvCxnSpPr>
        <p:spPr>
          <a:xfrm>
            <a:off x="2538125" y="1302167"/>
            <a:ext cx="243175" cy="125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FF98C2A-0B6B-43E5-9C08-8613B99BB0FF}"/>
              </a:ext>
            </a:extLst>
          </p:cNvPr>
          <p:cNvSpPr/>
          <p:nvPr/>
        </p:nvSpPr>
        <p:spPr>
          <a:xfrm>
            <a:off x="638248" y="4061322"/>
            <a:ext cx="5136572" cy="35438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>
                <a:latin typeface="Raleway" panose="020B0604020202020204" charset="0"/>
              </a:rPr>
              <a:t>Un </a:t>
            </a:r>
            <a:r>
              <a:rPr lang="es-ES" b="1">
                <a:latin typeface="Raleway" panose="020B0604020202020204" charset="0"/>
              </a:rPr>
              <a:t>crac</a:t>
            </a:r>
            <a:r>
              <a:rPr lang="es-ES">
                <a:latin typeface="Raleway" panose="020B0604020202020204" charset="0"/>
              </a:rPr>
              <a:t> és la </a:t>
            </a:r>
            <a:r>
              <a:rPr lang="es-ES" b="1">
                <a:latin typeface="Raleway" panose="020B0604020202020204" charset="0"/>
              </a:rPr>
              <a:t>caiguda instantània del valor de les accions</a:t>
            </a:r>
            <a:r>
              <a:rPr lang="es-ES">
                <a:latin typeface="Raleway" panose="020B0604020202020204" charset="0"/>
              </a:rPr>
              <a:t>.</a:t>
            </a:r>
          </a:p>
        </p:txBody>
      </p: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634F1E2C-6B80-491A-9B19-4B9304CEB172}"/>
              </a:ext>
            </a:extLst>
          </p:cNvPr>
          <p:cNvSpPr/>
          <p:nvPr/>
        </p:nvSpPr>
        <p:spPr>
          <a:xfrm>
            <a:off x="638248" y="3578233"/>
            <a:ext cx="381000" cy="4001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69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38545" y="173182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3CF8A08-F24E-41E1-B61F-C71FB3CE7685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8655627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5375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1.3)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CONSEQÜÈNCIES DEL CRAC DE 1929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464128" y="595282"/>
            <a:ext cx="8510646" cy="1568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Molta gent s’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arruïna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Reducció consum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(demanda)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caiguda de preus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(deflació) especialment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agrícoles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Les empreses han de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tancar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no poden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vendre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els seus productes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Augment de l’atur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1,6 a 4,3 milions</a:t>
            </a:r>
            <a:endParaRPr lang="es-ES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8146E53-F7D6-45CC-8BD5-22785D522872}"/>
              </a:ext>
            </a:extLst>
          </p:cNvPr>
          <p:cNvCxnSpPr>
            <a:cxnSpLocks/>
          </p:cNvCxnSpPr>
          <p:nvPr/>
        </p:nvCxnSpPr>
        <p:spPr>
          <a:xfrm flipV="1">
            <a:off x="2425932" y="888430"/>
            <a:ext cx="243175" cy="125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1967EA9-4A4A-4C1A-B70A-75600731779F}"/>
              </a:ext>
            </a:extLst>
          </p:cNvPr>
          <p:cNvSpPr/>
          <p:nvPr/>
        </p:nvSpPr>
        <p:spPr>
          <a:xfrm>
            <a:off x="2605319" y="714177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perd diners en el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banc</a:t>
            </a:r>
          </a:p>
          <a:p>
            <a:pPr lvl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crac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de la borsa</a:t>
            </a:r>
            <a:endParaRPr lang="es-ES" u="sng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E277B1B-9950-4BB7-8EE8-3D7D3C4A114C}"/>
              </a:ext>
            </a:extLst>
          </p:cNvPr>
          <p:cNvCxnSpPr>
            <a:cxnSpLocks/>
          </p:cNvCxnSpPr>
          <p:nvPr/>
        </p:nvCxnSpPr>
        <p:spPr>
          <a:xfrm>
            <a:off x="2425932" y="1014259"/>
            <a:ext cx="243175" cy="1258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lecha: hacia abajo 17">
            <a:extLst>
              <a:ext uri="{FF2B5EF4-FFF2-40B4-BE49-F238E27FC236}">
                <a16:creationId xmlns:a16="http://schemas.microsoft.com/office/drawing/2014/main" id="{634F1E2C-6B80-491A-9B19-4B9304CEB172}"/>
              </a:ext>
            </a:extLst>
          </p:cNvPr>
          <p:cNvSpPr/>
          <p:nvPr/>
        </p:nvSpPr>
        <p:spPr>
          <a:xfrm>
            <a:off x="464128" y="2126818"/>
            <a:ext cx="381000" cy="4001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91B03B1-BBA3-4957-85A5-666BD5B8BDD5}"/>
              </a:ext>
            </a:extLst>
          </p:cNvPr>
          <p:cNvSpPr txBox="1"/>
          <p:nvPr/>
        </p:nvSpPr>
        <p:spPr>
          <a:xfrm>
            <a:off x="394607" y="2578093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Merriweather" panose="020B0604020202020204" charset="0"/>
              </a:rPr>
              <a:t>GRAN DEPRESSIÓ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C273BC-99EC-4513-B0A4-72062ECCCCF5}"/>
              </a:ext>
            </a:extLst>
          </p:cNvPr>
          <p:cNvSpPr txBox="1"/>
          <p:nvPr/>
        </p:nvSpPr>
        <p:spPr>
          <a:xfrm>
            <a:off x="845128" y="2158934"/>
            <a:ext cx="1863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Raleway" panose="020B0604020202020204" charset="0"/>
              </a:rPr>
              <a:t>la crisi es fa mundial</a:t>
            </a:r>
          </a:p>
        </p:txBody>
      </p:sp>
      <p:sp>
        <p:nvSpPr>
          <p:cNvPr id="19" name="Google Shape;75;p13">
            <a:extLst>
              <a:ext uri="{FF2B5EF4-FFF2-40B4-BE49-F238E27FC236}">
                <a16:creationId xmlns:a16="http://schemas.microsoft.com/office/drawing/2014/main" id="{A73C8B31-0B7C-4CCA-869C-BAC478A36AC2}"/>
              </a:ext>
            </a:extLst>
          </p:cNvPr>
          <p:cNvSpPr txBox="1"/>
          <p:nvPr/>
        </p:nvSpPr>
        <p:spPr>
          <a:xfrm>
            <a:off x="494809" y="2769943"/>
            <a:ext cx="8510646" cy="1568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66700" lvl="0" indent="-266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aleway" panose="020B0604020202020204" charset="0"/>
              <a:buChar char="−"/>
              <a:tabLst>
                <a:tab pos="182563" algn="l"/>
              </a:tabLst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Disminueix el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comerç mundial</a:t>
            </a:r>
          </a:p>
          <a:p>
            <a:pPr marL="266700" lvl="0" indent="-266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aleway" panose="020B0604020202020204" charset="0"/>
              <a:buChar char="−"/>
              <a:tabLst>
                <a:tab pos="182563" algn="l"/>
              </a:tabLst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Creix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atur 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pobresa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disminueix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demanda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266700" lvl="0" indent="-266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aleway" panose="020B0604020202020204" charset="0"/>
              <a:buChar char="−"/>
              <a:tabLst>
                <a:tab pos="182563" algn="l"/>
              </a:tabLst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Les indústries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tanquen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no venen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els seus productes</a:t>
            </a:r>
          </a:p>
          <a:p>
            <a:pPr marL="266700" lvl="0" indent="-2667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Raleway" panose="020B0604020202020204" charset="0"/>
              <a:buChar char="−"/>
              <a:tabLst>
                <a:tab pos="182563" algn="l"/>
              </a:tabLst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Els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bancs americans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reclamen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préstecs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Europa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entra en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crisi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30699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38545" y="173182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3CF8A08-F24E-41E1-B61F-C71FB3CE7685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8655627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3958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1.4)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LES EIXIDES DE LA CRISI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464128" y="573907"/>
            <a:ext cx="8510646" cy="4190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E.E.U.U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, president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Roosevelt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aplica el </a:t>
            </a:r>
            <a:r>
              <a:rPr lang="es-ES" sz="1200" b="1" i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New Deal</a:t>
            </a:r>
            <a:r>
              <a:rPr lang="es-ES" sz="1200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efecte multiplicador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bola de neu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 demanar i gastar diners per recuperar l’economia i tornar-lo:</a:t>
            </a: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control sobre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bancs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facilitar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préstecs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 baixos interessos</a:t>
            </a: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construcció d’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obres publiques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(dona treball)</a:t>
            </a:r>
            <a:endParaRPr lang="es-ES" sz="1200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reducció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jornada laboral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(40 hores setmanals)</a:t>
            </a: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destrucció d’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excedents agrícoles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(reducció oferta)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pujada preus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benefici agricultors</a:t>
            </a: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ajudes a les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empreses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358775" lvl="1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augment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salaris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John Maynard Keynes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 economista que va proposar aquesta teoria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Hayek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(posterior): economista que defensa l’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estalvi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països del nord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(Noruega, Dinamarca, Suècia)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apliquen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polítiques semblants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països feixistes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opten per una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autarquia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(producció del que necessiten)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inverteixen en     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obres publiques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(dona treball)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                         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indústria d’armaments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actituds agressives cap als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països veïns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derivaran en 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2ªGM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Els països amb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economia capitalista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pateixen la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crisi més greu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dels anys 30.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URSS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amb el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sistema comunista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creixement econòmic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CD4F16F-5C76-4948-9783-15D749915DE8}"/>
              </a:ext>
            </a:extLst>
          </p:cNvPr>
          <p:cNvSpPr/>
          <p:nvPr/>
        </p:nvSpPr>
        <p:spPr>
          <a:xfrm>
            <a:off x="6515287" y="2360239"/>
            <a:ext cx="2164585" cy="6181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50" b="1" u="sng">
                <a:latin typeface="Raleway" panose="020B0604020202020204" charset="0"/>
              </a:rPr>
              <a:t>AUTARQUIA</a:t>
            </a:r>
            <a:r>
              <a:rPr lang="es-ES" sz="1050" b="1">
                <a:latin typeface="Raleway" panose="020B0604020202020204" charset="0"/>
              </a:rPr>
              <a:t>:</a:t>
            </a:r>
            <a:r>
              <a:rPr lang="es-ES" sz="1050">
                <a:latin typeface="Raleway" panose="020B0604020202020204" charset="0"/>
              </a:rPr>
              <a:t> sistema econòmic que enforteix l’economia prohibint les importacions</a:t>
            </a:r>
            <a:endParaRPr lang="es-ES" sz="1050" b="1" u="sng">
              <a:latin typeface="Raleway" panose="020B0604020202020204" charset="0"/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3DC1C8F4-5BB3-4FBC-BD6A-3F13AA879D09}"/>
              </a:ext>
            </a:extLst>
          </p:cNvPr>
          <p:cNvGrpSpPr/>
          <p:nvPr/>
        </p:nvGrpSpPr>
        <p:grpSpPr>
          <a:xfrm>
            <a:off x="2200275" y="3614738"/>
            <a:ext cx="194613" cy="566737"/>
            <a:chOff x="2200275" y="3614738"/>
            <a:chExt cx="194613" cy="566737"/>
          </a:xfrm>
        </p:grpSpPr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BF973978-FC2F-43D2-AE2A-D9602E8444DD}"/>
                </a:ext>
              </a:extLst>
            </p:cNvPr>
            <p:cNvCxnSpPr/>
            <p:nvPr/>
          </p:nvCxnSpPr>
          <p:spPr>
            <a:xfrm>
              <a:off x="2200275" y="36147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0212AD5A-6F42-4773-BFF7-89B934D999F1}"/>
                </a:ext>
              </a:extLst>
            </p:cNvPr>
            <p:cNvCxnSpPr/>
            <p:nvPr/>
          </p:nvCxnSpPr>
          <p:spPr>
            <a:xfrm>
              <a:off x="2222355" y="3781425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ECBE123D-E554-4E01-9098-2477E0B77B22}"/>
                </a:ext>
              </a:extLst>
            </p:cNvPr>
            <p:cNvCxnSpPr/>
            <p:nvPr/>
          </p:nvCxnSpPr>
          <p:spPr>
            <a:xfrm>
              <a:off x="2239024" y="4171950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E943D23A-D197-4C87-9948-A7C6D9F005A5}"/>
                </a:ext>
              </a:extLst>
            </p:cNvPr>
            <p:cNvCxnSpPr/>
            <p:nvPr/>
          </p:nvCxnSpPr>
          <p:spPr>
            <a:xfrm flipV="1">
              <a:off x="2227117" y="3614738"/>
              <a:ext cx="0" cy="56673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C74EFD93-8305-4442-817A-29509F70ADCE}"/>
              </a:ext>
            </a:extLst>
          </p:cNvPr>
          <p:cNvGrpSpPr/>
          <p:nvPr/>
        </p:nvGrpSpPr>
        <p:grpSpPr>
          <a:xfrm>
            <a:off x="3426404" y="3795279"/>
            <a:ext cx="177944" cy="166687"/>
            <a:chOff x="2200275" y="3614738"/>
            <a:chExt cx="177944" cy="166687"/>
          </a:xfrm>
        </p:grpSpPr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AC150EA9-E55B-4538-BA99-C47D51146C88}"/>
                </a:ext>
              </a:extLst>
            </p:cNvPr>
            <p:cNvCxnSpPr/>
            <p:nvPr/>
          </p:nvCxnSpPr>
          <p:spPr>
            <a:xfrm>
              <a:off x="2200275" y="36147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B24D8DD0-BF5F-4F66-B818-A0A9EB879068}"/>
                </a:ext>
              </a:extLst>
            </p:cNvPr>
            <p:cNvCxnSpPr/>
            <p:nvPr/>
          </p:nvCxnSpPr>
          <p:spPr>
            <a:xfrm>
              <a:off x="2222355" y="3781425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D8A69427-42A3-4A8F-A92E-63499B4888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7117" y="3614739"/>
              <a:ext cx="0" cy="1666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6295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 idx="4294967295"/>
          </p:nvPr>
        </p:nvSpPr>
        <p:spPr>
          <a:xfrm>
            <a:off x="1810300" y="556800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this template</a:t>
            </a: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810200" y="557513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</a:rPr>
              <a:t>2. </a:t>
            </a:r>
            <a:r>
              <a:rPr lang="es-ES" sz="2000"/>
              <a:t>EL FEIXISME ITALIÀ</a:t>
            </a:r>
            <a:endParaRPr sz="2000"/>
          </a:p>
        </p:txBody>
      </p:sp>
      <p:sp>
        <p:nvSpPr>
          <p:cNvPr id="75" name="Google Shape;75;p13"/>
          <p:cNvSpPr txBox="1"/>
          <p:nvPr/>
        </p:nvSpPr>
        <p:spPr>
          <a:xfrm>
            <a:off x="637307" y="1515689"/>
            <a:ext cx="8056419" cy="231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Exaltació de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Estat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per damunt de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individu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 </a:t>
            </a:r>
            <a:r>
              <a:rPr lang="es-ES" b="1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conciencia gregària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(seguiment de masses)</a:t>
            </a:r>
          </a:p>
          <a:p>
            <a:pPr marL="179388" indent="-179388">
              <a:spcBef>
                <a:spcPts val="6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Culte al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líder carismàtic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representant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al que obedeixen cegament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Intervencions de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Estat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en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economia</a:t>
            </a:r>
            <a:endParaRPr lang="es-ES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Rebuig del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liberalisme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democràcia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autoritari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+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repressiu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Nacionalisme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agressiu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expansió territorial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Racisme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persecució de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minories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Legitimació de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violència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EFA45E-6203-4A98-AAEA-51D800CCCDF3}"/>
              </a:ext>
            </a:extLst>
          </p:cNvPr>
          <p:cNvSpPr txBox="1"/>
          <p:nvPr/>
        </p:nvSpPr>
        <p:spPr>
          <a:xfrm>
            <a:off x="637307" y="1218981"/>
            <a:ext cx="474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2.1)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CARACTERÍSTIQUES FEIXISME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8591839-8F9F-4D67-B32F-3B12331126FB}"/>
              </a:ext>
            </a:extLst>
          </p:cNvPr>
          <p:cNvSpPr/>
          <p:nvPr/>
        </p:nvSpPr>
        <p:spPr>
          <a:xfrm>
            <a:off x="6445471" y="3593096"/>
            <a:ext cx="2164585" cy="676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50">
                <a:latin typeface="Raleway" panose="020B0604020202020204" charset="0"/>
              </a:rPr>
              <a:t>La població votava al feixisme perquè la democràcia no els donava solucions als problemes </a:t>
            </a:r>
            <a:r>
              <a:rPr lang="es-ES" sz="1050">
                <a:solidFill>
                  <a:schemeClr val="accent1"/>
                </a:solid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 sz="1050">
                <a:latin typeface="Raleway" panose="020B0604020202020204" charset="0"/>
                <a:sym typeface="Wingdings" panose="05000000000000000000" pitchFamily="2" charset="2"/>
              </a:rPr>
              <a:t> radicalisme</a:t>
            </a:r>
            <a:endParaRPr lang="es-ES" sz="1050"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03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10837" y="141154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3CF8A08-F24E-41E1-B61F-C71FB3CE7685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8655627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5577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2.2)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ITÀLIA EN LA POSTGUERRA (context)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557154" y="675408"/>
            <a:ext cx="8510646" cy="205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1ªGM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deixa en Itàlia     moltes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morts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elevat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deute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baixada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salaris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augment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atur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augment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preus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         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economia desfeta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Itàlia se sentia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descontenta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i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enganyada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Gran Bretanya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+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França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no van donar les terres promeses (Tri. Aliança)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Inestabilitat política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forta tensió social    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treballadors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es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revolten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                                                                              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burgesia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por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triomf revolució obrera</a:t>
            </a:r>
            <a:endParaRPr lang="es-ES" sz="1200" b="1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44E023F-35A5-4E57-B839-10181DDB700D}"/>
              </a:ext>
            </a:extLst>
          </p:cNvPr>
          <p:cNvGrpSpPr/>
          <p:nvPr/>
        </p:nvGrpSpPr>
        <p:grpSpPr>
          <a:xfrm>
            <a:off x="3703493" y="2373890"/>
            <a:ext cx="177944" cy="184006"/>
            <a:chOff x="2200275" y="3614738"/>
            <a:chExt cx="177944" cy="184006"/>
          </a:xfrm>
        </p:grpSpPr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81D1CA86-7EBA-43A2-AF42-3DDF589F074B}"/>
                </a:ext>
              </a:extLst>
            </p:cNvPr>
            <p:cNvCxnSpPr/>
            <p:nvPr/>
          </p:nvCxnSpPr>
          <p:spPr>
            <a:xfrm>
              <a:off x="2200275" y="36147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B55D9E80-4895-4627-BB7C-7CC74D3D2166}"/>
                </a:ext>
              </a:extLst>
            </p:cNvPr>
            <p:cNvCxnSpPr/>
            <p:nvPr/>
          </p:nvCxnSpPr>
          <p:spPr>
            <a:xfrm>
              <a:off x="2222355" y="3781425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40AAD924-9418-44E1-99C1-DE298CA8F2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2355" y="3614739"/>
              <a:ext cx="4762" cy="1840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0DFF0C5-E011-4458-85E8-E3E8786084AE}"/>
              </a:ext>
            </a:extLst>
          </p:cNvPr>
          <p:cNvGrpSpPr/>
          <p:nvPr/>
        </p:nvGrpSpPr>
        <p:grpSpPr>
          <a:xfrm>
            <a:off x="2449657" y="947145"/>
            <a:ext cx="177944" cy="903287"/>
            <a:chOff x="2200275" y="3614738"/>
            <a:chExt cx="177944" cy="903287"/>
          </a:xfrm>
        </p:grpSpPr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CD54550D-930C-44BB-A257-CE6186ED5249}"/>
                </a:ext>
              </a:extLst>
            </p:cNvPr>
            <p:cNvCxnSpPr/>
            <p:nvPr/>
          </p:nvCxnSpPr>
          <p:spPr>
            <a:xfrm>
              <a:off x="2200275" y="36147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F7F54674-5A6F-4BDF-A45C-C29DCF8E4A7B}"/>
                </a:ext>
              </a:extLst>
            </p:cNvPr>
            <p:cNvCxnSpPr/>
            <p:nvPr/>
          </p:nvCxnSpPr>
          <p:spPr>
            <a:xfrm>
              <a:off x="2222355" y="3781425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03393ECD-5F1C-4847-8377-D97A317069D8}"/>
                </a:ext>
              </a:extLst>
            </p:cNvPr>
            <p:cNvCxnSpPr/>
            <p:nvPr/>
          </p:nvCxnSpPr>
          <p:spPr>
            <a:xfrm>
              <a:off x="2222355" y="4165600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4CD04AE7-EC42-4E32-948B-E7AC4EAE81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7117" y="3614739"/>
              <a:ext cx="0" cy="9032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15435A8A-5AD7-44E1-ACBF-276C59C28224}"/>
              </a:ext>
            </a:extLst>
          </p:cNvPr>
          <p:cNvCxnSpPr/>
          <p:nvPr/>
        </p:nvCxnSpPr>
        <p:spPr>
          <a:xfrm>
            <a:off x="2471737" y="1297982"/>
            <a:ext cx="15586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8DE488C2-F2AF-4C18-BB7A-0968DC1B41B5}"/>
              </a:ext>
            </a:extLst>
          </p:cNvPr>
          <p:cNvCxnSpPr/>
          <p:nvPr/>
        </p:nvCxnSpPr>
        <p:spPr>
          <a:xfrm>
            <a:off x="2471737" y="1666282"/>
            <a:ext cx="15586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6F00F071-70F2-417C-ACA0-56FDA2D064FF}"/>
              </a:ext>
            </a:extLst>
          </p:cNvPr>
          <p:cNvCxnSpPr/>
          <p:nvPr/>
        </p:nvCxnSpPr>
        <p:spPr>
          <a:xfrm>
            <a:off x="2470294" y="1850432"/>
            <a:ext cx="15586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8C8598C-06DD-48A9-9C7E-005F7ADB3F25}"/>
              </a:ext>
            </a:extLst>
          </p:cNvPr>
          <p:cNvSpPr txBox="1"/>
          <p:nvPr/>
        </p:nvSpPr>
        <p:spPr>
          <a:xfrm>
            <a:off x="447302" y="2649896"/>
            <a:ext cx="3985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2.3)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L’ASCENS DEL FEIXISME</a:t>
            </a:r>
          </a:p>
        </p:txBody>
      </p:sp>
      <p:sp>
        <p:nvSpPr>
          <p:cNvPr id="31" name="Google Shape;75;p13">
            <a:extLst>
              <a:ext uri="{FF2B5EF4-FFF2-40B4-BE49-F238E27FC236}">
                <a16:creationId xmlns:a16="http://schemas.microsoft.com/office/drawing/2014/main" id="{EDA38320-621B-42B4-B830-6C873A18440A}"/>
              </a:ext>
            </a:extLst>
          </p:cNvPr>
          <p:cNvSpPr txBox="1"/>
          <p:nvPr/>
        </p:nvSpPr>
        <p:spPr>
          <a:xfrm>
            <a:off x="602673" y="2914864"/>
            <a:ext cx="8510646" cy="205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1919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Mussolini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crea </a:t>
            </a:r>
            <a:r>
              <a:rPr lang="es-ES" sz="1200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“fasci de combat”</a:t>
            </a:r>
            <a:r>
              <a:rPr lang="es-ES" sz="1200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(camises negres)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per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atacar violentament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1921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es transforma en el </a:t>
            </a:r>
            <a:r>
              <a:rPr lang="es-ES" sz="1200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Partit Nacional Feixista (PNF)</a:t>
            </a:r>
            <a:r>
              <a:rPr lang="es-ES" sz="1200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volia un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Estat fort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:</a:t>
            </a:r>
            <a:b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garanteix 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propietat privada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expansió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per l’exterior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Recolzament de 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burgesia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+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església </a:t>
            </a:r>
            <a:r>
              <a:rPr lang="es-ES" sz="12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+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rei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Fracàs eleccions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</a:t>
            </a:r>
            <a:r>
              <a:rPr lang="es-ES" sz="1200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1922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 boicotegen una vaga general de treballadors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organitzant una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Marxa sobre Roma</a:t>
            </a:r>
            <a:b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</a:b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                                    pressionen fins que el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rei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nomena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Mussolini cap del govern</a:t>
            </a: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5B4FFA00-B26F-49EB-87C7-AF6A7E7B7A6B}"/>
              </a:ext>
            </a:extLst>
          </p:cNvPr>
          <p:cNvGrpSpPr/>
          <p:nvPr/>
        </p:nvGrpSpPr>
        <p:grpSpPr>
          <a:xfrm>
            <a:off x="2110220" y="4326238"/>
            <a:ext cx="177944" cy="184006"/>
            <a:chOff x="2200275" y="3614738"/>
            <a:chExt cx="177944" cy="184006"/>
          </a:xfrm>
        </p:grpSpPr>
        <p:cxnSp>
          <p:nvCxnSpPr>
            <p:cNvPr id="33" name="Conector recto de flecha 32">
              <a:extLst>
                <a:ext uri="{FF2B5EF4-FFF2-40B4-BE49-F238E27FC236}">
                  <a16:creationId xmlns:a16="http://schemas.microsoft.com/office/drawing/2014/main" id="{7A971458-61E0-44DD-82EF-48A47E82AA2C}"/>
                </a:ext>
              </a:extLst>
            </p:cNvPr>
            <p:cNvCxnSpPr/>
            <p:nvPr/>
          </p:nvCxnSpPr>
          <p:spPr>
            <a:xfrm>
              <a:off x="2200275" y="3614738"/>
              <a:ext cx="1714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33">
              <a:extLst>
                <a:ext uri="{FF2B5EF4-FFF2-40B4-BE49-F238E27FC236}">
                  <a16:creationId xmlns:a16="http://schemas.microsoft.com/office/drawing/2014/main" id="{061BCBA3-A432-4DA7-B7FC-6F70BF3BA5B5}"/>
                </a:ext>
              </a:extLst>
            </p:cNvPr>
            <p:cNvCxnSpPr/>
            <p:nvPr/>
          </p:nvCxnSpPr>
          <p:spPr>
            <a:xfrm>
              <a:off x="2222355" y="3781425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2C6B2349-7F5F-4A25-90BC-124F44AC4E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2355" y="3614739"/>
              <a:ext cx="4762" cy="1840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Flecha: doblada hacia arriba 35">
            <a:extLst>
              <a:ext uri="{FF2B5EF4-FFF2-40B4-BE49-F238E27FC236}">
                <a16:creationId xmlns:a16="http://schemas.microsoft.com/office/drawing/2014/main" id="{AF188C90-1684-4E65-9AB5-7D336C3E97DA}"/>
              </a:ext>
            </a:extLst>
          </p:cNvPr>
          <p:cNvSpPr/>
          <p:nvPr/>
        </p:nvSpPr>
        <p:spPr>
          <a:xfrm rot="5400000">
            <a:off x="913386" y="3504188"/>
            <a:ext cx="171204" cy="178484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Flecha: doblada hacia arriba 36">
            <a:extLst>
              <a:ext uri="{FF2B5EF4-FFF2-40B4-BE49-F238E27FC236}">
                <a16:creationId xmlns:a16="http://schemas.microsoft.com/office/drawing/2014/main" id="{F074DAA6-FD96-4424-A149-7B7419E8402C}"/>
              </a:ext>
            </a:extLst>
          </p:cNvPr>
          <p:cNvSpPr/>
          <p:nvPr/>
        </p:nvSpPr>
        <p:spPr>
          <a:xfrm rot="5400000">
            <a:off x="829886" y="3594519"/>
            <a:ext cx="338204" cy="178484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320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3AFFBC2-7FB4-448C-B9B2-2B1F1581A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447BC4C-B870-4FF8-9ED3-1B5BAC2A2344}"/>
              </a:ext>
            </a:extLst>
          </p:cNvPr>
          <p:cNvSpPr/>
          <p:nvPr/>
        </p:nvSpPr>
        <p:spPr>
          <a:xfrm>
            <a:off x="110837" y="141154"/>
            <a:ext cx="8853055" cy="4894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FC9A86-5C7A-4FEC-A360-1712AD9A2403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BD17451-D016-4623-A2B0-E3AF2EBF2498}"/>
              </a:ext>
            </a:extLst>
          </p:cNvPr>
          <p:cNvCxnSpPr>
            <a:cxnSpLocks/>
          </p:cNvCxnSpPr>
          <p:nvPr/>
        </p:nvCxnSpPr>
        <p:spPr>
          <a:xfrm flipH="1" flipV="1">
            <a:off x="0" y="4658591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E986F3E-9801-455A-936C-A1C984BE7DD0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8679872" y="10390"/>
            <a:ext cx="464128" cy="484909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A3E78D7-258D-42CA-B5A7-C4DBA2EFC4BC}"/>
              </a:ext>
            </a:extLst>
          </p:cNvPr>
          <p:cNvSpPr txBox="1"/>
          <p:nvPr/>
        </p:nvSpPr>
        <p:spPr>
          <a:xfrm>
            <a:off x="353288" y="373853"/>
            <a:ext cx="40479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2.4)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LA DICTADURA FEIXISTA</a:t>
            </a:r>
          </a:p>
        </p:txBody>
      </p:sp>
      <p:sp>
        <p:nvSpPr>
          <p:cNvPr id="12" name="Google Shape;75;p13">
            <a:extLst>
              <a:ext uri="{FF2B5EF4-FFF2-40B4-BE49-F238E27FC236}">
                <a16:creationId xmlns:a16="http://schemas.microsoft.com/office/drawing/2014/main" id="{40436CC0-9A7D-43B5-BDD2-D8946EFCE2FE}"/>
              </a:ext>
            </a:extLst>
          </p:cNvPr>
          <p:cNvSpPr txBox="1"/>
          <p:nvPr/>
        </p:nvSpPr>
        <p:spPr>
          <a:xfrm>
            <a:off x="388319" y="636453"/>
            <a:ext cx="8510646" cy="321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Entre </a:t>
            </a:r>
            <a:r>
              <a:rPr lang="es-ES" b="1">
                <a:solidFill>
                  <a:schemeClr val="accent5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1922-1925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Mussolini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es fa amb tot el poder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instaura una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dictadura feixista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: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persegueix als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adversaris polítics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(pallisses, empresonaments, assassinats)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manipula les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eleccions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Raleway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lleva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democràcia 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i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parlament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s’atorga tot el poder com </a:t>
            </a:r>
            <a:r>
              <a:rPr lang="es-ES" b="1" i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il Duce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(el guia)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Prohibeix:    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partits polítics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(excepte PNF)</a:t>
            </a:r>
            <a:b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</a:b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                     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vagues</a:t>
            </a:r>
            <a:b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</a:b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                     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sindicats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Instaura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censura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Controla l’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economia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objectiu d’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autarquia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(produïr les necessitats i restringir les importacions)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Dirigeix la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vida social</a:t>
            </a:r>
            <a:endParaRPr lang="es-ES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Raleway" panose="020B0604020202020204" charset="0"/>
              <a:buChar char="□"/>
            </a:pP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Política exterior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militarista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+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expansionista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(model Imperi Romà):</a:t>
            </a:r>
            <a:b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</a:b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    campanya per recuperar els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territoris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perduts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Trieste, Dalmàcia, sud-est França</a:t>
            </a:r>
            <a:b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</a:b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    </a:t>
            </a:r>
            <a:r>
              <a:rPr lang="es-ES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expansionisme colonial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 </a:t>
            </a:r>
            <a:r>
              <a:rPr lang="es-ES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Líbia, Albània, Etiopia</a:t>
            </a:r>
          </a:p>
        </p:txBody>
      </p:sp>
      <p:sp>
        <p:nvSpPr>
          <p:cNvPr id="2" name="Abrir corchete 1">
            <a:extLst>
              <a:ext uri="{FF2B5EF4-FFF2-40B4-BE49-F238E27FC236}">
                <a16:creationId xmlns:a16="http://schemas.microsoft.com/office/drawing/2014/main" id="{ACB95783-CD0F-4327-96A4-3EE08437B172}"/>
              </a:ext>
            </a:extLst>
          </p:cNvPr>
          <p:cNvSpPr/>
          <p:nvPr/>
        </p:nvSpPr>
        <p:spPr>
          <a:xfrm>
            <a:off x="669366" y="1076336"/>
            <a:ext cx="48490" cy="157135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Abrir corchete 38">
            <a:extLst>
              <a:ext uri="{FF2B5EF4-FFF2-40B4-BE49-F238E27FC236}">
                <a16:creationId xmlns:a16="http://schemas.microsoft.com/office/drawing/2014/main" id="{4D2C1230-6086-4281-957D-ACF6FBE32055}"/>
              </a:ext>
            </a:extLst>
          </p:cNvPr>
          <p:cNvSpPr/>
          <p:nvPr/>
        </p:nvSpPr>
        <p:spPr>
          <a:xfrm>
            <a:off x="669365" y="2755772"/>
            <a:ext cx="48491" cy="69358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4FAD5139-62C4-47E1-91B2-F8463397A1DE}"/>
              </a:ext>
            </a:extLst>
          </p:cNvPr>
          <p:cNvGrpSpPr/>
          <p:nvPr/>
        </p:nvGrpSpPr>
        <p:grpSpPr>
          <a:xfrm>
            <a:off x="1768204" y="2087618"/>
            <a:ext cx="177944" cy="411162"/>
            <a:chOff x="1798493" y="1979036"/>
            <a:chExt cx="177944" cy="411162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DE0CFDFD-EAFA-49D7-B93A-9AEAA870931A}"/>
                </a:ext>
              </a:extLst>
            </p:cNvPr>
            <p:cNvGrpSpPr/>
            <p:nvPr/>
          </p:nvGrpSpPr>
          <p:grpSpPr>
            <a:xfrm>
              <a:off x="1798493" y="1979036"/>
              <a:ext cx="177944" cy="411162"/>
              <a:chOff x="2200275" y="3614738"/>
              <a:chExt cx="177944" cy="411162"/>
            </a:xfrm>
          </p:grpSpPr>
          <p:cxnSp>
            <p:nvCxnSpPr>
              <p:cNvPr id="41" name="Conector recto de flecha 40">
                <a:extLst>
                  <a:ext uri="{FF2B5EF4-FFF2-40B4-BE49-F238E27FC236}">
                    <a16:creationId xmlns:a16="http://schemas.microsoft.com/office/drawing/2014/main" id="{42B28BDE-8815-4B74-9D0B-905A0C9056A8}"/>
                  </a:ext>
                </a:extLst>
              </p:cNvPr>
              <p:cNvCxnSpPr/>
              <p:nvPr/>
            </p:nvCxnSpPr>
            <p:spPr>
              <a:xfrm>
                <a:off x="2200275" y="3614738"/>
                <a:ext cx="17145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de flecha 41">
                <a:extLst>
                  <a:ext uri="{FF2B5EF4-FFF2-40B4-BE49-F238E27FC236}">
                    <a16:creationId xmlns:a16="http://schemas.microsoft.com/office/drawing/2014/main" id="{04BD3F16-0EB5-4DD2-9649-23FAA3F7DA72}"/>
                  </a:ext>
                </a:extLst>
              </p:cNvPr>
              <p:cNvCxnSpPr/>
              <p:nvPr/>
            </p:nvCxnSpPr>
            <p:spPr>
              <a:xfrm>
                <a:off x="2222355" y="3827606"/>
                <a:ext cx="15586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419CEF7-58BE-468B-800F-678165A526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22355" y="3614741"/>
                <a:ext cx="4762" cy="4111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Conector recto de flecha 43">
              <a:extLst>
                <a:ext uri="{FF2B5EF4-FFF2-40B4-BE49-F238E27FC236}">
                  <a16:creationId xmlns:a16="http://schemas.microsoft.com/office/drawing/2014/main" id="{40F47F2B-48B8-40C6-88B9-5220C494F3EF}"/>
                </a:ext>
              </a:extLst>
            </p:cNvPr>
            <p:cNvCxnSpPr/>
            <p:nvPr/>
          </p:nvCxnSpPr>
          <p:spPr>
            <a:xfrm>
              <a:off x="1820573" y="2390198"/>
              <a:ext cx="1558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Flecha: doblada hacia arriba 16">
            <a:extLst>
              <a:ext uri="{FF2B5EF4-FFF2-40B4-BE49-F238E27FC236}">
                <a16:creationId xmlns:a16="http://schemas.microsoft.com/office/drawing/2014/main" id="{5BEDC3F2-A6FC-4604-85E7-E2502A695F75}"/>
              </a:ext>
            </a:extLst>
          </p:cNvPr>
          <p:cNvSpPr/>
          <p:nvPr/>
        </p:nvSpPr>
        <p:spPr>
          <a:xfrm rot="5400000">
            <a:off x="975731" y="3761170"/>
            <a:ext cx="171204" cy="178484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doblada hacia arriba 17">
            <a:extLst>
              <a:ext uri="{FF2B5EF4-FFF2-40B4-BE49-F238E27FC236}">
                <a16:creationId xmlns:a16="http://schemas.microsoft.com/office/drawing/2014/main" id="{CD6B4C46-1D2A-485E-A7C1-60076B8F2003}"/>
              </a:ext>
            </a:extLst>
          </p:cNvPr>
          <p:cNvSpPr/>
          <p:nvPr/>
        </p:nvSpPr>
        <p:spPr>
          <a:xfrm rot="5400000">
            <a:off x="892231" y="3851501"/>
            <a:ext cx="338204" cy="178484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94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 idx="4294967295"/>
          </p:nvPr>
        </p:nvSpPr>
        <p:spPr>
          <a:xfrm>
            <a:off x="1810300" y="556800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this template</a:t>
            </a: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810200" y="557513"/>
            <a:ext cx="55236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</a:rPr>
              <a:t>3. </a:t>
            </a:r>
            <a:r>
              <a:rPr lang="es-ES" sz="2000"/>
              <a:t>L’ALEMANYA NAZI</a:t>
            </a:r>
            <a:endParaRPr sz="2000"/>
          </a:p>
        </p:txBody>
      </p:sp>
      <p:sp>
        <p:nvSpPr>
          <p:cNvPr id="75" name="Google Shape;75;p13"/>
          <p:cNvSpPr txBox="1"/>
          <p:nvPr/>
        </p:nvSpPr>
        <p:spPr>
          <a:xfrm>
            <a:off x="637306" y="1463275"/>
            <a:ext cx="8056419" cy="1490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En acabar la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1ªGM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s’instaura </a:t>
            </a:r>
            <a:r>
              <a:rPr lang="es-ES" sz="1200" b="1">
                <a:solidFill>
                  <a:schemeClr val="accent6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La República de Weimar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, que ha de fer front:</a:t>
            </a: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greu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crisi econòmica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hiperinflació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pagament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reparacions de guerra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inestabilitat política i social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450850" lvl="1" indent="-180975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intents de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revolucions obreres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colps d’estat nazis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4297650" y="4764749"/>
            <a:ext cx="548700" cy="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6EFA45E-6203-4A98-AAEA-51D800CCCDF3}"/>
              </a:ext>
            </a:extLst>
          </p:cNvPr>
          <p:cNvSpPr txBox="1"/>
          <p:nvPr/>
        </p:nvSpPr>
        <p:spPr>
          <a:xfrm>
            <a:off x="637307" y="1218981"/>
            <a:ext cx="4259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3.1)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LA REPÚBLICA DE WEIMAR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03837-06C7-4864-B0EE-C201FD42F569}"/>
              </a:ext>
            </a:extLst>
          </p:cNvPr>
          <p:cNvSpPr txBox="1"/>
          <p:nvPr/>
        </p:nvSpPr>
        <p:spPr>
          <a:xfrm>
            <a:off x="637306" y="2954735"/>
            <a:ext cx="5662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tx1"/>
                </a:solidFill>
                <a:latin typeface="Merriweather" panose="020B0604020202020204" charset="0"/>
              </a:rPr>
              <a:t>3.2) </a:t>
            </a:r>
            <a:r>
              <a:rPr lang="es-ES" sz="2000" b="1">
                <a:solidFill>
                  <a:schemeClr val="accent1"/>
                </a:solidFill>
                <a:latin typeface="Merriweather" panose="020B0604020202020204" charset="0"/>
              </a:rPr>
              <a:t>COM VA ARRIBAR AL PODER HITLER</a:t>
            </a:r>
          </a:p>
        </p:txBody>
      </p:sp>
      <p:sp>
        <p:nvSpPr>
          <p:cNvPr id="14" name="Google Shape;75;p13">
            <a:extLst>
              <a:ext uri="{FF2B5EF4-FFF2-40B4-BE49-F238E27FC236}">
                <a16:creationId xmlns:a16="http://schemas.microsoft.com/office/drawing/2014/main" id="{2D914650-7B3E-4278-B375-3DB5D49F2EF7}"/>
              </a:ext>
            </a:extLst>
          </p:cNvPr>
          <p:cNvSpPr txBox="1"/>
          <p:nvPr/>
        </p:nvSpPr>
        <p:spPr>
          <a:xfrm>
            <a:off x="685798" y="3199742"/>
            <a:ext cx="8548257" cy="1490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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Nomenat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canceller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aprofitant recursos de la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democràcia</a:t>
            </a:r>
            <a:endParaRPr lang="es-ES" sz="1200">
              <a:solidFill>
                <a:srgbClr val="222222"/>
              </a:solidFill>
              <a:uFill>
                <a:solidFill>
                  <a:schemeClr val="accent1"/>
                </a:solidFill>
              </a:uFill>
              <a:latin typeface="Raleway"/>
              <a:ea typeface="Raleway"/>
              <a:cs typeface="Raleway"/>
              <a:sym typeface="Wingdings" panose="05000000000000000000" pitchFamily="2" charset="2"/>
            </a:endParaRP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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Es presenta com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alternativa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solució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descontentament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social i </a:t>
            </a:r>
            <a:r>
              <a:rPr lang="es-ES" sz="1200" u="sng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crisi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política i económica (radicalisme progressiu)</a:t>
            </a:r>
          </a:p>
          <a:p>
            <a:pPr marL="179388" indent="-179388">
              <a:spcBef>
                <a:spcPts val="600"/>
              </a:spcBef>
              <a:buClr>
                <a:schemeClr val="accent1"/>
              </a:buClr>
              <a:buSzPct val="100000"/>
              <a:buFont typeface="Wingdings 3" panose="05040102010807070707" pitchFamily="18" charset="2"/>
              <a:buChar char="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Va presentar un programa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demagògic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populista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arribar a la gent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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Habilitats de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lideratge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manipulació política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(pàtria)</a:t>
            </a:r>
          </a:p>
          <a:p>
            <a:pPr marL="179388" lvl="0" indent="-179388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Wingdings 3" panose="05040102010807070707" pitchFamily="18" charset="2"/>
              <a:buChar char=""/>
            </a:pP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Va imposar </a:t>
            </a:r>
            <a:r>
              <a:rPr lang="es-ES" sz="1200" b="1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terror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222222"/>
                </a:solidFill>
                <a:uFill>
                  <a:solidFill>
                    <a:schemeClr val="accent1"/>
                  </a:solidFill>
                </a:uFill>
                <a:latin typeface="Raleway"/>
                <a:ea typeface="Raleway"/>
                <a:cs typeface="Raleway"/>
                <a:sym typeface="Wingdings" panose="05000000000000000000" pitchFamily="2" charset="2"/>
              </a:rPr>
              <a:t> organitzacions paramilitars nazis</a:t>
            </a:r>
          </a:p>
        </p:txBody>
      </p:sp>
      <p:sp>
        <p:nvSpPr>
          <p:cNvPr id="3" name="Abrir corchete 2">
            <a:extLst>
              <a:ext uri="{FF2B5EF4-FFF2-40B4-BE49-F238E27FC236}">
                <a16:creationId xmlns:a16="http://schemas.microsoft.com/office/drawing/2014/main" id="{1A4360A1-9E71-4946-A67D-9920DD51E960}"/>
              </a:ext>
            </a:extLst>
          </p:cNvPr>
          <p:cNvSpPr/>
          <p:nvPr/>
        </p:nvSpPr>
        <p:spPr>
          <a:xfrm>
            <a:off x="685798" y="3643745"/>
            <a:ext cx="69275" cy="65356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A865DF7-36E4-4117-94A4-C040ADC7900F}"/>
              </a:ext>
            </a:extLst>
          </p:cNvPr>
          <p:cNvSpPr/>
          <p:nvPr/>
        </p:nvSpPr>
        <p:spPr>
          <a:xfrm>
            <a:off x="7089709" y="3970525"/>
            <a:ext cx="1368493" cy="445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50">
                <a:latin typeface="Raleway" panose="020B0604020202020204" charset="0"/>
              </a:rPr>
              <a:t>Hitler era un antic soldat de la 1ªGM</a:t>
            </a:r>
          </a:p>
        </p:txBody>
      </p:sp>
    </p:spTree>
    <p:extLst>
      <p:ext uri="{BB962C8B-B14F-4D97-AF65-F5344CB8AC3E}">
        <p14:creationId xmlns:p14="http://schemas.microsoft.com/office/powerpoint/2010/main" val="1053186810"/>
      </p:ext>
    </p:extLst>
  </p:cSld>
  <p:clrMapOvr>
    <a:masterClrMapping/>
  </p:clrMapOvr>
</p:sld>
</file>

<file path=ppt/theme/theme1.xml><?xml version="1.0" encoding="utf-8"?>
<a:theme xmlns:a="http://schemas.openxmlformats.org/drawingml/2006/main" name="Othello template">
  <a:themeElements>
    <a:clrScheme name="Personalizado 12">
      <a:dk1>
        <a:srgbClr val="434343"/>
      </a:dk1>
      <a:lt1>
        <a:srgbClr val="FFFFFF"/>
      </a:lt1>
      <a:dk2>
        <a:srgbClr val="999999"/>
      </a:dk2>
      <a:lt2>
        <a:srgbClr val="EFEFEF"/>
      </a:lt2>
      <a:accent1>
        <a:srgbClr val="E9A01F"/>
      </a:accent1>
      <a:accent2>
        <a:srgbClr val="830F11"/>
      </a:accent2>
      <a:accent3>
        <a:srgbClr val="E9A01F"/>
      </a:accent3>
      <a:accent4>
        <a:srgbClr val="ABCA64"/>
      </a:accent4>
      <a:accent5>
        <a:srgbClr val="67C7C4"/>
      </a:accent5>
      <a:accent6>
        <a:srgbClr val="F06163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870</Words>
  <Application>Microsoft Office PowerPoint</Application>
  <PresentationFormat>Presentación en pantalla (16:9)</PresentationFormat>
  <Paragraphs>128</Paragraphs>
  <Slides>11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Courier New</vt:lpstr>
      <vt:lpstr>Raleway</vt:lpstr>
      <vt:lpstr>Wingdings 3</vt:lpstr>
      <vt:lpstr>Arial</vt:lpstr>
      <vt:lpstr>Wingdings</vt:lpstr>
      <vt:lpstr>Merriweather</vt:lpstr>
      <vt:lpstr>Othello template</vt:lpstr>
      <vt:lpstr>L’Europa d’entreguerres i la 2ªGM</vt:lpstr>
      <vt:lpstr>About this template</vt:lpstr>
      <vt:lpstr>Presentación de PowerPoint</vt:lpstr>
      <vt:lpstr>Presentación de PowerPoint</vt:lpstr>
      <vt:lpstr>Presentación de PowerPoint</vt:lpstr>
      <vt:lpstr>About this template</vt:lpstr>
      <vt:lpstr>Presentación de PowerPoint</vt:lpstr>
      <vt:lpstr>Presentación de PowerPoint</vt:lpstr>
      <vt:lpstr>About this template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L’Europa d’entreguerres i la 2ªGM</dc:title>
  <cp:lastModifiedBy>Eva Arnau</cp:lastModifiedBy>
  <cp:revision>27</cp:revision>
  <dcterms:modified xsi:type="dcterms:W3CDTF">2023-05-01T15:37:58Z</dcterms:modified>
</cp:coreProperties>
</file>