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95" r:id="rId4"/>
    <p:sldId id="296" r:id="rId5"/>
    <p:sldId id="300" r:id="rId6"/>
    <p:sldId id="298" r:id="rId7"/>
    <p:sldId id="299" r:id="rId8"/>
  </p:sldIdLst>
  <p:sldSz cx="9144000" cy="5143500" type="screen16x9"/>
  <p:notesSz cx="6858000" cy="9144000"/>
  <p:embeddedFontLst>
    <p:embeddedFont>
      <p:font typeface="Barlow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B4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8E7EF0-30BA-47A9-9E73-536E6FB35545}">
  <a:tblStyle styleId="{918E7EF0-30BA-47A9-9E73-536E6FB355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AFD12A-2A65-4255-B111-476A2ECDBF9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 varScale="1">
        <p:scale>
          <a:sx n="146" d="100"/>
          <a:sy n="146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38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71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49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24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67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accent1">
                    <a:lumMod val="40000"/>
                    <a:lumOff val="60000"/>
                  </a:schemeClr>
                </a:solidFill>
              </a:rPr>
              <a:t>HISTÒRIA TEMA 7:</a:t>
            </a:r>
            <a:br>
              <a:rPr lang="es-ES"/>
            </a:br>
            <a:r>
              <a:rPr lang="es-ES"/>
              <a:t>La Revolució Russa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94E56E36-D2F5-462E-8A82-317037509E28}"/>
              </a:ext>
            </a:extLst>
          </p:cNvPr>
          <p:cNvCxnSpPr>
            <a:cxnSpLocks/>
          </p:cNvCxnSpPr>
          <p:nvPr/>
        </p:nvCxnSpPr>
        <p:spPr>
          <a:xfrm flipV="1">
            <a:off x="5302594" y="2288356"/>
            <a:ext cx="0" cy="177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>
                    <a:lumMod val="40000"/>
                    <a:lumOff val="60000"/>
                  </a:schemeClr>
                </a:solidFill>
              </a:rPr>
              <a:t>1. </a:t>
            </a:r>
            <a:r>
              <a:rPr lang="es-ES" sz="3600"/>
              <a:t>Causes</a:t>
            </a:r>
            <a:endParaRPr sz="360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361528" y="1173908"/>
            <a:ext cx="7782472" cy="3962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indent="-90488">
              <a:buClr>
                <a:schemeClr val="accent1"/>
              </a:buClr>
              <a:buSzPts val="1100"/>
            </a:pPr>
            <a:r>
              <a:rPr lang="es-ES" sz="1200" b="1" u="sng">
                <a:uFill>
                  <a:solidFill>
                    <a:schemeClr val="accent1"/>
                  </a:solidFill>
                </a:uFill>
              </a:rPr>
              <a:t>ECONÒMICAMENT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    país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agrícola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endarrerit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camperolat patia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fam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(males collites)</a:t>
            </a:r>
            <a:br>
              <a:rPr lang="es-ES" sz="1200" b="1">
                <a:uFill>
                  <a:solidFill>
                    <a:schemeClr val="accent1"/>
                  </a:solidFill>
                </a:uFill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</a:rPr>
              <a:t>                                              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indústria escassa</a:t>
            </a:r>
            <a:br>
              <a:rPr lang="es-ES" sz="1200">
                <a:uFill>
                  <a:solidFill>
                    <a:schemeClr val="accent1"/>
                  </a:solidFill>
                </a:uFill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</a:rPr>
              <a:t>                                               diferències de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riquesa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repartiment desigual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de la terra</a:t>
            </a:r>
            <a:br>
              <a:rPr lang="es-ES" sz="1200" b="1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agreujament per la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Iª Guerra Mundial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90488" indent="-90488">
              <a:buClr>
                <a:schemeClr val="accent1"/>
              </a:buClr>
              <a:buSzPts val="1100"/>
            </a:pPr>
            <a:r>
              <a:rPr lang="es-ES" sz="1200" b="1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SOCIALMENT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societat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feudal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grans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diferències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entre classes socials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tradició de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revoltes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protestes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humiliació guerra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Rúsia-Japó</a:t>
            </a:r>
          </a:p>
          <a:p>
            <a:pPr marL="90488" indent="-90488">
              <a:buClr>
                <a:schemeClr val="accent1"/>
              </a:buClr>
              <a:buSzPts val="1100"/>
            </a:pPr>
            <a:r>
              <a:rPr lang="es-ES" sz="1200" b="1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DEMOGRÀFICAMENT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la població s’havia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duplicat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en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40 anys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problemens de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supervivència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fam</a:t>
            </a:r>
          </a:p>
          <a:p>
            <a:pPr marL="90488" indent="-90488">
              <a:buClr>
                <a:schemeClr val="accent1"/>
              </a:buClr>
              <a:buSzPts val="1100"/>
            </a:pPr>
            <a:r>
              <a:rPr lang="es-ES" sz="1200" b="1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POLÍTICAMENT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sistema de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monarquia absoluta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decisions del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tsar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                                              administració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corrupta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                                              recolzament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noblesa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+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església ortodoxa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humiliació per les derrotes en les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guerres contra Japó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(Iª GM)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arribada d’ideologies oposades el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sistema tsarista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: liberals, anarquistes, marxistes...</a:t>
            </a:r>
          </a:p>
          <a:p>
            <a:pPr marL="90488" indent="-90488">
              <a:buClr>
                <a:schemeClr val="accent1"/>
              </a:buClr>
              <a:buSzPts val="1100"/>
            </a:pPr>
            <a:r>
              <a:rPr lang="es-ES" sz="1200" b="1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ANTECEDENT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- REVOLUCIÓ 1905: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manifestació pacífica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demanant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pa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+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pau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+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terra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b="1">
                <a:solidFill>
                  <a:schemeClr val="accent5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Palau d’Hivern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          durament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reprimida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per l’exèrcit del tsar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b="1">
                <a:solidFill>
                  <a:schemeClr val="accent5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Diumenge Sagnant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9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(mort mases)</a:t>
            </a:r>
            <a:br>
              <a:rPr lang="es-ES" sz="9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9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</a:t>
            </a:r>
            <a:r>
              <a:rPr lang="es-ES" sz="11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va prometre</a:t>
            </a:r>
            <a:endParaRPr lang="es-ES" sz="900" b="1" u="sng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7" name="Google Shape;884;p49">
            <a:extLst>
              <a:ext uri="{FF2B5EF4-FFF2-40B4-BE49-F238E27FC236}">
                <a16:creationId xmlns:a16="http://schemas.microsoft.com/office/drawing/2014/main" id="{8843F196-5646-4113-B323-B1424AA1891D}"/>
              </a:ext>
            </a:extLst>
          </p:cNvPr>
          <p:cNvGrpSpPr/>
          <p:nvPr/>
        </p:nvGrpSpPr>
        <p:grpSpPr>
          <a:xfrm>
            <a:off x="8076896" y="665035"/>
            <a:ext cx="526032" cy="332493"/>
            <a:chOff x="3241525" y="3039450"/>
            <a:chExt cx="494600" cy="312625"/>
          </a:xfrm>
        </p:grpSpPr>
        <p:sp>
          <p:nvSpPr>
            <p:cNvPr id="18" name="Google Shape;885;p49">
              <a:extLst>
                <a:ext uri="{FF2B5EF4-FFF2-40B4-BE49-F238E27FC236}">
                  <a16:creationId xmlns:a16="http://schemas.microsoft.com/office/drawing/2014/main" id="{B0FA6E8F-D3B1-4174-9FFA-35C15CD92590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6;p49">
              <a:extLst>
                <a:ext uri="{FF2B5EF4-FFF2-40B4-BE49-F238E27FC236}">
                  <a16:creationId xmlns:a16="http://schemas.microsoft.com/office/drawing/2014/main" id="{AB98BFFB-1B43-4BC7-A927-18331BCF6E91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D93181C8-0AD7-4C5D-B57A-F4CE69EDFD78}"/>
              </a:ext>
            </a:extLst>
          </p:cNvPr>
          <p:cNvSpPr/>
          <p:nvPr/>
        </p:nvSpPr>
        <p:spPr>
          <a:xfrm>
            <a:off x="137290" y="1397700"/>
            <a:ext cx="973351" cy="5126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latin typeface="Barlow" panose="020B0604020202020204" charset="0"/>
              </a:rPr>
              <a:t>El </a:t>
            </a:r>
            <a:r>
              <a:rPr lang="es-ES" sz="1000" b="1">
                <a:latin typeface="Barlow" panose="020B0604020202020204" charset="0"/>
              </a:rPr>
              <a:t>tsar</a:t>
            </a:r>
            <a:r>
              <a:rPr lang="es-ES" sz="1000">
                <a:latin typeface="Barlow" panose="020B0604020202020204" charset="0"/>
              </a:rPr>
              <a:t> té tots els poders per “ordre divina”</a:t>
            </a:r>
          </a:p>
        </p:txBody>
      </p:sp>
      <p:sp>
        <p:nvSpPr>
          <p:cNvPr id="25" name="Google Shape;98;p15">
            <a:extLst>
              <a:ext uri="{FF2B5EF4-FFF2-40B4-BE49-F238E27FC236}">
                <a16:creationId xmlns:a16="http://schemas.microsoft.com/office/drawing/2014/main" id="{B762E3C1-12E7-42D4-B51F-29331326427D}"/>
              </a:ext>
            </a:extLst>
          </p:cNvPr>
          <p:cNvSpPr txBox="1">
            <a:spLocks/>
          </p:cNvSpPr>
          <p:nvPr/>
        </p:nvSpPr>
        <p:spPr>
          <a:xfrm>
            <a:off x="5302594" y="1990888"/>
            <a:ext cx="3596464" cy="73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Clr>
                <a:schemeClr val="accent1"/>
              </a:buClr>
              <a:buSzPts val="1100"/>
              <a:buNone/>
            </a:pPr>
            <a:r>
              <a:rPr lang="pt-BR" sz="1200" u="sng">
                <a:uFill>
                  <a:solidFill>
                    <a:schemeClr val="accent1"/>
                  </a:solidFill>
                </a:uFill>
              </a:rPr>
              <a:t>pobresa</a:t>
            </a:r>
            <a:r>
              <a:rPr lang="pt-BR" sz="1200">
                <a:uFill>
                  <a:solidFill>
                    <a:schemeClr val="accent1"/>
                  </a:solidFill>
                </a:uFill>
              </a:rPr>
              <a:t>: camperols i treballadors</a:t>
            </a:r>
            <a:br>
              <a:rPr lang="pt-BR" sz="1200">
                <a:uFill>
                  <a:solidFill>
                    <a:schemeClr val="accent1"/>
                  </a:solidFill>
                </a:uFill>
              </a:rPr>
            </a:br>
            <a:r>
              <a:rPr lang="pt-BR" sz="1200" u="sng">
                <a:uFill>
                  <a:solidFill>
                    <a:schemeClr val="accent1"/>
                  </a:solidFill>
                </a:uFill>
              </a:rPr>
              <a:t>riquesa</a:t>
            </a:r>
            <a:r>
              <a:rPr lang="pt-BR" sz="1200">
                <a:uFill>
                  <a:solidFill>
                    <a:schemeClr val="accent1"/>
                  </a:solidFill>
                </a:uFill>
              </a:rPr>
              <a:t>: tsar Nicolas II, noblesa, església ortodoxa</a:t>
            </a:r>
          </a:p>
        </p:txBody>
      </p:sp>
      <p:sp>
        <p:nvSpPr>
          <p:cNvPr id="36" name="Google Shape;98;p15">
            <a:extLst>
              <a:ext uri="{FF2B5EF4-FFF2-40B4-BE49-F238E27FC236}">
                <a16:creationId xmlns:a16="http://schemas.microsoft.com/office/drawing/2014/main" id="{FCAD6653-6846-4A17-9867-C13CDD74D5BB}"/>
              </a:ext>
            </a:extLst>
          </p:cNvPr>
          <p:cNvSpPr txBox="1">
            <a:spLocks/>
          </p:cNvSpPr>
          <p:nvPr/>
        </p:nvSpPr>
        <p:spPr>
          <a:xfrm>
            <a:off x="4827600" y="4403677"/>
            <a:ext cx="4105640" cy="73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Clr>
                <a:schemeClr val="accent1"/>
              </a:buClr>
              <a:buSzPts val="1100"/>
              <a:buNone/>
            </a:pPr>
            <a:r>
              <a:rPr lang="pt-BR" sz="1200" u="sng">
                <a:uFill>
                  <a:solidFill>
                    <a:schemeClr val="accent1"/>
                  </a:solidFill>
                </a:uFill>
              </a:rPr>
              <a:t>reforma agrària</a:t>
            </a:r>
            <a:r>
              <a:rPr lang="pt-BR" sz="1200"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pt-BR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 </a:t>
            </a:r>
            <a:r>
              <a:rPr lang="pt-BR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desamortització</a:t>
            </a:r>
            <a:br>
              <a:rPr lang="pt-BR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pt-BR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eleccions per </a:t>
            </a:r>
            <a:r>
              <a:rPr lang="pt-BR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sufragi universal masculí</a:t>
            </a:r>
            <a:r>
              <a:rPr lang="pt-BR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pt-BR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pt-BR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pt-BR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Parlament</a:t>
            </a:r>
            <a:r>
              <a:rPr lang="pt-BR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(duma)</a:t>
            </a:r>
            <a:endParaRPr lang="pt-BR" sz="1200" u="sng">
              <a:uFill>
                <a:solidFill>
                  <a:schemeClr val="accent1"/>
                </a:solidFill>
              </a:uFill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EC4732-E1FC-48BD-A5C1-746260D21A41}"/>
              </a:ext>
            </a:extLst>
          </p:cNvPr>
          <p:cNvGrpSpPr/>
          <p:nvPr/>
        </p:nvGrpSpPr>
        <p:grpSpPr>
          <a:xfrm>
            <a:off x="2795588" y="1444620"/>
            <a:ext cx="157162" cy="551970"/>
            <a:chOff x="2795588" y="1444620"/>
            <a:chExt cx="157162" cy="551970"/>
          </a:xfrm>
        </p:grpSpPr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7C44CD4D-CABB-43B4-A808-41F9B652EA00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091D69CF-A2F7-44B6-B19E-EF686110F53D}"/>
                </a:ext>
              </a:extLst>
            </p:cNvPr>
            <p:cNvCxnSpPr/>
            <p:nvPr/>
          </p:nvCxnSpPr>
          <p:spPr>
            <a:xfrm flipV="1">
              <a:off x="2834672" y="1444620"/>
              <a:ext cx="0" cy="551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5E0FD46A-0708-42C6-BEC3-2CF4FD625490}"/>
                </a:ext>
              </a:extLst>
            </p:cNvPr>
            <p:cNvCxnSpPr/>
            <p:nvPr/>
          </p:nvCxnSpPr>
          <p:spPr>
            <a:xfrm>
              <a:off x="2834672" y="199659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B74B534E-1FD3-4CDB-8FB1-0A4B02B13F28}"/>
                </a:ext>
              </a:extLst>
            </p:cNvPr>
            <p:cNvCxnSpPr/>
            <p:nvPr/>
          </p:nvCxnSpPr>
          <p:spPr>
            <a:xfrm>
              <a:off x="2834672" y="180504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6CED155D-8FB0-4A60-B4E7-6232005C48E2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6B466962-9262-4FF9-A512-0BF70A6DC58E}"/>
              </a:ext>
            </a:extLst>
          </p:cNvPr>
          <p:cNvGrpSpPr/>
          <p:nvPr/>
        </p:nvGrpSpPr>
        <p:grpSpPr>
          <a:xfrm>
            <a:off x="2493822" y="2259482"/>
            <a:ext cx="157162" cy="360420"/>
            <a:chOff x="2795588" y="1444620"/>
            <a:chExt cx="157162" cy="360420"/>
          </a:xfrm>
        </p:grpSpPr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CD2AC0BA-9254-4EC6-9CF7-6E061A2AB62E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2793A8F-8314-4DEC-A03A-C53F51FFC4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1"/>
              <a:ext cx="0" cy="3604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CC709D1C-7C3E-4710-BE40-CFD05D184CE5}"/>
                </a:ext>
              </a:extLst>
            </p:cNvPr>
            <p:cNvCxnSpPr/>
            <p:nvPr/>
          </p:nvCxnSpPr>
          <p:spPr>
            <a:xfrm>
              <a:off x="2834672" y="180504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744077D7-5FE5-430A-8232-4F077F7ABFD3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7A76533-12E5-4DED-81A9-CA186569A85F}"/>
              </a:ext>
            </a:extLst>
          </p:cNvPr>
          <p:cNvGrpSpPr/>
          <p:nvPr/>
        </p:nvGrpSpPr>
        <p:grpSpPr>
          <a:xfrm>
            <a:off x="2981325" y="2872455"/>
            <a:ext cx="157162" cy="175733"/>
            <a:chOff x="2795588" y="1444620"/>
            <a:chExt cx="157162" cy="175733"/>
          </a:xfrm>
        </p:grpSpPr>
        <p:cxnSp>
          <p:nvCxnSpPr>
            <p:cNvPr id="54" name="Conector recto de flecha 53">
              <a:extLst>
                <a:ext uri="{FF2B5EF4-FFF2-40B4-BE49-F238E27FC236}">
                  <a16:creationId xmlns:a16="http://schemas.microsoft.com/office/drawing/2014/main" id="{EFE6E622-7BF1-406D-9335-23EC0214A13B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D64ACB71-368C-4026-A6E0-1D2ED793E4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1"/>
              <a:ext cx="0" cy="175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288370C3-CC44-42AF-A947-8518DF93D6A9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0E7D4703-B8F9-4088-A3AA-681DDFCE4003}"/>
              </a:ext>
            </a:extLst>
          </p:cNvPr>
          <p:cNvGrpSpPr/>
          <p:nvPr/>
        </p:nvGrpSpPr>
        <p:grpSpPr>
          <a:xfrm>
            <a:off x="2613026" y="3319928"/>
            <a:ext cx="157162" cy="736120"/>
            <a:chOff x="2795588" y="1444620"/>
            <a:chExt cx="157162" cy="736120"/>
          </a:xfrm>
        </p:grpSpPr>
        <p:cxnSp>
          <p:nvCxnSpPr>
            <p:cNvPr id="61" name="Conector recto de flecha 60">
              <a:extLst>
                <a:ext uri="{FF2B5EF4-FFF2-40B4-BE49-F238E27FC236}">
                  <a16:creationId xmlns:a16="http://schemas.microsoft.com/office/drawing/2014/main" id="{B294A4D8-6077-4AAF-8BD6-4473925E4957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D6366EF3-EAF2-4F09-8228-F2840A1418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0"/>
              <a:ext cx="0" cy="7361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de flecha 62">
              <a:extLst>
                <a:ext uri="{FF2B5EF4-FFF2-40B4-BE49-F238E27FC236}">
                  <a16:creationId xmlns:a16="http://schemas.microsoft.com/office/drawing/2014/main" id="{04DE97F7-4ECD-4BDB-8C39-E02530294681}"/>
                </a:ext>
              </a:extLst>
            </p:cNvPr>
            <p:cNvCxnSpPr/>
            <p:nvPr/>
          </p:nvCxnSpPr>
          <p:spPr>
            <a:xfrm>
              <a:off x="2834672" y="218074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de flecha 63">
              <a:extLst>
                <a:ext uri="{FF2B5EF4-FFF2-40B4-BE49-F238E27FC236}">
                  <a16:creationId xmlns:a16="http://schemas.microsoft.com/office/drawing/2014/main" id="{EA112B53-7D1F-422F-AAC2-5BCE8B96F55A}"/>
                </a:ext>
              </a:extLst>
            </p:cNvPr>
            <p:cNvCxnSpPr/>
            <p:nvPr/>
          </p:nvCxnSpPr>
          <p:spPr>
            <a:xfrm>
              <a:off x="2834672" y="198919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6008986A-AA17-41DF-8A03-2553FE30EDD8}"/>
              </a:ext>
            </a:extLst>
          </p:cNvPr>
          <p:cNvGrpSpPr/>
          <p:nvPr/>
        </p:nvGrpSpPr>
        <p:grpSpPr>
          <a:xfrm>
            <a:off x="4863319" y="3326278"/>
            <a:ext cx="157162" cy="360420"/>
            <a:chOff x="2795588" y="1444620"/>
            <a:chExt cx="157162" cy="360420"/>
          </a:xfrm>
        </p:grpSpPr>
        <p:cxnSp>
          <p:nvCxnSpPr>
            <p:cNvPr id="68" name="Conector recto de flecha 67">
              <a:extLst>
                <a:ext uri="{FF2B5EF4-FFF2-40B4-BE49-F238E27FC236}">
                  <a16:creationId xmlns:a16="http://schemas.microsoft.com/office/drawing/2014/main" id="{D86E5ADA-3CD2-403A-AF0A-B5E94A07404F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F2A50A63-4E99-4087-BEAB-7BE5FA703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1"/>
              <a:ext cx="0" cy="3604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de flecha 69">
              <a:extLst>
                <a:ext uri="{FF2B5EF4-FFF2-40B4-BE49-F238E27FC236}">
                  <a16:creationId xmlns:a16="http://schemas.microsoft.com/office/drawing/2014/main" id="{05C48C9A-9F2E-44CA-84FF-4F432308EC68}"/>
                </a:ext>
              </a:extLst>
            </p:cNvPr>
            <p:cNvCxnSpPr/>
            <p:nvPr/>
          </p:nvCxnSpPr>
          <p:spPr>
            <a:xfrm>
              <a:off x="2834672" y="180504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de flecha 70">
              <a:extLst>
                <a:ext uri="{FF2B5EF4-FFF2-40B4-BE49-F238E27FC236}">
                  <a16:creationId xmlns:a16="http://schemas.microsoft.com/office/drawing/2014/main" id="{D00A00A8-DF3A-4F4A-A14E-0ADF52A81615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8609499F-3CA8-4F25-BC42-DB5B2972BD38}"/>
              </a:ext>
            </a:extLst>
          </p:cNvPr>
          <p:cNvGrpSpPr/>
          <p:nvPr/>
        </p:nvGrpSpPr>
        <p:grpSpPr>
          <a:xfrm>
            <a:off x="3762827" y="4310532"/>
            <a:ext cx="157162" cy="360420"/>
            <a:chOff x="2795588" y="1444620"/>
            <a:chExt cx="157162" cy="360420"/>
          </a:xfrm>
        </p:grpSpPr>
        <p:cxnSp>
          <p:nvCxnSpPr>
            <p:cNvPr id="73" name="Conector recto de flecha 72">
              <a:extLst>
                <a:ext uri="{FF2B5EF4-FFF2-40B4-BE49-F238E27FC236}">
                  <a16:creationId xmlns:a16="http://schemas.microsoft.com/office/drawing/2014/main" id="{A07CC12C-6C16-4C1D-8C84-26A1F53AC3D1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C4837B4B-2A1C-4763-A2B2-4C39180DAF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1"/>
              <a:ext cx="0" cy="3604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de flecha 74">
              <a:extLst>
                <a:ext uri="{FF2B5EF4-FFF2-40B4-BE49-F238E27FC236}">
                  <a16:creationId xmlns:a16="http://schemas.microsoft.com/office/drawing/2014/main" id="{AAD794DC-1435-42D4-AB77-89CAC0DCDC26}"/>
                </a:ext>
              </a:extLst>
            </p:cNvPr>
            <p:cNvCxnSpPr/>
            <p:nvPr/>
          </p:nvCxnSpPr>
          <p:spPr>
            <a:xfrm>
              <a:off x="2834672" y="180504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de flecha 75">
              <a:extLst>
                <a:ext uri="{FF2B5EF4-FFF2-40B4-BE49-F238E27FC236}">
                  <a16:creationId xmlns:a16="http://schemas.microsoft.com/office/drawing/2014/main" id="{5EA0B41A-8009-4DDF-A019-10E183EF1C3E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0BB8488A-C18A-44AF-B736-5D52B3A4D640}"/>
              </a:ext>
            </a:extLst>
          </p:cNvPr>
          <p:cNvCxnSpPr/>
          <p:nvPr/>
        </p:nvCxnSpPr>
        <p:spPr>
          <a:xfrm>
            <a:off x="5243239" y="2450344"/>
            <a:ext cx="132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CC97443B-3C49-47E6-99E0-AC4AB6A0D828}"/>
              </a:ext>
            </a:extLst>
          </p:cNvPr>
          <p:cNvCxnSpPr/>
          <p:nvPr/>
        </p:nvCxnSpPr>
        <p:spPr>
          <a:xfrm>
            <a:off x="5290108" y="2288356"/>
            <a:ext cx="901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5384C57F-6685-4484-BCE1-D50B6EC1EA00}"/>
              </a:ext>
            </a:extLst>
          </p:cNvPr>
          <p:cNvCxnSpPr>
            <a:cxnSpLocks/>
          </p:cNvCxnSpPr>
          <p:nvPr/>
        </p:nvCxnSpPr>
        <p:spPr>
          <a:xfrm flipV="1">
            <a:off x="4827600" y="4681203"/>
            <a:ext cx="0" cy="177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8326DF59-CE72-4B46-9ABA-380FD36411AC}"/>
              </a:ext>
            </a:extLst>
          </p:cNvPr>
          <p:cNvCxnSpPr/>
          <p:nvPr/>
        </p:nvCxnSpPr>
        <p:spPr>
          <a:xfrm>
            <a:off x="4761582" y="4681203"/>
            <a:ext cx="132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0302FD7A-6B5D-4918-8481-842A10C7464A}"/>
              </a:ext>
            </a:extLst>
          </p:cNvPr>
          <p:cNvCxnSpPr/>
          <p:nvPr/>
        </p:nvCxnSpPr>
        <p:spPr>
          <a:xfrm>
            <a:off x="4818227" y="4859066"/>
            <a:ext cx="901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1">
                    <a:lumMod val="40000"/>
                    <a:lumOff val="60000"/>
                  </a:schemeClr>
                </a:solidFill>
              </a:rPr>
              <a:t>2. </a:t>
            </a:r>
            <a:r>
              <a:rPr lang="es-ES" sz="3600"/>
              <a:t>Revolucions</a:t>
            </a:r>
            <a:endParaRPr sz="360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436574" y="1521610"/>
            <a:ext cx="7258567" cy="3412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</a:rPr>
              <a:t>Impacte de la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Iª Guerra Mondial     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destrucció, males collites, fam, morts</a:t>
            </a:r>
            <a:br>
              <a:rPr lang="es-ES" sz="1200">
                <a:uFill>
                  <a:solidFill>
                    <a:schemeClr val="accent1"/>
                  </a:solidFill>
                </a:uFill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</a:rPr>
              <a:t>                                                                         tsar es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</a:rPr>
              <a:t>nega a abandonar la guerra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per prestigi</a:t>
            </a: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FEBRER 1917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: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manifestacions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d’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obrers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,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soldats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camperols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per tot el país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demanant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eixir de la guerra</a:t>
            </a:r>
          </a:p>
          <a:p>
            <a:pPr marL="171450" indent="-171450">
              <a:buClr>
                <a:schemeClr val="accent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Divisió població:    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bolxevics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(exèrcit roig amb L.Trotski)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radicals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: poble i soviets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menxevics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(exèrcit blanc)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conservadors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: burgesia, noblesa, rics</a:t>
            </a: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La </a:t>
            </a:r>
            <a:r>
              <a:rPr lang="es-ES" sz="1200" b="1">
                <a:solidFill>
                  <a:schemeClr val="accent5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manifestació a Petrograd</a:t>
            </a:r>
            <a:r>
              <a:rPr lang="es-ES" sz="1200">
                <a:solidFill>
                  <a:schemeClr val="accent5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obliga 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abdicar al tsar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(assassinat)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el seu germà va rebutjar el càrrec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instaura una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república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Kerenski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(president)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govern provisional amb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democràcia parlamentària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eleccions a les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Corts constituents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guanyen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menxevics</a:t>
            </a: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Govern provisional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no fa les reformes reclamades pel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poble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soviets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(assamblea treballadors)</a:t>
            </a: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Bolxevics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Lenin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demanen:     retirada de la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guerra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repartició de les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terres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entre els camperols (desamortització)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donar la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direcció de les fàbriques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als obrers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dictadura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obrera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inici preparació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revolució d’octubre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93181C8-0AD7-4C5D-B57A-F4CE69EDFD78}"/>
              </a:ext>
            </a:extLst>
          </p:cNvPr>
          <p:cNvSpPr/>
          <p:nvPr/>
        </p:nvSpPr>
        <p:spPr>
          <a:xfrm>
            <a:off x="69149" y="1525172"/>
            <a:ext cx="1042101" cy="1046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>
                <a:latin typeface="Barlow" panose="020B0604020202020204" charset="0"/>
              </a:rPr>
              <a:t>Els </a:t>
            </a:r>
            <a:r>
              <a:rPr lang="es-ES" sz="1000" b="1">
                <a:latin typeface="Barlow" panose="020B0604020202020204" charset="0"/>
              </a:rPr>
              <a:t>soviets</a:t>
            </a:r>
            <a:r>
              <a:rPr lang="es-ES" sz="1000">
                <a:latin typeface="Barlow" panose="020B0604020202020204" charset="0"/>
              </a:rPr>
              <a:t> són </a:t>
            </a:r>
            <a:r>
              <a:rPr lang="es-ES" sz="1000" u="sng">
                <a:latin typeface="Barlow" panose="020B0604020202020204" charset="0"/>
              </a:rPr>
              <a:t>assemblees de treballadors</a:t>
            </a:r>
            <a:r>
              <a:rPr lang="es-ES" sz="1000">
                <a:latin typeface="Barlow" panose="020B0604020202020204" charset="0"/>
              </a:rPr>
              <a:t> que lluiten per aconseguir canvis</a:t>
            </a:r>
          </a:p>
        </p:txBody>
      </p:sp>
      <p:grpSp>
        <p:nvGrpSpPr>
          <p:cNvPr id="11" name="Google Shape;843;p49">
            <a:extLst>
              <a:ext uri="{FF2B5EF4-FFF2-40B4-BE49-F238E27FC236}">
                <a16:creationId xmlns:a16="http://schemas.microsoft.com/office/drawing/2014/main" id="{08A79696-A844-4047-8347-B2C11AAB80B8}"/>
              </a:ext>
            </a:extLst>
          </p:cNvPr>
          <p:cNvGrpSpPr/>
          <p:nvPr/>
        </p:nvGrpSpPr>
        <p:grpSpPr>
          <a:xfrm>
            <a:off x="8092114" y="553575"/>
            <a:ext cx="508718" cy="464122"/>
            <a:chOff x="6625350" y="1613750"/>
            <a:chExt cx="480525" cy="438400"/>
          </a:xfrm>
        </p:grpSpPr>
        <p:sp>
          <p:nvSpPr>
            <p:cNvPr id="12" name="Google Shape;844;p49">
              <a:extLst>
                <a:ext uri="{FF2B5EF4-FFF2-40B4-BE49-F238E27FC236}">
                  <a16:creationId xmlns:a16="http://schemas.microsoft.com/office/drawing/2014/main" id="{1889DCDA-4C17-4B52-88B9-BDFDB7DDF2C9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45;p49">
              <a:extLst>
                <a:ext uri="{FF2B5EF4-FFF2-40B4-BE49-F238E27FC236}">
                  <a16:creationId xmlns:a16="http://schemas.microsoft.com/office/drawing/2014/main" id="{154D23DE-6BDF-4415-B6B4-A11565CA05B0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46;p49">
              <a:extLst>
                <a:ext uri="{FF2B5EF4-FFF2-40B4-BE49-F238E27FC236}">
                  <a16:creationId xmlns:a16="http://schemas.microsoft.com/office/drawing/2014/main" id="{1537BD3C-3C7B-4403-A8F5-0DD53D314401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47;p49">
              <a:extLst>
                <a:ext uri="{FF2B5EF4-FFF2-40B4-BE49-F238E27FC236}">
                  <a16:creationId xmlns:a16="http://schemas.microsoft.com/office/drawing/2014/main" id="{447AF918-B424-4F64-812E-B554BB4F4762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48;p49">
              <a:extLst>
                <a:ext uri="{FF2B5EF4-FFF2-40B4-BE49-F238E27FC236}">
                  <a16:creationId xmlns:a16="http://schemas.microsoft.com/office/drawing/2014/main" id="{69C1EC2A-7EE2-4741-9442-C4A0AE379A18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98;p15">
            <a:extLst>
              <a:ext uri="{FF2B5EF4-FFF2-40B4-BE49-F238E27FC236}">
                <a16:creationId xmlns:a16="http://schemas.microsoft.com/office/drawing/2014/main" id="{1D45593D-C32A-4A82-B4F5-918F71C45CE7}"/>
              </a:ext>
            </a:extLst>
          </p:cNvPr>
          <p:cNvSpPr txBox="1">
            <a:spLocks/>
          </p:cNvSpPr>
          <p:nvPr/>
        </p:nvSpPr>
        <p:spPr>
          <a:xfrm>
            <a:off x="1386715" y="1168913"/>
            <a:ext cx="7258567" cy="43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accent1"/>
                </a:solidFill>
                <a:uFill>
                  <a:solidFill>
                    <a:schemeClr val="accent5"/>
                  </a:solidFill>
                </a:uFill>
              </a:rPr>
              <a:t>REVOLUCIÓ FEBRER 1917</a:t>
            </a:r>
            <a:endParaRPr lang="en-US" sz="3200" b="1" u="sng">
              <a:solidFill>
                <a:schemeClr val="accent1"/>
              </a:solidFill>
              <a:uFill>
                <a:solidFill>
                  <a:schemeClr val="accent5"/>
                </a:solidFill>
              </a:uFill>
            </a:endParaRP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FEF87341-4E41-4FC1-83F9-D1307DC7D24F}"/>
              </a:ext>
            </a:extLst>
          </p:cNvPr>
          <p:cNvSpPr/>
          <p:nvPr/>
        </p:nvSpPr>
        <p:spPr>
          <a:xfrm>
            <a:off x="7326631" y="2432050"/>
            <a:ext cx="45719" cy="298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E5688F-37F3-40AA-86D5-FE0DAD09B7C7}"/>
              </a:ext>
            </a:extLst>
          </p:cNvPr>
          <p:cNvSpPr txBox="1"/>
          <p:nvPr/>
        </p:nvSpPr>
        <p:spPr>
          <a:xfrm>
            <a:off x="7321425" y="2432050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  <a:latin typeface="Barlow" panose="020B0604020202020204" charset="0"/>
              </a:rPr>
              <a:t>acabar amb el tsar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445B7E3-3184-4B4E-B9C8-970D96388118}"/>
              </a:ext>
            </a:extLst>
          </p:cNvPr>
          <p:cNvCxnSpPr>
            <a:cxnSpLocks/>
          </p:cNvCxnSpPr>
          <p:nvPr/>
        </p:nvCxnSpPr>
        <p:spPr>
          <a:xfrm flipV="1">
            <a:off x="2846400" y="2482818"/>
            <a:ext cx="0" cy="177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6344A55-1650-4E23-B2BB-316B5C4D9294}"/>
              </a:ext>
            </a:extLst>
          </p:cNvPr>
          <p:cNvCxnSpPr/>
          <p:nvPr/>
        </p:nvCxnSpPr>
        <p:spPr>
          <a:xfrm>
            <a:off x="2780382" y="2482818"/>
            <a:ext cx="132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F78443D-422C-4D49-8CF6-1B8D0ED9394F}"/>
              </a:ext>
            </a:extLst>
          </p:cNvPr>
          <p:cNvCxnSpPr/>
          <p:nvPr/>
        </p:nvCxnSpPr>
        <p:spPr>
          <a:xfrm>
            <a:off x="2837027" y="2660681"/>
            <a:ext cx="901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9D346AA-8EB3-41A1-828A-4A6C7F395482}"/>
              </a:ext>
            </a:extLst>
          </p:cNvPr>
          <p:cNvCxnSpPr>
            <a:cxnSpLocks/>
          </p:cNvCxnSpPr>
          <p:nvPr/>
        </p:nvCxnSpPr>
        <p:spPr>
          <a:xfrm flipV="1">
            <a:off x="2793082" y="4077954"/>
            <a:ext cx="0" cy="654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B31139F-7A2E-4976-8B6E-EE92990AB7B7}"/>
              </a:ext>
            </a:extLst>
          </p:cNvPr>
          <p:cNvCxnSpPr/>
          <p:nvPr/>
        </p:nvCxnSpPr>
        <p:spPr>
          <a:xfrm>
            <a:off x="2798009" y="4732066"/>
            <a:ext cx="901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o 42">
            <a:extLst>
              <a:ext uri="{FF2B5EF4-FFF2-40B4-BE49-F238E27FC236}">
                <a16:creationId xmlns:a16="http://schemas.microsoft.com/office/drawing/2014/main" id="{80FA35DA-E656-4E86-A155-93E3709B58BC}"/>
              </a:ext>
            </a:extLst>
          </p:cNvPr>
          <p:cNvGrpSpPr/>
          <p:nvPr/>
        </p:nvGrpSpPr>
        <p:grpSpPr>
          <a:xfrm>
            <a:off x="3654425" y="1793931"/>
            <a:ext cx="157162" cy="175733"/>
            <a:chOff x="2795588" y="1444620"/>
            <a:chExt cx="157162" cy="175733"/>
          </a:xfrm>
        </p:grpSpPr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6B204474-7C1E-4F4A-9024-98550E97B7ED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60B97390-9632-404F-9A91-1F230375E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1"/>
              <a:ext cx="0" cy="175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17BF8FF2-B62E-49EF-AED1-265207155C51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0A684B9A-534C-4223-A2A9-55A2FFEF1F26}"/>
              </a:ext>
            </a:extLst>
          </p:cNvPr>
          <p:cNvGrpSpPr/>
          <p:nvPr/>
        </p:nvGrpSpPr>
        <p:grpSpPr>
          <a:xfrm>
            <a:off x="3525247" y="2939094"/>
            <a:ext cx="157162" cy="551970"/>
            <a:chOff x="2795588" y="1444620"/>
            <a:chExt cx="157162" cy="551970"/>
          </a:xfrm>
        </p:grpSpPr>
        <p:cxnSp>
          <p:nvCxnSpPr>
            <p:cNvPr id="48" name="Conector recto de flecha 47">
              <a:extLst>
                <a:ext uri="{FF2B5EF4-FFF2-40B4-BE49-F238E27FC236}">
                  <a16:creationId xmlns:a16="http://schemas.microsoft.com/office/drawing/2014/main" id="{1752FEA3-54B7-4C2B-8421-00E5C8085057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2C0EF6B7-553A-4FDE-B95F-94A874DA8872}"/>
                </a:ext>
              </a:extLst>
            </p:cNvPr>
            <p:cNvCxnSpPr/>
            <p:nvPr/>
          </p:nvCxnSpPr>
          <p:spPr>
            <a:xfrm flipV="1">
              <a:off x="2834672" y="1444620"/>
              <a:ext cx="0" cy="551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CE961814-0C1F-4155-A3A3-918BDB3A12DA}"/>
                </a:ext>
              </a:extLst>
            </p:cNvPr>
            <p:cNvCxnSpPr/>
            <p:nvPr/>
          </p:nvCxnSpPr>
          <p:spPr>
            <a:xfrm>
              <a:off x="2834672" y="199659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de flecha 50">
              <a:extLst>
                <a:ext uri="{FF2B5EF4-FFF2-40B4-BE49-F238E27FC236}">
                  <a16:creationId xmlns:a16="http://schemas.microsoft.com/office/drawing/2014/main" id="{0F638067-7422-4C0A-8661-5D9047E5DD99}"/>
                </a:ext>
              </a:extLst>
            </p:cNvPr>
            <p:cNvCxnSpPr/>
            <p:nvPr/>
          </p:nvCxnSpPr>
          <p:spPr>
            <a:xfrm>
              <a:off x="2834672" y="180504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>
              <a:extLst>
                <a:ext uri="{FF2B5EF4-FFF2-40B4-BE49-F238E27FC236}">
                  <a16:creationId xmlns:a16="http://schemas.microsoft.com/office/drawing/2014/main" id="{E8F26E85-E8F3-4E84-B2AF-B69CD4894B8D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2442B13D-D89A-4D7F-8E64-AD03AEB54430}"/>
              </a:ext>
            </a:extLst>
          </p:cNvPr>
          <p:cNvGrpSpPr/>
          <p:nvPr/>
        </p:nvGrpSpPr>
        <p:grpSpPr>
          <a:xfrm>
            <a:off x="3557489" y="4001055"/>
            <a:ext cx="157162" cy="551970"/>
            <a:chOff x="2795588" y="1444620"/>
            <a:chExt cx="157162" cy="551970"/>
          </a:xfrm>
        </p:grpSpPr>
        <p:cxnSp>
          <p:nvCxnSpPr>
            <p:cNvPr id="54" name="Conector recto de flecha 53">
              <a:extLst>
                <a:ext uri="{FF2B5EF4-FFF2-40B4-BE49-F238E27FC236}">
                  <a16:creationId xmlns:a16="http://schemas.microsoft.com/office/drawing/2014/main" id="{AF0F5278-91C6-4377-9166-E0B77E09325F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CEA72D32-B6D6-4296-9126-73CB1FA9543D}"/>
                </a:ext>
              </a:extLst>
            </p:cNvPr>
            <p:cNvCxnSpPr/>
            <p:nvPr/>
          </p:nvCxnSpPr>
          <p:spPr>
            <a:xfrm flipV="1">
              <a:off x="2834672" y="1444620"/>
              <a:ext cx="0" cy="551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>
              <a:extLst>
                <a:ext uri="{FF2B5EF4-FFF2-40B4-BE49-F238E27FC236}">
                  <a16:creationId xmlns:a16="http://schemas.microsoft.com/office/drawing/2014/main" id="{5331F1D0-A12D-446B-A017-6979C7DAA472}"/>
                </a:ext>
              </a:extLst>
            </p:cNvPr>
            <p:cNvCxnSpPr/>
            <p:nvPr/>
          </p:nvCxnSpPr>
          <p:spPr>
            <a:xfrm>
              <a:off x="2834672" y="199659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36B81A85-A8D6-4611-BD81-46AC3AD3BDB3}"/>
                </a:ext>
              </a:extLst>
            </p:cNvPr>
            <p:cNvCxnSpPr/>
            <p:nvPr/>
          </p:nvCxnSpPr>
          <p:spPr>
            <a:xfrm>
              <a:off x="2834672" y="180504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>
              <a:extLst>
                <a:ext uri="{FF2B5EF4-FFF2-40B4-BE49-F238E27FC236}">
                  <a16:creationId xmlns:a16="http://schemas.microsoft.com/office/drawing/2014/main" id="{64D3A497-D947-4579-8D31-DF8E4028D6A3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7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1">
                    <a:lumMod val="40000"/>
                    <a:lumOff val="60000"/>
                  </a:schemeClr>
                </a:solidFill>
              </a:rPr>
              <a:t>2. </a:t>
            </a:r>
            <a:r>
              <a:rPr lang="es-ES" sz="3600"/>
              <a:t>Revolucions</a:t>
            </a:r>
            <a:endParaRPr sz="360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436574" y="1521610"/>
            <a:ext cx="7413223" cy="3412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</a:rPr>
              <a:t>Els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</a:rPr>
              <a:t>soviets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fan una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nova revolució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a finals d’octubre     prenen el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Palau d’Hivern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(seu)</a:t>
            </a:r>
            <a:br>
              <a:rPr lang="es-ES" sz="1200">
                <a:uFill>
                  <a:solidFill>
                    <a:schemeClr val="accent1"/>
                  </a:solidFill>
                </a:uFill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</a:rPr>
              <a:t>                                                                                                                     proclamen un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govern obrer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amb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república socialista</a:t>
            </a:r>
            <a:br>
              <a:rPr lang="es-ES" sz="1200" b="1">
                <a:uFill>
                  <a:solidFill>
                    <a:schemeClr val="accent1"/>
                  </a:solidFill>
                </a:uFill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</a:rPr>
              <a:t>                                                                                                                     president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Lenin</a:t>
            </a:r>
            <a:endParaRPr lang="es-ES" sz="1200">
              <a:uFill>
                <a:solidFill>
                  <a:schemeClr val="accent1"/>
                </a:solidFill>
              </a:uFill>
            </a:endParaRP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Mesures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revolucionàries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:</a:t>
            </a:r>
          </a:p>
          <a:p>
            <a:pPr marL="546100" lvl="1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expropiació i repartició de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terres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entre els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camperols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546100" lvl="1" indent="-88900">
              <a:buClr>
                <a:schemeClr val="accent1"/>
              </a:buClr>
              <a:buSzPts val="11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fàbriques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controlades pels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obrers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546100" lvl="1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negociació de la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pau Brest-Litovsk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amb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Alemanya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pèrdues territorials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1918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546100" lvl="1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convocació d’eleccions a l’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Assemblea constituent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no van guanyar els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bolxevics</a:t>
            </a:r>
          </a:p>
          <a:p>
            <a:pPr marL="546100" lvl="1" indent="-88900">
              <a:buClr>
                <a:schemeClr val="accent1"/>
              </a:buClr>
              <a:buSzPts val="1100"/>
            </a:pPr>
            <a:endParaRPr lang="es-ES" sz="1200" u="sng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546100" lvl="1" indent="-88900">
              <a:buClr>
                <a:schemeClr val="accent1"/>
              </a:buClr>
              <a:buSzPts val="1100"/>
            </a:pPr>
            <a:endParaRPr lang="es-ES" sz="1200" u="sng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88900" indent="-88900">
              <a:buClr>
                <a:schemeClr val="accent1"/>
              </a:buClr>
              <a:buSzPts val="1100"/>
            </a:pPr>
            <a:endParaRPr lang="es-ES" sz="1200" u="sng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0" indent="0">
              <a:buClr>
                <a:schemeClr val="accent1"/>
              </a:buClr>
              <a:buSzPts val="1100"/>
              <a:buNone/>
            </a:pPr>
            <a:endParaRPr lang="es-ES" sz="1200" u="sng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1" name="Google Shape;843;p49">
            <a:extLst>
              <a:ext uri="{FF2B5EF4-FFF2-40B4-BE49-F238E27FC236}">
                <a16:creationId xmlns:a16="http://schemas.microsoft.com/office/drawing/2014/main" id="{08A79696-A844-4047-8347-B2C11AAB80B8}"/>
              </a:ext>
            </a:extLst>
          </p:cNvPr>
          <p:cNvGrpSpPr/>
          <p:nvPr/>
        </p:nvGrpSpPr>
        <p:grpSpPr>
          <a:xfrm>
            <a:off x="8092114" y="553575"/>
            <a:ext cx="508718" cy="464122"/>
            <a:chOff x="6625350" y="1613750"/>
            <a:chExt cx="480525" cy="438400"/>
          </a:xfrm>
        </p:grpSpPr>
        <p:sp>
          <p:nvSpPr>
            <p:cNvPr id="12" name="Google Shape;844;p49">
              <a:extLst>
                <a:ext uri="{FF2B5EF4-FFF2-40B4-BE49-F238E27FC236}">
                  <a16:creationId xmlns:a16="http://schemas.microsoft.com/office/drawing/2014/main" id="{1889DCDA-4C17-4B52-88B9-BDFDB7DDF2C9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45;p49">
              <a:extLst>
                <a:ext uri="{FF2B5EF4-FFF2-40B4-BE49-F238E27FC236}">
                  <a16:creationId xmlns:a16="http://schemas.microsoft.com/office/drawing/2014/main" id="{154D23DE-6BDF-4415-B6B4-A11565CA05B0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46;p49">
              <a:extLst>
                <a:ext uri="{FF2B5EF4-FFF2-40B4-BE49-F238E27FC236}">
                  <a16:creationId xmlns:a16="http://schemas.microsoft.com/office/drawing/2014/main" id="{1537BD3C-3C7B-4403-A8F5-0DD53D314401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47;p49">
              <a:extLst>
                <a:ext uri="{FF2B5EF4-FFF2-40B4-BE49-F238E27FC236}">
                  <a16:creationId xmlns:a16="http://schemas.microsoft.com/office/drawing/2014/main" id="{447AF918-B424-4F64-812E-B554BB4F4762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48;p49">
              <a:extLst>
                <a:ext uri="{FF2B5EF4-FFF2-40B4-BE49-F238E27FC236}">
                  <a16:creationId xmlns:a16="http://schemas.microsoft.com/office/drawing/2014/main" id="{69C1EC2A-7EE2-4741-9442-C4A0AE379A18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98;p15">
            <a:extLst>
              <a:ext uri="{FF2B5EF4-FFF2-40B4-BE49-F238E27FC236}">
                <a16:creationId xmlns:a16="http://schemas.microsoft.com/office/drawing/2014/main" id="{1D45593D-C32A-4A82-B4F5-918F71C45CE7}"/>
              </a:ext>
            </a:extLst>
          </p:cNvPr>
          <p:cNvSpPr txBox="1">
            <a:spLocks/>
          </p:cNvSpPr>
          <p:nvPr/>
        </p:nvSpPr>
        <p:spPr>
          <a:xfrm>
            <a:off x="1386715" y="1168913"/>
            <a:ext cx="7258567" cy="43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accent1"/>
                </a:solidFill>
                <a:uFill>
                  <a:solidFill>
                    <a:schemeClr val="accent5"/>
                  </a:solidFill>
                </a:uFill>
              </a:rPr>
              <a:t>REVOLUCIÓ OCTUBRE 1917</a:t>
            </a:r>
            <a:endParaRPr lang="en-US" sz="3200" b="1" u="sng">
              <a:solidFill>
                <a:schemeClr val="accent1"/>
              </a:solidFill>
              <a:uFill>
                <a:solidFill>
                  <a:schemeClr val="accent5"/>
                </a:solidFill>
              </a:u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AED9189-C6F9-4415-8FD3-1459F4280DEF}"/>
              </a:ext>
            </a:extLst>
          </p:cNvPr>
          <p:cNvSpPr txBox="1"/>
          <p:nvPr/>
        </p:nvSpPr>
        <p:spPr>
          <a:xfrm>
            <a:off x="4572000" y="3524085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</a:rPr>
              <a:t>Assemblea dissolta</a:t>
            </a:r>
            <a:endParaRPr lang="es-ES" sz="1200" u="sng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Barlow" panose="020B0604020202020204" charset="0"/>
            </a:endParaRPr>
          </a:p>
          <a:p>
            <a:pPr algn="ctr"/>
            <a:r>
              <a:rPr lang="es-ES" sz="1200">
                <a:solidFill>
                  <a:schemeClr val="tx1"/>
                </a:solidFill>
                <a:latin typeface="Barlow" panose="020B0604020202020204" charset="0"/>
              </a:rPr>
              <a:t>instauració d’una </a:t>
            </a:r>
            <a:r>
              <a:rPr lang="es-ES" sz="1200" b="1">
                <a:solidFill>
                  <a:schemeClr val="tx1"/>
                </a:solidFill>
                <a:latin typeface="Barlow" panose="020B0604020202020204" charset="0"/>
              </a:rPr>
              <a:t>dictadura bolxevic</a:t>
            </a:r>
            <a:r>
              <a:rPr lang="es-ES" sz="1200">
                <a:solidFill>
                  <a:schemeClr val="tx1"/>
                </a:solidFill>
                <a:latin typeface="Barlow" panose="020B0604020202020204" charset="0"/>
              </a:rPr>
              <a:t> (del proletariat)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A2AB009A-2C49-41EA-AD61-A171DDCC9DDB}"/>
              </a:ext>
            </a:extLst>
          </p:cNvPr>
          <p:cNvGrpSpPr/>
          <p:nvPr/>
        </p:nvGrpSpPr>
        <p:grpSpPr>
          <a:xfrm>
            <a:off x="5003298" y="1796235"/>
            <a:ext cx="157162" cy="360420"/>
            <a:chOff x="2795588" y="1444620"/>
            <a:chExt cx="157162" cy="360420"/>
          </a:xfrm>
        </p:grpSpPr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A27C01E5-8AA7-4E84-AA5E-B32C8B13EE25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27A6BBE1-73A8-4386-B1E6-49784BE995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1"/>
              <a:ext cx="0" cy="3604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0AB34654-EDBC-42FA-A0F2-98E7480C5D98}"/>
                </a:ext>
              </a:extLst>
            </p:cNvPr>
            <p:cNvCxnSpPr/>
            <p:nvPr/>
          </p:nvCxnSpPr>
          <p:spPr>
            <a:xfrm>
              <a:off x="2834672" y="180504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A96BE4E4-13A7-4292-9B21-BBDCC898CC5C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911443E9-58CD-416B-A5BB-E930A29C04C2}"/>
              </a:ext>
            </a:extLst>
          </p:cNvPr>
          <p:cNvSpPr/>
          <p:nvPr/>
        </p:nvSpPr>
        <p:spPr>
          <a:xfrm>
            <a:off x="6146800" y="3279775"/>
            <a:ext cx="342900" cy="27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2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1">
                    <a:lumMod val="40000"/>
                    <a:lumOff val="60000"/>
                  </a:schemeClr>
                </a:solidFill>
              </a:rPr>
              <a:t>2. </a:t>
            </a:r>
            <a:r>
              <a:rPr lang="es-ES" sz="3600"/>
              <a:t>Revolucions</a:t>
            </a:r>
            <a:endParaRPr sz="360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394809" y="1431300"/>
            <a:ext cx="7413223" cy="114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Entre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1918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1921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guerra civil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entre</a:t>
            </a: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Durant la guerra civil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Lenin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porta a terme un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comunisme de guerra</a:t>
            </a:r>
            <a:b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l’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Estat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té les propietats i les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reparteix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a la població     nacionalització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indústria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                                                  col·lectivització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terres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1" name="Google Shape;843;p49">
            <a:extLst>
              <a:ext uri="{FF2B5EF4-FFF2-40B4-BE49-F238E27FC236}">
                <a16:creationId xmlns:a16="http://schemas.microsoft.com/office/drawing/2014/main" id="{08A79696-A844-4047-8347-B2C11AAB80B8}"/>
              </a:ext>
            </a:extLst>
          </p:cNvPr>
          <p:cNvGrpSpPr/>
          <p:nvPr/>
        </p:nvGrpSpPr>
        <p:grpSpPr>
          <a:xfrm>
            <a:off x="8092114" y="553575"/>
            <a:ext cx="508718" cy="464122"/>
            <a:chOff x="6625350" y="1613750"/>
            <a:chExt cx="480525" cy="438400"/>
          </a:xfrm>
        </p:grpSpPr>
        <p:sp>
          <p:nvSpPr>
            <p:cNvPr id="12" name="Google Shape;844;p49">
              <a:extLst>
                <a:ext uri="{FF2B5EF4-FFF2-40B4-BE49-F238E27FC236}">
                  <a16:creationId xmlns:a16="http://schemas.microsoft.com/office/drawing/2014/main" id="{1889DCDA-4C17-4B52-88B9-BDFDB7DDF2C9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45;p49">
              <a:extLst>
                <a:ext uri="{FF2B5EF4-FFF2-40B4-BE49-F238E27FC236}">
                  <a16:creationId xmlns:a16="http://schemas.microsoft.com/office/drawing/2014/main" id="{154D23DE-6BDF-4415-B6B4-A11565CA05B0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46;p49">
              <a:extLst>
                <a:ext uri="{FF2B5EF4-FFF2-40B4-BE49-F238E27FC236}">
                  <a16:creationId xmlns:a16="http://schemas.microsoft.com/office/drawing/2014/main" id="{1537BD3C-3C7B-4403-A8F5-0DD53D314401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47;p49">
              <a:extLst>
                <a:ext uri="{FF2B5EF4-FFF2-40B4-BE49-F238E27FC236}">
                  <a16:creationId xmlns:a16="http://schemas.microsoft.com/office/drawing/2014/main" id="{447AF918-B424-4F64-812E-B554BB4F4762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48;p49">
              <a:extLst>
                <a:ext uri="{FF2B5EF4-FFF2-40B4-BE49-F238E27FC236}">
                  <a16:creationId xmlns:a16="http://schemas.microsoft.com/office/drawing/2014/main" id="{69C1EC2A-7EE2-4741-9442-C4A0AE379A18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23F64E2-EEC6-44F3-AAA9-ACD9271FBD65}"/>
              </a:ext>
            </a:extLst>
          </p:cNvPr>
          <p:cNvSpPr txBox="1"/>
          <p:nvPr/>
        </p:nvSpPr>
        <p:spPr>
          <a:xfrm>
            <a:off x="4054139" y="1431300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</a:rPr>
              <a:t>partidaris revolució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  <a:sym typeface="Wingdings" panose="05000000000000000000" pitchFamily="2" charset="2"/>
              </a:rPr>
              <a:t>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  <a:sym typeface="Wingdings" panose="05000000000000000000" pitchFamily="2" charset="2"/>
              </a:rPr>
              <a:t>exèrcit roig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  <a:sym typeface="Wingdings" panose="05000000000000000000" pitchFamily="2" charset="2"/>
              </a:rPr>
              <a:t> (bolxevics)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  <a:sym typeface="Wingdings" panose="05000000000000000000" pitchFamily="2" charset="2"/>
              </a:rPr>
              <a:t>guanyadors</a:t>
            </a:r>
            <a:endParaRPr lang="es-ES" sz="1200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Barlow" panose="020B0604020202020204" charset="0"/>
              <a:sym typeface="Wingdings" panose="05000000000000000000" pitchFamily="2" charset="2"/>
            </a:endParaRPr>
          </a:p>
          <a:p>
            <a:r>
              <a:rPr lang="es-ES" sz="12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  <a:sym typeface="Wingdings" panose="05000000000000000000" pitchFamily="2" charset="2"/>
              </a:rPr>
              <a:t>contraris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  <a:sym typeface="Wingdings" panose="05000000000000000000" pitchFamily="2" charset="2"/>
              </a:rPr>
              <a:t>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  <a:sym typeface="Wingdings" panose="05000000000000000000" pitchFamily="2" charset="2"/>
              </a:rPr>
              <a:t>exèrcit blanc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Barlow" panose="020B0604020202020204" charset="0"/>
                <a:sym typeface="Wingdings" panose="05000000000000000000" pitchFamily="2" charset="2"/>
              </a:rPr>
              <a:t> (menxevics)</a:t>
            </a:r>
            <a:endParaRPr lang="es-ES" sz="1200">
              <a:solidFill>
                <a:schemeClr val="tx1"/>
              </a:solidFill>
              <a:latin typeface="Barlow" panose="020B060402020202020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D55D8FB-2B10-4355-81C8-A09406112396}"/>
              </a:ext>
            </a:extLst>
          </p:cNvPr>
          <p:cNvCxnSpPr/>
          <p:nvPr/>
        </p:nvCxnSpPr>
        <p:spPr>
          <a:xfrm flipV="1">
            <a:off x="3999178" y="1623488"/>
            <a:ext cx="140494" cy="77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978AFD1-9D55-4A55-8207-0CC47F3163C1}"/>
              </a:ext>
            </a:extLst>
          </p:cNvPr>
          <p:cNvCxnSpPr>
            <a:cxnSpLocks/>
          </p:cNvCxnSpPr>
          <p:nvPr/>
        </p:nvCxnSpPr>
        <p:spPr>
          <a:xfrm>
            <a:off x="3983892" y="1700778"/>
            <a:ext cx="140494" cy="77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121D007-6475-41DD-A274-B2F8C8093EC9}"/>
              </a:ext>
            </a:extLst>
          </p:cNvPr>
          <p:cNvCxnSpPr/>
          <p:nvPr/>
        </p:nvCxnSpPr>
        <p:spPr>
          <a:xfrm>
            <a:off x="1438101" y="1337486"/>
            <a:ext cx="713105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Flecha: doblada hacia arriba 9">
            <a:extLst>
              <a:ext uri="{FF2B5EF4-FFF2-40B4-BE49-F238E27FC236}">
                <a16:creationId xmlns:a16="http://schemas.microsoft.com/office/drawing/2014/main" id="{4AF7ED7C-593F-4DAF-A105-C69AD7325526}"/>
              </a:ext>
            </a:extLst>
          </p:cNvPr>
          <p:cNvSpPr/>
          <p:nvPr/>
        </p:nvSpPr>
        <p:spPr>
          <a:xfrm rot="5400000">
            <a:off x="1598613" y="2052956"/>
            <a:ext cx="133349" cy="123825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15D52A78-8E67-4016-B2B5-F1725A1727C9}"/>
              </a:ext>
            </a:extLst>
          </p:cNvPr>
          <p:cNvCxnSpPr>
            <a:cxnSpLocks/>
          </p:cNvCxnSpPr>
          <p:nvPr/>
        </p:nvCxnSpPr>
        <p:spPr>
          <a:xfrm flipV="1">
            <a:off x="5075328" y="2143418"/>
            <a:ext cx="0" cy="177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2FD2014D-79A6-4788-B05A-79D454D66D68}"/>
              </a:ext>
            </a:extLst>
          </p:cNvPr>
          <p:cNvCxnSpPr/>
          <p:nvPr/>
        </p:nvCxnSpPr>
        <p:spPr>
          <a:xfrm>
            <a:off x="5009310" y="2143418"/>
            <a:ext cx="132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E377CCC7-5842-4E49-9A8B-56ADC42199D0}"/>
              </a:ext>
            </a:extLst>
          </p:cNvPr>
          <p:cNvCxnSpPr/>
          <p:nvPr/>
        </p:nvCxnSpPr>
        <p:spPr>
          <a:xfrm>
            <a:off x="5072305" y="2321281"/>
            <a:ext cx="901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Google Shape;98;p15">
            <a:extLst>
              <a:ext uri="{FF2B5EF4-FFF2-40B4-BE49-F238E27FC236}">
                <a16:creationId xmlns:a16="http://schemas.microsoft.com/office/drawing/2014/main" id="{3313D10A-033F-4226-B32C-39A3430DBC94}"/>
              </a:ext>
            </a:extLst>
          </p:cNvPr>
          <p:cNvSpPr txBox="1">
            <a:spLocks/>
          </p:cNvSpPr>
          <p:nvPr/>
        </p:nvSpPr>
        <p:spPr>
          <a:xfrm>
            <a:off x="1394809" y="2278123"/>
            <a:ext cx="7413223" cy="126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Lenin posa en marxa la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Nova Política Econòmica (NEP)</a:t>
            </a:r>
            <a:b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permet la xicoteta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propietat privada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intercanvi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regulats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afavorir el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creixement econòmic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                                                                      superar la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crisi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de la guerra</a:t>
            </a: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L’imperi rus      passa a anomenar-se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Unió de Repúbliques Socialistes Soviètiques (URSS)</a:t>
            </a:r>
            <a:b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reconeix les diferents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nacionalitats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que l’integraven</a:t>
            </a:r>
          </a:p>
        </p:txBody>
      </p:sp>
      <p:sp>
        <p:nvSpPr>
          <p:cNvPr id="28" name="Flecha: doblada hacia arriba 27">
            <a:extLst>
              <a:ext uri="{FF2B5EF4-FFF2-40B4-BE49-F238E27FC236}">
                <a16:creationId xmlns:a16="http://schemas.microsoft.com/office/drawing/2014/main" id="{5014098C-C029-447A-ACAD-BF53F93A7473}"/>
              </a:ext>
            </a:extLst>
          </p:cNvPr>
          <p:cNvSpPr/>
          <p:nvPr/>
        </p:nvSpPr>
        <p:spPr>
          <a:xfrm rot="5400000">
            <a:off x="1683848" y="2638169"/>
            <a:ext cx="133349" cy="123825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457BD26-D14D-4F28-8F63-9D38EBE00E43}"/>
              </a:ext>
            </a:extLst>
          </p:cNvPr>
          <p:cNvGrpSpPr/>
          <p:nvPr/>
        </p:nvGrpSpPr>
        <p:grpSpPr>
          <a:xfrm>
            <a:off x="5593860" y="2741356"/>
            <a:ext cx="157162" cy="175733"/>
            <a:chOff x="2795588" y="1444620"/>
            <a:chExt cx="157162" cy="175733"/>
          </a:xfrm>
        </p:grpSpPr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62C72257-060A-4261-A789-4BBE88970DB1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12921080-6780-4B32-9D3B-83B2D9AA94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1"/>
              <a:ext cx="0" cy="175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E47F12D7-1689-4538-96B0-29FFD9DA19DA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A63571FA-08AD-47F8-B62C-F3804D0D0439}"/>
              </a:ext>
            </a:extLst>
          </p:cNvPr>
          <p:cNvGrpSpPr/>
          <p:nvPr/>
        </p:nvGrpSpPr>
        <p:grpSpPr>
          <a:xfrm>
            <a:off x="2361710" y="3184279"/>
            <a:ext cx="157162" cy="175733"/>
            <a:chOff x="2795588" y="1444620"/>
            <a:chExt cx="157162" cy="175733"/>
          </a:xfrm>
        </p:grpSpPr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95453B9A-6234-4A95-991B-326E6C619FD6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A9130160-EA64-46B5-8629-193A56BB4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1"/>
              <a:ext cx="0" cy="175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980D1CD0-26FB-4DAD-85E8-393F3128BB00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07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1">
                    <a:lumMod val="40000"/>
                    <a:lumOff val="60000"/>
                  </a:schemeClr>
                </a:solidFill>
              </a:rPr>
              <a:t>3. </a:t>
            </a:r>
            <a:r>
              <a:rPr lang="es-ES" sz="3600"/>
              <a:t>L’URSS de Stalin</a:t>
            </a:r>
            <a:endParaRPr sz="360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369678" y="1280310"/>
            <a:ext cx="7730573" cy="1266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Lenin mor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produeix una pugna per successió entre</a:t>
            </a: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A partir de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1928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Stalin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com 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dirigent principal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Govern de Stalin (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1928-1953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)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/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ESTALINISME:     creixement econòmic</a:t>
            </a:r>
            <a:b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                                    URSS superpotència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                                    forta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repressió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als intents d’oposició al poder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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gulag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7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(presó </a:t>
            </a:r>
            <a:r>
              <a:rPr lang="es-ES" sz="7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7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tortura)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" name="Google Shape;825;p49">
            <a:extLst>
              <a:ext uri="{FF2B5EF4-FFF2-40B4-BE49-F238E27FC236}">
                <a16:creationId xmlns:a16="http://schemas.microsoft.com/office/drawing/2014/main" id="{0146589E-6F01-4840-A548-ACEDE51A4B7A}"/>
              </a:ext>
            </a:extLst>
          </p:cNvPr>
          <p:cNvGrpSpPr/>
          <p:nvPr/>
        </p:nvGrpSpPr>
        <p:grpSpPr>
          <a:xfrm>
            <a:off x="8159794" y="519896"/>
            <a:ext cx="387306" cy="548593"/>
            <a:chOff x="3984000" y="1594200"/>
            <a:chExt cx="357800" cy="506800"/>
          </a:xfrm>
        </p:grpSpPr>
        <p:sp>
          <p:nvSpPr>
            <p:cNvPr id="21" name="Google Shape;826;p49">
              <a:extLst>
                <a:ext uri="{FF2B5EF4-FFF2-40B4-BE49-F238E27FC236}">
                  <a16:creationId xmlns:a16="http://schemas.microsoft.com/office/drawing/2014/main" id="{5E413AE5-2CE3-4DC7-831C-B4C785BD56F1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7;p49">
              <a:extLst>
                <a:ext uri="{FF2B5EF4-FFF2-40B4-BE49-F238E27FC236}">
                  <a16:creationId xmlns:a16="http://schemas.microsoft.com/office/drawing/2014/main" id="{2B606388-8EFA-40E0-B231-17DF4E2B256F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98;p15">
            <a:extLst>
              <a:ext uri="{FF2B5EF4-FFF2-40B4-BE49-F238E27FC236}">
                <a16:creationId xmlns:a16="http://schemas.microsoft.com/office/drawing/2014/main" id="{725972E8-A114-4ABF-A734-5529660ADCC7}"/>
              </a:ext>
            </a:extLst>
          </p:cNvPr>
          <p:cNvSpPr txBox="1">
            <a:spLocks/>
          </p:cNvSpPr>
          <p:nvPr/>
        </p:nvSpPr>
        <p:spPr>
          <a:xfrm>
            <a:off x="1344278" y="2500433"/>
            <a:ext cx="7258567" cy="43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accent1"/>
                </a:solidFill>
                <a:uFill>
                  <a:solidFill>
                    <a:schemeClr val="accent5"/>
                  </a:solidFill>
                </a:uFill>
              </a:rPr>
              <a:t>ECONOMIA DE STALIN</a:t>
            </a:r>
            <a:endParaRPr lang="en-US" sz="3200" b="1" u="sng">
              <a:solidFill>
                <a:schemeClr val="accent1"/>
              </a:solidFill>
              <a:uFill>
                <a:solidFill>
                  <a:schemeClr val="accent5"/>
                </a:solidFill>
              </a:uFill>
            </a:endParaRPr>
          </a:p>
        </p:txBody>
      </p:sp>
      <p:sp>
        <p:nvSpPr>
          <p:cNvPr id="25" name="Google Shape;98;p15">
            <a:extLst>
              <a:ext uri="{FF2B5EF4-FFF2-40B4-BE49-F238E27FC236}">
                <a16:creationId xmlns:a16="http://schemas.microsoft.com/office/drawing/2014/main" id="{CC0D6752-41AD-4ED8-BC50-647568B7CE03}"/>
              </a:ext>
            </a:extLst>
          </p:cNvPr>
          <p:cNvSpPr txBox="1">
            <a:spLocks/>
          </p:cNvSpPr>
          <p:nvPr/>
        </p:nvSpPr>
        <p:spPr>
          <a:xfrm>
            <a:off x="1413427" y="2786262"/>
            <a:ext cx="7730573" cy="172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Stalin acaba amb la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NEP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de Lenin</a:t>
            </a: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Aplica el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comunisme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economia: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546100" lvl="1" indent="-88900">
              <a:buClr>
                <a:schemeClr val="accent1"/>
              </a:buClr>
              <a:buSzPts val="11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col·lectivització del camp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en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grans granges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546100" lvl="1" indent="-88900">
              <a:buClr>
                <a:schemeClr val="accent1"/>
              </a:buClr>
              <a:buSzPts val="11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propietat estatal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de la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indústria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comerç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546100" lvl="1" indent="-88900">
              <a:buClr>
                <a:schemeClr val="accent1"/>
              </a:buClr>
              <a:buSzPts val="11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plans quinquennals: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pla de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control econòmic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que canvia cada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5 anys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estableix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objectius productius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avalua els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resultats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impideix el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capitalisme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FA390579-A195-4360-A3E5-91E073452BB5}"/>
              </a:ext>
            </a:extLst>
          </p:cNvPr>
          <p:cNvGrpSpPr/>
          <p:nvPr/>
        </p:nvGrpSpPr>
        <p:grpSpPr>
          <a:xfrm>
            <a:off x="4552950" y="2070633"/>
            <a:ext cx="157162" cy="360420"/>
            <a:chOff x="2795588" y="1444620"/>
            <a:chExt cx="157162" cy="360420"/>
          </a:xfrm>
        </p:grpSpPr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C46D5747-9612-45BB-9F7F-BB02A649C6A9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16FBBCEC-40B5-4989-A80F-161087B4A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1"/>
              <a:ext cx="0" cy="3604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D95DDFD7-9CD4-4F40-A644-B13EC10419A1}"/>
                </a:ext>
              </a:extLst>
            </p:cNvPr>
            <p:cNvCxnSpPr/>
            <p:nvPr/>
          </p:nvCxnSpPr>
          <p:spPr>
            <a:xfrm>
              <a:off x="2834672" y="180504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DFA9E5C4-9D45-406D-A43C-A5535FAC88DC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8C8B7D3-A022-4B2B-80F2-C2D38C92141A}"/>
              </a:ext>
            </a:extLst>
          </p:cNvPr>
          <p:cNvGrpSpPr/>
          <p:nvPr/>
        </p:nvGrpSpPr>
        <p:grpSpPr>
          <a:xfrm>
            <a:off x="2120156" y="3955256"/>
            <a:ext cx="118078" cy="458764"/>
            <a:chOff x="2834672" y="1346277"/>
            <a:chExt cx="118078" cy="458764"/>
          </a:xfrm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3F6387AD-7D3B-4722-AA81-E5E1593F6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346277"/>
              <a:ext cx="0" cy="4587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C27141A8-5516-45E5-9427-C4EACCB7BCF6}"/>
                </a:ext>
              </a:extLst>
            </p:cNvPr>
            <p:cNvCxnSpPr/>
            <p:nvPr/>
          </p:nvCxnSpPr>
          <p:spPr>
            <a:xfrm>
              <a:off x="2834672" y="1805040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4B5F0042-511B-4509-9FA8-F647F8FD7E23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1125581A-8883-4055-88BD-224D4A86CDE8}"/>
                </a:ext>
              </a:extLst>
            </p:cNvPr>
            <p:cNvCxnSpPr>
              <a:cxnSpLocks/>
            </p:cNvCxnSpPr>
            <p:nvPr/>
          </p:nvCxnSpPr>
          <p:spPr>
            <a:xfrm>
              <a:off x="2834672" y="1444621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Google Shape;98;p15">
            <a:extLst>
              <a:ext uri="{FF2B5EF4-FFF2-40B4-BE49-F238E27FC236}">
                <a16:creationId xmlns:a16="http://schemas.microsoft.com/office/drawing/2014/main" id="{50A9560D-DD00-4537-9B1F-1B2CBA52E063}"/>
              </a:ext>
            </a:extLst>
          </p:cNvPr>
          <p:cNvSpPr txBox="1">
            <a:spLocks/>
          </p:cNvSpPr>
          <p:nvPr/>
        </p:nvSpPr>
        <p:spPr>
          <a:xfrm>
            <a:off x="5146029" y="1276085"/>
            <a:ext cx="1267086" cy="69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1100"/>
              <a:buNone/>
            </a:pP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Trotski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ts val="1100"/>
              <a:buNone/>
            </a:pP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Stalin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(guanya)</a:t>
            </a:r>
            <a:endParaRPr lang="es-ES" sz="1200" b="1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E840A29-4713-40FC-9F8C-3F83B9115886}"/>
              </a:ext>
            </a:extLst>
          </p:cNvPr>
          <p:cNvCxnSpPr/>
          <p:nvPr/>
        </p:nvCxnSpPr>
        <p:spPr>
          <a:xfrm flipV="1">
            <a:off x="5091068" y="1475394"/>
            <a:ext cx="140494" cy="77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3D76143-77E0-48A0-882E-88840108C345}"/>
              </a:ext>
            </a:extLst>
          </p:cNvPr>
          <p:cNvCxnSpPr>
            <a:cxnSpLocks/>
          </p:cNvCxnSpPr>
          <p:nvPr/>
        </p:nvCxnSpPr>
        <p:spPr>
          <a:xfrm>
            <a:off x="5075782" y="1552684"/>
            <a:ext cx="140494" cy="77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9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1">
                    <a:lumMod val="40000"/>
                    <a:lumOff val="60000"/>
                  </a:schemeClr>
                </a:solidFill>
              </a:rPr>
              <a:t>3. </a:t>
            </a:r>
            <a:r>
              <a:rPr lang="es-ES" sz="3600"/>
              <a:t>L’URSS de Stalin</a:t>
            </a:r>
            <a:endParaRPr sz="36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" name="Google Shape;825;p49">
            <a:extLst>
              <a:ext uri="{FF2B5EF4-FFF2-40B4-BE49-F238E27FC236}">
                <a16:creationId xmlns:a16="http://schemas.microsoft.com/office/drawing/2014/main" id="{0146589E-6F01-4840-A548-ACEDE51A4B7A}"/>
              </a:ext>
            </a:extLst>
          </p:cNvPr>
          <p:cNvGrpSpPr/>
          <p:nvPr/>
        </p:nvGrpSpPr>
        <p:grpSpPr>
          <a:xfrm>
            <a:off x="8159794" y="519896"/>
            <a:ext cx="387306" cy="548593"/>
            <a:chOff x="3984000" y="1594200"/>
            <a:chExt cx="357800" cy="506800"/>
          </a:xfrm>
        </p:grpSpPr>
        <p:sp>
          <p:nvSpPr>
            <p:cNvPr id="21" name="Google Shape;826;p49">
              <a:extLst>
                <a:ext uri="{FF2B5EF4-FFF2-40B4-BE49-F238E27FC236}">
                  <a16:creationId xmlns:a16="http://schemas.microsoft.com/office/drawing/2014/main" id="{5E413AE5-2CE3-4DC7-831C-B4C785BD56F1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7;p49">
              <a:extLst>
                <a:ext uri="{FF2B5EF4-FFF2-40B4-BE49-F238E27FC236}">
                  <a16:creationId xmlns:a16="http://schemas.microsoft.com/office/drawing/2014/main" id="{2B606388-8EFA-40E0-B231-17DF4E2B256F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98;p15">
            <a:extLst>
              <a:ext uri="{FF2B5EF4-FFF2-40B4-BE49-F238E27FC236}">
                <a16:creationId xmlns:a16="http://schemas.microsoft.com/office/drawing/2014/main" id="{3FD87E7C-90D3-4F02-936B-0CBAB011160B}"/>
              </a:ext>
            </a:extLst>
          </p:cNvPr>
          <p:cNvSpPr txBox="1">
            <a:spLocks/>
          </p:cNvSpPr>
          <p:nvPr/>
        </p:nvSpPr>
        <p:spPr>
          <a:xfrm>
            <a:off x="1343577" y="1126064"/>
            <a:ext cx="7258567" cy="43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accent1"/>
                </a:solidFill>
                <a:uFill>
                  <a:solidFill>
                    <a:schemeClr val="accent5"/>
                  </a:solidFill>
                </a:uFill>
              </a:rPr>
              <a:t>IIª GUERRA MUNDIAL I LA URSS</a:t>
            </a:r>
            <a:endParaRPr lang="en-US" sz="3200" b="1" u="sng">
              <a:solidFill>
                <a:schemeClr val="accent1"/>
              </a:solidFill>
              <a:uFill>
                <a:solidFill>
                  <a:schemeClr val="accent5"/>
                </a:solidFill>
              </a:uFill>
            </a:endParaRPr>
          </a:p>
        </p:txBody>
      </p:sp>
      <p:sp>
        <p:nvSpPr>
          <p:cNvPr id="18" name="Google Shape;98;p15">
            <a:extLst>
              <a:ext uri="{FF2B5EF4-FFF2-40B4-BE49-F238E27FC236}">
                <a16:creationId xmlns:a16="http://schemas.microsoft.com/office/drawing/2014/main" id="{7801A10B-FE79-453F-877F-971657738D59}"/>
              </a:ext>
            </a:extLst>
          </p:cNvPr>
          <p:cNvSpPr txBox="1">
            <a:spLocks/>
          </p:cNvSpPr>
          <p:nvPr/>
        </p:nvSpPr>
        <p:spPr>
          <a:xfrm>
            <a:off x="1413427" y="1443214"/>
            <a:ext cx="7730573" cy="85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En el moment d’entrada de la URSS en la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IIª Guerra Mundial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:</a:t>
            </a:r>
          </a:p>
          <a:p>
            <a:pPr marL="546100" lvl="1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havia passat de ser un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país endarrerit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país industrial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gran potència mundial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546100" lvl="1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històric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creixement econòmic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quadriplicat des de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1928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19" name="Google Shape;98;p15">
            <a:extLst>
              <a:ext uri="{FF2B5EF4-FFF2-40B4-BE49-F238E27FC236}">
                <a16:creationId xmlns:a16="http://schemas.microsoft.com/office/drawing/2014/main" id="{9D2D104F-EB61-4BB3-8F3D-D980C55117EC}"/>
              </a:ext>
            </a:extLst>
          </p:cNvPr>
          <p:cNvSpPr txBox="1">
            <a:spLocks/>
          </p:cNvSpPr>
          <p:nvPr/>
        </p:nvSpPr>
        <p:spPr>
          <a:xfrm>
            <a:off x="1343577" y="2073021"/>
            <a:ext cx="7258567" cy="43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chemeClr val="accent1"/>
                </a:solidFill>
                <a:uFill>
                  <a:solidFill>
                    <a:schemeClr val="accent5"/>
                  </a:solidFill>
                </a:uFill>
              </a:rPr>
              <a:t>POLÍTICA DE STALIN</a:t>
            </a:r>
            <a:endParaRPr lang="en-US" sz="3200" b="1" u="sng">
              <a:solidFill>
                <a:schemeClr val="accent1"/>
              </a:solidFill>
              <a:uFill>
                <a:solidFill>
                  <a:schemeClr val="accent5"/>
                </a:solidFill>
              </a:uFill>
            </a:endParaRPr>
          </a:p>
        </p:txBody>
      </p:sp>
      <p:sp>
        <p:nvSpPr>
          <p:cNvPr id="27" name="Google Shape;98;p15">
            <a:extLst>
              <a:ext uri="{FF2B5EF4-FFF2-40B4-BE49-F238E27FC236}">
                <a16:creationId xmlns:a16="http://schemas.microsoft.com/office/drawing/2014/main" id="{1755BB5E-55EC-492D-B1D4-8EBB9F55BBE4}"/>
              </a:ext>
            </a:extLst>
          </p:cNvPr>
          <p:cNvSpPr txBox="1">
            <a:spLocks/>
          </p:cNvSpPr>
          <p:nvPr/>
        </p:nvSpPr>
        <p:spPr>
          <a:xfrm>
            <a:off x="1413427" y="2406679"/>
            <a:ext cx="7730573" cy="106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Stalin concentra el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poder en la seua persona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corrompeix la idea original de la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dictadura obrera</a:t>
            </a:r>
            <a:endParaRPr lang="es-ES" sz="1200">
              <a:uFill>
                <a:solidFill>
                  <a:schemeClr val="accent1"/>
                </a:solidFill>
              </a:uFill>
              <a:sym typeface="Wingdings" panose="05000000000000000000" pitchFamily="2" charset="2"/>
            </a:endParaRPr>
          </a:p>
          <a:p>
            <a:pPr marL="88900" indent="-88900">
              <a:buClr>
                <a:schemeClr val="accent1"/>
              </a:buClr>
              <a:buSzPts val="1100"/>
            </a:pP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Instaura una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política del terror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elimina l’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oposició política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amb “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purgues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”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    processos judicials acusant als oposats com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contrarrevolucionaris</a:t>
            </a:r>
            <a:b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            eliminació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física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(afusellaments o exilis) i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política</a:t>
            </a:r>
            <a:r>
              <a:rPr lang="es-ES" sz="1200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 (gulag)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60DD518-53BE-4FAB-B2C9-F13DAEF02609}"/>
              </a:ext>
            </a:extLst>
          </p:cNvPr>
          <p:cNvSpPr/>
          <p:nvPr/>
        </p:nvSpPr>
        <p:spPr>
          <a:xfrm>
            <a:off x="69149" y="1525172"/>
            <a:ext cx="1042101" cy="805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>
                <a:latin typeface="Barlow" panose="020B0604020202020204" charset="0"/>
              </a:rPr>
              <a:t>Purga:</a:t>
            </a:r>
            <a:r>
              <a:rPr lang="es-ES" sz="1000">
                <a:latin typeface="Barlow" panose="020B0604020202020204" charset="0"/>
              </a:rPr>
              <a:t> eliminar els que tenen una opinió diferent</a:t>
            </a:r>
            <a:endParaRPr lang="es-ES" sz="1000" b="1">
              <a:latin typeface="Barlow" panose="020B060402020202020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0B3503BE-0369-4E7E-A017-4842F8561711}"/>
              </a:ext>
            </a:extLst>
          </p:cNvPr>
          <p:cNvGrpSpPr/>
          <p:nvPr/>
        </p:nvGrpSpPr>
        <p:grpSpPr>
          <a:xfrm>
            <a:off x="3631348" y="2939009"/>
            <a:ext cx="157162" cy="175733"/>
            <a:chOff x="2795588" y="1444620"/>
            <a:chExt cx="157162" cy="175733"/>
          </a:xfrm>
        </p:grpSpPr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16454531-A924-4808-B326-8FCC034761B0}"/>
                </a:ext>
              </a:extLst>
            </p:cNvPr>
            <p:cNvCxnSpPr/>
            <p:nvPr/>
          </p:nvCxnSpPr>
          <p:spPr>
            <a:xfrm>
              <a:off x="2795588" y="1444620"/>
              <a:ext cx="157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BCD012C6-0013-4022-A23C-167D7B5085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672" y="1444621"/>
              <a:ext cx="0" cy="175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F2A3C309-632B-48CD-859D-3B49A227E9BA}"/>
                </a:ext>
              </a:extLst>
            </p:cNvPr>
            <p:cNvCxnSpPr/>
            <p:nvPr/>
          </p:nvCxnSpPr>
          <p:spPr>
            <a:xfrm>
              <a:off x="2834672" y="1620353"/>
              <a:ext cx="1180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lecha: doblada hacia arriba 40">
            <a:extLst>
              <a:ext uri="{FF2B5EF4-FFF2-40B4-BE49-F238E27FC236}">
                <a16:creationId xmlns:a16="http://schemas.microsoft.com/office/drawing/2014/main" id="{53A1EF51-FBDF-4DE8-973A-9C6DB405E33A}"/>
              </a:ext>
            </a:extLst>
          </p:cNvPr>
          <p:cNvSpPr/>
          <p:nvPr/>
        </p:nvSpPr>
        <p:spPr>
          <a:xfrm rot="5400000">
            <a:off x="3888060" y="3209020"/>
            <a:ext cx="133349" cy="123825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1737CFE-F398-4F67-A95A-D621D13B1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20480"/>
              </p:ext>
            </p:extLst>
          </p:nvPr>
        </p:nvGraphicFramePr>
        <p:xfrm>
          <a:off x="2947896" y="3464570"/>
          <a:ext cx="3470275" cy="155448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735183">
                  <a:extLst>
                    <a:ext uri="{9D8B030D-6E8A-4147-A177-3AD203B41FA5}">
                      <a16:colId xmlns:a16="http://schemas.microsoft.com/office/drawing/2014/main" val="3083256685"/>
                    </a:ext>
                  </a:extLst>
                </a:gridCol>
                <a:gridCol w="1735092">
                  <a:extLst>
                    <a:ext uri="{9D8B030D-6E8A-4147-A177-3AD203B41FA5}">
                      <a16:colId xmlns:a16="http://schemas.microsoft.com/office/drawing/2014/main" val="1754747004"/>
                    </a:ext>
                  </a:extLst>
                </a:gridCol>
              </a:tblGrid>
              <a:tr h="177443"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latin typeface="Barlow" panose="020B0604020202020204" charset="0"/>
                        </a:rPr>
                        <a:t>Revolució febrer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latin typeface="Barlow" panose="020B0604020202020204" charset="0"/>
                        </a:rPr>
                        <a:t>Revolució octubre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1473384"/>
                  </a:ext>
                </a:extLst>
              </a:tr>
              <a:tr h="177443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latin typeface="Barlow" panose="020B0604020202020204" charset="0"/>
                        </a:rPr>
                        <a:t>acabar amb el tsar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582006"/>
                  </a:ext>
                </a:extLst>
              </a:tr>
              <a:tr h="177443">
                <a:tc>
                  <a:txBody>
                    <a:bodyPr/>
                    <a:lstStyle/>
                    <a:p>
                      <a:r>
                        <a:rPr lang="es-ES" sz="1100">
                          <a:latin typeface="Barlow" panose="020B0604020202020204" charset="0"/>
                        </a:rPr>
                        <a:t>Kerenski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Barlow" panose="020B0604020202020204" charset="0"/>
                        </a:rPr>
                        <a:t>Lenin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81869"/>
                  </a:ext>
                </a:extLst>
              </a:tr>
              <a:tr h="177443">
                <a:tc>
                  <a:txBody>
                    <a:bodyPr/>
                    <a:lstStyle/>
                    <a:p>
                      <a:r>
                        <a:rPr lang="es-ES" sz="1100">
                          <a:latin typeface="Barlow" panose="020B0604020202020204" charset="0"/>
                        </a:rPr>
                        <a:t>canvis i reformes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Barlow" panose="020B0604020202020204" charset="0"/>
                        </a:rPr>
                        <a:t>dictadura obrera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46111"/>
                  </a:ext>
                </a:extLst>
              </a:tr>
              <a:tr h="177443">
                <a:tc>
                  <a:txBody>
                    <a:bodyPr/>
                    <a:lstStyle/>
                    <a:p>
                      <a:r>
                        <a:rPr lang="es-ES" sz="1100">
                          <a:latin typeface="Barlow" panose="020B0604020202020204" charset="0"/>
                        </a:rPr>
                        <a:t>capitalisme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Barlow" panose="020B0604020202020204" charset="0"/>
                        </a:rPr>
                        <a:t>comunisme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579774"/>
                  </a:ext>
                </a:extLst>
              </a:tr>
              <a:tr h="177443">
                <a:tc>
                  <a:txBody>
                    <a:bodyPr/>
                    <a:lstStyle/>
                    <a:p>
                      <a:r>
                        <a:rPr lang="es-ES" sz="1100">
                          <a:latin typeface="Barlow" panose="020B0604020202020204" charset="0"/>
                        </a:rPr>
                        <a:t>revolució democràtica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Barlow" panose="020B0604020202020204" charset="0"/>
                        </a:rPr>
                        <a:t>revolució violenta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85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777911"/>
      </p:ext>
    </p:extLst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434343"/>
      </a:dk1>
      <a:lt1>
        <a:srgbClr val="FFFFFF"/>
      </a:lt1>
      <a:dk2>
        <a:srgbClr val="D9D9D9"/>
      </a:dk2>
      <a:lt2>
        <a:srgbClr val="F1F1F1"/>
      </a:lt2>
      <a:accent1>
        <a:srgbClr val="FFB000"/>
      </a:accent1>
      <a:accent2>
        <a:srgbClr val="FFE19E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355</Words>
  <Application>Microsoft Office PowerPoint</Application>
  <PresentationFormat>Presentación en pantalla (16:9)</PresentationFormat>
  <Paragraphs>77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Barlow</vt:lpstr>
      <vt:lpstr>Wingdings</vt:lpstr>
      <vt:lpstr>Arial</vt:lpstr>
      <vt:lpstr>Basset template</vt:lpstr>
      <vt:lpstr>HISTÒRIA TEMA 7: La Revolució Russa</vt:lpstr>
      <vt:lpstr>1. Causes</vt:lpstr>
      <vt:lpstr>2. Revolucions</vt:lpstr>
      <vt:lpstr>2. Revolucions</vt:lpstr>
      <vt:lpstr>2. Revolucions</vt:lpstr>
      <vt:lpstr>3. L’URSS de Stalin</vt:lpstr>
      <vt:lpstr>3. L’URSS de Stalin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HISTÒRIA TEMA 7: La Revolució Russa</dc:title>
  <cp:lastModifiedBy>Eva Arnau</cp:lastModifiedBy>
  <cp:revision>25</cp:revision>
  <dcterms:modified xsi:type="dcterms:W3CDTF">2023-05-01T10:32:37Z</dcterms:modified>
</cp:coreProperties>
</file>