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57" r:id="rId3"/>
    <p:sldId id="296" r:id="rId4"/>
    <p:sldId id="298" r:id="rId5"/>
    <p:sldId id="300" r:id="rId6"/>
    <p:sldId id="301" r:id="rId7"/>
    <p:sldId id="261" r:id="rId8"/>
    <p:sldId id="297" r:id="rId9"/>
    <p:sldId id="299" r:id="rId10"/>
    <p:sldId id="302" r:id="rId11"/>
  </p:sldIdLst>
  <p:sldSz cx="9144000" cy="5143500" type="screen16x9"/>
  <p:notesSz cx="6858000" cy="9144000"/>
  <p:embeddedFontLst>
    <p:embeddedFont>
      <p:font typeface="Amatic SC" panose="020B0604020202020204" charset="-79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CCCF42-E481-489F-A090-7432CDEA442F}">
  <a:tblStyle styleId="{CDCCCF42-E481-489F-A090-7432CDEA44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BA4FE9-5BF7-468A-A00C-F9FC09BBC12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811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959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1710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6112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1669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7502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85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621350" y="3313600"/>
            <a:ext cx="1783794" cy="170374"/>
          </a:xfrm>
          <a:custGeom>
            <a:avLst/>
            <a:gdLst/>
            <a:ahLst/>
            <a:cxnLst/>
            <a:rect l="l" t="t" r="r" b="b"/>
            <a:pathLst>
              <a:path w="16385" h="1565" extrusionOk="0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17200" y="115225"/>
            <a:ext cx="8909558" cy="4913024"/>
          </a:xfrm>
          <a:custGeom>
            <a:avLst/>
            <a:gdLst/>
            <a:ahLst/>
            <a:cxnLst/>
            <a:rect l="l" t="t" r="r" b="b"/>
            <a:pathLst>
              <a:path w="92849" h="51200" extrusionOk="0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/>
              <a:buNone/>
              <a:defRPr sz="24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464127" y="1991825"/>
            <a:ext cx="8236528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ENGLISH UNIT </a:t>
            </a:r>
            <a:r>
              <a:rPr lang="es-ES">
                <a:solidFill>
                  <a:schemeClr val="accent1">
                    <a:lumMod val="75000"/>
                  </a:schemeClr>
                </a:solidFill>
              </a:rPr>
              <a:t>5 &amp; 6</a:t>
            </a:r>
            <a:br>
              <a:rPr lang="es-ES"/>
            </a:br>
            <a:r>
              <a:rPr lang="es-ES"/>
              <a:t>Innovation </a:t>
            </a:r>
            <a:r>
              <a:rPr lang="es-ES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s-ES"/>
              <a:t> personal identity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9" name="Google Shape;65;p13">
            <a:extLst>
              <a:ext uri="{FF2B5EF4-FFF2-40B4-BE49-F238E27FC236}">
                <a16:creationId xmlns:a16="http://schemas.microsoft.com/office/drawing/2014/main" id="{8F1E4E88-6207-4440-89FE-52EF4E2E63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u="sng"/>
              <a:t>GRAMMAR</a:t>
            </a:r>
            <a:endParaRPr sz="4000" u="sng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A205DBA-33CD-45CD-AA08-5DD0B27B5721}"/>
              </a:ext>
            </a:extLst>
          </p:cNvPr>
          <p:cNvSpPr/>
          <p:nvPr/>
        </p:nvSpPr>
        <p:spPr>
          <a:xfrm>
            <a:off x="3685263" y="901384"/>
            <a:ext cx="1787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5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modalS OF DEDUCTION</a:t>
            </a:r>
            <a:endParaRPr lang="es-ES" sz="1800">
              <a:solidFill>
                <a:schemeClr val="accent5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7F7348F-8CFF-4FC7-959D-DD517328F1C2}"/>
              </a:ext>
            </a:extLst>
          </p:cNvPr>
          <p:cNvSpPr txBox="1"/>
          <p:nvPr/>
        </p:nvSpPr>
        <p:spPr>
          <a:xfrm>
            <a:off x="2292927" y="1343891"/>
            <a:ext cx="4349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MUST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&amp;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CAN’T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 when we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are sure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 about something</a:t>
            </a:r>
          </a:p>
          <a:p>
            <a:pPr marL="90488" indent="-90488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MIGHT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 &amp;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COULD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 when we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aren’t sure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5"/>
                  </a:solidFill>
                </a:uFill>
                <a:latin typeface="Muli"/>
              </a:rPr>
              <a:t>about something </a:t>
            </a:r>
            <a:endParaRPr lang="es-ES" b="1">
              <a:solidFill>
                <a:schemeClr val="tx1"/>
              </a:solidFill>
              <a:uFill>
                <a:solidFill>
                  <a:schemeClr val="accent5"/>
                </a:solidFill>
              </a:u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39289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sng"/>
              <a:t>VOCABULARY</a:t>
            </a:r>
            <a:endParaRPr sz="4000" u="sng"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1211399" y="1338695"/>
            <a:ext cx="3360600" cy="20556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</a:rPr>
              <a:t>driverless car</a:t>
            </a:r>
            <a:r>
              <a:rPr lang="es-ES" sz="1200" u="sng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coche sin conductor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high-speed trains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trenes de alta velocidad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space station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 estación espacial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space tourism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7030A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turismo espacial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flexible smartphones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 móviles flexibles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satellite broadband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FF3399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cobertura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D7CA73D-F368-433E-B56B-E561E48D9A42}"/>
              </a:ext>
            </a:extLst>
          </p:cNvPr>
          <p:cNvSpPr/>
          <p:nvPr/>
        </p:nvSpPr>
        <p:spPr>
          <a:xfrm>
            <a:off x="3650627" y="908311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1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INNOVATION &amp; INVENTION</a:t>
            </a:r>
            <a:endParaRPr lang="es-ES" sz="1800">
              <a:solidFill>
                <a:schemeClr val="accent1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2" name="Google Shape;67;p13">
            <a:extLst>
              <a:ext uri="{FF2B5EF4-FFF2-40B4-BE49-F238E27FC236}">
                <a16:creationId xmlns:a16="http://schemas.microsoft.com/office/drawing/2014/main" id="{7A96E593-E632-4AB7-BE80-B3CBE4AEE4DD}"/>
              </a:ext>
            </a:extLst>
          </p:cNvPr>
          <p:cNvSpPr txBox="1">
            <a:spLocks/>
          </p:cNvSpPr>
          <p:nvPr/>
        </p:nvSpPr>
        <p:spPr>
          <a:xfrm>
            <a:off x="4571999" y="1344327"/>
            <a:ext cx="3360600" cy="2055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wearable gadgets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artilugios complementarios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e-readers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libros electrónicos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bioplastics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 bioplásticos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desalinated water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FF9933"/>
                  </a:solidFill>
                </a:uFill>
                <a:sym typeface="Wingdings" panose="05000000000000000000" pitchFamily="2" charset="2"/>
              </a:rPr>
              <a:t> agua 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sin sal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smart materials</a:t>
            </a:r>
            <a:r>
              <a:rPr lang="es-ES" sz="1200" u="sng">
                <a:solidFill>
                  <a:schemeClr val="accent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materiales inteligentes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 u="sng">
                <a:solidFill>
                  <a:srgbClr val="7C7F9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3D printing</a:t>
            </a:r>
            <a:r>
              <a:rPr lang="es-ES" sz="1200" u="sng">
                <a:solidFill>
                  <a:srgbClr val="7C7F9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33CCCC"/>
                  </a:solidFill>
                </a:uFill>
                <a:sym typeface="Wingdings" panose="05000000000000000000" pitchFamily="2" charset="2"/>
              </a:rPr>
              <a:t> impresión 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3D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3D132BB-911A-4AE9-A615-DEAC0523B17A}"/>
              </a:ext>
            </a:extLst>
          </p:cNvPr>
          <p:cNvSpPr/>
          <p:nvPr/>
        </p:nvSpPr>
        <p:spPr>
          <a:xfrm>
            <a:off x="1211399" y="1399309"/>
            <a:ext cx="6721200" cy="171796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Google Shape;67;p13">
            <a:extLst>
              <a:ext uri="{FF2B5EF4-FFF2-40B4-BE49-F238E27FC236}">
                <a16:creationId xmlns:a16="http://schemas.microsoft.com/office/drawing/2014/main" id="{E4F53810-534B-497B-B667-F5C8A7DDE6FE}"/>
              </a:ext>
            </a:extLst>
          </p:cNvPr>
          <p:cNvSpPr txBox="1">
            <a:spLocks/>
          </p:cNvSpPr>
          <p:nvPr/>
        </p:nvSpPr>
        <p:spPr>
          <a:xfrm>
            <a:off x="1211399" y="3067281"/>
            <a:ext cx="7042349" cy="106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171450" indent="-171450">
              <a:buClr>
                <a:srgbClr val="00B0F0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transport</a:t>
            </a:r>
            <a:endParaRPr lang="es-ES" sz="1200">
              <a:solidFill>
                <a:srgbClr val="7C7F91"/>
              </a:solidFill>
              <a:uFill>
                <a:solidFill>
                  <a:srgbClr val="00B0F0"/>
                </a:solidFill>
              </a:uFill>
              <a:sym typeface="Wingdings" panose="05000000000000000000" pitchFamily="2" charset="2"/>
            </a:endParaRPr>
          </a:p>
          <a:p>
            <a:pPr marL="171450" indent="-171450">
              <a:buClr>
                <a:srgbClr val="7030A0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space travel</a:t>
            </a:r>
          </a:p>
          <a:p>
            <a:pPr marL="171450" indent="-171450">
              <a:buClr>
                <a:srgbClr val="FF3399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communication</a:t>
            </a:r>
          </a:p>
          <a:p>
            <a:pPr marL="171450" indent="-171450">
              <a:buClr>
                <a:srgbClr val="92D050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entertainment</a:t>
            </a:r>
          </a:p>
          <a:p>
            <a:pPr marL="171450" indent="-171450">
              <a:buClr>
                <a:srgbClr val="FF9933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the environment</a:t>
            </a:r>
          </a:p>
          <a:p>
            <a:pPr marL="171450" indent="-171450">
              <a:buClr>
                <a:srgbClr val="33CCCC"/>
              </a:buClr>
              <a:buSzPts val="1100"/>
              <a:buFont typeface="Wingdings" panose="05000000000000000000" pitchFamily="2" charset="2"/>
              <a:buChar char="­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manufacturing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sng"/>
              <a:t>VOCABULARY</a:t>
            </a:r>
            <a:endParaRPr sz="4000" u="sng"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D7CA73D-F368-433E-B56B-E561E48D9A42}"/>
              </a:ext>
            </a:extLst>
          </p:cNvPr>
          <p:cNvSpPr/>
          <p:nvPr/>
        </p:nvSpPr>
        <p:spPr>
          <a:xfrm>
            <a:off x="3685263" y="901384"/>
            <a:ext cx="1787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1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ADVERBS REVIEW</a:t>
            </a:r>
            <a:endParaRPr lang="es-ES" sz="1800">
              <a:solidFill>
                <a:schemeClr val="accent1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782DE27-3854-4410-AEEF-A55403275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61056"/>
              </p:ext>
            </p:extLst>
          </p:nvPr>
        </p:nvGraphicFramePr>
        <p:xfrm>
          <a:off x="716949" y="1446397"/>
          <a:ext cx="7723908" cy="147828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574636">
                  <a:extLst>
                    <a:ext uri="{9D8B030D-6E8A-4147-A177-3AD203B41FA5}">
                      <a16:colId xmlns:a16="http://schemas.microsoft.com/office/drawing/2014/main" val="247338756"/>
                    </a:ext>
                  </a:extLst>
                </a:gridCol>
                <a:gridCol w="2574636">
                  <a:extLst>
                    <a:ext uri="{9D8B030D-6E8A-4147-A177-3AD203B41FA5}">
                      <a16:colId xmlns:a16="http://schemas.microsoft.com/office/drawing/2014/main" val="3753164616"/>
                    </a:ext>
                  </a:extLst>
                </a:gridCol>
                <a:gridCol w="2574636">
                  <a:extLst>
                    <a:ext uri="{9D8B030D-6E8A-4147-A177-3AD203B41FA5}">
                      <a16:colId xmlns:a16="http://schemas.microsoft.com/office/drawing/2014/main" val="2573504356"/>
                    </a:ext>
                  </a:extLst>
                </a:gridCol>
              </a:tblGrid>
              <a:tr h="120877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MANNER</a:t>
                      </a:r>
                    </a:p>
                    <a:p>
                      <a:pPr algn="ctr"/>
                      <a:r>
                        <a:rPr lang="es-ES" sz="11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(manera)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DEGREE</a:t>
                      </a:r>
                    </a:p>
                    <a:p>
                      <a:pPr algn="ctr"/>
                      <a:r>
                        <a:rPr lang="es-ES" sz="11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(grado)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FREQUENCY</a:t>
                      </a:r>
                    </a:p>
                    <a:p>
                      <a:pPr algn="ctr"/>
                      <a:r>
                        <a:rPr lang="es-ES" sz="11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(frecuencia)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382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comfortably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cómodamente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easily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fácilmente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fast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/</a:t>
                      </a:r>
                      <a:r>
                        <a:rPr lang="es-ES" sz="1200" b="1">
                          <a:latin typeface="Muli"/>
                        </a:rPr>
                        <a:t> quickly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rápidamente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safely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seguramente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well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bien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absolutely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absolutamente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extremely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extremadamente</a:t>
                      </a:r>
                      <a:br>
                        <a:rPr lang="es-ES" sz="1200" b="0">
                          <a:latin typeface="Muli"/>
                        </a:rPr>
                      </a:br>
                      <a:r>
                        <a:rPr lang="es-ES" sz="1200" b="1">
                          <a:latin typeface="Muli"/>
                        </a:rPr>
                        <a:t>quite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bastante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very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muy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always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 </a:t>
                      </a:r>
                      <a:r>
                        <a:rPr lang="es-ES" sz="1200" b="0">
                          <a:latin typeface="Muli"/>
                        </a:rPr>
                        <a:t>siempre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usually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normalmente</a:t>
                      </a:r>
                      <a:endParaRPr lang="es-ES" sz="1200" b="1">
                        <a:latin typeface="Muli"/>
                      </a:endParaRP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often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</a:t>
                      </a:r>
                      <a:r>
                        <a:rPr lang="es-ES" sz="1200" b="0">
                          <a:latin typeface="Muli"/>
                        </a:rPr>
                        <a:t> a menudo</a:t>
                      </a:r>
                    </a:p>
                    <a:p>
                      <a:pPr algn="ctr"/>
                      <a:r>
                        <a:rPr lang="es-ES" sz="1200" b="1">
                          <a:latin typeface="Muli"/>
                        </a:rPr>
                        <a:t>rarely</a:t>
                      </a:r>
                      <a:r>
                        <a:rPr lang="es-ES" sz="1200" b="0">
                          <a:latin typeface="Muli"/>
                        </a:rPr>
                        <a:t> </a:t>
                      </a:r>
                      <a:r>
                        <a:rPr lang="es-ES" sz="1200" b="0">
                          <a:solidFill>
                            <a:schemeClr val="accent1">
                              <a:lumMod val="90000"/>
                            </a:schemeClr>
                          </a:solidFill>
                          <a:latin typeface="Muli"/>
                        </a:rPr>
                        <a:t>= </a:t>
                      </a:r>
                      <a:r>
                        <a:rPr lang="es-ES" sz="1200" b="0">
                          <a:latin typeface="Muli"/>
                        </a:rPr>
                        <a:t>raramente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401218"/>
                  </a:ext>
                </a:extLst>
              </a:tr>
            </a:tbl>
          </a:graphicData>
        </a:graphic>
      </p:graphicFrame>
      <p:sp>
        <p:nvSpPr>
          <p:cNvPr id="8" name="Flecha: doblada hacia arriba 7">
            <a:extLst>
              <a:ext uri="{FF2B5EF4-FFF2-40B4-BE49-F238E27FC236}">
                <a16:creationId xmlns:a16="http://schemas.microsoft.com/office/drawing/2014/main" id="{1AE3711F-FDDA-4EFA-B931-10E760CC7AF8}"/>
              </a:ext>
            </a:extLst>
          </p:cNvPr>
          <p:cNvSpPr/>
          <p:nvPr/>
        </p:nvSpPr>
        <p:spPr>
          <a:xfrm rot="5400000">
            <a:off x="769021" y="2979131"/>
            <a:ext cx="159327" cy="15932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: doblada hacia arriba 14">
            <a:extLst>
              <a:ext uri="{FF2B5EF4-FFF2-40B4-BE49-F238E27FC236}">
                <a16:creationId xmlns:a16="http://schemas.microsoft.com/office/drawing/2014/main" id="{7D07EC80-A72C-4E2D-A73B-8174FF7F1B88}"/>
              </a:ext>
            </a:extLst>
          </p:cNvPr>
          <p:cNvSpPr/>
          <p:nvPr/>
        </p:nvSpPr>
        <p:spPr>
          <a:xfrm rot="5400000">
            <a:off x="3359821" y="2976070"/>
            <a:ext cx="159327" cy="15932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D7507B-085A-4093-96E6-70DBDF51FEF4}"/>
              </a:ext>
            </a:extLst>
          </p:cNvPr>
          <p:cNvSpPr txBox="1"/>
          <p:nvPr/>
        </p:nvSpPr>
        <p:spPr>
          <a:xfrm>
            <a:off x="890249" y="2961858"/>
            <a:ext cx="1909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Muli"/>
              </a:rPr>
              <a:t>not after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look, seem </a:t>
            </a:r>
            <a:r>
              <a:rPr lang="es-ES" sz="1200">
                <a:solidFill>
                  <a:schemeClr val="tx1"/>
                </a:solidFill>
                <a:latin typeface="Muli"/>
              </a:rPr>
              <a:t>or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feel</a:t>
            </a:r>
            <a:endParaRPr lang="es-ES" sz="1200">
              <a:solidFill>
                <a:schemeClr val="tx1"/>
              </a:solidFill>
              <a:latin typeface="Muli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05ACFF5-CE5D-4C44-8561-41620970D207}"/>
              </a:ext>
            </a:extLst>
          </p:cNvPr>
          <p:cNvSpPr txBox="1"/>
          <p:nvPr/>
        </p:nvSpPr>
        <p:spPr>
          <a:xfrm>
            <a:off x="3480107" y="2961858"/>
            <a:ext cx="2066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Muli"/>
              </a:rPr>
              <a:t>not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very </a:t>
            </a:r>
            <a:r>
              <a:rPr lang="es-ES" sz="1200" b="1">
                <a:solidFill>
                  <a:schemeClr val="accent1"/>
                </a:solidFill>
                <a:latin typeface="Muli"/>
              </a:rPr>
              <a:t>+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 extreme adjectives</a:t>
            </a:r>
            <a:endParaRPr lang="es-ES" sz="1200">
              <a:solidFill>
                <a:schemeClr val="tx1"/>
              </a:solidFill>
              <a:latin typeface="Muli"/>
            </a:endParaRPr>
          </a:p>
        </p:txBody>
      </p:sp>
      <p:sp>
        <p:nvSpPr>
          <p:cNvPr id="18" name="Flecha: doblada hacia arriba 17">
            <a:extLst>
              <a:ext uri="{FF2B5EF4-FFF2-40B4-BE49-F238E27FC236}">
                <a16:creationId xmlns:a16="http://schemas.microsoft.com/office/drawing/2014/main" id="{5AFAB3CC-9F76-47CB-8704-1D72C896DDD8}"/>
              </a:ext>
            </a:extLst>
          </p:cNvPr>
          <p:cNvSpPr/>
          <p:nvPr/>
        </p:nvSpPr>
        <p:spPr>
          <a:xfrm rot="5400000">
            <a:off x="5964476" y="2990282"/>
            <a:ext cx="159327" cy="15932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D73A1FA-1FF9-47A6-83F6-46D11279AAE1}"/>
              </a:ext>
            </a:extLst>
          </p:cNvPr>
          <p:cNvSpPr txBox="1"/>
          <p:nvPr/>
        </p:nvSpPr>
        <p:spPr>
          <a:xfrm>
            <a:off x="6084762" y="2976070"/>
            <a:ext cx="1616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Muli"/>
              </a:rPr>
              <a:t>after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be</a:t>
            </a:r>
            <a:r>
              <a:rPr lang="es-ES" sz="1200">
                <a:solidFill>
                  <a:schemeClr val="accent1"/>
                </a:solidFill>
                <a:latin typeface="Muli"/>
              </a:rPr>
              <a:t> </a:t>
            </a:r>
            <a:r>
              <a:rPr lang="es-ES" sz="1200" b="1">
                <a:solidFill>
                  <a:schemeClr val="accent1"/>
                </a:solidFill>
                <a:latin typeface="Muli"/>
              </a:rPr>
              <a:t>/</a:t>
            </a:r>
            <a:r>
              <a:rPr lang="es-ES" sz="1200">
                <a:solidFill>
                  <a:schemeClr val="accent1"/>
                </a:solidFill>
                <a:latin typeface="Muli"/>
              </a:rPr>
              <a:t> </a:t>
            </a:r>
            <a:r>
              <a:rPr lang="es-ES" sz="1200">
                <a:solidFill>
                  <a:schemeClr val="tx1"/>
                </a:solidFill>
                <a:latin typeface="Muli"/>
              </a:rPr>
              <a:t>before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verbs</a:t>
            </a:r>
            <a:endParaRPr lang="es-ES" sz="1200">
              <a:solidFill>
                <a:schemeClr val="tx1"/>
              </a:solidFill>
              <a:latin typeface="Muli"/>
            </a:endParaRPr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D1AFFB8B-457B-4F2F-A000-8D55B41B50B4}"/>
              </a:ext>
            </a:extLst>
          </p:cNvPr>
          <p:cNvSpPr/>
          <p:nvPr/>
        </p:nvSpPr>
        <p:spPr>
          <a:xfrm>
            <a:off x="992647" y="3253069"/>
            <a:ext cx="235527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B9044A6-9CBA-4CE0-8A2E-E645AD212A30}"/>
              </a:ext>
            </a:extLst>
          </p:cNvPr>
          <p:cNvSpPr txBox="1"/>
          <p:nvPr/>
        </p:nvSpPr>
        <p:spPr>
          <a:xfrm>
            <a:off x="836113" y="3544280"/>
            <a:ext cx="2643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/>
                </a:solidFill>
                <a:latin typeface="Muli"/>
              </a:rPr>
              <a:t>Adjective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–ly</a:t>
            </a:r>
            <a:endParaRPr lang="es-ES" sz="1200">
              <a:solidFill>
                <a:schemeClr val="tx1"/>
              </a:solidFill>
              <a:latin typeface="Muli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/>
                </a:solidFill>
                <a:latin typeface="Muli"/>
              </a:rPr>
              <a:t>Adjectives </a:t>
            </a:r>
            <a:r>
              <a:rPr lang="es-ES" sz="1200" strike="sngStrike">
                <a:solidFill>
                  <a:schemeClr val="tx1"/>
                </a:solidFill>
                <a:latin typeface="Muli"/>
              </a:rPr>
              <a:t>–y </a:t>
            </a:r>
            <a:r>
              <a:rPr lang="es-ES" sz="1200">
                <a:solidFill>
                  <a:schemeClr val="tx1"/>
                </a:solidFill>
                <a:latin typeface="Muli"/>
              </a:rPr>
              <a:t>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-i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/>
                </a:solidFill>
                <a:latin typeface="Muli"/>
              </a:rPr>
              <a:t>Adjectives</a:t>
            </a:r>
            <a:r>
              <a:rPr lang="es-ES" sz="1200">
                <a:solidFill>
                  <a:schemeClr val="accent1"/>
                </a:solidFill>
                <a:latin typeface="Muli"/>
              </a:rPr>
              <a:t> </a:t>
            </a:r>
            <a:r>
              <a:rPr lang="es-ES" sz="1200" b="1">
                <a:solidFill>
                  <a:schemeClr val="accent1"/>
                </a:solidFill>
                <a:latin typeface="Muli"/>
              </a:rPr>
              <a:t>=</a:t>
            </a:r>
            <a:r>
              <a:rPr lang="es-ES" sz="1200">
                <a:solidFill>
                  <a:schemeClr val="accent1"/>
                </a:solidFill>
                <a:latin typeface="Muli"/>
              </a:rPr>
              <a:t> </a:t>
            </a:r>
            <a:r>
              <a:rPr lang="es-ES" sz="1200">
                <a:solidFill>
                  <a:schemeClr val="tx1"/>
                </a:solidFill>
                <a:latin typeface="Muli"/>
              </a:rPr>
              <a:t>Adverbs (</a:t>
            </a:r>
            <a:r>
              <a:rPr lang="es-ES" sz="1200" b="1" i="1">
                <a:solidFill>
                  <a:schemeClr val="tx1"/>
                </a:solidFill>
                <a:latin typeface="Muli"/>
              </a:rPr>
              <a:t>hard</a:t>
            </a:r>
            <a:r>
              <a:rPr lang="es-ES" sz="1200" i="1">
                <a:solidFill>
                  <a:schemeClr val="tx1"/>
                </a:solidFill>
                <a:latin typeface="Muli"/>
              </a:rPr>
              <a:t>, </a:t>
            </a:r>
            <a:r>
              <a:rPr lang="es-ES" sz="1200" b="1" i="1">
                <a:solidFill>
                  <a:schemeClr val="tx1"/>
                </a:solidFill>
                <a:latin typeface="Muli"/>
              </a:rPr>
              <a:t>fast</a:t>
            </a:r>
            <a:r>
              <a:rPr lang="es-ES" sz="1200" i="1">
                <a:solidFill>
                  <a:schemeClr val="tx1"/>
                </a:solidFill>
                <a:latin typeface="Muli"/>
              </a:rPr>
              <a:t>, </a:t>
            </a:r>
            <a:r>
              <a:rPr lang="es-ES" sz="1200" b="1" i="1">
                <a:solidFill>
                  <a:schemeClr val="tx1"/>
                </a:solidFill>
                <a:latin typeface="Muli"/>
              </a:rPr>
              <a:t>late</a:t>
            </a:r>
            <a:r>
              <a:rPr lang="es-ES" sz="1200">
                <a:solidFill>
                  <a:schemeClr val="tx1"/>
                </a:solidFill>
                <a:latin typeface="Muli"/>
              </a:rPr>
              <a:t>)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/>
                </a:solidFill>
                <a:latin typeface="Muli"/>
              </a:rPr>
              <a:t>Irregular (</a:t>
            </a:r>
            <a:r>
              <a:rPr lang="es-ES" sz="1200" b="1" i="1">
                <a:solidFill>
                  <a:schemeClr val="tx1"/>
                </a:solidFill>
                <a:latin typeface="Muli"/>
              </a:rPr>
              <a:t>well</a:t>
            </a:r>
            <a:r>
              <a:rPr lang="es-ES" sz="1200">
                <a:solidFill>
                  <a:schemeClr val="tx1"/>
                </a:solidFill>
                <a:latin typeface="Mul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072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sng"/>
              <a:t>VOCABULARY</a:t>
            </a:r>
            <a:endParaRPr sz="4000" u="sng"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1211399" y="1338695"/>
            <a:ext cx="3360600" cy="20556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</a:rPr>
              <a:t>credit card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tarjeta de crédito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credit rating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clasificación de crédito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bank account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cuenta bancaria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debt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deuda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loan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préstamo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spending spree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gastar a lo loco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shred documents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destruir documentos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D7CA73D-F368-433E-B56B-E561E48D9A42}"/>
              </a:ext>
            </a:extLst>
          </p:cNvPr>
          <p:cNvSpPr/>
          <p:nvPr/>
        </p:nvSpPr>
        <p:spPr>
          <a:xfrm>
            <a:off x="4026016" y="904200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1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identity theft</a:t>
            </a:r>
            <a:endParaRPr lang="es-ES" sz="1800">
              <a:solidFill>
                <a:schemeClr val="accent1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2" name="Google Shape;67;p13">
            <a:extLst>
              <a:ext uri="{FF2B5EF4-FFF2-40B4-BE49-F238E27FC236}">
                <a16:creationId xmlns:a16="http://schemas.microsoft.com/office/drawing/2014/main" id="{7A96E593-E632-4AB7-BE80-B3CBE4AEE4DD}"/>
              </a:ext>
            </a:extLst>
          </p:cNvPr>
          <p:cNvSpPr txBox="1">
            <a:spLocks/>
          </p:cNvSpPr>
          <p:nvPr/>
        </p:nvSpPr>
        <p:spPr>
          <a:xfrm>
            <a:off x="4571999" y="1344327"/>
            <a:ext cx="3360600" cy="2055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social networking site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red social</a:t>
            </a:r>
            <a:endParaRPr lang="es-ES" sz="1200" b="1">
              <a:solidFill>
                <a:srgbClr val="7C7F91"/>
              </a:solidFill>
              <a:uFill>
                <a:solidFill>
                  <a:srgbClr val="92D050"/>
                </a:solidFill>
              </a:uFill>
            </a:endParaRP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wi-fi hotspots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puntos de acceso a conexión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log on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conectarse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junk mail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correo basura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phishing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suplantación de identidad</a:t>
            </a:r>
            <a:endParaRPr lang="es-ES" sz="1200" b="1">
              <a:solidFill>
                <a:srgbClr val="7C7F91"/>
              </a:solidFill>
              <a:uFill>
                <a:solidFill>
                  <a:srgbClr val="92D050"/>
                </a:solidFill>
              </a:uFill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fraudster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estafador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scam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estafa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3D132BB-911A-4AE9-A615-DEAC0523B17A}"/>
              </a:ext>
            </a:extLst>
          </p:cNvPr>
          <p:cNvSpPr/>
          <p:nvPr/>
        </p:nvSpPr>
        <p:spPr>
          <a:xfrm>
            <a:off x="1211399" y="1399309"/>
            <a:ext cx="6721200" cy="19950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59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sng"/>
              <a:t>VOCABULARY</a:t>
            </a:r>
            <a:endParaRPr sz="4000" u="sng"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904425" y="1706618"/>
            <a:ext cx="3681750" cy="2055668"/>
          </a:xfrm>
          <a:prstGeom prst="rect">
            <a:avLst/>
          </a:prstGeom>
          <a:ln w="28575"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</a:rPr>
              <a:t>beliefs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creencias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values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valores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personality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personalidad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friendships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amistades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relationships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relaciones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peer group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00B0F0"/>
                  </a:solidFill>
                </a:uFill>
                <a:sym typeface="Wingdings" panose="05000000000000000000" pitchFamily="2" charset="2"/>
              </a:rPr>
              <a:t> grupo (común)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D7CA73D-F368-433E-B56B-E561E48D9A42}"/>
              </a:ext>
            </a:extLst>
          </p:cNvPr>
          <p:cNvSpPr/>
          <p:nvPr/>
        </p:nvSpPr>
        <p:spPr>
          <a:xfrm>
            <a:off x="3894570" y="904200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1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Personal identity</a:t>
            </a:r>
            <a:endParaRPr lang="es-ES" sz="1800">
              <a:solidFill>
                <a:schemeClr val="accent1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2" name="Google Shape;67;p13">
            <a:extLst>
              <a:ext uri="{FF2B5EF4-FFF2-40B4-BE49-F238E27FC236}">
                <a16:creationId xmlns:a16="http://schemas.microsoft.com/office/drawing/2014/main" id="{7A96E593-E632-4AB7-BE80-B3CBE4AEE4DD}"/>
              </a:ext>
            </a:extLst>
          </p:cNvPr>
          <p:cNvSpPr txBox="1">
            <a:spLocks/>
          </p:cNvSpPr>
          <p:nvPr/>
        </p:nvSpPr>
        <p:spPr>
          <a:xfrm>
            <a:off x="4586175" y="1706618"/>
            <a:ext cx="3816928" cy="2055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uli"/>
              <a:buChar char="‐"/>
              <a:defRPr sz="20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nationality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nacionalidad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ethnicity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uFill>
                  <a:solidFill>
                    <a:srgbClr val="92D050"/>
                  </a:solidFill>
                </a:uFill>
                <a:sym typeface="Wingdings" panose="05000000000000000000" pitchFamily="2" charset="2"/>
              </a:rPr>
              <a:t> etnia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sym typeface="Wingdings" panose="05000000000000000000" pitchFamily="2" charset="2"/>
              </a:rPr>
              <a:t>gender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género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sym typeface="Wingdings" panose="05000000000000000000" pitchFamily="2" charset="2"/>
              </a:rPr>
              <a:t>appearance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apariencia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sym typeface="Wingdings" panose="05000000000000000000" pitchFamily="2" charset="2"/>
              </a:rPr>
              <a:t>style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estilo</a:t>
            </a:r>
          </a:p>
          <a:p>
            <a:pPr marL="90488" indent="-90488">
              <a:buClr>
                <a:schemeClr val="accent1"/>
              </a:buClr>
              <a:buSzPts val="1100"/>
            </a:pPr>
            <a:r>
              <a:rPr lang="es-ES" sz="1200" b="1">
                <a:solidFill>
                  <a:srgbClr val="7C7F91"/>
                </a:solidFill>
                <a:sym typeface="Wingdings" panose="05000000000000000000" pitchFamily="2" charset="2"/>
              </a:rPr>
              <a:t>possessions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7C7F91"/>
                </a:solidFill>
                <a:sym typeface="Wingdings" panose="05000000000000000000" pitchFamily="2" charset="2"/>
              </a:rPr>
              <a:t> posesiones</a:t>
            </a:r>
            <a:endParaRPr lang="es-ES" sz="1200" b="1">
              <a:solidFill>
                <a:srgbClr val="7C7F91"/>
              </a:solidFill>
              <a:sym typeface="Wingdings" panose="05000000000000000000" pitchFamily="2" charset="2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3D132BB-911A-4AE9-A615-DEAC0523B17A}"/>
              </a:ext>
            </a:extLst>
          </p:cNvPr>
          <p:cNvSpPr/>
          <p:nvPr/>
        </p:nvSpPr>
        <p:spPr>
          <a:xfrm>
            <a:off x="769248" y="1761600"/>
            <a:ext cx="7723909" cy="1787236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errar llave 1">
            <a:extLst>
              <a:ext uri="{FF2B5EF4-FFF2-40B4-BE49-F238E27FC236}">
                <a16:creationId xmlns:a16="http://schemas.microsoft.com/office/drawing/2014/main" id="{6F819E80-7668-4FB9-A991-7DE08A00CCC4}"/>
              </a:ext>
            </a:extLst>
          </p:cNvPr>
          <p:cNvSpPr/>
          <p:nvPr/>
        </p:nvSpPr>
        <p:spPr>
          <a:xfrm>
            <a:off x="2931042" y="1922603"/>
            <a:ext cx="177210" cy="729187"/>
          </a:xfrm>
          <a:prstGeom prst="rightBrace">
            <a:avLst>
              <a:gd name="adj1" fmla="val 5568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6B952C42-6FD1-4E38-BC07-560B4023509A}"/>
              </a:ext>
            </a:extLst>
          </p:cNvPr>
          <p:cNvSpPr/>
          <p:nvPr/>
        </p:nvSpPr>
        <p:spPr>
          <a:xfrm>
            <a:off x="2931042" y="2687188"/>
            <a:ext cx="177210" cy="729187"/>
          </a:xfrm>
          <a:prstGeom prst="rightBrace">
            <a:avLst>
              <a:gd name="adj1" fmla="val 5568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errar llave 9">
            <a:extLst>
              <a:ext uri="{FF2B5EF4-FFF2-40B4-BE49-F238E27FC236}">
                <a16:creationId xmlns:a16="http://schemas.microsoft.com/office/drawing/2014/main" id="{7E14DC40-C584-4143-9D4E-3A0BEFBCF685}"/>
              </a:ext>
            </a:extLst>
          </p:cNvPr>
          <p:cNvSpPr/>
          <p:nvPr/>
        </p:nvSpPr>
        <p:spPr>
          <a:xfrm>
            <a:off x="6494639" y="1903703"/>
            <a:ext cx="177210" cy="729187"/>
          </a:xfrm>
          <a:prstGeom prst="rightBrace">
            <a:avLst>
              <a:gd name="adj1" fmla="val 5568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77877D08-DC36-4CCE-997D-2769B5F46D50}"/>
              </a:ext>
            </a:extLst>
          </p:cNvPr>
          <p:cNvSpPr/>
          <p:nvPr/>
        </p:nvSpPr>
        <p:spPr>
          <a:xfrm>
            <a:off x="6494639" y="2687188"/>
            <a:ext cx="177210" cy="729187"/>
          </a:xfrm>
          <a:prstGeom prst="rightBrace">
            <a:avLst>
              <a:gd name="adj1" fmla="val 5568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F95CAA5-430C-4F19-9236-F8F44E92F7D5}"/>
              </a:ext>
            </a:extLst>
          </p:cNvPr>
          <p:cNvSpPr txBox="1"/>
          <p:nvPr/>
        </p:nvSpPr>
        <p:spPr>
          <a:xfrm>
            <a:off x="3065300" y="2056363"/>
            <a:ext cx="152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Muli"/>
              </a:rPr>
              <a:t>abstract things that you can choose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C867DD8-8FEE-4430-9E6C-D73A50B55030}"/>
              </a:ext>
            </a:extLst>
          </p:cNvPr>
          <p:cNvSpPr txBox="1"/>
          <p:nvPr/>
        </p:nvSpPr>
        <p:spPr>
          <a:xfrm>
            <a:off x="3086776" y="2802599"/>
            <a:ext cx="152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Muli"/>
              </a:rPr>
              <a:t>other people in your life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C2F5338-71BF-4C11-B124-E54A936E8463}"/>
              </a:ext>
            </a:extLst>
          </p:cNvPr>
          <p:cNvSpPr txBox="1"/>
          <p:nvPr/>
        </p:nvSpPr>
        <p:spPr>
          <a:xfrm>
            <a:off x="6628897" y="2037463"/>
            <a:ext cx="152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Muli"/>
              </a:rPr>
              <a:t>characteristics that you’re born with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5F00AE3-C38B-44E9-9ABB-2BD4BA14FE9B}"/>
              </a:ext>
            </a:extLst>
          </p:cNvPr>
          <p:cNvSpPr txBox="1"/>
          <p:nvPr/>
        </p:nvSpPr>
        <p:spPr>
          <a:xfrm>
            <a:off x="6628897" y="2812298"/>
            <a:ext cx="152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Muli"/>
              </a:rPr>
              <a:t>physical things that you can see</a:t>
            </a:r>
          </a:p>
        </p:txBody>
      </p:sp>
    </p:spTree>
    <p:extLst>
      <p:ext uri="{BB962C8B-B14F-4D97-AF65-F5344CB8AC3E}">
        <p14:creationId xmlns:p14="http://schemas.microsoft.com/office/powerpoint/2010/main" val="398364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sng"/>
              <a:t>VOCABULARY</a:t>
            </a:r>
            <a:endParaRPr sz="4000" u="sng"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D7CA73D-F368-433E-B56B-E561E48D9A42}"/>
              </a:ext>
            </a:extLst>
          </p:cNvPr>
          <p:cNvSpPr/>
          <p:nvPr/>
        </p:nvSpPr>
        <p:spPr>
          <a:xfrm>
            <a:off x="4001971" y="903215"/>
            <a:ext cx="1140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1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NOUN SUFFIXES</a:t>
            </a:r>
            <a:endParaRPr lang="es-ES" sz="1800">
              <a:solidFill>
                <a:schemeClr val="accent1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14A2812-48B5-45CF-9232-1A63AB7C1CE1}"/>
              </a:ext>
            </a:extLst>
          </p:cNvPr>
          <p:cNvSpPr txBox="1"/>
          <p:nvPr/>
        </p:nvSpPr>
        <p:spPr>
          <a:xfrm>
            <a:off x="363449" y="1443299"/>
            <a:ext cx="2071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Muli"/>
              </a:rPr>
              <a:t>ROOT WORD          SUFFIX</a:t>
            </a:r>
          </a:p>
        </p:txBody>
      </p:sp>
      <p:sp>
        <p:nvSpPr>
          <p:cNvPr id="19" name="Signo más 18">
            <a:extLst>
              <a:ext uri="{FF2B5EF4-FFF2-40B4-BE49-F238E27FC236}">
                <a16:creationId xmlns:a16="http://schemas.microsoft.com/office/drawing/2014/main" id="{6147726A-4367-4BAC-A212-66D3C9DD2396}"/>
              </a:ext>
            </a:extLst>
          </p:cNvPr>
          <p:cNvSpPr/>
          <p:nvPr/>
        </p:nvSpPr>
        <p:spPr>
          <a:xfrm>
            <a:off x="1458573" y="1443299"/>
            <a:ext cx="304800" cy="30777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5D64D6EF-CE8F-4E37-A633-7905FF0852E4}"/>
              </a:ext>
            </a:extLst>
          </p:cNvPr>
          <p:cNvSpPr/>
          <p:nvPr/>
        </p:nvSpPr>
        <p:spPr>
          <a:xfrm rot="5400000">
            <a:off x="2026056" y="1432484"/>
            <a:ext cx="87905" cy="563134"/>
          </a:xfrm>
          <a:prstGeom prst="rightBrace">
            <a:avLst>
              <a:gd name="adj1" fmla="val 5558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EEBA29-F447-44A0-A284-60E274AC4CB7}"/>
              </a:ext>
            </a:extLst>
          </p:cNvPr>
          <p:cNvSpPr txBox="1"/>
          <p:nvPr/>
        </p:nvSpPr>
        <p:spPr>
          <a:xfrm>
            <a:off x="1871875" y="1714051"/>
            <a:ext cx="5629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Muli"/>
              </a:rPr>
              <a:t>-ity</a:t>
            </a:r>
          </a:p>
          <a:p>
            <a:r>
              <a:rPr lang="es-ES" sz="1200">
                <a:solidFill>
                  <a:schemeClr val="tx1"/>
                </a:solidFill>
                <a:latin typeface="Muli"/>
              </a:rPr>
              <a:t>-ness</a:t>
            </a:r>
          </a:p>
          <a:p>
            <a:r>
              <a:rPr lang="es-ES" sz="1200">
                <a:solidFill>
                  <a:schemeClr val="tx1"/>
                </a:solidFill>
                <a:latin typeface="Muli"/>
              </a:rPr>
              <a:t>-ment</a:t>
            </a:r>
          </a:p>
          <a:p>
            <a:r>
              <a:rPr lang="es-ES" sz="1200">
                <a:solidFill>
                  <a:schemeClr val="tx1"/>
                </a:solidFill>
                <a:latin typeface="Muli"/>
              </a:rPr>
              <a:t>-ship</a:t>
            </a:r>
          </a:p>
          <a:p>
            <a:r>
              <a:rPr lang="es-ES" sz="1200">
                <a:solidFill>
                  <a:schemeClr val="tx1"/>
                </a:solidFill>
                <a:latin typeface="Muli"/>
              </a:rPr>
              <a:t>-ance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31BAFB-7008-497F-BB2A-E238933B55F0}"/>
              </a:ext>
            </a:extLst>
          </p:cNvPr>
          <p:cNvSpPr txBox="1"/>
          <p:nvPr/>
        </p:nvSpPr>
        <p:spPr>
          <a:xfrm>
            <a:off x="458493" y="1616041"/>
            <a:ext cx="9396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accent1"/>
                </a:solidFill>
                <a:latin typeface="Muli"/>
              </a:rPr>
              <a:t>(v, adj, noun)</a:t>
            </a:r>
          </a:p>
        </p:txBody>
      </p:sp>
      <p:graphicFrame>
        <p:nvGraphicFramePr>
          <p:cNvPr id="17" name="Tabla 19">
            <a:extLst>
              <a:ext uri="{FF2B5EF4-FFF2-40B4-BE49-F238E27FC236}">
                <a16:creationId xmlns:a16="http://schemas.microsoft.com/office/drawing/2014/main" id="{2949189D-2FD4-4B4D-994E-392F046EB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382022"/>
              </p:ext>
            </p:extLst>
          </p:nvPr>
        </p:nvGraphicFramePr>
        <p:xfrm>
          <a:off x="3345363" y="1468751"/>
          <a:ext cx="5030229" cy="3048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76743">
                  <a:extLst>
                    <a:ext uri="{9D8B030D-6E8A-4147-A177-3AD203B41FA5}">
                      <a16:colId xmlns:a16="http://schemas.microsoft.com/office/drawing/2014/main" val="3802065171"/>
                    </a:ext>
                  </a:extLst>
                </a:gridCol>
                <a:gridCol w="1676743">
                  <a:extLst>
                    <a:ext uri="{9D8B030D-6E8A-4147-A177-3AD203B41FA5}">
                      <a16:colId xmlns:a16="http://schemas.microsoft.com/office/drawing/2014/main" val="3381615568"/>
                    </a:ext>
                  </a:extLst>
                </a:gridCol>
                <a:gridCol w="1676743">
                  <a:extLst>
                    <a:ext uri="{9D8B030D-6E8A-4147-A177-3AD203B41FA5}">
                      <a16:colId xmlns:a16="http://schemas.microsoft.com/office/drawing/2014/main" val="38148248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uli"/>
                        </a:rPr>
                        <a:t>ROOT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uli"/>
                        </a:rPr>
                        <a:t>SUFFIX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uli"/>
                        </a:rPr>
                        <a:t>NOUN WITH SUFFIX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785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happy</a:t>
                      </a:r>
                      <a:r>
                        <a:rPr lang="es-ES" sz="1200" b="0">
                          <a:latin typeface="Muli"/>
                        </a:rPr>
                        <a:t> (adj)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hapiness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280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improve</a:t>
                      </a:r>
                      <a:r>
                        <a:rPr lang="es-ES" sz="1200" b="0">
                          <a:latin typeface="Muli"/>
                        </a:rPr>
                        <a:t> (v)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improvement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622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citizen</a:t>
                      </a:r>
                      <a:r>
                        <a:rPr lang="es-ES" sz="1200" b="0">
                          <a:latin typeface="Muli"/>
                        </a:rPr>
                        <a:t> (n)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citizenship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593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relation</a:t>
                      </a:r>
                      <a:r>
                        <a:rPr lang="es-ES" sz="1200" b="0">
                          <a:latin typeface="Muli"/>
                        </a:rPr>
                        <a:t> (n)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relationship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21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friend</a:t>
                      </a:r>
                      <a:r>
                        <a:rPr lang="es-ES" sz="1200" b="0">
                          <a:latin typeface="Muli"/>
                        </a:rPr>
                        <a:t> (n)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friendship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5419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appear</a:t>
                      </a:r>
                      <a:r>
                        <a:rPr lang="es-ES" sz="1200" b="0">
                          <a:latin typeface="Muli"/>
                        </a:rPr>
                        <a:t> (v)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appearance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11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ethnic</a:t>
                      </a:r>
                      <a:r>
                        <a:rPr lang="es-ES" sz="1200" b="0">
                          <a:latin typeface="Muli"/>
                        </a:rPr>
                        <a:t> (adj)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ethnicity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893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national</a:t>
                      </a:r>
                      <a:r>
                        <a:rPr lang="es-ES" sz="1200" b="0">
                          <a:latin typeface="Muli"/>
                        </a:rPr>
                        <a:t> (adj)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nationality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58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personal</a:t>
                      </a:r>
                      <a:r>
                        <a:rPr lang="es-ES" sz="1200" b="0">
                          <a:latin typeface="Muli"/>
                        </a:rPr>
                        <a:t> (adj)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personality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99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possess</a:t>
                      </a:r>
                      <a:r>
                        <a:rPr lang="es-ES" sz="1200" b="0">
                          <a:latin typeface="Muli"/>
                        </a:rPr>
                        <a:t> (v)</a:t>
                      </a:r>
                      <a:endParaRPr lang="es-ES" sz="1200" b="1">
                        <a:latin typeface="Mul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+ion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uli"/>
                        </a:rPr>
                        <a:t>possession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448486"/>
                  </a:ext>
                </a:extLst>
              </a:tr>
            </a:tbl>
          </a:graphicData>
        </a:graphic>
      </p:graphicFrame>
      <p:sp>
        <p:nvSpPr>
          <p:cNvPr id="21" name="Es igual a 20">
            <a:extLst>
              <a:ext uri="{FF2B5EF4-FFF2-40B4-BE49-F238E27FC236}">
                <a16:creationId xmlns:a16="http://schemas.microsoft.com/office/drawing/2014/main" id="{B58DE570-F0E3-4098-8359-80A4CE4B57FD}"/>
              </a:ext>
            </a:extLst>
          </p:cNvPr>
          <p:cNvSpPr/>
          <p:nvPr/>
        </p:nvSpPr>
        <p:spPr>
          <a:xfrm>
            <a:off x="2386641" y="1476442"/>
            <a:ext cx="300359" cy="237757"/>
          </a:xfrm>
          <a:prstGeom prst="mathEqual">
            <a:avLst>
              <a:gd name="adj1" fmla="val 23520"/>
              <a:gd name="adj2" fmla="val 23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836FE32-8630-4840-A29D-693E72ECFAFB}"/>
              </a:ext>
            </a:extLst>
          </p:cNvPr>
          <p:cNvSpPr txBox="1"/>
          <p:nvPr/>
        </p:nvSpPr>
        <p:spPr>
          <a:xfrm>
            <a:off x="2622766" y="1436373"/>
            <a:ext cx="66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Muli"/>
              </a:rPr>
              <a:t>NOUN</a:t>
            </a:r>
          </a:p>
        </p:txBody>
      </p:sp>
    </p:spTree>
    <p:extLst>
      <p:ext uri="{BB962C8B-B14F-4D97-AF65-F5344CB8AC3E}">
        <p14:creationId xmlns:p14="http://schemas.microsoft.com/office/powerpoint/2010/main" val="116086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9" name="Google Shape;65;p13">
            <a:extLst>
              <a:ext uri="{FF2B5EF4-FFF2-40B4-BE49-F238E27FC236}">
                <a16:creationId xmlns:a16="http://schemas.microsoft.com/office/drawing/2014/main" id="{8F1E4E88-6207-4440-89FE-52EF4E2E63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u="sng"/>
              <a:t>GRAMMAR</a:t>
            </a:r>
            <a:endParaRPr sz="4000" u="sng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A205DBA-33CD-45CD-AA08-5DD0B27B5721}"/>
              </a:ext>
            </a:extLst>
          </p:cNvPr>
          <p:cNvSpPr/>
          <p:nvPr/>
        </p:nvSpPr>
        <p:spPr>
          <a:xfrm>
            <a:off x="3685263" y="901384"/>
            <a:ext cx="1787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5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THE PASSIVE</a:t>
            </a:r>
            <a:endParaRPr lang="es-ES" sz="1800">
              <a:solidFill>
                <a:schemeClr val="accent5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7FFE6F7-AFE5-4ADB-BC36-30C0D291DE30}"/>
              </a:ext>
            </a:extLst>
          </p:cNvPr>
          <p:cNvSpPr txBox="1"/>
          <p:nvPr/>
        </p:nvSpPr>
        <p:spPr>
          <a:xfrm>
            <a:off x="2458564" y="1397203"/>
            <a:ext cx="4403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speak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    </a:t>
            </a:r>
            <a:r>
              <a:rPr lang="es-ES" sz="1200">
                <a:solidFill>
                  <a:schemeClr val="accent5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(other complements)</a:t>
            </a:r>
            <a:endParaRPr lang="es-ES" sz="1200" u="sng">
              <a:solidFill>
                <a:schemeClr val="accent5"/>
              </a:solidFill>
              <a:uFill>
                <a:solidFill>
                  <a:schemeClr val="accent6"/>
                </a:solidFill>
              </a:uFill>
              <a:latin typeface="Muli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4AAE836-8BBD-406A-80CE-CE88AA420FBA}"/>
              </a:ext>
            </a:extLst>
          </p:cNvPr>
          <p:cNvSpPr txBox="1"/>
          <p:nvPr/>
        </p:nvSpPr>
        <p:spPr>
          <a:xfrm>
            <a:off x="3058448" y="2154750"/>
            <a:ext cx="47933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is spoken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 </a:t>
            </a: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by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       </a:t>
            </a:r>
            <a:r>
              <a:rPr lang="es-ES" sz="1200">
                <a:solidFill>
                  <a:schemeClr val="accent5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(other complements)</a:t>
            </a:r>
            <a:endParaRPr lang="es-ES" sz="1200" u="sng">
              <a:solidFill>
                <a:schemeClr val="accent5"/>
              </a:solidFill>
              <a:uFill>
                <a:solidFill>
                  <a:schemeClr val="accent2"/>
                </a:solidFill>
              </a:uFill>
              <a:latin typeface="Muli"/>
            </a:endParaRPr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DACBDC77-D86B-4E56-A0FA-5274C28BBA6A}"/>
              </a:ext>
            </a:extLst>
          </p:cNvPr>
          <p:cNvSpPr/>
          <p:nvPr/>
        </p:nvSpPr>
        <p:spPr>
          <a:xfrm>
            <a:off x="4123695" y="1974071"/>
            <a:ext cx="194747" cy="22013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5D67AB-2C9F-42EE-B180-FBC8902308E2}"/>
              </a:ext>
            </a:extLst>
          </p:cNvPr>
          <p:cNvSpPr txBox="1"/>
          <p:nvPr/>
        </p:nvSpPr>
        <p:spPr>
          <a:xfrm>
            <a:off x="3749356" y="2353864"/>
            <a:ext cx="10123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tx1"/>
                </a:solidFill>
                <a:latin typeface="Muli"/>
              </a:rPr>
              <a:t>BE (NOT) </a:t>
            </a:r>
            <a:r>
              <a:rPr lang="es-ES" sz="1050" b="1">
                <a:solidFill>
                  <a:schemeClr val="accent3"/>
                </a:solidFill>
                <a:latin typeface="Muli"/>
              </a:rPr>
              <a:t>+</a:t>
            </a:r>
            <a:r>
              <a:rPr lang="es-ES" sz="1050" b="1">
                <a:solidFill>
                  <a:schemeClr val="tx1"/>
                </a:solidFill>
                <a:latin typeface="Muli"/>
              </a:rPr>
              <a:t> PARTICIPLE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218DFE9-FF2C-4CFA-A24A-946FB15AA357}"/>
              </a:ext>
            </a:extLst>
          </p:cNvPr>
          <p:cNvSpPr txBox="1"/>
          <p:nvPr/>
        </p:nvSpPr>
        <p:spPr>
          <a:xfrm>
            <a:off x="2773608" y="1581869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SUBJECT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932686F-283C-4A0A-86FE-050B6717F4B8}"/>
              </a:ext>
            </a:extLst>
          </p:cNvPr>
          <p:cNvSpPr txBox="1"/>
          <p:nvPr/>
        </p:nvSpPr>
        <p:spPr>
          <a:xfrm>
            <a:off x="3749410" y="1581869"/>
            <a:ext cx="952505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  <a:t>V</a:t>
            </a:r>
            <a:b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</a:br>
            <a:r>
              <a:rPr lang="es-ES" sz="900">
                <a:solidFill>
                  <a:schemeClr val="accent3">
                    <a:lumMod val="75000"/>
                  </a:schemeClr>
                </a:solidFill>
                <a:latin typeface="Muli"/>
              </a:rPr>
              <a:t>(present simple)</a:t>
            </a:r>
            <a:endParaRPr lang="es-ES" sz="1050" b="1">
              <a:solidFill>
                <a:schemeClr val="accent3">
                  <a:lumMod val="75000"/>
                </a:schemeClr>
              </a:solidFill>
              <a:latin typeface="Muli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AB4163F-DB9C-4A73-93FC-D1DC4BA3E66C}"/>
              </a:ext>
            </a:extLst>
          </p:cNvPr>
          <p:cNvSpPr txBox="1"/>
          <p:nvPr/>
        </p:nvSpPr>
        <p:spPr>
          <a:xfrm>
            <a:off x="4806454" y="1591523"/>
            <a:ext cx="3401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DC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3EAA3C4-E0C0-456C-BB91-46C196D77749}"/>
              </a:ext>
            </a:extLst>
          </p:cNvPr>
          <p:cNvSpPr txBox="1"/>
          <p:nvPr/>
        </p:nvSpPr>
        <p:spPr>
          <a:xfrm>
            <a:off x="2917889" y="2332940"/>
            <a:ext cx="8646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PACIENT SUBJECT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1A9E5F2-33DB-4B3F-8C2A-08EACF3C6507}"/>
              </a:ext>
            </a:extLst>
          </p:cNvPr>
          <p:cNvSpPr txBox="1"/>
          <p:nvPr/>
        </p:nvSpPr>
        <p:spPr>
          <a:xfrm>
            <a:off x="4728527" y="2371724"/>
            <a:ext cx="16366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AGENT COMPLEMENT</a:t>
            </a:r>
          </a:p>
        </p:txBody>
      </p:sp>
      <p:sp>
        <p:nvSpPr>
          <p:cNvPr id="7" name="Flecha: doblada hacia arriba 6">
            <a:extLst>
              <a:ext uri="{FF2B5EF4-FFF2-40B4-BE49-F238E27FC236}">
                <a16:creationId xmlns:a16="http://schemas.microsoft.com/office/drawing/2014/main" id="{475167DA-69C4-4C66-A0CD-5B1F93BE21A0}"/>
              </a:ext>
            </a:extLst>
          </p:cNvPr>
          <p:cNvSpPr/>
          <p:nvPr/>
        </p:nvSpPr>
        <p:spPr>
          <a:xfrm rot="5400000">
            <a:off x="4777591" y="2483949"/>
            <a:ext cx="337300" cy="162012"/>
          </a:xfrm>
          <a:prstGeom prst="bentUp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53FCE00-5E61-4BAA-9A73-FD4865B4BA8A}"/>
              </a:ext>
            </a:extLst>
          </p:cNvPr>
          <p:cNvSpPr txBox="1"/>
          <p:nvPr/>
        </p:nvSpPr>
        <p:spPr>
          <a:xfrm>
            <a:off x="4950053" y="2552837"/>
            <a:ext cx="946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tx1"/>
                </a:solidFill>
                <a:latin typeface="Muli"/>
              </a:rPr>
              <a:t>can be obvied</a:t>
            </a:r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C926CBA6-E6A3-40A8-8A49-F82A01B2EE27}"/>
              </a:ext>
            </a:extLst>
          </p:cNvPr>
          <p:cNvSpPr/>
          <p:nvPr/>
        </p:nvSpPr>
        <p:spPr>
          <a:xfrm>
            <a:off x="2295886" y="1397203"/>
            <a:ext cx="206269" cy="1336402"/>
          </a:xfrm>
          <a:prstGeom prst="leftBrace">
            <a:avLst>
              <a:gd name="adj1" fmla="val 123666"/>
              <a:gd name="adj2" fmla="val 50000"/>
            </a:avLst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D7C5658-F820-4FE0-8D71-693E2AB1D4B9}"/>
              </a:ext>
            </a:extLst>
          </p:cNvPr>
          <p:cNvSpPr txBox="1"/>
          <p:nvPr/>
        </p:nvSpPr>
        <p:spPr>
          <a:xfrm>
            <a:off x="1097747" y="1917203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5"/>
                </a:solidFill>
                <a:latin typeface="Muli"/>
              </a:rPr>
              <a:t>PRESENT SIMPLE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A58736-DFBA-49BF-86B1-67D926EF7F6A}"/>
              </a:ext>
            </a:extLst>
          </p:cNvPr>
          <p:cNvSpPr txBox="1"/>
          <p:nvPr/>
        </p:nvSpPr>
        <p:spPr>
          <a:xfrm>
            <a:off x="2458564" y="2927034"/>
            <a:ext cx="28632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spoke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7A342EB-DAA3-488B-A41A-BABEE49FAB43}"/>
              </a:ext>
            </a:extLst>
          </p:cNvPr>
          <p:cNvSpPr txBox="1"/>
          <p:nvPr/>
        </p:nvSpPr>
        <p:spPr>
          <a:xfrm>
            <a:off x="2994556" y="3686354"/>
            <a:ext cx="3414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was spoken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 </a:t>
            </a: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by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</a:p>
        </p:txBody>
      </p:sp>
      <p:sp>
        <p:nvSpPr>
          <p:cNvPr id="28" name="Flecha: hacia abajo 27">
            <a:extLst>
              <a:ext uri="{FF2B5EF4-FFF2-40B4-BE49-F238E27FC236}">
                <a16:creationId xmlns:a16="http://schemas.microsoft.com/office/drawing/2014/main" id="{00A0DB88-EF9B-4543-BACD-62280C8404CC}"/>
              </a:ext>
            </a:extLst>
          </p:cNvPr>
          <p:cNvSpPr/>
          <p:nvPr/>
        </p:nvSpPr>
        <p:spPr>
          <a:xfrm>
            <a:off x="4123695" y="3503902"/>
            <a:ext cx="194747" cy="22013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C978864-175B-4B7F-906A-8B454AB7B477}"/>
              </a:ext>
            </a:extLst>
          </p:cNvPr>
          <p:cNvSpPr txBox="1"/>
          <p:nvPr/>
        </p:nvSpPr>
        <p:spPr>
          <a:xfrm>
            <a:off x="3647237" y="3882165"/>
            <a:ext cx="12344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tx1"/>
                </a:solidFill>
                <a:latin typeface="Muli"/>
              </a:rPr>
              <a:t>WAS/WERE (NOT) </a:t>
            </a:r>
            <a:r>
              <a:rPr lang="es-ES" sz="1050" b="1">
                <a:solidFill>
                  <a:schemeClr val="accent3"/>
                </a:solidFill>
                <a:latin typeface="Muli"/>
              </a:rPr>
              <a:t>+</a:t>
            </a:r>
            <a:r>
              <a:rPr lang="es-ES" sz="1050" b="1">
                <a:solidFill>
                  <a:schemeClr val="tx1"/>
                </a:solidFill>
                <a:latin typeface="Muli"/>
              </a:rPr>
              <a:t> PARTICIPLE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D82619F-24D3-4027-ADB5-435827EA7FAE}"/>
              </a:ext>
            </a:extLst>
          </p:cNvPr>
          <p:cNvSpPr txBox="1"/>
          <p:nvPr/>
        </p:nvSpPr>
        <p:spPr>
          <a:xfrm>
            <a:off x="2773608" y="311170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SUBJECT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E662F9B-04CA-4447-A497-66D655B9EFB2}"/>
              </a:ext>
            </a:extLst>
          </p:cNvPr>
          <p:cNvSpPr txBox="1"/>
          <p:nvPr/>
        </p:nvSpPr>
        <p:spPr>
          <a:xfrm>
            <a:off x="3830363" y="3111700"/>
            <a:ext cx="790601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  <a:t>V</a:t>
            </a:r>
            <a:b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</a:br>
            <a:r>
              <a:rPr lang="es-ES" sz="900">
                <a:solidFill>
                  <a:schemeClr val="accent3">
                    <a:lumMod val="75000"/>
                  </a:schemeClr>
                </a:solidFill>
                <a:latin typeface="Muli"/>
              </a:rPr>
              <a:t>(past simple)</a:t>
            </a:r>
            <a:endParaRPr lang="es-ES" sz="1050" b="1">
              <a:solidFill>
                <a:schemeClr val="accent3">
                  <a:lumMod val="75000"/>
                </a:schemeClr>
              </a:solidFill>
              <a:latin typeface="Muli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A6F3A44-945C-455B-8325-7A9AF33B859F}"/>
              </a:ext>
            </a:extLst>
          </p:cNvPr>
          <p:cNvSpPr txBox="1"/>
          <p:nvPr/>
        </p:nvSpPr>
        <p:spPr>
          <a:xfrm>
            <a:off x="4806454" y="3121354"/>
            <a:ext cx="3401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DC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A188A87-D3A1-4ED5-B537-7CA752A79CD6}"/>
              </a:ext>
            </a:extLst>
          </p:cNvPr>
          <p:cNvSpPr txBox="1"/>
          <p:nvPr/>
        </p:nvSpPr>
        <p:spPr>
          <a:xfrm>
            <a:off x="2871571" y="3862209"/>
            <a:ext cx="8646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PACIENT SUBJECT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E54E95A-AA05-48A3-869B-15EB8BDAC511}"/>
              </a:ext>
            </a:extLst>
          </p:cNvPr>
          <p:cNvSpPr txBox="1"/>
          <p:nvPr/>
        </p:nvSpPr>
        <p:spPr>
          <a:xfrm>
            <a:off x="4728527" y="3901555"/>
            <a:ext cx="16366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AGENT COMPLEMENT</a:t>
            </a:r>
          </a:p>
        </p:txBody>
      </p:sp>
      <p:sp>
        <p:nvSpPr>
          <p:cNvPr id="35" name="Flecha: doblada hacia arriba 34">
            <a:extLst>
              <a:ext uri="{FF2B5EF4-FFF2-40B4-BE49-F238E27FC236}">
                <a16:creationId xmlns:a16="http://schemas.microsoft.com/office/drawing/2014/main" id="{27F614C0-73E4-4901-8028-6AB8653B017A}"/>
              </a:ext>
            </a:extLst>
          </p:cNvPr>
          <p:cNvSpPr/>
          <p:nvPr/>
        </p:nvSpPr>
        <p:spPr>
          <a:xfrm rot="5400000">
            <a:off x="4777591" y="4013780"/>
            <a:ext cx="337300" cy="162012"/>
          </a:xfrm>
          <a:prstGeom prst="bentUp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6912897-2542-46CB-9463-63C72DA5BCEB}"/>
              </a:ext>
            </a:extLst>
          </p:cNvPr>
          <p:cNvSpPr txBox="1"/>
          <p:nvPr/>
        </p:nvSpPr>
        <p:spPr>
          <a:xfrm>
            <a:off x="4950053" y="4082668"/>
            <a:ext cx="946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tx1"/>
                </a:solidFill>
                <a:latin typeface="Muli"/>
              </a:rPr>
              <a:t>can be obvied</a:t>
            </a:r>
          </a:p>
        </p:txBody>
      </p:sp>
      <p:sp>
        <p:nvSpPr>
          <p:cNvPr id="37" name="Abrir llave 36">
            <a:extLst>
              <a:ext uri="{FF2B5EF4-FFF2-40B4-BE49-F238E27FC236}">
                <a16:creationId xmlns:a16="http://schemas.microsoft.com/office/drawing/2014/main" id="{F928D50D-E7D4-42A9-9D67-F51B34A7EE62}"/>
              </a:ext>
            </a:extLst>
          </p:cNvPr>
          <p:cNvSpPr/>
          <p:nvPr/>
        </p:nvSpPr>
        <p:spPr>
          <a:xfrm>
            <a:off x="2295886" y="2927034"/>
            <a:ext cx="206269" cy="1336402"/>
          </a:xfrm>
          <a:prstGeom prst="leftBrace">
            <a:avLst>
              <a:gd name="adj1" fmla="val 123666"/>
              <a:gd name="adj2" fmla="val 50000"/>
            </a:avLst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2EBAA70-5F70-4B25-BAB6-680171BD3F6B}"/>
              </a:ext>
            </a:extLst>
          </p:cNvPr>
          <p:cNvSpPr txBox="1"/>
          <p:nvPr/>
        </p:nvSpPr>
        <p:spPr>
          <a:xfrm>
            <a:off x="1325290" y="3447034"/>
            <a:ext cx="1015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5"/>
                </a:solidFill>
                <a:latin typeface="Muli"/>
              </a:rPr>
              <a:t>PAST SIMPLE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C40F2BC1-CB65-425F-A504-4AC5344B4141}"/>
              </a:ext>
            </a:extLst>
          </p:cNvPr>
          <p:cNvCxnSpPr/>
          <p:nvPr/>
        </p:nvCxnSpPr>
        <p:spPr>
          <a:xfrm>
            <a:off x="2472418" y="2827534"/>
            <a:ext cx="343758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C66D98B-3937-4A8F-A670-0CAF4CE9C424}"/>
              </a:ext>
            </a:extLst>
          </p:cNvPr>
          <p:cNvSpPr/>
          <p:nvPr/>
        </p:nvSpPr>
        <p:spPr>
          <a:xfrm>
            <a:off x="509204" y="401573"/>
            <a:ext cx="1748266" cy="8366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0" b="1" u="sng">
                <a:latin typeface="Muli"/>
              </a:rPr>
              <a:t>SUBJECT</a:t>
            </a:r>
          </a:p>
          <a:p>
            <a:pPr algn="ctr"/>
            <a:r>
              <a:rPr lang="es-ES" sz="1100">
                <a:latin typeface="Muli"/>
              </a:rPr>
              <a:t>I-You-He-She-We-They</a:t>
            </a:r>
          </a:p>
          <a:p>
            <a:pPr algn="ctr"/>
            <a:r>
              <a:rPr lang="es-ES" sz="1100" b="1" u="sng">
                <a:latin typeface="Muli"/>
              </a:rPr>
              <a:t>OBJECT</a:t>
            </a:r>
            <a:endParaRPr lang="es-ES" sz="1100" b="1">
              <a:latin typeface="Muli"/>
            </a:endParaRPr>
          </a:p>
          <a:p>
            <a:pPr algn="ctr"/>
            <a:r>
              <a:rPr lang="es-ES" sz="1100">
                <a:latin typeface="Muli"/>
              </a:rPr>
              <a:t>Me-You-His-Her-Us-Them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9" name="Google Shape;65;p13">
            <a:extLst>
              <a:ext uri="{FF2B5EF4-FFF2-40B4-BE49-F238E27FC236}">
                <a16:creationId xmlns:a16="http://schemas.microsoft.com/office/drawing/2014/main" id="{8F1E4E88-6207-4440-89FE-52EF4E2E63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u="sng"/>
              <a:t>GRAMMAR</a:t>
            </a:r>
            <a:endParaRPr sz="4000" u="sng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A205DBA-33CD-45CD-AA08-5DD0B27B5721}"/>
              </a:ext>
            </a:extLst>
          </p:cNvPr>
          <p:cNvSpPr/>
          <p:nvPr/>
        </p:nvSpPr>
        <p:spPr>
          <a:xfrm>
            <a:off x="3685263" y="901384"/>
            <a:ext cx="1787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5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THE PASSIVE</a:t>
            </a:r>
            <a:endParaRPr lang="es-ES" sz="1800">
              <a:solidFill>
                <a:schemeClr val="accent5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7FFE6F7-AFE5-4ADB-BC36-30C0D291DE30}"/>
              </a:ext>
            </a:extLst>
          </p:cNvPr>
          <p:cNvSpPr txBox="1"/>
          <p:nvPr/>
        </p:nvSpPr>
        <p:spPr>
          <a:xfrm>
            <a:off x="2798000" y="1379608"/>
            <a:ext cx="3106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will speak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4AAE836-8BBD-406A-80CE-CE88AA420FBA}"/>
              </a:ext>
            </a:extLst>
          </p:cNvPr>
          <p:cNvSpPr txBox="1"/>
          <p:nvPr/>
        </p:nvSpPr>
        <p:spPr>
          <a:xfrm>
            <a:off x="3397884" y="2137155"/>
            <a:ext cx="3578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accent6"/>
                  </a:solidFill>
                </a:uFill>
                <a:latin typeface="Muli"/>
              </a:rPr>
              <a:t>English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uli"/>
              </a:rPr>
              <a:t>will be spoken</a:t>
            </a:r>
            <a:r>
              <a:rPr lang="es-ES" sz="1200">
                <a:solidFill>
                  <a:schemeClr val="tx1"/>
                </a:solidFill>
                <a:latin typeface="Muli"/>
              </a:rPr>
              <a:t>         </a:t>
            </a:r>
            <a:r>
              <a:rPr lang="es-ES" sz="1200" b="1">
                <a:solidFill>
                  <a:schemeClr val="tx1"/>
                </a:solidFill>
                <a:latin typeface="Muli"/>
              </a:rPr>
              <a:t> </a:t>
            </a: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by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Muli"/>
              </a:rPr>
              <a:t>300 million people</a:t>
            </a:r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DACBDC77-D86B-4E56-A0FA-5274C28BBA6A}"/>
              </a:ext>
            </a:extLst>
          </p:cNvPr>
          <p:cNvSpPr/>
          <p:nvPr/>
        </p:nvSpPr>
        <p:spPr>
          <a:xfrm>
            <a:off x="4586766" y="1954341"/>
            <a:ext cx="194747" cy="22013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5D67AB-2C9F-42EE-B180-FBC8902308E2}"/>
              </a:ext>
            </a:extLst>
          </p:cNvPr>
          <p:cNvSpPr txBox="1"/>
          <p:nvPr/>
        </p:nvSpPr>
        <p:spPr>
          <a:xfrm>
            <a:off x="4088791" y="2336269"/>
            <a:ext cx="11158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tx1"/>
                </a:solidFill>
                <a:latin typeface="Muli"/>
              </a:rPr>
              <a:t>WILL (NOT) </a:t>
            </a:r>
            <a:r>
              <a:rPr lang="es-ES" sz="1050" b="1">
                <a:solidFill>
                  <a:schemeClr val="accent3"/>
                </a:solidFill>
                <a:latin typeface="Muli"/>
              </a:rPr>
              <a:t>+</a:t>
            </a:r>
            <a:r>
              <a:rPr lang="es-ES" sz="1050" b="1">
                <a:solidFill>
                  <a:schemeClr val="tx1"/>
                </a:solidFill>
                <a:latin typeface="Muli"/>
              </a:rPr>
              <a:t> BE </a:t>
            </a:r>
            <a:r>
              <a:rPr lang="es-ES" sz="1050" b="1">
                <a:solidFill>
                  <a:schemeClr val="accent3"/>
                </a:solidFill>
                <a:latin typeface="Muli"/>
              </a:rPr>
              <a:t>+</a:t>
            </a:r>
            <a:r>
              <a:rPr lang="es-ES" sz="1050" b="1">
                <a:solidFill>
                  <a:schemeClr val="tx1"/>
                </a:solidFill>
                <a:latin typeface="Muli"/>
              </a:rPr>
              <a:t> PARTICIPLE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218DFE9-FF2C-4CFA-A24A-946FB15AA357}"/>
              </a:ext>
            </a:extLst>
          </p:cNvPr>
          <p:cNvSpPr txBox="1"/>
          <p:nvPr/>
        </p:nvSpPr>
        <p:spPr>
          <a:xfrm>
            <a:off x="3113044" y="1564274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SUBJECT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932686F-283C-4A0A-86FE-050B6717F4B8}"/>
              </a:ext>
            </a:extLst>
          </p:cNvPr>
          <p:cNvSpPr txBox="1"/>
          <p:nvPr/>
        </p:nvSpPr>
        <p:spPr>
          <a:xfrm>
            <a:off x="4246146" y="1562139"/>
            <a:ext cx="885179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  <a:t>V</a:t>
            </a:r>
            <a:br>
              <a:rPr lang="es-ES" sz="1050" b="1">
                <a:solidFill>
                  <a:schemeClr val="accent3">
                    <a:lumMod val="75000"/>
                  </a:schemeClr>
                </a:solidFill>
                <a:latin typeface="Muli"/>
              </a:rPr>
            </a:br>
            <a:r>
              <a:rPr lang="es-ES" sz="900">
                <a:solidFill>
                  <a:schemeClr val="accent3">
                    <a:lumMod val="75000"/>
                  </a:schemeClr>
                </a:solidFill>
                <a:latin typeface="Muli"/>
              </a:rPr>
              <a:t>(future simple)</a:t>
            </a:r>
            <a:endParaRPr lang="es-ES" sz="1050" b="1">
              <a:solidFill>
                <a:schemeClr val="accent3">
                  <a:lumMod val="75000"/>
                </a:schemeClr>
              </a:solidFill>
              <a:latin typeface="Muli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AB4163F-DB9C-4A73-93FC-D1DC4BA3E66C}"/>
              </a:ext>
            </a:extLst>
          </p:cNvPr>
          <p:cNvSpPr txBox="1"/>
          <p:nvPr/>
        </p:nvSpPr>
        <p:spPr>
          <a:xfrm>
            <a:off x="5433586" y="1565897"/>
            <a:ext cx="3401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DC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3EAA3C4-E0C0-456C-BB91-46C196D77749}"/>
              </a:ext>
            </a:extLst>
          </p:cNvPr>
          <p:cNvSpPr txBox="1"/>
          <p:nvPr/>
        </p:nvSpPr>
        <p:spPr>
          <a:xfrm>
            <a:off x="3257325" y="2315345"/>
            <a:ext cx="8646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6">
                    <a:lumMod val="75000"/>
                  </a:schemeClr>
                </a:solidFill>
                <a:latin typeface="Muli"/>
              </a:rPr>
              <a:t>PACIENT SUBJECT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1A9E5F2-33DB-4B3F-8C2A-08EACF3C6507}"/>
              </a:ext>
            </a:extLst>
          </p:cNvPr>
          <p:cNvSpPr txBox="1"/>
          <p:nvPr/>
        </p:nvSpPr>
        <p:spPr>
          <a:xfrm>
            <a:off x="5406787" y="2336261"/>
            <a:ext cx="16366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>
                <a:solidFill>
                  <a:schemeClr val="accent2">
                    <a:lumMod val="75000"/>
                  </a:schemeClr>
                </a:solidFill>
                <a:latin typeface="Muli"/>
              </a:rPr>
              <a:t>AGENT COMPLEMENT</a:t>
            </a:r>
          </a:p>
        </p:txBody>
      </p:sp>
      <p:sp>
        <p:nvSpPr>
          <p:cNvPr id="7" name="Flecha: doblada hacia arriba 6">
            <a:extLst>
              <a:ext uri="{FF2B5EF4-FFF2-40B4-BE49-F238E27FC236}">
                <a16:creationId xmlns:a16="http://schemas.microsoft.com/office/drawing/2014/main" id="{475167DA-69C4-4C66-A0CD-5B1F93BE21A0}"/>
              </a:ext>
            </a:extLst>
          </p:cNvPr>
          <p:cNvSpPr/>
          <p:nvPr/>
        </p:nvSpPr>
        <p:spPr>
          <a:xfrm rot="5400000">
            <a:off x="5410506" y="2467550"/>
            <a:ext cx="337300" cy="162012"/>
          </a:xfrm>
          <a:prstGeom prst="bentUp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53FCE00-5E61-4BAA-9A73-FD4865B4BA8A}"/>
              </a:ext>
            </a:extLst>
          </p:cNvPr>
          <p:cNvSpPr txBox="1"/>
          <p:nvPr/>
        </p:nvSpPr>
        <p:spPr>
          <a:xfrm>
            <a:off x="5582968" y="2536438"/>
            <a:ext cx="946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tx1"/>
                </a:solidFill>
                <a:latin typeface="Muli"/>
              </a:rPr>
              <a:t>can be obvied</a:t>
            </a:r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C926CBA6-E6A3-40A8-8A49-F82A01B2EE27}"/>
              </a:ext>
            </a:extLst>
          </p:cNvPr>
          <p:cNvSpPr/>
          <p:nvPr/>
        </p:nvSpPr>
        <p:spPr>
          <a:xfrm>
            <a:off x="2635322" y="1379608"/>
            <a:ext cx="206269" cy="1336402"/>
          </a:xfrm>
          <a:prstGeom prst="leftBrace">
            <a:avLst>
              <a:gd name="adj1" fmla="val 123666"/>
              <a:gd name="adj2" fmla="val 50000"/>
            </a:avLst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D7C5658-F820-4FE0-8D71-693E2AB1D4B9}"/>
              </a:ext>
            </a:extLst>
          </p:cNvPr>
          <p:cNvSpPr txBox="1"/>
          <p:nvPr/>
        </p:nvSpPr>
        <p:spPr>
          <a:xfrm>
            <a:off x="1501412" y="1899154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5"/>
                </a:solidFill>
                <a:latin typeface="Muli"/>
              </a:rPr>
              <a:t>FUTURE SIMPLE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C2F8A4FE-73B8-4597-8CFF-7A64D74B2233}"/>
              </a:ext>
            </a:extLst>
          </p:cNvPr>
          <p:cNvSpPr/>
          <p:nvPr/>
        </p:nvSpPr>
        <p:spPr>
          <a:xfrm>
            <a:off x="3697866" y="3345107"/>
            <a:ext cx="1748266" cy="76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0" b="1" u="sng">
                <a:latin typeface="Muli"/>
              </a:rPr>
              <a:t>OBJECT QUESTIONS</a:t>
            </a:r>
          </a:p>
          <a:p>
            <a:pPr algn="ctr"/>
            <a:r>
              <a:rPr lang="es-ES" sz="1100">
                <a:latin typeface="Muli"/>
              </a:rPr>
              <a:t>Wh + auxiliary + subj + v</a:t>
            </a:r>
          </a:p>
          <a:p>
            <a:pPr algn="ctr"/>
            <a:r>
              <a:rPr lang="es-ES" sz="1100" b="1" u="sng">
                <a:latin typeface="Muli"/>
              </a:rPr>
              <a:t>SUBJECT QUESTIONS</a:t>
            </a:r>
            <a:endParaRPr lang="es-ES" sz="1100" b="1">
              <a:latin typeface="Muli"/>
            </a:endParaRPr>
          </a:p>
          <a:p>
            <a:pPr algn="ctr"/>
            <a:r>
              <a:rPr lang="es-ES" sz="1100">
                <a:latin typeface="Muli"/>
              </a:rPr>
              <a:t>Wh + verb + object?</a:t>
            </a:r>
          </a:p>
        </p:txBody>
      </p:sp>
    </p:spTree>
    <p:extLst>
      <p:ext uri="{BB962C8B-B14F-4D97-AF65-F5344CB8AC3E}">
        <p14:creationId xmlns:p14="http://schemas.microsoft.com/office/powerpoint/2010/main" val="387815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9" name="Google Shape;65;p13">
            <a:extLst>
              <a:ext uri="{FF2B5EF4-FFF2-40B4-BE49-F238E27FC236}">
                <a16:creationId xmlns:a16="http://schemas.microsoft.com/office/drawing/2014/main" id="{8F1E4E88-6207-4440-89FE-52EF4E2E63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249" y="228650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u="sng"/>
              <a:t>GRAMMAR</a:t>
            </a:r>
            <a:endParaRPr sz="4000" u="sng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A205DBA-33CD-45CD-AA08-5DD0B27B5721}"/>
              </a:ext>
            </a:extLst>
          </p:cNvPr>
          <p:cNvSpPr/>
          <p:nvPr/>
        </p:nvSpPr>
        <p:spPr>
          <a:xfrm>
            <a:off x="3685263" y="901384"/>
            <a:ext cx="1787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s-ES" sz="1800" b="1">
                <a:solidFill>
                  <a:schemeClr val="accent5">
                    <a:lumMod val="75000"/>
                  </a:schemeClr>
                </a:solidFill>
                <a:latin typeface="Amatic SC" panose="020B0604020202020204" charset="-79"/>
                <a:cs typeface="Amatic SC" panose="020B0604020202020204" charset="-79"/>
              </a:rPr>
              <a:t>modal verbs</a:t>
            </a:r>
            <a:endParaRPr lang="es-ES" sz="1800">
              <a:solidFill>
                <a:schemeClr val="accent5">
                  <a:lumMod val="75000"/>
                </a:schemeClr>
              </a:solidFill>
              <a:latin typeface="Amatic SC" panose="020B0604020202020204" charset="-79"/>
              <a:cs typeface="Amatic SC" panose="020B0604020202020204" charset="-79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82A75E52-233B-406E-B12E-CF8758368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38851"/>
              </p:ext>
            </p:extLst>
          </p:nvPr>
        </p:nvGraphicFramePr>
        <p:xfrm>
          <a:off x="1062469" y="1866718"/>
          <a:ext cx="7019013" cy="26822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783977">
                  <a:extLst>
                    <a:ext uri="{9D8B030D-6E8A-4147-A177-3AD203B41FA5}">
                      <a16:colId xmlns:a16="http://schemas.microsoft.com/office/drawing/2014/main" val="3677554477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790031141"/>
                    </a:ext>
                  </a:extLst>
                </a:gridCol>
              </a:tblGrid>
              <a:tr h="151175"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Muli"/>
                        </a:rPr>
                        <a:t>PRESENT</a:t>
                      </a: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Muli"/>
                        </a:rPr>
                        <a:t>PAST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49463919"/>
                  </a:ext>
                </a:extLst>
              </a:tr>
              <a:tr h="151175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ABILITY AND POSSIBILITIY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8804276"/>
                  </a:ext>
                </a:extLst>
              </a:tr>
              <a:tr h="151175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0000"/>
                          </a:solidFill>
                          <a:latin typeface="Muli"/>
                        </a:rPr>
                        <a:t>(+)</a:t>
                      </a:r>
                      <a:r>
                        <a:rPr lang="es-ES" b="0">
                          <a:solidFill>
                            <a:srgbClr val="FF0000"/>
                          </a:solidFill>
                          <a:latin typeface="Muli"/>
                        </a:rPr>
                        <a:t> </a:t>
                      </a:r>
                      <a:r>
                        <a:rPr lang="es-ES" b="0">
                          <a:latin typeface="Muli"/>
                        </a:rPr>
                        <a:t>Subject + </a:t>
                      </a:r>
                      <a:r>
                        <a:rPr lang="es-ES" b="1">
                          <a:latin typeface="Muli"/>
                        </a:rPr>
                        <a:t>can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0000"/>
                          </a:solidFill>
                          <a:latin typeface="Muli"/>
                        </a:rPr>
                        <a:t>(+)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could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2236803"/>
                  </a:ext>
                </a:extLst>
              </a:tr>
              <a:tr h="151175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B0F0"/>
                          </a:solidFill>
                          <a:latin typeface="Muli"/>
                        </a:rPr>
                        <a:t>(-)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can’t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B0F0"/>
                          </a:solidFill>
                          <a:latin typeface="Muli"/>
                        </a:rPr>
                        <a:t>(-)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couldn’t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768878"/>
                  </a:ext>
                </a:extLst>
              </a:tr>
              <a:tr h="151175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OBLIGATION AND PROHIBITION</a:t>
                      </a:r>
                    </a:p>
                  </a:txBody>
                  <a:tcPr>
                    <a:solidFill>
                      <a:srgbClr val="F3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44175"/>
                  </a:ext>
                </a:extLst>
              </a:tr>
              <a:tr h="256998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0000"/>
                          </a:solidFill>
                          <a:latin typeface="Muli"/>
                        </a:rPr>
                        <a:t>(+)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must</a:t>
                      </a:r>
                      <a:r>
                        <a:rPr lang="es-ES" b="0">
                          <a:latin typeface="Muli"/>
                        </a:rPr>
                        <a:t> / </a:t>
                      </a:r>
                      <a:r>
                        <a:rPr lang="es-ES" b="1">
                          <a:latin typeface="Muli"/>
                        </a:rPr>
                        <a:t>have-has to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</a:p>
                    <a:p>
                      <a:r>
                        <a:rPr lang="es-ES" b="1">
                          <a:solidFill>
                            <a:srgbClr val="00B0F0"/>
                          </a:solidFill>
                          <a:latin typeface="Muli"/>
                        </a:rPr>
                        <a:t>(-)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musn’t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0000"/>
                          </a:solidFill>
                          <a:latin typeface="Muli"/>
                        </a:rPr>
                        <a:t>(+)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had to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</a:p>
                    <a:p>
                      <a:r>
                        <a:rPr lang="es-ES" b="1">
                          <a:latin typeface="Muli"/>
                        </a:rPr>
                        <a:t>/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108160"/>
                  </a:ext>
                </a:extLst>
              </a:tr>
              <a:tr h="222707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uli"/>
                        </a:rPr>
                        <a:t>NO OBLIGATION</a:t>
                      </a:r>
                    </a:p>
                  </a:txBody>
                  <a:tcPr>
                    <a:solidFill>
                      <a:srgbClr val="F3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99054"/>
                  </a:ext>
                </a:extLst>
              </a:tr>
              <a:tr h="201497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B0F0"/>
                          </a:solidFill>
                          <a:latin typeface="Muli"/>
                        </a:rPr>
                        <a:t>(-)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don’t-doesn’t have to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B0F0"/>
                          </a:solidFill>
                          <a:latin typeface="Muli"/>
                        </a:rPr>
                        <a:t>(-)</a:t>
                      </a:r>
                      <a:r>
                        <a:rPr lang="es-ES" b="0">
                          <a:latin typeface="Muli"/>
                        </a:rPr>
                        <a:t> Subject + </a:t>
                      </a:r>
                      <a:r>
                        <a:rPr lang="es-ES" b="1">
                          <a:latin typeface="Muli"/>
                        </a:rPr>
                        <a:t>didn’t have to</a:t>
                      </a:r>
                      <a:r>
                        <a:rPr lang="es-ES" b="0">
                          <a:latin typeface="Muli"/>
                        </a:rPr>
                        <a:t> + verb + com.</a:t>
                      </a:r>
                      <a:endParaRPr lang="es-ES" b="1">
                        <a:latin typeface="Muli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42129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CA4AE3C-B3AD-438D-84C5-84C59A688EB7}"/>
              </a:ext>
            </a:extLst>
          </p:cNvPr>
          <p:cNvSpPr txBox="1"/>
          <p:nvPr/>
        </p:nvSpPr>
        <p:spPr>
          <a:xfrm>
            <a:off x="3255819" y="1308641"/>
            <a:ext cx="2467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Muli"/>
              </a:rPr>
              <a:t>MODAL VERB          MAIN VERB</a:t>
            </a:r>
          </a:p>
        </p:txBody>
      </p:sp>
      <p:sp>
        <p:nvSpPr>
          <p:cNvPr id="5" name="Signo más 4">
            <a:extLst>
              <a:ext uri="{FF2B5EF4-FFF2-40B4-BE49-F238E27FC236}">
                <a16:creationId xmlns:a16="http://schemas.microsoft.com/office/drawing/2014/main" id="{C4A7952E-7A7C-4B5C-83C9-5E5CBBE2D3BE}"/>
              </a:ext>
            </a:extLst>
          </p:cNvPr>
          <p:cNvSpPr/>
          <p:nvPr/>
        </p:nvSpPr>
        <p:spPr>
          <a:xfrm>
            <a:off x="4392507" y="1312303"/>
            <a:ext cx="304800" cy="307777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lecha: curvada hacia arriba 15">
            <a:extLst>
              <a:ext uri="{FF2B5EF4-FFF2-40B4-BE49-F238E27FC236}">
                <a16:creationId xmlns:a16="http://schemas.microsoft.com/office/drawing/2014/main" id="{097633A5-1C6A-4BF8-9D85-00D61819A4B4}"/>
              </a:ext>
            </a:extLst>
          </p:cNvPr>
          <p:cNvSpPr/>
          <p:nvPr/>
        </p:nvSpPr>
        <p:spPr>
          <a:xfrm>
            <a:off x="4232563" y="1561001"/>
            <a:ext cx="595745" cy="142366"/>
          </a:xfrm>
          <a:prstGeom prst="curved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0E2992E-E5F1-4F88-85A4-C156B56D13FB}"/>
              </a:ext>
            </a:extLst>
          </p:cNvPr>
          <p:cNvSpPr txBox="1"/>
          <p:nvPr/>
        </p:nvSpPr>
        <p:spPr>
          <a:xfrm>
            <a:off x="4233216" y="1643227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>
                <a:solidFill>
                  <a:schemeClr val="accent5"/>
                </a:solidFill>
                <a:latin typeface="Muli"/>
              </a:rPr>
              <a:t>attitude</a:t>
            </a:r>
          </a:p>
        </p:txBody>
      </p:sp>
    </p:spTree>
    <p:extLst>
      <p:ext uri="{BB962C8B-B14F-4D97-AF65-F5344CB8AC3E}">
        <p14:creationId xmlns:p14="http://schemas.microsoft.com/office/powerpoint/2010/main" val="550238819"/>
      </p:ext>
    </p:extLst>
  </p:cSld>
  <p:clrMapOvr>
    <a:masterClrMapping/>
  </p:clrMapOvr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494B58"/>
      </a:dk1>
      <a:lt1>
        <a:srgbClr val="FFFFFF"/>
      </a:lt1>
      <a:dk2>
        <a:srgbClr val="7C7F91"/>
      </a:dk2>
      <a:lt2>
        <a:srgbClr val="DBE1E7"/>
      </a:lt2>
      <a:accent1>
        <a:srgbClr val="FBCDBE"/>
      </a:accent1>
      <a:accent2>
        <a:srgbClr val="FDDDAA"/>
      </a:accent2>
      <a:accent3>
        <a:srgbClr val="C9E4B4"/>
      </a:accent3>
      <a:accent4>
        <a:srgbClr val="ADDED4"/>
      </a:accent4>
      <a:accent5>
        <a:srgbClr val="B5D4E9"/>
      </a:accent5>
      <a:accent6>
        <a:srgbClr val="DBBDE5"/>
      </a:accent6>
      <a:hlink>
        <a:srgbClr val="7C7F9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674</Words>
  <Application>Microsoft Office PowerPoint</Application>
  <PresentationFormat>Presentación en pantalla (16:9)</PresentationFormat>
  <Paragraphs>199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Amatic SC</vt:lpstr>
      <vt:lpstr>Muli</vt:lpstr>
      <vt:lpstr>Arial</vt:lpstr>
      <vt:lpstr>Wingdings</vt:lpstr>
      <vt:lpstr>Quickly template</vt:lpstr>
      <vt:lpstr>ENGLISH UNIT 5 &amp; 6 Innovation + personal identity</vt:lpstr>
      <vt:lpstr>VOCABULARY</vt:lpstr>
      <vt:lpstr>VOCABULARY</vt:lpstr>
      <vt:lpstr>VOCABULARY</vt:lpstr>
      <vt:lpstr>VOCABULARY</vt:lpstr>
      <vt:lpstr>VOCABULARY</vt:lpstr>
      <vt:lpstr>GRAMMAR</vt:lpstr>
      <vt:lpstr>GRAMMAR</vt:lpstr>
      <vt:lpstr>GRAMMAR</vt:lpstr>
      <vt:lpstr>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UNIT 5 &amp; 6 Innovation + personal identity</dc:title>
  <cp:lastModifiedBy>Eva Arnau</cp:lastModifiedBy>
  <cp:revision>13</cp:revision>
  <dcterms:modified xsi:type="dcterms:W3CDTF">2023-05-27T09:00:28Z</dcterms:modified>
</cp:coreProperties>
</file>