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307" r:id="rId6"/>
    <p:sldId id="308" r:id="rId7"/>
    <p:sldId id="309" r:id="rId8"/>
    <p:sldId id="260" r:id="rId9"/>
    <p:sldId id="311" r:id="rId10"/>
    <p:sldId id="312" r:id="rId11"/>
    <p:sldId id="313" r:id="rId12"/>
    <p:sldId id="314" r:id="rId13"/>
    <p:sldId id="315" r:id="rId14"/>
    <p:sldId id="317" r:id="rId15"/>
    <p:sldId id="318" r:id="rId16"/>
  </p:sldIdLst>
  <p:sldSz cx="9144000" cy="5143500" type="screen16x9"/>
  <p:notesSz cx="6858000" cy="9144000"/>
  <p:embeddedFontLst>
    <p:embeddedFont>
      <p:font typeface="Montserrat" panose="020B0604020202020204" charset="0"/>
      <p:regular r:id="rId18"/>
      <p:bold r:id="rId19"/>
      <p:italic r:id="rId20"/>
      <p:boldItalic r:id="rId21"/>
    </p:embeddedFont>
    <p:embeddedFont>
      <p:font typeface="Raleway" panose="020B0604020202020204" charset="0"/>
      <p:regular r:id="rId22"/>
      <p:bold r:id="rId23"/>
      <p:italic r:id="rId24"/>
      <p:boldItalic r:id="rId25"/>
    </p:embeddedFont>
    <p:embeddedFont>
      <p:font typeface="Staatliches" panose="020B0604020202020204" charset="0"/>
      <p:regular r:id="rId26"/>
    </p:embeddedFont>
    <p:embeddedFont>
      <p:font typeface="Wingdings 3" panose="05040102010807070707" pitchFamily="18" charset="2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Arnau" initials="EA" lastIdx="2" clrIdx="0">
    <p:extLst>
      <p:ext uri="{19B8F6BF-5375-455C-9EA6-DF929625EA0E}">
        <p15:presenceInfo xmlns:p15="http://schemas.microsoft.com/office/powerpoint/2012/main" userId="6f97e88311b1d3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6600"/>
    <a:srgbClr val="878782"/>
    <a:srgbClr val="FF9933"/>
    <a:srgbClr val="CC99FF"/>
    <a:srgbClr val="33CC33"/>
    <a:srgbClr val="FF66CC"/>
    <a:srgbClr val="3FADC6"/>
    <a:srgbClr val="918C36"/>
    <a:srgbClr val="FCF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5CE19B-72EC-46AB-8193-FD4642AC1DE2}">
  <a:tblStyle styleId="{4A5CE19B-72EC-46AB-8193-FD4642AC1D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702ca88d2a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702ca88d2a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702ca88d2a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702ca88d2a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702ca88d2a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702ca88d2a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96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704b5390c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704b5390c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702ca88d2a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702ca88d2a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038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704b5390c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704b5390c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4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554825"/>
            <a:ext cx="5873400" cy="13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76175" y="2110800"/>
            <a:ext cx="39546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50628">
            <a:off x="-285826" y="498443"/>
            <a:ext cx="6468289" cy="4859004"/>
          </a:xfrm>
          <a:custGeom>
            <a:avLst/>
            <a:gdLst/>
            <a:ahLst/>
            <a:cxnLst/>
            <a:rect l="l" t="t" r="r" b="b"/>
            <a:pathLst>
              <a:path w="258742" h="194368" extrusionOk="0">
                <a:moveTo>
                  <a:pt x="0" y="0"/>
                </a:moveTo>
                <a:lnTo>
                  <a:pt x="6716" y="194368"/>
                </a:lnTo>
                <a:lnTo>
                  <a:pt x="258742" y="184040"/>
                </a:lnTo>
                <a:cubicBezTo>
                  <a:pt x="256740" y="179863"/>
                  <a:pt x="253665" y="176063"/>
                  <a:pt x="250764" y="172436"/>
                </a:cubicBezTo>
                <a:cubicBezTo>
                  <a:pt x="231182" y="148503"/>
                  <a:pt x="210512" y="123656"/>
                  <a:pt x="181676" y="112052"/>
                </a:cubicBezTo>
                <a:cubicBezTo>
                  <a:pt x="171523" y="107889"/>
                  <a:pt x="160832" y="105524"/>
                  <a:pt x="151215" y="100448"/>
                </a:cubicBezTo>
                <a:cubicBezTo>
                  <a:pt x="141787" y="95371"/>
                  <a:pt x="133998" y="87944"/>
                  <a:pt x="126194" y="80692"/>
                </a:cubicBezTo>
                <a:cubicBezTo>
                  <a:pt x="89395" y="46416"/>
                  <a:pt x="48955" y="1341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894284" y="-72186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871521" y="92549"/>
            <a:ext cx="2022744" cy="150257"/>
            <a:chOff x="5871521" y="92549"/>
            <a:chExt cx="2022744" cy="150257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7822403" y="92537"/>
              <a:ext cx="71851" cy="71873"/>
            </a:xfrm>
            <a:custGeom>
              <a:avLst/>
              <a:gdLst/>
              <a:ahLst/>
              <a:cxnLst/>
              <a:rect l="l" t="t" r="r" b="b"/>
              <a:pathLst>
                <a:path w="3181" h="3182" extrusionOk="0">
                  <a:moveTo>
                    <a:pt x="1586" y="852"/>
                  </a:moveTo>
                  <a:cubicBezTo>
                    <a:pt x="1958" y="852"/>
                    <a:pt x="2320" y="1224"/>
                    <a:pt x="2320" y="1586"/>
                  </a:cubicBezTo>
                  <a:cubicBezTo>
                    <a:pt x="2320" y="2075"/>
                    <a:pt x="1958" y="2320"/>
                    <a:pt x="1586" y="2320"/>
                  </a:cubicBezTo>
                  <a:cubicBezTo>
                    <a:pt x="1096" y="2320"/>
                    <a:pt x="852" y="2075"/>
                    <a:pt x="852" y="1586"/>
                  </a:cubicBezTo>
                  <a:cubicBezTo>
                    <a:pt x="852" y="1224"/>
                    <a:pt x="1096" y="852"/>
                    <a:pt x="1586" y="852"/>
                  </a:cubicBezTo>
                  <a:close/>
                  <a:moveTo>
                    <a:pt x="1586" y="1"/>
                  </a:moveTo>
                  <a:cubicBezTo>
                    <a:pt x="607" y="1"/>
                    <a:pt x="0" y="735"/>
                    <a:pt x="0" y="1586"/>
                  </a:cubicBezTo>
                  <a:cubicBezTo>
                    <a:pt x="0" y="2447"/>
                    <a:pt x="607" y="3181"/>
                    <a:pt x="1586" y="3181"/>
                  </a:cubicBezTo>
                  <a:cubicBezTo>
                    <a:pt x="2447" y="3181"/>
                    <a:pt x="3181" y="2447"/>
                    <a:pt x="3181" y="1586"/>
                  </a:cubicBezTo>
                  <a:cubicBezTo>
                    <a:pt x="3181" y="735"/>
                    <a:pt x="2447" y="1"/>
                    <a:pt x="1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6270746" y="113318"/>
              <a:ext cx="71873" cy="74516"/>
            </a:xfrm>
            <a:custGeom>
              <a:avLst/>
              <a:gdLst/>
              <a:ahLst/>
              <a:cxnLst/>
              <a:rect l="l" t="t" r="r" b="b"/>
              <a:pathLst>
                <a:path w="3182" h="3299" extrusionOk="0">
                  <a:moveTo>
                    <a:pt x="1586" y="852"/>
                  </a:moveTo>
                  <a:cubicBezTo>
                    <a:pt x="2075" y="852"/>
                    <a:pt x="2320" y="1224"/>
                    <a:pt x="2320" y="1586"/>
                  </a:cubicBezTo>
                  <a:cubicBezTo>
                    <a:pt x="2320" y="2075"/>
                    <a:pt x="2075" y="2447"/>
                    <a:pt x="1586" y="2447"/>
                  </a:cubicBezTo>
                  <a:cubicBezTo>
                    <a:pt x="1224" y="2447"/>
                    <a:pt x="852" y="2075"/>
                    <a:pt x="852" y="1586"/>
                  </a:cubicBezTo>
                  <a:cubicBezTo>
                    <a:pt x="852" y="1224"/>
                    <a:pt x="1224" y="852"/>
                    <a:pt x="1586" y="852"/>
                  </a:cubicBezTo>
                  <a:close/>
                  <a:moveTo>
                    <a:pt x="1586" y="1"/>
                  </a:moveTo>
                  <a:cubicBezTo>
                    <a:pt x="734" y="1"/>
                    <a:pt x="0" y="735"/>
                    <a:pt x="0" y="1586"/>
                  </a:cubicBezTo>
                  <a:cubicBezTo>
                    <a:pt x="0" y="2565"/>
                    <a:pt x="734" y="3299"/>
                    <a:pt x="1586" y="3299"/>
                  </a:cubicBezTo>
                  <a:cubicBezTo>
                    <a:pt x="2447" y="3299"/>
                    <a:pt x="3181" y="2565"/>
                    <a:pt x="3181" y="1586"/>
                  </a:cubicBezTo>
                  <a:cubicBezTo>
                    <a:pt x="3181" y="735"/>
                    <a:pt x="2447" y="1"/>
                    <a:pt x="1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5400000">
              <a:off x="5871521" y="168289"/>
              <a:ext cx="74516" cy="74516"/>
            </a:xfrm>
            <a:custGeom>
              <a:avLst/>
              <a:gdLst/>
              <a:ahLst/>
              <a:cxnLst/>
              <a:rect l="l" t="t" r="r" b="b"/>
              <a:pathLst>
                <a:path w="3299" h="3299" extrusionOk="0">
                  <a:moveTo>
                    <a:pt x="1713" y="979"/>
                  </a:moveTo>
                  <a:cubicBezTo>
                    <a:pt x="2076" y="979"/>
                    <a:pt x="2448" y="1224"/>
                    <a:pt x="2448" y="1713"/>
                  </a:cubicBezTo>
                  <a:cubicBezTo>
                    <a:pt x="2448" y="2075"/>
                    <a:pt x="2076" y="2447"/>
                    <a:pt x="1713" y="2447"/>
                  </a:cubicBezTo>
                  <a:cubicBezTo>
                    <a:pt x="1224" y="2447"/>
                    <a:pt x="852" y="2075"/>
                    <a:pt x="852" y="1713"/>
                  </a:cubicBezTo>
                  <a:cubicBezTo>
                    <a:pt x="852" y="1224"/>
                    <a:pt x="1224" y="979"/>
                    <a:pt x="1713" y="979"/>
                  </a:cubicBezTo>
                  <a:close/>
                  <a:moveTo>
                    <a:pt x="1713" y="0"/>
                  </a:moveTo>
                  <a:cubicBezTo>
                    <a:pt x="735" y="0"/>
                    <a:pt x="1" y="734"/>
                    <a:pt x="1" y="1713"/>
                  </a:cubicBezTo>
                  <a:cubicBezTo>
                    <a:pt x="1" y="2564"/>
                    <a:pt x="735" y="3298"/>
                    <a:pt x="1713" y="3298"/>
                  </a:cubicBezTo>
                  <a:cubicBezTo>
                    <a:pt x="2565" y="3298"/>
                    <a:pt x="3299" y="2564"/>
                    <a:pt x="3299" y="1713"/>
                  </a:cubicBezTo>
                  <a:cubicBezTo>
                    <a:pt x="3299" y="734"/>
                    <a:pt x="2565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399025" y="2"/>
            <a:ext cx="1940398" cy="1465652"/>
            <a:chOff x="6494900" y="3514727"/>
            <a:chExt cx="1940398" cy="1465652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7168809" y="3831842"/>
              <a:ext cx="597418" cy="1148538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6640890" y="3732365"/>
              <a:ext cx="770971" cy="948600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6494900" y="3570305"/>
              <a:ext cx="791936" cy="252033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7083033" y="3514729"/>
              <a:ext cx="201576" cy="99528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7668910" y="3514727"/>
              <a:ext cx="629851" cy="147044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7564631" y="3616584"/>
              <a:ext cx="870667" cy="880876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03625" y="3677852"/>
            <a:ext cx="1940398" cy="1465652"/>
            <a:chOff x="7203625" y="3677852"/>
            <a:chExt cx="1940398" cy="1465652"/>
          </a:xfrm>
        </p:grpSpPr>
        <p:sp>
          <p:nvSpPr>
            <p:cNvPr id="25" name="Google Shape;25;p2"/>
            <p:cNvSpPr/>
            <p:nvPr/>
          </p:nvSpPr>
          <p:spPr>
            <a:xfrm>
              <a:off x="7872697" y="3677852"/>
              <a:ext cx="597418" cy="1148538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27062" y="3977267"/>
              <a:ext cx="770971" cy="948600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52087" y="4835893"/>
              <a:ext cx="791936" cy="252033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54314" y="5043975"/>
              <a:ext cx="201576" cy="99528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40162" y="4996461"/>
              <a:ext cx="629851" cy="147044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3625" y="4160772"/>
              <a:ext cx="870667" cy="880876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 ">
  <p:cSld name="CUSTOM_9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5"/>
          <p:cNvSpPr txBox="1">
            <a:spLocks noGrp="1"/>
          </p:cNvSpPr>
          <p:nvPr>
            <p:ph type="subTitle" idx="1"/>
          </p:nvPr>
        </p:nvSpPr>
        <p:spPr>
          <a:xfrm>
            <a:off x="1121675" y="3158783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2"/>
          </p:nvPr>
        </p:nvSpPr>
        <p:spPr>
          <a:xfrm>
            <a:off x="3694192" y="3159046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subTitle" idx="3"/>
          </p:nvPr>
        </p:nvSpPr>
        <p:spPr>
          <a:xfrm>
            <a:off x="6266708" y="3163551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4"/>
          </p:nvPr>
        </p:nvSpPr>
        <p:spPr>
          <a:xfrm>
            <a:off x="1106525" y="3466537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5"/>
          <p:cNvSpPr txBox="1">
            <a:spLocks noGrp="1"/>
          </p:cNvSpPr>
          <p:nvPr>
            <p:ph type="subTitle" idx="5"/>
          </p:nvPr>
        </p:nvSpPr>
        <p:spPr>
          <a:xfrm>
            <a:off x="3679042" y="3466537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25"/>
          <p:cNvSpPr txBox="1">
            <a:spLocks noGrp="1"/>
          </p:cNvSpPr>
          <p:nvPr>
            <p:ph type="subTitle" idx="6"/>
          </p:nvPr>
        </p:nvSpPr>
        <p:spPr>
          <a:xfrm>
            <a:off x="6251558" y="3466537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5"/>
          <p:cNvSpPr txBox="1">
            <a:spLocks noGrp="1"/>
          </p:cNvSpPr>
          <p:nvPr>
            <p:ph type="title" idx="7" hasCustomPrompt="1"/>
          </p:nvPr>
        </p:nvSpPr>
        <p:spPr>
          <a:xfrm>
            <a:off x="1654175" y="2171866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 idx="8" hasCustomPrompt="1"/>
          </p:nvPr>
        </p:nvSpPr>
        <p:spPr>
          <a:xfrm>
            <a:off x="6799208" y="2171866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25"/>
          <p:cNvSpPr txBox="1">
            <a:spLocks noGrp="1"/>
          </p:cNvSpPr>
          <p:nvPr>
            <p:ph type="title" idx="9" hasCustomPrompt="1"/>
          </p:nvPr>
        </p:nvSpPr>
        <p:spPr>
          <a:xfrm>
            <a:off x="4226692" y="2171866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567" name="Google Shape;567;p25"/>
          <p:cNvSpPr/>
          <p:nvPr/>
        </p:nvSpPr>
        <p:spPr>
          <a:xfrm>
            <a:off x="-263115" y="-349151"/>
            <a:ext cx="2188325" cy="2202925"/>
          </a:xfrm>
          <a:custGeom>
            <a:avLst/>
            <a:gdLst/>
            <a:ahLst/>
            <a:cxnLst/>
            <a:rect l="l" t="t" r="r" b="b"/>
            <a:pathLst>
              <a:path w="87533" h="88117" extrusionOk="0">
                <a:moveTo>
                  <a:pt x="6243" y="6662"/>
                </a:moveTo>
                <a:cubicBezTo>
                  <a:pt x="19388" y="-5784"/>
                  <a:pt x="73871" y="2789"/>
                  <a:pt x="84348" y="4757"/>
                </a:cubicBezTo>
                <a:cubicBezTo>
                  <a:pt x="94826" y="6726"/>
                  <a:pt x="75776" y="12822"/>
                  <a:pt x="69108" y="18473"/>
                </a:cubicBezTo>
                <a:cubicBezTo>
                  <a:pt x="62441" y="24125"/>
                  <a:pt x="50947" y="35745"/>
                  <a:pt x="44343" y="38666"/>
                </a:cubicBezTo>
                <a:cubicBezTo>
                  <a:pt x="37739" y="41587"/>
                  <a:pt x="33358" y="33904"/>
                  <a:pt x="29484" y="35999"/>
                </a:cubicBezTo>
                <a:cubicBezTo>
                  <a:pt x="25611" y="38095"/>
                  <a:pt x="24341" y="43302"/>
                  <a:pt x="21102" y="51239"/>
                </a:cubicBezTo>
                <a:cubicBezTo>
                  <a:pt x="17864" y="59177"/>
                  <a:pt x="12657" y="78925"/>
                  <a:pt x="10053" y="83624"/>
                </a:cubicBezTo>
                <a:cubicBezTo>
                  <a:pt x="7450" y="88323"/>
                  <a:pt x="6116" y="92260"/>
                  <a:pt x="5481" y="79433"/>
                </a:cubicBezTo>
                <a:cubicBezTo>
                  <a:pt x="4846" y="66606"/>
                  <a:pt x="-6901" y="19108"/>
                  <a:pt x="6243" y="6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68" name="Google Shape;568;p25"/>
          <p:cNvSpPr/>
          <p:nvPr/>
        </p:nvSpPr>
        <p:spPr>
          <a:xfrm rot="10800000">
            <a:off x="7176160" y="3251299"/>
            <a:ext cx="2188325" cy="2202925"/>
          </a:xfrm>
          <a:custGeom>
            <a:avLst/>
            <a:gdLst/>
            <a:ahLst/>
            <a:cxnLst/>
            <a:rect l="l" t="t" r="r" b="b"/>
            <a:pathLst>
              <a:path w="87533" h="88117" extrusionOk="0">
                <a:moveTo>
                  <a:pt x="6243" y="6662"/>
                </a:moveTo>
                <a:cubicBezTo>
                  <a:pt x="19388" y="-5784"/>
                  <a:pt x="73871" y="2789"/>
                  <a:pt x="84348" y="4757"/>
                </a:cubicBezTo>
                <a:cubicBezTo>
                  <a:pt x="94826" y="6726"/>
                  <a:pt x="75776" y="12822"/>
                  <a:pt x="69108" y="18473"/>
                </a:cubicBezTo>
                <a:cubicBezTo>
                  <a:pt x="62441" y="24125"/>
                  <a:pt x="50947" y="35745"/>
                  <a:pt x="44343" y="38666"/>
                </a:cubicBezTo>
                <a:cubicBezTo>
                  <a:pt x="37739" y="41587"/>
                  <a:pt x="33358" y="33904"/>
                  <a:pt x="29484" y="35999"/>
                </a:cubicBezTo>
                <a:cubicBezTo>
                  <a:pt x="25611" y="38095"/>
                  <a:pt x="24341" y="43302"/>
                  <a:pt x="21102" y="51239"/>
                </a:cubicBezTo>
                <a:cubicBezTo>
                  <a:pt x="17864" y="59177"/>
                  <a:pt x="12657" y="78925"/>
                  <a:pt x="10053" y="83624"/>
                </a:cubicBezTo>
                <a:cubicBezTo>
                  <a:pt x="7450" y="88323"/>
                  <a:pt x="6116" y="92260"/>
                  <a:pt x="5481" y="79433"/>
                </a:cubicBezTo>
                <a:cubicBezTo>
                  <a:pt x="4846" y="66606"/>
                  <a:pt x="-6901" y="19108"/>
                  <a:pt x="6243" y="6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69" name="Google Shape;569;p25"/>
          <p:cNvSpPr/>
          <p:nvPr/>
        </p:nvSpPr>
        <p:spPr>
          <a:xfrm rot="777622">
            <a:off x="364783" y="3936673"/>
            <a:ext cx="597421" cy="1148545"/>
          </a:xfrm>
          <a:custGeom>
            <a:avLst/>
            <a:gdLst/>
            <a:ahLst/>
            <a:cxnLst/>
            <a:rect l="l" t="t" r="r" b="b"/>
            <a:pathLst>
              <a:path w="14220" h="27338" extrusionOk="0">
                <a:moveTo>
                  <a:pt x="7443" y="1"/>
                </a:moveTo>
                <a:cubicBezTo>
                  <a:pt x="7333" y="1"/>
                  <a:pt x="7223" y="54"/>
                  <a:pt x="7165" y="164"/>
                </a:cubicBezTo>
                <a:cubicBezTo>
                  <a:pt x="0" y="12126"/>
                  <a:pt x="4079" y="26950"/>
                  <a:pt x="4136" y="27060"/>
                </a:cubicBezTo>
                <a:cubicBezTo>
                  <a:pt x="4136" y="27228"/>
                  <a:pt x="4299" y="27338"/>
                  <a:pt x="4467" y="27338"/>
                </a:cubicBezTo>
                <a:lnTo>
                  <a:pt x="4577" y="27338"/>
                </a:lnTo>
                <a:cubicBezTo>
                  <a:pt x="4740" y="27280"/>
                  <a:pt x="4850" y="27060"/>
                  <a:pt x="4798" y="26897"/>
                </a:cubicBezTo>
                <a:cubicBezTo>
                  <a:pt x="4740" y="26729"/>
                  <a:pt x="882" y="12730"/>
                  <a:pt x="7443" y="1103"/>
                </a:cubicBezTo>
                <a:cubicBezTo>
                  <a:pt x="8598" y="3802"/>
                  <a:pt x="12954" y="14714"/>
                  <a:pt x="9537" y="25133"/>
                </a:cubicBezTo>
                <a:cubicBezTo>
                  <a:pt x="9480" y="25296"/>
                  <a:pt x="9590" y="25517"/>
                  <a:pt x="9758" y="25574"/>
                </a:cubicBezTo>
                <a:cubicBezTo>
                  <a:pt x="9796" y="25587"/>
                  <a:pt x="9837" y="25593"/>
                  <a:pt x="9879" y="25593"/>
                </a:cubicBezTo>
                <a:cubicBezTo>
                  <a:pt x="10015" y="25593"/>
                  <a:pt x="10155" y="25523"/>
                  <a:pt x="10199" y="25354"/>
                </a:cubicBezTo>
                <a:cubicBezTo>
                  <a:pt x="14220" y="13118"/>
                  <a:pt x="7827" y="332"/>
                  <a:pt x="7774" y="164"/>
                </a:cubicBezTo>
                <a:cubicBezTo>
                  <a:pt x="7716" y="54"/>
                  <a:pt x="7606" y="1"/>
                  <a:pt x="74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5"/>
          <p:cNvSpPr/>
          <p:nvPr/>
        </p:nvSpPr>
        <p:spPr>
          <a:xfrm rot="777622">
            <a:off x="663186" y="4329939"/>
            <a:ext cx="770976" cy="948606"/>
          </a:xfrm>
          <a:custGeom>
            <a:avLst/>
            <a:gdLst/>
            <a:ahLst/>
            <a:cxnLst/>
            <a:rect l="l" t="t" r="r" b="b"/>
            <a:pathLst>
              <a:path w="18351" h="22579" extrusionOk="0">
                <a:moveTo>
                  <a:pt x="18012" y="1"/>
                </a:moveTo>
                <a:cubicBezTo>
                  <a:pt x="17959" y="1"/>
                  <a:pt x="17903" y="15"/>
                  <a:pt x="17857" y="39"/>
                </a:cubicBezTo>
                <a:cubicBezTo>
                  <a:pt x="5181" y="5881"/>
                  <a:pt x="110" y="20321"/>
                  <a:pt x="53" y="20484"/>
                </a:cubicBezTo>
                <a:cubicBezTo>
                  <a:pt x="0" y="20652"/>
                  <a:pt x="110" y="20872"/>
                  <a:pt x="273" y="20925"/>
                </a:cubicBezTo>
                <a:cubicBezTo>
                  <a:pt x="314" y="20936"/>
                  <a:pt x="354" y="20940"/>
                  <a:pt x="393" y="20940"/>
                </a:cubicBezTo>
                <a:cubicBezTo>
                  <a:pt x="569" y="20940"/>
                  <a:pt x="725" y="20842"/>
                  <a:pt x="772" y="20705"/>
                </a:cubicBezTo>
                <a:cubicBezTo>
                  <a:pt x="825" y="20541"/>
                  <a:pt x="5564" y="6873"/>
                  <a:pt x="17526" y="974"/>
                </a:cubicBezTo>
                <a:lnTo>
                  <a:pt x="17526" y="974"/>
                </a:lnTo>
                <a:cubicBezTo>
                  <a:pt x="17028" y="3840"/>
                  <a:pt x="14383" y="15303"/>
                  <a:pt x="5622" y="21974"/>
                </a:cubicBezTo>
                <a:cubicBezTo>
                  <a:pt x="5511" y="22085"/>
                  <a:pt x="5454" y="22305"/>
                  <a:pt x="5564" y="22468"/>
                </a:cubicBezTo>
                <a:cubicBezTo>
                  <a:pt x="5622" y="22526"/>
                  <a:pt x="5732" y="22579"/>
                  <a:pt x="5842" y="22579"/>
                </a:cubicBezTo>
                <a:cubicBezTo>
                  <a:pt x="5952" y="22579"/>
                  <a:pt x="6005" y="22579"/>
                  <a:pt x="6063" y="22526"/>
                </a:cubicBezTo>
                <a:cubicBezTo>
                  <a:pt x="16314" y="14752"/>
                  <a:pt x="18351" y="590"/>
                  <a:pt x="18351" y="422"/>
                </a:cubicBezTo>
                <a:cubicBezTo>
                  <a:pt x="18351" y="312"/>
                  <a:pt x="18298" y="149"/>
                  <a:pt x="18188" y="92"/>
                </a:cubicBezTo>
                <a:cubicBezTo>
                  <a:pt x="18154" y="28"/>
                  <a:pt x="18085" y="1"/>
                  <a:pt x="180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5"/>
          <p:cNvSpPr/>
          <p:nvPr/>
        </p:nvSpPr>
        <p:spPr>
          <a:xfrm rot="777622">
            <a:off x="670319" y="5205958"/>
            <a:ext cx="791940" cy="252035"/>
          </a:xfrm>
          <a:custGeom>
            <a:avLst/>
            <a:gdLst/>
            <a:ahLst/>
            <a:cxnLst/>
            <a:rect l="l" t="t" r="r" b="b"/>
            <a:pathLst>
              <a:path w="18850" h="5999" extrusionOk="0">
                <a:moveTo>
                  <a:pt x="10781" y="1"/>
                </a:moveTo>
                <a:cubicBezTo>
                  <a:pt x="6483" y="1"/>
                  <a:pt x="3129" y="1265"/>
                  <a:pt x="2919" y="1369"/>
                </a:cubicBezTo>
                <a:cubicBezTo>
                  <a:pt x="2756" y="1426"/>
                  <a:pt x="2646" y="1647"/>
                  <a:pt x="2699" y="1810"/>
                </a:cubicBezTo>
                <a:cubicBezTo>
                  <a:pt x="2783" y="1978"/>
                  <a:pt x="2900" y="2051"/>
                  <a:pt x="3049" y="2051"/>
                </a:cubicBezTo>
                <a:cubicBezTo>
                  <a:pt x="3095" y="2051"/>
                  <a:pt x="3144" y="2044"/>
                  <a:pt x="3197" y="2030"/>
                </a:cubicBezTo>
                <a:cubicBezTo>
                  <a:pt x="3232" y="1995"/>
                  <a:pt x="6544" y="745"/>
                  <a:pt x="10783" y="745"/>
                </a:cubicBezTo>
                <a:cubicBezTo>
                  <a:pt x="12932" y="745"/>
                  <a:pt x="15318" y="1066"/>
                  <a:pt x="17637" y="2030"/>
                </a:cubicBezTo>
                <a:cubicBezTo>
                  <a:pt x="15485" y="2901"/>
                  <a:pt x="9197" y="5288"/>
                  <a:pt x="3718" y="5288"/>
                </a:cubicBezTo>
                <a:cubicBezTo>
                  <a:pt x="2595" y="5288"/>
                  <a:pt x="1506" y="5188"/>
                  <a:pt x="494" y="4954"/>
                </a:cubicBezTo>
                <a:cubicBezTo>
                  <a:pt x="455" y="4943"/>
                  <a:pt x="418" y="4939"/>
                  <a:pt x="383" y="4939"/>
                </a:cubicBezTo>
                <a:cubicBezTo>
                  <a:pt x="219" y="4939"/>
                  <a:pt x="100" y="5045"/>
                  <a:pt x="53" y="5227"/>
                </a:cubicBezTo>
                <a:cubicBezTo>
                  <a:pt x="0" y="5394"/>
                  <a:pt x="110" y="5615"/>
                  <a:pt x="331" y="5668"/>
                </a:cubicBezTo>
                <a:cubicBezTo>
                  <a:pt x="1376" y="5888"/>
                  <a:pt x="2478" y="5999"/>
                  <a:pt x="3748" y="5999"/>
                </a:cubicBezTo>
                <a:cubicBezTo>
                  <a:pt x="6226" y="5999"/>
                  <a:pt x="9039" y="5558"/>
                  <a:pt x="12289" y="4623"/>
                </a:cubicBezTo>
                <a:cubicBezTo>
                  <a:pt x="15873" y="3631"/>
                  <a:pt x="18629" y="2361"/>
                  <a:pt x="18682" y="2361"/>
                </a:cubicBezTo>
                <a:cubicBezTo>
                  <a:pt x="18792" y="2308"/>
                  <a:pt x="18849" y="2141"/>
                  <a:pt x="18849" y="2030"/>
                </a:cubicBezTo>
                <a:cubicBezTo>
                  <a:pt x="18849" y="1867"/>
                  <a:pt x="18792" y="1757"/>
                  <a:pt x="18682" y="1700"/>
                </a:cubicBezTo>
                <a:cubicBezTo>
                  <a:pt x="16014" y="415"/>
                  <a:pt x="13243" y="1"/>
                  <a:pt x="107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5"/>
          <p:cNvSpPr/>
          <p:nvPr/>
        </p:nvSpPr>
        <p:spPr>
          <a:xfrm rot="777622">
            <a:off x="650446" y="5344979"/>
            <a:ext cx="201577" cy="99528"/>
          </a:xfrm>
          <a:custGeom>
            <a:avLst/>
            <a:gdLst/>
            <a:ahLst/>
            <a:cxnLst/>
            <a:rect l="l" t="t" r="r" b="b"/>
            <a:pathLst>
              <a:path w="4798" h="2369" extrusionOk="0">
                <a:moveTo>
                  <a:pt x="278" y="1"/>
                </a:moveTo>
                <a:cubicBezTo>
                  <a:pt x="221" y="1"/>
                  <a:pt x="110" y="111"/>
                  <a:pt x="57" y="221"/>
                </a:cubicBezTo>
                <a:cubicBezTo>
                  <a:pt x="0" y="384"/>
                  <a:pt x="57" y="605"/>
                  <a:pt x="278" y="662"/>
                </a:cubicBezTo>
                <a:cubicBezTo>
                  <a:pt x="278" y="662"/>
                  <a:pt x="331" y="715"/>
                  <a:pt x="388" y="715"/>
                </a:cubicBezTo>
                <a:cubicBezTo>
                  <a:pt x="719" y="882"/>
                  <a:pt x="1931" y="1376"/>
                  <a:pt x="3417" y="2368"/>
                </a:cubicBezTo>
                <a:lnTo>
                  <a:pt x="4797" y="2368"/>
                </a:lnTo>
                <a:cubicBezTo>
                  <a:pt x="4026" y="1817"/>
                  <a:pt x="3254" y="1376"/>
                  <a:pt x="2646" y="1046"/>
                </a:cubicBezTo>
                <a:cubicBezTo>
                  <a:pt x="1601" y="441"/>
                  <a:pt x="829" y="111"/>
                  <a:pt x="609" y="53"/>
                </a:cubicBezTo>
                <a:cubicBezTo>
                  <a:pt x="551" y="1"/>
                  <a:pt x="551" y="1"/>
                  <a:pt x="4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5"/>
          <p:cNvSpPr/>
          <p:nvPr/>
        </p:nvSpPr>
        <p:spPr>
          <a:xfrm rot="777622">
            <a:off x="-338004" y="5118663"/>
            <a:ext cx="629855" cy="147045"/>
          </a:xfrm>
          <a:custGeom>
            <a:avLst/>
            <a:gdLst/>
            <a:ahLst/>
            <a:cxnLst/>
            <a:rect l="l" t="t" r="r" b="b"/>
            <a:pathLst>
              <a:path w="14992" h="3500" extrusionOk="0">
                <a:moveTo>
                  <a:pt x="11203" y="1"/>
                </a:moveTo>
                <a:cubicBezTo>
                  <a:pt x="5338" y="1"/>
                  <a:pt x="418" y="3019"/>
                  <a:pt x="168" y="3169"/>
                </a:cubicBezTo>
                <a:cubicBezTo>
                  <a:pt x="110" y="3226"/>
                  <a:pt x="0" y="3336"/>
                  <a:pt x="0" y="3499"/>
                </a:cubicBezTo>
                <a:lnTo>
                  <a:pt x="1213" y="3499"/>
                </a:lnTo>
                <a:cubicBezTo>
                  <a:pt x="1213" y="3446"/>
                  <a:pt x="1213" y="3446"/>
                  <a:pt x="1160" y="3446"/>
                </a:cubicBezTo>
                <a:cubicBezTo>
                  <a:pt x="2631" y="2643"/>
                  <a:pt x="6671" y="717"/>
                  <a:pt x="11258" y="717"/>
                </a:cubicBezTo>
                <a:cubicBezTo>
                  <a:pt x="12334" y="717"/>
                  <a:pt x="13440" y="823"/>
                  <a:pt x="14550" y="1074"/>
                </a:cubicBezTo>
                <a:cubicBezTo>
                  <a:pt x="14569" y="1093"/>
                  <a:pt x="14588" y="1100"/>
                  <a:pt x="14608" y="1100"/>
                </a:cubicBezTo>
                <a:cubicBezTo>
                  <a:pt x="14649" y="1100"/>
                  <a:pt x="14697" y="1074"/>
                  <a:pt x="14771" y="1074"/>
                </a:cubicBezTo>
                <a:cubicBezTo>
                  <a:pt x="14828" y="1021"/>
                  <a:pt x="14938" y="911"/>
                  <a:pt x="14938" y="801"/>
                </a:cubicBezTo>
                <a:cubicBezTo>
                  <a:pt x="14991" y="633"/>
                  <a:pt x="14881" y="413"/>
                  <a:pt x="14718" y="413"/>
                </a:cubicBezTo>
                <a:cubicBezTo>
                  <a:pt x="14056" y="250"/>
                  <a:pt x="13448" y="140"/>
                  <a:pt x="12844" y="82"/>
                </a:cubicBezTo>
                <a:cubicBezTo>
                  <a:pt x="12291" y="26"/>
                  <a:pt x="11743" y="1"/>
                  <a:pt x="11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5"/>
          <p:cNvSpPr/>
          <p:nvPr/>
        </p:nvSpPr>
        <p:spPr>
          <a:xfrm rot="777622">
            <a:off x="-369011" y="4291298"/>
            <a:ext cx="870672" cy="880881"/>
          </a:xfrm>
          <a:custGeom>
            <a:avLst/>
            <a:gdLst/>
            <a:ahLst/>
            <a:cxnLst/>
            <a:rect l="l" t="t" r="r" b="b"/>
            <a:pathLst>
              <a:path w="20724" h="20967" extrusionOk="0">
                <a:moveTo>
                  <a:pt x="364" y="1"/>
                </a:moveTo>
                <a:cubicBezTo>
                  <a:pt x="267" y="1"/>
                  <a:pt x="189" y="39"/>
                  <a:pt x="111" y="80"/>
                </a:cubicBezTo>
                <a:cubicBezTo>
                  <a:pt x="53" y="190"/>
                  <a:pt x="1" y="300"/>
                  <a:pt x="53" y="464"/>
                </a:cubicBezTo>
                <a:cubicBezTo>
                  <a:pt x="4022" y="13801"/>
                  <a:pt x="17637" y="20856"/>
                  <a:pt x="17747" y="20913"/>
                </a:cubicBezTo>
                <a:cubicBezTo>
                  <a:pt x="17800" y="20966"/>
                  <a:pt x="17858" y="20966"/>
                  <a:pt x="17910" y="20966"/>
                </a:cubicBezTo>
                <a:cubicBezTo>
                  <a:pt x="18021" y="20966"/>
                  <a:pt x="18188" y="20913"/>
                  <a:pt x="18241" y="20803"/>
                </a:cubicBezTo>
                <a:cubicBezTo>
                  <a:pt x="18299" y="20583"/>
                  <a:pt x="18241" y="20362"/>
                  <a:pt x="18078" y="20305"/>
                </a:cubicBezTo>
                <a:cubicBezTo>
                  <a:pt x="17968" y="20252"/>
                  <a:pt x="5014" y="13528"/>
                  <a:pt x="935" y="905"/>
                </a:cubicBezTo>
                <a:lnTo>
                  <a:pt x="935" y="905"/>
                </a:lnTo>
                <a:cubicBezTo>
                  <a:pt x="3691" y="1844"/>
                  <a:pt x="14661" y="6032"/>
                  <a:pt x="20005" y="15622"/>
                </a:cubicBezTo>
                <a:cubicBezTo>
                  <a:pt x="20084" y="15740"/>
                  <a:pt x="20221" y="15830"/>
                  <a:pt x="20354" y="15830"/>
                </a:cubicBezTo>
                <a:cubicBezTo>
                  <a:pt x="20405" y="15830"/>
                  <a:pt x="20456" y="15816"/>
                  <a:pt x="20503" y="15785"/>
                </a:cubicBezTo>
                <a:cubicBezTo>
                  <a:pt x="20666" y="15675"/>
                  <a:pt x="20724" y="15455"/>
                  <a:pt x="20613" y="15292"/>
                </a:cubicBezTo>
                <a:cubicBezTo>
                  <a:pt x="14383" y="4048"/>
                  <a:pt x="605" y="23"/>
                  <a:pt x="494" y="23"/>
                </a:cubicBezTo>
                <a:cubicBezTo>
                  <a:pt x="447" y="7"/>
                  <a:pt x="404" y="1"/>
                  <a:pt x="3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8774700" y="2515800"/>
            <a:ext cx="21325" cy="134600"/>
          </a:xfrm>
          <a:custGeom>
            <a:avLst/>
            <a:gdLst/>
            <a:ahLst/>
            <a:cxnLst/>
            <a:rect l="l" t="t" r="r" b="b"/>
            <a:pathLst>
              <a:path w="853" h="5384" extrusionOk="0">
                <a:moveTo>
                  <a:pt x="490" y="1"/>
                </a:moveTo>
                <a:cubicBezTo>
                  <a:pt x="245" y="1"/>
                  <a:pt x="1" y="246"/>
                  <a:pt x="1" y="490"/>
                </a:cubicBezTo>
                <a:lnTo>
                  <a:pt x="1" y="4894"/>
                </a:lnTo>
                <a:cubicBezTo>
                  <a:pt x="1" y="5139"/>
                  <a:pt x="245" y="5384"/>
                  <a:pt x="490" y="5384"/>
                </a:cubicBezTo>
                <a:cubicBezTo>
                  <a:pt x="735" y="5384"/>
                  <a:pt x="852" y="5139"/>
                  <a:pt x="852" y="4894"/>
                </a:cubicBezTo>
                <a:lnTo>
                  <a:pt x="852" y="490"/>
                </a:lnTo>
                <a:cubicBezTo>
                  <a:pt x="852" y="246"/>
                  <a:pt x="735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5"/>
          <p:cNvSpPr/>
          <p:nvPr/>
        </p:nvSpPr>
        <p:spPr>
          <a:xfrm>
            <a:off x="8719650" y="257087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363" y="0"/>
                </a:moveTo>
                <a:cubicBezTo>
                  <a:pt x="118" y="0"/>
                  <a:pt x="1" y="245"/>
                  <a:pt x="1" y="489"/>
                </a:cubicBezTo>
                <a:cubicBezTo>
                  <a:pt x="1" y="734"/>
                  <a:pt x="118" y="861"/>
                  <a:pt x="363" y="861"/>
                </a:cubicBezTo>
                <a:lnTo>
                  <a:pt x="4894" y="861"/>
                </a:lnTo>
                <a:cubicBezTo>
                  <a:pt x="5139" y="861"/>
                  <a:pt x="5383" y="734"/>
                  <a:pt x="5383" y="489"/>
                </a:cubicBezTo>
                <a:cubicBezTo>
                  <a:pt x="5383" y="245"/>
                  <a:pt x="5139" y="0"/>
                  <a:pt x="48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5"/>
          <p:cNvSpPr/>
          <p:nvPr/>
        </p:nvSpPr>
        <p:spPr>
          <a:xfrm>
            <a:off x="8546825" y="598325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245"/>
                  <a:pt x="0" y="489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489"/>
                </a:lnTo>
                <a:cubicBezTo>
                  <a:pt x="852" y="245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5"/>
          <p:cNvSpPr/>
          <p:nvPr/>
        </p:nvSpPr>
        <p:spPr>
          <a:xfrm>
            <a:off x="8491775" y="653375"/>
            <a:ext cx="131400" cy="21300"/>
          </a:xfrm>
          <a:custGeom>
            <a:avLst/>
            <a:gdLst/>
            <a:ahLst/>
            <a:cxnLst/>
            <a:rect l="l" t="t" r="r" b="b"/>
            <a:pathLst>
              <a:path w="5256" h="852" extrusionOk="0">
                <a:moveTo>
                  <a:pt x="362" y="0"/>
                </a:moveTo>
                <a:cubicBezTo>
                  <a:pt x="117" y="0"/>
                  <a:pt x="0" y="245"/>
                  <a:pt x="0" y="489"/>
                </a:cubicBezTo>
                <a:cubicBezTo>
                  <a:pt x="0" y="734"/>
                  <a:pt x="117" y="852"/>
                  <a:pt x="362" y="852"/>
                </a:cubicBezTo>
                <a:lnTo>
                  <a:pt x="4893" y="852"/>
                </a:lnTo>
                <a:cubicBezTo>
                  <a:pt x="5138" y="852"/>
                  <a:pt x="5256" y="734"/>
                  <a:pt x="5256" y="489"/>
                </a:cubicBezTo>
                <a:cubicBezTo>
                  <a:pt x="5256" y="245"/>
                  <a:pt x="5138" y="0"/>
                  <a:pt x="4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5"/>
          <p:cNvSpPr/>
          <p:nvPr/>
        </p:nvSpPr>
        <p:spPr>
          <a:xfrm>
            <a:off x="8445775" y="1705450"/>
            <a:ext cx="21550" cy="131425"/>
          </a:xfrm>
          <a:custGeom>
            <a:avLst/>
            <a:gdLst/>
            <a:ahLst/>
            <a:cxnLst/>
            <a:rect l="l" t="t" r="r" b="b"/>
            <a:pathLst>
              <a:path w="862" h="5257" extrusionOk="0">
                <a:moveTo>
                  <a:pt x="489" y="1"/>
                </a:moveTo>
                <a:cubicBezTo>
                  <a:pt x="245" y="1"/>
                  <a:pt x="0" y="118"/>
                  <a:pt x="0" y="363"/>
                </a:cubicBezTo>
                <a:lnTo>
                  <a:pt x="0" y="4894"/>
                </a:lnTo>
                <a:cubicBezTo>
                  <a:pt x="0" y="5139"/>
                  <a:pt x="245" y="5256"/>
                  <a:pt x="489" y="5256"/>
                </a:cubicBezTo>
                <a:cubicBezTo>
                  <a:pt x="734" y="5256"/>
                  <a:pt x="861" y="5139"/>
                  <a:pt x="861" y="4894"/>
                </a:cubicBezTo>
                <a:lnTo>
                  <a:pt x="861" y="363"/>
                </a:lnTo>
                <a:cubicBezTo>
                  <a:pt x="861" y="118"/>
                  <a:pt x="734" y="1"/>
                  <a:pt x="4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5"/>
          <p:cNvSpPr/>
          <p:nvPr/>
        </p:nvSpPr>
        <p:spPr>
          <a:xfrm>
            <a:off x="8390725" y="1760500"/>
            <a:ext cx="134575" cy="21325"/>
          </a:xfrm>
          <a:custGeom>
            <a:avLst/>
            <a:gdLst/>
            <a:ahLst/>
            <a:cxnLst/>
            <a:rect l="l" t="t" r="r" b="b"/>
            <a:pathLst>
              <a:path w="5383" h="853" extrusionOk="0">
                <a:moveTo>
                  <a:pt x="372" y="1"/>
                </a:moveTo>
                <a:cubicBezTo>
                  <a:pt x="127" y="1"/>
                  <a:pt x="0" y="245"/>
                  <a:pt x="0" y="490"/>
                </a:cubicBezTo>
                <a:cubicBezTo>
                  <a:pt x="0" y="735"/>
                  <a:pt x="127" y="852"/>
                  <a:pt x="372" y="852"/>
                </a:cubicBezTo>
                <a:lnTo>
                  <a:pt x="4893" y="852"/>
                </a:lnTo>
                <a:cubicBezTo>
                  <a:pt x="5138" y="852"/>
                  <a:pt x="5383" y="735"/>
                  <a:pt x="5383" y="490"/>
                </a:cubicBezTo>
                <a:cubicBezTo>
                  <a:pt x="5383" y="245"/>
                  <a:pt x="5138" y="1"/>
                  <a:pt x="48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5"/>
          <p:cNvSpPr/>
          <p:nvPr/>
        </p:nvSpPr>
        <p:spPr>
          <a:xfrm>
            <a:off x="9025500" y="124962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62"/>
                </a:moveTo>
                <a:cubicBezTo>
                  <a:pt x="1958" y="862"/>
                  <a:pt x="2320" y="1224"/>
                  <a:pt x="2320" y="1596"/>
                </a:cubicBezTo>
                <a:cubicBezTo>
                  <a:pt x="2320" y="2085"/>
                  <a:pt x="1958" y="2330"/>
                  <a:pt x="1586" y="2330"/>
                </a:cubicBezTo>
                <a:cubicBezTo>
                  <a:pt x="1224" y="2330"/>
                  <a:pt x="852" y="2085"/>
                  <a:pt x="852" y="1596"/>
                </a:cubicBezTo>
                <a:cubicBezTo>
                  <a:pt x="852" y="1224"/>
                  <a:pt x="1224" y="862"/>
                  <a:pt x="1586" y="86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96"/>
                </a:cubicBezTo>
                <a:cubicBezTo>
                  <a:pt x="0" y="2447"/>
                  <a:pt x="734" y="3182"/>
                  <a:pt x="1586" y="3182"/>
                </a:cubicBezTo>
                <a:cubicBezTo>
                  <a:pt x="2447" y="3182"/>
                  <a:pt x="3181" y="2447"/>
                  <a:pt x="3181" y="159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5"/>
          <p:cNvSpPr/>
          <p:nvPr/>
        </p:nvSpPr>
        <p:spPr>
          <a:xfrm rot="-5400000">
            <a:off x="4227738" y="5007313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127"/>
                  <a:pt x="0" y="372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372"/>
                </a:lnTo>
                <a:cubicBezTo>
                  <a:pt x="852" y="127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5"/>
          <p:cNvSpPr/>
          <p:nvPr/>
        </p:nvSpPr>
        <p:spPr>
          <a:xfrm rot="-5400000">
            <a:off x="4169625" y="506542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490" y="0"/>
                </a:moveTo>
                <a:cubicBezTo>
                  <a:pt x="246" y="0"/>
                  <a:pt x="1" y="245"/>
                  <a:pt x="1" y="489"/>
                </a:cubicBezTo>
                <a:cubicBezTo>
                  <a:pt x="1" y="734"/>
                  <a:pt x="246" y="861"/>
                  <a:pt x="490" y="861"/>
                </a:cubicBezTo>
                <a:lnTo>
                  <a:pt x="5022" y="861"/>
                </a:lnTo>
                <a:cubicBezTo>
                  <a:pt x="5266" y="861"/>
                  <a:pt x="5384" y="734"/>
                  <a:pt x="5384" y="489"/>
                </a:cubicBezTo>
                <a:cubicBezTo>
                  <a:pt x="5384" y="245"/>
                  <a:pt x="5266" y="0"/>
                  <a:pt x="50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5"/>
          <p:cNvSpPr/>
          <p:nvPr/>
        </p:nvSpPr>
        <p:spPr>
          <a:xfrm rot="-5400000">
            <a:off x="2950238" y="4763988"/>
            <a:ext cx="79550" cy="79525"/>
          </a:xfrm>
          <a:custGeom>
            <a:avLst/>
            <a:gdLst/>
            <a:ahLst/>
            <a:cxnLst/>
            <a:rect l="l" t="t" r="r" b="b"/>
            <a:pathLst>
              <a:path w="3182" h="3181" extrusionOk="0">
                <a:moveTo>
                  <a:pt x="1596" y="861"/>
                </a:moveTo>
                <a:cubicBezTo>
                  <a:pt x="1958" y="861"/>
                  <a:pt x="2330" y="1223"/>
                  <a:pt x="2330" y="1595"/>
                </a:cubicBezTo>
                <a:cubicBezTo>
                  <a:pt x="2330" y="2085"/>
                  <a:pt x="1958" y="2329"/>
                  <a:pt x="1596" y="2329"/>
                </a:cubicBezTo>
                <a:cubicBezTo>
                  <a:pt x="1107" y="2329"/>
                  <a:pt x="862" y="2085"/>
                  <a:pt x="862" y="1595"/>
                </a:cubicBezTo>
                <a:cubicBezTo>
                  <a:pt x="862" y="1223"/>
                  <a:pt x="1107" y="861"/>
                  <a:pt x="1596" y="861"/>
                </a:cubicBezTo>
                <a:close/>
                <a:moveTo>
                  <a:pt x="1596" y="0"/>
                </a:moveTo>
                <a:cubicBezTo>
                  <a:pt x="735" y="0"/>
                  <a:pt x="1" y="734"/>
                  <a:pt x="1" y="1595"/>
                </a:cubicBezTo>
                <a:cubicBezTo>
                  <a:pt x="1" y="2574"/>
                  <a:pt x="735" y="3181"/>
                  <a:pt x="1596" y="3181"/>
                </a:cubicBezTo>
                <a:cubicBezTo>
                  <a:pt x="2447" y="3181"/>
                  <a:pt x="3181" y="2574"/>
                  <a:pt x="3181" y="1595"/>
                </a:cubicBezTo>
                <a:cubicBezTo>
                  <a:pt x="3181" y="734"/>
                  <a:pt x="2447" y="0"/>
                  <a:pt x="15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0"/>
          <p:cNvSpPr/>
          <p:nvPr/>
        </p:nvSpPr>
        <p:spPr>
          <a:xfrm>
            <a:off x="5292550" y="2043851"/>
            <a:ext cx="3851479" cy="3099688"/>
          </a:xfrm>
          <a:custGeom>
            <a:avLst/>
            <a:gdLst/>
            <a:ahLst/>
            <a:cxnLst/>
            <a:rect l="l" t="t" r="r" b="b"/>
            <a:pathLst>
              <a:path w="87748" h="70620" extrusionOk="0">
                <a:moveTo>
                  <a:pt x="33005" y="1"/>
                </a:moveTo>
                <a:cubicBezTo>
                  <a:pt x="31215" y="1"/>
                  <a:pt x="29421" y="142"/>
                  <a:pt x="27641" y="422"/>
                </a:cubicBezTo>
                <a:cubicBezTo>
                  <a:pt x="18208" y="1795"/>
                  <a:pt x="9104" y="7003"/>
                  <a:pt x="4006" y="15558"/>
                </a:cubicBezTo>
                <a:cubicBezTo>
                  <a:pt x="1373" y="20055"/>
                  <a:pt x="0" y="25267"/>
                  <a:pt x="0" y="30585"/>
                </a:cubicBezTo>
                <a:cubicBezTo>
                  <a:pt x="57" y="38811"/>
                  <a:pt x="2523" y="47533"/>
                  <a:pt x="8446" y="52960"/>
                </a:cubicBezTo>
                <a:cubicBezTo>
                  <a:pt x="11736" y="55979"/>
                  <a:pt x="15466" y="58392"/>
                  <a:pt x="19581" y="59980"/>
                </a:cubicBezTo>
                <a:cubicBezTo>
                  <a:pt x="24899" y="62012"/>
                  <a:pt x="29343" y="63380"/>
                  <a:pt x="33015" y="68097"/>
                </a:cubicBezTo>
                <a:cubicBezTo>
                  <a:pt x="33673" y="68922"/>
                  <a:pt x="34279" y="69742"/>
                  <a:pt x="34880" y="70620"/>
                </a:cubicBezTo>
                <a:lnTo>
                  <a:pt x="87748" y="70620"/>
                </a:lnTo>
                <a:lnTo>
                  <a:pt x="87748" y="4480"/>
                </a:lnTo>
                <a:cubicBezTo>
                  <a:pt x="85217" y="2840"/>
                  <a:pt x="82368" y="2255"/>
                  <a:pt x="79394" y="2255"/>
                </a:cubicBezTo>
                <a:cubicBezTo>
                  <a:pt x="73217" y="2255"/>
                  <a:pt x="66502" y="4781"/>
                  <a:pt x="60985" y="5634"/>
                </a:cubicBezTo>
                <a:cubicBezTo>
                  <a:pt x="60168" y="5761"/>
                  <a:pt x="59365" y="5818"/>
                  <a:pt x="58573" y="5818"/>
                </a:cubicBezTo>
                <a:cubicBezTo>
                  <a:pt x="52869" y="5818"/>
                  <a:pt x="47718" y="2840"/>
                  <a:pt x="42229" y="1299"/>
                </a:cubicBezTo>
                <a:cubicBezTo>
                  <a:pt x="39232" y="429"/>
                  <a:pt x="36125" y="1"/>
                  <a:pt x="330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0"/>
          <p:cNvSpPr/>
          <p:nvPr/>
        </p:nvSpPr>
        <p:spPr>
          <a:xfrm flipH="1">
            <a:off x="6921175" y="0"/>
            <a:ext cx="2241875" cy="1017458"/>
          </a:xfrm>
          <a:custGeom>
            <a:avLst/>
            <a:gdLst/>
            <a:ahLst/>
            <a:cxnLst/>
            <a:rect l="l" t="t" r="r" b="b"/>
            <a:pathLst>
              <a:path w="48096" h="21828" extrusionOk="0">
                <a:moveTo>
                  <a:pt x="1" y="0"/>
                </a:moveTo>
                <a:lnTo>
                  <a:pt x="1" y="16562"/>
                </a:lnTo>
                <a:cubicBezTo>
                  <a:pt x="659" y="16562"/>
                  <a:pt x="1370" y="16672"/>
                  <a:pt x="2028" y="16782"/>
                </a:cubicBezTo>
                <a:cubicBezTo>
                  <a:pt x="7130" y="17716"/>
                  <a:pt x="11737" y="20292"/>
                  <a:pt x="16725" y="21388"/>
                </a:cubicBezTo>
                <a:cubicBezTo>
                  <a:pt x="17932" y="21665"/>
                  <a:pt x="19248" y="21827"/>
                  <a:pt x="20512" y="21827"/>
                </a:cubicBezTo>
                <a:cubicBezTo>
                  <a:pt x="24513" y="21827"/>
                  <a:pt x="28519" y="20401"/>
                  <a:pt x="30436" y="17058"/>
                </a:cubicBezTo>
                <a:cubicBezTo>
                  <a:pt x="32081" y="14097"/>
                  <a:pt x="31700" y="10310"/>
                  <a:pt x="33617" y="7516"/>
                </a:cubicBezTo>
                <a:cubicBezTo>
                  <a:pt x="36688" y="3071"/>
                  <a:pt x="43708" y="3567"/>
                  <a:pt x="47933" y="167"/>
                </a:cubicBezTo>
                <a:lnTo>
                  <a:pt x="480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"/>
          <p:cNvSpPr/>
          <p:nvPr/>
        </p:nvSpPr>
        <p:spPr>
          <a:xfrm flipH="1">
            <a:off x="-12" y="2467203"/>
            <a:ext cx="3005958" cy="2676355"/>
          </a:xfrm>
          <a:custGeom>
            <a:avLst/>
            <a:gdLst/>
            <a:ahLst/>
            <a:cxnLst/>
            <a:rect l="l" t="t" r="r" b="b"/>
            <a:pathLst>
              <a:path w="89503" h="79689" extrusionOk="0">
                <a:moveTo>
                  <a:pt x="89503" y="0"/>
                </a:moveTo>
                <a:cubicBezTo>
                  <a:pt x="86269" y="4058"/>
                  <a:pt x="82044" y="7187"/>
                  <a:pt x="76727" y="8665"/>
                </a:cubicBezTo>
                <a:cubicBezTo>
                  <a:pt x="72173" y="9929"/>
                  <a:pt x="67456" y="9929"/>
                  <a:pt x="62740" y="10367"/>
                </a:cubicBezTo>
                <a:cubicBezTo>
                  <a:pt x="58352" y="10859"/>
                  <a:pt x="53965" y="11684"/>
                  <a:pt x="49744" y="12943"/>
                </a:cubicBezTo>
                <a:cubicBezTo>
                  <a:pt x="46893" y="13820"/>
                  <a:pt x="44041" y="14974"/>
                  <a:pt x="41680" y="16839"/>
                </a:cubicBezTo>
                <a:cubicBezTo>
                  <a:pt x="38280" y="19524"/>
                  <a:pt x="36306" y="21937"/>
                  <a:pt x="38557" y="25228"/>
                </a:cubicBezTo>
                <a:cubicBezTo>
                  <a:pt x="41737" y="29782"/>
                  <a:pt x="36582" y="33182"/>
                  <a:pt x="34880" y="34388"/>
                </a:cubicBezTo>
                <a:cubicBezTo>
                  <a:pt x="29725" y="38227"/>
                  <a:pt x="23749" y="40912"/>
                  <a:pt x="17550" y="42777"/>
                </a:cubicBezTo>
                <a:cubicBezTo>
                  <a:pt x="12175" y="44370"/>
                  <a:pt x="6143" y="45629"/>
                  <a:pt x="2799" y="50126"/>
                </a:cubicBezTo>
                <a:cubicBezTo>
                  <a:pt x="658" y="53087"/>
                  <a:pt x="110" y="56983"/>
                  <a:pt x="110" y="60656"/>
                </a:cubicBezTo>
                <a:cubicBezTo>
                  <a:pt x="0" y="66745"/>
                  <a:pt x="1374" y="73379"/>
                  <a:pt x="6033" y="77385"/>
                </a:cubicBezTo>
                <a:cubicBezTo>
                  <a:pt x="7130" y="78315"/>
                  <a:pt x="8336" y="79083"/>
                  <a:pt x="9600" y="79688"/>
                </a:cubicBezTo>
                <a:lnTo>
                  <a:pt x="89503" y="79688"/>
                </a:lnTo>
                <a:lnTo>
                  <a:pt x="895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 flipH="1">
            <a:off x="-6" y="4"/>
            <a:ext cx="1567578" cy="1608622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725875" y="904875"/>
            <a:ext cx="7702800" cy="3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aleway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7894284" y="-72186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-1135416" y="3401061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>
            <a:off x="-504825" y="-304798"/>
            <a:ext cx="1940398" cy="1465652"/>
            <a:chOff x="4591050" y="3209927"/>
            <a:chExt cx="1940398" cy="1465652"/>
          </a:xfrm>
        </p:grpSpPr>
        <p:sp>
          <p:nvSpPr>
            <p:cNvPr id="48" name="Google Shape;48;p4"/>
            <p:cNvSpPr/>
            <p:nvPr/>
          </p:nvSpPr>
          <p:spPr>
            <a:xfrm rot="10800000">
              <a:off x="5264959" y="3527042"/>
              <a:ext cx="597418" cy="1148538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10800000">
              <a:off x="4737040" y="3427565"/>
              <a:ext cx="770971" cy="948600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4591050" y="3265505"/>
              <a:ext cx="791936" cy="252033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10800000">
              <a:off x="5179183" y="3209929"/>
              <a:ext cx="201576" cy="99528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rot="10800000">
              <a:off x="5765060" y="3209927"/>
              <a:ext cx="629851" cy="147044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10800000">
              <a:off x="5660781" y="3311784"/>
              <a:ext cx="870667" cy="880876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7894284" y="-72186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-263115" y="-349151"/>
            <a:ext cx="2188325" cy="2202925"/>
          </a:xfrm>
          <a:custGeom>
            <a:avLst/>
            <a:gdLst/>
            <a:ahLst/>
            <a:cxnLst/>
            <a:rect l="l" t="t" r="r" b="b"/>
            <a:pathLst>
              <a:path w="87533" h="88117" extrusionOk="0">
                <a:moveTo>
                  <a:pt x="6243" y="6662"/>
                </a:moveTo>
                <a:cubicBezTo>
                  <a:pt x="19388" y="-5784"/>
                  <a:pt x="73871" y="2789"/>
                  <a:pt x="84348" y="4757"/>
                </a:cubicBezTo>
                <a:cubicBezTo>
                  <a:pt x="94826" y="6726"/>
                  <a:pt x="75776" y="12822"/>
                  <a:pt x="69108" y="18473"/>
                </a:cubicBezTo>
                <a:cubicBezTo>
                  <a:pt x="62441" y="24125"/>
                  <a:pt x="50947" y="35745"/>
                  <a:pt x="44343" y="38666"/>
                </a:cubicBezTo>
                <a:cubicBezTo>
                  <a:pt x="37739" y="41587"/>
                  <a:pt x="33358" y="33904"/>
                  <a:pt x="29484" y="35999"/>
                </a:cubicBezTo>
                <a:cubicBezTo>
                  <a:pt x="25611" y="38095"/>
                  <a:pt x="24341" y="43302"/>
                  <a:pt x="21102" y="51239"/>
                </a:cubicBezTo>
                <a:cubicBezTo>
                  <a:pt x="17864" y="59177"/>
                  <a:pt x="12657" y="78925"/>
                  <a:pt x="10053" y="83624"/>
                </a:cubicBezTo>
                <a:cubicBezTo>
                  <a:pt x="7450" y="88323"/>
                  <a:pt x="6116" y="92260"/>
                  <a:pt x="5481" y="79433"/>
                </a:cubicBezTo>
                <a:cubicBezTo>
                  <a:pt x="4846" y="66606"/>
                  <a:pt x="-6901" y="19108"/>
                  <a:pt x="6243" y="6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97" name="Google Shape;97;p6"/>
          <p:cNvGrpSpPr/>
          <p:nvPr/>
        </p:nvGrpSpPr>
        <p:grpSpPr>
          <a:xfrm>
            <a:off x="7827604" y="3886205"/>
            <a:ext cx="2144039" cy="1838954"/>
            <a:chOff x="3846154" y="2162180"/>
            <a:chExt cx="2144039" cy="1838954"/>
          </a:xfrm>
        </p:grpSpPr>
        <p:sp>
          <p:nvSpPr>
            <p:cNvPr id="98" name="Google Shape;98;p6"/>
            <p:cNvSpPr/>
            <p:nvPr/>
          </p:nvSpPr>
          <p:spPr>
            <a:xfrm rot="-1800043">
              <a:off x="4431256" y="2239264"/>
              <a:ext cx="597440" cy="1148581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 rot="-1800043">
              <a:off x="4826238" y="2291385"/>
              <a:ext cx="771000" cy="948636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 rot="-1800043">
              <a:off x="5188270" y="3013889"/>
              <a:ext cx="791965" cy="252042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-1800043">
              <a:off x="5295661" y="3350795"/>
              <a:ext cx="201584" cy="99531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1800043">
              <a:off x="4376810" y="3706464"/>
              <a:ext cx="629875" cy="147049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-1800043">
              <a:off x="4008057" y="2941635"/>
              <a:ext cx="870700" cy="880909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431825" y="444837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52"/>
                </a:moveTo>
                <a:cubicBezTo>
                  <a:pt x="1958" y="852"/>
                  <a:pt x="2320" y="1224"/>
                  <a:pt x="2320" y="1586"/>
                </a:cubicBezTo>
                <a:cubicBezTo>
                  <a:pt x="2320" y="2075"/>
                  <a:pt x="1958" y="2320"/>
                  <a:pt x="1586" y="2320"/>
                </a:cubicBezTo>
                <a:cubicBezTo>
                  <a:pt x="1096" y="2320"/>
                  <a:pt x="852" y="2075"/>
                  <a:pt x="852" y="1586"/>
                </a:cubicBezTo>
                <a:cubicBezTo>
                  <a:pt x="852" y="1224"/>
                  <a:pt x="1096" y="852"/>
                  <a:pt x="1586" y="852"/>
                </a:cubicBezTo>
                <a:close/>
                <a:moveTo>
                  <a:pt x="1586" y="1"/>
                </a:moveTo>
                <a:cubicBezTo>
                  <a:pt x="607" y="1"/>
                  <a:pt x="0" y="735"/>
                  <a:pt x="0" y="1586"/>
                </a:cubicBezTo>
                <a:cubicBezTo>
                  <a:pt x="0" y="2447"/>
                  <a:pt x="607" y="3181"/>
                  <a:pt x="1586" y="3181"/>
                </a:cubicBezTo>
                <a:cubicBezTo>
                  <a:pt x="2447" y="3181"/>
                  <a:pt x="3181" y="2447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407350" y="2729550"/>
            <a:ext cx="79550" cy="82475"/>
          </a:xfrm>
          <a:custGeom>
            <a:avLst/>
            <a:gdLst/>
            <a:ahLst/>
            <a:cxnLst/>
            <a:rect l="l" t="t" r="r" b="b"/>
            <a:pathLst>
              <a:path w="3182" h="3299" extrusionOk="0">
                <a:moveTo>
                  <a:pt x="1586" y="852"/>
                </a:moveTo>
                <a:cubicBezTo>
                  <a:pt x="2075" y="852"/>
                  <a:pt x="2320" y="1224"/>
                  <a:pt x="2320" y="1586"/>
                </a:cubicBezTo>
                <a:cubicBezTo>
                  <a:pt x="2320" y="2075"/>
                  <a:pt x="2075" y="2447"/>
                  <a:pt x="1586" y="2447"/>
                </a:cubicBezTo>
                <a:cubicBezTo>
                  <a:pt x="1224" y="2447"/>
                  <a:pt x="852" y="2075"/>
                  <a:pt x="852" y="1586"/>
                </a:cubicBezTo>
                <a:cubicBezTo>
                  <a:pt x="852" y="1224"/>
                  <a:pt x="1224" y="852"/>
                  <a:pt x="1586" y="85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86"/>
                </a:cubicBezTo>
                <a:cubicBezTo>
                  <a:pt x="0" y="2565"/>
                  <a:pt x="734" y="3299"/>
                  <a:pt x="1586" y="3299"/>
                </a:cubicBezTo>
                <a:cubicBezTo>
                  <a:pt x="2447" y="3299"/>
                  <a:pt x="3181" y="2565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3325" y="1441425"/>
            <a:ext cx="82475" cy="82475"/>
          </a:xfrm>
          <a:custGeom>
            <a:avLst/>
            <a:gdLst/>
            <a:ahLst/>
            <a:cxnLst/>
            <a:rect l="l" t="t" r="r" b="b"/>
            <a:pathLst>
              <a:path w="3299" h="3299" extrusionOk="0">
                <a:moveTo>
                  <a:pt x="1713" y="979"/>
                </a:moveTo>
                <a:cubicBezTo>
                  <a:pt x="2076" y="979"/>
                  <a:pt x="2448" y="1224"/>
                  <a:pt x="2448" y="1713"/>
                </a:cubicBezTo>
                <a:cubicBezTo>
                  <a:pt x="2448" y="2075"/>
                  <a:pt x="2076" y="2447"/>
                  <a:pt x="1713" y="2447"/>
                </a:cubicBezTo>
                <a:cubicBezTo>
                  <a:pt x="1224" y="2447"/>
                  <a:pt x="852" y="2075"/>
                  <a:pt x="852" y="1713"/>
                </a:cubicBezTo>
                <a:cubicBezTo>
                  <a:pt x="852" y="1224"/>
                  <a:pt x="1224" y="979"/>
                  <a:pt x="1713" y="979"/>
                </a:cubicBezTo>
                <a:close/>
                <a:moveTo>
                  <a:pt x="1713" y="0"/>
                </a:moveTo>
                <a:cubicBezTo>
                  <a:pt x="735" y="0"/>
                  <a:pt x="1" y="734"/>
                  <a:pt x="1" y="1713"/>
                </a:cubicBezTo>
                <a:cubicBezTo>
                  <a:pt x="1" y="2564"/>
                  <a:pt x="735" y="3298"/>
                  <a:pt x="1713" y="3298"/>
                </a:cubicBezTo>
                <a:cubicBezTo>
                  <a:pt x="2565" y="3298"/>
                  <a:pt x="3299" y="2564"/>
                  <a:pt x="3299" y="1713"/>
                </a:cubicBezTo>
                <a:cubicBezTo>
                  <a:pt x="3299" y="734"/>
                  <a:pt x="2565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 rot="-5400000">
            <a:off x="2974950" y="4729225"/>
            <a:ext cx="21325" cy="134575"/>
          </a:xfrm>
          <a:custGeom>
            <a:avLst/>
            <a:gdLst/>
            <a:ahLst/>
            <a:cxnLst/>
            <a:rect l="l" t="t" r="r" b="b"/>
            <a:pathLst>
              <a:path w="853" h="5383" extrusionOk="0">
                <a:moveTo>
                  <a:pt x="490" y="0"/>
                </a:moveTo>
                <a:cubicBezTo>
                  <a:pt x="245" y="0"/>
                  <a:pt x="1" y="245"/>
                  <a:pt x="1" y="489"/>
                </a:cubicBezTo>
                <a:lnTo>
                  <a:pt x="1" y="4893"/>
                </a:lnTo>
                <a:cubicBezTo>
                  <a:pt x="1" y="5138"/>
                  <a:pt x="245" y="5383"/>
                  <a:pt x="490" y="5383"/>
                </a:cubicBezTo>
                <a:cubicBezTo>
                  <a:pt x="735" y="5383"/>
                  <a:pt x="852" y="5138"/>
                  <a:pt x="852" y="4893"/>
                </a:cubicBezTo>
                <a:lnTo>
                  <a:pt x="852" y="489"/>
                </a:lnTo>
                <a:cubicBezTo>
                  <a:pt x="852" y="245"/>
                  <a:pt x="735" y="0"/>
                  <a:pt x="4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5400000">
            <a:off x="2919775" y="4784150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363" y="1"/>
                </a:moveTo>
                <a:cubicBezTo>
                  <a:pt x="118" y="1"/>
                  <a:pt x="1" y="128"/>
                  <a:pt x="1" y="372"/>
                </a:cubicBezTo>
                <a:cubicBezTo>
                  <a:pt x="1" y="617"/>
                  <a:pt x="118" y="862"/>
                  <a:pt x="363" y="862"/>
                </a:cubicBezTo>
                <a:lnTo>
                  <a:pt x="4894" y="862"/>
                </a:lnTo>
                <a:cubicBezTo>
                  <a:pt x="5139" y="862"/>
                  <a:pt x="5383" y="617"/>
                  <a:pt x="5383" y="372"/>
                </a:cubicBezTo>
                <a:cubicBezTo>
                  <a:pt x="5383" y="128"/>
                  <a:pt x="5139" y="1"/>
                  <a:pt x="48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 rot="-5400000">
            <a:off x="6506563" y="4928513"/>
            <a:ext cx="21550" cy="131425"/>
          </a:xfrm>
          <a:custGeom>
            <a:avLst/>
            <a:gdLst/>
            <a:ahLst/>
            <a:cxnLst/>
            <a:rect l="l" t="t" r="r" b="b"/>
            <a:pathLst>
              <a:path w="862" h="5257" extrusionOk="0">
                <a:moveTo>
                  <a:pt x="489" y="1"/>
                </a:moveTo>
                <a:cubicBezTo>
                  <a:pt x="245" y="1"/>
                  <a:pt x="0" y="118"/>
                  <a:pt x="0" y="363"/>
                </a:cubicBezTo>
                <a:lnTo>
                  <a:pt x="0" y="4894"/>
                </a:lnTo>
                <a:cubicBezTo>
                  <a:pt x="0" y="5139"/>
                  <a:pt x="245" y="5256"/>
                  <a:pt x="489" y="5256"/>
                </a:cubicBezTo>
                <a:cubicBezTo>
                  <a:pt x="734" y="5256"/>
                  <a:pt x="861" y="5139"/>
                  <a:pt x="861" y="4894"/>
                </a:cubicBezTo>
                <a:lnTo>
                  <a:pt x="861" y="363"/>
                </a:lnTo>
                <a:cubicBezTo>
                  <a:pt x="861" y="118"/>
                  <a:pt x="734" y="1"/>
                  <a:pt x="4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-5400000">
            <a:off x="6450050" y="4982100"/>
            <a:ext cx="134575" cy="21325"/>
          </a:xfrm>
          <a:custGeom>
            <a:avLst/>
            <a:gdLst/>
            <a:ahLst/>
            <a:cxnLst/>
            <a:rect l="l" t="t" r="r" b="b"/>
            <a:pathLst>
              <a:path w="5383" h="853" extrusionOk="0">
                <a:moveTo>
                  <a:pt x="372" y="1"/>
                </a:moveTo>
                <a:cubicBezTo>
                  <a:pt x="127" y="1"/>
                  <a:pt x="0" y="245"/>
                  <a:pt x="0" y="490"/>
                </a:cubicBezTo>
                <a:cubicBezTo>
                  <a:pt x="0" y="735"/>
                  <a:pt x="127" y="852"/>
                  <a:pt x="372" y="852"/>
                </a:cubicBezTo>
                <a:lnTo>
                  <a:pt x="4893" y="852"/>
                </a:lnTo>
                <a:cubicBezTo>
                  <a:pt x="5138" y="852"/>
                  <a:pt x="5383" y="735"/>
                  <a:pt x="5383" y="490"/>
                </a:cubicBezTo>
                <a:cubicBezTo>
                  <a:pt x="5383" y="245"/>
                  <a:pt x="5138" y="1"/>
                  <a:pt x="48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-5400000">
            <a:off x="2071013" y="4976013"/>
            <a:ext cx="79550" cy="79525"/>
          </a:xfrm>
          <a:custGeom>
            <a:avLst/>
            <a:gdLst/>
            <a:ahLst/>
            <a:cxnLst/>
            <a:rect l="l" t="t" r="r" b="b"/>
            <a:pathLst>
              <a:path w="3182" h="3181" extrusionOk="0">
                <a:moveTo>
                  <a:pt x="1596" y="861"/>
                </a:moveTo>
                <a:cubicBezTo>
                  <a:pt x="1958" y="861"/>
                  <a:pt x="2330" y="1223"/>
                  <a:pt x="2330" y="1595"/>
                </a:cubicBezTo>
                <a:cubicBezTo>
                  <a:pt x="2330" y="2085"/>
                  <a:pt x="1958" y="2329"/>
                  <a:pt x="1596" y="2329"/>
                </a:cubicBezTo>
                <a:cubicBezTo>
                  <a:pt x="1107" y="2329"/>
                  <a:pt x="862" y="2085"/>
                  <a:pt x="862" y="1595"/>
                </a:cubicBezTo>
                <a:cubicBezTo>
                  <a:pt x="862" y="1223"/>
                  <a:pt x="1107" y="861"/>
                  <a:pt x="1596" y="861"/>
                </a:cubicBezTo>
                <a:close/>
                <a:moveTo>
                  <a:pt x="1596" y="0"/>
                </a:moveTo>
                <a:cubicBezTo>
                  <a:pt x="735" y="0"/>
                  <a:pt x="1" y="734"/>
                  <a:pt x="1" y="1595"/>
                </a:cubicBezTo>
                <a:cubicBezTo>
                  <a:pt x="1" y="2574"/>
                  <a:pt x="735" y="3181"/>
                  <a:pt x="1596" y="3181"/>
                </a:cubicBezTo>
                <a:cubicBezTo>
                  <a:pt x="2447" y="3181"/>
                  <a:pt x="3181" y="2574"/>
                  <a:pt x="3181" y="1595"/>
                </a:cubicBezTo>
                <a:cubicBezTo>
                  <a:pt x="3181" y="734"/>
                  <a:pt x="2447" y="0"/>
                  <a:pt x="15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8669925" y="2707600"/>
            <a:ext cx="21325" cy="134600"/>
          </a:xfrm>
          <a:custGeom>
            <a:avLst/>
            <a:gdLst/>
            <a:ahLst/>
            <a:cxnLst/>
            <a:rect l="l" t="t" r="r" b="b"/>
            <a:pathLst>
              <a:path w="853" h="5384" extrusionOk="0">
                <a:moveTo>
                  <a:pt x="490" y="1"/>
                </a:moveTo>
                <a:cubicBezTo>
                  <a:pt x="245" y="1"/>
                  <a:pt x="1" y="246"/>
                  <a:pt x="1" y="490"/>
                </a:cubicBezTo>
                <a:lnTo>
                  <a:pt x="1" y="4894"/>
                </a:lnTo>
                <a:cubicBezTo>
                  <a:pt x="1" y="5139"/>
                  <a:pt x="245" y="5384"/>
                  <a:pt x="490" y="5384"/>
                </a:cubicBezTo>
                <a:cubicBezTo>
                  <a:pt x="735" y="5384"/>
                  <a:pt x="852" y="5139"/>
                  <a:pt x="852" y="4894"/>
                </a:cubicBezTo>
                <a:lnTo>
                  <a:pt x="852" y="490"/>
                </a:lnTo>
                <a:cubicBezTo>
                  <a:pt x="852" y="246"/>
                  <a:pt x="735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8614875" y="276267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363" y="0"/>
                </a:moveTo>
                <a:cubicBezTo>
                  <a:pt x="118" y="0"/>
                  <a:pt x="1" y="245"/>
                  <a:pt x="1" y="489"/>
                </a:cubicBezTo>
                <a:cubicBezTo>
                  <a:pt x="1" y="734"/>
                  <a:pt x="118" y="861"/>
                  <a:pt x="363" y="861"/>
                </a:cubicBezTo>
                <a:lnTo>
                  <a:pt x="4894" y="861"/>
                </a:lnTo>
                <a:cubicBezTo>
                  <a:pt x="5139" y="861"/>
                  <a:pt x="5383" y="734"/>
                  <a:pt x="5383" y="489"/>
                </a:cubicBezTo>
                <a:cubicBezTo>
                  <a:pt x="5383" y="245"/>
                  <a:pt x="5139" y="0"/>
                  <a:pt x="48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920725" y="144142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62"/>
                </a:moveTo>
                <a:cubicBezTo>
                  <a:pt x="1958" y="862"/>
                  <a:pt x="2320" y="1224"/>
                  <a:pt x="2320" y="1596"/>
                </a:cubicBezTo>
                <a:cubicBezTo>
                  <a:pt x="2320" y="2085"/>
                  <a:pt x="1958" y="2330"/>
                  <a:pt x="1586" y="2330"/>
                </a:cubicBezTo>
                <a:cubicBezTo>
                  <a:pt x="1224" y="2330"/>
                  <a:pt x="852" y="2085"/>
                  <a:pt x="852" y="1596"/>
                </a:cubicBezTo>
                <a:cubicBezTo>
                  <a:pt x="852" y="1224"/>
                  <a:pt x="1224" y="862"/>
                  <a:pt x="1586" y="86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96"/>
                </a:cubicBezTo>
                <a:cubicBezTo>
                  <a:pt x="0" y="2447"/>
                  <a:pt x="734" y="3182"/>
                  <a:pt x="1586" y="3182"/>
                </a:cubicBezTo>
                <a:cubicBezTo>
                  <a:pt x="2447" y="3182"/>
                  <a:pt x="3181" y="2447"/>
                  <a:pt x="3181" y="159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CUSTOM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1436077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1436077" y="198596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subTitle" idx="3"/>
          </p:nvPr>
        </p:nvSpPr>
        <p:spPr>
          <a:xfrm>
            <a:off x="5341327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4"/>
          </p:nvPr>
        </p:nvSpPr>
        <p:spPr>
          <a:xfrm>
            <a:off x="5341327" y="198596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8" name="Google Shape;238;p14"/>
          <p:cNvSpPr txBox="1">
            <a:spLocks noGrp="1"/>
          </p:cNvSpPr>
          <p:nvPr>
            <p:ph type="subTitle" idx="5"/>
          </p:nvPr>
        </p:nvSpPr>
        <p:spPr>
          <a:xfrm>
            <a:off x="1436077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6"/>
          </p:nvPr>
        </p:nvSpPr>
        <p:spPr>
          <a:xfrm>
            <a:off x="1436077" y="3838706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7"/>
          </p:nvPr>
        </p:nvSpPr>
        <p:spPr>
          <a:xfrm>
            <a:off x="5341327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8"/>
          </p:nvPr>
        </p:nvSpPr>
        <p:spPr>
          <a:xfrm>
            <a:off x="5341327" y="3838706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title" idx="9" hasCustomPrompt="1"/>
          </p:nvPr>
        </p:nvSpPr>
        <p:spPr>
          <a:xfrm>
            <a:off x="1436077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14"/>
          <p:cNvSpPr txBox="1">
            <a:spLocks noGrp="1"/>
          </p:cNvSpPr>
          <p:nvPr>
            <p:ph type="title" idx="13" hasCustomPrompt="1"/>
          </p:nvPr>
        </p:nvSpPr>
        <p:spPr>
          <a:xfrm>
            <a:off x="5341327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4"/>
          <p:cNvSpPr txBox="1">
            <a:spLocks noGrp="1"/>
          </p:cNvSpPr>
          <p:nvPr>
            <p:ph type="title" idx="14" hasCustomPrompt="1"/>
          </p:nvPr>
        </p:nvSpPr>
        <p:spPr>
          <a:xfrm>
            <a:off x="1436077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4"/>
          <p:cNvSpPr txBox="1">
            <a:spLocks noGrp="1"/>
          </p:cNvSpPr>
          <p:nvPr>
            <p:ph type="title" idx="15" hasCustomPrompt="1"/>
          </p:nvPr>
        </p:nvSpPr>
        <p:spPr>
          <a:xfrm>
            <a:off x="5341327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6" name="Google Shape;246;p14"/>
          <p:cNvSpPr/>
          <p:nvPr/>
        </p:nvSpPr>
        <p:spPr>
          <a:xfrm>
            <a:off x="8162934" y="-4701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flipH="1">
            <a:off x="-1059216" y="-65886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14"/>
          <p:cNvGrpSpPr/>
          <p:nvPr/>
        </p:nvGrpSpPr>
        <p:grpSpPr>
          <a:xfrm>
            <a:off x="-760450" y="3677852"/>
            <a:ext cx="1940398" cy="1465652"/>
            <a:chOff x="4335425" y="7192577"/>
            <a:chExt cx="1940398" cy="1465652"/>
          </a:xfrm>
        </p:grpSpPr>
        <p:sp>
          <p:nvSpPr>
            <p:cNvPr id="249" name="Google Shape;249;p14"/>
            <p:cNvSpPr/>
            <p:nvPr/>
          </p:nvSpPr>
          <p:spPr>
            <a:xfrm>
              <a:off x="5004497" y="7192577"/>
              <a:ext cx="597418" cy="1148538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5358862" y="7491992"/>
              <a:ext cx="770971" cy="948600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5483887" y="8350618"/>
              <a:ext cx="791936" cy="252033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5486114" y="8558700"/>
              <a:ext cx="201576" cy="99528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4471962" y="8511186"/>
              <a:ext cx="629851" cy="147044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4335425" y="7675497"/>
              <a:ext cx="870667" cy="880876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14"/>
          <p:cNvGrpSpPr/>
          <p:nvPr/>
        </p:nvGrpSpPr>
        <p:grpSpPr>
          <a:xfrm>
            <a:off x="7953375" y="-47023"/>
            <a:ext cx="1940398" cy="1465652"/>
            <a:chOff x="3363875" y="7677752"/>
            <a:chExt cx="1940398" cy="1465652"/>
          </a:xfrm>
        </p:grpSpPr>
        <p:sp>
          <p:nvSpPr>
            <p:cNvPr id="256" name="Google Shape;256;p14"/>
            <p:cNvSpPr/>
            <p:nvPr/>
          </p:nvSpPr>
          <p:spPr>
            <a:xfrm rot="10800000">
              <a:off x="4037784" y="7994867"/>
              <a:ext cx="597418" cy="1148538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 rot="10800000">
              <a:off x="3509865" y="7895390"/>
              <a:ext cx="770971" cy="948600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 rot="10800000">
              <a:off x="3363875" y="7733330"/>
              <a:ext cx="791936" cy="252033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 rot="10800000">
              <a:off x="3952008" y="7677754"/>
              <a:ext cx="201576" cy="99528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 rot="10800000">
              <a:off x="4537885" y="7677752"/>
              <a:ext cx="629851" cy="147044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 rot="10800000">
              <a:off x="4433606" y="7779609"/>
              <a:ext cx="870667" cy="880876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4"/>
          <p:cNvSpPr/>
          <p:nvPr/>
        </p:nvSpPr>
        <p:spPr>
          <a:xfrm>
            <a:off x="399400" y="2797575"/>
            <a:ext cx="21550" cy="131675"/>
          </a:xfrm>
          <a:custGeom>
            <a:avLst/>
            <a:gdLst/>
            <a:ahLst/>
            <a:cxnLst/>
            <a:rect l="l" t="t" r="r" b="b"/>
            <a:pathLst>
              <a:path w="862" h="5267" extrusionOk="0">
                <a:moveTo>
                  <a:pt x="372" y="1"/>
                </a:moveTo>
                <a:cubicBezTo>
                  <a:pt x="128" y="1"/>
                  <a:pt x="1" y="128"/>
                  <a:pt x="1" y="373"/>
                </a:cubicBezTo>
                <a:lnTo>
                  <a:pt x="1" y="4894"/>
                </a:lnTo>
                <a:cubicBezTo>
                  <a:pt x="1" y="5139"/>
                  <a:pt x="128" y="5266"/>
                  <a:pt x="372" y="5266"/>
                </a:cubicBezTo>
                <a:cubicBezTo>
                  <a:pt x="617" y="5266"/>
                  <a:pt x="862" y="5139"/>
                  <a:pt x="862" y="4894"/>
                </a:cubicBezTo>
                <a:lnTo>
                  <a:pt x="862" y="373"/>
                </a:lnTo>
                <a:cubicBezTo>
                  <a:pt x="862" y="128"/>
                  <a:pt x="617" y="1"/>
                  <a:pt x="3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344350" y="2852625"/>
            <a:ext cx="131650" cy="21575"/>
          </a:xfrm>
          <a:custGeom>
            <a:avLst/>
            <a:gdLst/>
            <a:ahLst/>
            <a:cxnLst/>
            <a:rect l="l" t="t" r="r" b="b"/>
            <a:pathLst>
              <a:path w="5266" h="863" extrusionOk="0">
                <a:moveTo>
                  <a:pt x="372" y="1"/>
                </a:moveTo>
                <a:cubicBezTo>
                  <a:pt x="128" y="1"/>
                  <a:pt x="0" y="246"/>
                  <a:pt x="0" y="373"/>
                </a:cubicBezTo>
                <a:cubicBezTo>
                  <a:pt x="0" y="617"/>
                  <a:pt x="128" y="862"/>
                  <a:pt x="372" y="862"/>
                </a:cubicBezTo>
                <a:lnTo>
                  <a:pt x="4894" y="862"/>
                </a:lnTo>
                <a:cubicBezTo>
                  <a:pt x="5139" y="862"/>
                  <a:pt x="5266" y="617"/>
                  <a:pt x="5266" y="373"/>
                </a:cubicBezTo>
                <a:cubicBezTo>
                  <a:pt x="5266" y="246"/>
                  <a:pt x="5139" y="1"/>
                  <a:pt x="48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451525" y="1968875"/>
            <a:ext cx="79550" cy="82475"/>
          </a:xfrm>
          <a:custGeom>
            <a:avLst/>
            <a:gdLst/>
            <a:ahLst/>
            <a:cxnLst/>
            <a:rect l="l" t="t" r="r" b="b"/>
            <a:pathLst>
              <a:path w="3182" h="3299" extrusionOk="0">
                <a:moveTo>
                  <a:pt x="1586" y="852"/>
                </a:moveTo>
                <a:cubicBezTo>
                  <a:pt x="2075" y="852"/>
                  <a:pt x="2320" y="1224"/>
                  <a:pt x="2320" y="1586"/>
                </a:cubicBezTo>
                <a:cubicBezTo>
                  <a:pt x="2320" y="2075"/>
                  <a:pt x="2075" y="2447"/>
                  <a:pt x="1586" y="2447"/>
                </a:cubicBezTo>
                <a:cubicBezTo>
                  <a:pt x="1224" y="2447"/>
                  <a:pt x="852" y="2075"/>
                  <a:pt x="852" y="1586"/>
                </a:cubicBezTo>
                <a:cubicBezTo>
                  <a:pt x="852" y="1224"/>
                  <a:pt x="1224" y="852"/>
                  <a:pt x="1586" y="85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86"/>
                </a:cubicBezTo>
                <a:cubicBezTo>
                  <a:pt x="0" y="2565"/>
                  <a:pt x="734" y="3299"/>
                  <a:pt x="1586" y="3299"/>
                </a:cubicBezTo>
                <a:cubicBezTo>
                  <a:pt x="2447" y="3299"/>
                  <a:pt x="3181" y="2565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268250" y="1261850"/>
            <a:ext cx="21325" cy="134575"/>
          </a:xfrm>
          <a:custGeom>
            <a:avLst/>
            <a:gdLst/>
            <a:ahLst/>
            <a:cxnLst/>
            <a:rect l="l" t="t" r="r" b="b"/>
            <a:pathLst>
              <a:path w="853" h="5383" extrusionOk="0">
                <a:moveTo>
                  <a:pt x="490" y="0"/>
                </a:moveTo>
                <a:cubicBezTo>
                  <a:pt x="245" y="0"/>
                  <a:pt x="1" y="245"/>
                  <a:pt x="1" y="489"/>
                </a:cubicBezTo>
                <a:lnTo>
                  <a:pt x="1" y="4893"/>
                </a:lnTo>
                <a:cubicBezTo>
                  <a:pt x="1" y="5138"/>
                  <a:pt x="245" y="5383"/>
                  <a:pt x="490" y="5383"/>
                </a:cubicBezTo>
                <a:cubicBezTo>
                  <a:pt x="735" y="5383"/>
                  <a:pt x="852" y="5138"/>
                  <a:pt x="852" y="4893"/>
                </a:cubicBezTo>
                <a:lnTo>
                  <a:pt x="852" y="489"/>
                </a:lnTo>
                <a:cubicBezTo>
                  <a:pt x="852" y="245"/>
                  <a:pt x="735" y="0"/>
                  <a:pt x="4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213200" y="131982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363" y="1"/>
                </a:moveTo>
                <a:cubicBezTo>
                  <a:pt x="118" y="1"/>
                  <a:pt x="1" y="128"/>
                  <a:pt x="1" y="372"/>
                </a:cubicBezTo>
                <a:cubicBezTo>
                  <a:pt x="1" y="617"/>
                  <a:pt x="118" y="862"/>
                  <a:pt x="363" y="862"/>
                </a:cubicBezTo>
                <a:lnTo>
                  <a:pt x="4894" y="862"/>
                </a:lnTo>
                <a:cubicBezTo>
                  <a:pt x="5139" y="862"/>
                  <a:pt x="5383" y="617"/>
                  <a:pt x="5383" y="372"/>
                </a:cubicBezTo>
                <a:cubicBezTo>
                  <a:pt x="5383" y="128"/>
                  <a:pt x="5139" y="1"/>
                  <a:pt x="48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647500" y="680750"/>
            <a:ext cx="82475" cy="82475"/>
          </a:xfrm>
          <a:custGeom>
            <a:avLst/>
            <a:gdLst/>
            <a:ahLst/>
            <a:cxnLst/>
            <a:rect l="l" t="t" r="r" b="b"/>
            <a:pathLst>
              <a:path w="3299" h="3299" extrusionOk="0">
                <a:moveTo>
                  <a:pt x="1713" y="979"/>
                </a:moveTo>
                <a:cubicBezTo>
                  <a:pt x="2076" y="979"/>
                  <a:pt x="2448" y="1224"/>
                  <a:pt x="2448" y="1713"/>
                </a:cubicBezTo>
                <a:cubicBezTo>
                  <a:pt x="2448" y="2075"/>
                  <a:pt x="2076" y="2447"/>
                  <a:pt x="1713" y="2447"/>
                </a:cubicBezTo>
                <a:cubicBezTo>
                  <a:pt x="1224" y="2447"/>
                  <a:pt x="852" y="2075"/>
                  <a:pt x="852" y="1713"/>
                </a:cubicBezTo>
                <a:cubicBezTo>
                  <a:pt x="852" y="1224"/>
                  <a:pt x="1224" y="979"/>
                  <a:pt x="1713" y="979"/>
                </a:cubicBezTo>
                <a:close/>
                <a:moveTo>
                  <a:pt x="1713" y="0"/>
                </a:moveTo>
                <a:cubicBezTo>
                  <a:pt x="735" y="0"/>
                  <a:pt x="1" y="734"/>
                  <a:pt x="1" y="1713"/>
                </a:cubicBezTo>
                <a:cubicBezTo>
                  <a:pt x="1" y="2564"/>
                  <a:pt x="735" y="3298"/>
                  <a:pt x="1713" y="3298"/>
                </a:cubicBezTo>
                <a:cubicBezTo>
                  <a:pt x="2565" y="3298"/>
                  <a:pt x="3299" y="2564"/>
                  <a:pt x="3299" y="1713"/>
                </a:cubicBezTo>
                <a:cubicBezTo>
                  <a:pt x="3299" y="734"/>
                  <a:pt x="2565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>
            <a:off x="8483125" y="2544125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127"/>
                  <a:pt x="0" y="372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372"/>
                </a:lnTo>
                <a:cubicBezTo>
                  <a:pt x="852" y="127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8424875" y="259917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490" y="0"/>
                </a:moveTo>
                <a:cubicBezTo>
                  <a:pt x="246" y="0"/>
                  <a:pt x="1" y="245"/>
                  <a:pt x="1" y="489"/>
                </a:cubicBezTo>
                <a:cubicBezTo>
                  <a:pt x="1" y="734"/>
                  <a:pt x="246" y="861"/>
                  <a:pt x="490" y="861"/>
                </a:cubicBezTo>
                <a:lnTo>
                  <a:pt x="5022" y="861"/>
                </a:lnTo>
                <a:cubicBezTo>
                  <a:pt x="5266" y="861"/>
                  <a:pt x="5384" y="734"/>
                  <a:pt x="5384" y="489"/>
                </a:cubicBezTo>
                <a:cubicBezTo>
                  <a:pt x="5384" y="245"/>
                  <a:pt x="5266" y="0"/>
                  <a:pt x="50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8485825" y="4106400"/>
            <a:ext cx="21325" cy="134600"/>
          </a:xfrm>
          <a:custGeom>
            <a:avLst/>
            <a:gdLst/>
            <a:ahLst/>
            <a:cxnLst/>
            <a:rect l="l" t="t" r="r" b="b"/>
            <a:pathLst>
              <a:path w="853" h="5384" extrusionOk="0">
                <a:moveTo>
                  <a:pt x="490" y="1"/>
                </a:moveTo>
                <a:cubicBezTo>
                  <a:pt x="245" y="1"/>
                  <a:pt x="1" y="246"/>
                  <a:pt x="1" y="490"/>
                </a:cubicBezTo>
                <a:lnTo>
                  <a:pt x="1" y="4894"/>
                </a:lnTo>
                <a:cubicBezTo>
                  <a:pt x="1" y="5139"/>
                  <a:pt x="245" y="5384"/>
                  <a:pt x="490" y="5384"/>
                </a:cubicBezTo>
                <a:cubicBezTo>
                  <a:pt x="735" y="5384"/>
                  <a:pt x="852" y="5139"/>
                  <a:pt x="852" y="4894"/>
                </a:cubicBezTo>
                <a:lnTo>
                  <a:pt x="852" y="490"/>
                </a:lnTo>
                <a:cubicBezTo>
                  <a:pt x="852" y="246"/>
                  <a:pt x="735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8430775" y="416147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363" y="0"/>
                </a:moveTo>
                <a:cubicBezTo>
                  <a:pt x="118" y="0"/>
                  <a:pt x="1" y="245"/>
                  <a:pt x="1" y="489"/>
                </a:cubicBezTo>
                <a:cubicBezTo>
                  <a:pt x="1" y="734"/>
                  <a:pt x="118" y="861"/>
                  <a:pt x="363" y="861"/>
                </a:cubicBezTo>
                <a:lnTo>
                  <a:pt x="4894" y="861"/>
                </a:lnTo>
                <a:cubicBezTo>
                  <a:pt x="5139" y="861"/>
                  <a:pt x="5383" y="734"/>
                  <a:pt x="5383" y="489"/>
                </a:cubicBezTo>
                <a:cubicBezTo>
                  <a:pt x="5383" y="245"/>
                  <a:pt x="5139" y="0"/>
                  <a:pt x="48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8736625" y="284022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62"/>
                </a:moveTo>
                <a:cubicBezTo>
                  <a:pt x="1958" y="862"/>
                  <a:pt x="2320" y="1224"/>
                  <a:pt x="2320" y="1596"/>
                </a:cubicBezTo>
                <a:cubicBezTo>
                  <a:pt x="2320" y="2085"/>
                  <a:pt x="1958" y="2330"/>
                  <a:pt x="1586" y="2330"/>
                </a:cubicBezTo>
                <a:cubicBezTo>
                  <a:pt x="1224" y="2330"/>
                  <a:pt x="852" y="2085"/>
                  <a:pt x="852" y="1596"/>
                </a:cubicBezTo>
                <a:cubicBezTo>
                  <a:pt x="852" y="1224"/>
                  <a:pt x="1224" y="862"/>
                  <a:pt x="1586" y="86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96"/>
                </a:cubicBezTo>
                <a:cubicBezTo>
                  <a:pt x="0" y="2447"/>
                  <a:pt x="734" y="3182"/>
                  <a:pt x="1586" y="3182"/>
                </a:cubicBezTo>
                <a:cubicBezTo>
                  <a:pt x="2447" y="3182"/>
                  <a:pt x="3181" y="2447"/>
                  <a:pt x="3181" y="159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8724850" y="1323275"/>
            <a:ext cx="79550" cy="79525"/>
          </a:xfrm>
          <a:custGeom>
            <a:avLst/>
            <a:gdLst/>
            <a:ahLst/>
            <a:cxnLst/>
            <a:rect l="l" t="t" r="r" b="b"/>
            <a:pathLst>
              <a:path w="3182" h="3181" extrusionOk="0">
                <a:moveTo>
                  <a:pt x="1596" y="861"/>
                </a:moveTo>
                <a:cubicBezTo>
                  <a:pt x="1958" y="861"/>
                  <a:pt x="2330" y="1223"/>
                  <a:pt x="2330" y="1595"/>
                </a:cubicBezTo>
                <a:cubicBezTo>
                  <a:pt x="2330" y="2085"/>
                  <a:pt x="1958" y="2329"/>
                  <a:pt x="1596" y="2329"/>
                </a:cubicBezTo>
                <a:cubicBezTo>
                  <a:pt x="1107" y="2329"/>
                  <a:pt x="862" y="2085"/>
                  <a:pt x="862" y="1595"/>
                </a:cubicBezTo>
                <a:cubicBezTo>
                  <a:pt x="862" y="1223"/>
                  <a:pt x="1107" y="861"/>
                  <a:pt x="1596" y="861"/>
                </a:cubicBezTo>
                <a:close/>
                <a:moveTo>
                  <a:pt x="1596" y="0"/>
                </a:moveTo>
                <a:cubicBezTo>
                  <a:pt x="735" y="0"/>
                  <a:pt x="1" y="734"/>
                  <a:pt x="1" y="1595"/>
                </a:cubicBezTo>
                <a:cubicBezTo>
                  <a:pt x="1" y="2574"/>
                  <a:pt x="735" y="3181"/>
                  <a:pt x="1596" y="3181"/>
                </a:cubicBezTo>
                <a:cubicBezTo>
                  <a:pt x="2447" y="3181"/>
                  <a:pt x="3181" y="2574"/>
                  <a:pt x="3181" y="1595"/>
                </a:cubicBezTo>
                <a:cubicBezTo>
                  <a:pt x="3181" y="734"/>
                  <a:pt x="2447" y="0"/>
                  <a:pt x="15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 rot="-5400000">
            <a:off x="3553288" y="122788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245"/>
                  <a:pt x="0" y="489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489"/>
                </a:lnTo>
                <a:cubicBezTo>
                  <a:pt x="852" y="245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-5400000">
            <a:off x="3496650" y="179425"/>
            <a:ext cx="131400" cy="21300"/>
          </a:xfrm>
          <a:custGeom>
            <a:avLst/>
            <a:gdLst/>
            <a:ahLst/>
            <a:cxnLst/>
            <a:rect l="l" t="t" r="r" b="b"/>
            <a:pathLst>
              <a:path w="5256" h="852" extrusionOk="0">
                <a:moveTo>
                  <a:pt x="362" y="0"/>
                </a:moveTo>
                <a:cubicBezTo>
                  <a:pt x="117" y="0"/>
                  <a:pt x="0" y="245"/>
                  <a:pt x="0" y="489"/>
                </a:cubicBezTo>
                <a:cubicBezTo>
                  <a:pt x="0" y="734"/>
                  <a:pt x="117" y="852"/>
                  <a:pt x="362" y="852"/>
                </a:cubicBezTo>
                <a:lnTo>
                  <a:pt x="4893" y="852"/>
                </a:lnTo>
                <a:cubicBezTo>
                  <a:pt x="5138" y="852"/>
                  <a:pt x="5256" y="734"/>
                  <a:pt x="5256" y="489"/>
                </a:cubicBezTo>
                <a:cubicBezTo>
                  <a:pt x="5256" y="245"/>
                  <a:pt x="5138" y="0"/>
                  <a:pt x="4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"/>
          <p:cNvSpPr/>
          <p:nvPr/>
        </p:nvSpPr>
        <p:spPr>
          <a:xfrm rot="-5400000">
            <a:off x="4658713" y="225288"/>
            <a:ext cx="21550" cy="131425"/>
          </a:xfrm>
          <a:custGeom>
            <a:avLst/>
            <a:gdLst/>
            <a:ahLst/>
            <a:cxnLst/>
            <a:rect l="l" t="t" r="r" b="b"/>
            <a:pathLst>
              <a:path w="862" h="5257" extrusionOk="0">
                <a:moveTo>
                  <a:pt x="489" y="1"/>
                </a:moveTo>
                <a:cubicBezTo>
                  <a:pt x="245" y="1"/>
                  <a:pt x="0" y="118"/>
                  <a:pt x="0" y="363"/>
                </a:cubicBezTo>
                <a:lnTo>
                  <a:pt x="0" y="4894"/>
                </a:lnTo>
                <a:cubicBezTo>
                  <a:pt x="0" y="5139"/>
                  <a:pt x="245" y="5256"/>
                  <a:pt x="489" y="5256"/>
                </a:cubicBezTo>
                <a:cubicBezTo>
                  <a:pt x="734" y="5256"/>
                  <a:pt x="861" y="5139"/>
                  <a:pt x="861" y="4894"/>
                </a:cubicBezTo>
                <a:lnTo>
                  <a:pt x="861" y="363"/>
                </a:lnTo>
                <a:cubicBezTo>
                  <a:pt x="861" y="118"/>
                  <a:pt x="734" y="1"/>
                  <a:pt x="4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 rot="-5400000">
            <a:off x="4602200" y="278875"/>
            <a:ext cx="134575" cy="21325"/>
          </a:xfrm>
          <a:custGeom>
            <a:avLst/>
            <a:gdLst/>
            <a:ahLst/>
            <a:cxnLst/>
            <a:rect l="l" t="t" r="r" b="b"/>
            <a:pathLst>
              <a:path w="5383" h="853" extrusionOk="0">
                <a:moveTo>
                  <a:pt x="372" y="1"/>
                </a:moveTo>
                <a:cubicBezTo>
                  <a:pt x="127" y="1"/>
                  <a:pt x="0" y="245"/>
                  <a:pt x="0" y="490"/>
                </a:cubicBezTo>
                <a:cubicBezTo>
                  <a:pt x="0" y="735"/>
                  <a:pt x="127" y="852"/>
                  <a:pt x="372" y="852"/>
                </a:cubicBezTo>
                <a:lnTo>
                  <a:pt x="4893" y="852"/>
                </a:lnTo>
                <a:cubicBezTo>
                  <a:pt x="5138" y="852"/>
                  <a:pt x="5383" y="735"/>
                  <a:pt x="5383" y="490"/>
                </a:cubicBezTo>
                <a:cubicBezTo>
                  <a:pt x="5383" y="245"/>
                  <a:pt x="5138" y="1"/>
                  <a:pt x="48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subTitle" idx="1"/>
          </p:nvPr>
        </p:nvSpPr>
        <p:spPr>
          <a:xfrm>
            <a:off x="4197000" y="1694647"/>
            <a:ext cx="42270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/>
          <p:nvPr/>
        </p:nvSpPr>
        <p:spPr>
          <a:xfrm>
            <a:off x="7894284" y="-72186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6"/>
          <p:cNvGrpSpPr/>
          <p:nvPr/>
        </p:nvGrpSpPr>
        <p:grpSpPr>
          <a:xfrm>
            <a:off x="0" y="2"/>
            <a:ext cx="1940398" cy="1465652"/>
            <a:chOff x="5095875" y="3514727"/>
            <a:chExt cx="1940398" cy="1465652"/>
          </a:xfrm>
        </p:grpSpPr>
        <p:sp>
          <p:nvSpPr>
            <p:cNvPr id="289" name="Google Shape;289;p16"/>
            <p:cNvSpPr/>
            <p:nvPr/>
          </p:nvSpPr>
          <p:spPr>
            <a:xfrm rot="10800000">
              <a:off x="5769784" y="3831842"/>
              <a:ext cx="597418" cy="1148538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10800000">
              <a:off x="5241865" y="3732365"/>
              <a:ext cx="770971" cy="948600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10800000">
              <a:off x="5095875" y="3570305"/>
              <a:ext cx="791936" cy="252033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10800000">
              <a:off x="5684008" y="3514729"/>
              <a:ext cx="201576" cy="99528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 rot="10800000">
              <a:off x="6269885" y="3514727"/>
              <a:ext cx="629851" cy="147044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 rot="10800000">
              <a:off x="6165606" y="3616584"/>
              <a:ext cx="870667" cy="880876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/>
          <p:nvPr/>
        </p:nvSpPr>
        <p:spPr>
          <a:xfrm rot="10800000" flipH="1">
            <a:off x="7646982" y="3617154"/>
            <a:ext cx="1567578" cy="1608622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7"/>
          <p:cNvSpPr/>
          <p:nvPr/>
        </p:nvSpPr>
        <p:spPr>
          <a:xfrm rot="-5400000" flipH="1">
            <a:off x="-8768" y="3582491"/>
            <a:ext cx="1567578" cy="1608622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ubTitle" idx="1"/>
          </p:nvPr>
        </p:nvSpPr>
        <p:spPr>
          <a:xfrm>
            <a:off x="851923" y="2019263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2"/>
          </p:nvPr>
        </p:nvSpPr>
        <p:spPr>
          <a:xfrm>
            <a:off x="1315423" y="1700724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subTitle" idx="3"/>
          </p:nvPr>
        </p:nvSpPr>
        <p:spPr>
          <a:xfrm>
            <a:off x="3885750" y="1700724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4"/>
          </p:nvPr>
        </p:nvSpPr>
        <p:spPr>
          <a:xfrm>
            <a:off x="3429000" y="2019263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subTitle" idx="5"/>
          </p:nvPr>
        </p:nvSpPr>
        <p:spPr>
          <a:xfrm>
            <a:off x="6463111" y="1700724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6"/>
          </p:nvPr>
        </p:nvSpPr>
        <p:spPr>
          <a:xfrm>
            <a:off x="6006361" y="2019263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7"/>
          <p:cNvSpPr txBox="1">
            <a:spLocks noGrp="1"/>
          </p:cNvSpPr>
          <p:nvPr>
            <p:ph type="subTitle" idx="7"/>
          </p:nvPr>
        </p:nvSpPr>
        <p:spPr>
          <a:xfrm>
            <a:off x="851923" y="344019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7"/>
          <p:cNvSpPr txBox="1">
            <a:spLocks noGrp="1"/>
          </p:cNvSpPr>
          <p:nvPr>
            <p:ph type="subTitle" idx="8"/>
          </p:nvPr>
        </p:nvSpPr>
        <p:spPr>
          <a:xfrm>
            <a:off x="1315273" y="3121663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06" name="Google Shape;306;p17"/>
          <p:cNvSpPr txBox="1">
            <a:spLocks noGrp="1"/>
          </p:cNvSpPr>
          <p:nvPr>
            <p:ph type="subTitle" idx="9"/>
          </p:nvPr>
        </p:nvSpPr>
        <p:spPr>
          <a:xfrm>
            <a:off x="3885600" y="3121663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07" name="Google Shape;307;p17"/>
          <p:cNvSpPr txBox="1">
            <a:spLocks noGrp="1"/>
          </p:cNvSpPr>
          <p:nvPr>
            <p:ph type="subTitle" idx="13"/>
          </p:nvPr>
        </p:nvSpPr>
        <p:spPr>
          <a:xfrm>
            <a:off x="3429000" y="344019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subTitle" idx="14"/>
          </p:nvPr>
        </p:nvSpPr>
        <p:spPr>
          <a:xfrm>
            <a:off x="6462961" y="3121663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5"/>
          </p:nvPr>
        </p:nvSpPr>
        <p:spPr>
          <a:xfrm>
            <a:off x="6006361" y="344019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7"/>
          <p:cNvSpPr/>
          <p:nvPr/>
        </p:nvSpPr>
        <p:spPr>
          <a:xfrm rot="-10022378">
            <a:off x="8093761" y="79255"/>
            <a:ext cx="597421" cy="1148545"/>
          </a:xfrm>
          <a:custGeom>
            <a:avLst/>
            <a:gdLst/>
            <a:ahLst/>
            <a:cxnLst/>
            <a:rect l="l" t="t" r="r" b="b"/>
            <a:pathLst>
              <a:path w="14220" h="27338" extrusionOk="0">
                <a:moveTo>
                  <a:pt x="7443" y="1"/>
                </a:moveTo>
                <a:cubicBezTo>
                  <a:pt x="7333" y="1"/>
                  <a:pt x="7223" y="54"/>
                  <a:pt x="7165" y="164"/>
                </a:cubicBezTo>
                <a:cubicBezTo>
                  <a:pt x="0" y="12126"/>
                  <a:pt x="4079" y="26950"/>
                  <a:pt x="4136" y="27060"/>
                </a:cubicBezTo>
                <a:cubicBezTo>
                  <a:pt x="4136" y="27228"/>
                  <a:pt x="4299" y="27338"/>
                  <a:pt x="4467" y="27338"/>
                </a:cubicBezTo>
                <a:lnTo>
                  <a:pt x="4577" y="27338"/>
                </a:lnTo>
                <a:cubicBezTo>
                  <a:pt x="4740" y="27280"/>
                  <a:pt x="4850" y="27060"/>
                  <a:pt x="4798" y="26897"/>
                </a:cubicBezTo>
                <a:cubicBezTo>
                  <a:pt x="4740" y="26729"/>
                  <a:pt x="882" y="12730"/>
                  <a:pt x="7443" y="1103"/>
                </a:cubicBezTo>
                <a:cubicBezTo>
                  <a:pt x="8598" y="3802"/>
                  <a:pt x="12954" y="14714"/>
                  <a:pt x="9537" y="25133"/>
                </a:cubicBezTo>
                <a:cubicBezTo>
                  <a:pt x="9480" y="25296"/>
                  <a:pt x="9590" y="25517"/>
                  <a:pt x="9758" y="25574"/>
                </a:cubicBezTo>
                <a:cubicBezTo>
                  <a:pt x="9796" y="25587"/>
                  <a:pt x="9837" y="25593"/>
                  <a:pt x="9879" y="25593"/>
                </a:cubicBezTo>
                <a:cubicBezTo>
                  <a:pt x="10015" y="25593"/>
                  <a:pt x="10155" y="25523"/>
                  <a:pt x="10199" y="25354"/>
                </a:cubicBezTo>
                <a:cubicBezTo>
                  <a:pt x="14220" y="13118"/>
                  <a:pt x="7827" y="332"/>
                  <a:pt x="7774" y="164"/>
                </a:cubicBezTo>
                <a:cubicBezTo>
                  <a:pt x="7716" y="54"/>
                  <a:pt x="7606" y="1"/>
                  <a:pt x="74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7"/>
          <p:cNvSpPr/>
          <p:nvPr/>
        </p:nvSpPr>
        <p:spPr>
          <a:xfrm rot="-10022378">
            <a:off x="7621803" y="-114073"/>
            <a:ext cx="770976" cy="948606"/>
          </a:xfrm>
          <a:custGeom>
            <a:avLst/>
            <a:gdLst/>
            <a:ahLst/>
            <a:cxnLst/>
            <a:rect l="l" t="t" r="r" b="b"/>
            <a:pathLst>
              <a:path w="18351" h="22579" extrusionOk="0">
                <a:moveTo>
                  <a:pt x="18012" y="1"/>
                </a:moveTo>
                <a:cubicBezTo>
                  <a:pt x="17959" y="1"/>
                  <a:pt x="17903" y="15"/>
                  <a:pt x="17857" y="39"/>
                </a:cubicBezTo>
                <a:cubicBezTo>
                  <a:pt x="5181" y="5881"/>
                  <a:pt x="110" y="20321"/>
                  <a:pt x="53" y="20484"/>
                </a:cubicBezTo>
                <a:cubicBezTo>
                  <a:pt x="0" y="20652"/>
                  <a:pt x="110" y="20872"/>
                  <a:pt x="273" y="20925"/>
                </a:cubicBezTo>
                <a:cubicBezTo>
                  <a:pt x="314" y="20936"/>
                  <a:pt x="354" y="20940"/>
                  <a:pt x="393" y="20940"/>
                </a:cubicBezTo>
                <a:cubicBezTo>
                  <a:pt x="569" y="20940"/>
                  <a:pt x="725" y="20842"/>
                  <a:pt x="772" y="20705"/>
                </a:cubicBezTo>
                <a:cubicBezTo>
                  <a:pt x="825" y="20541"/>
                  <a:pt x="5564" y="6873"/>
                  <a:pt x="17526" y="974"/>
                </a:cubicBezTo>
                <a:lnTo>
                  <a:pt x="17526" y="974"/>
                </a:lnTo>
                <a:cubicBezTo>
                  <a:pt x="17028" y="3840"/>
                  <a:pt x="14383" y="15303"/>
                  <a:pt x="5622" y="21974"/>
                </a:cubicBezTo>
                <a:cubicBezTo>
                  <a:pt x="5511" y="22085"/>
                  <a:pt x="5454" y="22305"/>
                  <a:pt x="5564" y="22468"/>
                </a:cubicBezTo>
                <a:cubicBezTo>
                  <a:pt x="5622" y="22526"/>
                  <a:pt x="5732" y="22579"/>
                  <a:pt x="5842" y="22579"/>
                </a:cubicBezTo>
                <a:cubicBezTo>
                  <a:pt x="5952" y="22579"/>
                  <a:pt x="6005" y="22579"/>
                  <a:pt x="6063" y="22526"/>
                </a:cubicBezTo>
                <a:cubicBezTo>
                  <a:pt x="16314" y="14752"/>
                  <a:pt x="18351" y="590"/>
                  <a:pt x="18351" y="422"/>
                </a:cubicBezTo>
                <a:cubicBezTo>
                  <a:pt x="18351" y="312"/>
                  <a:pt x="18298" y="149"/>
                  <a:pt x="18188" y="92"/>
                </a:cubicBezTo>
                <a:cubicBezTo>
                  <a:pt x="18154" y="28"/>
                  <a:pt x="18085" y="1"/>
                  <a:pt x="180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7"/>
          <p:cNvSpPr/>
          <p:nvPr/>
        </p:nvSpPr>
        <p:spPr>
          <a:xfrm rot="-10022378">
            <a:off x="7593707" y="-293520"/>
            <a:ext cx="791940" cy="252035"/>
          </a:xfrm>
          <a:custGeom>
            <a:avLst/>
            <a:gdLst/>
            <a:ahLst/>
            <a:cxnLst/>
            <a:rect l="l" t="t" r="r" b="b"/>
            <a:pathLst>
              <a:path w="18850" h="5999" extrusionOk="0">
                <a:moveTo>
                  <a:pt x="10781" y="1"/>
                </a:moveTo>
                <a:cubicBezTo>
                  <a:pt x="6483" y="1"/>
                  <a:pt x="3129" y="1265"/>
                  <a:pt x="2919" y="1369"/>
                </a:cubicBezTo>
                <a:cubicBezTo>
                  <a:pt x="2756" y="1426"/>
                  <a:pt x="2646" y="1647"/>
                  <a:pt x="2699" y="1810"/>
                </a:cubicBezTo>
                <a:cubicBezTo>
                  <a:pt x="2783" y="1978"/>
                  <a:pt x="2900" y="2051"/>
                  <a:pt x="3049" y="2051"/>
                </a:cubicBezTo>
                <a:cubicBezTo>
                  <a:pt x="3095" y="2051"/>
                  <a:pt x="3144" y="2044"/>
                  <a:pt x="3197" y="2030"/>
                </a:cubicBezTo>
                <a:cubicBezTo>
                  <a:pt x="3232" y="1995"/>
                  <a:pt x="6544" y="745"/>
                  <a:pt x="10783" y="745"/>
                </a:cubicBezTo>
                <a:cubicBezTo>
                  <a:pt x="12932" y="745"/>
                  <a:pt x="15318" y="1066"/>
                  <a:pt x="17637" y="2030"/>
                </a:cubicBezTo>
                <a:cubicBezTo>
                  <a:pt x="15485" y="2901"/>
                  <a:pt x="9197" y="5288"/>
                  <a:pt x="3718" y="5288"/>
                </a:cubicBezTo>
                <a:cubicBezTo>
                  <a:pt x="2595" y="5288"/>
                  <a:pt x="1506" y="5188"/>
                  <a:pt x="494" y="4954"/>
                </a:cubicBezTo>
                <a:cubicBezTo>
                  <a:pt x="455" y="4943"/>
                  <a:pt x="418" y="4939"/>
                  <a:pt x="383" y="4939"/>
                </a:cubicBezTo>
                <a:cubicBezTo>
                  <a:pt x="219" y="4939"/>
                  <a:pt x="100" y="5045"/>
                  <a:pt x="53" y="5227"/>
                </a:cubicBezTo>
                <a:cubicBezTo>
                  <a:pt x="0" y="5394"/>
                  <a:pt x="110" y="5615"/>
                  <a:pt x="331" y="5668"/>
                </a:cubicBezTo>
                <a:cubicBezTo>
                  <a:pt x="1376" y="5888"/>
                  <a:pt x="2478" y="5999"/>
                  <a:pt x="3748" y="5999"/>
                </a:cubicBezTo>
                <a:cubicBezTo>
                  <a:pt x="6226" y="5999"/>
                  <a:pt x="9039" y="5558"/>
                  <a:pt x="12289" y="4623"/>
                </a:cubicBezTo>
                <a:cubicBezTo>
                  <a:pt x="15873" y="3631"/>
                  <a:pt x="18629" y="2361"/>
                  <a:pt x="18682" y="2361"/>
                </a:cubicBezTo>
                <a:cubicBezTo>
                  <a:pt x="18792" y="2308"/>
                  <a:pt x="18849" y="2141"/>
                  <a:pt x="18849" y="2030"/>
                </a:cubicBezTo>
                <a:cubicBezTo>
                  <a:pt x="18849" y="1867"/>
                  <a:pt x="18792" y="1757"/>
                  <a:pt x="18682" y="1700"/>
                </a:cubicBezTo>
                <a:cubicBezTo>
                  <a:pt x="16014" y="415"/>
                  <a:pt x="13243" y="1"/>
                  <a:pt x="107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7"/>
          <p:cNvSpPr/>
          <p:nvPr/>
        </p:nvSpPr>
        <p:spPr>
          <a:xfrm rot="-10022378">
            <a:off x="8203943" y="-280035"/>
            <a:ext cx="201577" cy="99528"/>
          </a:xfrm>
          <a:custGeom>
            <a:avLst/>
            <a:gdLst/>
            <a:ahLst/>
            <a:cxnLst/>
            <a:rect l="l" t="t" r="r" b="b"/>
            <a:pathLst>
              <a:path w="4798" h="2369" extrusionOk="0">
                <a:moveTo>
                  <a:pt x="278" y="1"/>
                </a:moveTo>
                <a:cubicBezTo>
                  <a:pt x="221" y="1"/>
                  <a:pt x="110" y="111"/>
                  <a:pt x="57" y="221"/>
                </a:cubicBezTo>
                <a:cubicBezTo>
                  <a:pt x="0" y="384"/>
                  <a:pt x="57" y="605"/>
                  <a:pt x="278" y="662"/>
                </a:cubicBezTo>
                <a:cubicBezTo>
                  <a:pt x="278" y="662"/>
                  <a:pt x="331" y="715"/>
                  <a:pt x="388" y="715"/>
                </a:cubicBezTo>
                <a:cubicBezTo>
                  <a:pt x="719" y="882"/>
                  <a:pt x="1931" y="1376"/>
                  <a:pt x="3417" y="2368"/>
                </a:cubicBezTo>
                <a:lnTo>
                  <a:pt x="4797" y="2368"/>
                </a:lnTo>
                <a:cubicBezTo>
                  <a:pt x="4026" y="1817"/>
                  <a:pt x="3254" y="1376"/>
                  <a:pt x="2646" y="1046"/>
                </a:cubicBezTo>
                <a:cubicBezTo>
                  <a:pt x="1601" y="441"/>
                  <a:pt x="829" y="111"/>
                  <a:pt x="609" y="53"/>
                </a:cubicBezTo>
                <a:cubicBezTo>
                  <a:pt x="551" y="1"/>
                  <a:pt x="551" y="1"/>
                  <a:pt x="4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"/>
          <p:cNvSpPr/>
          <p:nvPr/>
        </p:nvSpPr>
        <p:spPr>
          <a:xfrm rot="-10022378">
            <a:off x="8764114" y="-101236"/>
            <a:ext cx="629855" cy="147045"/>
          </a:xfrm>
          <a:custGeom>
            <a:avLst/>
            <a:gdLst/>
            <a:ahLst/>
            <a:cxnLst/>
            <a:rect l="l" t="t" r="r" b="b"/>
            <a:pathLst>
              <a:path w="14992" h="3500" extrusionOk="0">
                <a:moveTo>
                  <a:pt x="11203" y="1"/>
                </a:moveTo>
                <a:cubicBezTo>
                  <a:pt x="5338" y="1"/>
                  <a:pt x="418" y="3019"/>
                  <a:pt x="168" y="3169"/>
                </a:cubicBezTo>
                <a:cubicBezTo>
                  <a:pt x="110" y="3226"/>
                  <a:pt x="0" y="3336"/>
                  <a:pt x="0" y="3499"/>
                </a:cubicBezTo>
                <a:lnTo>
                  <a:pt x="1213" y="3499"/>
                </a:lnTo>
                <a:cubicBezTo>
                  <a:pt x="1213" y="3446"/>
                  <a:pt x="1213" y="3446"/>
                  <a:pt x="1160" y="3446"/>
                </a:cubicBezTo>
                <a:cubicBezTo>
                  <a:pt x="2631" y="2643"/>
                  <a:pt x="6671" y="717"/>
                  <a:pt x="11258" y="717"/>
                </a:cubicBezTo>
                <a:cubicBezTo>
                  <a:pt x="12334" y="717"/>
                  <a:pt x="13440" y="823"/>
                  <a:pt x="14550" y="1074"/>
                </a:cubicBezTo>
                <a:cubicBezTo>
                  <a:pt x="14569" y="1093"/>
                  <a:pt x="14588" y="1100"/>
                  <a:pt x="14608" y="1100"/>
                </a:cubicBezTo>
                <a:cubicBezTo>
                  <a:pt x="14649" y="1100"/>
                  <a:pt x="14697" y="1074"/>
                  <a:pt x="14771" y="1074"/>
                </a:cubicBezTo>
                <a:cubicBezTo>
                  <a:pt x="14828" y="1021"/>
                  <a:pt x="14938" y="911"/>
                  <a:pt x="14938" y="801"/>
                </a:cubicBezTo>
                <a:cubicBezTo>
                  <a:pt x="14991" y="633"/>
                  <a:pt x="14881" y="413"/>
                  <a:pt x="14718" y="413"/>
                </a:cubicBezTo>
                <a:cubicBezTo>
                  <a:pt x="14056" y="250"/>
                  <a:pt x="13448" y="140"/>
                  <a:pt x="12844" y="82"/>
                </a:cubicBezTo>
                <a:cubicBezTo>
                  <a:pt x="12291" y="26"/>
                  <a:pt x="11743" y="1"/>
                  <a:pt x="11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"/>
          <p:cNvSpPr/>
          <p:nvPr/>
        </p:nvSpPr>
        <p:spPr>
          <a:xfrm rot="-10022378">
            <a:off x="8554305" y="-7708"/>
            <a:ext cx="870672" cy="880881"/>
          </a:xfrm>
          <a:custGeom>
            <a:avLst/>
            <a:gdLst/>
            <a:ahLst/>
            <a:cxnLst/>
            <a:rect l="l" t="t" r="r" b="b"/>
            <a:pathLst>
              <a:path w="20724" h="20967" extrusionOk="0">
                <a:moveTo>
                  <a:pt x="364" y="1"/>
                </a:moveTo>
                <a:cubicBezTo>
                  <a:pt x="267" y="1"/>
                  <a:pt x="189" y="39"/>
                  <a:pt x="111" y="80"/>
                </a:cubicBezTo>
                <a:cubicBezTo>
                  <a:pt x="53" y="190"/>
                  <a:pt x="1" y="300"/>
                  <a:pt x="53" y="464"/>
                </a:cubicBezTo>
                <a:cubicBezTo>
                  <a:pt x="4022" y="13801"/>
                  <a:pt x="17637" y="20856"/>
                  <a:pt x="17747" y="20913"/>
                </a:cubicBezTo>
                <a:cubicBezTo>
                  <a:pt x="17800" y="20966"/>
                  <a:pt x="17858" y="20966"/>
                  <a:pt x="17910" y="20966"/>
                </a:cubicBezTo>
                <a:cubicBezTo>
                  <a:pt x="18021" y="20966"/>
                  <a:pt x="18188" y="20913"/>
                  <a:pt x="18241" y="20803"/>
                </a:cubicBezTo>
                <a:cubicBezTo>
                  <a:pt x="18299" y="20583"/>
                  <a:pt x="18241" y="20362"/>
                  <a:pt x="18078" y="20305"/>
                </a:cubicBezTo>
                <a:cubicBezTo>
                  <a:pt x="17968" y="20252"/>
                  <a:pt x="5014" y="13528"/>
                  <a:pt x="935" y="905"/>
                </a:cubicBezTo>
                <a:lnTo>
                  <a:pt x="935" y="905"/>
                </a:lnTo>
                <a:cubicBezTo>
                  <a:pt x="3691" y="1844"/>
                  <a:pt x="14661" y="6032"/>
                  <a:pt x="20005" y="15622"/>
                </a:cubicBezTo>
                <a:cubicBezTo>
                  <a:pt x="20084" y="15740"/>
                  <a:pt x="20221" y="15830"/>
                  <a:pt x="20354" y="15830"/>
                </a:cubicBezTo>
                <a:cubicBezTo>
                  <a:pt x="20405" y="15830"/>
                  <a:pt x="20456" y="15816"/>
                  <a:pt x="20503" y="15785"/>
                </a:cubicBezTo>
                <a:cubicBezTo>
                  <a:pt x="20666" y="15675"/>
                  <a:pt x="20724" y="15455"/>
                  <a:pt x="20613" y="15292"/>
                </a:cubicBezTo>
                <a:cubicBezTo>
                  <a:pt x="14383" y="4048"/>
                  <a:pt x="605" y="23"/>
                  <a:pt x="494" y="23"/>
                </a:cubicBezTo>
                <a:cubicBezTo>
                  <a:pt x="447" y="7"/>
                  <a:pt x="404" y="1"/>
                  <a:pt x="3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"/>
          <p:cNvSpPr/>
          <p:nvPr/>
        </p:nvSpPr>
        <p:spPr>
          <a:xfrm rot="10600030">
            <a:off x="309127" y="138971"/>
            <a:ext cx="597433" cy="1148567"/>
          </a:xfrm>
          <a:custGeom>
            <a:avLst/>
            <a:gdLst/>
            <a:ahLst/>
            <a:cxnLst/>
            <a:rect l="l" t="t" r="r" b="b"/>
            <a:pathLst>
              <a:path w="14220" h="27338" extrusionOk="0">
                <a:moveTo>
                  <a:pt x="7443" y="1"/>
                </a:moveTo>
                <a:cubicBezTo>
                  <a:pt x="7333" y="1"/>
                  <a:pt x="7223" y="54"/>
                  <a:pt x="7165" y="164"/>
                </a:cubicBezTo>
                <a:cubicBezTo>
                  <a:pt x="0" y="12126"/>
                  <a:pt x="4079" y="26950"/>
                  <a:pt x="4136" y="27060"/>
                </a:cubicBezTo>
                <a:cubicBezTo>
                  <a:pt x="4136" y="27228"/>
                  <a:pt x="4299" y="27338"/>
                  <a:pt x="4467" y="27338"/>
                </a:cubicBezTo>
                <a:lnTo>
                  <a:pt x="4577" y="27338"/>
                </a:lnTo>
                <a:cubicBezTo>
                  <a:pt x="4740" y="27280"/>
                  <a:pt x="4850" y="27060"/>
                  <a:pt x="4798" y="26897"/>
                </a:cubicBezTo>
                <a:cubicBezTo>
                  <a:pt x="4740" y="26729"/>
                  <a:pt x="882" y="12730"/>
                  <a:pt x="7443" y="1103"/>
                </a:cubicBezTo>
                <a:cubicBezTo>
                  <a:pt x="8598" y="3802"/>
                  <a:pt x="12954" y="14714"/>
                  <a:pt x="9537" y="25133"/>
                </a:cubicBezTo>
                <a:cubicBezTo>
                  <a:pt x="9480" y="25296"/>
                  <a:pt x="9590" y="25517"/>
                  <a:pt x="9758" y="25574"/>
                </a:cubicBezTo>
                <a:cubicBezTo>
                  <a:pt x="9796" y="25587"/>
                  <a:pt x="9837" y="25593"/>
                  <a:pt x="9879" y="25593"/>
                </a:cubicBezTo>
                <a:cubicBezTo>
                  <a:pt x="10015" y="25593"/>
                  <a:pt x="10155" y="25523"/>
                  <a:pt x="10199" y="25354"/>
                </a:cubicBezTo>
                <a:cubicBezTo>
                  <a:pt x="14220" y="13118"/>
                  <a:pt x="7827" y="332"/>
                  <a:pt x="7774" y="164"/>
                </a:cubicBezTo>
                <a:cubicBezTo>
                  <a:pt x="7716" y="54"/>
                  <a:pt x="7606" y="1"/>
                  <a:pt x="74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10600030">
            <a:off x="-229641" y="65477"/>
            <a:ext cx="770991" cy="948624"/>
          </a:xfrm>
          <a:custGeom>
            <a:avLst/>
            <a:gdLst/>
            <a:ahLst/>
            <a:cxnLst/>
            <a:rect l="l" t="t" r="r" b="b"/>
            <a:pathLst>
              <a:path w="18351" h="22579" extrusionOk="0">
                <a:moveTo>
                  <a:pt x="18012" y="1"/>
                </a:moveTo>
                <a:cubicBezTo>
                  <a:pt x="17959" y="1"/>
                  <a:pt x="17903" y="15"/>
                  <a:pt x="17857" y="39"/>
                </a:cubicBezTo>
                <a:cubicBezTo>
                  <a:pt x="5181" y="5881"/>
                  <a:pt x="110" y="20321"/>
                  <a:pt x="53" y="20484"/>
                </a:cubicBezTo>
                <a:cubicBezTo>
                  <a:pt x="0" y="20652"/>
                  <a:pt x="110" y="20872"/>
                  <a:pt x="273" y="20925"/>
                </a:cubicBezTo>
                <a:cubicBezTo>
                  <a:pt x="314" y="20936"/>
                  <a:pt x="354" y="20940"/>
                  <a:pt x="393" y="20940"/>
                </a:cubicBezTo>
                <a:cubicBezTo>
                  <a:pt x="569" y="20940"/>
                  <a:pt x="725" y="20842"/>
                  <a:pt x="772" y="20705"/>
                </a:cubicBezTo>
                <a:cubicBezTo>
                  <a:pt x="825" y="20541"/>
                  <a:pt x="5564" y="6873"/>
                  <a:pt x="17526" y="974"/>
                </a:cubicBezTo>
                <a:lnTo>
                  <a:pt x="17526" y="974"/>
                </a:lnTo>
                <a:cubicBezTo>
                  <a:pt x="17028" y="3840"/>
                  <a:pt x="14383" y="15303"/>
                  <a:pt x="5622" y="21974"/>
                </a:cubicBezTo>
                <a:cubicBezTo>
                  <a:pt x="5511" y="22085"/>
                  <a:pt x="5454" y="22305"/>
                  <a:pt x="5564" y="22468"/>
                </a:cubicBezTo>
                <a:cubicBezTo>
                  <a:pt x="5622" y="22526"/>
                  <a:pt x="5732" y="22579"/>
                  <a:pt x="5842" y="22579"/>
                </a:cubicBezTo>
                <a:cubicBezTo>
                  <a:pt x="5952" y="22579"/>
                  <a:pt x="6005" y="22579"/>
                  <a:pt x="6063" y="22526"/>
                </a:cubicBezTo>
                <a:cubicBezTo>
                  <a:pt x="16314" y="14752"/>
                  <a:pt x="18351" y="590"/>
                  <a:pt x="18351" y="422"/>
                </a:cubicBezTo>
                <a:cubicBezTo>
                  <a:pt x="18351" y="312"/>
                  <a:pt x="18298" y="149"/>
                  <a:pt x="18188" y="92"/>
                </a:cubicBezTo>
                <a:cubicBezTo>
                  <a:pt x="18154" y="28"/>
                  <a:pt x="18085" y="1"/>
                  <a:pt x="180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10600030">
            <a:off x="-405059" y="-87826"/>
            <a:ext cx="791956" cy="252039"/>
          </a:xfrm>
          <a:custGeom>
            <a:avLst/>
            <a:gdLst/>
            <a:ahLst/>
            <a:cxnLst/>
            <a:rect l="l" t="t" r="r" b="b"/>
            <a:pathLst>
              <a:path w="18850" h="5999" extrusionOk="0">
                <a:moveTo>
                  <a:pt x="10781" y="1"/>
                </a:moveTo>
                <a:cubicBezTo>
                  <a:pt x="6483" y="1"/>
                  <a:pt x="3129" y="1265"/>
                  <a:pt x="2919" y="1369"/>
                </a:cubicBezTo>
                <a:cubicBezTo>
                  <a:pt x="2756" y="1426"/>
                  <a:pt x="2646" y="1647"/>
                  <a:pt x="2699" y="1810"/>
                </a:cubicBezTo>
                <a:cubicBezTo>
                  <a:pt x="2783" y="1978"/>
                  <a:pt x="2900" y="2051"/>
                  <a:pt x="3049" y="2051"/>
                </a:cubicBezTo>
                <a:cubicBezTo>
                  <a:pt x="3095" y="2051"/>
                  <a:pt x="3144" y="2044"/>
                  <a:pt x="3197" y="2030"/>
                </a:cubicBezTo>
                <a:cubicBezTo>
                  <a:pt x="3232" y="1995"/>
                  <a:pt x="6544" y="745"/>
                  <a:pt x="10783" y="745"/>
                </a:cubicBezTo>
                <a:cubicBezTo>
                  <a:pt x="12932" y="745"/>
                  <a:pt x="15318" y="1066"/>
                  <a:pt x="17637" y="2030"/>
                </a:cubicBezTo>
                <a:cubicBezTo>
                  <a:pt x="15485" y="2901"/>
                  <a:pt x="9197" y="5288"/>
                  <a:pt x="3718" y="5288"/>
                </a:cubicBezTo>
                <a:cubicBezTo>
                  <a:pt x="2595" y="5288"/>
                  <a:pt x="1506" y="5188"/>
                  <a:pt x="494" y="4954"/>
                </a:cubicBezTo>
                <a:cubicBezTo>
                  <a:pt x="455" y="4943"/>
                  <a:pt x="418" y="4939"/>
                  <a:pt x="383" y="4939"/>
                </a:cubicBezTo>
                <a:cubicBezTo>
                  <a:pt x="219" y="4939"/>
                  <a:pt x="100" y="5045"/>
                  <a:pt x="53" y="5227"/>
                </a:cubicBezTo>
                <a:cubicBezTo>
                  <a:pt x="0" y="5394"/>
                  <a:pt x="110" y="5615"/>
                  <a:pt x="331" y="5668"/>
                </a:cubicBezTo>
                <a:cubicBezTo>
                  <a:pt x="1376" y="5888"/>
                  <a:pt x="2478" y="5999"/>
                  <a:pt x="3748" y="5999"/>
                </a:cubicBezTo>
                <a:cubicBezTo>
                  <a:pt x="6226" y="5999"/>
                  <a:pt x="9039" y="5558"/>
                  <a:pt x="12289" y="4623"/>
                </a:cubicBezTo>
                <a:cubicBezTo>
                  <a:pt x="15873" y="3631"/>
                  <a:pt x="18629" y="2361"/>
                  <a:pt x="18682" y="2361"/>
                </a:cubicBezTo>
                <a:cubicBezTo>
                  <a:pt x="18792" y="2308"/>
                  <a:pt x="18849" y="2141"/>
                  <a:pt x="18849" y="2030"/>
                </a:cubicBezTo>
                <a:cubicBezTo>
                  <a:pt x="18849" y="1867"/>
                  <a:pt x="18792" y="1757"/>
                  <a:pt x="18682" y="1700"/>
                </a:cubicBezTo>
                <a:cubicBezTo>
                  <a:pt x="16014" y="415"/>
                  <a:pt x="13243" y="1"/>
                  <a:pt x="107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/>
          <p:nvPr/>
        </p:nvSpPr>
        <p:spPr>
          <a:xfrm rot="10600030">
            <a:off x="174933" y="-160207"/>
            <a:ext cx="201581" cy="99530"/>
          </a:xfrm>
          <a:custGeom>
            <a:avLst/>
            <a:gdLst/>
            <a:ahLst/>
            <a:cxnLst/>
            <a:rect l="l" t="t" r="r" b="b"/>
            <a:pathLst>
              <a:path w="4798" h="2369" extrusionOk="0">
                <a:moveTo>
                  <a:pt x="278" y="1"/>
                </a:moveTo>
                <a:cubicBezTo>
                  <a:pt x="221" y="1"/>
                  <a:pt x="110" y="111"/>
                  <a:pt x="57" y="221"/>
                </a:cubicBezTo>
                <a:cubicBezTo>
                  <a:pt x="0" y="384"/>
                  <a:pt x="57" y="605"/>
                  <a:pt x="278" y="662"/>
                </a:cubicBezTo>
                <a:cubicBezTo>
                  <a:pt x="278" y="662"/>
                  <a:pt x="331" y="715"/>
                  <a:pt x="388" y="715"/>
                </a:cubicBezTo>
                <a:cubicBezTo>
                  <a:pt x="719" y="882"/>
                  <a:pt x="1931" y="1376"/>
                  <a:pt x="3417" y="2368"/>
                </a:cubicBezTo>
                <a:lnTo>
                  <a:pt x="4797" y="2368"/>
                </a:lnTo>
                <a:cubicBezTo>
                  <a:pt x="4026" y="1817"/>
                  <a:pt x="3254" y="1376"/>
                  <a:pt x="2646" y="1046"/>
                </a:cubicBezTo>
                <a:cubicBezTo>
                  <a:pt x="1601" y="441"/>
                  <a:pt x="829" y="111"/>
                  <a:pt x="609" y="53"/>
                </a:cubicBezTo>
                <a:cubicBezTo>
                  <a:pt x="551" y="1"/>
                  <a:pt x="551" y="1"/>
                  <a:pt x="4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 rot="10600030">
            <a:off x="760827" y="-206745"/>
            <a:ext cx="629867" cy="147047"/>
          </a:xfrm>
          <a:custGeom>
            <a:avLst/>
            <a:gdLst/>
            <a:ahLst/>
            <a:cxnLst/>
            <a:rect l="l" t="t" r="r" b="b"/>
            <a:pathLst>
              <a:path w="14992" h="3500" extrusionOk="0">
                <a:moveTo>
                  <a:pt x="11203" y="1"/>
                </a:moveTo>
                <a:cubicBezTo>
                  <a:pt x="5338" y="1"/>
                  <a:pt x="418" y="3019"/>
                  <a:pt x="168" y="3169"/>
                </a:cubicBezTo>
                <a:cubicBezTo>
                  <a:pt x="110" y="3226"/>
                  <a:pt x="0" y="3336"/>
                  <a:pt x="0" y="3499"/>
                </a:cubicBezTo>
                <a:lnTo>
                  <a:pt x="1213" y="3499"/>
                </a:lnTo>
                <a:cubicBezTo>
                  <a:pt x="1213" y="3446"/>
                  <a:pt x="1213" y="3446"/>
                  <a:pt x="1160" y="3446"/>
                </a:cubicBezTo>
                <a:cubicBezTo>
                  <a:pt x="2631" y="2643"/>
                  <a:pt x="6671" y="717"/>
                  <a:pt x="11258" y="717"/>
                </a:cubicBezTo>
                <a:cubicBezTo>
                  <a:pt x="12334" y="717"/>
                  <a:pt x="13440" y="823"/>
                  <a:pt x="14550" y="1074"/>
                </a:cubicBezTo>
                <a:cubicBezTo>
                  <a:pt x="14569" y="1093"/>
                  <a:pt x="14588" y="1100"/>
                  <a:pt x="14608" y="1100"/>
                </a:cubicBezTo>
                <a:cubicBezTo>
                  <a:pt x="14649" y="1100"/>
                  <a:pt x="14697" y="1074"/>
                  <a:pt x="14771" y="1074"/>
                </a:cubicBezTo>
                <a:cubicBezTo>
                  <a:pt x="14828" y="1021"/>
                  <a:pt x="14938" y="911"/>
                  <a:pt x="14938" y="801"/>
                </a:cubicBezTo>
                <a:cubicBezTo>
                  <a:pt x="14991" y="633"/>
                  <a:pt x="14881" y="413"/>
                  <a:pt x="14718" y="413"/>
                </a:cubicBezTo>
                <a:cubicBezTo>
                  <a:pt x="14056" y="250"/>
                  <a:pt x="13448" y="140"/>
                  <a:pt x="12844" y="82"/>
                </a:cubicBezTo>
                <a:cubicBezTo>
                  <a:pt x="12291" y="26"/>
                  <a:pt x="11743" y="1"/>
                  <a:pt x="11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/>
          <p:nvPr/>
        </p:nvSpPr>
        <p:spPr>
          <a:xfrm rot="10600030">
            <a:off x="683755" y="-106635"/>
            <a:ext cx="870689" cy="880898"/>
          </a:xfrm>
          <a:custGeom>
            <a:avLst/>
            <a:gdLst/>
            <a:ahLst/>
            <a:cxnLst/>
            <a:rect l="l" t="t" r="r" b="b"/>
            <a:pathLst>
              <a:path w="20724" h="20967" extrusionOk="0">
                <a:moveTo>
                  <a:pt x="364" y="1"/>
                </a:moveTo>
                <a:cubicBezTo>
                  <a:pt x="267" y="1"/>
                  <a:pt x="189" y="39"/>
                  <a:pt x="111" y="80"/>
                </a:cubicBezTo>
                <a:cubicBezTo>
                  <a:pt x="53" y="190"/>
                  <a:pt x="1" y="300"/>
                  <a:pt x="53" y="464"/>
                </a:cubicBezTo>
                <a:cubicBezTo>
                  <a:pt x="4022" y="13801"/>
                  <a:pt x="17637" y="20856"/>
                  <a:pt x="17747" y="20913"/>
                </a:cubicBezTo>
                <a:cubicBezTo>
                  <a:pt x="17800" y="20966"/>
                  <a:pt x="17858" y="20966"/>
                  <a:pt x="17910" y="20966"/>
                </a:cubicBezTo>
                <a:cubicBezTo>
                  <a:pt x="18021" y="20966"/>
                  <a:pt x="18188" y="20913"/>
                  <a:pt x="18241" y="20803"/>
                </a:cubicBezTo>
                <a:cubicBezTo>
                  <a:pt x="18299" y="20583"/>
                  <a:pt x="18241" y="20362"/>
                  <a:pt x="18078" y="20305"/>
                </a:cubicBezTo>
                <a:cubicBezTo>
                  <a:pt x="17968" y="20252"/>
                  <a:pt x="5014" y="13528"/>
                  <a:pt x="935" y="905"/>
                </a:cubicBezTo>
                <a:lnTo>
                  <a:pt x="935" y="905"/>
                </a:lnTo>
                <a:cubicBezTo>
                  <a:pt x="3691" y="1844"/>
                  <a:pt x="14661" y="6032"/>
                  <a:pt x="20005" y="15622"/>
                </a:cubicBezTo>
                <a:cubicBezTo>
                  <a:pt x="20084" y="15740"/>
                  <a:pt x="20221" y="15830"/>
                  <a:pt x="20354" y="15830"/>
                </a:cubicBezTo>
                <a:cubicBezTo>
                  <a:pt x="20405" y="15830"/>
                  <a:pt x="20456" y="15816"/>
                  <a:pt x="20503" y="15785"/>
                </a:cubicBezTo>
                <a:cubicBezTo>
                  <a:pt x="20666" y="15675"/>
                  <a:pt x="20724" y="15455"/>
                  <a:pt x="20613" y="15292"/>
                </a:cubicBezTo>
                <a:cubicBezTo>
                  <a:pt x="14383" y="4048"/>
                  <a:pt x="605" y="23"/>
                  <a:pt x="494" y="23"/>
                </a:cubicBezTo>
                <a:cubicBezTo>
                  <a:pt x="447" y="7"/>
                  <a:pt x="404" y="1"/>
                  <a:pt x="3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"/>
          <p:cNvSpPr/>
          <p:nvPr/>
        </p:nvSpPr>
        <p:spPr>
          <a:xfrm rot="-5400000">
            <a:off x="3485638" y="97213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245"/>
                  <a:pt x="0" y="489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489"/>
                </a:lnTo>
                <a:cubicBezTo>
                  <a:pt x="852" y="245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/>
          <p:nvPr/>
        </p:nvSpPr>
        <p:spPr>
          <a:xfrm rot="-5400000">
            <a:off x="3429000" y="153850"/>
            <a:ext cx="131400" cy="21300"/>
          </a:xfrm>
          <a:custGeom>
            <a:avLst/>
            <a:gdLst/>
            <a:ahLst/>
            <a:cxnLst/>
            <a:rect l="l" t="t" r="r" b="b"/>
            <a:pathLst>
              <a:path w="5256" h="852" extrusionOk="0">
                <a:moveTo>
                  <a:pt x="362" y="0"/>
                </a:moveTo>
                <a:cubicBezTo>
                  <a:pt x="117" y="0"/>
                  <a:pt x="0" y="245"/>
                  <a:pt x="0" y="489"/>
                </a:cubicBezTo>
                <a:cubicBezTo>
                  <a:pt x="0" y="734"/>
                  <a:pt x="117" y="852"/>
                  <a:pt x="362" y="852"/>
                </a:cubicBezTo>
                <a:lnTo>
                  <a:pt x="4893" y="852"/>
                </a:lnTo>
                <a:cubicBezTo>
                  <a:pt x="5138" y="852"/>
                  <a:pt x="5256" y="734"/>
                  <a:pt x="5256" y="489"/>
                </a:cubicBezTo>
                <a:cubicBezTo>
                  <a:pt x="5256" y="245"/>
                  <a:pt x="5138" y="0"/>
                  <a:pt x="4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7"/>
          <p:cNvSpPr/>
          <p:nvPr/>
        </p:nvSpPr>
        <p:spPr>
          <a:xfrm rot="-5400000">
            <a:off x="4591063" y="199713"/>
            <a:ext cx="21550" cy="131425"/>
          </a:xfrm>
          <a:custGeom>
            <a:avLst/>
            <a:gdLst/>
            <a:ahLst/>
            <a:cxnLst/>
            <a:rect l="l" t="t" r="r" b="b"/>
            <a:pathLst>
              <a:path w="862" h="5257" extrusionOk="0">
                <a:moveTo>
                  <a:pt x="489" y="1"/>
                </a:moveTo>
                <a:cubicBezTo>
                  <a:pt x="245" y="1"/>
                  <a:pt x="0" y="118"/>
                  <a:pt x="0" y="363"/>
                </a:cubicBezTo>
                <a:lnTo>
                  <a:pt x="0" y="4894"/>
                </a:lnTo>
                <a:cubicBezTo>
                  <a:pt x="0" y="5139"/>
                  <a:pt x="245" y="5256"/>
                  <a:pt x="489" y="5256"/>
                </a:cubicBezTo>
                <a:cubicBezTo>
                  <a:pt x="734" y="5256"/>
                  <a:pt x="861" y="5139"/>
                  <a:pt x="861" y="4894"/>
                </a:cubicBezTo>
                <a:lnTo>
                  <a:pt x="861" y="363"/>
                </a:lnTo>
                <a:cubicBezTo>
                  <a:pt x="861" y="118"/>
                  <a:pt x="734" y="1"/>
                  <a:pt x="4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7"/>
          <p:cNvSpPr/>
          <p:nvPr/>
        </p:nvSpPr>
        <p:spPr>
          <a:xfrm rot="-5400000">
            <a:off x="4534550" y="253300"/>
            <a:ext cx="134575" cy="21325"/>
          </a:xfrm>
          <a:custGeom>
            <a:avLst/>
            <a:gdLst/>
            <a:ahLst/>
            <a:cxnLst/>
            <a:rect l="l" t="t" r="r" b="b"/>
            <a:pathLst>
              <a:path w="5383" h="853" extrusionOk="0">
                <a:moveTo>
                  <a:pt x="372" y="1"/>
                </a:moveTo>
                <a:cubicBezTo>
                  <a:pt x="127" y="1"/>
                  <a:pt x="0" y="245"/>
                  <a:pt x="0" y="490"/>
                </a:cubicBezTo>
                <a:cubicBezTo>
                  <a:pt x="0" y="735"/>
                  <a:pt x="127" y="852"/>
                  <a:pt x="372" y="852"/>
                </a:cubicBezTo>
                <a:lnTo>
                  <a:pt x="4893" y="852"/>
                </a:lnTo>
                <a:cubicBezTo>
                  <a:pt x="5138" y="852"/>
                  <a:pt x="5383" y="735"/>
                  <a:pt x="5383" y="490"/>
                </a:cubicBezTo>
                <a:cubicBezTo>
                  <a:pt x="5383" y="245"/>
                  <a:pt x="5138" y="1"/>
                  <a:pt x="48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 rot="5400000">
            <a:off x="3485638" y="4667963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127"/>
                  <a:pt x="0" y="372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372"/>
                </a:lnTo>
                <a:cubicBezTo>
                  <a:pt x="852" y="127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 rot="5400000">
            <a:off x="3430450" y="472287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490" y="0"/>
                </a:moveTo>
                <a:cubicBezTo>
                  <a:pt x="246" y="0"/>
                  <a:pt x="1" y="245"/>
                  <a:pt x="1" y="489"/>
                </a:cubicBezTo>
                <a:cubicBezTo>
                  <a:pt x="1" y="734"/>
                  <a:pt x="246" y="861"/>
                  <a:pt x="490" y="861"/>
                </a:cubicBezTo>
                <a:lnTo>
                  <a:pt x="5022" y="861"/>
                </a:lnTo>
                <a:cubicBezTo>
                  <a:pt x="5266" y="861"/>
                  <a:pt x="5384" y="734"/>
                  <a:pt x="5384" y="489"/>
                </a:cubicBezTo>
                <a:cubicBezTo>
                  <a:pt x="5384" y="245"/>
                  <a:pt x="5266" y="0"/>
                  <a:pt x="50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7"/>
          <p:cNvSpPr/>
          <p:nvPr/>
        </p:nvSpPr>
        <p:spPr>
          <a:xfrm rot="5400000">
            <a:off x="4704888" y="4966338"/>
            <a:ext cx="79550" cy="79525"/>
          </a:xfrm>
          <a:custGeom>
            <a:avLst/>
            <a:gdLst/>
            <a:ahLst/>
            <a:cxnLst/>
            <a:rect l="l" t="t" r="r" b="b"/>
            <a:pathLst>
              <a:path w="3182" h="3181" extrusionOk="0">
                <a:moveTo>
                  <a:pt x="1596" y="861"/>
                </a:moveTo>
                <a:cubicBezTo>
                  <a:pt x="1958" y="861"/>
                  <a:pt x="2330" y="1223"/>
                  <a:pt x="2330" y="1595"/>
                </a:cubicBezTo>
                <a:cubicBezTo>
                  <a:pt x="2330" y="2085"/>
                  <a:pt x="1958" y="2329"/>
                  <a:pt x="1596" y="2329"/>
                </a:cubicBezTo>
                <a:cubicBezTo>
                  <a:pt x="1107" y="2329"/>
                  <a:pt x="862" y="2085"/>
                  <a:pt x="862" y="1595"/>
                </a:cubicBezTo>
                <a:cubicBezTo>
                  <a:pt x="862" y="1223"/>
                  <a:pt x="1107" y="861"/>
                  <a:pt x="1596" y="861"/>
                </a:cubicBezTo>
                <a:close/>
                <a:moveTo>
                  <a:pt x="1596" y="0"/>
                </a:moveTo>
                <a:cubicBezTo>
                  <a:pt x="735" y="0"/>
                  <a:pt x="1" y="734"/>
                  <a:pt x="1" y="1595"/>
                </a:cubicBezTo>
                <a:cubicBezTo>
                  <a:pt x="1" y="2574"/>
                  <a:pt x="735" y="3181"/>
                  <a:pt x="1596" y="3181"/>
                </a:cubicBezTo>
                <a:cubicBezTo>
                  <a:pt x="2447" y="3181"/>
                  <a:pt x="3181" y="2574"/>
                  <a:pt x="3181" y="1595"/>
                </a:cubicBezTo>
                <a:cubicBezTo>
                  <a:pt x="3181" y="734"/>
                  <a:pt x="2447" y="0"/>
                  <a:pt x="15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7"/>
          <p:cNvSpPr/>
          <p:nvPr/>
        </p:nvSpPr>
        <p:spPr>
          <a:xfrm>
            <a:off x="431825" y="444837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52"/>
                </a:moveTo>
                <a:cubicBezTo>
                  <a:pt x="1958" y="852"/>
                  <a:pt x="2320" y="1224"/>
                  <a:pt x="2320" y="1586"/>
                </a:cubicBezTo>
                <a:cubicBezTo>
                  <a:pt x="2320" y="2075"/>
                  <a:pt x="1958" y="2320"/>
                  <a:pt x="1586" y="2320"/>
                </a:cubicBezTo>
                <a:cubicBezTo>
                  <a:pt x="1096" y="2320"/>
                  <a:pt x="852" y="2075"/>
                  <a:pt x="852" y="1586"/>
                </a:cubicBezTo>
                <a:cubicBezTo>
                  <a:pt x="852" y="1224"/>
                  <a:pt x="1096" y="852"/>
                  <a:pt x="1586" y="852"/>
                </a:cubicBezTo>
                <a:close/>
                <a:moveTo>
                  <a:pt x="1586" y="1"/>
                </a:moveTo>
                <a:cubicBezTo>
                  <a:pt x="607" y="1"/>
                  <a:pt x="0" y="735"/>
                  <a:pt x="0" y="1586"/>
                </a:cubicBezTo>
                <a:cubicBezTo>
                  <a:pt x="0" y="2447"/>
                  <a:pt x="607" y="3181"/>
                  <a:pt x="1586" y="3181"/>
                </a:cubicBezTo>
                <a:cubicBezTo>
                  <a:pt x="2447" y="3181"/>
                  <a:pt x="3181" y="2447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7"/>
          <p:cNvSpPr/>
          <p:nvPr/>
        </p:nvSpPr>
        <p:spPr>
          <a:xfrm>
            <a:off x="407350" y="2729550"/>
            <a:ext cx="79550" cy="82475"/>
          </a:xfrm>
          <a:custGeom>
            <a:avLst/>
            <a:gdLst/>
            <a:ahLst/>
            <a:cxnLst/>
            <a:rect l="l" t="t" r="r" b="b"/>
            <a:pathLst>
              <a:path w="3182" h="3299" extrusionOk="0">
                <a:moveTo>
                  <a:pt x="1586" y="852"/>
                </a:moveTo>
                <a:cubicBezTo>
                  <a:pt x="2075" y="852"/>
                  <a:pt x="2320" y="1224"/>
                  <a:pt x="2320" y="1586"/>
                </a:cubicBezTo>
                <a:cubicBezTo>
                  <a:pt x="2320" y="2075"/>
                  <a:pt x="2075" y="2447"/>
                  <a:pt x="1586" y="2447"/>
                </a:cubicBezTo>
                <a:cubicBezTo>
                  <a:pt x="1224" y="2447"/>
                  <a:pt x="852" y="2075"/>
                  <a:pt x="852" y="1586"/>
                </a:cubicBezTo>
                <a:cubicBezTo>
                  <a:pt x="852" y="1224"/>
                  <a:pt x="1224" y="852"/>
                  <a:pt x="1586" y="85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86"/>
                </a:cubicBezTo>
                <a:cubicBezTo>
                  <a:pt x="0" y="2565"/>
                  <a:pt x="734" y="3299"/>
                  <a:pt x="1586" y="3299"/>
                </a:cubicBezTo>
                <a:cubicBezTo>
                  <a:pt x="2447" y="3299"/>
                  <a:pt x="3181" y="2565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"/>
          <p:cNvSpPr/>
          <p:nvPr/>
        </p:nvSpPr>
        <p:spPr>
          <a:xfrm>
            <a:off x="603325" y="1441425"/>
            <a:ext cx="82475" cy="82475"/>
          </a:xfrm>
          <a:custGeom>
            <a:avLst/>
            <a:gdLst/>
            <a:ahLst/>
            <a:cxnLst/>
            <a:rect l="l" t="t" r="r" b="b"/>
            <a:pathLst>
              <a:path w="3299" h="3299" extrusionOk="0">
                <a:moveTo>
                  <a:pt x="1713" y="979"/>
                </a:moveTo>
                <a:cubicBezTo>
                  <a:pt x="2076" y="979"/>
                  <a:pt x="2448" y="1224"/>
                  <a:pt x="2448" y="1713"/>
                </a:cubicBezTo>
                <a:cubicBezTo>
                  <a:pt x="2448" y="2075"/>
                  <a:pt x="2076" y="2447"/>
                  <a:pt x="1713" y="2447"/>
                </a:cubicBezTo>
                <a:cubicBezTo>
                  <a:pt x="1224" y="2447"/>
                  <a:pt x="852" y="2075"/>
                  <a:pt x="852" y="1713"/>
                </a:cubicBezTo>
                <a:cubicBezTo>
                  <a:pt x="852" y="1224"/>
                  <a:pt x="1224" y="979"/>
                  <a:pt x="1713" y="979"/>
                </a:cubicBezTo>
                <a:close/>
                <a:moveTo>
                  <a:pt x="1713" y="0"/>
                </a:moveTo>
                <a:cubicBezTo>
                  <a:pt x="735" y="0"/>
                  <a:pt x="1" y="734"/>
                  <a:pt x="1" y="1713"/>
                </a:cubicBezTo>
                <a:cubicBezTo>
                  <a:pt x="1" y="2564"/>
                  <a:pt x="735" y="3298"/>
                  <a:pt x="1713" y="3298"/>
                </a:cubicBezTo>
                <a:cubicBezTo>
                  <a:pt x="2565" y="3298"/>
                  <a:pt x="3299" y="2564"/>
                  <a:pt x="3299" y="1713"/>
                </a:cubicBezTo>
                <a:cubicBezTo>
                  <a:pt x="3299" y="734"/>
                  <a:pt x="2565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"/>
          <p:cNvSpPr/>
          <p:nvPr/>
        </p:nvSpPr>
        <p:spPr>
          <a:xfrm>
            <a:off x="8593725" y="3588850"/>
            <a:ext cx="21325" cy="134600"/>
          </a:xfrm>
          <a:custGeom>
            <a:avLst/>
            <a:gdLst/>
            <a:ahLst/>
            <a:cxnLst/>
            <a:rect l="l" t="t" r="r" b="b"/>
            <a:pathLst>
              <a:path w="853" h="5384" extrusionOk="0">
                <a:moveTo>
                  <a:pt x="490" y="1"/>
                </a:moveTo>
                <a:cubicBezTo>
                  <a:pt x="245" y="1"/>
                  <a:pt x="1" y="246"/>
                  <a:pt x="1" y="490"/>
                </a:cubicBezTo>
                <a:lnTo>
                  <a:pt x="1" y="4894"/>
                </a:lnTo>
                <a:cubicBezTo>
                  <a:pt x="1" y="5139"/>
                  <a:pt x="245" y="5384"/>
                  <a:pt x="490" y="5384"/>
                </a:cubicBezTo>
                <a:cubicBezTo>
                  <a:pt x="735" y="5384"/>
                  <a:pt x="852" y="5139"/>
                  <a:pt x="852" y="4894"/>
                </a:cubicBezTo>
                <a:lnTo>
                  <a:pt x="852" y="490"/>
                </a:lnTo>
                <a:cubicBezTo>
                  <a:pt x="852" y="246"/>
                  <a:pt x="735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7"/>
          <p:cNvSpPr/>
          <p:nvPr/>
        </p:nvSpPr>
        <p:spPr>
          <a:xfrm>
            <a:off x="8538675" y="364392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363" y="0"/>
                </a:moveTo>
                <a:cubicBezTo>
                  <a:pt x="118" y="0"/>
                  <a:pt x="1" y="245"/>
                  <a:pt x="1" y="489"/>
                </a:cubicBezTo>
                <a:cubicBezTo>
                  <a:pt x="1" y="734"/>
                  <a:pt x="118" y="861"/>
                  <a:pt x="363" y="861"/>
                </a:cubicBezTo>
                <a:lnTo>
                  <a:pt x="4894" y="861"/>
                </a:lnTo>
                <a:cubicBezTo>
                  <a:pt x="5139" y="861"/>
                  <a:pt x="5383" y="734"/>
                  <a:pt x="5383" y="489"/>
                </a:cubicBezTo>
                <a:cubicBezTo>
                  <a:pt x="5383" y="245"/>
                  <a:pt x="5139" y="0"/>
                  <a:pt x="48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"/>
          <p:cNvSpPr/>
          <p:nvPr/>
        </p:nvSpPr>
        <p:spPr>
          <a:xfrm>
            <a:off x="8844525" y="232267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62"/>
                </a:moveTo>
                <a:cubicBezTo>
                  <a:pt x="1958" y="862"/>
                  <a:pt x="2320" y="1224"/>
                  <a:pt x="2320" y="1596"/>
                </a:cubicBezTo>
                <a:cubicBezTo>
                  <a:pt x="2320" y="2085"/>
                  <a:pt x="1958" y="2330"/>
                  <a:pt x="1586" y="2330"/>
                </a:cubicBezTo>
                <a:cubicBezTo>
                  <a:pt x="1224" y="2330"/>
                  <a:pt x="852" y="2085"/>
                  <a:pt x="852" y="1596"/>
                </a:cubicBezTo>
                <a:cubicBezTo>
                  <a:pt x="852" y="1224"/>
                  <a:pt x="1224" y="862"/>
                  <a:pt x="1586" y="86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96"/>
                </a:cubicBezTo>
                <a:cubicBezTo>
                  <a:pt x="0" y="2447"/>
                  <a:pt x="734" y="3182"/>
                  <a:pt x="1586" y="3182"/>
                </a:cubicBezTo>
                <a:cubicBezTo>
                  <a:pt x="2447" y="3182"/>
                  <a:pt x="3181" y="2447"/>
                  <a:pt x="3181" y="159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"/>
          <p:cNvSpPr txBox="1">
            <a:spLocks noGrp="1"/>
          </p:cNvSpPr>
          <p:nvPr>
            <p:ph type="subTitle" idx="1"/>
          </p:nvPr>
        </p:nvSpPr>
        <p:spPr>
          <a:xfrm>
            <a:off x="962025" y="2310384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77" name="Google Shape;377;p19"/>
          <p:cNvSpPr txBox="1">
            <a:spLocks noGrp="1"/>
          </p:cNvSpPr>
          <p:nvPr>
            <p:ph type="title"/>
          </p:nvPr>
        </p:nvSpPr>
        <p:spPr>
          <a:xfrm>
            <a:off x="962025" y="1798320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8162934" y="-47014"/>
            <a:ext cx="2335584" cy="2396736"/>
          </a:xfrm>
          <a:custGeom>
            <a:avLst/>
            <a:gdLst/>
            <a:ahLst/>
            <a:cxnLst/>
            <a:rect l="l" t="t" r="r" b="b"/>
            <a:pathLst>
              <a:path w="72987" h="74898" extrusionOk="0">
                <a:moveTo>
                  <a:pt x="0" y="1"/>
                </a:moveTo>
                <a:cubicBezTo>
                  <a:pt x="1564" y="19745"/>
                  <a:pt x="13398" y="38382"/>
                  <a:pt x="30625" y="48153"/>
                </a:cubicBezTo>
                <a:cubicBezTo>
                  <a:pt x="35109" y="50720"/>
                  <a:pt x="39945" y="52735"/>
                  <a:pt x="44325" y="55555"/>
                </a:cubicBezTo>
                <a:cubicBezTo>
                  <a:pt x="54048" y="61954"/>
                  <a:pt x="61853" y="72681"/>
                  <a:pt x="72987" y="74897"/>
                </a:cubicBezTo>
                <a:lnTo>
                  <a:pt x="72987" y="17025"/>
                </a:lnTo>
                <a:lnTo>
                  <a:pt x="72431" y="1963"/>
                </a:lnTo>
                <a:cubicBezTo>
                  <a:pt x="72129" y="1258"/>
                  <a:pt x="71677" y="605"/>
                  <a:pt x="711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-263115" y="-349151"/>
            <a:ext cx="2188325" cy="2202925"/>
          </a:xfrm>
          <a:custGeom>
            <a:avLst/>
            <a:gdLst/>
            <a:ahLst/>
            <a:cxnLst/>
            <a:rect l="l" t="t" r="r" b="b"/>
            <a:pathLst>
              <a:path w="87533" h="88117" extrusionOk="0">
                <a:moveTo>
                  <a:pt x="6243" y="6662"/>
                </a:moveTo>
                <a:cubicBezTo>
                  <a:pt x="19388" y="-5784"/>
                  <a:pt x="73871" y="2789"/>
                  <a:pt x="84348" y="4757"/>
                </a:cubicBezTo>
                <a:cubicBezTo>
                  <a:pt x="94826" y="6726"/>
                  <a:pt x="75776" y="12822"/>
                  <a:pt x="69108" y="18473"/>
                </a:cubicBezTo>
                <a:cubicBezTo>
                  <a:pt x="62441" y="24125"/>
                  <a:pt x="50947" y="35745"/>
                  <a:pt x="44343" y="38666"/>
                </a:cubicBezTo>
                <a:cubicBezTo>
                  <a:pt x="37739" y="41587"/>
                  <a:pt x="33358" y="33904"/>
                  <a:pt x="29484" y="35999"/>
                </a:cubicBezTo>
                <a:cubicBezTo>
                  <a:pt x="25611" y="38095"/>
                  <a:pt x="24341" y="43302"/>
                  <a:pt x="21102" y="51239"/>
                </a:cubicBezTo>
                <a:cubicBezTo>
                  <a:pt x="17864" y="59177"/>
                  <a:pt x="12657" y="78925"/>
                  <a:pt x="10053" y="83624"/>
                </a:cubicBezTo>
                <a:cubicBezTo>
                  <a:pt x="7450" y="88323"/>
                  <a:pt x="6116" y="92260"/>
                  <a:pt x="5481" y="79433"/>
                </a:cubicBezTo>
                <a:cubicBezTo>
                  <a:pt x="4846" y="66606"/>
                  <a:pt x="-6901" y="19108"/>
                  <a:pt x="6243" y="6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380" name="Google Shape;380;p19"/>
          <p:cNvGrpSpPr/>
          <p:nvPr/>
        </p:nvGrpSpPr>
        <p:grpSpPr>
          <a:xfrm>
            <a:off x="7295047" y="3605978"/>
            <a:ext cx="2136662" cy="1868213"/>
            <a:chOff x="12390922" y="7120703"/>
            <a:chExt cx="2136662" cy="1868213"/>
          </a:xfrm>
        </p:grpSpPr>
        <p:sp>
          <p:nvSpPr>
            <p:cNvPr id="381" name="Google Shape;381;p19"/>
            <p:cNvSpPr/>
            <p:nvPr/>
          </p:nvSpPr>
          <p:spPr>
            <a:xfrm rot="-1922838">
              <a:off x="12960975" y="7218032"/>
              <a:ext cx="597414" cy="1148530"/>
            </a:xfrm>
            <a:custGeom>
              <a:avLst/>
              <a:gdLst/>
              <a:ahLst/>
              <a:cxnLst/>
              <a:rect l="l" t="t" r="r" b="b"/>
              <a:pathLst>
                <a:path w="14220" h="27338" extrusionOk="0">
                  <a:moveTo>
                    <a:pt x="7443" y="1"/>
                  </a:moveTo>
                  <a:cubicBezTo>
                    <a:pt x="7333" y="1"/>
                    <a:pt x="7223" y="54"/>
                    <a:pt x="7165" y="164"/>
                  </a:cubicBezTo>
                  <a:cubicBezTo>
                    <a:pt x="0" y="12126"/>
                    <a:pt x="4079" y="26950"/>
                    <a:pt x="4136" y="27060"/>
                  </a:cubicBezTo>
                  <a:cubicBezTo>
                    <a:pt x="4136" y="27228"/>
                    <a:pt x="4299" y="27338"/>
                    <a:pt x="4467" y="27338"/>
                  </a:cubicBezTo>
                  <a:lnTo>
                    <a:pt x="4577" y="27338"/>
                  </a:lnTo>
                  <a:cubicBezTo>
                    <a:pt x="4740" y="27280"/>
                    <a:pt x="4850" y="27060"/>
                    <a:pt x="4798" y="26897"/>
                  </a:cubicBezTo>
                  <a:cubicBezTo>
                    <a:pt x="4740" y="26729"/>
                    <a:pt x="882" y="12730"/>
                    <a:pt x="7443" y="1103"/>
                  </a:cubicBezTo>
                  <a:cubicBezTo>
                    <a:pt x="8598" y="3802"/>
                    <a:pt x="12954" y="14714"/>
                    <a:pt x="9537" y="25133"/>
                  </a:cubicBezTo>
                  <a:cubicBezTo>
                    <a:pt x="9480" y="25296"/>
                    <a:pt x="9590" y="25517"/>
                    <a:pt x="9758" y="25574"/>
                  </a:cubicBezTo>
                  <a:cubicBezTo>
                    <a:pt x="9796" y="25587"/>
                    <a:pt x="9837" y="25593"/>
                    <a:pt x="9879" y="25593"/>
                  </a:cubicBezTo>
                  <a:cubicBezTo>
                    <a:pt x="10015" y="25593"/>
                    <a:pt x="10155" y="25523"/>
                    <a:pt x="10199" y="25354"/>
                  </a:cubicBezTo>
                  <a:cubicBezTo>
                    <a:pt x="14220" y="13118"/>
                    <a:pt x="7827" y="332"/>
                    <a:pt x="7774" y="164"/>
                  </a:cubicBezTo>
                  <a:cubicBezTo>
                    <a:pt x="7716" y="54"/>
                    <a:pt x="7606" y="1"/>
                    <a:pt x="7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 rot="-1922838">
              <a:off x="13353945" y="7252970"/>
              <a:ext cx="770966" cy="948594"/>
            </a:xfrm>
            <a:custGeom>
              <a:avLst/>
              <a:gdLst/>
              <a:ahLst/>
              <a:cxnLst/>
              <a:rect l="l" t="t" r="r" b="b"/>
              <a:pathLst>
                <a:path w="18351" h="22579" extrusionOk="0">
                  <a:moveTo>
                    <a:pt x="18012" y="1"/>
                  </a:moveTo>
                  <a:cubicBezTo>
                    <a:pt x="17959" y="1"/>
                    <a:pt x="17903" y="15"/>
                    <a:pt x="17857" y="39"/>
                  </a:cubicBezTo>
                  <a:cubicBezTo>
                    <a:pt x="5181" y="5881"/>
                    <a:pt x="110" y="20321"/>
                    <a:pt x="53" y="20484"/>
                  </a:cubicBezTo>
                  <a:cubicBezTo>
                    <a:pt x="0" y="20652"/>
                    <a:pt x="110" y="20872"/>
                    <a:pt x="273" y="20925"/>
                  </a:cubicBezTo>
                  <a:cubicBezTo>
                    <a:pt x="314" y="20936"/>
                    <a:pt x="354" y="20940"/>
                    <a:pt x="393" y="20940"/>
                  </a:cubicBezTo>
                  <a:cubicBezTo>
                    <a:pt x="569" y="20940"/>
                    <a:pt x="725" y="20842"/>
                    <a:pt x="772" y="20705"/>
                  </a:cubicBezTo>
                  <a:cubicBezTo>
                    <a:pt x="825" y="20541"/>
                    <a:pt x="5564" y="6873"/>
                    <a:pt x="17526" y="974"/>
                  </a:cubicBezTo>
                  <a:lnTo>
                    <a:pt x="17526" y="974"/>
                  </a:lnTo>
                  <a:cubicBezTo>
                    <a:pt x="17028" y="3840"/>
                    <a:pt x="14383" y="15303"/>
                    <a:pt x="5622" y="21974"/>
                  </a:cubicBezTo>
                  <a:cubicBezTo>
                    <a:pt x="5511" y="22085"/>
                    <a:pt x="5454" y="22305"/>
                    <a:pt x="5564" y="22468"/>
                  </a:cubicBezTo>
                  <a:cubicBezTo>
                    <a:pt x="5622" y="22526"/>
                    <a:pt x="5732" y="22579"/>
                    <a:pt x="5842" y="22579"/>
                  </a:cubicBezTo>
                  <a:cubicBezTo>
                    <a:pt x="5952" y="22579"/>
                    <a:pt x="6005" y="22579"/>
                    <a:pt x="6063" y="22526"/>
                  </a:cubicBezTo>
                  <a:cubicBezTo>
                    <a:pt x="16314" y="14752"/>
                    <a:pt x="18351" y="590"/>
                    <a:pt x="18351" y="422"/>
                  </a:cubicBezTo>
                  <a:cubicBezTo>
                    <a:pt x="18351" y="312"/>
                    <a:pt x="18298" y="149"/>
                    <a:pt x="18188" y="92"/>
                  </a:cubicBezTo>
                  <a:cubicBezTo>
                    <a:pt x="18154" y="28"/>
                    <a:pt x="18085" y="1"/>
                    <a:pt x="18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 rot="-1922838">
              <a:off x="13729128" y="7961915"/>
              <a:ext cx="791931" cy="252031"/>
            </a:xfrm>
            <a:custGeom>
              <a:avLst/>
              <a:gdLst/>
              <a:ahLst/>
              <a:cxnLst/>
              <a:rect l="l" t="t" r="r" b="b"/>
              <a:pathLst>
                <a:path w="18850" h="5999" extrusionOk="0">
                  <a:moveTo>
                    <a:pt x="10781" y="1"/>
                  </a:moveTo>
                  <a:cubicBezTo>
                    <a:pt x="6483" y="1"/>
                    <a:pt x="3129" y="1265"/>
                    <a:pt x="2919" y="1369"/>
                  </a:cubicBezTo>
                  <a:cubicBezTo>
                    <a:pt x="2756" y="1426"/>
                    <a:pt x="2646" y="1647"/>
                    <a:pt x="2699" y="1810"/>
                  </a:cubicBezTo>
                  <a:cubicBezTo>
                    <a:pt x="2783" y="1978"/>
                    <a:pt x="2900" y="2051"/>
                    <a:pt x="3049" y="2051"/>
                  </a:cubicBezTo>
                  <a:cubicBezTo>
                    <a:pt x="3095" y="2051"/>
                    <a:pt x="3144" y="2044"/>
                    <a:pt x="3197" y="2030"/>
                  </a:cubicBezTo>
                  <a:cubicBezTo>
                    <a:pt x="3232" y="1995"/>
                    <a:pt x="6544" y="745"/>
                    <a:pt x="10783" y="745"/>
                  </a:cubicBezTo>
                  <a:cubicBezTo>
                    <a:pt x="12932" y="745"/>
                    <a:pt x="15318" y="1066"/>
                    <a:pt x="17637" y="2030"/>
                  </a:cubicBezTo>
                  <a:cubicBezTo>
                    <a:pt x="15485" y="2901"/>
                    <a:pt x="9197" y="5288"/>
                    <a:pt x="3718" y="5288"/>
                  </a:cubicBezTo>
                  <a:cubicBezTo>
                    <a:pt x="2595" y="5288"/>
                    <a:pt x="1506" y="5188"/>
                    <a:pt x="494" y="4954"/>
                  </a:cubicBezTo>
                  <a:cubicBezTo>
                    <a:pt x="455" y="4943"/>
                    <a:pt x="418" y="4939"/>
                    <a:pt x="383" y="4939"/>
                  </a:cubicBezTo>
                  <a:cubicBezTo>
                    <a:pt x="219" y="4939"/>
                    <a:pt x="100" y="5045"/>
                    <a:pt x="53" y="5227"/>
                  </a:cubicBezTo>
                  <a:cubicBezTo>
                    <a:pt x="0" y="5394"/>
                    <a:pt x="110" y="5615"/>
                    <a:pt x="331" y="5668"/>
                  </a:cubicBezTo>
                  <a:cubicBezTo>
                    <a:pt x="1376" y="5888"/>
                    <a:pt x="2478" y="5999"/>
                    <a:pt x="3748" y="5999"/>
                  </a:cubicBezTo>
                  <a:cubicBezTo>
                    <a:pt x="6226" y="5999"/>
                    <a:pt x="9039" y="5558"/>
                    <a:pt x="12289" y="4623"/>
                  </a:cubicBezTo>
                  <a:cubicBezTo>
                    <a:pt x="15873" y="3631"/>
                    <a:pt x="18629" y="2361"/>
                    <a:pt x="18682" y="2361"/>
                  </a:cubicBezTo>
                  <a:cubicBezTo>
                    <a:pt x="18792" y="2308"/>
                    <a:pt x="18849" y="2141"/>
                    <a:pt x="18849" y="2030"/>
                  </a:cubicBezTo>
                  <a:cubicBezTo>
                    <a:pt x="18849" y="1867"/>
                    <a:pt x="18792" y="1757"/>
                    <a:pt x="18682" y="1700"/>
                  </a:cubicBezTo>
                  <a:cubicBezTo>
                    <a:pt x="16014" y="415"/>
                    <a:pt x="13243" y="1"/>
                    <a:pt x="10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 rot="-1922838">
              <a:off x="13845950" y="8305352"/>
              <a:ext cx="201575" cy="99527"/>
            </a:xfrm>
            <a:custGeom>
              <a:avLst/>
              <a:gdLst/>
              <a:ahLst/>
              <a:cxnLst/>
              <a:rect l="l" t="t" r="r" b="b"/>
              <a:pathLst>
                <a:path w="4798" h="2369" extrusionOk="0">
                  <a:moveTo>
                    <a:pt x="278" y="1"/>
                  </a:moveTo>
                  <a:cubicBezTo>
                    <a:pt x="221" y="1"/>
                    <a:pt x="110" y="111"/>
                    <a:pt x="57" y="221"/>
                  </a:cubicBezTo>
                  <a:cubicBezTo>
                    <a:pt x="0" y="384"/>
                    <a:pt x="57" y="605"/>
                    <a:pt x="278" y="662"/>
                  </a:cubicBezTo>
                  <a:cubicBezTo>
                    <a:pt x="278" y="662"/>
                    <a:pt x="331" y="715"/>
                    <a:pt x="388" y="715"/>
                  </a:cubicBezTo>
                  <a:cubicBezTo>
                    <a:pt x="719" y="882"/>
                    <a:pt x="1931" y="1376"/>
                    <a:pt x="3417" y="2368"/>
                  </a:cubicBezTo>
                  <a:lnTo>
                    <a:pt x="4797" y="2368"/>
                  </a:lnTo>
                  <a:cubicBezTo>
                    <a:pt x="4026" y="1817"/>
                    <a:pt x="3254" y="1376"/>
                    <a:pt x="2646" y="1046"/>
                  </a:cubicBezTo>
                  <a:cubicBezTo>
                    <a:pt x="1601" y="441"/>
                    <a:pt x="829" y="111"/>
                    <a:pt x="609" y="53"/>
                  </a:cubicBezTo>
                  <a:cubicBezTo>
                    <a:pt x="551" y="1"/>
                    <a:pt x="551" y="1"/>
                    <a:pt x="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 rot="-1922838">
              <a:off x="12941112" y="8685972"/>
              <a:ext cx="629847" cy="147043"/>
            </a:xfrm>
            <a:custGeom>
              <a:avLst/>
              <a:gdLst/>
              <a:ahLst/>
              <a:cxnLst/>
              <a:rect l="l" t="t" r="r" b="b"/>
              <a:pathLst>
                <a:path w="14992" h="3500" extrusionOk="0">
                  <a:moveTo>
                    <a:pt x="11203" y="1"/>
                  </a:moveTo>
                  <a:cubicBezTo>
                    <a:pt x="5338" y="1"/>
                    <a:pt x="418" y="3019"/>
                    <a:pt x="168" y="3169"/>
                  </a:cubicBezTo>
                  <a:cubicBezTo>
                    <a:pt x="110" y="3226"/>
                    <a:pt x="0" y="3336"/>
                    <a:pt x="0" y="3499"/>
                  </a:cubicBezTo>
                  <a:lnTo>
                    <a:pt x="1213" y="3499"/>
                  </a:lnTo>
                  <a:cubicBezTo>
                    <a:pt x="1213" y="3446"/>
                    <a:pt x="1213" y="3446"/>
                    <a:pt x="1160" y="3446"/>
                  </a:cubicBezTo>
                  <a:cubicBezTo>
                    <a:pt x="2631" y="2643"/>
                    <a:pt x="6671" y="717"/>
                    <a:pt x="11258" y="717"/>
                  </a:cubicBezTo>
                  <a:cubicBezTo>
                    <a:pt x="12334" y="717"/>
                    <a:pt x="13440" y="823"/>
                    <a:pt x="14550" y="1074"/>
                  </a:cubicBezTo>
                  <a:cubicBezTo>
                    <a:pt x="14569" y="1093"/>
                    <a:pt x="14588" y="1100"/>
                    <a:pt x="14608" y="1100"/>
                  </a:cubicBezTo>
                  <a:cubicBezTo>
                    <a:pt x="14649" y="1100"/>
                    <a:pt x="14697" y="1074"/>
                    <a:pt x="14771" y="1074"/>
                  </a:cubicBezTo>
                  <a:cubicBezTo>
                    <a:pt x="14828" y="1021"/>
                    <a:pt x="14938" y="911"/>
                    <a:pt x="14938" y="801"/>
                  </a:cubicBezTo>
                  <a:cubicBezTo>
                    <a:pt x="14991" y="633"/>
                    <a:pt x="14881" y="413"/>
                    <a:pt x="14718" y="413"/>
                  </a:cubicBezTo>
                  <a:cubicBezTo>
                    <a:pt x="14056" y="250"/>
                    <a:pt x="13448" y="140"/>
                    <a:pt x="12844" y="82"/>
                  </a:cubicBezTo>
                  <a:cubicBezTo>
                    <a:pt x="12291" y="26"/>
                    <a:pt x="11743" y="1"/>
                    <a:pt x="11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 rot="-1922838">
              <a:off x="12558285" y="7930285"/>
              <a:ext cx="870662" cy="880870"/>
            </a:xfrm>
            <a:custGeom>
              <a:avLst/>
              <a:gdLst/>
              <a:ahLst/>
              <a:cxnLst/>
              <a:rect l="l" t="t" r="r" b="b"/>
              <a:pathLst>
                <a:path w="20724" h="20967" extrusionOk="0">
                  <a:moveTo>
                    <a:pt x="364" y="1"/>
                  </a:moveTo>
                  <a:cubicBezTo>
                    <a:pt x="267" y="1"/>
                    <a:pt x="189" y="39"/>
                    <a:pt x="111" y="80"/>
                  </a:cubicBezTo>
                  <a:cubicBezTo>
                    <a:pt x="53" y="190"/>
                    <a:pt x="1" y="300"/>
                    <a:pt x="53" y="464"/>
                  </a:cubicBezTo>
                  <a:cubicBezTo>
                    <a:pt x="4022" y="13801"/>
                    <a:pt x="17637" y="20856"/>
                    <a:pt x="17747" y="20913"/>
                  </a:cubicBezTo>
                  <a:cubicBezTo>
                    <a:pt x="17800" y="20966"/>
                    <a:pt x="17858" y="20966"/>
                    <a:pt x="17910" y="20966"/>
                  </a:cubicBezTo>
                  <a:cubicBezTo>
                    <a:pt x="18021" y="20966"/>
                    <a:pt x="18188" y="20913"/>
                    <a:pt x="18241" y="20803"/>
                  </a:cubicBezTo>
                  <a:cubicBezTo>
                    <a:pt x="18299" y="20583"/>
                    <a:pt x="18241" y="20362"/>
                    <a:pt x="18078" y="20305"/>
                  </a:cubicBezTo>
                  <a:cubicBezTo>
                    <a:pt x="17968" y="20252"/>
                    <a:pt x="5014" y="13528"/>
                    <a:pt x="935" y="905"/>
                  </a:cubicBezTo>
                  <a:lnTo>
                    <a:pt x="935" y="905"/>
                  </a:lnTo>
                  <a:cubicBezTo>
                    <a:pt x="3691" y="1844"/>
                    <a:pt x="14661" y="6032"/>
                    <a:pt x="20005" y="15622"/>
                  </a:cubicBezTo>
                  <a:cubicBezTo>
                    <a:pt x="20084" y="15740"/>
                    <a:pt x="20221" y="15830"/>
                    <a:pt x="20354" y="15830"/>
                  </a:cubicBezTo>
                  <a:cubicBezTo>
                    <a:pt x="20405" y="15830"/>
                    <a:pt x="20456" y="15816"/>
                    <a:pt x="20503" y="15785"/>
                  </a:cubicBezTo>
                  <a:cubicBezTo>
                    <a:pt x="20666" y="15675"/>
                    <a:pt x="20724" y="15455"/>
                    <a:pt x="20613" y="15292"/>
                  </a:cubicBezTo>
                  <a:cubicBezTo>
                    <a:pt x="14383" y="4048"/>
                    <a:pt x="605" y="23"/>
                    <a:pt x="494" y="23"/>
                  </a:cubicBezTo>
                  <a:cubicBezTo>
                    <a:pt x="447" y="7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19"/>
          <p:cNvSpPr/>
          <p:nvPr/>
        </p:nvSpPr>
        <p:spPr>
          <a:xfrm rot="-5400000">
            <a:off x="5354250" y="4275463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127"/>
                  <a:pt x="0" y="372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372"/>
                </a:lnTo>
                <a:cubicBezTo>
                  <a:pt x="852" y="127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 rot="-5400000">
            <a:off x="5296138" y="4333575"/>
            <a:ext cx="134600" cy="21550"/>
          </a:xfrm>
          <a:custGeom>
            <a:avLst/>
            <a:gdLst/>
            <a:ahLst/>
            <a:cxnLst/>
            <a:rect l="l" t="t" r="r" b="b"/>
            <a:pathLst>
              <a:path w="5384" h="862" extrusionOk="0">
                <a:moveTo>
                  <a:pt x="490" y="0"/>
                </a:moveTo>
                <a:cubicBezTo>
                  <a:pt x="246" y="0"/>
                  <a:pt x="1" y="245"/>
                  <a:pt x="1" y="489"/>
                </a:cubicBezTo>
                <a:cubicBezTo>
                  <a:pt x="1" y="734"/>
                  <a:pt x="246" y="861"/>
                  <a:pt x="490" y="861"/>
                </a:cubicBezTo>
                <a:lnTo>
                  <a:pt x="5022" y="861"/>
                </a:lnTo>
                <a:cubicBezTo>
                  <a:pt x="5266" y="861"/>
                  <a:pt x="5384" y="734"/>
                  <a:pt x="5384" y="489"/>
                </a:cubicBezTo>
                <a:cubicBezTo>
                  <a:pt x="5384" y="245"/>
                  <a:pt x="5266" y="0"/>
                  <a:pt x="50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/>
          <p:nvPr/>
        </p:nvSpPr>
        <p:spPr>
          <a:xfrm rot="-5400000">
            <a:off x="5593725" y="5087163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62"/>
                </a:moveTo>
                <a:cubicBezTo>
                  <a:pt x="1958" y="862"/>
                  <a:pt x="2320" y="1224"/>
                  <a:pt x="2320" y="1596"/>
                </a:cubicBezTo>
                <a:cubicBezTo>
                  <a:pt x="2320" y="2085"/>
                  <a:pt x="1958" y="2330"/>
                  <a:pt x="1586" y="2330"/>
                </a:cubicBezTo>
                <a:cubicBezTo>
                  <a:pt x="1224" y="2330"/>
                  <a:pt x="852" y="2085"/>
                  <a:pt x="852" y="1596"/>
                </a:cubicBezTo>
                <a:cubicBezTo>
                  <a:pt x="852" y="1224"/>
                  <a:pt x="1224" y="862"/>
                  <a:pt x="1586" y="86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96"/>
                </a:cubicBezTo>
                <a:cubicBezTo>
                  <a:pt x="0" y="2447"/>
                  <a:pt x="734" y="3182"/>
                  <a:pt x="1586" y="3182"/>
                </a:cubicBezTo>
                <a:cubicBezTo>
                  <a:pt x="2447" y="3182"/>
                  <a:pt x="3181" y="2447"/>
                  <a:pt x="3181" y="159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"/>
          <p:cNvSpPr/>
          <p:nvPr/>
        </p:nvSpPr>
        <p:spPr>
          <a:xfrm rot="-5400000">
            <a:off x="4076750" y="4032138"/>
            <a:ext cx="79550" cy="79525"/>
          </a:xfrm>
          <a:custGeom>
            <a:avLst/>
            <a:gdLst/>
            <a:ahLst/>
            <a:cxnLst/>
            <a:rect l="l" t="t" r="r" b="b"/>
            <a:pathLst>
              <a:path w="3182" h="3181" extrusionOk="0">
                <a:moveTo>
                  <a:pt x="1596" y="861"/>
                </a:moveTo>
                <a:cubicBezTo>
                  <a:pt x="1958" y="861"/>
                  <a:pt x="2330" y="1223"/>
                  <a:pt x="2330" y="1595"/>
                </a:cubicBezTo>
                <a:cubicBezTo>
                  <a:pt x="2330" y="2085"/>
                  <a:pt x="1958" y="2329"/>
                  <a:pt x="1596" y="2329"/>
                </a:cubicBezTo>
                <a:cubicBezTo>
                  <a:pt x="1107" y="2329"/>
                  <a:pt x="862" y="2085"/>
                  <a:pt x="862" y="1595"/>
                </a:cubicBezTo>
                <a:cubicBezTo>
                  <a:pt x="862" y="1223"/>
                  <a:pt x="1107" y="861"/>
                  <a:pt x="1596" y="861"/>
                </a:cubicBezTo>
                <a:close/>
                <a:moveTo>
                  <a:pt x="1596" y="0"/>
                </a:moveTo>
                <a:cubicBezTo>
                  <a:pt x="735" y="0"/>
                  <a:pt x="1" y="734"/>
                  <a:pt x="1" y="1595"/>
                </a:cubicBezTo>
                <a:cubicBezTo>
                  <a:pt x="1" y="2574"/>
                  <a:pt x="735" y="3181"/>
                  <a:pt x="1596" y="3181"/>
                </a:cubicBezTo>
                <a:cubicBezTo>
                  <a:pt x="2447" y="3181"/>
                  <a:pt x="3181" y="2574"/>
                  <a:pt x="3181" y="1595"/>
                </a:cubicBezTo>
                <a:cubicBezTo>
                  <a:pt x="3181" y="734"/>
                  <a:pt x="2447" y="0"/>
                  <a:pt x="15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9"/>
          <p:cNvSpPr/>
          <p:nvPr/>
        </p:nvSpPr>
        <p:spPr>
          <a:xfrm>
            <a:off x="431825" y="444837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52"/>
                </a:moveTo>
                <a:cubicBezTo>
                  <a:pt x="1958" y="852"/>
                  <a:pt x="2320" y="1224"/>
                  <a:pt x="2320" y="1586"/>
                </a:cubicBezTo>
                <a:cubicBezTo>
                  <a:pt x="2320" y="2075"/>
                  <a:pt x="1958" y="2320"/>
                  <a:pt x="1586" y="2320"/>
                </a:cubicBezTo>
                <a:cubicBezTo>
                  <a:pt x="1096" y="2320"/>
                  <a:pt x="852" y="2075"/>
                  <a:pt x="852" y="1586"/>
                </a:cubicBezTo>
                <a:cubicBezTo>
                  <a:pt x="852" y="1224"/>
                  <a:pt x="1096" y="852"/>
                  <a:pt x="1586" y="852"/>
                </a:cubicBezTo>
                <a:close/>
                <a:moveTo>
                  <a:pt x="1586" y="1"/>
                </a:moveTo>
                <a:cubicBezTo>
                  <a:pt x="607" y="1"/>
                  <a:pt x="0" y="735"/>
                  <a:pt x="0" y="1586"/>
                </a:cubicBezTo>
                <a:cubicBezTo>
                  <a:pt x="0" y="2447"/>
                  <a:pt x="607" y="3181"/>
                  <a:pt x="1586" y="3181"/>
                </a:cubicBezTo>
                <a:cubicBezTo>
                  <a:pt x="2447" y="3181"/>
                  <a:pt x="3181" y="2447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"/>
          <p:cNvSpPr/>
          <p:nvPr/>
        </p:nvSpPr>
        <p:spPr>
          <a:xfrm>
            <a:off x="407350" y="2729550"/>
            <a:ext cx="79550" cy="82475"/>
          </a:xfrm>
          <a:custGeom>
            <a:avLst/>
            <a:gdLst/>
            <a:ahLst/>
            <a:cxnLst/>
            <a:rect l="l" t="t" r="r" b="b"/>
            <a:pathLst>
              <a:path w="3182" h="3299" extrusionOk="0">
                <a:moveTo>
                  <a:pt x="1586" y="852"/>
                </a:moveTo>
                <a:cubicBezTo>
                  <a:pt x="2075" y="852"/>
                  <a:pt x="2320" y="1224"/>
                  <a:pt x="2320" y="1586"/>
                </a:cubicBezTo>
                <a:cubicBezTo>
                  <a:pt x="2320" y="2075"/>
                  <a:pt x="2075" y="2447"/>
                  <a:pt x="1586" y="2447"/>
                </a:cubicBezTo>
                <a:cubicBezTo>
                  <a:pt x="1224" y="2447"/>
                  <a:pt x="852" y="2075"/>
                  <a:pt x="852" y="1586"/>
                </a:cubicBezTo>
                <a:cubicBezTo>
                  <a:pt x="852" y="1224"/>
                  <a:pt x="1224" y="852"/>
                  <a:pt x="1586" y="852"/>
                </a:cubicBezTo>
                <a:close/>
                <a:moveTo>
                  <a:pt x="1586" y="1"/>
                </a:moveTo>
                <a:cubicBezTo>
                  <a:pt x="734" y="1"/>
                  <a:pt x="0" y="735"/>
                  <a:pt x="0" y="1586"/>
                </a:cubicBezTo>
                <a:cubicBezTo>
                  <a:pt x="0" y="2565"/>
                  <a:pt x="734" y="3299"/>
                  <a:pt x="1586" y="3299"/>
                </a:cubicBezTo>
                <a:cubicBezTo>
                  <a:pt x="2447" y="3299"/>
                  <a:pt x="3181" y="2565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9"/>
          <p:cNvSpPr/>
          <p:nvPr/>
        </p:nvSpPr>
        <p:spPr>
          <a:xfrm>
            <a:off x="603325" y="1441425"/>
            <a:ext cx="82475" cy="82475"/>
          </a:xfrm>
          <a:custGeom>
            <a:avLst/>
            <a:gdLst/>
            <a:ahLst/>
            <a:cxnLst/>
            <a:rect l="l" t="t" r="r" b="b"/>
            <a:pathLst>
              <a:path w="3299" h="3299" extrusionOk="0">
                <a:moveTo>
                  <a:pt x="1713" y="979"/>
                </a:moveTo>
                <a:cubicBezTo>
                  <a:pt x="2076" y="979"/>
                  <a:pt x="2448" y="1224"/>
                  <a:pt x="2448" y="1713"/>
                </a:cubicBezTo>
                <a:cubicBezTo>
                  <a:pt x="2448" y="2075"/>
                  <a:pt x="2076" y="2447"/>
                  <a:pt x="1713" y="2447"/>
                </a:cubicBezTo>
                <a:cubicBezTo>
                  <a:pt x="1224" y="2447"/>
                  <a:pt x="852" y="2075"/>
                  <a:pt x="852" y="1713"/>
                </a:cubicBezTo>
                <a:cubicBezTo>
                  <a:pt x="852" y="1224"/>
                  <a:pt x="1224" y="979"/>
                  <a:pt x="1713" y="979"/>
                </a:cubicBezTo>
                <a:close/>
                <a:moveTo>
                  <a:pt x="1713" y="0"/>
                </a:moveTo>
                <a:cubicBezTo>
                  <a:pt x="735" y="0"/>
                  <a:pt x="1" y="734"/>
                  <a:pt x="1" y="1713"/>
                </a:cubicBezTo>
                <a:cubicBezTo>
                  <a:pt x="1" y="2564"/>
                  <a:pt x="735" y="3298"/>
                  <a:pt x="1713" y="3298"/>
                </a:cubicBezTo>
                <a:cubicBezTo>
                  <a:pt x="2565" y="3298"/>
                  <a:pt x="3299" y="2564"/>
                  <a:pt x="3299" y="1713"/>
                </a:cubicBezTo>
                <a:cubicBezTo>
                  <a:pt x="3299" y="734"/>
                  <a:pt x="2565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9"/>
          <p:cNvSpPr/>
          <p:nvPr/>
        </p:nvSpPr>
        <p:spPr>
          <a:xfrm>
            <a:off x="8784950" y="1681725"/>
            <a:ext cx="21300" cy="134575"/>
          </a:xfrm>
          <a:custGeom>
            <a:avLst/>
            <a:gdLst/>
            <a:ahLst/>
            <a:cxnLst/>
            <a:rect l="l" t="t" r="r" b="b"/>
            <a:pathLst>
              <a:path w="852" h="5383" extrusionOk="0">
                <a:moveTo>
                  <a:pt x="362" y="0"/>
                </a:moveTo>
                <a:cubicBezTo>
                  <a:pt x="118" y="0"/>
                  <a:pt x="0" y="245"/>
                  <a:pt x="0" y="489"/>
                </a:cubicBezTo>
                <a:lnTo>
                  <a:pt x="0" y="4893"/>
                </a:lnTo>
                <a:cubicBezTo>
                  <a:pt x="0" y="5138"/>
                  <a:pt x="118" y="5383"/>
                  <a:pt x="362" y="5383"/>
                </a:cubicBezTo>
                <a:cubicBezTo>
                  <a:pt x="607" y="5383"/>
                  <a:pt x="852" y="5138"/>
                  <a:pt x="852" y="4893"/>
                </a:cubicBezTo>
                <a:lnTo>
                  <a:pt x="852" y="489"/>
                </a:lnTo>
                <a:cubicBezTo>
                  <a:pt x="852" y="245"/>
                  <a:pt x="607" y="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8729900" y="1736775"/>
            <a:ext cx="131400" cy="21300"/>
          </a:xfrm>
          <a:custGeom>
            <a:avLst/>
            <a:gdLst/>
            <a:ahLst/>
            <a:cxnLst/>
            <a:rect l="l" t="t" r="r" b="b"/>
            <a:pathLst>
              <a:path w="5256" h="852" extrusionOk="0">
                <a:moveTo>
                  <a:pt x="362" y="0"/>
                </a:moveTo>
                <a:cubicBezTo>
                  <a:pt x="117" y="0"/>
                  <a:pt x="0" y="245"/>
                  <a:pt x="0" y="489"/>
                </a:cubicBezTo>
                <a:cubicBezTo>
                  <a:pt x="0" y="734"/>
                  <a:pt x="117" y="852"/>
                  <a:pt x="362" y="852"/>
                </a:cubicBezTo>
                <a:lnTo>
                  <a:pt x="4893" y="852"/>
                </a:lnTo>
                <a:cubicBezTo>
                  <a:pt x="5138" y="852"/>
                  <a:pt x="5256" y="734"/>
                  <a:pt x="5256" y="489"/>
                </a:cubicBezTo>
                <a:cubicBezTo>
                  <a:pt x="5256" y="245"/>
                  <a:pt x="5138" y="0"/>
                  <a:pt x="4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9"/>
          <p:cNvSpPr/>
          <p:nvPr/>
        </p:nvSpPr>
        <p:spPr>
          <a:xfrm>
            <a:off x="8683900" y="2788850"/>
            <a:ext cx="21550" cy="131425"/>
          </a:xfrm>
          <a:custGeom>
            <a:avLst/>
            <a:gdLst/>
            <a:ahLst/>
            <a:cxnLst/>
            <a:rect l="l" t="t" r="r" b="b"/>
            <a:pathLst>
              <a:path w="862" h="5257" extrusionOk="0">
                <a:moveTo>
                  <a:pt x="489" y="1"/>
                </a:moveTo>
                <a:cubicBezTo>
                  <a:pt x="245" y="1"/>
                  <a:pt x="0" y="118"/>
                  <a:pt x="0" y="363"/>
                </a:cubicBezTo>
                <a:lnTo>
                  <a:pt x="0" y="4894"/>
                </a:lnTo>
                <a:cubicBezTo>
                  <a:pt x="0" y="5139"/>
                  <a:pt x="245" y="5256"/>
                  <a:pt x="489" y="5256"/>
                </a:cubicBezTo>
                <a:cubicBezTo>
                  <a:pt x="734" y="5256"/>
                  <a:pt x="861" y="5139"/>
                  <a:pt x="861" y="4894"/>
                </a:cubicBezTo>
                <a:lnTo>
                  <a:pt x="861" y="363"/>
                </a:lnTo>
                <a:cubicBezTo>
                  <a:pt x="861" y="118"/>
                  <a:pt x="734" y="1"/>
                  <a:pt x="4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9"/>
          <p:cNvSpPr/>
          <p:nvPr/>
        </p:nvSpPr>
        <p:spPr>
          <a:xfrm>
            <a:off x="8628850" y="2843900"/>
            <a:ext cx="134575" cy="21325"/>
          </a:xfrm>
          <a:custGeom>
            <a:avLst/>
            <a:gdLst/>
            <a:ahLst/>
            <a:cxnLst/>
            <a:rect l="l" t="t" r="r" b="b"/>
            <a:pathLst>
              <a:path w="5383" h="853" extrusionOk="0">
                <a:moveTo>
                  <a:pt x="372" y="1"/>
                </a:moveTo>
                <a:cubicBezTo>
                  <a:pt x="127" y="1"/>
                  <a:pt x="0" y="245"/>
                  <a:pt x="0" y="490"/>
                </a:cubicBezTo>
                <a:cubicBezTo>
                  <a:pt x="0" y="735"/>
                  <a:pt x="127" y="852"/>
                  <a:pt x="372" y="852"/>
                </a:cubicBezTo>
                <a:lnTo>
                  <a:pt x="4893" y="852"/>
                </a:lnTo>
                <a:cubicBezTo>
                  <a:pt x="5138" y="852"/>
                  <a:pt x="5383" y="735"/>
                  <a:pt x="5383" y="490"/>
                </a:cubicBezTo>
                <a:cubicBezTo>
                  <a:pt x="5383" y="245"/>
                  <a:pt x="5138" y="1"/>
                  <a:pt x="48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59" r:id="rId5"/>
    <p:sldLayoutId id="2147483660" r:id="rId6"/>
    <p:sldLayoutId id="2147483662" r:id="rId7"/>
    <p:sldLayoutId id="2147483663" r:id="rId8"/>
    <p:sldLayoutId id="2147483665" r:id="rId9"/>
    <p:sldLayoutId id="2147483671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5"/>
          <p:cNvSpPr txBox="1">
            <a:spLocks noGrp="1"/>
          </p:cNvSpPr>
          <p:nvPr>
            <p:ph type="ctrTitle"/>
          </p:nvPr>
        </p:nvSpPr>
        <p:spPr>
          <a:xfrm>
            <a:off x="2844095" y="670054"/>
            <a:ext cx="5873400" cy="848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BIOLOGIA T.6</a:t>
            </a:r>
            <a:endParaRPr/>
          </a:p>
        </p:txBody>
      </p:sp>
      <p:sp>
        <p:nvSpPr>
          <p:cNvPr id="721" name="Google Shape;721;p35"/>
          <p:cNvSpPr txBox="1">
            <a:spLocks noGrp="1"/>
          </p:cNvSpPr>
          <p:nvPr>
            <p:ph type="subTitle" idx="1"/>
          </p:nvPr>
        </p:nvSpPr>
        <p:spPr>
          <a:xfrm>
            <a:off x="5150822" y="4736400"/>
            <a:ext cx="39546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s-ES"/>
              <a:t>ºESO C</a:t>
            </a:r>
            <a:endParaRPr/>
          </a:p>
        </p:txBody>
      </p:sp>
      <p:sp>
        <p:nvSpPr>
          <p:cNvPr id="101" name="Google Shape;720;p35">
            <a:extLst>
              <a:ext uri="{FF2B5EF4-FFF2-40B4-BE49-F238E27FC236}">
                <a16:creationId xmlns:a16="http://schemas.microsoft.com/office/drawing/2014/main" id="{61DCAB1F-661A-49D2-97C0-ADDCE3C6F344}"/>
              </a:ext>
            </a:extLst>
          </p:cNvPr>
          <p:cNvSpPr txBox="1">
            <a:spLocks/>
          </p:cNvSpPr>
          <p:nvPr/>
        </p:nvSpPr>
        <p:spPr>
          <a:xfrm>
            <a:off x="4040095" y="1710645"/>
            <a:ext cx="4638888" cy="84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Staatliches"/>
              <a:buNone/>
              <a:defRPr sz="55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200">
                <a:solidFill>
                  <a:schemeClr val="accent1"/>
                </a:solidFill>
              </a:rPr>
              <a:t>Estructura i dinàmica de la terra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6"/>
          <p:cNvSpPr txBox="1">
            <a:spLocks noGrp="1"/>
          </p:cNvSpPr>
          <p:nvPr>
            <p:ph type="title"/>
          </p:nvPr>
        </p:nvSpPr>
        <p:spPr>
          <a:xfrm>
            <a:off x="251464" y="321873"/>
            <a:ext cx="8053273" cy="501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4. </a:t>
            </a:r>
            <a:r>
              <a:rPr lang="es-ES" sz="4000"/>
              <a:t>Moviments verticals de la litosfera</a:t>
            </a:r>
            <a:endParaRPr sz="4000"/>
          </a:p>
        </p:txBody>
      </p:sp>
      <p:sp>
        <p:nvSpPr>
          <p:cNvPr id="824" name="Google Shape;824;p36"/>
          <p:cNvSpPr txBox="1">
            <a:spLocks noGrp="1"/>
          </p:cNvSpPr>
          <p:nvPr>
            <p:ph type="body" idx="1"/>
          </p:nvPr>
        </p:nvSpPr>
        <p:spPr>
          <a:xfrm>
            <a:off x="624796" y="1220080"/>
            <a:ext cx="7702800" cy="335590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92075" indent="-92075">
              <a:buClr>
                <a:schemeClr val="accent1"/>
              </a:buClr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Increment del pes sobre la litosfera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enfonsament </a:t>
            </a:r>
            <a:r>
              <a:rPr lang="es-ES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=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subsidència</a:t>
            </a:r>
          </a:p>
          <a:p>
            <a:pPr marL="92075" indent="-92075">
              <a:buClr>
                <a:schemeClr val="accent1"/>
              </a:buClr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Reducció del pes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alçament </a:t>
            </a:r>
            <a:r>
              <a:rPr lang="es-ES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=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elevació</a:t>
            </a:r>
            <a:endParaRPr>
              <a:solidFill>
                <a:schemeClr val="dk1"/>
              </a:solidFill>
              <a:uFill>
                <a:solidFill>
                  <a:schemeClr val="accent1"/>
                </a:solidFill>
              </a:u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AEE1C86-749B-4ECE-8310-585A849E7D05}"/>
              </a:ext>
            </a:extLst>
          </p:cNvPr>
          <p:cNvSpPr/>
          <p:nvPr/>
        </p:nvSpPr>
        <p:spPr>
          <a:xfrm>
            <a:off x="624796" y="884490"/>
            <a:ext cx="7597184" cy="3355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La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isostàsia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és l’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equilibri de flotació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que manté la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litosfera rígida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que sura sobre el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mantell sublitosfèric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7DC0D6-A9F2-4CA8-B104-E03303F7B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784" y="2746635"/>
            <a:ext cx="4540432" cy="168239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826700-E3FF-4BD8-AD09-D83012D191EC}"/>
              </a:ext>
            </a:extLst>
          </p:cNvPr>
          <p:cNvSpPr txBox="1"/>
          <p:nvPr/>
        </p:nvSpPr>
        <p:spPr>
          <a:xfrm>
            <a:off x="624796" y="1740146"/>
            <a:ext cx="60340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>
                <a:solidFill>
                  <a:schemeClr val="accent1"/>
                </a:solidFill>
                <a:latin typeface="Raleway" panose="020B0604020202020204" charset="0"/>
              </a:rPr>
              <a:t>EXEMPLE</a:t>
            </a:r>
            <a:r>
              <a:rPr lang="es-ES" b="1">
                <a:solidFill>
                  <a:schemeClr val="accent1"/>
                </a:solidFill>
                <a:latin typeface="Raleway" panose="020B0604020202020204" charset="0"/>
              </a:rPr>
              <a:t>:</a:t>
            </a:r>
            <a:endParaRPr lang="es-ES">
              <a:solidFill>
                <a:schemeClr val="accent1"/>
              </a:solidFill>
              <a:latin typeface="Raleway" panose="020B0604020202020204" charset="0"/>
            </a:endParaRPr>
          </a:p>
          <a:p>
            <a:pPr marL="92075" indent="-92075">
              <a:buClr>
                <a:schemeClr val="accent1"/>
              </a:buClr>
              <a:buFont typeface="Arial" panose="020B0604020202020204" pitchFamily="34" charset="0"/>
              <a:buChar char="−"/>
            </a:pPr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grans acumulacions de gel o de sediments provoquen subsidència</a:t>
            </a:r>
          </a:p>
          <a:p>
            <a:pPr marL="92075" indent="-92075">
              <a:buClr>
                <a:schemeClr val="accent1"/>
              </a:buClr>
              <a:buFont typeface="Arial" panose="020B0604020202020204" pitchFamily="34" charset="0"/>
              <a:buChar char="−"/>
            </a:pPr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l’erosió del gel o dels sediments provoca l’elevació</a:t>
            </a:r>
          </a:p>
        </p:txBody>
      </p:sp>
    </p:spTree>
    <p:extLst>
      <p:ext uri="{BB962C8B-B14F-4D97-AF65-F5344CB8AC3E}">
        <p14:creationId xmlns:p14="http://schemas.microsoft.com/office/powerpoint/2010/main" val="353884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823;p36">
            <a:extLst>
              <a:ext uri="{FF2B5EF4-FFF2-40B4-BE49-F238E27FC236}">
                <a16:creationId xmlns:a16="http://schemas.microsoft.com/office/drawing/2014/main" id="{D14D6089-6C48-46ED-AF18-68D5C5FB023B}"/>
              </a:ext>
            </a:extLst>
          </p:cNvPr>
          <p:cNvSpPr txBox="1">
            <a:spLocks/>
          </p:cNvSpPr>
          <p:nvPr/>
        </p:nvSpPr>
        <p:spPr>
          <a:xfrm>
            <a:off x="741621" y="299014"/>
            <a:ext cx="7997456" cy="501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4000">
                <a:solidFill>
                  <a:schemeClr val="accent1"/>
                </a:solidFill>
                <a:latin typeface="Staatliches"/>
                <a:sym typeface="Staatliches"/>
              </a:rPr>
              <a:t>5. </a:t>
            </a:r>
            <a:r>
              <a:rPr lang="es-ES" sz="4000">
                <a:solidFill>
                  <a:schemeClr val="dk2"/>
                </a:solidFill>
                <a:latin typeface="Staatliches"/>
                <a:sym typeface="Staatliches"/>
              </a:rPr>
              <a:t>MOVIMENTS HORITZONTALS LITOSFERA</a:t>
            </a:r>
          </a:p>
        </p:txBody>
      </p:sp>
      <p:sp>
        <p:nvSpPr>
          <p:cNvPr id="25" name="Google Shape;824;p36">
            <a:extLst>
              <a:ext uri="{FF2B5EF4-FFF2-40B4-BE49-F238E27FC236}">
                <a16:creationId xmlns:a16="http://schemas.microsoft.com/office/drawing/2014/main" id="{5B342D87-D82C-443B-A4D3-7B6CE8DC4E38}"/>
              </a:ext>
            </a:extLst>
          </p:cNvPr>
          <p:cNvSpPr txBox="1">
            <a:spLocks/>
          </p:cNvSpPr>
          <p:nvPr/>
        </p:nvSpPr>
        <p:spPr>
          <a:xfrm>
            <a:off x="633944" y="800516"/>
            <a:ext cx="8395756" cy="335590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Les idees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fixistes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defensaven que els continents havien estat sempre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fixos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en les seues posicions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C143931-B480-4371-AAAF-78A46A98D7B7}"/>
              </a:ext>
            </a:extLst>
          </p:cNvPr>
          <p:cNvCxnSpPr>
            <a:cxnSpLocks/>
          </p:cNvCxnSpPr>
          <p:nvPr/>
        </p:nvCxnSpPr>
        <p:spPr>
          <a:xfrm flipH="1">
            <a:off x="656803" y="861631"/>
            <a:ext cx="1" cy="248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Google Shape;823;p36">
            <a:extLst>
              <a:ext uri="{FF2B5EF4-FFF2-40B4-BE49-F238E27FC236}">
                <a16:creationId xmlns:a16="http://schemas.microsoft.com/office/drawing/2014/main" id="{5D357566-86A5-4B51-8CF3-762AD2316E46}"/>
              </a:ext>
            </a:extLst>
          </p:cNvPr>
          <p:cNvSpPr txBox="1">
            <a:spLocks/>
          </p:cNvSpPr>
          <p:nvPr/>
        </p:nvSpPr>
        <p:spPr>
          <a:xfrm>
            <a:off x="310218" y="1197221"/>
            <a:ext cx="8193702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5.1) </a:t>
            </a:r>
            <a:r>
              <a:rPr lang="es-ES" sz="3200">
                <a:solidFill>
                  <a:schemeClr val="accent1"/>
                </a:solidFill>
              </a:rPr>
              <a:t>WEGENER i la hipòtesi de la deriva continental</a:t>
            </a:r>
          </a:p>
        </p:txBody>
      </p:sp>
      <p:sp>
        <p:nvSpPr>
          <p:cNvPr id="29" name="Google Shape;824;p36">
            <a:extLst>
              <a:ext uri="{FF2B5EF4-FFF2-40B4-BE49-F238E27FC236}">
                <a16:creationId xmlns:a16="http://schemas.microsoft.com/office/drawing/2014/main" id="{41E6663F-FBE0-4D3F-A3EA-2C944BABC049}"/>
              </a:ext>
            </a:extLst>
          </p:cNvPr>
          <p:cNvSpPr txBox="1">
            <a:spLocks/>
          </p:cNvSpPr>
          <p:nvPr/>
        </p:nvSpPr>
        <p:spPr>
          <a:xfrm>
            <a:off x="633944" y="1592042"/>
            <a:ext cx="7702800" cy="1273077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2075" indent="-92075"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Alfred Wegener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va formular la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hipòtesi de la deriva continental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teoria movilística:</a:t>
            </a:r>
          </a:p>
          <a:p>
            <a:pPr marL="358775" lvl="1" indent="-176213">
              <a:buClr>
                <a:schemeClr val="accent1"/>
              </a:buClr>
              <a:buFont typeface="Courier New" panose="02070309020205020404" pitchFamily="49" charset="0"/>
              <a:buChar char="o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Els continents poden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desplaçar-se</a:t>
            </a:r>
          </a:p>
          <a:p>
            <a:pPr marL="358775" lvl="1" indent="-176213">
              <a:buClr>
                <a:schemeClr val="accent1"/>
              </a:buClr>
              <a:buFont typeface="Courier New" panose="02070309020205020404" pitchFamily="49" charset="0"/>
              <a:buChar char="o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Fa 300 milions d’anys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units formant una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massa continental única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, “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Pangea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”</a:t>
            </a:r>
          </a:p>
          <a:p>
            <a:pPr marL="358775" lvl="1" indent="-176213">
              <a:buClr>
                <a:schemeClr val="accent1"/>
              </a:buClr>
              <a:buFont typeface="Courier New" panose="02070309020205020404" pitchFamily="49" charset="0"/>
              <a:buChar char="o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Fragmentació i desplaçament gradual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sobre els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fons oceànics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(error)</a:t>
            </a:r>
          </a:p>
          <a:p>
            <a:pPr marL="358775" lvl="1" indent="-176213">
              <a:buClr>
                <a:schemeClr val="accent1"/>
              </a:buClr>
              <a:buFont typeface="Courier New" panose="02070309020205020404" pitchFamily="49" charset="0"/>
              <a:buChar char="o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No podía explicar la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força que espentava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els continents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sugerí la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rotació terrestre</a:t>
            </a:r>
            <a:endParaRPr lang="es-ES">
              <a:solidFill>
                <a:schemeClr val="dk1"/>
              </a:solidFill>
              <a:uFill>
                <a:solidFill>
                  <a:schemeClr val="accent1"/>
                </a:solidFill>
              </a:uFill>
              <a:latin typeface="Raleway" panose="020B0604020202020204" charset="0"/>
              <a:sym typeface="Wingdings" panose="05000000000000000000" pitchFamily="2" charset="2"/>
            </a:endParaRP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360B3D2D-3C14-40EB-8E9E-02E81270E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72209"/>
              </p:ext>
            </p:extLst>
          </p:nvPr>
        </p:nvGraphicFramePr>
        <p:xfrm>
          <a:off x="343323" y="2865118"/>
          <a:ext cx="8518737" cy="211074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39579">
                  <a:extLst>
                    <a:ext uri="{9D8B030D-6E8A-4147-A177-3AD203B41FA5}">
                      <a16:colId xmlns:a16="http://schemas.microsoft.com/office/drawing/2014/main" val="1670077402"/>
                    </a:ext>
                  </a:extLst>
                </a:gridCol>
                <a:gridCol w="2839579">
                  <a:extLst>
                    <a:ext uri="{9D8B030D-6E8A-4147-A177-3AD203B41FA5}">
                      <a16:colId xmlns:a16="http://schemas.microsoft.com/office/drawing/2014/main" val="3444471080"/>
                    </a:ext>
                  </a:extLst>
                </a:gridCol>
                <a:gridCol w="2839579">
                  <a:extLst>
                    <a:ext uri="{9D8B030D-6E8A-4147-A177-3AD203B41FA5}">
                      <a16:colId xmlns:a16="http://schemas.microsoft.com/office/drawing/2014/main" val="2602046984"/>
                    </a:ext>
                  </a:extLst>
                </a:gridCol>
              </a:tblGrid>
              <a:tr h="160022"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Raleway" panose="020B0604020202020204" charset="0"/>
                        </a:rPr>
                        <a:t>PROVES GEOGRÀFIQUES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Raleway" panose="020B0604020202020204" charset="0"/>
                        </a:rPr>
                        <a:t>PROVES PALEOCLIMÀTIQUES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Raleway" panose="020B0604020202020204" charset="0"/>
                        </a:rPr>
                        <a:t>PROVES PALEONTOLÒGIQUES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66981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es-ES">
                          <a:latin typeface="Raleway" panose="020B0604020202020204" charset="0"/>
                        </a:rPr>
                        <a:t>L’</a:t>
                      </a:r>
                      <a:r>
                        <a:rPr lang="es-ES" b="1">
                          <a:latin typeface="Raleway" panose="020B0604020202020204" charset="0"/>
                        </a:rPr>
                        <a:t>encaix dels continents </a:t>
                      </a:r>
                      <a:r>
                        <a:rPr lang="es-ES" b="0">
                          <a:latin typeface="Raleway" panose="020B0604020202020204" charset="0"/>
                        </a:rPr>
                        <a:t>com un trencaclosques.</a:t>
                      </a:r>
                      <a:endParaRPr lang="es-ES">
                        <a:latin typeface="Raleway" panose="020B060402020202020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ES" b="1">
                          <a:latin typeface="Raleway" panose="020B0604020202020204" charset="0"/>
                        </a:rPr>
                        <a:t>Empremptes d’antigues glaciacions</a:t>
                      </a:r>
                      <a:r>
                        <a:rPr lang="es-ES" b="0">
                          <a:latin typeface="Raleway" panose="020B0604020202020204" charset="0"/>
                        </a:rPr>
                        <a:t> de fa 300 m.a. formades unides </a:t>
                      </a:r>
                      <a:r>
                        <a:rPr lang="es-ES" sz="1200" b="0">
                          <a:latin typeface="Raleway" panose="020B0604020202020204" charset="0"/>
                        </a:rPr>
                        <a:t>(ara separades)</a:t>
                      </a:r>
                      <a:endParaRPr lang="es-ES" b="1">
                        <a:latin typeface="Raleway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ES" b="1">
                          <a:latin typeface="Raleway" panose="020B0604020202020204" charset="0"/>
                        </a:rPr>
                        <a:t>Fòssils d’animals i plantes</a:t>
                      </a:r>
                      <a:r>
                        <a:rPr lang="es-ES" b="0">
                          <a:latin typeface="Raleway" panose="020B0604020202020204" charset="0"/>
                        </a:rPr>
                        <a:t> semblants en diferents continents</a:t>
                      </a:r>
                      <a:endParaRPr lang="es-ES" b="1">
                        <a:latin typeface="Raleway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580282"/>
                  </a:ext>
                </a:extLst>
              </a:tr>
              <a:tr h="1074422">
                <a:tc>
                  <a:txBody>
                    <a:bodyPr/>
                    <a:lstStyle/>
                    <a:p>
                      <a:endParaRPr lang="es-ES">
                        <a:latin typeface="Raleway" panose="020B060402020202020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ES">
                        <a:latin typeface="Raleway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ES">
                        <a:latin typeface="Raleway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2005616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1DF651F2-89C4-4B0E-BFEB-5222DBCC5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5833" l="10000" r="92500">
                        <a14:foregroundMark x1="62000" y1="18519" x2="62000" y2="18519"/>
                        <a14:foregroundMark x1="58500" y1="9722" x2="58500" y2="9722"/>
                        <a14:foregroundMark x1="53000" y1="11111" x2="53000" y2="11111"/>
                        <a14:foregroundMark x1="53000" y1="20370" x2="53000" y2="20370"/>
                        <a14:foregroundMark x1="67500" y1="29630" x2="67500" y2="29630"/>
                        <a14:foregroundMark x1="69000" y1="27315" x2="69000" y2="27315"/>
                        <a14:foregroundMark x1="71000" y1="28241" x2="71000" y2="28241"/>
                        <a14:foregroundMark x1="86000" y1="85648" x2="86000" y2="85648"/>
                        <a14:foregroundMark x1="44000" y1="90278" x2="44000" y2="90278"/>
                        <a14:foregroundMark x1="54000" y1="92593" x2="54000" y2="92593"/>
                        <a14:foregroundMark x1="89500" y1="77778" x2="89500" y2="77778"/>
                        <a14:foregroundMark x1="74500" y1="93981" x2="74500" y2="93981"/>
                        <a14:foregroundMark x1="84500" y1="19907" x2="84500" y2="19907"/>
                        <a14:foregroundMark x1="92000" y1="73611" x2="92000" y2="73611"/>
                        <a14:foregroundMark x1="11000" y1="41667" x2="11000" y2="41667"/>
                        <a14:foregroundMark x1="56500" y1="96296" x2="56500" y2="96296"/>
                        <a14:foregroundMark x1="65000" y1="94444" x2="65000" y2="94444"/>
                        <a14:foregroundMark x1="92500" y1="80556" x2="92500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603" y="3857091"/>
            <a:ext cx="1035897" cy="11187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122E284-5971-41FD-9D44-F1D886E38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80" b="91720" l="5714" r="92857">
                        <a14:foregroundMark x1="65714" y1="35032" x2="70000" y2="29299"/>
                        <a14:foregroundMark x1="67619" y1="22930" x2="76190" y2="31210"/>
                        <a14:foregroundMark x1="83810" y1="59236" x2="86190" y2="75159"/>
                        <a14:foregroundMark x1="70952" y1="91083" x2="65238" y2="91720"/>
                        <a14:foregroundMark x1="93333" y1="73248" x2="93333" y2="73248"/>
                        <a14:foregroundMark x1="5714" y1="63057" x2="5714" y2="63057"/>
                        <a14:foregroundMark x1="37143" y1="91083" x2="37143" y2="91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6129" y="3852980"/>
            <a:ext cx="1551741" cy="11601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DA5C27-124E-40A8-8114-63D380E5A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71" b="89017" l="9091" r="91866">
                        <a14:foregroundMark x1="26316" y1="8671" x2="26316" y2="8671"/>
                        <a14:foregroundMark x1="91866" y1="46821" x2="91866" y2="46821"/>
                        <a14:foregroundMark x1="42584" y1="62428" x2="42584" y2="62428"/>
                        <a14:foregroundMark x1="47847" y1="57803" x2="41627" y2="63584"/>
                        <a14:foregroundMark x1="48804" y1="54913" x2="40670" y2="65318"/>
                        <a14:foregroundMark x1="47847" y1="53179" x2="41627" y2="653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0433" y="3857092"/>
            <a:ext cx="1806311" cy="14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4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23;p36">
            <a:extLst>
              <a:ext uri="{FF2B5EF4-FFF2-40B4-BE49-F238E27FC236}">
                <a16:creationId xmlns:a16="http://schemas.microsoft.com/office/drawing/2014/main" id="{A65700EC-342A-46BA-8AE2-591C44035B80}"/>
              </a:ext>
            </a:extLst>
          </p:cNvPr>
          <p:cNvSpPr txBox="1">
            <a:spLocks/>
          </p:cNvSpPr>
          <p:nvPr/>
        </p:nvSpPr>
        <p:spPr>
          <a:xfrm>
            <a:off x="622638" y="320921"/>
            <a:ext cx="8193702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5.2) </a:t>
            </a:r>
            <a:r>
              <a:rPr lang="es-ES" sz="3200">
                <a:solidFill>
                  <a:schemeClr val="accent1"/>
                </a:solidFill>
              </a:rPr>
              <a:t>HIpòtesi de l’expansió del fons oceànic</a:t>
            </a:r>
          </a:p>
        </p:txBody>
      </p:sp>
      <p:sp>
        <p:nvSpPr>
          <p:cNvPr id="16" name="Google Shape;824;p36">
            <a:extLst>
              <a:ext uri="{FF2B5EF4-FFF2-40B4-BE49-F238E27FC236}">
                <a16:creationId xmlns:a16="http://schemas.microsoft.com/office/drawing/2014/main" id="{56B4074A-D57F-4DC0-9716-CE6FE15CE3BE}"/>
              </a:ext>
            </a:extLst>
          </p:cNvPr>
          <p:cNvSpPr txBox="1">
            <a:spLocks/>
          </p:cNvSpPr>
          <p:nvPr/>
        </p:nvSpPr>
        <p:spPr>
          <a:xfrm>
            <a:off x="1441200" y="738603"/>
            <a:ext cx="6270240" cy="648238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2075" indent="-92075"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Tecnologia del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sonar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mapes detallats del relleu dels fons oceànics</a:t>
            </a:r>
          </a:p>
          <a:p>
            <a:pPr marL="92075" indent="-92075"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Estudi de la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radioactivitat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i el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magnetisme romanent de les roques</a:t>
            </a:r>
            <a:endParaRPr lang="es-ES">
              <a:solidFill>
                <a:schemeClr val="dk1"/>
              </a:solidFill>
              <a:uFill>
                <a:solidFill>
                  <a:schemeClr val="accent1"/>
                </a:solidFill>
              </a:uFill>
              <a:latin typeface="Raleway" panose="020B0604020202020204" charset="0"/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49D29F5C-F185-4DDB-9C11-8BD08AF5F6EE}"/>
              </a:ext>
            </a:extLst>
          </p:cNvPr>
          <p:cNvSpPr/>
          <p:nvPr/>
        </p:nvSpPr>
        <p:spPr>
          <a:xfrm>
            <a:off x="1512570" y="1295401"/>
            <a:ext cx="373380" cy="4176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41D030C-ED8B-46B6-9B4D-1A8F5A3D1D3B}"/>
              </a:ext>
            </a:extLst>
          </p:cNvPr>
          <p:cNvSpPr/>
          <p:nvPr/>
        </p:nvSpPr>
        <p:spPr>
          <a:xfrm>
            <a:off x="1219156" y="1804523"/>
            <a:ext cx="7597184" cy="501502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L’expansió dels </a:t>
            </a:r>
            <a:r>
              <a:rPr lang="es-ES" sz="1200" b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fons oceànics</a:t>
            </a:r>
            <a:r>
              <a:rPr lang="es-ES" sz="1200" b="1"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/</a:t>
            </a:r>
            <a:r>
              <a:rPr lang="es-ES" sz="1200" b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litosfera oceànica</a:t>
            </a:r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es produeix a les </a:t>
            </a:r>
            <a:r>
              <a:rPr lang="es-ES" sz="1200" b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dorsals</a:t>
            </a:r>
            <a:b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</a:br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    es forma </a:t>
            </a:r>
            <a:r>
              <a:rPr lang="es-ES" sz="1200" u="sng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nova escorça oceànica</a:t>
            </a:r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</a:t>
            </a:r>
            <a:r>
              <a:rPr lang="es-ES" sz="1200"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</a:t>
            </a:r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a partir de l’</a:t>
            </a:r>
            <a:r>
              <a:rPr lang="es-ES" sz="1200" u="sng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activitat volcànica</a:t>
            </a:r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i </a:t>
            </a:r>
            <a:r>
              <a:rPr lang="es-ES" sz="1200" u="sng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moviment d’allunyament</a:t>
            </a:r>
            <a:r>
              <a:rPr lang="es-ES" sz="120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del fons</a:t>
            </a:r>
            <a:endParaRPr lang="es-ES" sz="1200">
              <a:solidFill>
                <a:schemeClr val="tx1"/>
              </a:solidFill>
              <a:uFill>
                <a:solidFill>
                  <a:schemeClr val="accent1"/>
                </a:solidFill>
              </a:uFill>
              <a:latin typeface="Raleway" panose="020B0604020202020204" charset="0"/>
            </a:endParaRPr>
          </a:p>
        </p:txBody>
      </p:sp>
      <p:sp>
        <p:nvSpPr>
          <p:cNvPr id="19" name="Flecha: doblada hacia arriba 18">
            <a:extLst>
              <a:ext uri="{FF2B5EF4-FFF2-40B4-BE49-F238E27FC236}">
                <a16:creationId xmlns:a16="http://schemas.microsoft.com/office/drawing/2014/main" id="{49E2D15D-DE9C-4155-A1CB-9B95F2A113CD}"/>
              </a:ext>
            </a:extLst>
          </p:cNvPr>
          <p:cNvSpPr/>
          <p:nvPr/>
        </p:nvSpPr>
        <p:spPr>
          <a:xfrm rot="5400000">
            <a:off x="1346574" y="2046233"/>
            <a:ext cx="141714" cy="159797"/>
          </a:xfrm>
          <a:prstGeom prst="bent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A43A65C-A5D1-4338-ABE5-FA9A1DF0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110" y="2487930"/>
            <a:ext cx="4124901" cy="214342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BA37F2E-F4CE-4735-AFA4-5D6193E434FA}"/>
              </a:ext>
            </a:extLst>
          </p:cNvPr>
          <p:cNvCxnSpPr/>
          <p:nvPr/>
        </p:nvCxnSpPr>
        <p:spPr>
          <a:xfrm>
            <a:off x="4719489" y="4219874"/>
            <a:ext cx="0" cy="5715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19067CDC-AA34-48FB-A271-38148B0893B5}"/>
              </a:ext>
            </a:extLst>
          </p:cNvPr>
          <p:cNvCxnSpPr>
            <a:cxnSpLocks/>
          </p:cNvCxnSpPr>
          <p:nvPr/>
        </p:nvCxnSpPr>
        <p:spPr>
          <a:xfrm>
            <a:off x="6042800" y="2741594"/>
            <a:ext cx="6932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F5B1268-CF42-4AB1-B9F4-E9D1ACC371C5}"/>
              </a:ext>
            </a:extLst>
          </p:cNvPr>
          <p:cNvSpPr txBox="1"/>
          <p:nvPr/>
        </p:nvSpPr>
        <p:spPr>
          <a:xfrm>
            <a:off x="4594860" y="4706790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nova escorça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B2F3AD7-B26E-4FCF-B439-643746F4EAAB}"/>
              </a:ext>
            </a:extLst>
          </p:cNvPr>
          <p:cNvSpPr txBox="1"/>
          <p:nvPr/>
        </p:nvSpPr>
        <p:spPr>
          <a:xfrm>
            <a:off x="6659880" y="2569818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antiga escorça</a:t>
            </a:r>
          </a:p>
        </p:txBody>
      </p:sp>
    </p:spTree>
    <p:extLst>
      <p:ext uri="{BB962C8B-B14F-4D97-AF65-F5344CB8AC3E}">
        <p14:creationId xmlns:p14="http://schemas.microsoft.com/office/powerpoint/2010/main" val="261356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23;p36">
            <a:extLst>
              <a:ext uri="{FF2B5EF4-FFF2-40B4-BE49-F238E27FC236}">
                <a16:creationId xmlns:a16="http://schemas.microsoft.com/office/drawing/2014/main" id="{295E60B4-1693-4917-A785-1B6299C1A50D}"/>
              </a:ext>
            </a:extLst>
          </p:cNvPr>
          <p:cNvSpPr txBox="1">
            <a:spLocks/>
          </p:cNvSpPr>
          <p:nvPr/>
        </p:nvSpPr>
        <p:spPr>
          <a:xfrm>
            <a:off x="1465521" y="268534"/>
            <a:ext cx="7997456" cy="501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000">
                <a:solidFill>
                  <a:schemeClr val="accent1"/>
                </a:solidFill>
                <a:latin typeface="Staatliches"/>
                <a:sym typeface="Staatliches"/>
              </a:rPr>
              <a:t>6. </a:t>
            </a:r>
            <a:r>
              <a:rPr lang="es-ES" sz="4000">
                <a:solidFill>
                  <a:schemeClr val="dk2"/>
                </a:solidFill>
                <a:latin typeface="Staatliches"/>
                <a:sym typeface="Staatliches"/>
              </a:rPr>
              <a:t>LA TECTÒNICA DE PLAQUES</a:t>
            </a:r>
          </a:p>
        </p:txBody>
      </p:sp>
      <p:sp>
        <p:nvSpPr>
          <p:cNvPr id="13" name="Google Shape;823;p36">
            <a:extLst>
              <a:ext uri="{FF2B5EF4-FFF2-40B4-BE49-F238E27FC236}">
                <a16:creationId xmlns:a16="http://schemas.microsoft.com/office/drawing/2014/main" id="{F2C02810-D878-48E7-9C60-B45979FD9BB1}"/>
              </a:ext>
            </a:extLst>
          </p:cNvPr>
          <p:cNvSpPr txBox="1">
            <a:spLocks/>
          </p:cNvSpPr>
          <p:nvPr/>
        </p:nvSpPr>
        <p:spPr>
          <a:xfrm>
            <a:off x="475149" y="930056"/>
            <a:ext cx="8193702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sz="3200">
                <a:solidFill>
                  <a:schemeClr val="bg2"/>
                </a:solidFill>
              </a:rPr>
              <a:t>6.1) </a:t>
            </a:r>
            <a:r>
              <a:rPr lang="es-ES" sz="3200">
                <a:solidFill>
                  <a:schemeClr val="accent1"/>
                </a:solidFill>
              </a:rPr>
              <a:t>principals postulats</a:t>
            </a:r>
          </a:p>
        </p:txBody>
      </p:sp>
      <p:sp>
        <p:nvSpPr>
          <p:cNvPr id="14" name="Google Shape;824;p36">
            <a:extLst>
              <a:ext uri="{FF2B5EF4-FFF2-40B4-BE49-F238E27FC236}">
                <a16:creationId xmlns:a16="http://schemas.microsoft.com/office/drawing/2014/main" id="{4F17C2F1-F360-4C51-9F2F-5FA932903523}"/>
              </a:ext>
            </a:extLst>
          </p:cNvPr>
          <p:cNvSpPr txBox="1">
            <a:spLocks/>
          </p:cNvSpPr>
          <p:nvPr/>
        </p:nvSpPr>
        <p:spPr>
          <a:xfrm>
            <a:off x="623615" y="1332962"/>
            <a:ext cx="7702800" cy="2263678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2075" indent="-92075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La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litosfera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es divideix en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plaques estables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limitades per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franges inestables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de gran activitat sísmica i volcànica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encaixen entre si</a:t>
            </a:r>
          </a:p>
          <a:p>
            <a:pPr marL="92075" indent="-92075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La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litosfera oceànica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(+prima +densa) es genera a les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dorsals oceàniques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una quantitat equivalent es destrueix a les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fosses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(volum terrestre constant)</a:t>
            </a:r>
          </a:p>
          <a:p>
            <a:pPr marL="92075" indent="-92075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La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calor interna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i la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força de gravetat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generen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corrents de convecció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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mouen les plaques i arrosseguen els continents</a:t>
            </a:r>
          </a:p>
          <a:p>
            <a:pPr marL="92075" indent="-92075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Les plaques interactuen entre si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 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originen les grans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estructures del relleu terrestre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i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fenòmens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latin typeface="Raleway" panose="020B0604020202020204" charset="0"/>
                <a:sym typeface="Wingdings" panose="05000000000000000000" pitchFamily="2" charset="2"/>
              </a:rPr>
              <a:t> (com els terratrémols)</a:t>
            </a:r>
          </a:p>
        </p:txBody>
      </p:sp>
    </p:spTree>
    <p:extLst>
      <p:ext uri="{BB962C8B-B14F-4D97-AF65-F5344CB8AC3E}">
        <p14:creationId xmlns:p14="http://schemas.microsoft.com/office/powerpoint/2010/main" val="783666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C621BB81-798D-485B-8B15-0E45536AF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417803"/>
              </p:ext>
            </p:extLst>
          </p:nvPr>
        </p:nvGraphicFramePr>
        <p:xfrm>
          <a:off x="862846" y="428269"/>
          <a:ext cx="7784805" cy="3657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13886">
                  <a:extLst>
                    <a:ext uri="{9D8B030D-6E8A-4147-A177-3AD203B41FA5}">
                      <a16:colId xmlns:a16="http://schemas.microsoft.com/office/drawing/2014/main" val="3560438762"/>
                    </a:ext>
                  </a:extLst>
                </a:gridCol>
                <a:gridCol w="2324986">
                  <a:extLst>
                    <a:ext uri="{9D8B030D-6E8A-4147-A177-3AD203B41FA5}">
                      <a16:colId xmlns:a16="http://schemas.microsoft.com/office/drawing/2014/main" val="2452202235"/>
                    </a:ext>
                  </a:extLst>
                </a:gridCol>
                <a:gridCol w="1206573">
                  <a:extLst>
                    <a:ext uri="{9D8B030D-6E8A-4147-A177-3AD203B41FA5}">
                      <a16:colId xmlns:a16="http://schemas.microsoft.com/office/drawing/2014/main" val="443600817"/>
                    </a:ext>
                  </a:extLst>
                </a:gridCol>
                <a:gridCol w="1093159">
                  <a:extLst>
                    <a:ext uri="{9D8B030D-6E8A-4147-A177-3AD203B41FA5}">
                      <a16:colId xmlns:a16="http://schemas.microsoft.com/office/drawing/2014/main" val="2547142326"/>
                    </a:ext>
                  </a:extLst>
                </a:gridCol>
                <a:gridCol w="1946201">
                  <a:extLst>
                    <a:ext uri="{9D8B030D-6E8A-4147-A177-3AD203B41FA5}">
                      <a16:colId xmlns:a16="http://schemas.microsoft.com/office/drawing/2014/main" val="1850333882"/>
                    </a:ext>
                  </a:extLst>
                </a:gridCol>
              </a:tblGrid>
              <a:tr h="556173">
                <a:tc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TIPUS DE VORA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FENÒMENS</a:t>
                      </a:r>
                      <a:b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</a:br>
                      <a:r>
                        <a:rPr lang="es-ES" sz="11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que hi tenen lloc</a:t>
                      </a:r>
                      <a:endParaRPr lang="es-ES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ESTRUCTURES GEOLÒGIQUES</a:t>
                      </a:r>
                      <a:br>
                        <a:rPr lang="es-ES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</a:br>
                      <a:r>
                        <a:rPr lang="es-ES" sz="11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que es produeixen</a:t>
                      </a:r>
                      <a:endParaRPr lang="es-ES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EXEMPLES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798171"/>
                  </a:ext>
                </a:extLst>
              </a:tr>
              <a:tr h="398045">
                <a:tc rowSpan="4">
                  <a:txBody>
                    <a:bodyPr/>
                    <a:lstStyle/>
                    <a:p>
                      <a:pPr algn="l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Convergent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Colisió dels continents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(pl.con-pl.con)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Fenòmens orogènics </a:t>
                      </a:r>
                      <a:r>
                        <a:rPr lang="es-ES" sz="11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(muntanyes, serralades)</a:t>
                      </a:r>
                      <a:endParaRPr lang="es-ES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i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Himalaia, Pirineus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85877333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s-ES" b="1">
                        <a:latin typeface="Raleway" panose="020B060402020202020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Destrucció de la litosfera oceànica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Zones de subducció</a:t>
                      </a:r>
                    </a:p>
                    <a:p>
                      <a:pPr algn="ctr"/>
                      <a:r>
                        <a:rPr lang="es-ES" sz="105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(capa s’enfonsa)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Orògens tèrmics </a:t>
                      </a:r>
                      <a:r>
                        <a:rPr lang="es-ES" sz="105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(volcans)</a:t>
                      </a:r>
                    </a:p>
                    <a:p>
                      <a:pPr algn="ctr"/>
                      <a:r>
                        <a:rPr lang="es-ES" sz="105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(pl.oce-pl.con)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i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Andes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12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i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Illes Filipines</a:t>
                      </a:r>
                    </a:p>
                    <a:p>
                      <a:pPr algn="ctr"/>
                      <a:r>
                        <a:rPr lang="es-ES" i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Japó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727415"/>
                  </a:ext>
                </a:extLst>
              </a:tr>
              <a:tr h="1990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ES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Arc d’illes</a:t>
                      </a:r>
                      <a:b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</a:br>
                      <a:r>
                        <a:rPr lang="es-ES" sz="105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(pl.oce-pl.oce)</a:t>
                      </a:r>
                      <a:endParaRPr lang="es-ES" baseline="0">
                        <a:solidFill>
                          <a:schemeClr val="accent1"/>
                        </a:solidFill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74799"/>
                  </a:ext>
                </a:extLst>
              </a:tr>
              <a:tr h="398045">
                <a:tc>
                  <a:txBody>
                    <a:bodyPr/>
                    <a:lstStyle/>
                    <a:p>
                      <a:pPr algn="l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Divergent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Creació de litosfera oceànica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Dorsals oceàniques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i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Dorsal Pacífic Oriental Atlàntic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22469747"/>
                  </a:ext>
                </a:extLst>
              </a:tr>
              <a:tr h="398045">
                <a:tc>
                  <a:txBody>
                    <a:bodyPr/>
                    <a:lstStyle/>
                    <a:p>
                      <a:pPr algn="l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Cisallament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Vores conservadores o passives</a:t>
                      </a:r>
                      <a:b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</a:br>
                      <a:r>
                        <a:rPr lang="es-ES" sz="1050" b="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(no es crea ni es destrueix)</a:t>
                      </a:r>
                      <a:endParaRPr lang="es-ES" b="1" baseline="0">
                        <a:solidFill>
                          <a:schemeClr val="accent1"/>
                        </a:solidFill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Falles de transformació</a:t>
                      </a:r>
                      <a:b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</a:br>
                      <a:r>
                        <a:rPr lang="es-ES" sz="105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(trencament)</a:t>
                      </a:r>
                      <a:endParaRPr lang="es-ES" sz="1200" baseline="0">
                        <a:solidFill>
                          <a:schemeClr val="accent1"/>
                        </a:solidFill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i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Falla San Andrés (California)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82207008"/>
                  </a:ext>
                </a:extLst>
              </a:tr>
            </a:tbl>
          </a:graphicData>
        </a:graphic>
      </p:graphicFrame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1C88162-8075-4E7D-BEAA-CAE9161C29D9}"/>
              </a:ext>
            </a:extLst>
          </p:cNvPr>
          <p:cNvCxnSpPr/>
          <p:nvPr/>
        </p:nvCxnSpPr>
        <p:spPr>
          <a:xfrm>
            <a:off x="425140" y="1354608"/>
            <a:ext cx="0" cy="368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E7BE072-3CC7-4B41-BB20-FC0646C79CEE}"/>
              </a:ext>
            </a:extLst>
          </p:cNvPr>
          <p:cNvCxnSpPr/>
          <p:nvPr/>
        </p:nvCxnSpPr>
        <p:spPr>
          <a:xfrm>
            <a:off x="77811" y="1538905"/>
            <a:ext cx="34732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62A4269-FA45-45A0-93DD-EB426CC58908}"/>
              </a:ext>
            </a:extLst>
          </p:cNvPr>
          <p:cNvCxnSpPr>
            <a:cxnSpLocks/>
          </p:cNvCxnSpPr>
          <p:nvPr/>
        </p:nvCxnSpPr>
        <p:spPr>
          <a:xfrm flipH="1">
            <a:off x="425140" y="1539635"/>
            <a:ext cx="34732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957B1BC-F022-4802-BC20-881D7C525581}"/>
              </a:ext>
            </a:extLst>
          </p:cNvPr>
          <p:cNvCxnSpPr/>
          <p:nvPr/>
        </p:nvCxnSpPr>
        <p:spPr>
          <a:xfrm>
            <a:off x="420831" y="2705709"/>
            <a:ext cx="0" cy="368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EBFE993-8B5D-4F5D-9791-0A21BFFDA66B}"/>
              </a:ext>
            </a:extLst>
          </p:cNvPr>
          <p:cNvCxnSpPr>
            <a:cxnSpLocks/>
          </p:cNvCxnSpPr>
          <p:nvPr/>
        </p:nvCxnSpPr>
        <p:spPr>
          <a:xfrm flipH="1">
            <a:off x="59326" y="2890006"/>
            <a:ext cx="34732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EC89588-02BC-4BE2-8CE0-7D3D41CF6B4D}"/>
              </a:ext>
            </a:extLst>
          </p:cNvPr>
          <p:cNvCxnSpPr>
            <a:cxnSpLocks/>
          </p:cNvCxnSpPr>
          <p:nvPr/>
        </p:nvCxnSpPr>
        <p:spPr>
          <a:xfrm>
            <a:off x="435007" y="2890736"/>
            <a:ext cx="34732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FACE82E-096F-4FB8-83E5-C48945A57115}"/>
              </a:ext>
            </a:extLst>
          </p:cNvPr>
          <p:cNvCxnSpPr>
            <a:cxnSpLocks/>
          </p:cNvCxnSpPr>
          <p:nvPr/>
        </p:nvCxnSpPr>
        <p:spPr>
          <a:xfrm>
            <a:off x="308463" y="3384713"/>
            <a:ext cx="307456" cy="18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40BB08C-D4A8-418C-91DF-C7DF3BAB8ABB}"/>
              </a:ext>
            </a:extLst>
          </p:cNvPr>
          <p:cNvCxnSpPr>
            <a:cxnSpLocks/>
          </p:cNvCxnSpPr>
          <p:nvPr/>
        </p:nvCxnSpPr>
        <p:spPr>
          <a:xfrm>
            <a:off x="396176" y="3345120"/>
            <a:ext cx="250757" cy="1503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5EB3BFE-D028-452D-A049-EE653EDD0149}"/>
              </a:ext>
            </a:extLst>
          </p:cNvPr>
          <p:cNvCxnSpPr>
            <a:cxnSpLocks/>
          </p:cNvCxnSpPr>
          <p:nvPr/>
        </p:nvCxnSpPr>
        <p:spPr>
          <a:xfrm flipH="1" flipV="1">
            <a:off x="268151" y="3457066"/>
            <a:ext cx="291503" cy="1503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2CF6F1-D829-453F-99F4-D425BFB6C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"/>
          <a:stretch/>
        </p:blipFill>
        <p:spPr>
          <a:xfrm>
            <a:off x="838870" y="612074"/>
            <a:ext cx="6668113" cy="391935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11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6"/>
          <p:cNvSpPr txBox="1">
            <a:spLocks noGrp="1"/>
          </p:cNvSpPr>
          <p:nvPr>
            <p:ph type="title"/>
          </p:nvPr>
        </p:nvSpPr>
        <p:spPr>
          <a:xfrm>
            <a:off x="246321" y="321874"/>
            <a:ext cx="7997456" cy="501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1. </a:t>
            </a:r>
            <a:r>
              <a:rPr lang="en" sz="4000"/>
              <a:t>l’or</a:t>
            </a:r>
            <a:r>
              <a:rPr lang="es-ES" sz="4000"/>
              <a:t>igen del sistema solar i de la terra</a:t>
            </a:r>
            <a:endParaRPr sz="4000"/>
          </a:p>
        </p:txBody>
      </p:sp>
      <p:sp>
        <p:nvSpPr>
          <p:cNvPr id="824" name="Google Shape;824;p36"/>
          <p:cNvSpPr txBox="1">
            <a:spLocks noGrp="1"/>
          </p:cNvSpPr>
          <p:nvPr>
            <p:ph type="body" idx="1"/>
          </p:nvPr>
        </p:nvSpPr>
        <p:spPr>
          <a:xfrm>
            <a:off x="656804" y="823376"/>
            <a:ext cx="7702800" cy="335590"/>
          </a:xfrm>
          <a:prstGeom prst="rect">
            <a:avLst/>
          </a:prstGeom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La hipòtesi més acceptada sobre l’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origen del Sol i el sistema solar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acreció planetesimal</a:t>
            </a:r>
            <a:endParaRPr>
              <a:solidFill>
                <a:schemeClr val="dk1"/>
              </a:solidFill>
              <a:uFill>
                <a:solidFill>
                  <a:schemeClr val="accent1"/>
                </a:solidFill>
              </a:uFill>
            </a:endParaRPr>
          </a:p>
        </p:txBody>
      </p:sp>
      <p:sp>
        <p:nvSpPr>
          <p:cNvPr id="4" name="Google Shape;824;p36">
            <a:extLst>
              <a:ext uri="{FF2B5EF4-FFF2-40B4-BE49-F238E27FC236}">
                <a16:creationId xmlns:a16="http://schemas.microsoft.com/office/drawing/2014/main" id="{E4741779-A41B-4952-AEAB-C20DEEA0FF53}"/>
              </a:ext>
            </a:extLst>
          </p:cNvPr>
          <p:cNvSpPr txBox="1">
            <a:spLocks/>
          </p:cNvSpPr>
          <p:nvPr/>
        </p:nvSpPr>
        <p:spPr>
          <a:xfrm>
            <a:off x="656803" y="1080062"/>
            <a:ext cx="8487197" cy="406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3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aleway"/>
              <a:buChar char="■"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ES">
                <a:solidFill>
                  <a:schemeClr val="dk1"/>
                </a:solidFill>
              </a:rPr>
              <a:t>El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sistema solar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començà a formar-se fa uns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5000 m.a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en una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nebulosa</a:t>
            </a:r>
            <a:b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</a:b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      situada a l’extrem d’un dels braços d’una galàxia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la </a:t>
            </a:r>
            <a:r>
              <a:rPr lang="es-ES" b="1" i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Via Làctia</a:t>
            </a:r>
          </a:p>
          <a:p>
            <a:pPr marL="685800" lvl="1" indent="-2286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La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nebulosa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començà a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contraure’s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i adoptà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forma de disc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en girar sobre si mateixa</a:t>
            </a:r>
          </a:p>
          <a:p>
            <a:pPr marL="685800" lvl="1" indent="-2286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En el </a:t>
            </a:r>
            <a:r>
              <a:rPr lang="es-ES" u="sng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centre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del disc per l’efecte de la 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gravetat:</a:t>
            </a:r>
          </a:p>
          <a:p>
            <a:pPr marL="1143000" lvl="2" indent="-228600"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"/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concentració d’una enorme massa d’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hidrogen </a:t>
            </a:r>
            <a:r>
              <a:rPr lang="es-ES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+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heli</a:t>
            </a:r>
            <a:endParaRPr lang="es-ES">
              <a:solidFill>
                <a:schemeClr val="dk1"/>
              </a:solidFill>
              <a:uFill>
                <a:solidFill>
                  <a:schemeClr val="accent1"/>
                </a:solidFill>
              </a:uFill>
              <a:sym typeface="Wingdings" panose="05000000000000000000" pitchFamily="2" charset="2"/>
            </a:endParaRPr>
          </a:p>
          <a:p>
            <a:pPr marL="1143000" lvl="2" indent="-228600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"/>
            </a:pP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temperatura en augment fins les 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reaccions de fusió termonuclear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activen el Sol primitiu</a:t>
            </a:r>
          </a:p>
          <a:p>
            <a:pPr marL="685800" lvl="1" indent="-2286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Al voltant gravitaven grans quantitats de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partícules sòlides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compostes de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ferro, silici...</a:t>
            </a:r>
            <a:b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</a:b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    col·lidien entre si per la </a:t>
            </a:r>
            <a:r>
              <a:rPr lang="es-ES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gravetat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generació d’estructures anomenades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planetesimals</a:t>
            </a:r>
          </a:p>
          <a:p>
            <a:pPr marL="685800" lvl="1" indent="-2286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Al llarg de </a:t>
            </a:r>
            <a:r>
              <a:rPr lang="es-ES" b="1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400-500 m.a</a:t>
            </a:r>
            <a:r>
              <a:rPr lang="es-ES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es van formar:</a:t>
            </a:r>
          </a:p>
          <a:p>
            <a:pPr marL="1143000" lvl="2" indent="-228600"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°"/>
            </a:pPr>
            <a:r>
              <a:rPr lang="es-ES" b="1" u="sng">
                <a:solidFill>
                  <a:schemeClr val="dk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Planetes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   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4 rocosos: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Mercuri, Venus, Terra, Mart</a:t>
            </a:r>
            <a:b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</a:b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                     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4 formats per gasos: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Júpiter, Saturn, Urà, Neptú</a:t>
            </a:r>
          </a:p>
          <a:p>
            <a:pPr marL="1143000" lvl="2" indent="-228600"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°"/>
            </a:pPr>
            <a:r>
              <a:rPr lang="es-ES" b="1" u="sng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Cinturons d’asteroides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:</a:t>
            </a:r>
            <a:br>
              <a:rPr lang="es-ES" b="1" u="sng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</a:b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    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cinturó de </a:t>
            </a:r>
            <a:r>
              <a:rPr lang="es-ES" b="1" i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Kuiper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:    situat entre els dos grans </a:t>
            </a:r>
            <a:r>
              <a:rPr lang="es-ES" u="sng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grups de planetes</a:t>
            </a:r>
            <a:b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</a:b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                                            amb petits i nombrosos </a:t>
            </a:r>
            <a:r>
              <a:rPr lang="es-ES" u="sng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planetoides</a:t>
            </a:r>
            <a:b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</a:b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                                            procedeixen gran part dels </a:t>
            </a:r>
            <a:r>
              <a:rPr lang="es-ES" u="sng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meteorits</a:t>
            </a:r>
            <a:b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</a:b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    </a:t>
            </a:r>
            <a:r>
              <a:rPr lang="es-ES" b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cinturó d’</a:t>
            </a:r>
            <a:r>
              <a:rPr lang="es-ES" b="1" i="1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Oort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s-ES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</a:t>
            </a:r>
            <a:r>
              <a:rPr lang="es-ES">
                <a:uFill>
                  <a:solidFill>
                    <a:schemeClr val="accent1"/>
                  </a:solidFill>
                </a:uFill>
                <a:sym typeface="Wingdings" panose="05000000000000000000" pitchFamily="2" charset="2"/>
              </a:rPr>
              <a:t> a partir dels planetes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1B96E78-8E18-4420-AFEC-460333C74F3B}"/>
              </a:ext>
            </a:extLst>
          </p:cNvPr>
          <p:cNvSpPr/>
          <p:nvPr/>
        </p:nvSpPr>
        <p:spPr>
          <a:xfrm>
            <a:off x="6791943" y="1108414"/>
            <a:ext cx="2204486" cy="543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Una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nebulosa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és un gran núvol fet de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pols còsmica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y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gas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(hidrogen i heli)</a:t>
            </a:r>
          </a:p>
        </p:txBody>
      </p:sp>
      <p:sp>
        <p:nvSpPr>
          <p:cNvPr id="3" name="Flecha: doblada hacia arriba 2">
            <a:extLst>
              <a:ext uri="{FF2B5EF4-FFF2-40B4-BE49-F238E27FC236}">
                <a16:creationId xmlns:a16="http://schemas.microsoft.com/office/drawing/2014/main" id="{C41694AB-808A-4E6B-9300-A35EC2AD031C}"/>
              </a:ext>
            </a:extLst>
          </p:cNvPr>
          <p:cNvSpPr/>
          <p:nvPr/>
        </p:nvSpPr>
        <p:spPr>
          <a:xfrm rot="5400000">
            <a:off x="1023565" y="1349375"/>
            <a:ext cx="139986" cy="20556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95BC0AFD-3061-487A-A6B5-D99119C39B82}"/>
              </a:ext>
            </a:extLst>
          </p:cNvPr>
          <p:cNvSpPr/>
          <p:nvPr/>
        </p:nvSpPr>
        <p:spPr>
          <a:xfrm>
            <a:off x="6534347" y="1239187"/>
            <a:ext cx="290624" cy="134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49B7FBA-49DD-4FE1-AA90-602E8694E6FA}"/>
              </a:ext>
            </a:extLst>
          </p:cNvPr>
          <p:cNvGrpSpPr/>
          <p:nvPr/>
        </p:nvGrpSpPr>
        <p:grpSpPr>
          <a:xfrm>
            <a:off x="2613089" y="3594736"/>
            <a:ext cx="145349" cy="200028"/>
            <a:chOff x="2597849" y="3686176"/>
            <a:chExt cx="145349" cy="200028"/>
          </a:xfrm>
        </p:grpSpPr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13C364E8-EA9E-46B5-BF6F-5E544C19EC16}"/>
                </a:ext>
              </a:extLst>
            </p:cNvPr>
            <p:cNvCxnSpPr/>
            <p:nvPr/>
          </p:nvCxnSpPr>
          <p:spPr>
            <a:xfrm>
              <a:off x="2597849" y="3686176"/>
              <a:ext cx="13830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2D3CD0AE-6F41-476C-AA77-A2DFAE3DD0C9}"/>
                </a:ext>
              </a:extLst>
            </p:cNvPr>
            <p:cNvCxnSpPr/>
            <p:nvPr/>
          </p:nvCxnSpPr>
          <p:spPr>
            <a:xfrm>
              <a:off x="2628898" y="3886204"/>
              <a:ext cx="1143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D2C19B4E-7496-49C9-AE96-DC0BB3BD306F}"/>
                </a:ext>
              </a:extLst>
            </p:cNvPr>
            <p:cNvCxnSpPr/>
            <p:nvPr/>
          </p:nvCxnSpPr>
          <p:spPr>
            <a:xfrm flipV="1">
              <a:off x="2628898" y="3686176"/>
              <a:ext cx="0" cy="2000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20BDFF8-E82D-4C24-91BE-2544FA356F76}"/>
              </a:ext>
            </a:extLst>
          </p:cNvPr>
          <p:cNvGrpSpPr/>
          <p:nvPr/>
        </p:nvGrpSpPr>
        <p:grpSpPr>
          <a:xfrm>
            <a:off x="3531299" y="4320124"/>
            <a:ext cx="145349" cy="419103"/>
            <a:chOff x="3531299" y="4386264"/>
            <a:chExt cx="145349" cy="419103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14A745C-AF51-45CC-9331-D5CDDAD0CCAA}"/>
                </a:ext>
              </a:extLst>
            </p:cNvPr>
            <p:cNvGrpSpPr/>
            <p:nvPr/>
          </p:nvGrpSpPr>
          <p:grpSpPr>
            <a:xfrm>
              <a:off x="3531299" y="4386264"/>
              <a:ext cx="145349" cy="419103"/>
              <a:chOff x="2597849" y="3686176"/>
              <a:chExt cx="145349" cy="419103"/>
            </a:xfrm>
          </p:grpSpPr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C4D13C85-FA50-4AD8-AEDA-040ABF9F23C1}"/>
                  </a:ext>
                </a:extLst>
              </p:cNvPr>
              <p:cNvCxnSpPr/>
              <p:nvPr/>
            </p:nvCxnSpPr>
            <p:spPr>
              <a:xfrm>
                <a:off x="2597849" y="3686176"/>
                <a:ext cx="138303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DCD50837-EBFC-43A5-930D-C421A65A9343}"/>
                  </a:ext>
                </a:extLst>
              </p:cNvPr>
              <p:cNvCxnSpPr/>
              <p:nvPr/>
            </p:nvCxnSpPr>
            <p:spPr>
              <a:xfrm>
                <a:off x="2628898" y="3886204"/>
                <a:ext cx="114300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A657A82F-D7A1-460B-890B-78BF480400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8898" y="3686176"/>
                <a:ext cx="0" cy="41910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3BE2C1CB-02AF-47BD-80B4-6A2FF7001FCB}"/>
                </a:ext>
              </a:extLst>
            </p:cNvPr>
            <p:cNvCxnSpPr/>
            <p:nvPr/>
          </p:nvCxnSpPr>
          <p:spPr>
            <a:xfrm>
              <a:off x="3562348" y="4805367"/>
              <a:ext cx="1143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F2A0BB8-186B-4A6B-8F1A-3117B2FAE169}"/>
              </a:ext>
            </a:extLst>
          </p:cNvPr>
          <p:cNvCxnSpPr>
            <a:cxnSpLocks/>
          </p:cNvCxnSpPr>
          <p:nvPr/>
        </p:nvCxnSpPr>
        <p:spPr>
          <a:xfrm flipH="1">
            <a:off x="679663" y="884491"/>
            <a:ext cx="1" cy="248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02975A1-2385-44A9-8D21-E11AA0F2493F}"/>
              </a:ext>
            </a:extLst>
          </p:cNvPr>
          <p:cNvSpPr/>
          <p:nvPr/>
        </p:nvSpPr>
        <p:spPr>
          <a:xfrm>
            <a:off x="7683309" y="3390900"/>
            <a:ext cx="872468" cy="1554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Mercuri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Venus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Terra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Mart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Júpiter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Saturn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Urà</a:t>
            </a:r>
          </a:p>
          <a:p>
            <a:pPr algn="ctr"/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Neptú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4CFA9A8-26F3-48BB-8F21-C8A01DFC4664}"/>
              </a:ext>
            </a:extLst>
          </p:cNvPr>
          <p:cNvSpPr txBox="1"/>
          <p:nvPr/>
        </p:nvSpPr>
        <p:spPr>
          <a:xfrm rot="16200000">
            <a:off x="6811263" y="4022020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>
                <a:solidFill>
                  <a:schemeClr val="accent1"/>
                </a:solidFill>
                <a:latin typeface="Raleway" panose="020B0604020202020204" charset="0"/>
              </a:rPr>
              <a:t>ORDRE PLANETES</a:t>
            </a:r>
          </a:p>
        </p:txBody>
      </p:sp>
      <p:sp>
        <p:nvSpPr>
          <p:cNvPr id="23" name="Flecha: doblada hacia arriba 22">
            <a:extLst>
              <a:ext uri="{FF2B5EF4-FFF2-40B4-BE49-F238E27FC236}">
                <a16:creationId xmlns:a16="http://schemas.microsoft.com/office/drawing/2014/main" id="{C0FE66B5-B77C-4E5D-B1B3-1459DF27862C}"/>
              </a:ext>
            </a:extLst>
          </p:cNvPr>
          <p:cNvSpPr/>
          <p:nvPr/>
        </p:nvSpPr>
        <p:spPr>
          <a:xfrm rot="5400000">
            <a:off x="1901052" y="4199767"/>
            <a:ext cx="177554" cy="138296"/>
          </a:xfrm>
          <a:prstGeom prst="bent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: doblada hacia arriba 23">
            <a:extLst>
              <a:ext uri="{FF2B5EF4-FFF2-40B4-BE49-F238E27FC236}">
                <a16:creationId xmlns:a16="http://schemas.microsoft.com/office/drawing/2014/main" id="{5EA67F44-BF9A-433B-B69A-B685C3C3435D}"/>
              </a:ext>
            </a:extLst>
          </p:cNvPr>
          <p:cNvSpPr/>
          <p:nvPr/>
        </p:nvSpPr>
        <p:spPr>
          <a:xfrm rot="5400000">
            <a:off x="1590301" y="4510518"/>
            <a:ext cx="799056" cy="138296"/>
          </a:xfrm>
          <a:prstGeom prst="bent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: doblada hacia arriba 24">
            <a:extLst>
              <a:ext uri="{FF2B5EF4-FFF2-40B4-BE49-F238E27FC236}">
                <a16:creationId xmlns:a16="http://schemas.microsoft.com/office/drawing/2014/main" id="{61FAE65C-3EBF-45E6-A7F2-7A546CD98D8B}"/>
              </a:ext>
            </a:extLst>
          </p:cNvPr>
          <p:cNvSpPr/>
          <p:nvPr/>
        </p:nvSpPr>
        <p:spPr>
          <a:xfrm rot="5400000">
            <a:off x="1460968" y="2935353"/>
            <a:ext cx="128013" cy="139818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7"/>
          <p:cNvSpPr/>
          <p:nvPr/>
        </p:nvSpPr>
        <p:spPr>
          <a:xfrm>
            <a:off x="431825" y="4448375"/>
            <a:ext cx="79525" cy="79550"/>
          </a:xfrm>
          <a:custGeom>
            <a:avLst/>
            <a:gdLst/>
            <a:ahLst/>
            <a:cxnLst/>
            <a:rect l="l" t="t" r="r" b="b"/>
            <a:pathLst>
              <a:path w="3181" h="3182" extrusionOk="0">
                <a:moveTo>
                  <a:pt x="1586" y="852"/>
                </a:moveTo>
                <a:cubicBezTo>
                  <a:pt x="1958" y="852"/>
                  <a:pt x="2320" y="1224"/>
                  <a:pt x="2320" y="1586"/>
                </a:cubicBezTo>
                <a:cubicBezTo>
                  <a:pt x="2320" y="2075"/>
                  <a:pt x="1958" y="2320"/>
                  <a:pt x="1586" y="2320"/>
                </a:cubicBezTo>
                <a:cubicBezTo>
                  <a:pt x="1096" y="2320"/>
                  <a:pt x="852" y="2075"/>
                  <a:pt x="852" y="1586"/>
                </a:cubicBezTo>
                <a:cubicBezTo>
                  <a:pt x="852" y="1224"/>
                  <a:pt x="1096" y="852"/>
                  <a:pt x="1586" y="852"/>
                </a:cubicBezTo>
                <a:close/>
                <a:moveTo>
                  <a:pt x="1586" y="1"/>
                </a:moveTo>
                <a:cubicBezTo>
                  <a:pt x="607" y="1"/>
                  <a:pt x="0" y="735"/>
                  <a:pt x="0" y="1586"/>
                </a:cubicBezTo>
                <a:cubicBezTo>
                  <a:pt x="0" y="2447"/>
                  <a:pt x="607" y="3181"/>
                  <a:pt x="1586" y="3181"/>
                </a:cubicBezTo>
                <a:cubicBezTo>
                  <a:pt x="2447" y="3181"/>
                  <a:pt x="3181" y="2447"/>
                  <a:pt x="3181" y="1586"/>
                </a:cubicBezTo>
                <a:cubicBezTo>
                  <a:pt x="3181" y="735"/>
                  <a:pt x="2447" y="1"/>
                  <a:pt x="15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823;p36">
            <a:extLst>
              <a:ext uri="{FF2B5EF4-FFF2-40B4-BE49-F238E27FC236}">
                <a16:creationId xmlns:a16="http://schemas.microsoft.com/office/drawing/2014/main" id="{B4C6E02A-4007-48A8-97B7-052032DB6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181" y="299014"/>
            <a:ext cx="7997456" cy="501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1"/>
                </a:solidFill>
              </a:rPr>
              <a:t>2. </a:t>
            </a:r>
            <a:r>
              <a:rPr lang="es-ES" sz="4000"/>
              <a:t>L’estudi de l’estructura de la terra</a:t>
            </a:r>
            <a:endParaRPr sz="4000"/>
          </a:p>
        </p:txBody>
      </p:sp>
      <p:sp>
        <p:nvSpPr>
          <p:cNvPr id="43" name="Google Shape;824;p36">
            <a:extLst>
              <a:ext uri="{FF2B5EF4-FFF2-40B4-BE49-F238E27FC236}">
                <a16:creationId xmlns:a16="http://schemas.microsoft.com/office/drawing/2014/main" id="{E253B6DC-B29B-4AAF-B0D3-AC421471E7E8}"/>
              </a:ext>
            </a:extLst>
          </p:cNvPr>
          <p:cNvSpPr txBox="1">
            <a:spLocks/>
          </p:cNvSpPr>
          <p:nvPr/>
        </p:nvSpPr>
        <p:spPr>
          <a:xfrm>
            <a:off x="870163" y="775786"/>
            <a:ext cx="7702800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Per a conèixer l’interior de la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Terra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els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geòlegs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recorren als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terratrèmols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o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sismes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472276D-69F6-44F4-8D08-596DEFA7BF9D}"/>
              </a:ext>
            </a:extLst>
          </p:cNvPr>
          <p:cNvCxnSpPr>
            <a:cxnSpLocks/>
          </p:cNvCxnSpPr>
          <p:nvPr/>
        </p:nvCxnSpPr>
        <p:spPr>
          <a:xfrm flipH="1">
            <a:off x="893022" y="836901"/>
            <a:ext cx="1" cy="248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ángulo 44">
            <a:extLst>
              <a:ext uri="{FF2B5EF4-FFF2-40B4-BE49-F238E27FC236}">
                <a16:creationId xmlns:a16="http://schemas.microsoft.com/office/drawing/2014/main" id="{FCB13860-0078-4B6C-8266-4EA9EF4D9D32}"/>
              </a:ext>
            </a:extLst>
          </p:cNvPr>
          <p:cNvSpPr/>
          <p:nvPr/>
        </p:nvSpPr>
        <p:spPr>
          <a:xfrm>
            <a:off x="1071351" y="1184874"/>
            <a:ext cx="7001298" cy="543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Els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terratrémols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són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tremolors de la terra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causats per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brusques sacsades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de l’escorça terrestre</a:t>
            </a:r>
            <a:br>
              <a:rPr lang="es-ES" sz="1200">
                <a:solidFill>
                  <a:schemeClr val="tx1"/>
                </a:solidFill>
                <a:latin typeface="Raleway" panose="020B0604020202020204" charset="0"/>
              </a:rPr>
            </a:b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    degudes al sobtat desplaçament de grans mases rocoses situades en zones de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fractura/falla</a:t>
            </a:r>
            <a:endParaRPr lang="es-ES" sz="1200">
              <a:solidFill>
                <a:schemeClr val="tx1"/>
              </a:solidFill>
              <a:latin typeface="Raleway" panose="020B060402020202020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9DB0591-CEEC-41C4-8C95-F74BCBCDA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21" y="2436966"/>
            <a:ext cx="2324099" cy="185748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Google Shape;824;p36">
            <a:extLst>
              <a:ext uri="{FF2B5EF4-FFF2-40B4-BE49-F238E27FC236}">
                <a16:creationId xmlns:a16="http://schemas.microsoft.com/office/drawing/2014/main" id="{03282800-AFFD-4BA4-BEB1-08050334ED62}"/>
              </a:ext>
            </a:extLst>
          </p:cNvPr>
          <p:cNvSpPr txBox="1">
            <a:spLocks/>
          </p:cNvSpPr>
          <p:nvPr/>
        </p:nvSpPr>
        <p:spPr>
          <a:xfrm>
            <a:off x="1071351" y="2532172"/>
            <a:ext cx="5619530" cy="189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82563" indent="-182563">
              <a:spcAft>
                <a:spcPts val="12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HIPOCENTRE</a:t>
            </a:r>
            <a:r>
              <a:rPr lang="es-ES" sz="1300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/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FOCUS: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A partir del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punt de ruptura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,</a:t>
            </a:r>
            <a:endParaRPr lang="es-ES" sz="1300" b="1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  <a:p>
            <a:pPr marL="182563" indent="-182563">
              <a:spcAft>
                <a:spcPts val="12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 propaguen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vibracions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en forma d’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ones sísmiques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(tipus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i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P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)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formen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fronts d’ones esfèrics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que viatgen per l’interior de la Terra</a:t>
            </a:r>
          </a:p>
          <a:p>
            <a:pPr marL="182563" indent="-182563">
              <a:spcAft>
                <a:spcPts val="12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EPICENTRE: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El punt de la superfície terrestre on arriben les ones queda situat en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vertical del focus</a:t>
            </a:r>
          </a:p>
          <a:p>
            <a:pPr marL="182563" indent="-182563">
              <a:spcAft>
                <a:spcPts val="12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A partir d’aquest punt es generen les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ones superficials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causen els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efectes catastròfics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Wingdings" panose="05000000000000000000" pitchFamily="2" charset="2"/>
            </a:endParaRPr>
          </a:p>
        </p:txBody>
      </p:sp>
      <p:sp>
        <p:nvSpPr>
          <p:cNvPr id="48" name="Google Shape;824;p36">
            <a:extLst>
              <a:ext uri="{FF2B5EF4-FFF2-40B4-BE49-F238E27FC236}">
                <a16:creationId xmlns:a16="http://schemas.microsoft.com/office/drawing/2014/main" id="{78A51D7C-88A6-4F08-98AF-D348AE5E1478}"/>
              </a:ext>
            </a:extLst>
          </p:cNvPr>
          <p:cNvSpPr txBox="1">
            <a:spLocks/>
          </p:cNvSpPr>
          <p:nvPr/>
        </p:nvSpPr>
        <p:spPr>
          <a:xfrm>
            <a:off x="1017490" y="1725829"/>
            <a:ext cx="7702800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Els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sismògrafs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detecten les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ones sísmiques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dels terratrémols.</a:t>
            </a:r>
          </a:p>
        </p:txBody>
      </p:sp>
      <p:sp>
        <p:nvSpPr>
          <p:cNvPr id="49" name="Google Shape;823;p36">
            <a:extLst>
              <a:ext uri="{FF2B5EF4-FFF2-40B4-BE49-F238E27FC236}">
                <a16:creationId xmlns:a16="http://schemas.microsoft.com/office/drawing/2014/main" id="{8376E7F7-A7CD-444D-A7AD-C99351B26AAF}"/>
              </a:ext>
            </a:extLst>
          </p:cNvPr>
          <p:cNvSpPr txBox="1">
            <a:spLocks/>
          </p:cNvSpPr>
          <p:nvPr/>
        </p:nvSpPr>
        <p:spPr>
          <a:xfrm>
            <a:off x="347396" y="2060724"/>
            <a:ext cx="3479859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2.1) </a:t>
            </a:r>
            <a:r>
              <a:rPr lang="es-ES" sz="3200">
                <a:solidFill>
                  <a:schemeClr val="accent1"/>
                </a:solidFill>
              </a:rPr>
              <a:t>PROCEDIMENT</a:t>
            </a:r>
          </a:p>
        </p:txBody>
      </p:sp>
      <p:sp>
        <p:nvSpPr>
          <p:cNvPr id="2" name="Flecha: doblada hacia arriba 1">
            <a:extLst>
              <a:ext uri="{FF2B5EF4-FFF2-40B4-BE49-F238E27FC236}">
                <a16:creationId xmlns:a16="http://schemas.microsoft.com/office/drawing/2014/main" id="{38F5C254-3701-4E57-929C-F44BA0C0A3ED}"/>
              </a:ext>
            </a:extLst>
          </p:cNvPr>
          <p:cNvSpPr/>
          <p:nvPr/>
        </p:nvSpPr>
        <p:spPr>
          <a:xfrm rot="5400000">
            <a:off x="1187886" y="1456523"/>
            <a:ext cx="131590" cy="14246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38"/>
          <p:cNvGrpSpPr/>
          <p:nvPr/>
        </p:nvGrpSpPr>
        <p:grpSpPr>
          <a:xfrm>
            <a:off x="6819900" y="3851675"/>
            <a:ext cx="3810800" cy="3426100"/>
            <a:chOff x="6819900" y="3851675"/>
            <a:chExt cx="3810800" cy="3426100"/>
          </a:xfrm>
        </p:grpSpPr>
        <p:sp>
          <p:nvSpPr>
            <p:cNvPr id="901" name="Google Shape;901;p38"/>
            <p:cNvSpPr/>
            <p:nvPr/>
          </p:nvSpPr>
          <p:spPr>
            <a:xfrm>
              <a:off x="8725175" y="5072525"/>
              <a:ext cx="21300" cy="134575"/>
            </a:xfrm>
            <a:custGeom>
              <a:avLst/>
              <a:gdLst/>
              <a:ahLst/>
              <a:cxnLst/>
              <a:rect l="l" t="t" r="r" b="b"/>
              <a:pathLst>
                <a:path w="852" h="5383" extrusionOk="0">
                  <a:moveTo>
                    <a:pt x="362" y="0"/>
                  </a:moveTo>
                  <a:cubicBezTo>
                    <a:pt x="118" y="0"/>
                    <a:pt x="0" y="127"/>
                    <a:pt x="0" y="372"/>
                  </a:cubicBezTo>
                  <a:lnTo>
                    <a:pt x="0" y="4893"/>
                  </a:lnTo>
                  <a:cubicBezTo>
                    <a:pt x="0" y="5138"/>
                    <a:pt x="118" y="5383"/>
                    <a:pt x="362" y="5383"/>
                  </a:cubicBezTo>
                  <a:cubicBezTo>
                    <a:pt x="607" y="5383"/>
                    <a:pt x="852" y="5138"/>
                    <a:pt x="852" y="4893"/>
                  </a:cubicBezTo>
                  <a:lnTo>
                    <a:pt x="852" y="372"/>
                  </a:lnTo>
                  <a:cubicBezTo>
                    <a:pt x="852" y="127"/>
                    <a:pt x="607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8666925" y="5127575"/>
              <a:ext cx="134600" cy="21550"/>
            </a:xfrm>
            <a:custGeom>
              <a:avLst/>
              <a:gdLst/>
              <a:ahLst/>
              <a:cxnLst/>
              <a:rect l="l" t="t" r="r" b="b"/>
              <a:pathLst>
                <a:path w="5384" h="862" extrusionOk="0">
                  <a:moveTo>
                    <a:pt x="490" y="0"/>
                  </a:moveTo>
                  <a:cubicBezTo>
                    <a:pt x="246" y="0"/>
                    <a:pt x="1" y="245"/>
                    <a:pt x="1" y="489"/>
                  </a:cubicBezTo>
                  <a:cubicBezTo>
                    <a:pt x="1" y="734"/>
                    <a:pt x="246" y="861"/>
                    <a:pt x="490" y="861"/>
                  </a:cubicBezTo>
                  <a:lnTo>
                    <a:pt x="5022" y="861"/>
                  </a:lnTo>
                  <a:cubicBezTo>
                    <a:pt x="5266" y="861"/>
                    <a:pt x="5384" y="734"/>
                    <a:pt x="5384" y="489"/>
                  </a:cubicBezTo>
                  <a:cubicBezTo>
                    <a:pt x="5384" y="245"/>
                    <a:pt x="5266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10376725" y="7198225"/>
              <a:ext cx="79525" cy="79550"/>
            </a:xfrm>
            <a:custGeom>
              <a:avLst/>
              <a:gdLst/>
              <a:ahLst/>
              <a:cxnLst/>
              <a:rect l="l" t="t" r="r" b="b"/>
              <a:pathLst>
                <a:path w="3181" h="3182" extrusionOk="0">
                  <a:moveTo>
                    <a:pt x="1586" y="852"/>
                  </a:moveTo>
                  <a:cubicBezTo>
                    <a:pt x="1958" y="852"/>
                    <a:pt x="2320" y="1224"/>
                    <a:pt x="2320" y="1586"/>
                  </a:cubicBezTo>
                  <a:cubicBezTo>
                    <a:pt x="2320" y="2075"/>
                    <a:pt x="1958" y="2320"/>
                    <a:pt x="1586" y="2320"/>
                  </a:cubicBezTo>
                  <a:cubicBezTo>
                    <a:pt x="1096" y="2320"/>
                    <a:pt x="852" y="2075"/>
                    <a:pt x="852" y="1586"/>
                  </a:cubicBezTo>
                  <a:cubicBezTo>
                    <a:pt x="852" y="1224"/>
                    <a:pt x="1096" y="852"/>
                    <a:pt x="1586" y="852"/>
                  </a:cubicBezTo>
                  <a:close/>
                  <a:moveTo>
                    <a:pt x="1586" y="1"/>
                  </a:moveTo>
                  <a:cubicBezTo>
                    <a:pt x="607" y="1"/>
                    <a:pt x="0" y="735"/>
                    <a:pt x="0" y="1586"/>
                  </a:cubicBezTo>
                  <a:cubicBezTo>
                    <a:pt x="0" y="2447"/>
                    <a:pt x="607" y="3181"/>
                    <a:pt x="1586" y="3181"/>
                  </a:cubicBezTo>
                  <a:cubicBezTo>
                    <a:pt x="2447" y="3181"/>
                    <a:pt x="3181" y="2447"/>
                    <a:pt x="3181" y="1586"/>
                  </a:cubicBezTo>
                  <a:cubicBezTo>
                    <a:pt x="3181" y="735"/>
                    <a:pt x="2447" y="1"/>
                    <a:pt x="1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9498825" y="6234700"/>
              <a:ext cx="21550" cy="131675"/>
            </a:xfrm>
            <a:custGeom>
              <a:avLst/>
              <a:gdLst/>
              <a:ahLst/>
              <a:cxnLst/>
              <a:rect l="l" t="t" r="r" b="b"/>
              <a:pathLst>
                <a:path w="862" h="5267" extrusionOk="0">
                  <a:moveTo>
                    <a:pt x="372" y="1"/>
                  </a:moveTo>
                  <a:cubicBezTo>
                    <a:pt x="128" y="1"/>
                    <a:pt x="1" y="128"/>
                    <a:pt x="1" y="373"/>
                  </a:cubicBezTo>
                  <a:lnTo>
                    <a:pt x="1" y="4894"/>
                  </a:lnTo>
                  <a:cubicBezTo>
                    <a:pt x="1" y="5139"/>
                    <a:pt x="128" y="5266"/>
                    <a:pt x="372" y="5266"/>
                  </a:cubicBezTo>
                  <a:cubicBezTo>
                    <a:pt x="617" y="5266"/>
                    <a:pt x="862" y="5139"/>
                    <a:pt x="862" y="4894"/>
                  </a:cubicBezTo>
                  <a:lnTo>
                    <a:pt x="862" y="373"/>
                  </a:lnTo>
                  <a:cubicBezTo>
                    <a:pt x="862" y="128"/>
                    <a:pt x="617" y="1"/>
                    <a:pt x="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9443775" y="6289750"/>
              <a:ext cx="131650" cy="21575"/>
            </a:xfrm>
            <a:custGeom>
              <a:avLst/>
              <a:gdLst/>
              <a:ahLst/>
              <a:cxnLst/>
              <a:rect l="l" t="t" r="r" b="b"/>
              <a:pathLst>
                <a:path w="5266" h="863" extrusionOk="0">
                  <a:moveTo>
                    <a:pt x="372" y="1"/>
                  </a:moveTo>
                  <a:cubicBezTo>
                    <a:pt x="128" y="1"/>
                    <a:pt x="0" y="246"/>
                    <a:pt x="0" y="373"/>
                  </a:cubicBezTo>
                  <a:cubicBezTo>
                    <a:pt x="0" y="617"/>
                    <a:pt x="128" y="862"/>
                    <a:pt x="372" y="862"/>
                  </a:cubicBezTo>
                  <a:lnTo>
                    <a:pt x="4894" y="862"/>
                  </a:lnTo>
                  <a:cubicBezTo>
                    <a:pt x="5139" y="862"/>
                    <a:pt x="5266" y="617"/>
                    <a:pt x="5266" y="373"/>
                  </a:cubicBezTo>
                  <a:cubicBezTo>
                    <a:pt x="5266" y="246"/>
                    <a:pt x="5139" y="1"/>
                    <a:pt x="4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10352250" y="5479400"/>
              <a:ext cx="79550" cy="82475"/>
            </a:xfrm>
            <a:custGeom>
              <a:avLst/>
              <a:gdLst/>
              <a:ahLst/>
              <a:cxnLst/>
              <a:rect l="l" t="t" r="r" b="b"/>
              <a:pathLst>
                <a:path w="3182" h="3299" extrusionOk="0">
                  <a:moveTo>
                    <a:pt x="1586" y="852"/>
                  </a:moveTo>
                  <a:cubicBezTo>
                    <a:pt x="2075" y="852"/>
                    <a:pt x="2320" y="1224"/>
                    <a:pt x="2320" y="1586"/>
                  </a:cubicBezTo>
                  <a:cubicBezTo>
                    <a:pt x="2320" y="2075"/>
                    <a:pt x="2075" y="2447"/>
                    <a:pt x="1586" y="2447"/>
                  </a:cubicBezTo>
                  <a:cubicBezTo>
                    <a:pt x="1224" y="2447"/>
                    <a:pt x="852" y="2075"/>
                    <a:pt x="852" y="1586"/>
                  </a:cubicBezTo>
                  <a:cubicBezTo>
                    <a:pt x="852" y="1224"/>
                    <a:pt x="1224" y="852"/>
                    <a:pt x="1586" y="852"/>
                  </a:cubicBezTo>
                  <a:close/>
                  <a:moveTo>
                    <a:pt x="1586" y="1"/>
                  </a:moveTo>
                  <a:cubicBezTo>
                    <a:pt x="734" y="1"/>
                    <a:pt x="0" y="735"/>
                    <a:pt x="0" y="1586"/>
                  </a:cubicBezTo>
                  <a:cubicBezTo>
                    <a:pt x="0" y="2565"/>
                    <a:pt x="734" y="3299"/>
                    <a:pt x="1586" y="3299"/>
                  </a:cubicBezTo>
                  <a:cubicBezTo>
                    <a:pt x="2447" y="3299"/>
                    <a:pt x="3181" y="2565"/>
                    <a:pt x="3181" y="1586"/>
                  </a:cubicBezTo>
                  <a:cubicBezTo>
                    <a:pt x="3181" y="735"/>
                    <a:pt x="2447" y="1"/>
                    <a:pt x="1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7661075" y="6634800"/>
              <a:ext cx="21325" cy="134600"/>
            </a:xfrm>
            <a:custGeom>
              <a:avLst/>
              <a:gdLst/>
              <a:ahLst/>
              <a:cxnLst/>
              <a:rect l="l" t="t" r="r" b="b"/>
              <a:pathLst>
                <a:path w="853" h="5384" extrusionOk="0">
                  <a:moveTo>
                    <a:pt x="490" y="1"/>
                  </a:moveTo>
                  <a:cubicBezTo>
                    <a:pt x="245" y="1"/>
                    <a:pt x="1" y="246"/>
                    <a:pt x="1" y="490"/>
                  </a:cubicBezTo>
                  <a:lnTo>
                    <a:pt x="1" y="4894"/>
                  </a:lnTo>
                  <a:cubicBezTo>
                    <a:pt x="1" y="5139"/>
                    <a:pt x="245" y="5384"/>
                    <a:pt x="490" y="5384"/>
                  </a:cubicBezTo>
                  <a:cubicBezTo>
                    <a:pt x="735" y="5384"/>
                    <a:pt x="852" y="5139"/>
                    <a:pt x="852" y="4894"/>
                  </a:cubicBezTo>
                  <a:lnTo>
                    <a:pt x="852" y="490"/>
                  </a:lnTo>
                  <a:cubicBezTo>
                    <a:pt x="852" y="246"/>
                    <a:pt x="735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7606025" y="6689875"/>
              <a:ext cx="134600" cy="21550"/>
            </a:xfrm>
            <a:custGeom>
              <a:avLst/>
              <a:gdLst/>
              <a:ahLst/>
              <a:cxnLst/>
              <a:rect l="l" t="t" r="r" b="b"/>
              <a:pathLst>
                <a:path w="5384" h="862" extrusionOk="0">
                  <a:moveTo>
                    <a:pt x="363" y="0"/>
                  </a:moveTo>
                  <a:cubicBezTo>
                    <a:pt x="118" y="0"/>
                    <a:pt x="1" y="245"/>
                    <a:pt x="1" y="489"/>
                  </a:cubicBezTo>
                  <a:cubicBezTo>
                    <a:pt x="1" y="734"/>
                    <a:pt x="118" y="861"/>
                    <a:pt x="363" y="861"/>
                  </a:cubicBezTo>
                  <a:lnTo>
                    <a:pt x="4894" y="861"/>
                  </a:lnTo>
                  <a:cubicBezTo>
                    <a:pt x="5139" y="861"/>
                    <a:pt x="5383" y="734"/>
                    <a:pt x="5383" y="489"/>
                  </a:cubicBezTo>
                  <a:cubicBezTo>
                    <a:pt x="5383" y="245"/>
                    <a:pt x="5139" y="0"/>
                    <a:pt x="4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9367675" y="4698975"/>
              <a:ext cx="21325" cy="134575"/>
            </a:xfrm>
            <a:custGeom>
              <a:avLst/>
              <a:gdLst/>
              <a:ahLst/>
              <a:cxnLst/>
              <a:rect l="l" t="t" r="r" b="b"/>
              <a:pathLst>
                <a:path w="853" h="5383" extrusionOk="0">
                  <a:moveTo>
                    <a:pt x="490" y="0"/>
                  </a:moveTo>
                  <a:cubicBezTo>
                    <a:pt x="245" y="0"/>
                    <a:pt x="1" y="245"/>
                    <a:pt x="1" y="489"/>
                  </a:cubicBezTo>
                  <a:lnTo>
                    <a:pt x="1" y="4893"/>
                  </a:lnTo>
                  <a:cubicBezTo>
                    <a:pt x="1" y="5138"/>
                    <a:pt x="245" y="5383"/>
                    <a:pt x="490" y="5383"/>
                  </a:cubicBezTo>
                  <a:cubicBezTo>
                    <a:pt x="735" y="5383"/>
                    <a:pt x="852" y="5138"/>
                    <a:pt x="852" y="4893"/>
                  </a:cubicBezTo>
                  <a:lnTo>
                    <a:pt x="852" y="489"/>
                  </a:lnTo>
                  <a:cubicBezTo>
                    <a:pt x="852" y="245"/>
                    <a:pt x="735" y="0"/>
                    <a:pt x="4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9312625" y="4756950"/>
              <a:ext cx="134600" cy="21550"/>
            </a:xfrm>
            <a:custGeom>
              <a:avLst/>
              <a:gdLst/>
              <a:ahLst/>
              <a:cxnLst/>
              <a:rect l="l" t="t" r="r" b="b"/>
              <a:pathLst>
                <a:path w="5384" h="862" extrusionOk="0">
                  <a:moveTo>
                    <a:pt x="363" y="1"/>
                  </a:moveTo>
                  <a:cubicBezTo>
                    <a:pt x="118" y="1"/>
                    <a:pt x="1" y="128"/>
                    <a:pt x="1" y="372"/>
                  </a:cubicBezTo>
                  <a:cubicBezTo>
                    <a:pt x="1" y="617"/>
                    <a:pt x="118" y="862"/>
                    <a:pt x="363" y="862"/>
                  </a:cubicBezTo>
                  <a:lnTo>
                    <a:pt x="4894" y="862"/>
                  </a:lnTo>
                  <a:cubicBezTo>
                    <a:pt x="5139" y="862"/>
                    <a:pt x="5383" y="617"/>
                    <a:pt x="5383" y="372"/>
                  </a:cubicBezTo>
                  <a:cubicBezTo>
                    <a:pt x="5383" y="128"/>
                    <a:pt x="5139" y="1"/>
                    <a:pt x="4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10548225" y="4191275"/>
              <a:ext cx="82475" cy="82475"/>
            </a:xfrm>
            <a:custGeom>
              <a:avLst/>
              <a:gdLst/>
              <a:ahLst/>
              <a:cxnLst/>
              <a:rect l="l" t="t" r="r" b="b"/>
              <a:pathLst>
                <a:path w="3299" h="3299" extrusionOk="0">
                  <a:moveTo>
                    <a:pt x="1713" y="979"/>
                  </a:moveTo>
                  <a:cubicBezTo>
                    <a:pt x="2076" y="979"/>
                    <a:pt x="2448" y="1224"/>
                    <a:pt x="2448" y="1713"/>
                  </a:cubicBezTo>
                  <a:cubicBezTo>
                    <a:pt x="2448" y="2075"/>
                    <a:pt x="2076" y="2447"/>
                    <a:pt x="1713" y="2447"/>
                  </a:cubicBezTo>
                  <a:cubicBezTo>
                    <a:pt x="1224" y="2447"/>
                    <a:pt x="852" y="2075"/>
                    <a:pt x="852" y="1713"/>
                  </a:cubicBezTo>
                  <a:cubicBezTo>
                    <a:pt x="852" y="1224"/>
                    <a:pt x="1224" y="979"/>
                    <a:pt x="1713" y="979"/>
                  </a:cubicBezTo>
                  <a:close/>
                  <a:moveTo>
                    <a:pt x="1713" y="0"/>
                  </a:moveTo>
                  <a:cubicBezTo>
                    <a:pt x="735" y="0"/>
                    <a:pt x="1" y="734"/>
                    <a:pt x="1" y="1713"/>
                  </a:cubicBezTo>
                  <a:cubicBezTo>
                    <a:pt x="1" y="2564"/>
                    <a:pt x="735" y="3298"/>
                    <a:pt x="1713" y="3298"/>
                  </a:cubicBezTo>
                  <a:cubicBezTo>
                    <a:pt x="2565" y="3298"/>
                    <a:pt x="3299" y="2564"/>
                    <a:pt x="3299" y="1713"/>
                  </a:cubicBezTo>
                  <a:cubicBezTo>
                    <a:pt x="3299" y="734"/>
                    <a:pt x="2565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6976000" y="4717325"/>
              <a:ext cx="21300" cy="134575"/>
            </a:xfrm>
            <a:custGeom>
              <a:avLst/>
              <a:gdLst/>
              <a:ahLst/>
              <a:cxnLst/>
              <a:rect l="l" t="t" r="r" b="b"/>
              <a:pathLst>
                <a:path w="852" h="5383" extrusionOk="0">
                  <a:moveTo>
                    <a:pt x="362" y="0"/>
                  </a:moveTo>
                  <a:cubicBezTo>
                    <a:pt x="118" y="0"/>
                    <a:pt x="0" y="245"/>
                    <a:pt x="0" y="489"/>
                  </a:cubicBezTo>
                  <a:lnTo>
                    <a:pt x="0" y="4893"/>
                  </a:lnTo>
                  <a:cubicBezTo>
                    <a:pt x="0" y="5138"/>
                    <a:pt x="118" y="5383"/>
                    <a:pt x="362" y="5383"/>
                  </a:cubicBezTo>
                  <a:cubicBezTo>
                    <a:pt x="607" y="5383"/>
                    <a:pt x="852" y="5138"/>
                    <a:pt x="852" y="4893"/>
                  </a:cubicBezTo>
                  <a:lnTo>
                    <a:pt x="852" y="489"/>
                  </a:lnTo>
                  <a:cubicBezTo>
                    <a:pt x="852" y="245"/>
                    <a:pt x="607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6920950" y="4772375"/>
              <a:ext cx="131400" cy="21300"/>
            </a:xfrm>
            <a:custGeom>
              <a:avLst/>
              <a:gdLst/>
              <a:ahLst/>
              <a:cxnLst/>
              <a:rect l="l" t="t" r="r" b="b"/>
              <a:pathLst>
                <a:path w="5256" h="852" extrusionOk="0">
                  <a:moveTo>
                    <a:pt x="362" y="0"/>
                  </a:moveTo>
                  <a:cubicBezTo>
                    <a:pt x="117" y="0"/>
                    <a:pt x="0" y="245"/>
                    <a:pt x="0" y="489"/>
                  </a:cubicBezTo>
                  <a:cubicBezTo>
                    <a:pt x="0" y="734"/>
                    <a:pt x="117" y="852"/>
                    <a:pt x="362" y="852"/>
                  </a:cubicBezTo>
                  <a:lnTo>
                    <a:pt x="4893" y="852"/>
                  </a:lnTo>
                  <a:cubicBezTo>
                    <a:pt x="5138" y="852"/>
                    <a:pt x="5256" y="734"/>
                    <a:pt x="5256" y="489"/>
                  </a:cubicBezTo>
                  <a:cubicBezTo>
                    <a:pt x="5256" y="245"/>
                    <a:pt x="5138" y="0"/>
                    <a:pt x="4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6874950" y="5824450"/>
              <a:ext cx="21550" cy="131425"/>
            </a:xfrm>
            <a:custGeom>
              <a:avLst/>
              <a:gdLst/>
              <a:ahLst/>
              <a:cxnLst/>
              <a:rect l="l" t="t" r="r" b="b"/>
              <a:pathLst>
                <a:path w="862" h="5257" extrusionOk="0">
                  <a:moveTo>
                    <a:pt x="489" y="1"/>
                  </a:moveTo>
                  <a:cubicBezTo>
                    <a:pt x="245" y="1"/>
                    <a:pt x="0" y="118"/>
                    <a:pt x="0" y="363"/>
                  </a:cubicBezTo>
                  <a:lnTo>
                    <a:pt x="0" y="4894"/>
                  </a:lnTo>
                  <a:cubicBezTo>
                    <a:pt x="0" y="5139"/>
                    <a:pt x="245" y="5256"/>
                    <a:pt x="489" y="5256"/>
                  </a:cubicBezTo>
                  <a:cubicBezTo>
                    <a:pt x="734" y="5256"/>
                    <a:pt x="861" y="5139"/>
                    <a:pt x="861" y="4894"/>
                  </a:cubicBezTo>
                  <a:lnTo>
                    <a:pt x="861" y="363"/>
                  </a:lnTo>
                  <a:cubicBezTo>
                    <a:pt x="861" y="118"/>
                    <a:pt x="734" y="1"/>
                    <a:pt x="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6819900" y="5879500"/>
              <a:ext cx="134575" cy="21325"/>
            </a:xfrm>
            <a:custGeom>
              <a:avLst/>
              <a:gdLst/>
              <a:ahLst/>
              <a:cxnLst/>
              <a:rect l="l" t="t" r="r" b="b"/>
              <a:pathLst>
                <a:path w="5383" h="853" extrusionOk="0">
                  <a:moveTo>
                    <a:pt x="372" y="1"/>
                  </a:moveTo>
                  <a:cubicBezTo>
                    <a:pt x="127" y="1"/>
                    <a:pt x="0" y="245"/>
                    <a:pt x="0" y="490"/>
                  </a:cubicBezTo>
                  <a:cubicBezTo>
                    <a:pt x="0" y="735"/>
                    <a:pt x="127" y="852"/>
                    <a:pt x="372" y="852"/>
                  </a:cubicBezTo>
                  <a:lnTo>
                    <a:pt x="4893" y="852"/>
                  </a:lnTo>
                  <a:cubicBezTo>
                    <a:pt x="5138" y="852"/>
                    <a:pt x="5383" y="735"/>
                    <a:pt x="5383" y="490"/>
                  </a:cubicBezTo>
                  <a:cubicBezTo>
                    <a:pt x="5383" y="245"/>
                    <a:pt x="5138" y="1"/>
                    <a:pt x="4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7911875" y="5368625"/>
              <a:ext cx="79525" cy="79550"/>
            </a:xfrm>
            <a:custGeom>
              <a:avLst/>
              <a:gdLst/>
              <a:ahLst/>
              <a:cxnLst/>
              <a:rect l="l" t="t" r="r" b="b"/>
              <a:pathLst>
                <a:path w="3181" h="3182" extrusionOk="0">
                  <a:moveTo>
                    <a:pt x="1586" y="862"/>
                  </a:moveTo>
                  <a:cubicBezTo>
                    <a:pt x="1958" y="862"/>
                    <a:pt x="2320" y="1224"/>
                    <a:pt x="2320" y="1596"/>
                  </a:cubicBezTo>
                  <a:cubicBezTo>
                    <a:pt x="2320" y="2085"/>
                    <a:pt x="1958" y="2330"/>
                    <a:pt x="1586" y="2330"/>
                  </a:cubicBezTo>
                  <a:cubicBezTo>
                    <a:pt x="1224" y="2330"/>
                    <a:pt x="852" y="2085"/>
                    <a:pt x="852" y="1596"/>
                  </a:cubicBezTo>
                  <a:cubicBezTo>
                    <a:pt x="852" y="1224"/>
                    <a:pt x="1224" y="862"/>
                    <a:pt x="1586" y="862"/>
                  </a:cubicBezTo>
                  <a:close/>
                  <a:moveTo>
                    <a:pt x="1586" y="1"/>
                  </a:moveTo>
                  <a:cubicBezTo>
                    <a:pt x="734" y="1"/>
                    <a:pt x="0" y="735"/>
                    <a:pt x="0" y="1596"/>
                  </a:cubicBezTo>
                  <a:cubicBezTo>
                    <a:pt x="0" y="2447"/>
                    <a:pt x="734" y="3182"/>
                    <a:pt x="1586" y="3182"/>
                  </a:cubicBezTo>
                  <a:cubicBezTo>
                    <a:pt x="2447" y="3182"/>
                    <a:pt x="3181" y="2447"/>
                    <a:pt x="3181" y="1596"/>
                  </a:cubicBezTo>
                  <a:cubicBezTo>
                    <a:pt x="3181" y="735"/>
                    <a:pt x="2447" y="1"/>
                    <a:pt x="1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8966900" y="3851675"/>
              <a:ext cx="79550" cy="79525"/>
            </a:xfrm>
            <a:custGeom>
              <a:avLst/>
              <a:gdLst/>
              <a:ahLst/>
              <a:cxnLst/>
              <a:rect l="l" t="t" r="r" b="b"/>
              <a:pathLst>
                <a:path w="3182" h="3181" extrusionOk="0">
                  <a:moveTo>
                    <a:pt x="1596" y="861"/>
                  </a:moveTo>
                  <a:cubicBezTo>
                    <a:pt x="1958" y="861"/>
                    <a:pt x="2330" y="1223"/>
                    <a:pt x="2330" y="1595"/>
                  </a:cubicBezTo>
                  <a:cubicBezTo>
                    <a:pt x="2330" y="2085"/>
                    <a:pt x="1958" y="2329"/>
                    <a:pt x="1596" y="2329"/>
                  </a:cubicBezTo>
                  <a:cubicBezTo>
                    <a:pt x="1107" y="2329"/>
                    <a:pt x="862" y="2085"/>
                    <a:pt x="862" y="1595"/>
                  </a:cubicBezTo>
                  <a:cubicBezTo>
                    <a:pt x="862" y="1223"/>
                    <a:pt x="1107" y="861"/>
                    <a:pt x="1596" y="861"/>
                  </a:cubicBezTo>
                  <a:close/>
                  <a:moveTo>
                    <a:pt x="1596" y="0"/>
                  </a:moveTo>
                  <a:cubicBezTo>
                    <a:pt x="735" y="0"/>
                    <a:pt x="1" y="734"/>
                    <a:pt x="1" y="1595"/>
                  </a:cubicBezTo>
                  <a:cubicBezTo>
                    <a:pt x="1" y="2574"/>
                    <a:pt x="735" y="3181"/>
                    <a:pt x="1596" y="3181"/>
                  </a:cubicBezTo>
                  <a:cubicBezTo>
                    <a:pt x="2447" y="3181"/>
                    <a:pt x="3181" y="2574"/>
                    <a:pt x="3181" y="1595"/>
                  </a:cubicBezTo>
                  <a:cubicBezTo>
                    <a:pt x="3181" y="734"/>
                    <a:pt x="2447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823;p36">
            <a:extLst>
              <a:ext uri="{FF2B5EF4-FFF2-40B4-BE49-F238E27FC236}">
                <a16:creationId xmlns:a16="http://schemas.microsoft.com/office/drawing/2014/main" id="{A581DE78-E8F6-43C6-8DC7-5E6232BF0499}"/>
              </a:ext>
            </a:extLst>
          </p:cNvPr>
          <p:cNvSpPr txBox="1">
            <a:spLocks/>
          </p:cNvSpPr>
          <p:nvPr/>
        </p:nvSpPr>
        <p:spPr>
          <a:xfrm>
            <a:off x="1856156" y="353844"/>
            <a:ext cx="4575124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2.2) </a:t>
            </a:r>
            <a:r>
              <a:rPr lang="es-ES" sz="3200">
                <a:solidFill>
                  <a:schemeClr val="accent1"/>
                </a:solidFill>
              </a:rPr>
              <a:t>TIPUS D’Ones sísmiques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A32F2EB3-A57B-43F9-A82B-8CE812264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703182"/>
              </p:ext>
            </p:extLst>
          </p:nvPr>
        </p:nvGraphicFramePr>
        <p:xfrm>
          <a:off x="66869" y="881973"/>
          <a:ext cx="8679606" cy="28045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780">
                  <a:extLst>
                    <a:ext uri="{9D8B030D-6E8A-4147-A177-3AD203B41FA5}">
                      <a16:colId xmlns:a16="http://schemas.microsoft.com/office/drawing/2014/main" val="1148155232"/>
                    </a:ext>
                  </a:extLst>
                </a:gridCol>
                <a:gridCol w="3355624">
                  <a:extLst>
                    <a:ext uri="{9D8B030D-6E8A-4147-A177-3AD203B41FA5}">
                      <a16:colId xmlns:a16="http://schemas.microsoft.com/office/drawing/2014/main" val="313119675"/>
                    </a:ext>
                  </a:extLst>
                </a:gridCol>
                <a:gridCol w="2893202">
                  <a:extLst>
                    <a:ext uri="{9D8B030D-6E8A-4147-A177-3AD203B41FA5}">
                      <a16:colId xmlns:a16="http://schemas.microsoft.com/office/drawing/2014/main" val="19463984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ES">
                        <a:latin typeface="Raleway" panose="020B060402020202020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Raleway" panose="020B0604020202020204" charset="0"/>
                        </a:rPr>
                        <a:t>ONES P (primàries)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Raleway" panose="020B0604020202020204" charset="0"/>
                        </a:rPr>
                        <a:t>ONES S (secundàries)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3667049"/>
                  </a:ext>
                </a:extLst>
              </a:tr>
              <a:tr h="514544">
                <a:tc>
                  <a:txBody>
                    <a:bodyPr/>
                    <a:lstStyle/>
                    <a:p>
                      <a:r>
                        <a:rPr lang="es-ES" b="1">
                          <a:latin typeface="Raleway" panose="020B0604020202020204" charset="0"/>
                        </a:rPr>
                        <a:t>Velocitat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-92075">
                        <a:buClr>
                          <a:schemeClr val="accent1"/>
                        </a:buClr>
                        <a:buFontTx/>
                        <a:buChar char="−"/>
                      </a:pPr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Són les més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ràpides</a:t>
                      </a:r>
                      <a:endParaRPr lang="es-ES" sz="1200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-92075">
                        <a:buClr>
                          <a:schemeClr val="accent1"/>
                        </a:buClr>
                        <a:buFontTx/>
                        <a:buChar char="−"/>
                      </a:pPr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Són més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lentes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</a:t>
                      </a:r>
                      <a:r>
                        <a:rPr lang="es-ES" sz="1200" b="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  <a:sym typeface="Wingdings" panose="05000000000000000000" pitchFamily="2" charset="2"/>
                        </a:rPr>
                        <a:t> registrades en segon lloc</a:t>
                      </a:r>
                      <a:endParaRPr lang="es-ES" sz="1200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463088"/>
                  </a:ext>
                </a:extLst>
              </a:tr>
              <a:tr h="1444726">
                <a:tc>
                  <a:txBody>
                    <a:bodyPr/>
                    <a:lstStyle/>
                    <a:p>
                      <a:r>
                        <a:rPr lang="es-ES" b="1">
                          <a:latin typeface="Raleway" panose="020B0604020202020204" charset="0"/>
                        </a:rPr>
                        <a:t>Direcció moviment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-92075">
                        <a:buClr>
                          <a:schemeClr val="accent1"/>
                        </a:buClr>
                        <a:buFontTx/>
                        <a:buChar char="−"/>
                      </a:pPr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Moviments de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comprensió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i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distensió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en la </a:t>
                      </a:r>
                      <a:r>
                        <a:rPr lang="es-ES" sz="1200" b="0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mateixa direcció d’ona</a:t>
                      </a:r>
                      <a:endParaRPr lang="es-ES" sz="1200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-92075">
                        <a:buClr>
                          <a:schemeClr val="accent1"/>
                        </a:buClr>
                        <a:buFontTx/>
                        <a:buChar char="−"/>
                      </a:pPr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Vibren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perpendicularment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a la </a:t>
                      </a:r>
                      <a:r>
                        <a:rPr lang="es-ES" sz="1200" b="0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trajectòria de l’ona</a:t>
                      </a:r>
                      <a:endParaRPr lang="es-ES" sz="1200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216966"/>
                  </a:ext>
                </a:extLst>
              </a:tr>
              <a:tr h="540507">
                <a:tc>
                  <a:txBody>
                    <a:bodyPr/>
                    <a:lstStyle/>
                    <a:p>
                      <a:r>
                        <a:rPr lang="es-ES">
                          <a:latin typeface="Raleway" panose="020B0604020202020204" charset="0"/>
                        </a:rPr>
                        <a:t>Medi per on es propaguen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-92075">
                        <a:buClr>
                          <a:schemeClr val="accent1"/>
                        </a:buClr>
                        <a:buFontTx/>
                        <a:buChar char="−"/>
                      </a:pPr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Poden travessar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materials sòlids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i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líquids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</a:t>
                      </a:r>
                      <a:r>
                        <a:rPr lang="es-ES" sz="1200" b="0" baseline="0">
                          <a:solidFill>
                            <a:schemeClr val="accent1"/>
                          </a:solidFill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  <a:sym typeface="Wingdings" panose="05000000000000000000" pitchFamily="2" charset="2"/>
                        </a:rPr>
                        <a:t> en líquids la </a:t>
                      </a:r>
                      <a:r>
                        <a:rPr lang="es-ES" sz="1200" b="0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  <a:sym typeface="Wingdings" panose="05000000000000000000" pitchFamily="2" charset="2"/>
                        </a:rPr>
                        <a:t>velocitat </a:t>
                      </a:r>
                      <a:r>
                        <a:rPr lang="es-ES" sz="1200" b="0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  <a:sym typeface="Wingdings 3" panose="05040102010807070707" pitchFamily="18" charset="2"/>
                        </a:rPr>
                        <a:t></a:t>
                      </a:r>
                      <a:endParaRPr lang="es-ES" sz="1200" u="sng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-92075">
                        <a:buClr>
                          <a:schemeClr val="accent1"/>
                        </a:buClr>
                        <a:buFontTx/>
                        <a:buChar char="−"/>
                      </a:pPr>
                      <a:r>
                        <a:rPr lang="es-ES" sz="120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Només es propaguen a través dels </a:t>
                      </a:r>
                      <a:r>
                        <a:rPr lang="es-ES" sz="1200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materials sòlids</a:t>
                      </a:r>
                      <a:r>
                        <a:rPr lang="es-ES" sz="1200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(no líquids)</a:t>
                      </a:r>
                      <a:endParaRPr lang="es-ES" sz="1200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778163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525CCE35-BB36-4789-A1DA-A52A081A3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9" t="10505" r="1849" b="10505"/>
          <a:stretch/>
        </p:blipFill>
        <p:spPr>
          <a:xfrm>
            <a:off x="2771969" y="2192807"/>
            <a:ext cx="2766060" cy="601981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961E0745-B2E4-4314-971B-9D83D522CEDD}"/>
              </a:ext>
            </a:extLst>
          </p:cNvPr>
          <p:cNvSpPr/>
          <p:nvPr/>
        </p:nvSpPr>
        <p:spPr>
          <a:xfrm>
            <a:off x="2848169" y="2823475"/>
            <a:ext cx="2766060" cy="262889"/>
          </a:xfrm>
          <a:prstGeom prst="rightArrow">
            <a:avLst>
              <a:gd name="adj1" fmla="val 627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latin typeface="Raleway" panose="020B0604020202020204" charset="0"/>
              </a:rPr>
              <a:t>DIRECCIÓ D’ONA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24EAE37-7ECD-4C81-8DD3-A2EB5DC50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" r="1850"/>
          <a:stretch/>
        </p:blipFill>
        <p:spPr>
          <a:xfrm>
            <a:off x="6055979" y="2192807"/>
            <a:ext cx="2549715" cy="7376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AE2B0F-5C95-44EF-A879-969653E0F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42" y="3755305"/>
            <a:ext cx="1303514" cy="130351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11C6731-1E64-46FB-9E52-235ED73A1DD3}"/>
              </a:ext>
            </a:extLst>
          </p:cNvPr>
          <p:cNvSpPr txBox="1"/>
          <p:nvPr/>
        </p:nvSpPr>
        <p:spPr>
          <a:xfrm>
            <a:off x="1856156" y="3797166"/>
            <a:ext cx="4219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u="sng">
                <a:solidFill>
                  <a:schemeClr val="accent1"/>
                </a:solidFill>
                <a:latin typeface="Raleway" panose="020B0604020202020204" charset="0"/>
              </a:rPr>
              <a:t>ZONA D’OMBRA</a:t>
            </a:r>
            <a:r>
              <a:rPr lang="es-ES" sz="1200">
                <a:latin typeface="Raleway" panose="020B0604020202020204" charset="0"/>
              </a:rPr>
              <a:t>: on determinades ones no són rebudes</a:t>
            </a:r>
            <a:endParaRPr lang="es-ES" sz="1200" b="1" u="sng">
              <a:latin typeface="Raleway" panose="020B060402020202020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43ECF3-A56A-4E7D-9D05-A3977FFD6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346" y="3726360"/>
            <a:ext cx="2351604" cy="13437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Modelo 3D 10" descr="Ciclo del agua">
                <a:extLst>
                  <a:ext uri="{FF2B5EF4-FFF2-40B4-BE49-F238E27FC236}">
                    <a16:creationId xmlns:a16="http://schemas.microsoft.com/office/drawing/2014/main" id="{80A96066-FFA4-4EDA-87D4-A0DB47A29C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7272549"/>
                  </p:ext>
                </p:extLst>
              </p:nvPr>
            </p:nvGraphicFramePr>
            <p:xfrm>
              <a:off x="5609358" y="-870653"/>
              <a:ext cx="2862693" cy="196272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62693" cy="1962724"/>
                    </a:xfrm>
                    <a:prstGeom prst="rect">
                      <a:avLst/>
                    </a:prstGeom>
                  </am3d:spPr>
                  <am3d:camera>
                    <am3d:pos x="0" y="0" z="612611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48391" d="1000000"/>
                    <am3d:preTrans dx="303" dy="-12002589" dz="-21134"/>
                    <am3d:scale>
                      <am3d:sx n="1000000" d="1000000"/>
                      <am3d:sy n="1000000" d="1000000"/>
                      <am3d:sz n="1000000" d="1000000"/>
                    </am3d:scale>
                    <am3d:rot ax="-7155741" ay="5055871" az="-7163125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4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3431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Modelo 3D 10" descr="Ciclo del agua">
                <a:extLst>
                  <a:ext uri="{FF2B5EF4-FFF2-40B4-BE49-F238E27FC236}">
                    <a16:creationId xmlns:a16="http://schemas.microsoft.com/office/drawing/2014/main" id="{80A96066-FFA4-4EDA-87D4-A0DB47A29C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9358" y="-870653"/>
                <a:ext cx="2862693" cy="1962724"/>
              </a:xfrm>
              <a:prstGeom prst="rect">
                <a:avLst/>
              </a:prstGeom>
            </p:spPr>
          </p:pic>
        </mc:Fallback>
      </mc:AlternateContent>
      <p:pic>
        <p:nvPicPr>
          <p:cNvPr id="1030" name="Picture 6" descr="Biología y Geología">
            <a:extLst>
              <a:ext uri="{FF2B5EF4-FFF2-40B4-BE49-F238E27FC236}">
                <a16:creationId xmlns:a16="http://schemas.microsoft.com/office/drawing/2014/main" id="{3517A0D8-92F1-4036-A51B-BFCA0446A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6" b="94884" l="51915" r="94043">
                        <a14:foregroundMark x1="90213" y1="13488" x2="74468" y2="8837"/>
                        <a14:foregroundMark x1="84681" y1="12558" x2="68936" y2="5581"/>
                        <a14:foregroundMark x1="70213" y1="15349" x2="63404" y2="21395"/>
                        <a14:foregroundMark x1="57447" y1="38605" x2="54043" y2="69767"/>
                        <a14:foregroundMark x1="54894" y1="82326" x2="52766" y2="90698"/>
                        <a14:foregroundMark x1="92766" y1="13953" x2="94468" y2="11163"/>
                        <a14:foregroundMark x1="51915" y1="94884" x2="51915" y2="94884"/>
                        <a14:foregroundMark x1="64681" y1="3256" x2="64681" y2="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721"/>
          <a:stretch/>
        </p:blipFill>
        <p:spPr bwMode="auto">
          <a:xfrm rot="16200000">
            <a:off x="554182" y="3579235"/>
            <a:ext cx="108065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B290C176-4F08-49EA-8758-BBD1E71100DB}"/>
              </a:ext>
            </a:extLst>
          </p:cNvPr>
          <p:cNvSpPr/>
          <p:nvPr/>
        </p:nvSpPr>
        <p:spPr>
          <a:xfrm>
            <a:off x="6691745" y="0"/>
            <a:ext cx="669104" cy="488429"/>
          </a:xfrm>
          <a:prstGeom prst="rect">
            <a:avLst/>
          </a:prstGeom>
          <a:solidFill>
            <a:srgbClr val="FCFBEC"/>
          </a:solidFill>
          <a:ln>
            <a:solidFill>
              <a:srgbClr val="FCF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Google Shape;823;p36">
            <a:extLst>
              <a:ext uri="{FF2B5EF4-FFF2-40B4-BE49-F238E27FC236}">
                <a16:creationId xmlns:a16="http://schemas.microsoft.com/office/drawing/2014/main" id="{399A5576-B52A-45CD-BF6D-48D3DA89EDB4}"/>
              </a:ext>
            </a:extLst>
          </p:cNvPr>
          <p:cNvSpPr txBox="1">
            <a:spLocks/>
          </p:cNvSpPr>
          <p:nvPr/>
        </p:nvSpPr>
        <p:spPr>
          <a:xfrm>
            <a:off x="70571" y="208371"/>
            <a:ext cx="4932571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2.3) </a:t>
            </a:r>
            <a:r>
              <a:rPr lang="es-ES" sz="3200">
                <a:solidFill>
                  <a:schemeClr val="accent1"/>
                </a:solidFill>
              </a:rPr>
              <a:t>MODEL GEOQUíMIC O ESTÀTIC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2892A7-6530-4C67-A102-858203797DCB}"/>
              </a:ext>
            </a:extLst>
          </p:cNvPr>
          <p:cNvSpPr/>
          <p:nvPr/>
        </p:nvSpPr>
        <p:spPr>
          <a:xfrm>
            <a:off x="193964" y="180663"/>
            <a:ext cx="4703618" cy="501502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824;p36">
            <a:extLst>
              <a:ext uri="{FF2B5EF4-FFF2-40B4-BE49-F238E27FC236}">
                <a16:creationId xmlns:a16="http://schemas.microsoft.com/office/drawing/2014/main" id="{81CF1344-4143-4A5A-B5BB-774C2E4EF5BD}"/>
              </a:ext>
            </a:extLst>
          </p:cNvPr>
          <p:cNvSpPr txBox="1">
            <a:spLocks/>
          </p:cNvSpPr>
          <p:nvPr/>
        </p:nvSpPr>
        <p:spPr>
          <a:xfrm>
            <a:off x="206520" y="682165"/>
            <a:ext cx="382385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Basat en la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composició química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dels materials.</a:t>
            </a:r>
          </a:p>
        </p:txBody>
      </p:sp>
      <p:sp>
        <p:nvSpPr>
          <p:cNvPr id="9" name="Google Shape;824;p36">
            <a:extLst>
              <a:ext uri="{FF2B5EF4-FFF2-40B4-BE49-F238E27FC236}">
                <a16:creationId xmlns:a16="http://schemas.microsoft.com/office/drawing/2014/main" id="{CA5ED6F9-E4E9-4DF8-A93B-F9F6F264686D}"/>
              </a:ext>
            </a:extLst>
          </p:cNvPr>
          <p:cNvSpPr txBox="1">
            <a:spLocks/>
          </p:cNvSpPr>
          <p:nvPr/>
        </p:nvSpPr>
        <p:spPr>
          <a:xfrm>
            <a:off x="270339" y="988163"/>
            <a:ext cx="4654952" cy="304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269875" indent="-269875"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Escorça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: capa formada per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silicats d’alumini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  <a:p>
            <a:pPr indent="-187325" defTabSz="322263">
              <a:buClr>
                <a:schemeClr val="accent1"/>
              </a:buClr>
              <a:buSzPct val="120000"/>
              <a:buFont typeface="Staatliches" panose="020B0604020202020204" charset="0"/>
              <a:buChar char="−"/>
              <a:tabLst>
                <a:tab pos="0" algn="l"/>
              </a:tabLst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Escorça oceànica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(</a:t>
            </a:r>
            <a:r>
              <a:rPr lang="es-ES" sz="1300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±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10km)</a:t>
            </a:r>
          </a:p>
          <a:p>
            <a:pPr indent="-187325" defTabSz="322263">
              <a:buClr>
                <a:schemeClr val="accent1"/>
              </a:buClr>
              <a:buSzPct val="120000"/>
              <a:buFont typeface="Staatliches" panose="020B0604020202020204" charset="0"/>
              <a:buChar char="−"/>
              <a:tabLst>
                <a:tab pos="0" algn="l"/>
              </a:tabLst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Escorça continental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(</a:t>
            </a:r>
            <a:r>
              <a:rPr lang="es-ES" sz="1300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±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70km)</a:t>
            </a:r>
          </a:p>
          <a:p>
            <a:pPr marL="269875" indent="-269875" defTabSz="322263">
              <a:spcBef>
                <a:spcPts val="600"/>
              </a:spcBef>
              <a:buClr>
                <a:schemeClr val="accent1"/>
              </a:buClr>
              <a:buSzPct val="120000"/>
              <a:buFont typeface="+mj-lt"/>
              <a:buAutoNum type="arabicPeriod" startAt="2"/>
              <a:tabLst>
                <a:tab pos="0" algn="l"/>
              </a:tabLst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Mantell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capa formada per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silicats de ferro i magnesi</a:t>
            </a:r>
          </a:p>
          <a:p>
            <a:pPr marL="450850" indent="-180975" defTabSz="322263">
              <a:buClr>
                <a:schemeClr val="accent1"/>
              </a:buClr>
              <a:buSzPct val="120000"/>
              <a:buFont typeface="Staatliches" panose="020B0604020202020204" charset="0"/>
              <a:buChar char="−"/>
              <a:tabLst>
                <a:tab pos="0" algn="l"/>
              </a:tabLst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Dividit en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mantell superior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i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mantell inferior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separats per una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zona de transició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on les propietats físiques varien per l’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augment de temperatura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  <a:p>
            <a:pPr marL="269875" indent="-269875" defTabSz="322263">
              <a:spcBef>
                <a:spcPts val="600"/>
              </a:spcBef>
              <a:buClr>
                <a:schemeClr val="accent1"/>
              </a:buClr>
              <a:buSzPct val="120000"/>
              <a:buFont typeface="+mj-lt"/>
              <a:buAutoNum type="arabicPeriod" startAt="3"/>
              <a:tabLst>
                <a:tab pos="0" algn="l"/>
              </a:tabLst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Nucli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format per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ferro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mesclat amb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níquels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i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sulfurs de ferro</a:t>
            </a:r>
          </a:p>
          <a:p>
            <a:pPr marL="450850" indent="-180975" defTabSz="322263">
              <a:buClr>
                <a:schemeClr val="accent1"/>
              </a:buClr>
              <a:buSzPct val="120000"/>
              <a:buFont typeface="Staatliches" panose="020B0604020202020204" charset="0"/>
              <a:buChar char="−"/>
              <a:tabLst>
                <a:tab pos="0" algn="l"/>
              </a:tabLst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Nucli extern: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materials amb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gran fluïdesa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provocada pels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corrents de convecció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que originen el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camp magnètic</a:t>
            </a:r>
            <a:r>
              <a:rPr lang="es-ES" sz="1300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/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magnetosfera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  <a:p>
            <a:pPr marL="450850" indent="-180975" defTabSz="322263">
              <a:buClr>
                <a:schemeClr val="accent1"/>
              </a:buClr>
              <a:buSzPct val="120000"/>
              <a:buFont typeface="Staatliches" panose="020B0604020202020204" charset="0"/>
              <a:buChar char="−"/>
              <a:tabLst>
                <a:tab pos="0" algn="l"/>
              </a:tabLst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Nucli intern: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materials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sense gran fluïdesa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perquè hi ha una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major pressió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que ho impideix</a:t>
            </a:r>
            <a:endParaRPr lang="es-ES" sz="1300" b="1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193CB6D-3A1B-4782-B111-EE50ECE3F867}"/>
              </a:ext>
            </a:extLst>
          </p:cNvPr>
          <p:cNvSpPr/>
          <p:nvPr/>
        </p:nvSpPr>
        <p:spPr>
          <a:xfrm>
            <a:off x="304975" y="1081854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C7BA7DE7-2C3B-429A-8534-09FE401B6033}"/>
              </a:ext>
            </a:extLst>
          </p:cNvPr>
          <p:cNvSpPr/>
          <p:nvPr/>
        </p:nvSpPr>
        <p:spPr>
          <a:xfrm rot="10800000">
            <a:off x="5676033" y="988163"/>
            <a:ext cx="2729345" cy="410304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D3BBDF8-C26C-4484-B7D8-BC383EE22F96}"/>
              </a:ext>
            </a:extLst>
          </p:cNvPr>
          <p:cNvSpPr/>
          <p:nvPr/>
        </p:nvSpPr>
        <p:spPr>
          <a:xfrm>
            <a:off x="304975" y="1751203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5BE6508-001F-4CAF-9B76-0F926FBE3DE0}"/>
              </a:ext>
            </a:extLst>
          </p:cNvPr>
          <p:cNvSpPr/>
          <p:nvPr/>
        </p:nvSpPr>
        <p:spPr>
          <a:xfrm>
            <a:off x="304975" y="2630488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51C141A1-F979-4A84-B075-9184BF2B3D8E}"/>
              </a:ext>
            </a:extLst>
          </p:cNvPr>
          <p:cNvCxnSpPr>
            <a:cxnSpLocks/>
          </p:cNvCxnSpPr>
          <p:nvPr/>
        </p:nvCxnSpPr>
        <p:spPr>
          <a:xfrm flipV="1">
            <a:off x="8291945" y="430525"/>
            <a:ext cx="0" cy="250751"/>
          </a:xfrm>
          <a:prstGeom prst="line">
            <a:avLst/>
          </a:prstGeom>
          <a:ln w="12700">
            <a:solidFill>
              <a:srgbClr val="3FAD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A5689FA-FF8D-466E-97B9-E47782B0F0E3}"/>
              </a:ext>
            </a:extLst>
          </p:cNvPr>
          <p:cNvSpPr txBox="1"/>
          <p:nvPr/>
        </p:nvSpPr>
        <p:spPr>
          <a:xfrm>
            <a:off x="7838834" y="180663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>
                <a:solidFill>
                  <a:srgbClr val="3FADC6"/>
                </a:solidFill>
                <a:latin typeface="Raleway" panose="020B0604020202020204" charset="0"/>
              </a:rPr>
              <a:t>E.oceànica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42F5887-A737-4774-B1AE-452F80A9AF2F}"/>
              </a:ext>
            </a:extLst>
          </p:cNvPr>
          <p:cNvSpPr txBox="1"/>
          <p:nvPr/>
        </p:nvSpPr>
        <p:spPr>
          <a:xfrm>
            <a:off x="6505201" y="151345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>
                <a:solidFill>
                  <a:srgbClr val="918C36"/>
                </a:solidFill>
                <a:latin typeface="Raleway" panose="020B0604020202020204" charset="0"/>
              </a:rPr>
              <a:t>E.continental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A37B746-F77A-4D21-862B-A728438CF04D}"/>
              </a:ext>
            </a:extLst>
          </p:cNvPr>
          <p:cNvCxnSpPr>
            <a:cxnSpLocks/>
          </p:cNvCxnSpPr>
          <p:nvPr/>
        </p:nvCxnSpPr>
        <p:spPr>
          <a:xfrm flipV="1">
            <a:off x="6920345" y="409744"/>
            <a:ext cx="0" cy="125375"/>
          </a:xfrm>
          <a:prstGeom prst="line">
            <a:avLst/>
          </a:prstGeom>
          <a:ln w="12700">
            <a:solidFill>
              <a:srgbClr val="918C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824;p36">
            <a:extLst>
              <a:ext uri="{FF2B5EF4-FFF2-40B4-BE49-F238E27FC236}">
                <a16:creationId xmlns:a16="http://schemas.microsoft.com/office/drawing/2014/main" id="{3C1A34EF-C747-438D-AB3D-8B1FBBDECEFD}"/>
              </a:ext>
            </a:extLst>
          </p:cNvPr>
          <p:cNvSpPr txBox="1">
            <a:spLocks/>
          </p:cNvSpPr>
          <p:nvPr/>
        </p:nvSpPr>
        <p:spPr>
          <a:xfrm>
            <a:off x="5062468" y="518081"/>
            <a:ext cx="642996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918C36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70km</a:t>
            </a:r>
          </a:p>
        </p:txBody>
      </p:sp>
      <p:sp>
        <p:nvSpPr>
          <p:cNvPr id="33" name="Google Shape;824;p36">
            <a:extLst>
              <a:ext uri="{FF2B5EF4-FFF2-40B4-BE49-F238E27FC236}">
                <a16:creationId xmlns:a16="http://schemas.microsoft.com/office/drawing/2014/main" id="{FB187DD4-71D0-41D0-A664-7C89775AB0A6}"/>
              </a:ext>
            </a:extLst>
          </p:cNvPr>
          <p:cNvSpPr txBox="1">
            <a:spLocks/>
          </p:cNvSpPr>
          <p:nvPr/>
        </p:nvSpPr>
        <p:spPr>
          <a:xfrm>
            <a:off x="8437360" y="593650"/>
            <a:ext cx="642996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3FADC6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10km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362ABBF-83AF-49B6-BBBE-F37CA3E6C807}"/>
              </a:ext>
            </a:extLst>
          </p:cNvPr>
          <p:cNvCxnSpPr/>
          <p:nvPr/>
        </p:nvCxnSpPr>
        <p:spPr>
          <a:xfrm>
            <a:off x="8488502" y="663151"/>
            <a:ext cx="0" cy="274393"/>
          </a:xfrm>
          <a:prstGeom prst="straightConnector1">
            <a:avLst/>
          </a:prstGeom>
          <a:ln w="12700">
            <a:solidFill>
              <a:srgbClr val="3FADC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6A43262A-401F-4E58-93EC-0E12F368A512}"/>
              </a:ext>
            </a:extLst>
          </p:cNvPr>
          <p:cNvCxnSpPr>
            <a:cxnSpLocks/>
          </p:cNvCxnSpPr>
          <p:nvPr/>
        </p:nvCxnSpPr>
        <p:spPr>
          <a:xfrm flipH="1">
            <a:off x="5626026" y="334551"/>
            <a:ext cx="8446" cy="683204"/>
          </a:xfrm>
          <a:prstGeom prst="straightConnector1">
            <a:avLst/>
          </a:prstGeom>
          <a:ln w="12700">
            <a:solidFill>
              <a:srgbClr val="918C3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o 36">
            <a:extLst>
              <a:ext uri="{FF2B5EF4-FFF2-40B4-BE49-F238E27FC236}">
                <a16:creationId xmlns:a16="http://schemas.microsoft.com/office/drawing/2014/main" id="{B151BC08-ABCF-425D-AA98-5977F3899B53}"/>
              </a:ext>
            </a:extLst>
          </p:cNvPr>
          <p:cNvSpPr/>
          <p:nvPr/>
        </p:nvSpPr>
        <p:spPr>
          <a:xfrm rot="16689289">
            <a:off x="6747555" y="2293798"/>
            <a:ext cx="867494" cy="1794449"/>
          </a:xfrm>
          <a:prstGeom prst="arc">
            <a:avLst>
              <a:gd name="adj1" fmla="val 16620302"/>
              <a:gd name="adj2" fmla="val 348992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Arco 40">
            <a:extLst>
              <a:ext uri="{FF2B5EF4-FFF2-40B4-BE49-F238E27FC236}">
                <a16:creationId xmlns:a16="http://schemas.microsoft.com/office/drawing/2014/main" id="{33C61B99-41B0-48C5-9034-39A96A7B26E1}"/>
              </a:ext>
            </a:extLst>
          </p:cNvPr>
          <p:cNvSpPr/>
          <p:nvPr/>
        </p:nvSpPr>
        <p:spPr>
          <a:xfrm rot="16689289">
            <a:off x="6622789" y="1100839"/>
            <a:ext cx="1409437" cy="2928314"/>
          </a:xfrm>
          <a:prstGeom prst="arc">
            <a:avLst>
              <a:gd name="adj1" fmla="val 16913738"/>
              <a:gd name="adj2" fmla="val 2724734"/>
            </a:avLst>
          </a:prstGeom>
          <a:ln w="19050">
            <a:solidFill>
              <a:srgbClr val="FF66CC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Arco 43">
            <a:extLst>
              <a:ext uri="{FF2B5EF4-FFF2-40B4-BE49-F238E27FC236}">
                <a16:creationId xmlns:a16="http://schemas.microsoft.com/office/drawing/2014/main" id="{9DAE1CA7-8620-421E-877F-7A691FC6220B}"/>
              </a:ext>
            </a:extLst>
          </p:cNvPr>
          <p:cNvSpPr/>
          <p:nvPr/>
        </p:nvSpPr>
        <p:spPr>
          <a:xfrm rot="16689289">
            <a:off x="6741774" y="2275606"/>
            <a:ext cx="867494" cy="1794449"/>
          </a:xfrm>
          <a:prstGeom prst="arc">
            <a:avLst>
              <a:gd name="adj1" fmla="val 16620302"/>
              <a:gd name="adj2" fmla="val 3489925"/>
            </a:avLst>
          </a:prstGeom>
          <a:ln w="19050">
            <a:solidFill>
              <a:srgbClr val="FF66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9AF422F4-FFD2-4F53-98DB-A73C4985DEF3}"/>
              </a:ext>
            </a:extLst>
          </p:cNvPr>
          <p:cNvCxnSpPr>
            <a:cxnSpLocks/>
            <a:endCxn id="15" idx="4"/>
          </p:cNvCxnSpPr>
          <p:nvPr/>
        </p:nvCxnSpPr>
        <p:spPr>
          <a:xfrm flipH="1" flipV="1">
            <a:off x="5676033" y="988163"/>
            <a:ext cx="647268" cy="1947896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FBBDAE5D-91DB-4F39-AD95-853E278DF58E}"/>
              </a:ext>
            </a:extLst>
          </p:cNvPr>
          <p:cNvCxnSpPr>
            <a:cxnSpLocks/>
            <a:stCxn id="44" idx="2"/>
            <a:endCxn id="15" idx="2"/>
          </p:cNvCxnSpPr>
          <p:nvPr/>
        </p:nvCxnSpPr>
        <p:spPr>
          <a:xfrm flipV="1">
            <a:off x="7769718" y="988163"/>
            <a:ext cx="635660" cy="1924083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7900B9B5-7169-4355-A6FA-1CE936E443D3}"/>
              </a:ext>
            </a:extLst>
          </p:cNvPr>
          <p:cNvCxnSpPr>
            <a:cxnSpLocks/>
            <a:stCxn id="15" idx="2"/>
            <a:endCxn id="15" idx="4"/>
          </p:cNvCxnSpPr>
          <p:nvPr/>
        </p:nvCxnSpPr>
        <p:spPr>
          <a:xfrm flipH="1">
            <a:off x="5676033" y="988163"/>
            <a:ext cx="2729345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FEF2527A-AD8B-49E0-AF8F-DA6FD0064F51}"/>
              </a:ext>
            </a:extLst>
          </p:cNvPr>
          <p:cNvSpPr txBox="1"/>
          <p:nvPr/>
        </p:nvSpPr>
        <p:spPr>
          <a:xfrm>
            <a:off x="6389976" y="1463105"/>
            <a:ext cx="1600118" cy="30777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30705"/>
              </a:avLst>
            </a:prstTxWarp>
            <a:spAutoFit/>
          </a:bodyPr>
          <a:lstStyle/>
          <a:p>
            <a:r>
              <a:rPr lang="es-ES" b="1">
                <a:solidFill>
                  <a:srgbClr val="FF66CC"/>
                </a:solidFill>
                <a:latin typeface="Raleway" panose="020B0604020202020204" charset="0"/>
              </a:rPr>
              <a:t>Mantell superior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151301D-DDEB-4A45-89BE-FE72945EC7F3}"/>
              </a:ext>
            </a:extLst>
          </p:cNvPr>
          <p:cNvSpPr txBox="1"/>
          <p:nvPr/>
        </p:nvSpPr>
        <p:spPr>
          <a:xfrm>
            <a:off x="6424191" y="2328657"/>
            <a:ext cx="1600118" cy="30777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30705"/>
              </a:avLst>
            </a:prstTxWarp>
            <a:spAutoFit/>
          </a:bodyPr>
          <a:lstStyle/>
          <a:p>
            <a:r>
              <a:rPr lang="es-ES" b="1">
                <a:solidFill>
                  <a:srgbClr val="FF66CC"/>
                </a:solidFill>
                <a:latin typeface="Raleway" panose="020B0604020202020204" charset="0"/>
              </a:rPr>
              <a:t>Mantell inferior</a:t>
            </a:r>
          </a:p>
        </p:txBody>
      </p:sp>
      <p:sp>
        <p:nvSpPr>
          <p:cNvPr id="65" name="Google Shape;824;p36">
            <a:extLst>
              <a:ext uri="{FF2B5EF4-FFF2-40B4-BE49-F238E27FC236}">
                <a16:creationId xmlns:a16="http://schemas.microsoft.com/office/drawing/2014/main" id="{3BB5F8F5-C032-4122-9869-FB8B3C4635CD}"/>
              </a:ext>
            </a:extLst>
          </p:cNvPr>
          <p:cNvSpPr txBox="1">
            <a:spLocks/>
          </p:cNvSpPr>
          <p:nvPr/>
        </p:nvSpPr>
        <p:spPr>
          <a:xfrm>
            <a:off x="5528342" y="2699856"/>
            <a:ext cx="738273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FF66CC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670km</a:t>
            </a:r>
          </a:p>
        </p:txBody>
      </p: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6777750C-FC9C-40BE-A5BE-4705F943E9DA}"/>
              </a:ext>
            </a:extLst>
          </p:cNvPr>
          <p:cNvCxnSpPr>
            <a:cxnSpLocks/>
          </p:cNvCxnSpPr>
          <p:nvPr/>
        </p:nvCxnSpPr>
        <p:spPr>
          <a:xfrm>
            <a:off x="5629232" y="1036628"/>
            <a:ext cx="647936" cy="1918481"/>
          </a:xfrm>
          <a:prstGeom prst="straightConnector1">
            <a:avLst/>
          </a:prstGeom>
          <a:ln w="12700">
            <a:solidFill>
              <a:srgbClr val="FF66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C3C7FF2-C44D-48EE-9748-80A014E0AB9C}"/>
              </a:ext>
            </a:extLst>
          </p:cNvPr>
          <p:cNvCxnSpPr>
            <a:stCxn id="15" idx="4"/>
          </p:cNvCxnSpPr>
          <p:nvPr/>
        </p:nvCxnSpPr>
        <p:spPr>
          <a:xfrm flipH="1">
            <a:off x="5454650" y="988163"/>
            <a:ext cx="221383" cy="148487"/>
          </a:xfrm>
          <a:prstGeom prst="line">
            <a:avLst/>
          </a:prstGeom>
          <a:ln w="127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5FC0D345-3749-45F4-A3E8-EB75E1786D32}"/>
              </a:ext>
            </a:extLst>
          </p:cNvPr>
          <p:cNvCxnSpPr>
            <a:cxnSpLocks/>
          </p:cNvCxnSpPr>
          <p:nvPr/>
        </p:nvCxnSpPr>
        <p:spPr>
          <a:xfrm flipH="1">
            <a:off x="5676033" y="975463"/>
            <a:ext cx="2729345" cy="0"/>
          </a:xfrm>
          <a:prstGeom prst="line">
            <a:avLst/>
          </a:prstGeom>
          <a:ln w="127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co 73">
            <a:extLst>
              <a:ext uri="{FF2B5EF4-FFF2-40B4-BE49-F238E27FC236}">
                <a16:creationId xmlns:a16="http://schemas.microsoft.com/office/drawing/2014/main" id="{094D0A80-C38D-449F-972E-7190F3381455}"/>
              </a:ext>
            </a:extLst>
          </p:cNvPr>
          <p:cNvSpPr/>
          <p:nvPr/>
        </p:nvSpPr>
        <p:spPr>
          <a:xfrm rot="16689289">
            <a:off x="6742478" y="2299716"/>
            <a:ext cx="867494" cy="1794449"/>
          </a:xfrm>
          <a:prstGeom prst="arc">
            <a:avLst>
              <a:gd name="adj1" fmla="val 16620302"/>
              <a:gd name="adj2" fmla="val 3489925"/>
            </a:avLst>
          </a:prstGeom>
          <a:ln w="12700">
            <a:solidFill>
              <a:srgbClr val="33CC3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FB9D05C3-7EF6-455D-8952-A2685FB89321}"/>
              </a:ext>
            </a:extLst>
          </p:cNvPr>
          <p:cNvSpPr/>
          <p:nvPr/>
        </p:nvSpPr>
        <p:spPr>
          <a:xfrm>
            <a:off x="4212085" y="1029869"/>
            <a:ext cx="1242565" cy="387600"/>
          </a:xfrm>
          <a:prstGeom prst="rect">
            <a:avLst/>
          </a:prstGeom>
          <a:noFill/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050" b="1">
                <a:solidFill>
                  <a:srgbClr val="33CC33"/>
                </a:solidFill>
                <a:latin typeface="Raleway" panose="020B0604020202020204" charset="0"/>
              </a:rPr>
              <a:t>Discontinuitat de Mohorovicic</a:t>
            </a:r>
          </a:p>
        </p:txBody>
      </p:sp>
      <p:sp>
        <p:nvSpPr>
          <p:cNvPr id="76" name="Google Shape;824;p36">
            <a:extLst>
              <a:ext uri="{FF2B5EF4-FFF2-40B4-BE49-F238E27FC236}">
                <a16:creationId xmlns:a16="http://schemas.microsoft.com/office/drawing/2014/main" id="{F09921D4-4DE2-4AFC-A981-7E424F249B4D}"/>
              </a:ext>
            </a:extLst>
          </p:cNvPr>
          <p:cNvSpPr txBox="1">
            <a:spLocks/>
          </p:cNvSpPr>
          <p:nvPr/>
        </p:nvSpPr>
        <p:spPr>
          <a:xfrm>
            <a:off x="4125256" y="783475"/>
            <a:ext cx="1393301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100">
                <a:solidFill>
                  <a:srgbClr val="33CC33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canvi composició</a:t>
            </a:r>
          </a:p>
        </p:txBody>
      </p:sp>
      <p:sp>
        <p:nvSpPr>
          <p:cNvPr id="77" name="Google Shape;824;p36">
            <a:extLst>
              <a:ext uri="{FF2B5EF4-FFF2-40B4-BE49-F238E27FC236}">
                <a16:creationId xmlns:a16="http://schemas.microsoft.com/office/drawing/2014/main" id="{8E475DDD-2DD9-418D-BA14-55CF4E61556A}"/>
              </a:ext>
            </a:extLst>
          </p:cNvPr>
          <p:cNvSpPr txBox="1">
            <a:spLocks/>
          </p:cNvSpPr>
          <p:nvPr/>
        </p:nvSpPr>
        <p:spPr>
          <a:xfrm>
            <a:off x="2122488" y="4076842"/>
            <a:ext cx="3275012" cy="10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77800" indent="-177800">
              <a:buClr>
                <a:schemeClr val="accent1"/>
              </a:buClr>
              <a:buSzPct val="120000"/>
              <a:buFont typeface="Wingdings" panose="05000000000000000000" pitchFamily="2" charset="2"/>
              <a:buChar char="Ø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Discontinuitats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indiquen la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variació d’ones S i P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de les capes depenent dels canvis en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composició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dels materials o l’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estat físic</a:t>
            </a:r>
            <a:endParaRPr lang="es-ES" sz="1300" b="1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BFF58784-07F2-4688-A77C-3EEC1172A9AC}"/>
              </a:ext>
            </a:extLst>
          </p:cNvPr>
          <p:cNvCxnSpPr/>
          <p:nvPr/>
        </p:nvCxnSpPr>
        <p:spPr>
          <a:xfrm flipH="1">
            <a:off x="6122460" y="2950346"/>
            <a:ext cx="221383" cy="148487"/>
          </a:xfrm>
          <a:prstGeom prst="line">
            <a:avLst/>
          </a:prstGeom>
          <a:ln w="127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 78">
            <a:extLst>
              <a:ext uri="{FF2B5EF4-FFF2-40B4-BE49-F238E27FC236}">
                <a16:creationId xmlns:a16="http://schemas.microsoft.com/office/drawing/2014/main" id="{AC17117A-ED20-4E39-9F33-5811BE00DE9C}"/>
              </a:ext>
            </a:extLst>
          </p:cNvPr>
          <p:cNvSpPr/>
          <p:nvPr/>
        </p:nvSpPr>
        <p:spPr>
          <a:xfrm>
            <a:off x="5003142" y="3038256"/>
            <a:ext cx="1113406" cy="387600"/>
          </a:xfrm>
          <a:prstGeom prst="rect">
            <a:avLst/>
          </a:prstGeom>
          <a:noFill/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050" b="1">
                <a:solidFill>
                  <a:srgbClr val="33CC33"/>
                </a:solidFill>
                <a:latin typeface="Raleway" panose="020B0604020202020204" charset="0"/>
              </a:rPr>
              <a:t>Discontinuitat de Gutenberg</a:t>
            </a:r>
          </a:p>
        </p:txBody>
      </p:sp>
      <p:sp>
        <p:nvSpPr>
          <p:cNvPr id="80" name="Google Shape;824;p36">
            <a:extLst>
              <a:ext uri="{FF2B5EF4-FFF2-40B4-BE49-F238E27FC236}">
                <a16:creationId xmlns:a16="http://schemas.microsoft.com/office/drawing/2014/main" id="{E3A8DC06-BC3E-4436-9A71-2D000D410D69}"/>
              </a:ext>
            </a:extLst>
          </p:cNvPr>
          <p:cNvSpPr txBox="1">
            <a:spLocks/>
          </p:cNvSpPr>
          <p:nvPr/>
        </p:nvSpPr>
        <p:spPr>
          <a:xfrm>
            <a:off x="4888048" y="3345866"/>
            <a:ext cx="1393301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 algn="ctr"/>
            <a:r>
              <a:rPr lang="es-ES" sz="1100">
                <a:solidFill>
                  <a:srgbClr val="33CC33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canvi composició i estat físic</a:t>
            </a:r>
          </a:p>
        </p:txBody>
      </p: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3F882288-42BB-48E9-830D-23229AF6E1DD}"/>
              </a:ext>
            </a:extLst>
          </p:cNvPr>
          <p:cNvCxnSpPr>
            <a:cxnSpLocks/>
            <a:stCxn id="74" idx="0"/>
            <a:endCxn id="15" idx="0"/>
          </p:cNvCxnSpPr>
          <p:nvPr/>
        </p:nvCxnSpPr>
        <p:spPr>
          <a:xfrm>
            <a:off x="6330599" y="2967825"/>
            <a:ext cx="710106" cy="212337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DA17112A-E74E-4CF5-9066-18D8D812ABB1}"/>
              </a:ext>
            </a:extLst>
          </p:cNvPr>
          <p:cNvCxnSpPr>
            <a:cxnSpLocks/>
            <a:stCxn id="74" idx="2"/>
            <a:endCxn id="15" idx="0"/>
          </p:cNvCxnSpPr>
          <p:nvPr/>
        </p:nvCxnSpPr>
        <p:spPr>
          <a:xfrm flipH="1">
            <a:off x="7040705" y="2936356"/>
            <a:ext cx="729717" cy="215484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Arco 89">
            <a:extLst>
              <a:ext uri="{FF2B5EF4-FFF2-40B4-BE49-F238E27FC236}">
                <a16:creationId xmlns:a16="http://schemas.microsoft.com/office/drawing/2014/main" id="{DDEABB57-4DFD-4CCE-85B0-4C19B11D4B6E}"/>
              </a:ext>
            </a:extLst>
          </p:cNvPr>
          <p:cNvSpPr/>
          <p:nvPr/>
        </p:nvSpPr>
        <p:spPr>
          <a:xfrm rot="16712069">
            <a:off x="6751209" y="2318081"/>
            <a:ext cx="867494" cy="1794449"/>
          </a:xfrm>
          <a:prstGeom prst="arc">
            <a:avLst>
              <a:gd name="adj1" fmla="val 16620302"/>
              <a:gd name="adj2" fmla="val 3489925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Arco 90">
            <a:extLst>
              <a:ext uri="{FF2B5EF4-FFF2-40B4-BE49-F238E27FC236}">
                <a16:creationId xmlns:a16="http://schemas.microsoft.com/office/drawing/2014/main" id="{C3F866D4-C89F-46BA-B848-328AA35FEC7C}"/>
              </a:ext>
            </a:extLst>
          </p:cNvPr>
          <p:cNvSpPr/>
          <p:nvPr/>
        </p:nvSpPr>
        <p:spPr>
          <a:xfrm rot="17914079">
            <a:off x="6968867" y="3417903"/>
            <a:ext cx="1484941" cy="2928314"/>
          </a:xfrm>
          <a:prstGeom prst="arc">
            <a:avLst>
              <a:gd name="adj1" fmla="val 16913738"/>
              <a:gd name="adj2" fmla="val 18853590"/>
            </a:avLst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25CA3C42-FE6E-4F04-937C-CF3C123F4012}"/>
              </a:ext>
            </a:extLst>
          </p:cNvPr>
          <p:cNvSpPr txBox="1"/>
          <p:nvPr/>
        </p:nvSpPr>
        <p:spPr>
          <a:xfrm rot="487463">
            <a:off x="6775753" y="4096566"/>
            <a:ext cx="596580" cy="30777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379124"/>
              </a:avLst>
            </a:prstTxWarp>
            <a:spAutoFit/>
          </a:bodyPr>
          <a:lstStyle/>
          <a:p>
            <a:r>
              <a:rPr lang="es-ES" sz="1100" b="1">
                <a:solidFill>
                  <a:srgbClr val="7030A0"/>
                </a:solidFill>
                <a:latin typeface="Raleway" panose="020B0604020202020204" charset="0"/>
              </a:rPr>
              <a:t>N. intern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CECA95C5-4A03-4F74-8A7C-F3E1FCFE8DDC}"/>
              </a:ext>
            </a:extLst>
          </p:cNvPr>
          <p:cNvSpPr txBox="1"/>
          <p:nvPr/>
        </p:nvSpPr>
        <p:spPr>
          <a:xfrm rot="360114">
            <a:off x="6539768" y="2952165"/>
            <a:ext cx="1148126" cy="30777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30705"/>
              </a:avLst>
            </a:prstTxWarp>
            <a:spAutoFit/>
          </a:bodyPr>
          <a:lstStyle/>
          <a:p>
            <a:r>
              <a:rPr lang="es-ES" b="1">
                <a:solidFill>
                  <a:srgbClr val="7030A0"/>
                </a:solidFill>
                <a:latin typeface="Raleway" panose="020B0604020202020204" charset="0"/>
              </a:rPr>
              <a:t>Nucli extern</a:t>
            </a:r>
          </a:p>
        </p:txBody>
      </p:sp>
      <p:sp>
        <p:nvSpPr>
          <p:cNvPr id="114" name="Arco 113">
            <a:extLst>
              <a:ext uri="{FF2B5EF4-FFF2-40B4-BE49-F238E27FC236}">
                <a16:creationId xmlns:a16="http://schemas.microsoft.com/office/drawing/2014/main" id="{5BBA12EF-AB35-4329-9292-044F931F5B7D}"/>
              </a:ext>
            </a:extLst>
          </p:cNvPr>
          <p:cNvSpPr/>
          <p:nvPr/>
        </p:nvSpPr>
        <p:spPr>
          <a:xfrm>
            <a:off x="6683801" y="3034741"/>
            <a:ext cx="694024" cy="849709"/>
          </a:xfrm>
          <a:prstGeom prst="arc">
            <a:avLst>
              <a:gd name="adj1" fmla="val 11465828"/>
              <a:gd name="adj2" fmla="val 162229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Arco 117">
            <a:extLst>
              <a:ext uri="{FF2B5EF4-FFF2-40B4-BE49-F238E27FC236}">
                <a16:creationId xmlns:a16="http://schemas.microsoft.com/office/drawing/2014/main" id="{DAFD7CCC-B530-4772-B33D-1AAD89BA5F04}"/>
              </a:ext>
            </a:extLst>
          </p:cNvPr>
          <p:cNvSpPr/>
          <p:nvPr/>
        </p:nvSpPr>
        <p:spPr>
          <a:xfrm>
            <a:off x="6680128" y="3034741"/>
            <a:ext cx="694024" cy="849709"/>
          </a:xfrm>
          <a:prstGeom prst="arc">
            <a:avLst>
              <a:gd name="adj1" fmla="val 5290291"/>
              <a:gd name="adj2" fmla="val 113708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Arco 118">
            <a:extLst>
              <a:ext uri="{FF2B5EF4-FFF2-40B4-BE49-F238E27FC236}">
                <a16:creationId xmlns:a16="http://schemas.microsoft.com/office/drawing/2014/main" id="{D1D86E0A-CACF-4D5C-BAC1-8A6E6A7CE2BF}"/>
              </a:ext>
            </a:extLst>
          </p:cNvPr>
          <p:cNvSpPr/>
          <p:nvPr/>
        </p:nvSpPr>
        <p:spPr>
          <a:xfrm>
            <a:off x="6681534" y="3034740"/>
            <a:ext cx="694024" cy="849709"/>
          </a:xfrm>
          <a:prstGeom prst="arc">
            <a:avLst>
              <a:gd name="adj1" fmla="val 29971"/>
              <a:gd name="adj2" fmla="val 5226932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Arco 119">
            <a:extLst>
              <a:ext uri="{FF2B5EF4-FFF2-40B4-BE49-F238E27FC236}">
                <a16:creationId xmlns:a16="http://schemas.microsoft.com/office/drawing/2014/main" id="{70E0E002-85BF-400A-BF21-0F14C905AB6C}"/>
              </a:ext>
            </a:extLst>
          </p:cNvPr>
          <p:cNvSpPr/>
          <p:nvPr/>
        </p:nvSpPr>
        <p:spPr>
          <a:xfrm>
            <a:off x="6680840" y="3034740"/>
            <a:ext cx="694024" cy="849709"/>
          </a:xfrm>
          <a:prstGeom prst="arc">
            <a:avLst>
              <a:gd name="adj1" fmla="val 16330076"/>
              <a:gd name="adj2" fmla="val 21414377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Google Shape;824;p36">
            <a:extLst>
              <a:ext uri="{FF2B5EF4-FFF2-40B4-BE49-F238E27FC236}">
                <a16:creationId xmlns:a16="http://schemas.microsoft.com/office/drawing/2014/main" id="{ADA5C27D-6F3E-4123-A0AF-9DF0109BD877}"/>
              </a:ext>
            </a:extLst>
          </p:cNvPr>
          <p:cNvSpPr txBox="1">
            <a:spLocks/>
          </p:cNvSpPr>
          <p:nvPr/>
        </p:nvSpPr>
        <p:spPr>
          <a:xfrm>
            <a:off x="6562100" y="3246949"/>
            <a:ext cx="910409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 algn="ctr"/>
            <a:r>
              <a:rPr lang="es-ES" sz="900">
                <a:solidFill>
                  <a:srgbClr val="7030A0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corrents de convecció</a:t>
            </a:r>
          </a:p>
        </p:txBody>
      </p:sp>
      <p:sp>
        <p:nvSpPr>
          <p:cNvPr id="123" name="Arco 122">
            <a:extLst>
              <a:ext uri="{FF2B5EF4-FFF2-40B4-BE49-F238E27FC236}">
                <a16:creationId xmlns:a16="http://schemas.microsoft.com/office/drawing/2014/main" id="{D8123543-E0F1-49EB-8D8E-EE414FBFF249}"/>
              </a:ext>
            </a:extLst>
          </p:cNvPr>
          <p:cNvSpPr/>
          <p:nvPr/>
        </p:nvSpPr>
        <p:spPr>
          <a:xfrm rot="17914079">
            <a:off x="6970667" y="3432114"/>
            <a:ext cx="1484941" cy="2928314"/>
          </a:xfrm>
          <a:prstGeom prst="arc">
            <a:avLst>
              <a:gd name="adj1" fmla="val 16913738"/>
              <a:gd name="adj2" fmla="val 18853590"/>
            </a:avLst>
          </a:prstGeom>
          <a:ln w="12700">
            <a:solidFill>
              <a:srgbClr val="33CC33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BDADD13D-776D-4C2D-AB18-81065470DD45}"/>
              </a:ext>
            </a:extLst>
          </p:cNvPr>
          <p:cNvSpPr/>
          <p:nvPr/>
        </p:nvSpPr>
        <p:spPr>
          <a:xfrm>
            <a:off x="5345443" y="4066979"/>
            <a:ext cx="1095560" cy="387600"/>
          </a:xfrm>
          <a:prstGeom prst="rect">
            <a:avLst/>
          </a:prstGeom>
          <a:noFill/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050" b="1">
                <a:solidFill>
                  <a:srgbClr val="33CC33"/>
                </a:solidFill>
                <a:latin typeface="Raleway" panose="020B0604020202020204" charset="0"/>
              </a:rPr>
              <a:t>Discontinuitat de Lehmann</a:t>
            </a:r>
          </a:p>
        </p:txBody>
      </p: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6AFDE239-3EB7-42FB-A65E-20A38DD14F11}"/>
              </a:ext>
            </a:extLst>
          </p:cNvPr>
          <p:cNvCxnSpPr/>
          <p:nvPr/>
        </p:nvCxnSpPr>
        <p:spPr>
          <a:xfrm flipH="1">
            <a:off x="6443578" y="3988026"/>
            <a:ext cx="221383" cy="148487"/>
          </a:xfrm>
          <a:prstGeom prst="line">
            <a:avLst/>
          </a:prstGeom>
          <a:ln w="127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Google Shape;824;p36">
            <a:extLst>
              <a:ext uri="{FF2B5EF4-FFF2-40B4-BE49-F238E27FC236}">
                <a16:creationId xmlns:a16="http://schemas.microsoft.com/office/drawing/2014/main" id="{172063B0-7E06-4CAB-A142-58CBE94040AF}"/>
              </a:ext>
            </a:extLst>
          </p:cNvPr>
          <p:cNvSpPr txBox="1">
            <a:spLocks/>
          </p:cNvSpPr>
          <p:nvPr/>
        </p:nvSpPr>
        <p:spPr>
          <a:xfrm>
            <a:off x="5289851" y="4360025"/>
            <a:ext cx="1393301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100">
                <a:solidFill>
                  <a:srgbClr val="33CC33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canvi estat físic</a:t>
            </a:r>
          </a:p>
        </p:txBody>
      </p:sp>
    </p:spTree>
    <p:extLst>
      <p:ext uri="{BB962C8B-B14F-4D97-AF65-F5344CB8AC3E}">
        <p14:creationId xmlns:p14="http://schemas.microsoft.com/office/powerpoint/2010/main" val="330681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3;p36">
            <a:extLst>
              <a:ext uri="{FF2B5EF4-FFF2-40B4-BE49-F238E27FC236}">
                <a16:creationId xmlns:a16="http://schemas.microsoft.com/office/drawing/2014/main" id="{399A5576-B52A-45CD-BF6D-48D3DA89EDB4}"/>
              </a:ext>
            </a:extLst>
          </p:cNvPr>
          <p:cNvSpPr txBox="1">
            <a:spLocks/>
          </p:cNvSpPr>
          <p:nvPr/>
        </p:nvSpPr>
        <p:spPr>
          <a:xfrm>
            <a:off x="70571" y="208371"/>
            <a:ext cx="3959803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2.4) </a:t>
            </a:r>
            <a:r>
              <a:rPr lang="es-ES" sz="3200">
                <a:solidFill>
                  <a:schemeClr val="accent1"/>
                </a:solidFill>
              </a:rPr>
              <a:t>MODEL GEODINÀMIC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2892A7-6530-4C67-A102-858203797DCB}"/>
              </a:ext>
            </a:extLst>
          </p:cNvPr>
          <p:cNvSpPr/>
          <p:nvPr/>
        </p:nvSpPr>
        <p:spPr>
          <a:xfrm>
            <a:off x="193964" y="180663"/>
            <a:ext cx="3757302" cy="501502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824;p36">
            <a:extLst>
              <a:ext uri="{FF2B5EF4-FFF2-40B4-BE49-F238E27FC236}">
                <a16:creationId xmlns:a16="http://schemas.microsoft.com/office/drawing/2014/main" id="{81CF1344-4143-4A5A-B5BB-774C2E4EF5BD}"/>
              </a:ext>
            </a:extLst>
          </p:cNvPr>
          <p:cNvSpPr txBox="1">
            <a:spLocks/>
          </p:cNvSpPr>
          <p:nvPr/>
        </p:nvSpPr>
        <p:spPr>
          <a:xfrm>
            <a:off x="122081" y="665590"/>
            <a:ext cx="3902285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Basat en l’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estat físic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dels materials de les capes</a:t>
            </a:r>
          </a:p>
        </p:txBody>
      </p:sp>
      <p:sp>
        <p:nvSpPr>
          <p:cNvPr id="9" name="Google Shape;824;p36">
            <a:extLst>
              <a:ext uri="{FF2B5EF4-FFF2-40B4-BE49-F238E27FC236}">
                <a16:creationId xmlns:a16="http://schemas.microsoft.com/office/drawing/2014/main" id="{CA5ED6F9-E4E9-4DF8-A93B-F9F6F264686D}"/>
              </a:ext>
            </a:extLst>
          </p:cNvPr>
          <p:cNvSpPr txBox="1">
            <a:spLocks/>
          </p:cNvSpPr>
          <p:nvPr/>
        </p:nvSpPr>
        <p:spPr>
          <a:xfrm>
            <a:off x="270339" y="988163"/>
            <a:ext cx="5177364" cy="304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269875" indent="-269875"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Litosfera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   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litosfera oceànica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(</a:t>
            </a:r>
            <a:r>
              <a:rPr lang="es-ES" sz="1300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±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75km)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                    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litosfera continental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(</a:t>
            </a:r>
            <a:r>
              <a:rPr lang="es-ES" sz="1300" b="1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±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100km)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Caracteritzada pel seu comportament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rígid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Al ser arrossegada és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fragmentada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en grans blocs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plaques litosfèriques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Tenen 2 moviments     horitzontals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tectònica de plaques</a:t>
            </a:r>
            <a:b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                                       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verticals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isostàsia</a:t>
            </a:r>
          </a:p>
          <a:p>
            <a:pPr marL="269875" indent="-269875">
              <a:buClr>
                <a:schemeClr val="accent1"/>
              </a:buClr>
              <a:buSzPct val="120000"/>
              <a:buFont typeface="+mj-lt"/>
              <a:buAutoNum type="arabicPeriod" startAt="2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Astenosfera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Caracteritzada pel seu comportament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plàstic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Wingdings" panose="05000000000000000000" pitchFamily="2" charset="2"/>
            </a:endParaRP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Mostra tendència 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fluir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durant esforços aplicats durant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llargs períodes de temps</a:t>
            </a:r>
          </a:p>
          <a:p>
            <a:pPr marL="269875" indent="-269875">
              <a:spcBef>
                <a:spcPts val="600"/>
              </a:spcBef>
              <a:buClr>
                <a:schemeClr val="accent1"/>
              </a:buClr>
              <a:buSzPct val="120000"/>
              <a:buFont typeface="+mj-lt"/>
              <a:buAutoNum type="arabicPeriod" startAt="3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Mesosfera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Caracteritzada pel seu comportament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plàstic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amb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moviments majors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que l’astenosfera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Descens de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plaques litosfèriques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i ascens de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plomalls de magma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Wingdings" panose="05000000000000000000" pitchFamily="2" charset="2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193CB6D-3A1B-4782-B111-EE50ECE3F867}"/>
              </a:ext>
            </a:extLst>
          </p:cNvPr>
          <p:cNvSpPr/>
          <p:nvPr/>
        </p:nvSpPr>
        <p:spPr>
          <a:xfrm>
            <a:off x="304975" y="1081854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D3BBDF8-C26C-4484-B7D8-BC383EE22F96}"/>
              </a:ext>
            </a:extLst>
          </p:cNvPr>
          <p:cNvSpPr/>
          <p:nvPr/>
        </p:nvSpPr>
        <p:spPr>
          <a:xfrm>
            <a:off x="308739" y="2464654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5BE6508-001F-4CAF-9B76-0F926FBE3DE0}"/>
              </a:ext>
            </a:extLst>
          </p:cNvPr>
          <p:cNvSpPr/>
          <p:nvPr/>
        </p:nvSpPr>
        <p:spPr>
          <a:xfrm>
            <a:off x="304975" y="3329842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Biología y Geología">
            <a:extLst>
              <a:ext uri="{FF2B5EF4-FFF2-40B4-BE49-F238E27FC236}">
                <a16:creationId xmlns:a16="http://schemas.microsoft.com/office/drawing/2014/main" id="{BE3FA64D-2C67-4129-A239-57EBBD0E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7" b="93827" l="4194" r="96452">
                        <a14:foregroundMark x1="7097" y1="24691" x2="4194" y2="81481"/>
                        <a14:foregroundMark x1="4194" y1="81481" x2="4194" y2="82099"/>
                        <a14:foregroundMark x1="90323" y1="52469" x2="93226" y2="52469"/>
                        <a14:foregroundMark x1="21613" y1="89506" x2="16452" y2="94444"/>
                        <a14:foregroundMark x1="96452" y1="49383" x2="96452" y2="49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054">
            <a:off x="68936" y="4449786"/>
            <a:ext cx="1598226" cy="8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BBCBA92D-607C-4B9F-BA5C-518AA51EC2E5}"/>
              </a:ext>
            </a:extLst>
          </p:cNvPr>
          <p:cNvSpPr/>
          <p:nvPr/>
        </p:nvSpPr>
        <p:spPr>
          <a:xfrm rot="10800000">
            <a:off x="5676033" y="927203"/>
            <a:ext cx="2729345" cy="410304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B528E5A1-996D-4467-A870-C6D58969DC8D}"/>
              </a:ext>
            </a:extLst>
          </p:cNvPr>
          <p:cNvGrpSpPr/>
          <p:nvPr/>
        </p:nvGrpSpPr>
        <p:grpSpPr>
          <a:xfrm>
            <a:off x="1378014" y="1179456"/>
            <a:ext cx="145349" cy="200028"/>
            <a:chOff x="2597849" y="3686176"/>
            <a:chExt cx="145349" cy="200028"/>
          </a:xfrm>
        </p:grpSpPr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084C5DD6-52B9-471B-880A-D69C8639290B}"/>
                </a:ext>
              </a:extLst>
            </p:cNvPr>
            <p:cNvCxnSpPr/>
            <p:nvPr/>
          </p:nvCxnSpPr>
          <p:spPr>
            <a:xfrm>
              <a:off x="2597849" y="3686176"/>
              <a:ext cx="13830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de flecha 58">
              <a:extLst>
                <a:ext uri="{FF2B5EF4-FFF2-40B4-BE49-F238E27FC236}">
                  <a16:creationId xmlns:a16="http://schemas.microsoft.com/office/drawing/2014/main" id="{B6B29361-E4E7-4B89-ADB8-CC3868441675}"/>
                </a:ext>
              </a:extLst>
            </p:cNvPr>
            <p:cNvCxnSpPr/>
            <p:nvPr/>
          </p:nvCxnSpPr>
          <p:spPr>
            <a:xfrm>
              <a:off x="2628898" y="3886204"/>
              <a:ext cx="1143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22934E82-C049-4DAA-B6D2-A11EC3CFB3C0}"/>
                </a:ext>
              </a:extLst>
            </p:cNvPr>
            <p:cNvCxnSpPr/>
            <p:nvPr/>
          </p:nvCxnSpPr>
          <p:spPr>
            <a:xfrm flipV="1">
              <a:off x="2628898" y="3686176"/>
              <a:ext cx="0" cy="2000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92232B3E-37DB-4865-940D-ECF700FBF370}"/>
              </a:ext>
            </a:extLst>
          </p:cNvPr>
          <p:cNvGrpSpPr/>
          <p:nvPr/>
        </p:nvGrpSpPr>
        <p:grpSpPr>
          <a:xfrm>
            <a:off x="2279714" y="2174806"/>
            <a:ext cx="145349" cy="200028"/>
            <a:chOff x="2597849" y="3686176"/>
            <a:chExt cx="145349" cy="200028"/>
          </a:xfrm>
        </p:grpSpPr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212F1EFC-9490-48FC-BADA-6C54A3AFD2C2}"/>
                </a:ext>
              </a:extLst>
            </p:cNvPr>
            <p:cNvCxnSpPr/>
            <p:nvPr/>
          </p:nvCxnSpPr>
          <p:spPr>
            <a:xfrm>
              <a:off x="2597849" y="3686176"/>
              <a:ext cx="13830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de flecha 67">
              <a:extLst>
                <a:ext uri="{FF2B5EF4-FFF2-40B4-BE49-F238E27FC236}">
                  <a16:creationId xmlns:a16="http://schemas.microsoft.com/office/drawing/2014/main" id="{D8C3F1FF-CE8C-41D3-AF84-552A2BA671B2}"/>
                </a:ext>
              </a:extLst>
            </p:cNvPr>
            <p:cNvCxnSpPr/>
            <p:nvPr/>
          </p:nvCxnSpPr>
          <p:spPr>
            <a:xfrm>
              <a:off x="2628898" y="3886204"/>
              <a:ext cx="1143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6DD14DDA-0D84-4C62-BA53-A819EABD8BFB}"/>
                </a:ext>
              </a:extLst>
            </p:cNvPr>
            <p:cNvCxnSpPr/>
            <p:nvPr/>
          </p:nvCxnSpPr>
          <p:spPr>
            <a:xfrm flipV="1">
              <a:off x="2628898" y="3686176"/>
              <a:ext cx="0" cy="2000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lecha: doblada hacia arriba 3">
            <a:extLst>
              <a:ext uri="{FF2B5EF4-FFF2-40B4-BE49-F238E27FC236}">
                <a16:creationId xmlns:a16="http://schemas.microsoft.com/office/drawing/2014/main" id="{6B2B0440-3DD7-4E87-88B2-422A360D93B8}"/>
              </a:ext>
            </a:extLst>
          </p:cNvPr>
          <p:cNvSpPr/>
          <p:nvPr/>
        </p:nvSpPr>
        <p:spPr>
          <a:xfrm rot="5400000">
            <a:off x="776344" y="3729094"/>
            <a:ext cx="141714" cy="159797"/>
          </a:xfrm>
          <a:prstGeom prst="bent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08BFA98-0A29-4221-93C3-5FD1E9B26C4D}"/>
              </a:ext>
            </a:extLst>
          </p:cNvPr>
          <p:cNvCxnSpPr>
            <a:cxnSpLocks/>
            <a:stCxn id="56" idx="4"/>
            <a:endCxn id="56" idx="2"/>
          </p:cNvCxnSpPr>
          <p:nvPr/>
        </p:nvCxnSpPr>
        <p:spPr>
          <a:xfrm>
            <a:off x="5676033" y="927203"/>
            <a:ext cx="27293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Biología y Geología">
            <a:extLst>
              <a:ext uri="{FF2B5EF4-FFF2-40B4-BE49-F238E27FC236}">
                <a16:creationId xmlns:a16="http://schemas.microsoft.com/office/drawing/2014/main" id="{8F6D5E6D-0C2A-4DD6-A533-3B63F3BD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94" b="96104" l="1835" r="92202">
                        <a14:foregroundMark x1="79817" y1="14719" x2="69725" y2="12554"/>
                        <a14:foregroundMark x1="73394" y1="14719" x2="37615" y2="8225"/>
                        <a14:foregroundMark x1="37615" y1="8225" x2="30734" y2="10823"/>
                        <a14:foregroundMark x1="19725" y1="12987" x2="10092" y2="14719"/>
                        <a14:foregroundMark x1="46330" y1="83117" x2="50459" y2="90909"/>
                        <a14:foregroundMark x1="62385" y1="84416" x2="59174" y2="96104"/>
                        <a14:foregroundMark x1="90367" y1="27273" x2="88532" y2="32900"/>
                        <a14:foregroundMark x1="92202" y1="28139" x2="88073" y2="31602"/>
                        <a14:foregroundMark x1="1835" y1="17749" x2="12844" y2="1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40" y="67599"/>
            <a:ext cx="936060" cy="9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505E245E-39BD-4B3A-A8FD-4484D410DAC4}"/>
              </a:ext>
            </a:extLst>
          </p:cNvPr>
          <p:cNvSpPr/>
          <p:nvPr/>
        </p:nvSpPr>
        <p:spPr>
          <a:xfrm rot="250742">
            <a:off x="7169979" y="2454716"/>
            <a:ext cx="260686" cy="35712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Arco 74">
            <a:extLst>
              <a:ext uri="{FF2B5EF4-FFF2-40B4-BE49-F238E27FC236}">
                <a16:creationId xmlns:a16="http://schemas.microsoft.com/office/drawing/2014/main" id="{E164FD31-24BF-433A-B6EE-3CADA03994F9}"/>
              </a:ext>
            </a:extLst>
          </p:cNvPr>
          <p:cNvSpPr/>
          <p:nvPr/>
        </p:nvSpPr>
        <p:spPr>
          <a:xfrm rot="16200000">
            <a:off x="6614423" y="-372699"/>
            <a:ext cx="867494" cy="3023260"/>
          </a:xfrm>
          <a:prstGeom prst="arc">
            <a:avLst>
              <a:gd name="adj1" fmla="val 16646178"/>
              <a:gd name="adj2" fmla="val 4886377"/>
            </a:avLst>
          </a:prstGeom>
          <a:ln w="28575">
            <a:solidFill>
              <a:srgbClr val="CC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A4BF23E-7C91-4902-A61A-809A0F5655C9}"/>
              </a:ext>
            </a:extLst>
          </p:cNvPr>
          <p:cNvCxnSpPr>
            <a:cxnSpLocks/>
          </p:cNvCxnSpPr>
          <p:nvPr/>
        </p:nvCxnSpPr>
        <p:spPr>
          <a:xfrm flipH="1" flipV="1">
            <a:off x="5688079" y="962234"/>
            <a:ext cx="83763" cy="238412"/>
          </a:xfrm>
          <a:prstGeom prst="line">
            <a:avLst/>
          </a:prstGeom>
          <a:ln w="28575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BB79CB3E-5B09-42A6-BFD7-BB2FFFF9A1DA}"/>
              </a:ext>
            </a:extLst>
          </p:cNvPr>
          <p:cNvCxnSpPr>
            <a:cxnSpLocks/>
          </p:cNvCxnSpPr>
          <p:nvPr/>
        </p:nvCxnSpPr>
        <p:spPr>
          <a:xfrm flipH="1">
            <a:off x="8340986" y="925426"/>
            <a:ext cx="60043" cy="202563"/>
          </a:xfrm>
          <a:prstGeom prst="line">
            <a:avLst/>
          </a:prstGeom>
          <a:ln w="28575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>
            <a:extLst>
              <a:ext uri="{FF2B5EF4-FFF2-40B4-BE49-F238E27FC236}">
                <a16:creationId xmlns:a16="http://schemas.microsoft.com/office/drawing/2014/main" id="{63DE8A9D-428E-4BA8-9E27-AE243516664D}"/>
              </a:ext>
            </a:extLst>
          </p:cNvPr>
          <p:cNvSpPr txBox="1"/>
          <p:nvPr/>
        </p:nvSpPr>
        <p:spPr>
          <a:xfrm>
            <a:off x="6561447" y="868280"/>
            <a:ext cx="933108" cy="5714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811372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CC99FF"/>
                </a:solidFill>
                <a:latin typeface="Raleway" panose="020B0604020202020204" charset="0"/>
              </a:rPr>
              <a:t>Litosfera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B79930FC-AB96-4894-802D-66107BB13736}"/>
              </a:ext>
            </a:extLst>
          </p:cNvPr>
          <p:cNvSpPr txBox="1"/>
          <p:nvPr/>
        </p:nvSpPr>
        <p:spPr>
          <a:xfrm>
            <a:off x="6748281" y="123964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>
                <a:solidFill>
                  <a:srgbClr val="FF0000"/>
                </a:solidFill>
                <a:latin typeface="Raleway" panose="020B0604020202020204" charset="0"/>
              </a:rPr>
              <a:t>punt calent</a:t>
            </a:r>
          </a:p>
        </p:txBody>
      </p: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4F2F1170-46A1-44C7-B60E-C98B6C32DC77}"/>
              </a:ext>
            </a:extLst>
          </p:cNvPr>
          <p:cNvCxnSpPr>
            <a:cxnSpLocks/>
          </p:cNvCxnSpPr>
          <p:nvPr/>
        </p:nvCxnSpPr>
        <p:spPr>
          <a:xfrm flipV="1">
            <a:off x="7411789" y="377837"/>
            <a:ext cx="0" cy="3273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55DE6A1B-A22D-4EBA-8A98-57EDCC8A2DC6}"/>
              </a:ext>
            </a:extLst>
          </p:cNvPr>
          <p:cNvCxnSpPr>
            <a:cxnSpLocks/>
          </p:cNvCxnSpPr>
          <p:nvPr/>
        </p:nvCxnSpPr>
        <p:spPr>
          <a:xfrm>
            <a:off x="7847214" y="277852"/>
            <a:ext cx="381507" cy="0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co 92">
            <a:extLst>
              <a:ext uri="{FF2B5EF4-FFF2-40B4-BE49-F238E27FC236}">
                <a16:creationId xmlns:a16="http://schemas.microsoft.com/office/drawing/2014/main" id="{3A1E2540-0A10-406A-91E9-37F2D35CF150}"/>
              </a:ext>
            </a:extLst>
          </p:cNvPr>
          <p:cNvSpPr/>
          <p:nvPr/>
        </p:nvSpPr>
        <p:spPr>
          <a:xfrm rot="16200000">
            <a:off x="6723566" y="1031508"/>
            <a:ext cx="867494" cy="2367346"/>
          </a:xfrm>
          <a:prstGeom prst="arc">
            <a:avLst>
              <a:gd name="adj1" fmla="val 16699424"/>
              <a:gd name="adj2" fmla="val 4370694"/>
            </a:avLst>
          </a:prstGeom>
          <a:ln w="19050">
            <a:solidFill>
              <a:srgbClr val="FF993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CAADA891-D3BD-46CA-BAED-7936B44CC6E0}"/>
              </a:ext>
            </a:extLst>
          </p:cNvPr>
          <p:cNvCxnSpPr>
            <a:cxnSpLocks/>
          </p:cNvCxnSpPr>
          <p:nvPr/>
        </p:nvCxnSpPr>
        <p:spPr>
          <a:xfrm flipH="1" flipV="1">
            <a:off x="5771842" y="1193392"/>
            <a:ext cx="288443" cy="869727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5C9EA8A3-7F4C-4C11-B840-242B2356C84A}"/>
              </a:ext>
            </a:extLst>
          </p:cNvPr>
          <p:cNvCxnSpPr>
            <a:cxnSpLocks/>
          </p:cNvCxnSpPr>
          <p:nvPr/>
        </p:nvCxnSpPr>
        <p:spPr>
          <a:xfrm flipV="1">
            <a:off x="8067170" y="1127990"/>
            <a:ext cx="273816" cy="808966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CABA5C8E-2663-4F54-A3EB-F9099ED02A22}"/>
              </a:ext>
            </a:extLst>
          </p:cNvPr>
          <p:cNvSpPr txBox="1"/>
          <p:nvPr/>
        </p:nvSpPr>
        <p:spPr>
          <a:xfrm>
            <a:off x="6424274" y="1389427"/>
            <a:ext cx="1303465" cy="23882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66865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FF9933"/>
                </a:solidFill>
                <a:latin typeface="Raleway" panose="020B0604020202020204" charset="0"/>
              </a:rPr>
              <a:t>Astenosfera</a:t>
            </a:r>
          </a:p>
        </p:txBody>
      </p:sp>
      <p:sp>
        <p:nvSpPr>
          <p:cNvPr id="102" name="Google Shape;824;p36">
            <a:extLst>
              <a:ext uri="{FF2B5EF4-FFF2-40B4-BE49-F238E27FC236}">
                <a16:creationId xmlns:a16="http://schemas.microsoft.com/office/drawing/2014/main" id="{278BA1AE-5FBE-4FC1-A2A2-4B8DBD041E4F}"/>
              </a:ext>
            </a:extLst>
          </p:cNvPr>
          <p:cNvSpPr txBox="1">
            <a:spLocks/>
          </p:cNvSpPr>
          <p:nvPr/>
        </p:nvSpPr>
        <p:spPr>
          <a:xfrm rot="20676591">
            <a:off x="4757142" y="1022450"/>
            <a:ext cx="1016201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CC99FF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75-100km</a:t>
            </a:r>
          </a:p>
        </p:txBody>
      </p:sp>
      <p:cxnSp>
        <p:nvCxnSpPr>
          <p:cNvPr id="103" name="Conector recto de flecha 102">
            <a:extLst>
              <a:ext uri="{FF2B5EF4-FFF2-40B4-BE49-F238E27FC236}">
                <a16:creationId xmlns:a16="http://schemas.microsoft.com/office/drawing/2014/main" id="{DD12B9C0-611C-4FFA-907E-C8B6E5001EE6}"/>
              </a:ext>
            </a:extLst>
          </p:cNvPr>
          <p:cNvCxnSpPr>
            <a:cxnSpLocks/>
          </p:cNvCxnSpPr>
          <p:nvPr/>
        </p:nvCxnSpPr>
        <p:spPr>
          <a:xfrm>
            <a:off x="5633476" y="988739"/>
            <a:ext cx="78084" cy="247315"/>
          </a:xfrm>
          <a:prstGeom prst="straightConnector1">
            <a:avLst/>
          </a:prstGeom>
          <a:ln w="12700">
            <a:solidFill>
              <a:srgbClr val="CC99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co 72">
            <a:extLst>
              <a:ext uri="{FF2B5EF4-FFF2-40B4-BE49-F238E27FC236}">
                <a16:creationId xmlns:a16="http://schemas.microsoft.com/office/drawing/2014/main" id="{FA0B1BCA-A66E-473A-8C58-F31CDA7FF4EA}"/>
              </a:ext>
            </a:extLst>
          </p:cNvPr>
          <p:cNvSpPr/>
          <p:nvPr/>
        </p:nvSpPr>
        <p:spPr>
          <a:xfrm rot="16200000">
            <a:off x="6692025" y="-120398"/>
            <a:ext cx="867494" cy="3023260"/>
          </a:xfrm>
          <a:prstGeom prst="arc">
            <a:avLst>
              <a:gd name="adj1" fmla="val 16673301"/>
              <a:gd name="adj2" fmla="val 4698772"/>
            </a:avLst>
          </a:prstGeom>
          <a:ln w="19050">
            <a:solidFill>
              <a:srgbClr val="CC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" name="Google Shape;824;p36">
            <a:extLst>
              <a:ext uri="{FF2B5EF4-FFF2-40B4-BE49-F238E27FC236}">
                <a16:creationId xmlns:a16="http://schemas.microsoft.com/office/drawing/2014/main" id="{0CDE2E7A-0B6D-4D28-8256-A9ADFB43A4C9}"/>
              </a:ext>
            </a:extLst>
          </p:cNvPr>
          <p:cNvSpPr txBox="1">
            <a:spLocks/>
          </p:cNvSpPr>
          <p:nvPr/>
        </p:nvSpPr>
        <p:spPr>
          <a:xfrm rot="20676591">
            <a:off x="5269864" y="1913880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FF9933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650km</a:t>
            </a:r>
          </a:p>
        </p:txBody>
      </p:sp>
      <p:cxnSp>
        <p:nvCxnSpPr>
          <p:cNvPr id="133" name="Conector recto de flecha 132">
            <a:extLst>
              <a:ext uri="{FF2B5EF4-FFF2-40B4-BE49-F238E27FC236}">
                <a16:creationId xmlns:a16="http://schemas.microsoft.com/office/drawing/2014/main" id="{26F7E72F-CDCD-4765-BBC5-5DC9CD2E2880}"/>
              </a:ext>
            </a:extLst>
          </p:cNvPr>
          <p:cNvCxnSpPr>
            <a:cxnSpLocks/>
          </p:cNvCxnSpPr>
          <p:nvPr/>
        </p:nvCxnSpPr>
        <p:spPr>
          <a:xfrm>
            <a:off x="5715362" y="1244304"/>
            <a:ext cx="267015" cy="842113"/>
          </a:xfrm>
          <a:prstGeom prst="straightConnector1">
            <a:avLst/>
          </a:prstGeom>
          <a:ln w="127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Arco 134">
            <a:extLst>
              <a:ext uri="{FF2B5EF4-FFF2-40B4-BE49-F238E27FC236}">
                <a16:creationId xmlns:a16="http://schemas.microsoft.com/office/drawing/2014/main" id="{2AA90610-B63E-461C-9AEB-B04D86279413}"/>
              </a:ext>
            </a:extLst>
          </p:cNvPr>
          <p:cNvSpPr/>
          <p:nvPr/>
        </p:nvSpPr>
        <p:spPr>
          <a:xfrm rot="16200000">
            <a:off x="6711316" y="2421045"/>
            <a:ext cx="729379" cy="1491501"/>
          </a:xfrm>
          <a:prstGeom prst="arc">
            <a:avLst>
              <a:gd name="adj1" fmla="val 16824949"/>
              <a:gd name="adj2" fmla="val 4509367"/>
            </a:avLst>
          </a:prstGeom>
          <a:ln w="19050">
            <a:solidFill>
              <a:srgbClr val="CC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25A77E3B-4B88-4032-922C-AA5F3346F49E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6049988" y="2056138"/>
            <a:ext cx="327954" cy="98234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74C400FF-B754-4AF7-ACFD-6494CDA2C6E4}"/>
              </a:ext>
            </a:extLst>
          </p:cNvPr>
          <p:cNvCxnSpPr>
            <a:cxnSpLocks/>
          </p:cNvCxnSpPr>
          <p:nvPr/>
        </p:nvCxnSpPr>
        <p:spPr>
          <a:xfrm flipV="1">
            <a:off x="7722780" y="1936956"/>
            <a:ext cx="344390" cy="1045392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5F8D9C7C-F2D8-4BB9-BE06-5ECBB8C0B93E}"/>
              </a:ext>
            </a:extLst>
          </p:cNvPr>
          <p:cNvSpPr txBox="1"/>
          <p:nvPr/>
        </p:nvSpPr>
        <p:spPr>
          <a:xfrm>
            <a:off x="6398628" y="2373089"/>
            <a:ext cx="1303465" cy="23882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66865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CC6600"/>
                </a:solidFill>
                <a:latin typeface="Raleway" panose="020B0604020202020204" charset="0"/>
              </a:rPr>
              <a:t>Mesosfera</a:t>
            </a:r>
          </a:p>
        </p:txBody>
      </p:sp>
      <p:sp>
        <p:nvSpPr>
          <p:cNvPr id="142" name="Arco 141">
            <a:extLst>
              <a:ext uri="{FF2B5EF4-FFF2-40B4-BE49-F238E27FC236}">
                <a16:creationId xmlns:a16="http://schemas.microsoft.com/office/drawing/2014/main" id="{2A2F2442-6785-4A28-B18C-670ADCD2E082}"/>
              </a:ext>
            </a:extLst>
          </p:cNvPr>
          <p:cNvSpPr/>
          <p:nvPr/>
        </p:nvSpPr>
        <p:spPr>
          <a:xfrm rot="16200000">
            <a:off x="6712953" y="2435332"/>
            <a:ext cx="729379" cy="1491501"/>
          </a:xfrm>
          <a:prstGeom prst="arc">
            <a:avLst>
              <a:gd name="adj1" fmla="val 16824949"/>
              <a:gd name="adj2" fmla="val 450936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3" name="Arco 142">
            <a:extLst>
              <a:ext uri="{FF2B5EF4-FFF2-40B4-BE49-F238E27FC236}">
                <a16:creationId xmlns:a16="http://schemas.microsoft.com/office/drawing/2014/main" id="{DFD317FD-5ED5-4A6F-89E1-5452769B9EBA}"/>
              </a:ext>
            </a:extLst>
          </p:cNvPr>
          <p:cNvSpPr/>
          <p:nvPr/>
        </p:nvSpPr>
        <p:spPr>
          <a:xfrm rot="16389808">
            <a:off x="6772508" y="2608403"/>
            <a:ext cx="729379" cy="1491501"/>
          </a:xfrm>
          <a:prstGeom prst="arc">
            <a:avLst>
              <a:gd name="adj1" fmla="val 16747507"/>
              <a:gd name="adj2" fmla="val 388164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EA808941-4F8A-406A-85A3-7CBFF16341AE}"/>
              </a:ext>
            </a:extLst>
          </p:cNvPr>
          <p:cNvCxnSpPr>
            <a:cxnSpLocks/>
            <a:endCxn id="135" idx="0"/>
          </p:cNvCxnSpPr>
          <p:nvPr/>
        </p:nvCxnSpPr>
        <p:spPr>
          <a:xfrm flipH="1" flipV="1">
            <a:off x="6377942" y="3038478"/>
            <a:ext cx="61892" cy="1674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cto 146">
            <a:extLst>
              <a:ext uri="{FF2B5EF4-FFF2-40B4-BE49-F238E27FC236}">
                <a16:creationId xmlns:a16="http://schemas.microsoft.com/office/drawing/2014/main" id="{B394E4F5-F26B-4CE1-B218-D7266DFBF6EB}"/>
              </a:ext>
            </a:extLst>
          </p:cNvPr>
          <p:cNvCxnSpPr>
            <a:cxnSpLocks/>
          </p:cNvCxnSpPr>
          <p:nvPr/>
        </p:nvCxnSpPr>
        <p:spPr>
          <a:xfrm flipH="1">
            <a:off x="7679514" y="2989251"/>
            <a:ext cx="45158" cy="137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390B492F-D5DB-4F25-B16D-4BD1FF4E2BFE}"/>
              </a:ext>
            </a:extLst>
          </p:cNvPr>
          <p:cNvSpPr txBox="1"/>
          <p:nvPr/>
        </p:nvSpPr>
        <p:spPr>
          <a:xfrm>
            <a:off x="6388972" y="2936482"/>
            <a:ext cx="1303465" cy="23882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66865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FF0000"/>
                </a:solidFill>
                <a:latin typeface="Raleway" panose="020B0604020202020204" charset="0"/>
              </a:rPr>
              <a:t>Capa D</a:t>
            </a:r>
          </a:p>
        </p:txBody>
      </p:sp>
      <p:sp>
        <p:nvSpPr>
          <p:cNvPr id="152" name="Arco 151">
            <a:extLst>
              <a:ext uri="{FF2B5EF4-FFF2-40B4-BE49-F238E27FC236}">
                <a16:creationId xmlns:a16="http://schemas.microsoft.com/office/drawing/2014/main" id="{71B9ECA4-0669-4F47-8CDD-1CF4BDBFF801}"/>
              </a:ext>
            </a:extLst>
          </p:cNvPr>
          <p:cNvSpPr/>
          <p:nvPr/>
        </p:nvSpPr>
        <p:spPr>
          <a:xfrm rot="16200000">
            <a:off x="6608750" y="-372700"/>
            <a:ext cx="867494" cy="3023260"/>
          </a:xfrm>
          <a:prstGeom prst="arc">
            <a:avLst>
              <a:gd name="adj1" fmla="val 1394209"/>
              <a:gd name="adj2" fmla="val 327624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33" name="Conector recto 1032">
            <a:extLst>
              <a:ext uri="{FF2B5EF4-FFF2-40B4-BE49-F238E27FC236}">
                <a16:creationId xmlns:a16="http://schemas.microsoft.com/office/drawing/2014/main" id="{0D496201-7C9F-473F-B6C4-C494BAFE1D29}"/>
              </a:ext>
            </a:extLst>
          </p:cNvPr>
          <p:cNvCxnSpPr>
            <a:cxnSpLocks/>
          </p:cNvCxnSpPr>
          <p:nvPr/>
        </p:nvCxnSpPr>
        <p:spPr>
          <a:xfrm flipH="1">
            <a:off x="7336743" y="1448013"/>
            <a:ext cx="47829" cy="86586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cto 156">
            <a:extLst>
              <a:ext uri="{FF2B5EF4-FFF2-40B4-BE49-F238E27FC236}">
                <a16:creationId xmlns:a16="http://schemas.microsoft.com/office/drawing/2014/main" id="{69943ABC-15BE-4473-9C88-770E7A529D4C}"/>
              </a:ext>
            </a:extLst>
          </p:cNvPr>
          <p:cNvCxnSpPr>
            <a:cxnSpLocks/>
          </p:cNvCxnSpPr>
          <p:nvPr/>
        </p:nvCxnSpPr>
        <p:spPr>
          <a:xfrm flipH="1">
            <a:off x="7394741" y="726325"/>
            <a:ext cx="36034" cy="61016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cto de flecha 158">
            <a:extLst>
              <a:ext uri="{FF2B5EF4-FFF2-40B4-BE49-F238E27FC236}">
                <a16:creationId xmlns:a16="http://schemas.microsoft.com/office/drawing/2014/main" id="{94064FC4-5156-4A99-888B-983B827E37DC}"/>
              </a:ext>
            </a:extLst>
          </p:cNvPr>
          <p:cNvCxnSpPr>
            <a:cxnSpLocks/>
          </p:cNvCxnSpPr>
          <p:nvPr/>
        </p:nvCxnSpPr>
        <p:spPr>
          <a:xfrm>
            <a:off x="5982377" y="2094768"/>
            <a:ext cx="334954" cy="1027443"/>
          </a:xfrm>
          <a:prstGeom prst="straightConnector1">
            <a:avLst/>
          </a:prstGeom>
          <a:ln w="12700">
            <a:solidFill>
              <a:srgbClr val="CC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Google Shape;824;p36">
            <a:extLst>
              <a:ext uri="{FF2B5EF4-FFF2-40B4-BE49-F238E27FC236}">
                <a16:creationId xmlns:a16="http://schemas.microsoft.com/office/drawing/2014/main" id="{C2C02AF0-A058-4DFC-8A04-3C0DDA461B52}"/>
              </a:ext>
            </a:extLst>
          </p:cNvPr>
          <p:cNvSpPr txBox="1">
            <a:spLocks/>
          </p:cNvSpPr>
          <p:nvPr/>
        </p:nvSpPr>
        <p:spPr>
          <a:xfrm rot="20676591">
            <a:off x="5510625" y="2967376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CC6600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2900km</a:t>
            </a:r>
          </a:p>
        </p:txBody>
      </p:sp>
      <p:sp>
        <p:nvSpPr>
          <p:cNvPr id="163" name="Arco 162">
            <a:extLst>
              <a:ext uri="{FF2B5EF4-FFF2-40B4-BE49-F238E27FC236}">
                <a16:creationId xmlns:a16="http://schemas.microsoft.com/office/drawing/2014/main" id="{FF5439B7-697C-45CD-9763-8F08C8C2F71D}"/>
              </a:ext>
            </a:extLst>
          </p:cNvPr>
          <p:cNvSpPr/>
          <p:nvPr/>
        </p:nvSpPr>
        <p:spPr>
          <a:xfrm rot="16959062">
            <a:off x="6909868" y="3344442"/>
            <a:ext cx="729379" cy="1545262"/>
          </a:xfrm>
          <a:prstGeom prst="arc">
            <a:avLst>
              <a:gd name="adj1" fmla="val 17032684"/>
              <a:gd name="adj2" fmla="val 829308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4" name="Conector recto 163">
            <a:extLst>
              <a:ext uri="{FF2B5EF4-FFF2-40B4-BE49-F238E27FC236}">
                <a16:creationId xmlns:a16="http://schemas.microsoft.com/office/drawing/2014/main" id="{462B2100-A4C2-4094-8A03-526DDFB4F069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6440475" y="3218404"/>
            <a:ext cx="600230" cy="181184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cto 166">
            <a:extLst>
              <a:ext uri="{FF2B5EF4-FFF2-40B4-BE49-F238E27FC236}">
                <a16:creationId xmlns:a16="http://schemas.microsoft.com/office/drawing/2014/main" id="{791B5FF0-73CA-40A2-A7E6-729E44560E79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7040705" y="3122970"/>
            <a:ext cx="637172" cy="190727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Cerrar llave 1041">
            <a:extLst>
              <a:ext uri="{FF2B5EF4-FFF2-40B4-BE49-F238E27FC236}">
                <a16:creationId xmlns:a16="http://schemas.microsoft.com/office/drawing/2014/main" id="{996D3488-B2E2-42AB-B446-CA42FE077DD2}"/>
              </a:ext>
            </a:extLst>
          </p:cNvPr>
          <p:cNvSpPr/>
          <p:nvPr/>
        </p:nvSpPr>
        <p:spPr>
          <a:xfrm rot="1061996">
            <a:off x="7421338" y="3124710"/>
            <a:ext cx="220867" cy="2026766"/>
          </a:xfrm>
          <a:prstGeom prst="rightBrace">
            <a:avLst>
              <a:gd name="adj1" fmla="val 124934"/>
              <a:gd name="adj2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3" name="Google Shape;824;p36">
            <a:extLst>
              <a:ext uri="{FF2B5EF4-FFF2-40B4-BE49-F238E27FC236}">
                <a16:creationId xmlns:a16="http://schemas.microsoft.com/office/drawing/2014/main" id="{39F0059A-413D-49CD-81E0-337B118C5114}"/>
              </a:ext>
            </a:extLst>
          </p:cNvPr>
          <p:cNvSpPr txBox="1">
            <a:spLocks/>
          </p:cNvSpPr>
          <p:nvPr/>
        </p:nvSpPr>
        <p:spPr>
          <a:xfrm rot="938709">
            <a:off x="7580196" y="4109720"/>
            <a:ext cx="1056212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Endosfera</a:t>
            </a:r>
          </a:p>
        </p:txBody>
      </p:sp>
      <p:cxnSp>
        <p:nvCxnSpPr>
          <p:cNvPr id="174" name="Conector recto de flecha 173">
            <a:extLst>
              <a:ext uri="{FF2B5EF4-FFF2-40B4-BE49-F238E27FC236}">
                <a16:creationId xmlns:a16="http://schemas.microsoft.com/office/drawing/2014/main" id="{E659F83C-C75A-4331-9F87-53D3480C36C0}"/>
              </a:ext>
            </a:extLst>
          </p:cNvPr>
          <p:cNvCxnSpPr>
            <a:cxnSpLocks/>
          </p:cNvCxnSpPr>
          <p:nvPr/>
        </p:nvCxnSpPr>
        <p:spPr>
          <a:xfrm>
            <a:off x="6319969" y="3123379"/>
            <a:ext cx="246018" cy="76853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Google Shape;824;p36">
            <a:extLst>
              <a:ext uri="{FF2B5EF4-FFF2-40B4-BE49-F238E27FC236}">
                <a16:creationId xmlns:a16="http://schemas.microsoft.com/office/drawing/2014/main" id="{0D450FD4-8FC0-4731-8CAB-095E067F5BF3}"/>
              </a:ext>
            </a:extLst>
          </p:cNvPr>
          <p:cNvSpPr txBox="1">
            <a:spLocks/>
          </p:cNvSpPr>
          <p:nvPr/>
        </p:nvSpPr>
        <p:spPr>
          <a:xfrm rot="20676591">
            <a:off x="5786543" y="3716908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5100km</a:t>
            </a:r>
          </a:p>
        </p:txBody>
      </p:sp>
      <p:cxnSp>
        <p:nvCxnSpPr>
          <p:cNvPr id="177" name="Conector recto de flecha 176">
            <a:extLst>
              <a:ext uri="{FF2B5EF4-FFF2-40B4-BE49-F238E27FC236}">
                <a16:creationId xmlns:a16="http://schemas.microsoft.com/office/drawing/2014/main" id="{6E57048F-B3F4-4D93-8B8F-DC41CB4F9D70}"/>
              </a:ext>
            </a:extLst>
          </p:cNvPr>
          <p:cNvCxnSpPr>
            <a:cxnSpLocks/>
          </p:cNvCxnSpPr>
          <p:nvPr/>
        </p:nvCxnSpPr>
        <p:spPr>
          <a:xfrm>
            <a:off x="6561447" y="3884703"/>
            <a:ext cx="389238" cy="117324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Google Shape;824;p36">
            <a:extLst>
              <a:ext uri="{FF2B5EF4-FFF2-40B4-BE49-F238E27FC236}">
                <a16:creationId xmlns:a16="http://schemas.microsoft.com/office/drawing/2014/main" id="{D75E45EA-212B-47D8-93E2-1EDE71C343B0}"/>
              </a:ext>
            </a:extLst>
          </p:cNvPr>
          <p:cNvSpPr txBox="1">
            <a:spLocks/>
          </p:cNvSpPr>
          <p:nvPr/>
        </p:nvSpPr>
        <p:spPr>
          <a:xfrm>
            <a:off x="6027455" y="4794287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±6400km</a:t>
            </a:r>
          </a:p>
        </p:txBody>
      </p:sp>
      <p:sp>
        <p:nvSpPr>
          <p:cNvPr id="185" name="Arco 184">
            <a:extLst>
              <a:ext uri="{FF2B5EF4-FFF2-40B4-BE49-F238E27FC236}">
                <a16:creationId xmlns:a16="http://schemas.microsoft.com/office/drawing/2014/main" id="{6D15871D-EC76-4AA9-BE13-C9477CA242F3}"/>
              </a:ext>
            </a:extLst>
          </p:cNvPr>
          <p:cNvSpPr/>
          <p:nvPr/>
        </p:nvSpPr>
        <p:spPr>
          <a:xfrm rot="20890604">
            <a:off x="6640806" y="3103962"/>
            <a:ext cx="349918" cy="543731"/>
          </a:xfrm>
          <a:prstGeom prst="arc">
            <a:avLst>
              <a:gd name="adj1" fmla="val 11465828"/>
              <a:gd name="adj2" fmla="val 162229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6" name="Arco 185">
            <a:extLst>
              <a:ext uri="{FF2B5EF4-FFF2-40B4-BE49-F238E27FC236}">
                <a16:creationId xmlns:a16="http://schemas.microsoft.com/office/drawing/2014/main" id="{65A244B6-7D20-4740-9066-26BC0C296027}"/>
              </a:ext>
            </a:extLst>
          </p:cNvPr>
          <p:cNvSpPr/>
          <p:nvPr/>
        </p:nvSpPr>
        <p:spPr>
          <a:xfrm rot="20890604">
            <a:off x="6637133" y="3103962"/>
            <a:ext cx="349918" cy="543731"/>
          </a:xfrm>
          <a:prstGeom prst="arc">
            <a:avLst>
              <a:gd name="adj1" fmla="val 5290291"/>
              <a:gd name="adj2" fmla="val 113708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7" name="Arco 186">
            <a:extLst>
              <a:ext uri="{FF2B5EF4-FFF2-40B4-BE49-F238E27FC236}">
                <a16:creationId xmlns:a16="http://schemas.microsoft.com/office/drawing/2014/main" id="{40F33421-555A-4F78-9A5D-1FA89449C17E}"/>
              </a:ext>
            </a:extLst>
          </p:cNvPr>
          <p:cNvSpPr/>
          <p:nvPr/>
        </p:nvSpPr>
        <p:spPr>
          <a:xfrm rot="20890604">
            <a:off x="6638539" y="3103961"/>
            <a:ext cx="349918" cy="543731"/>
          </a:xfrm>
          <a:prstGeom prst="arc">
            <a:avLst>
              <a:gd name="adj1" fmla="val 29971"/>
              <a:gd name="adj2" fmla="val 5226932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8" name="Arco 187">
            <a:extLst>
              <a:ext uri="{FF2B5EF4-FFF2-40B4-BE49-F238E27FC236}">
                <a16:creationId xmlns:a16="http://schemas.microsoft.com/office/drawing/2014/main" id="{E6F2C9B8-687E-4FB7-9539-11EA9DE132FB}"/>
              </a:ext>
            </a:extLst>
          </p:cNvPr>
          <p:cNvSpPr/>
          <p:nvPr/>
        </p:nvSpPr>
        <p:spPr>
          <a:xfrm rot="20890604">
            <a:off x="6637845" y="3103961"/>
            <a:ext cx="349918" cy="543731"/>
          </a:xfrm>
          <a:prstGeom prst="arc">
            <a:avLst>
              <a:gd name="adj1" fmla="val 16330076"/>
              <a:gd name="adj2" fmla="val 21414377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5" name="Arco 204">
            <a:extLst>
              <a:ext uri="{FF2B5EF4-FFF2-40B4-BE49-F238E27FC236}">
                <a16:creationId xmlns:a16="http://schemas.microsoft.com/office/drawing/2014/main" id="{3CF1B07D-6B7A-4213-959E-9658B417CAC1}"/>
              </a:ext>
            </a:extLst>
          </p:cNvPr>
          <p:cNvSpPr/>
          <p:nvPr/>
        </p:nvSpPr>
        <p:spPr>
          <a:xfrm rot="609381">
            <a:off x="7091686" y="3105324"/>
            <a:ext cx="349918" cy="543731"/>
          </a:xfrm>
          <a:prstGeom prst="arc">
            <a:avLst>
              <a:gd name="adj1" fmla="val 11465828"/>
              <a:gd name="adj2" fmla="val 162229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6" name="Arco 205">
            <a:extLst>
              <a:ext uri="{FF2B5EF4-FFF2-40B4-BE49-F238E27FC236}">
                <a16:creationId xmlns:a16="http://schemas.microsoft.com/office/drawing/2014/main" id="{87C48DC1-7978-4705-AF40-7D310DDE8AB6}"/>
              </a:ext>
            </a:extLst>
          </p:cNvPr>
          <p:cNvSpPr/>
          <p:nvPr/>
        </p:nvSpPr>
        <p:spPr>
          <a:xfrm rot="609381">
            <a:off x="7088013" y="3105324"/>
            <a:ext cx="349918" cy="543731"/>
          </a:xfrm>
          <a:prstGeom prst="arc">
            <a:avLst>
              <a:gd name="adj1" fmla="val 5290291"/>
              <a:gd name="adj2" fmla="val 113708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7" name="Arco 206">
            <a:extLst>
              <a:ext uri="{FF2B5EF4-FFF2-40B4-BE49-F238E27FC236}">
                <a16:creationId xmlns:a16="http://schemas.microsoft.com/office/drawing/2014/main" id="{1C98EFE7-DBF6-4D31-B782-0DCAE9810095}"/>
              </a:ext>
            </a:extLst>
          </p:cNvPr>
          <p:cNvSpPr/>
          <p:nvPr/>
        </p:nvSpPr>
        <p:spPr>
          <a:xfrm rot="609381">
            <a:off x="7089419" y="3105323"/>
            <a:ext cx="349918" cy="543731"/>
          </a:xfrm>
          <a:prstGeom prst="arc">
            <a:avLst>
              <a:gd name="adj1" fmla="val 29971"/>
              <a:gd name="adj2" fmla="val 5226932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8" name="Arco 207">
            <a:extLst>
              <a:ext uri="{FF2B5EF4-FFF2-40B4-BE49-F238E27FC236}">
                <a16:creationId xmlns:a16="http://schemas.microsoft.com/office/drawing/2014/main" id="{EB3FFB84-C0C5-404B-AE77-2C7E46B3D783}"/>
              </a:ext>
            </a:extLst>
          </p:cNvPr>
          <p:cNvSpPr/>
          <p:nvPr/>
        </p:nvSpPr>
        <p:spPr>
          <a:xfrm rot="609381">
            <a:off x="7088725" y="3105323"/>
            <a:ext cx="349918" cy="543731"/>
          </a:xfrm>
          <a:prstGeom prst="arc">
            <a:avLst>
              <a:gd name="adj1" fmla="val 16330076"/>
              <a:gd name="adj2" fmla="val 21414377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1" name="CuadroTexto 210">
            <a:extLst>
              <a:ext uri="{FF2B5EF4-FFF2-40B4-BE49-F238E27FC236}">
                <a16:creationId xmlns:a16="http://schemas.microsoft.com/office/drawing/2014/main" id="{BABB45EF-2AAB-48D1-8A10-1E78F6C1523B}"/>
              </a:ext>
            </a:extLst>
          </p:cNvPr>
          <p:cNvSpPr txBox="1"/>
          <p:nvPr/>
        </p:nvSpPr>
        <p:spPr>
          <a:xfrm>
            <a:off x="7967530" y="2466031"/>
            <a:ext cx="121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FF0000"/>
                </a:solidFill>
                <a:latin typeface="Raleway" panose="020B0604020202020204" charset="0"/>
              </a:rPr>
              <a:t>plomall de magma</a:t>
            </a:r>
          </a:p>
        </p:txBody>
      </p:sp>
      <p:cxnSp>
        <p:nvCxnSpPr>
          <p:cNvPr id="212" name="Conector recto 211">
            <a:extLst>
              <a:ext uri="{FF2B5EF4-FFF2-40B4-BE49-F238E27FC236}">
                <a16:creationId xmlns:a16="http://schemas.microsoft.com/office/drawing/2014/main" id="{F6C4F1EF-08C8-40FD-9461-21B147101444}"/>
              </a:ext>
            </a:extLst>
          </p:cNvPr>
          <p:cNvCxnSpPr>
            <a:cxnSpLocks/>
          </p:cNvCxnSpPr>
          <p:nvPr/>
        </p:nvCxnSpPr>
        <p:spPr>
          <a:xfrm flipH="1" flipV="1">
            <a:off x="7359291" y="2603728"/>
            <a:ext cx="707879" cy="295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Flecha: doblada hacia arriba 214">
            <a:extLst>
              <a:ext uri="{FF2B5EF4-FFF2-40B4-BE49-F238E27FC236}">
                <a16:creationId xmlns:a16="http://schemas.microsoft.com/office/drawing/2014/main" id="{3FFBEA53-23FA-48F5-8C95-E4D67FAA6277}"/>
              </a:ext>
            </a:extLst>
          </p:cNvPr>
          <p:cNvSpPr/>
          <p:nvPr/>
        </p:nvSpPr>
        <p:spPr>
          <a:xfrm rot="5400000">
            <a:off x="776344" y="1871901"/>
            <a:ext cx="141714" cy="159797"/>
          </a:xfrm>
          <a:prstGeom prst="bent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792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3;p36">
            <a:extLst>
              <a:ext uri="{FF2B5EF4-FFF2-40B4-BE49-F238E27FC236}">
                <a16:creationId xmlns:a16="http://schemas.microsoft.com/office/drawing/2014/main" id="{399A5576-B52A-45CD-BF6D-48D3DA89EDB4}"/>
              </a:ext>
            </a:extLst>
          </p:cNvPr>
          <p:cNvSpPr txBox="1">
            <a:spLocks/>
          </p:cNvSpPr>
          <p:nvPr/>
        </p:nvSpPr>
        <p:spPr>
          <a:xfrm>
            <a:off x="70571" y="208371"/>
            <a:ext cx="3959803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2.4) </a:t>
            </a:r>
            <a:r>
              <a:rPr lang="es-ES" sz="3200">
                <a:solidFill>
                  <a:schemeClr val="accent1"/>
                </a:solidFill>
              </a:rPr>
              <a:t>MODEL GEODINÀMIC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2892A7-6530-4C67-A102-858203797DCB}"/>
              </a:ext>
            </a:extLst>
          </p:cNvPr>
          <p:cNvSpPr/>
          <p:nvPr/>
        </p:nvSpPr>
        <p:spPr>
          <a:xfrm>
            <a:off x="193964" y="180663"/>
            <a:ext cx="3757302" cy="501502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Google Shape;824;p36">
            <a:extLst>
              <a:ext uri="{FF2B5EF4-FFF2-40B4-BE49-F238E27FC236}">
                <a16:creationId xmlns:a16="http://schemas.microsoft.com/office/drawing/2014/main" id="{CA5ED6F9-E4E9-4DF8-A93B-F9F6F264686D}"/>
              </a:ext>
            </a:extLst>
          </p:cNvPr>
          <p:cNvSpPr txBox="1">
            <a:spLocks/>
          </p:cNvSpPr>
          <p:nvPr/>
        </p:nvSpPr>
        <p:spPr>
          <a:xfrm>
            <a:off x="180017" y="694601"/>
            <a:ext cx="4759950" cy="219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269875" indent="-269875">
              <a:buClr>
                <a:schemeClr val="accent1"/>
              </a:buClr>
              <a:buSzPct val="120000"/>
              <a:buFont typeface="+mj-lt"/>
              <a:buAutoNum type="arabicPeriod" startAt="4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Capa D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: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capa més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dinàmica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i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líquida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Acumula el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calor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procedent del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nucli extern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escapa de forma episòdica pels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plomalls tèrmics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Els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plomalls tèrmics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arriben a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litosfera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perforant-la i formant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punts calents</a:t>
            </a:r>
          </a:p>
          <a:p>
            <a:pPr marL="269875" indent="-269875">
              <a:spcBef>
                <a:spcPts val="600"/>
              </a:spcBef>
              <a:buClr>
                <a:schemeClr val="accent1"/>
              </a:buClr>
              <a:buSzPct val="120000"/>
              <a:buFont typeface="+mj-lt"/>
              <a:buAutoNum type="arabicPeriod" startAt="5"/>
            </a:pPr>
            <a:r>
              <a:rPr lang="es-ES" sz="1300" b="1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Endosfera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Coincideix amb el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nucli extern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(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sòlid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) i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intern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(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líquid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)</a:t>
            </a: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La calor del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nucli intern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es propaga pel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nucli extern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s’acumula en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capa D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Wingdings" panose="05000000000000000000" pitchFamily="2" charset="2"/>
            </a:endParaRPr>
          </a:p>
          <a:p>
            <a:pPr marL="360363" indent="-180975">
              <a:buClr>
                <a:schemeClr val="accent1"/>
              </a:buClr>
              <a:buSzPct val="120000"/>
              <a:buFont typeface="Wingdings" panose="05000000000000000000" pitchFamily="2" charset="2"/>
              <a:buChar char="­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Les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corrents de convecció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generen el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camp magnètic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Wingdings" panose="05000000000000000000" pitchFamily="2" charset="2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193CB6D-3A1B-4782-B111-EE50ECE3F867}"/>
              </a:ext>
            </a:extLst>
          </p:cNvPr>
          <p:cNvSpPr/>
          <p:nvPr/>
        </p:nvSpPr>
        <p:spPr>
          <a:xfrm>
            <a:off x="214653" y="788291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D3BBDF8-C26C-4484-B7D8-BC383EE22F96}"/>
              </a:ext>
            </a:extLst>
          </p:cNvPr>
          <p:cNvSpPr/>
          <p:nvPr/>
        </p:nvSpPr>
        <p:spPr>
          <a:xfrm>
            <a:off x="214653" y="1859997"/>
            <a:ext cx="242278" cy="214192"/>
          </a:xfrm>
          <a:prstGeom prst="ellips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14F7D950-A0DD-43E2-ADCF-AC0E8841800B}"/>
              </a:ext>
            </a:extLst>
          </p:cNvPr>
          <p:cNvSpPr/>
          <p:nvPr/>
        </p:nvSpPr>
        <p:spPr>
          <a:xfrm rot="10800000">
            <a:off x="5458581" y="898421"/>
            <a:ext cx="2729345" cy="410304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C07B86EE-ABC3-4D60-B022-72FA4E2B75C1}"/>
              </a:ext>
            </a:extLst>
          </p:cNvPr>
          <p:cNvCxnSpPr>
            <a:cxnSpLocks/>
            <a:stCxn id="56" idx="4"/>
            <a:endCxn id="56" idx="2"/>
          </p:cNvCxnSpPr>
          <p:nvPr/>
        </p:nvCxnSpPr>
        <p:spPr>
          <a:xfrm>
            <a:off x="5458581" y="898421"/>
            <a:ext cx="27293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4" descr="Biología y Geología">
            <a:extLst>
              <a:ext uri="{FF2B5EF4-FFF2-40B4-BE49-F238E27FC236}">
                <a16:creationId xmlns:a16="http://schemas.microsoft.com/office/drawing/2014/main" id="{5D9040A3-FDDA-4A9C-BFE4-B7A474BE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6104" l="1835" r="92202">
                        <a14:foregroundMark x1="79817" y1="14719" x2="69725" y2="12554"/>
                        <a14:foregroundMark x1="73394" y1="14719" x2="37615" y2="8225"/>
                        <a14:foregroundMark x1="37615" y1="8225" x2="30734" y2="10823"/>
                        <a14:foregroundMark x1="19725" y1="12987" x2="10092" y2="14719"/>
                        <a14:foregroundMark x1="46330" y1="83117" x2="50459" y2="90909"/>
                        <a14:foregroundMark x1="62385" y1="84416" x2="59174" y2="96104"/>
                        <a14:foregroundMark x1="90367" y1="27273" x2="88532" y2="32900"/>
                        <a14:foregroundMark x1="92202" y1="28139" x2="88073" y2="31602"/>
                        <a14:foregroundMark x1="1835" y1="17749" x2="12844" y2="1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88" y="38817"/>
            <a:ext cx="936060" cy="9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BFFE1AB8-6B1F-44B4-8375-88FF679ABC60}"/>
              </a:ext>
            </a:extLst>
          </p:cNvPr>
          <p:cNvSpPr/>
          <p:nvPr/>
        </p:nvSpPr>
        <p:spPr>
          <a:xfrm rot="250742">
            <a:off x="6952527" y="2425934"/>
            <a:ext cx="260686" cy="35712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Arco 59">
            <a:extLst>
              <a:ext uri="{FF2B5EF4-FFF2-40B4-BE49-F238E27FC236}">
                <a16:creationId xmlns:a16="http://schemas.microsoft.com/office/drawing/2014/main" id="{85D04659-2016-4A9E-BD9D-B4E8BB8EF6D1}"/>
              </a:ext>
            </a:extLst>
          </p:cNvPr>
          <p:cNvSpPr/>
          <p:nvPr/>
        </p:nvSpPr>
        <p:spPr>
          <a:xfrm rot="16200000">
            <a:off x="6396971" y="-401481"/>
            <a:ext cx="867494" cy="3023260"/>
          </a:xfrm>
          <a:prstGeom prst="arc">
            <a:avLst>
              <a:gd name="adj1" fmla="val 16646178"/>
              <a:gd name="adj2" fmla="val 4886377"/>
            </a:avLst>
          </a:prstGeom>
          <a:ln w="28575">
            <a:solidFill>
              <a:srgbClr val="CC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AB97A2B8-6BDA-46D7-89D5-0343DBE24121}"/>
              </a:ext>
            </a:extLst>
          </p:cNvPr>
          <p:cNvCxnSpPr>
            <a:cxnSpLocks/>
          </p:cNvCxnSpPr>
          <p:nvPr/>
        </p:nvCxnSpPr>
        <p:spPr>
          <a:xfrm flipH="1" flipV="1">
            <a:off x="5470627" y="933452"/>
            <a:ext cx="83763" cy="238412"/>
          </a:xfrm>
          <a:prstGeom prst="line">
            <a:avLst/>
          </a:prstGeom>
          <a:ln w="28575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792241C1-1707-4421-8DE0-633B9397E7F8}"/>
              </a:ext>
            </a:extLst>
          </p:cNvPr>
          <p:cNvCxnSpPr>
            <a:cxnSpLocks/>
          </p:cNvCxnSpPr>
          <p:nvPr/>
        </p:nvCxnSpPr>
        <p:spPr>
          <a:xfrm flipH="1">
            <a:off x="8123534" y="896644"/>
            <a:ext cx="60043" cy="202563"/>
          </a:xfrm>
          <a:prstGeom prst="line">
            <a:avLst/>
          </a:prstGeom>
          <a:ln w="28575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EB8E7D3-978E-4FE1-8F3F-95A6BC4162FF}"/>
              </a:ext>
            </a:extLst>
          </p:cNvPr>
          <p:cNvSpPr txBox="1"/>
          <p:nvPr/>
        </p:nvSpPr>
        <p:spPr>
          <a:xfrm>
            <a:off x="6343995" y="839498"/>
            <a:ext cx="933108" cy="5714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811372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CC99FF"/>
                </a:solidFill>
                <a:latin typeface="Raleway" panose="020B0604020202020204" charset="0"/>
              </a:rPr>
              <a:t>Litosfera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6E6BCA83-7A20-44CF-A822-329CE07B2B2B}"/>
              </a:ext>
            </a:extLst>
          </p:cNvPr>
          <p:cNvSpPr txBox="1"/>
          <p:nvPr/>
        </p:nvSpPr>
        <p:spPr>
          <a:xfrm>
            <a:off x="6530829" y="95182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>
                <a:solidFill>
                  <a:srgbClr val="FF0000"/>
                </a:solidFill>
                <a:latin typeface="Raleway" panose="020B0604020202020204" charset="0"/>
              </a:rPr>
              <a:t>punt calent</a:t>
            </a:r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B5184911-2DD9-4C8F-BB88-19666CEFDB1B}"/>
              </a:ext>
            </a:extLst>
          </p:cNvPr>
          <p:cNvCxnSpPr>
            <a:cxnSpLocks/>
          </p:cNvCxnSpPr>
          <p:nvPr/>
        </p:nvCxnSpPr>
        <p:spPr>
          <a:xfrm flipV="1">
            <a:off x="7194337" y="349055"/>
            <a:ext cx="0" cy="3273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A2C4B6F1-683C-444E-8061-D107BA874631}"/>
              </a:ext>
            </a:extLst>
          </p:cNvPr>
          <p:cNvCxnSpPr>
            <a:cxnSpLocks/>
          </p:cNvCxnSpPr>
          <p:nvPr/>
        </p:nvCxnSpPr>
        <p:spPr>
          <a:xfrm>
            <a:off x="7629762" y="249070"/>
            <a:ext cx="381507" cy="0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rco 74">
            <a:extLst>
              <a:ext uri="{FF2B5EF4-FFF2-40B4-BE49-F238E27FC236}">
                <a16:creationId xmlns:a16="http://schemas.microsoft.com/office/drawing/2014/main" id="{54AB55B1-953E-40E5-A7C9-E5C7960F751C}"/>
              </a:ext>
            </a:extLst>
          </p:cNvPr>
          <p:cNvSpPr/>
          <p:nvPr/>
        </p:nvSpPr>
        <p:spPr>
          <a:xfrm rot="16200000">
            <a:off x="6506114" y="1002726"/>
            <a:ext cx="867494" cy="2367346"/>
          </a:xfrm>
          <a:prstGeom prst="arc">
            <a:avLst>
              <a:gd name="adj1" fmla="val 16699424"/>
              <a:gd name="adj2" fmla="val 4370694"/>
            </a:avLst>
          </a:prstGeom>
          <a:ln w="19050">
            <a:solidFill>
              <a:srgbClr val="FF993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349B4F01-1A26-48DD-89A3-6377C774CA6D}"/>
              </a:ext>
            </a:extLst>
          </p:cNvPr>
          <p:cNvCxnSpPr>
            <a:cxnSpLocks/>
          </p:cNvCxnSpPr>
          <p:nvPr/>
        </p:nvCxnSpPr>
        <p:spPr>
          <a:xfrm flipH="1" flipV="1">
            <a:off x="5554390" y="1164610"/>
            <a:ext cx="288443" cy="869727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5CAC473C-BB86-48ED-A202-2CD44608F8DB}"/>
              </a:ext>
            </a:extLst>
          </p:cNvPr>
          <p:cNvCxnSpPr>
            <a:cxnSpLocks/>
          </p:cNvCxnSpPr>
          <p:nvPr/>
        </p:nvCxnSpPr>
        <p:spPr>
          <a:xfrm flipV="1">
            <a:off x="7849718" y="1099208"/>
            <a:ext cx="273816" cy="808966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>
            <a:extLst>
              <a:ext uri="{FF2B5EF4-FFF2-40B4-BE49-F238E27FC236}">
                <a16:creationId xmlns:a16="http://schemas.microsoft.com/office/drawing/2014/main" id="{27621D2B-80A4-4428-A28A-E59018B26204}"/>
              </a:ext>
            </a:extLst>
          </p:cNvPr>
          <p:cNvSpPr txBox="1"/>
          <p:nvPr/>
        </p:nvSpPr>
        <p:spPr>
          <a:xfrm>
            <a:off x="6206822" y="1360645"/>
            <a:ext cx="1303465" cy="23882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66865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FF9933"/>
                </a:solidFill>
                <a:latin typeface="Raleway" panose="020B0604020202020204" charset="0"/>
              </a:rPr>
              <a:t>Astenosfera</a:t>
            </a:r>
          </a:p>
        </p:txBody>
      </p:sp>
      <p:sp>
        <p:nvSpPr>
          <p:cNvPr id="84" name="Google Shape;824;p36">
            <a:extLst>
              <a:ext uri="{FF2B5EF4-FFF2-40B4-BE49-F238E27FC236}">
                <a16:creationId xmlns:a16="http://schemas.microsoft.com/office/drawing/2014/main" id="{4D530A17-3B0C-436B-B54B-2F438AD1E3A1}"/>
              </a:ext>
            </a:extLst>
          </p:cNvPr>
          <p:cNvSpPr txBox="1">
            <a:spLocks/>
          </p:cNvSpPr>
          <p:nvPr/>
        </p:nvSpPr>
        <p:spPr>
          <a:xfrm rot="20676591">
            <a:off x="4539690" y="993668"/>
            <a:ext cx="1016201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CC99FF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75-100km</a:t>
            </a:r>
          </a:p>
        </p:txBody>
      </p: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08B0D3C8-7B06-446C-86B0-55E46E926C36}"/>
              </a:ext>
            </a:extLst>
          </p:cNvPr>
          <p:cNvCxnSpPr>
            <a:cxnSpLocks/>
          </p:cNvCxnSpPr>
          <p:nvPr/>
        </p:nvCxnSpPr>
        <p:spPr>
          <a:xfrm>
            <a:off x="5416024" y="959957"/>
            <a:ext cx="78084" cy="247315"/>
          </a:xfrm>
          <a:prstGeom prst="straightConnector1">
            <a:avLst/>
          </a:prstGeom>
          <a:ln w="12700">
            <a:solidFill>
              <a:srgbClr val="CC99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rco 85">
            <a:extLst>
              <a:ext uri="{FF2B5EF4-FFF2-40B4-BE49-F238E27FC236}">
                <a16:creationId xmlns:a16="http://schemas.microsoft.com/office/drawing/2014/main" id="{5BEC8A86-1A41-475F-ADFA-FBC51F2DB608}"/>
              </a:ext>
            </a:extLst>
          </p:cNvPr>
          <p:cNvSpPr/>
          <p:nvPr/>
        </p:nvSpPr>
        <p:spPr>
          <a:xfrm rot="16200000">
            <a:off x="6474573" y="-149180"/>
            <a:ext cx="867494" cy="3023260"/>
          </a:xfrm>
          <a:prstGeom prst="arc">
            <a:avLst>
              <a:gd name="adj1" fmla="val 16673301"/>
              <a:gd name="adj2" fmla="val 4698772"/>
            </a:avLst>
          </a:prstGeom>
          <a:ln w="19050">
            <a:solidFill>
              <a:srgbClr val="CC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Google Shape;824;p36">
            <a:extLst>
              <a:ext uri="{FF2B5EF4-FFF2-40B4-BE49-F238E27FC236}">
                <a16:creationId xmlns:a16="http://schemas.microsoft.com/office/drawing/2014/main" id="{DA0D804F-6D52-43BC-BFD7-67111D0C2505}"/>
              </a:ext>
            </a:extLst>
          </p:cNvPr>
          <p:cNvSpPr txBox="1">
            <a:spLocks/>
          </p:cNvSpPr>
          <p:nvPr/>
        </p:nvSpPr>
        <p:spPr>
          <a:xfrm rot="20676591">
            <a:off x="5052412" y="1885098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FF9933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650km</a:t>
            </a:r>
          </a:p>
        </p:txBody>
      </p: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A96303D8-600A-4525-9156-C68B2EE3E660}"/>
              </a:ext>
            </a:extLst>
          </p:cNvPr>
          <p:cNvCxnSpPr>
            <a:cxnSpLocks/>
          </p:cNvCxnSpPr>
          <p:nvPr/>
        </p:nvCxnSpPr>
        <p:spPr>
          <a:xfrm>
            <a:off x="5497910" y="1215522"/>
            <a:ext cx="267015" cy="842113"/>
          </a:xfrm>
          <a:prstGeom prst="straightConnector1">
            <a:avLst/>
          </a:prstGeom>
          <a:ln w="12700">
            <a:solidFill>
              <a:srgbClr val="FF993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co 92">
            <a:extLst>
              <a:ext uri="{FF2B5EF4-FFF2-40B4-BE49-F238E27FC236}">
                <a16:creationId xmlns:a16="http://schemas.microsoft.com/office/drawing/2014/main" id="{97ADBDAF-0CD9-40E2-A410-A054CC4AF537}"/>
              </a:ext>
            </a:extLst>
          </p:cNvPr>
          <p:cNvSpPr/>
          <p:nvPr/>
        </p:nvSpPr>
        <p:spPr>
          <a:xfrm rot="16200000">
            <a:off x="6493864" y="2392263"/>
            <a:ext cx="729379" cy="1491501"/>
          </a:xfrm>
          <a:prstGeom prst="arc">
            <a:avLst>
              <a:gd name="adj1" fmla="val 16824949"/>
              <a:gd name="adj2" fmla="val 4509367"/>
            </a:avLst>
          </a:prstGeom>
          <a:ln w="19050">
            <a:solidFill>
              <a:srgbClr val="CC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788D920E-9B31-4BB7-B428-B86348AB651D}"/>
              </a:ext>
            </a:extLst>
          </p:cNvPr>
          <p:cNvCxnSpPr>
            <a:cxnSpLocks/>
            <a:stCxn id="93" idx="0"/>
          </p:cNvCxnSpPr>
          <p:nvPr/>
        </p:nvCxnSpPr>
        <p:spPr>
          <a:xfrm flipH="1" flipV="1">
            <a:off x="5832536" y="2027356"/>
            <a:ext cx="327954" cy="98234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B88BE19A-F849-415A-9F66-529F3C7B40EF}"/>
              </a:ext>
            </a:extLst>
          </p:cNvPr>
          <p:cNvCxnSpPr>
            <a:cxnSpLocks/>
          </p:cNvCxnSpPr>
          <p:nvPr/>
        </p:nvCxnSpPr>
        <p:spPr>
          <a:xfrm flipV="1">
            <a:off x="7505328" y="1908174"/>
            <a:ext cx="344390" cy="1045392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uadroTexto 96">
            <a:extLst>
              <a:ext uri="{FF2B5EF4-FFF2-40B4-BE49-F238E27FC236}">
                <a16:creationId xmlns:a16="http://schemas.microsoft.com/office/drawing/2014/main" id="{07B86966-6493-4B47-8FA7-117C1B0EBA7D}"/>
              </a:ext>
            </a:extLst>
          </p:cNvPr>
          <p:cNvSpPr txBox="1"/>
          <p:nvPr/>
        </p:nvSpPr>
        <p:spPr>
          <a:xfrm>
            <a:off x="6181176" y="2344307"/>
            <a:ext cx="1303465" cy="23882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66865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CC6600"/>
                </a:solidFill>
                <a:latin typeface="Raleway" panose="020B0604020202020204" charset="0"/>
              </a:rPr>
              <a:t>Mesosfera</a:t>
            </a:r>
          </a:p>
        </p:txBody>
      </p:sp>
      <p:sp>
        <p:nvSpPr>
          <p:cNvPr id="98" name="Arco 97">
            <a:extLst>
              <a:ext uri="{FF2B5EF4-FFF2-40B4-BE49-F238E27FC236}">
                <a16:creationId xmlns:a16="http://schemas.microsoft.com/office/drawing/2014/main" id="{E5856158-C5FB-4902-910A-7FABBE023694}"/>
              </a:ext>
            </a:extLst>
          </p:cNvPr>
          <p:cNvSpPr/>
          <p:nvPr/>
        </p:nvSpPr>
        <p:spPr>
          <a:xfrm rot="16200000">
            <a:off x="6495501" y="2406550"/>
            <a:ext cx="729379" cy="1491501"/>
          </a:xfrm>
          <a:prstGeom prst="arc">
            <a:avLst>
              <a:gd name="adj1" fmla="val 16824949"/>
              <a:gd name="adj2" fmla="val 450936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Arco 98">
            <a:extLst>
              <a:ext uri="{FF2B5EF4-FFF2-40B4-BE49-F238E27FC236}">
                <a16:creationId xmlns:a16="http://schemas.microsoft.com/office/drawing/2014/main" id="{A94D0F4E-B158-4362-B85D-10F882BB3CF7}"/>
              </a:ext>
            </a:extLst>
          </p:cNvPr>
          <p:cNvSpPr/>
          <p:nvPr/>
        </p:nvSpPr>
        <p:spPr>
          <a:xfrm rot="16389808">
            <a:off x="6555056" y="2579621"/>
            <a:ext cx="729379" cy="1491501"/>
          </a:xfrm>
          <a:prstGeom prst="arc">
            <a:avLst>
              <a:gd name="adj1" fmla="val 16747507"/>
              <a:gd name="adj2" fmla="val 388164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BAC32831-BC05-485F-9F49-354648C21480}"/>
              </a:ext>
            </a:extLst>
          </p:cNvPr>
          <p:cNvCxnSpPr>
            <a:cxnSpLocks/>
            <a:endCxn id="93" idx="0"/>
          </p:cNvCxnSpPr>
          <p:nvPr/>
        </p:nvCxnSpPr>
        <p:spPr>
          <a:xfrm flipH="1" flipV="1">
            <a:off x="6160490" y="3009696"/>
            <a:ext cx="61892" cy="1674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C8975FEB-C13D-43B1-8BD9-07F70182D660}"/>
              </a:ext>
            </a:extLst>
          </p:cNvPr>
          <p:cNvCxnSpPr>
            <a:cxnSpLocks/>
          </p:cNvCxnSpPr>
          <p:nvPr/>
        </p:nvCxnSpPr>
        <p:spPr>
          <a:xfrm flipH="1">
            <a:off x="7462062" y="2960469"/>
            <a:ext cx="45158" cy="137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93EEF5EE-AE37-46A2-8D08-F695BB694378}"/>
              </a:ext>
            </a:extLst>
          </p:cNvPr>
          <p:cNvSpPr txBox="1"/>
          <p:nvPr/>
        </p:nvSpPr>
        <p:spPr>
          <a:xfrm>
            <a:off x="6171520" y="2907700"/>
            <a:ext cx="1303465" cy="23882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266865"/>
              </a:avLst>
            </a:prstTxWarp>
            <a:spAutoFit/>
          </a:bodyPr>
          <a:lstStyle/>
          <a:p>
            <a:pPr algn="ctr"/>
            <a:r>
              <a:rPr lang="es-ES" b="1">
                <a:solidFill>
                  <a:srgbClr val="FF0000"/>
                </a:solidFill>
                <a:latin typeface="Raleway" panose="020B0604020202020204" charset="0"/>
              </a:rPr>
              <a:t>Capa D</a:t>
            </a:r>
          </a:p>
        </p:txBody>
      </p:sp>
      <p:sp>
        <p:nvSpPr>
          <p:cNvPr id="103" name="Arco 102">
            <a:extLst>
              <a:ext uri="{FF2B5EF4-FFF2-40B4-BE49-F238E27FC236}">
                <a16:creationId xmlns:a16="http://schemas.microsoft.com/office/drawing/2014/main" id="{A2AF2563-6B65-4B55-9BB6-4BDEEE21307C}"/>
              </a:ext>
            </a:extLst>
          </p:cNvPr>
          <p:cNvSpPr/>
          <p:nvPr/>
        </p:nvSpPr>
        <p:spPr>
          <a:xfrm rot="16200000">
            <a:off x="6391298" y="-401482"/>
            <a:ext cx="867494" cy="3023260"/>
          </a:xfrm>
          <a:prstGeom prst="arc">
            <a:avLst>
              <a:gd name="adj1" fmla="val 1394209"/>
              <a:gd name="adj2" fmla="val 327624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1377D0E1-7824-44C4-B2CA-1F2DE50C3D61}"/>
              </a:ext>
            </a:extLst>
          </p:cNvPr>
          <p:cNvCxnSpPr>
            <a:cxnSpLocks/>
          </p:cNvCxnSpPr>
          <p:nvPr/>
        </p:nvCxnSpPr>
        <p:spPr>
          <a:xfrm flipH="1">
            <a:off x="7119291" y="1419231"/>
            <a:ext cx="47829" cy="86586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1627237F-EA3B-4391-A173-DD7CB64CB043}"/>
              </a:ext>
            </a:extLst>
          </p:cNvPr>
          <p:cNvCxnSpPr>
            <a:cxnSpLocks/>
          </p:cNvCxnSpPr>
          <p:nvPr/>
        </p:nvCxnSpPr>
        <p:spPr>
          <a:xfrm flipH="1">
            <a:off x="7177289" y="697543"/>
            <a:ext cx="36034" cy="61016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cto de flecha 105">
            <a:extLst>
              <a:ext uri="{FF2B5EF4-FFF2-40B4-BE49-F238E27FC236}">
                <a16:creationId xmlns:a16="http://schemas.microsoft.com/office/drawing/2014/main" id="{9DA961AA-67C8-42F8-AD81-F05D21B4FD88}"/>
              </a:ext>
            </a:extLst>
          </p:cNvPr>
          <p:cNvCxnSpPr>
            <a:cxnSpLocks/>
          </p:cNvCxnSpPr>
          <p:nvPr/>
        </p:nvCxnSpPr>
        <p:spPr>
          <a:xfrm>
            <a:off x="5764925" y="2065986"/>
            <a:ext cx="334954" cy="1027443"/>
          </a:xfrm>
          <a:prstGeom prst="straightConnector1">
            <a:avLst/>
          </a:prstGeom>
          <a:ln w="12700">
            <a:solidFill>
              <a:srgbClr val="CC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Google Shape;824;p36">
            <a:extLst>
              <a:ext uri="{FF2B5EF4-FFF2-40B4-BE49-F238E27FC236}">
                <a16:creationId xmlns:a16="http://schemas.microsoft.com/office/drawing/2014/main" id="{BAF7B8D7-0AE3-48B4-A12B-207911EAA614}"/>
              </a:ext>
            </a:extLst>
          </p:cNvPr>
          <p:cNvSpPr txBox="1">
            <a:spLocks/>
          </p:cNvSpPr>
          <p:nvPr/>
        </p:nvSpPr>
        <p:spPr>
          <a:xfrm rot="20676591">
            <a:off x="5293173" y="2938594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rgbClr val="CC6600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2900km</a:t>
            </a:r>
          </a:p>
        </p:txBody>
      </p:sp>
      <p:sp>
        <p:nvSpPr>
          <p:cNvPr id="108" name="Arco 107">
            <a:extLst>
              <a:ext uri="{FF2B5EF4-FFF2-40B4-BE49-F238E27FC236}">
                <a16:creationId xmlns:a16="http://schemas.microsoft.com/office/drawing/2014/main" id="{60CDE680-014B-4934-A8BD-2A3F05564FBF}"/>
              </a:ext>
            </a:extLst>
          </p:cNvPr>
          <p:cNvSpPr/>
          <p:nvPr/>
        </p:nvSpPr>
        <p:spPr>
          <a:xfrm rot="16959062">
            <a:off x="6692416" y="3315660"/>
            <a:ext cx="729379" cy="1545262"/>
          </a:xfrm>
          <a:prstGeom prst="arc">
            <a:avLst>
              <a:gd name="adj1" fmla="val 17032684"/>
              <a:gd name="adj2" fmla="val 829308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E6AB5EF7-3138-4289-BE2F-239EA7156809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6223023" y="3189622"/>
            <a:ext cx="600230" cy="181184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id="{DB91B2C6-DA97-4ACD-BF18-26B9FB5E73AA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6823253" y="3094188"/>
            <a:ext cx="637172" cy="190727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errar llave 110">
            <a:extLst>
              <a:ext uri="{FF2B5EF4-FFF2-40B4-BE49-F238E27FC236}">
                <a16:creationId xmlns:a16="http://schemas.microsoft.com/office/drawing/2014/main" id="{A09C43E7-C93A-4D9E-AB18-BABEDC2337D5}"/>
              </a:ext>
            </a:extLst>
          </p:cNvPr>
          <p:cNvSpPr/>
          <p:nvPr/>
        </p:nvSpPr>
        <p:spPr>
          <a:xfrm rot="1061996">
            <a:off x="7203886" y="3095928"/>
            <a:ext cx="220867" cy="2026766"/>
          </a:xfrm>
          <a:prstGeom prst="rightBrace">
            <a:avLst>
              <a:gd name="adj1" fmla="val 124934"/>
              <a:gd name="adj2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Google Shape;824;p36">
            <a:extLst>
              <a:ext uri="{FF2B5EF4-FFF2-40B4-BE49-F238E27FC236}">
                <a16:creationId xmlns:a16="http://schemas.microsoft.com/office/drawing/2014/main" id="{BBFE1C24-7F3A-4D2C-8753-B91E5CD8AB91}"/>
              </a:ext>
            </a:extLst>
          </p:cNvPr>
          <p:cNvSpPr txBox="1">
            <a:spLocks/>
          </p:cNvSpPr>
          <p:nvPr/>
        </p:nvSpPr>
        <p:spPr>
          <a:xfrm rot="938709">
            <a:off x="7362744" y="4080938"/>
            <a:ext cx="1056212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Endosfera</a:t>
            </a:r>
          </a:p>
        </p:txBody>
      </p:sp>
      <p:cxnSp>
        <p:nvCxnSpPr>
          <p:cNvPr id="113" name="Conector recto de flecha 112">
            <a:extLst>
              <a:ext uri="{FF2B5EF4-FFF2-40B4-BE49-F238E27FC236}">
                <a16:creationId xmlns:a16="http://schemas.microsoft.com/office/drawing/2014/main" id="{72370F1F-5293-485B-8819-43987E6A3741}"/>
              </a:ext>
            </a:extLst>
          </p:cNvPr>
          <p:cNvCxnSpPr>
            <a:cxnSpLocks/>
          </p:cNvCxnSpPr>
          <p:nvPr/>
        </p:nvCxnSpPr>
        <p:spPr>
          <a:xfrm>
            <a:off x="6102517" y="3094597"/>
            <a:ext cx="246018" cy="76853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Google Shape;824;p36">
            <a:extLst>
              <a:ext uri="{FF2B5EF4-FFF2-40B4-BE49-F238E27FC236}">
                <a16:creationId xmlns:a16="http://schemas.microsoft.com/office/drawing/2014/main" id="{0BCA3AD5-90B0-4666-B567-A3A3974349D7}"/>
              </a:ext>
            </a:extLst>
          </p:cNvPr>
          <p:cNvSpPr txBox="1">
            <a:spLocks/>
          </p:cNvSpPr>
          <p:nvPr/>
        </p:nvSpPr>
        <p:spPr>
          <a:xfrm rot="20676591">
            <a:off x="5569091" y="3688126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5100km</a:t>
            </a:r>
          </a:p>
        </p:txBody>
      </p:sp>
      <p:cxnSp>
        <p:nvCxnSpPr>
          <p:cNvPr id="116" name="Conector recto de flecha 115">
            <a:extLst>
              <a:ext uri="{FF2B5EF4-FFF2-40B4-BE49-F238E27FC236}">
                <a16:creationId xmlns:a16="http://schemas.microsoft.com/office/drawing/2014/main" id="{25D35337-D4A6-4CBD-804D-035DF8AD43E0}"/>
              </a:ext>
            </a:extLst>
          </p:cNvPr>
          <p:cNvCxnSpPr>
            <a:cxnSpLocks/>
          </p:cNvCxnSpPr>
          <p:nvPr/>
        </p:nvCxnSpPr>
        <p:spPr>
          <a:xfrm>
            <a:off x="6343995" y="3855921"/>
            <a:ext cx="389238" cy="117324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Google Shape;824;p36">
            <a:extLst>
              <a:ext uri="{FF2B5EF4-FFF2-40B4-BE49-F238E27FC236}">
                <a16:creationId xmlns:a16="http://schemas.microsoft.com/office/drawing/2014/main" id="{7ADB5DA0-96B3-4453-A1C0-9DA9D10238F8}"/>
              </a:ext>
            </a:extLst>
          </p:cNvPr>
          <p:cNvSpPr txBox="1">
            <a:spLocks/>
          </p:cNvSpPr>
          <p:nvPr/>
        </p:nvSpPr>
        <p:spPr>
          <a:xfrm>
            <a:off x="5810003" y="4765505"/>
            <a:ext cx="94350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/>
            <a:r>
              <a:rPr lang="es-ES" sz="1300" b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±6400km</a:t>
            </a:r>
          </a:p>
        </p:txBody>
      </p:sp>
      <p:sp>
        <p:nvSpPr>
          <p:cNvPr id="121" name="Arco 120">
            <a:extLst>
              <a:ext uri="{FF2B5EF4-FFF2-40B4-BE49-F238E27FC236}">
                <a16:creationId xmlns:a16="http://schemas.microsoft.com/office/drawing/2014/main" id="{B620811F-55BA-4942-AB6B-495BCB2C2560}"/>
              </a:ext>
            </a:extLst>
          </p:cNvPr>
          <p:cNvSpPr/>
          <p:nvPr/>
        </p:nvSpPr>
        <p:spPr>
          <a:xfrm rot="20890604">
            <a:off x="6423354" y="3075180"/>
            <a:ext cx="349918" cy="543731"/>
          </a:xfrm>
          <a:prstGeom prst="arc">
            <a:avLst>
              <a:gd name="adj1" fmla="val 11465828"/>
              <a:gd name="adj2" fmla="val 162229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7" name="Arco 126">
            <a:extLst>
              <a:ext uri="{FF2B5EF4-FFF2-40B4-BE49-F238E27FC236}">
                <a16:creationId xmlns:a16="http://schemas.microsoft.com/office/drawing/2014/main" id="{49D609DD-C68F-43EA-BF8D-AEE5F7EF5240}"/>
              </a:ext>
            </a:extLst>
          </p:cNvPr>
          <p:cNvSpPr/>
          <p:nvPr/>
        </p:nvSpPr>
        <p:spPr>
          <a:xfrm rot="20890604">
            <a:off x="6419681" y="3075180"/>
            <a:ext cx="349918" cy="543731"/>
          </a:xfrm>
          <a:prstGeom prst="arc">
            <a:avLst>
              <a:gd name="adj1" fmla="val 5290291"/>
              <a:gd name="adj2" fmla="val 113708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8" name="Arco 127">
            <a:extLst>
              <a:ext uri="{FF2B5EF4-FFF2-40B4-BE49-F238E27FC236}">
                <a16:creationId xmlns:a16="http://schemas.microsoft.com/office/drawing/2014/main" id="{A5CE0532-DE56-441B-A5FF-78327F881158}"/>
              </a:ext>
            </a:extLst>
          </p:cNvPr>
          <p:cNvSpPr/>
          <p:nvPr/>
        </p:nvSpPr>
        <p:spPr>
          <a:xfrm rot="20890604">
            <a:off x="6421087" y="3075179"/>
            <a:ext cx="349918" cy="543731"/>
          </a:xfrm>
          <a:prstGeom prst="arc">
            <a:avLst>
              <a:gd name="adj1" fmla="val 29971"/>
              <a:gd name="adj2" fmla="val 5226932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9" name="Arco 128">
            <a:extLst>
              <a:ext uri="{FF2B5EF4-FFF2-40B4-BE49-F238E27FC236}">
                <a16:creationId xmlns:a16="http://schemas.microsoft.com/office/drawing/2014/main" id="{1ACB446B-42F5-4715-93FB-141150D16A34}"/>
              </a:ext>
            </a:extLst>
          </p:cNvPr>
          <p:cNvSpPr/>
          <p:nvPr/>
        </p:nvSpPr>
        <p:spPr>
          <a:xfrm rot="20890604">
            <a:off x="6420393" y="3075179"/>
            <a:ext cx="349918" cy="543731"/>
          </a:xfrm>
          <a:prstGeom prst="arc">
            <a:avLst>
              <a:gd name="adj1" fmla="val 16330076"/>
              <a:gd name="adj2" fmla="val 21414377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0" name="Arco 129">
            <a:extLst>
              <a:ext uri="{FF2B5EF4-FFF2-40B4-BE49-F238E27FC236}">
                <a16:creationId xmlns:a16="http://schemas.microsoft.com/office/drawing/2014/main" id="{DEF0CB86-EA7D-4A6C-8C3F-A7955AE9C393}"/>
              </a:ext>
            </a:extLst>
          </p:cNvPr>
          <p:cNvSpPr/>
          <p:nvPr/>
        </p:nvSpPr>
        <p:spPr>
          <a:xfrm rot="609381">
            <a:off x="6874234" y="3076542"/>
            <a:ext cx="349918" cy="543731"/>
          </a:xfrm>
          <a:prstGeom prst="arc">
            <a:avLst>
              <a:gd name="adj1" fmla="val 11465828"/>
              <a:gd name="adj2" fmla="val 162229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" name="Arco 130">
            <a:extLst>
              <a:ext uri="{FF2B5EF4-FFF2-40B4-BE49-F238E27FC236}">
                <a16:creationId xmlns:a16="http://schemas.microsoft.com/office/drawing/2014/main" id="{E8DAA73E-3411-43BB-840F-D7A55225D3A0}"/>
              </a:ext>
            </a:extLst>
          </p:cNvPr>
          <p:cNvSpPr/>
          <p:nvPr/>
        </p:nvSpPr>
        <p:spPr>
          <a:xfrm rot="609381">
            <a:off x="6870561" y="3076542"/>
            <a:ext cx="349918" cy="543731"/>
          </a:xfrm>
          <a:prstGeom prst="arc">
            <a:avLst>
              <a:gd name="adj1" fmla="val 5290291"/>
              <a:gd name="adj2" fmla="val 11370801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" name="Arco 131">
            <a:extLst>
              <a:ext uri="{FF2B5EF4-FFF2-40B4-BE49-F238E27FC236}">
                <a16:creationId xmlns:a16="http://schemas.microsoft.com/office/drawing/2014/main" id="{8BFC9DA7-ED9C-4CAD-AB96-721F7137E694}"/>
              </a:ext>
            </a:extLst>
          </p:cNvPr>
          <p:cNvSpPr/>
          <p:nvPr/>
        </p:nvSpPr>
        <p:spPr>
          <a:xfrm rot="609381">
            <a:off x="6871967" y="3076541"/>
            <a:ext cx="349918" cy="543731"/>
          </a:xfrm>
          <a:prstGeom prst="arc">
            <a:avLst>
              <a:gd name="adj1" fmla="val 29971"/>
              <a:gd name="adj2" fmla="val 5226932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3" name="Arco 132">
            <a:extLst>
              <a:ext uri="{FF2B5EF4-FFF2-40B4-BE49-F238E27FC236}">
                <a16:creationId xmlns:a16="http://schemas.microsoft.com/office/drawing/2014/main" id="{EAFCF932-96AB-4A63-A295-6C128C3F7BFB}"/>
              </a:ext>
            </a:extLst>
          </p:cNvPr>
          <p:cNvSpPr/>
          <p:nvPr/>
        </p:nvSpPr>
        <p:spPr>
          <a:xfrm rot="609381">
            <a:off x="6871273" y="3076541"/>
            <a:ext cx="349918" cy="543731"/>
          </a:xfrm>
          <a:prstGeom prst="arc">
            <a:avLst>
              <a:gd name="adj1" fmla="val 16330076"/>
              <a:gd name="adj2" fmla="val 21414377"/>
            </a:avLst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02F46B11-F83F-4C78-B9A5-E85A0433E9EB}"/>
              </a:ext>
            </a:extLst>
          </p:cNvPr>
          <p:cNvSpPr txBox="1"/>
          <p:nvPr/>
        </p:nvSpPr>
        <p:spPr>
          <a:xfrm>
            <a:off x="7750078" y="2437249"/>
            <a:ext cx="121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FF0000"/>
                </a:solidFill>
                <a:latin typeface="Raleway" panose="020B0604020202020204" charset="0"/>
              </a:rPr>
              <a:t>plomall de magma</a:t>
            </a:r>
          </a:p>
        </p:txBody>
      </p: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20C7084D-E4AD-4FC5-8BAB-D84289471754}"/>
              </a:ext>
            </a:extLst>
          </p:cNvPr>
          <p:cNvCxnSpPr>
            <a:cxnSpLocks/>
          </p:cNvCxnSpPr>
          <p:nvPr/>
        </p:nvCxnSpPr>
        <p:spPr>
          <a:xfrm flipH="1" flipV="1">
            <a:off x="7141839" y="2574946"/>
            <a:ext cx="707879" cy="295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Flecha: doblada hacia arriba 135">
            <a:extLst>
              <a:ext uri="{FF2B5EF4-FFF2-40B4-BE49-F238E27FC236}">
                <a16:creationId xmlns:a16="http://schemas.microsoft.com/office/drawing/2014/main" id="{BCDA9BE0-8C82-44A5-AC26-EFC53C465E53}"/>
              </a:ext>
            </a:extLst>
          </p:cNvPr>
          <p:cNvSpPr/>
          <p:nvPr/>
        </p:nvSpPr>
        <p:spPr>
          <a:xfrm rot="5400000">
            <a:off x="668432" y="1162088"/>
            <a:ext cx="141714" cy="159797"/>
          </a:xfrm>
          <a:prstGeom prst="bent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7" name="Flecha: doblada hacia arriba 136">
            <a:extLst>
              <a:ext uri="{FF2B5EF4-FFF2-40B4-BE49-F238E27FC236}">
                <a16:creationId xmlns:a16="http://schemas.microsoft.com/office/drawing/2014/main" id="{F9C2F44D-29AF-4EFB-B2E2-EB696881A862}"/>
              </a:ext>
            </a:extLst>
          </p:cNvPr>
          <p:cNvSpPr/>
          <p:nvPr/>
        </p:nvSpPr>
        <p:spPr>
          <a:xfrm rot="5400000">
            <a:off x="677432" y="1567363"/>
            <a:ext cx="141714" cy="159797"/>
          </a:xfrm>
          <a:prstGeom prst="bent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8" name="Flecha: doblada hacia arriba 137">
            <a:extLst>
              <a:ext uri="{FF2B5EF4-FFF2-40B4-BE49-F238E27FC236}">
                <a16:creationId xmlns:a16="http://schemas.microsoft.com/office/drawing/2014/main" id="{BFEC1E19-9F18-429B-B064-CF2B5114FF4B}"/>
              </a:ext>
            </a:extLst>
          </p:cNvPr>
          <p:cNvSpPr/>
          <p:nvPr/>
        </p:nvSpPr>
        <p:spPr>
          <a:xfrm rot="5400000">
            <a:off x="690465" y="2436446"/>
            <a:ext cx="141714" cy="159797"/>
          </a:xfrm>
          <a:prstGeom prst="bent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38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823;p36">
            <a:extLst>
              <a:ext uri="{FF2B5EF4-FFF2-40B4-BE49-F238E27FC236}">
                <a16:creationId xmlns:a16="http://schemas.microsoft.com/office/drawing/2014/main" id="{D14D6089-6C48-46ED-AF18-68D5C5FB023B}"/>
              </a:ext>
            </a:extLst>
          </p:cNvPr>
          <p:cNvSpPr txBox="1">
            <a:spLocks/>
          </p:cNvSpPr>
          <p:nvPr/>
        </p:nvSpPr>
        <p:spPr>
          <a:xfrm>
            <a:off x="741621" y="299014"/>
            <a:ext cx="7997456" cy="5015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4000">
                <a:solidFill>
                  <a:schemeClr val="accent1"/>
                </a:solidFill>
                <a:latin typeface="Staatliches"/>
                <a:sym typeface="Staatliches"/>
              </a:rPr>
              <a:t>3. </a:t>
            </a:r>
            <a:r>
              <a:rPr lang="es-ES" sz="4000">
                <a:solidFill>
                  <a:schemeClr val="dk2"/>
                </a:solidFill>
                <a:latin typeface="Staatliches"/>
                <a:sym typeface="Staatliches"/>
              </a:rPr>
              <a:t>el motor intern de la terra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B9BB502-FD88-4D7C-A6D4-2CC8AAE68B2E}"/>
              </a:ext>
            </a:extLst>
          </p:cNvPr>
          <p:cNvSpPr/>
          <p:nvPr/>
        </p:nvSpPr>
        <p:spPr>
          <a:xfrm>
            <a:off x="948218" y="864835"/>
            <a:ext cx="7334721" cy="3010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El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gradient geotèrmic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és l’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augment de temperatura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cap a l’interior de la Terra.</a:t>
            </a:r>
          </a:p>
        </p:txBody>
      </p:sp>
      <p:sp>
        <p:nvSpPr>
          <p:cNvPr id="20" name="Google Shape;824;p36">
            <a:extLst>
              <a:ext uri="{FF2B5EF4-FFF2-40B4-BE49-F238E27FC236}">
                <a16:creationId xmlns:a16="http://schemas.microsoft.com/office/drawing/2014/main" id="{6844F758-C2AA-4682-B3AA-BB4B44BEC3DE}"/>
              </a:ext>
            </a:extLst>
          </p:cNvPr>
          <p:cNvSpPr txBox="1">
            <a:spLocks/>
          </p:cNvSpPr>
          <p:nvPr/>
        </p:nvSpPr>
        <p:spPr>
          <a:xfrm>
            <a:off x="948218" y="1165861"/>
            <a:ext cx="7702800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escorça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valor mitjà de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3ºC/100m</a:t>
            </a:r>
          </a:p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àrees volcàniques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arriba 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10º/100m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Wingdings" panose="05000000000000000000" pitchFamily="2" charset="2"/>
            </a:endParaRPr>
          </a:p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profunditats més grans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variable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, no segueix un augment proporcional</a:t>
            </a:r>
            <a:b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</a:b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                                               estimació de temperatures</a:t>
            </a:r>
            <a:endParaRPr lang="es-ES" sz="1300" b="1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  <p:sp>
        <p:nvSpPr>
          <p:cNvPr id="5" name="Google Shape;824;p36">
            <a:extLst>
              <a:ext uri="{FF2B5EF4-FFF2-40B4-BE49-F238E27FC236}">
                <a16:creationId xmlns:a16="http://schemas.microsoft.com/office/drawing/2014/main" id="{96EB38B8-F222-4565-A578-32857230CCC1}"/>
              </a:ext>
            </a:extLst>
          </p:cNvPr>
          <p:cNvSpPr txBox="1">
            <a:spLocks/>
          </p:cNvSpPr>
          <p:nvPr/>
        </p:nvSpPr>
        <p:spPr>
          <a:xfrm>
            <a:off x="5289299" y="1771687"/>
            <a:ext cx="3778501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>
              <a:buClr>
                <a:schemeClr val="accent1"/>
              </a:buClr>
              <a:buSzPct val="130000"/>
            </a:pPr>
            <a:r>
              <a:rPr lang="es-ES" sz="11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(a partir d’extrapolacions basades en experiments de laboratori i dades sísmiques)</a:t>
            </a:r>
          </a:p>
        </p:txBody>
      </p:sp>
      <p:sp>
        <p:nvSpPr>
          <p:cNvPr id="2" name="Cerrar llave 1">
            <a:extLst>
              <a:ext uri="{FF2B5EF4-FFF2-40B4-BE49-F238E27FC236}">
                <a16:creationId xmlns:a16="http://schemas.microsoft.com/office/drawing/2014/main" id="{54E213E1-789E-4184-BF5F-91ACEC6CE252}"/>
              </a:ext>
            </a:extLst>
          </p:cNvPr>
          <p:cNvSpPr/>
          <p:nvPr/>
        </p:nvSpPr>
        <p:spPr>
          <a:xfrm>
            <a:off x="4343400" y="1259379"/>
            <a:ext cx="160020" cy="377190"/>
          </a:xfrm>
          <a:prstGeom prst="rightBrace">
            <a:avLst>
              <a:gd name="adj1" fmla="val 2525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6CD66F-CD05-4C4D-B4E6-4C4B09F28F08}"/>
              </a:ext>
            </a:extLst>
          </p:cNvPr>
          <p:cNvSpPr txBox="1"/>
          <p:nvPr/>
        </p:nvSpPr>
        <p:spPr>
          <a:xfrm>
            <a:off x="4453890" y="1294085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constants</a:t>
            </a:r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5E82DD85-79EE-4321-9D78-A5486685D605}"/>
              </a:ext>
            </a:extLst>
          </p:cNvPr>
          <p:cNvSpPr/>
          <p:nvPr/>
        </p:nvSpPr>
        <p:spPr>
          <a:xfrm rot="16200000">
            <a:off x="1287729" y="1060120"/>
            <a:ext cx="867494" cy="3023260"/>
          </a:xfrm>
          <a:prstGeom prst="arc">
            <a:avLst>
              <a:gd name="adj1" fmla="val 16646178"/>
              <a:gd name="adj2" fmla="val 48863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8DC22AFB-80AB-4C82-8991-EE0B1AFE28F3}"/>
              </a:ext>
            </a:extLst>
          </p:cNvPr>
          <p:cNvCxnSpPr>
            <a:cxnSpLocks/>
          </p:cNvCxnSpPr>
          <p:nvPr/>
        </p:nvCxnSpPr>
        <p:spPr>
          <a:xfrm flipH="1" flipV="1">
            <a:off x="361386" y="2395053"/>
            <a:ext cx="286314" cy="948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AC473AAD-45FE-49B5-A9B4-B062EE347CCA}"/>
              </a:ext>
            </a:extLst>
          </p:cNvPr>
          <p:cNvCxnSpPr>
            <a:cxnSpLocks/>
          </p:cNvCxnSpPr>
          <p:nvPr/>
        </p:nvCxnSpPr>
        <p:spPr>
          <a:xfrm flipH="1">
            <a:off x="2834640" y="2358245"/>
            <a:ext cx="239696" cy="899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o 38">
            <a:extLst>
              <a:ext uri="{FF2B5EF4-FFF2-40B4-BE49-F238E27FC236}">
                <a16:creationId xmlns:a16="http://schemas.microsoft.com/office/drawing/2014/main" id="{799ACB7A-80E4-4922-9FB4-68058372C38D}"/>
              </a:ext>
            </a:extLst>
          </p:cNvPr>
          <p:cNvSpPr/>
          <p:nvPr/>
        </p:nvSpPr>
        <p:spPr>
          <a:xfrm rot="16200000">
            <a:off x="1365331" y="1312421"/>
            <a:ext cx="867494" cy="3023260"/>
          </a:xfrm>
          <a:prstGeom prst="arc">
            <a:avLst>
              <a:gd name="adj1" fmla="val 16673301"/>
              <a:gd name="adj2" fmla="val 469877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Triángulo isósceles 41">
            <a:extLst>
              <a:ext uri="{FF2B5EF4-FFF2-40B4-BE49-F238E27FC236}">
                <a16:creationId xmlns:a16="http://schemas.microsoft.com/office/drawing/2014/main" id="{CD8266A3-7B48-498A-8262-04D8F9E45595}"/>
              </a:ext>
            </a:extLst>
          </p:cNvPr>
          <p:cNvSpPr/>
          <p:nvPr/>
        </p:nvSpPr>
        <p:spPr>
          <a:xfrm rot="20696411">
            <a:off x="517357" y="1893467"/>
            <a:ext cx="260686" cy="35712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00EF4278-AF0F-4DA4-9D0B-32016FDCE528}"/>
              </a:ext>
            </a:extLst>
          </p:cNvPr>
          <p:cNvCxnSpPr>
            <a:stCxn id="42" idx="5"/>
          </p:cNvCxnSpPr>
          <p:nvPr/>
        </p:nvCxnSpPr>
        <p:spPr>
          <a:xfrm flipV="1">
            <a:off x="710634" y="2004060"/>
            <a:ext cx="237584" cy="51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5EBC264D-B401-4095-8C3E-98F54C66F9FE}"/>
              </a:ext>
            </a:extLst>
          </p:cNvPr>
          <p:cNvCxnSpPr>
            <a:cxnSpLocks/>
          </p:cNvCxnSpPr>
          <p:nvPr/>
        </p:nvCxnSpPr>
        <p:spPr>
          <a:xfrm>
            <a:off x="1666667" y="2469948"/>
            <a:ext cx="0" cy="399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A99AA84-D9D7-4B45-97B4-DE29C0A6D61E}"/>
              </a:ext>
            </a:extLst>
          </p:cNvPr>
          <p:cNvSpPr txBox="1"/>
          <p:nvPr/>
        </p:nvSpPr>
        <p:spPr>
          <a:xfrm>
            <a:off x="882766" y="1837845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10º/100m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6FF0F6B-DC9A-4EAD-A578-66947EFB2214}"/>
              </a:ext>
            </a:extLst>
          </p:cNvPr>
          <p:cNvSpPr txBox="1"/>
          <p:nvPr/>
        </p:nvSpPr>
        <p:spPr>
          <a:xfrm>
            <a:off x="1648188" y="2507552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variable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8580D35-3092-4B48-88CE-DB87B1A108AC}"/>
              </a:ext>
            </a:extLst>
          </p:cNvPr>
          <p:cNvSpPr txBox="1"/>
          <p:nvPr/>
        </p:nvSpPr>
        <p:spPr>
          <a:xfrm>
            <a:off x="1287454" y="2120717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tx1"/>
                </a:solidFill>
                <a:latin typeface="Raleway" panose="020B0604020202020204" charset="0"/>
              </a:rPr>
              <a:t>3º/100m</a:t>
            </a: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5F0F245F-24EB-4838-942C-C174CFE20F23}"/>
              </a:ext>
            </a:extLst>
          </p:cNvPr>
          <p:cNvGrpSpPr/>
          <p:nvPr/>
        </p:nvGrpSpPr>
        <p:grpSpPr>
          <a:xfrm>
            <a:off x="3118237" y="1762714"/>
            <a:ext cx="145349" cy="200028"/>
            <a:chOff x="2597849" y="3686176"/>
            <a:chExt cx="145349" cy="200028"/>
          </a:xfrm>
        </p:grpSpPr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F2C7ED6A-567C-4DCF-8263-D6206C158D83}"/>
                </a:ext>
              </a:extLst>
            </p:cNvPr>
            <p:cNvCxnSpPr/>
            <p:nvPr/>
          </p:nvCxnSpPr>
          <p:spPr>
            <a:xfrm>
              <a:off x="2597849" y="3686176"/>
              <a:ext cx="13830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de flecha 51">
              <a:extLst>
                <a:ext uri="{FF2B5EF4-FFF2-40B4-BE49-F238E27FC236}">
                  <a16:creationId xmlns:a16="http://schemas.microsoft.com/office/drawing/2014/main" id="{61890B18-C480-4C25-BA97-F70FE3F5063E}"/>
                </a:ext>
              </a:extLst>
            </p:cNvPr>
            <p:cNvCxnSpPr/>
            <p:nvPr/>
          </p:nvCxnSpPr>
          <p:spPr>
            <a:xfrm>
              <a:off x="2628898" y="3886204"/>
              <a:ext cx="1143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4A6BC55D-9A58-4D5B-9966-AC431674AF13}"/>
                </a:ext>
              </a:extLst>
            </p:cNvPr>
            <p:cNvCxnSpPr/>
            <p:nvPr/>
          </p:nvCxnSpPr>
          <p:spPr>
            <a:xfrm flipV="1">
              <a:off x="2628898" y="3686176"/>
              <a:ext cx="0" cy="2000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Google Shape;823;p36">
            <a:extLst>
              <a:ext uri="{FF2B5EF4-FFF2-40B4-BE49-F238E27FC236}">
                <a16:creationId xmlns:a16="http://schemas.microsoft.com/office/drawing/2014/main" id="{6656CF25-B754-4035-80FF-608DF15C1CC7}"/>
              </a:ext>
            </a:extLst>
          </p:cNvPr>
          <p:cNvSpPr txBox="1">
            <a:spLocks/>
          </p:cNvSpPr>
          <p:nvPr/>
        </p:nvSpPr>
        <p:spPr>
          <a:xfrm>
            <a:off x="203538" y="3510099"/>
            <a:ext cx="4387005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>
                <a:solidFill>
                  <a:schemeClr val="bg2"/>
                </a:solidFill>
              </a:rPr>
              <a:t>3.1) </a:t>
            </a:r>
            <a:r>
              <a:rPr lang="es-ES" sz="3200">
                <a:solidFill>
                  <a:schemeClr val="accent1"/>
                </a:solidFill>
              </a:rPr>
              <a:t>TRANSPORT DEL CALOR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DD96EABF-E4AB-4D3D-822D-A3FD0CC5A303}"/>
              </a:ext>
            </a:extLst>
          </p:cNvPr>
          <p:cNvSpPr/>
          <p:nvPr/>
        </p:nvSpPr>
        <p:spPr>
          <a:xfrm>
            <a:off x="498298" y="4028954"/>
            <a:ext cx="8074202" cy="2824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El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flux tèrmic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és la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quantitat d’energia calorífica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que arriba a la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superfície terrestre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des de l’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interior del planeta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.</a:t>
            </a:r>
          </a:p>
        </p:txBody>
      </p:sp>
      <p:sp>
        <p:nvSpPr>
          <p:cNvPr id="56" name="Google Shape;824;p36">
            <a:extLst>
              <a:ext uri="{FF2B5EF4-FFF2-40B4-BE49-F238E27FC236}">
                <a16:creationId xmlns:a16="http://schemas.microsoft.com/office/drawing/2014/main" id="{5894EA61-C66C-4D47-A53C-51B00682FF6C}"/>
              </a:ext>
            </a:extLst>
          </p:cNvPr>
          <p:cNvSpPr txBox="1">
            <a:spLocks/>
          </p:cNvSpPr>
          <p:nvPr/>
        </p:nvSpPr>
        <p:spPr>
          <a:xfrm>
            <a:off x="475438" y="4302024"/>
            <a:ext cx="7702800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Es transmet per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conducció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mecanisme molt lent per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baixa conductivitat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de les roques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3;p36">
            <a:extLst>
              <a:ext uri="{FF2B5EF4-FFF2-40B4-BE49-F238E27FC236}">
                <a16:creationId xmlns:a16="http://schemas.microsoft.com/office/drawing/2014/main" id="{EB44A2BF-8A70-43F2-8CA7-BD54F41584F8}"/>
              </a:ext>
            </a:extLst>
          </p:cNvPr>
          <p:cNvSpPr txBox="1">
            <a:spLocks/>
          </p:cNvSpPr>
          <p:nvPr/>
        </p:nvSpPr>
        <p:spPr>
          <a:xfrm>
            <a:off x="310219" y="660219"/>
            <a:ext cx="3987461" cy="50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 u="sng">
                <a:solidFill>
                  <a:schemeClr val="accent1"/>
                </a:solidFill>
                <a:uFill>
                  <a:solidFill>
                    <a:schemeClr val="bg2"/>
                  </a:solidFill>
                </a:uFill>
              </a:rPr>
              <a:t>CORRENTS DE CONVECCIÓ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5E45556-9815-474E-9808-150FAAB16090}"/>
              </a:ext>
            </a:extLst>
          </p:cNvPr>
          <p:cNvSpPr/>
          <p:nvPr/>
        </p:nvSpPr>
        <p:spPr>
          <a:xfrm>
            <a:off x="597358" y="1161721"/>
            <a:ext cx="6969302" cy="672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Les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</a:rPr>
              <a:t>corrents de convecció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</a:rPr>
              <a:t> són el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</a:rPr>
              <a:t>motor de la dinàmica de la Terra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 (permet el flux de materials)</a:t>
            </a:r>
          </a:p>
          <a:p>
            <a: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     el material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calent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 (-dens +lleuger)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ascendeix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 a la superfície</a:t>
            </a:r>
            <a:b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</a:br>
            <a: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     quan es </a:t>
            </a:r>
            <a:r>
              <a:rPr lang="es-ES" sz="1200" b="1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refreda</a:t>
            </a:r>
            <a:r>
              <a:rPr lang="es-ES" sz="1200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 (+dens –lleuger), torna a </a:t>
            </a:r>
            <a:r>
              <a:rPr lang="es-ES" sz="1200" u="sng">
                <a:solidFill>
                  <a:schemeClr val="tx1"/>
                </a:solidFill>
                <a:latin typeface="Raleway" panose="020B0604020202020204" charset="0"/>
                <a:sym typeface="Wingdings" panose="05000000000000000000" pitchFamily="2" charset="2"/>
              </a:rPr>
              <a:t>enfonsar-se</a:t>
            </a:r>
            <a:endParaRPr lang="es-ES" sz="1200">
              <a:solidFill>
                <a:schemeClr val="tx1"/>
              </a:solidFill>
              <a:latin typeface="Raleway" panose="020B0604020202020204" charset="0"/>
            </a:endParaRPr>
          </a:p>
        </p:txBody>
      </p:sp>
      <p:pic>
        <p:nvPicPr>
          <p:cNvPr id="3074" name="Picture 2" descr="Biología y Geología">
            <a:extLst>
              <a:ext uri="{FF2B5EF4-FFF2-40B4-BE49-F238E27FC236}">
                <a16:creationId xmlns:a16="http://schemas.microsoft.com/office/drawing/2014/main" id="{CDAE94D4-2425-482E-AE80-D342BFAF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0" b="97403" l="8716" r="91284">
                        <a14:foregroundMark x1="32110" y1="15152" x2="56881" y2="9957"/>
                        <a14:foregroundMark x1="56881" y1="9957" x2="57339" y2="9957"/>
                        <a14:foregroundMark x1="66972" y1="8225" x2="50459" y2="7359"/>
                        <a14:foregroundMark x1="64220" y1="7792" x2="38991" y2="9524"/>
                        <a14:foregroundMark x1="31651" y1="9091" x2="46789" y2="7359"/>
                        <a14:foregroundMark x1="44037" y1="6494" x2="25229" y2="6926"/>
                        <a14:foregroundMark x1="40367" y1="6061" x2="50000" y2="5628"/>
                        <a14:foregroundMark x1="43578" y1="4329" x2="35780" y2="4329"/>
                        <a14:foregroundMark x1="52294" y1="90476" x2="52294" y2="93939"/>
                        <a14:foregroundMark x1="51835" y1="97403" x2="51835" y2="97403"/>
                        <a14:foregroundMark x1="91284" y1="12987" x2="91284" y2="12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98" y="2117841"/>
            <a:ext cx="2540044" cy="26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: doblada hacia arriba 6">
            <a:extLst>
              <a:ext uri="{FF2B5EF4-FFF2-40B4-BE49-F238E27FC236}">
                <a16:creationId xmlns:a16="http://schemas.microsoft.com/office/drawing/2014/main" id="{3FBFBACE-1771-4A87-B011-508BE1D48B06}"/>
              </a:ext>
            </a:extLst>
          </p:cNvPr>
          <p:cNvSpPr/>
          <p:nvPr/>
        </p:nvSpPr>
        <p:spPr>
          <a:xfrm rot="5400000">
            <a:off x="719515" y="1400017"/>
            <a:ext cx="141714" cy="159797"/>
          </a:xfrm>
          <a:prstGeom prst="bentUp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doblada hacia arriba 7">
            <a:extLst>
              <a:ext uri="{FF2B5EF4-FFF2-40B4-BE49-F238E27FC236}">
                <a16:creationId xmlns:a16="http://schemas.microsoft.com/office/drawing/2014/main" id="{82CA3C21-4074-459E-800A-792A2189EEAE}"/>
              </a:ext>
            </a:extLst>
          </p:cNvPr>
          <p:cNvSpPr/>
          <p:nvPr/>
        </p:nvSpPr>
        <p:spPr>
          <a:xfrm rot="5400000">
            <a:off x="623362" y="1496170"/>
            <a:ext cx="334018" cy="159797"/>
          </a:xfrm>
          <a:prstGeom prst="bentUp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 descr="Pin en Plate Tectonics">
            <a:extLst>
              <a:ext uri="{FF2B5EF4-FFF2-40B4-BE49-F238E27FC236}">
                <a16:creationId xmlns:a16="http://schemas.microsoft.com/office/drawing/2014/main" id="{4E44A5C0-A4DC-4724-BF3A-F4A6448A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31" y="41910"/>
            <a:ext cx="1962296" cy="106777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824;p36">
            <a:extLst>
              <a:ext uri="{FF2B5EF4-FFF2-40B4-BE49-F238E27FC236}">
                <a16:creationId xmlns:a16="http://schemas.microsoft.com/office/drawing/2014/main" id="{B4EC0252-4B45-4B1C-AA69-A529AB45C55B}"/>
              </a:ext>
            </a:extLst>
          </p:cNvPr>
          <p:cNvSpPr txBox="1">
            <a:spLocks/>
          </p:cNvSpPr>
          <p:nvPr/>
        </p:nvSpPr>
        <p:spPr>
          <a:xfrm>
            <a:off x="526238" y="1834307"/>
            <a:ext cx="7702800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Generat per la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forta variació de temperatura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entre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litosfera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i la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capa D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040F861A-0C43-4AE8-A0AC-849B483F9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535207"/>
              </p:ext>
            </p:extLst>
          </p:nvPr>
        </p:nvGraphicFramePr>
        <p:xfrm>
          <a:off x="710472" y="3331583"/>
          <a:ext cx="6096000" cy="82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6669931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856655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solidFill>
                            <a:schemeClr val="accent1"/>
                          </a:solidFill>
                          <a:latin typeface="Raleway" panose="020B0604020202020204" charset="0"/>
                        </a:rPr>
                        <a:t>CORRENT ASCENDENT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solidFill>
                            <a:schemeClr val="accent1"/>
                          </a:solidFill>
                          <a:latin typeface="Raleway" panose="020B0604020202020204" charset="0"/>
                        </a:rPr>
                        <a:t>CORRENT DESCENDENT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053735"/>
                  </a:ext>
                </a:extLst>
              </a:tr>
              <a:tr h="162638">
                <a:tc>
                  <a:txBody>
                    <a:bodyPr/>
                    <a:lstStyle/>
                    <a:p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Originat pels </a:t>
                      </a:r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plomalls de magma</a:t>
                      </a:r>
                      <a:r>
                        <a:rPr lang="es-ES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precedents de la </a:t>
                      </a:r>
                      <a:r>
                        <a:rPr lang="es-ES" b="0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capa D</a:t>
                      </a:r>
                      <a:endParaRPr lang="es-ES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Originat per la </a:t>
                      </a:r>
                      <a:r>
                        <a:rPr lang="es-ES" b="1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gravetat</a:t>
                      </a:r>
                      <a:r>
                        <a:rPr lang="es-ES" b="0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 que actúa sobre les </a:t>
                      </a:r>
                      <a:r>
                        <a:rPr lang="es-ES" b="0" u="sng" baseline="0">
                          <a:uFill>
                            <a:solidFill>
                              <a:schemeClr val="accent1"/>
                            </a:solidFill>
                          </a:uFill>
                          <a:latin typeface="Raleway" panose="020B0604020202020204" charset="0"/>
                        </a:rPr>
                        <a:t>plaques litosfèriques</a:t>
                      </a:r>
                      <a:endParaRPr lang="es-ES" baseline="0">
                        <a:uFill>
                          <a:solidFill>
                            <a:schemeClr val="accent1"/>
                          </a:solidFill>
                        </a:uFill>
                        <a:latin typeface="Raleway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360830"/>
                  </a:ext>
                </a:extLst>
              </a:tr>
            </a:tbl>
          </a:graphicData>
        </a:graphic>
      </p:graphicFrame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63ACB765-BC31-4C61-ABED-8B036A3125D1}"/>
              </a:ext>
            </a:extLst>
          </p:cNvPr>
          <p:cNvSpPr/>
          <p:nvPr/>
        </p:nvSpPr>
        <p:spPr>
          <a:xfrm>
            <a:off x="710472" y="2593992"/>
            <a:ext cx="518160" cy="617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50732B6-8A9E-467F-852C-1E5BEE231FAE}"/>
              </a:ext>
            </a:extLst>
          </p:cNvPr>
          <p:cNvSpPr txBox="1"/>
          <p:nvPr/>
        </p:nvSpPr>
        <p:spPr>
          <a:xfrm>
            <a:off x="1039317" y="3037946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latin typeface="Raleway" panose="020B0604020202020204" charset="0"/>
              </a:rPr>
              <a:t>Al mantell també tenen lloc</a:t>
            </a:r>
          </a:p>
        </p:txBody>
      </p:sp>
      <p:sp>
        <p:nvSpPr>
          <p:cNvPr id="16" name="Google Shape;824;p36">
            <a:extLst>
              <a:ext uri="{FF2B5EF4-FFF2-40B4-BE49-F238E27FC236}">
                <a16:creationId xmlns:a16="http://schemas.microsoft.com/office/drawing/2014/main" id="{C7DCC829-6F12-4010-AF5F-4E08350AB345}"/>
              </a:ext>
            </a:extLst>
          </p:cNvPr>
          <p:cNvSpPr txBox="1">
            <a:spLocks/>
          </p:cNvSpPr>
          <p:nvPr/>
        </p:nvSpPr>
        <p:spPr>
          <a:xfrm>
            <a:off x="526237" y="2046389"/>
            <a:ext cx="6209114" cy="33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182563" indent="-182563">
              <a:buClr>
                <a:schemeClr val="accent1"/>
              </a:buClr>
              <a:buSzPct val="130000"/>
              <a:buFont typeface="Wingdings" panose="05000000000000000000" pitchFamily="2" charset="2"/>
              <a:buChar char="Ø"/>
            </a:pP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Capes que no poden mesclar-se per </a:t>
            </a:r>
            <a:r>
              <a:rPr lang="es-ES" sz="1300" b="1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diferent densitat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Raleway"/>
              </a:rPr>
              <a:t> </a:t>
            </a:r>
            <a:r>
              <a:rPr lang="es-ES" sz="13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</a:t>
            </a:r>
            <a:r>
              <a:rPr lang="es-ES" sz="1300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 </a:t>
            </a:r>
            <a:r>
              <a:rPr lang="es-ES" sz="1300" u="sng">
                <a:uFill>
                  <a:solidFill>
                    <a:schemeClr val="accent1"/>
                  </a:solidFill>
                </a:uFill>
                <a:latin typeface="Raleway"/>
                <a:sym typeface="Wingdings" panose="05000000000000000000" pitchFamily="2" charset="2"/>
              </a:rPr>
              <a:t>corrents de convecció independents</a:t>
            </a:r>
            <a:endParaRPr lang="es-ES" sz="1300">
              <a:uFill>
                <a:solidFill>
                  <a:schemeClr val="accent1"/>
                </a:solidFill>
              </a:uFill>
              <a:latin typeface="Raleway"/>
              <a:sym typeface="Raleway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2CE0D4C-5C6C-4049-A7D1-EDDB816D9472}"/>
              </a:ext>
            </a:extLst>
          </p:cNvPr>
          <p:cNvCxnSpPr/>
          <p:nvPr/>
        </p:nvCxnSpPr>
        <p:spPr>
          <a:xfrm flipV="1">
            <a:off x="8229038" y="1834307"/>
            <a:ext cx="0" cy="6269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093A79D-95C4-410E-9032-A54070C3C8EC}"/>
              </a:ext>
            </a:extLst>
          </p:cNvPr>
          <p:cNvCxnSpPr>
            <a:cxnSpLocks/>
          </p:cNvCxnSpPr>
          <p:nvPr/>
        </p:nvCxnSpPr>
        <p:spPr>
          <a:xfrm flipH="1" flipV="1">
            <a:off x="6598920" y="2629055"/>
            <a:ext cx="82239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9AF92ECA-A104-4E9B-9302-1EB96F3CEAA6}"/>
              </a:ext>
            </a:extLst>
          </p:cNvPr>
          <p:cNvCxnSpPr>
            <a:cxnSpLocks/>
          </p:cNvCxnSpPr>
          <p:nvPr/>
        </p:nvCxnSpPr>
        <p:spPr>
          <a:xfrm flipH="1">
            <a:off x="7936080" y="3783290"/>
            <a:ext cx="1563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646EB82-786A-4EA2-B127-55595ABE6A19}"/>
              </a:ext>
            </a:extLst>
          </p:cNvPr>
          <p:cNvCxnSpPr>
            <a:cxnSpLocks/>
          </p:cNvCxnSpPr>
          <p:nvPr/>
        </p:nvCxnSpPr>
        <p:spPr>
          <a:xfrm flipV="1">
            <a:off x="8229037" y="3238887"/>
            <a:ext cx="1" cy="44942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362C9E-CD7B-4523-9FC5-E4ECD77B484C}"/>
              </a:ext>
            </a:extLst>
          </p:cNvPr>
          <p:cNvSpPr txBox="1"/>
          <p:nvPr/>
        </p:nvSpPr>
        <p:spPr>
          <a:xfrm>
            <a:off x="5091574" y="2476814"/>
            <a:ext cx="1590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>
                <a:solidFill>
                  <a:schemeClr val="accent1"/>
                </a:solidFill>
                <a:latin typeface="Raleway" panose="020B0604020202020204" charset="0"/>
              </a:rPr>
              <a:t>corrent descendent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34977F2-7D0D-402A-9518-50FDDE928229}"/>
              </a:ext>
            </a:extLst>
          </p:cNvPr>
          <p:cNvSpPr txBox="1"/>
          <p:nvPr/>
        </p:nvSpPr>
        <p:spPr>
          <a:xfrm>
            <a:off x="7546902" y="1604578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>
                <a:solidFill>
                  <a:schemeClr val="accent1"/>
                </a:solidFill>
                <a:latin typeface="Raleway" panose="020B0604020202020204" charset="0"/>
              </a:rPr>
              <a:t>corrent ascendent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10059A4-E184-4946-A2E3-5BF4E0381E74}"/>
              </a:ext>
            </a:extLst>
          </p:cNvPr>
          <p:cNvSpPr txBox="1"/>
          <p:nvPr/>
        </p:nvSpPr>
        <p:spPr>
          <a:xfrm>
            <a:off x="8012279" y="3635307"/>
            <a:ext cx="122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solidFill>
                  <a:schemeClr val="accent1"/>
                </a:solidFill>
                <a:latin typeface="Raleway" panose="020B0604020202020204" charset="0"/>
              </a:rPr>
              <a:t>corrents independents</a:t>
            </a:r>
          </a:p>
        </p:txBody>
      </p:sp>
    </p:spTree>
    <p:extLst>
      <p:ext uri="{BB962C8B-B14F-4D97-AF65-F5344CB8AC3E}">
        <p14:creationId xmlns:p14="http://schemas.microsoft.com/office/powerpoint/2010/main" val="2534163664"/>
      </p:ext>
    </p:extLst>
  </p:cSld>
  <p:clrMapOvr>
    <a:masterClrMapping/>
  </p:clrMapOvr>
</p:sld>
</file>

<file path=ppt/theme/theme1.xml><?xml version="1.0" encoding="utf-8"?>
<a:theme xmlns:a="http://schemas.openxmlformats.org/drawingml/2006/main" name="Controversial Medical Substances by Slidesgo">
  <a:themeElements>
    <a:clrScheme name="Simple Light">
      <a:dk1>
        <a:srgbClr val="4E4E4D"/>
      </a:dk1>
      <a:lt1>
        <a:srgbClr val="FCFBEC"/>
      </a:lt1>
      <a:dk2>
        <a:srgbClr val="CC9666"/>
      </a:dk2>
      <a:lt2>
        <a:srgbClr val="D6A47B"/>
      </a:lt2>
      <a:accent1>
        <a:srgbClr val="A6C4A9"/>
      </a:accent1>
      <a:accent2>
        <a:srgbClr val="74AE87"/>
      </a:accent2>
      <a:accent3>
        <a:srgbClr val="87AD89"/>
      </a:accent3>
      <a:accent4>
        <a:srgbClr val="BFDDBF"/>
      </a:accent4>
      <a:accent5>
        <a:srgbClr val="DAEFDA"/>
      </a:accent5>
      <a:accent6>
        <a:srgbClr val="FFFFFF"/>
      </a:accent6>
      <a:hlink>
        <a:srgbClr val="4E4E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1153</Words>
  <Application>Microsoft Office PowerPoint</Application>
  <PresentationFormat>Presentación en pantalla (16:9)</PresentationFormat>
  <Paragraphs>203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Montserrat</vt:lpstr>
      <vt:lpstr>Staatliches</vt:lpstr>
      <vt:lpstr>Courier New</vt:lpstr>
      <vt:lpstr>Wingdings 3</vt:lpstr>
      <vt:lpstr>Wingdings</vt:lpstr>
      <vt:lpstr>Arial</vt:lpstr>
      <vt:lpstr>Raleway</vt:lpstr>
      <vt:lpstr>Controversial Medical Substances by Slidesgo</vt:lpstr>
      <vt:lpstr>BIOLOGIA T.6</vt:lpstr>
      <vt:lpstr>1. l’origen del sistema solar i de la terra</vt:lpstr>
      <vt:lpstr>2. L’estudi de l’estructura de la terra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Moviments verticals de la litosfera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BIOLOGIA T.6</dc:title>
  <cp:lastModifiedBy>Eva Arnau</cp:lastModifiedBy>
  <cp:revision>47</cp:revision>
  <dcterms:modified xsi:type="dcterms:W3CDTF">2023-05-24T18:05:08Z</dcterms:modified>
</cp:coreProperties>
</file>