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</p:sldIdLst>
  <p:sldSz cx="9144000" cy="5143500" type="screen16x9"/>
  <p:notesSz cx="6858000" cy="9144000"/>
  <p:embeddedFontLst>
    <p:embeddedFont>
      <p:font typeface="Frank Ruhl Libre Light" panose="020B0604020202020204" charset="-79"/>
      <p:regular r:id="rId15"/>
      <p:bold r:id="rId16"/>
    </p:embeddedFont>
    <p:embeddedFont>
      <p:font typeface="IBM Plex Sans Condensed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6E5F7E-F312-4DFA-A5A2-B25B56E66BE7}">
  <a:tblStyle styleId="{A66E5F7E-F312-4DFA-A5A2-B25B56E66B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ADA92BD-C3C7-4A1A-BC61-64B288FEAE3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604500"/>
            <a:ext cx="60873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998100" y="604500"/>
            <a:ext cx="3597600" cy="393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1524459" y="1797900"/>
            <a:ext cx="0" cy="15477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Max space">
  <p:cSld name="TITLE_ONLY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0" y="604500"/>
            <a:ext cx="84921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7740300" cy="25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3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rank Ruhl Libre Light"/>
              <a:buChar char="◎"/>
              <a:defRPr sz="2000">
                <a:solidFill>
                  <a:schemeClr val="dk2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lvl="1" indent="-3175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Frank Ruhl Libre Light"/>
              <a:buChar char="◎"/>
              <a:defRPr sz="2000">
                <a:solidFill>
                  <a:schemeClr val="dk2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lvl="2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rank Ruhl Libre Light"/>
              <a:buChar char="■"/>
              <a:defRPr sz="2000">
                <a:solidFill>
                  <a:schemeClr val="dk2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lvl="3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ank Ruhl Libre Light"/>
              <a:buChar char="●"/>
              <a:defRPr sz="2000">
                <a:solidFill>
                  <a:schemeClr val="dk2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lvl="4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ank Ruhl Libre Light"/>
              <a:buChar char="○"/>
              <a:defRPr sz="2000">
                <a:solidFill>
                  <a:schemeClr val="dk2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lvl="5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ank Ruhl Libre Light"/>
              <a:buChar char="■"/>
              <a:defRPr sz="2000">
                <a:solidFill>
                  <a:schemeClr val="dk2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lvl="6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ank Ruhl Libre Light"/>
              <a:buChar char="●"/>
              <a:defRPr sz="2000">
                <a:solidFill>
                  <a:schemeClr val="dk2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lvl="7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ank Ruhl Libre Light"/>
              <a:buChar char="○"/>
              <a:defRPr sz="2000">
                <a:solidFill>
                  <a:schemeClr val="dk2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lvl="8" indent="-35560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000"/>
              <a:buFont typeface="Frank Ruhl Libre Light"/>
              <a:buChar char="■"/>
              <a:defRPr sz="2000">
                <a:solidFill>
                  <a:schemeClr val="dk2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1998100" y="604500"/>
            <a:ext cx="3597600" cy="393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u="sng"/>
              <a:t>VALENCÀ T.3</a:t>
            </a:r>
            <a:br>
              <a:rPr lang="es-ES" u="sng"/>
            </a:br>
            <a:r>
              <a:rPr lang="es-ES"/>
              <a:t>Literatura</a:t>
            </a:r>
            <a:endParaRPr u="sng"/>
          </a:p>
        </p:txBody>
      </p:sp>
      <p:grpSp>
        <p:nvGrpSpPr>
          <p:cNvPr id="73" name="Google Shape;73;p13"/>
          <p:cNvGrpSpPr/>
          <p:nvPr/>
        </p:nvGrpSpPr>
        <p:grpSpPr>
          <a:xfrm>
            <a:off x="503784" y="2340319"/>
            <a:ext cx="520986" cy="462861"/>
            <a:chOff x="5292575" y="3681900"/>
            <a:chExt cx="420150" cy="373275"/>
          </a:xfrm>
        </p:grpSpPr>
        <p:sp>
          <p:nvSpPr>
            <p:cNvPr id="74" name="Google Shape;74;p1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24654-74C2-40BE-9ED2-4A7209E1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11" y="125328"/>
            <a:ext cx="7740300" cy="414873"/>
          </a:xfrm>
        </p:spPr>
        <p:txBody>
          <a:bodyPr/>
          <a:lstStyle/>
          <a:p>
            <a:r>
              <a:rPr lang="es-ES" sz="3200">
                <a:solidFill>
                  <a:schemeClr val="bg1"/>
                </a:solidFill>
              </a:rPr>
              <a:t>2. </a:t>
            </a:r>
            <a:r>
              <a:rPr lang="es-ES" sz="3200">
                <a:solidFill>
                  <a:schemeClr val="accent3"/>
                </a:solidFill>
              </a:rPr>
              <a:t>Literatura: el segle XX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6800D82-7C05-4B6B-94B6-63FEFE1AB0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10</a:t>
            </a:fld>
            <a:endParaRPr lang="es-ES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8985B1CF-3D68-4215-ACC9-8A8EA2527E4F}"/>
              </a:ext>
            </a:extLst>
          </p:cNvPr>
          <p:cNvSpPr txBox="1">
            <a:spLocks/>
          </p:cNvSpPr>
          <p:nvPr/>
        </p:nvSpPr>
        <p:spPr>
          <a:xfrm>
            <a:off x="223843" y="673290"/>
            <a:ext cx="7740300" cy="4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 sz="24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</a:rPr>
              <a:t>2.2) </a:t>
            </a:r>
            <a:r>
              <a:rPr lang="es-ES" sz="2400" u="sng">
                <a:uFill>
                  <a:solidFill>
                    <a:schemeClr val="accent3"/>
                  </a:solidFill>
                </a:uFill>
              </a:rPr>
              <a:t>LITERATURA DE POSTGUERRA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D366D95B-F75C-424B-B976-DDFE237963B2}"/>
              </a:ext>
            </a:extLst>
          </p:cNvPr>
          <p:cNvSpPr txBox="1">
            <a:spLocks/>
          </p:cNvSpPr>
          <p:nvPr/>
        </p:nvSpPr>
        <p:spPr>
          <a:xfrm>
            <a:off x="291595" y="1088163"/>
            <a:ext cx="7740300" cy="4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 sz="2000" u="sng">
                <a:solidFill>
                  <a:schemeClr val="accent3"/>
                </a:solidFill>
                <a:uFill>
                  <a:solidFill>
                    <a:schemeClr val="accent1"/>
                  </a:solidFill>
                </a:uFill>
              </a:rPr>
              <a:t>RECUPERACIÓ LINGÜÍSTICA</a:t>
            </a:r>
            <a:endParaRPr lang="es-ES" sz="2000" u="sng"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18" name="Google Shape;87;p14">
            <a:extLst>
              <a:ext uri="{FF2B5EF4-FFF2-40B4-BE49-F238E27FC236}">
                <a16:creationId xmlns:a16="http://schemas.microsoft.com/office/drawing/2014/main" id="{933EA34D-E54C-49AB-84E9-B721A81029BF}"/>
              </a:ext>
            </a:extLst>
          </p:cNvPr>
          <p:cNvSpPr txBox="1">
            <a:spLocks/>
          </p:cNvSpPr>
          <p:nvPr/>
        </p:nvSpPr>
        <p:spPr>
          <a:xfrm>
            <a:off x="395211" y="1503036"/>
            <a:ext cx="8191931" cy="25137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El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franquisme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alleugerava la repressió i censura 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 condicionaments exigits per la comunitat internacional</a:t>
            </a:r>
          </a:p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>
                <a:solidFill>
                  <a:schemeClr val="accent2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A partir dels anys 50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: 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Inici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progressiu resorgiment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    organització de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tertúlies literàries</a:t>
            </a:r>
            <a:b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</a:b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                                                                                                 mínima publicació de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literatura en valencà</a:t>
            </a:r>
          </a:p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endParaRPr lang="en-US" sz="1200" b="1">
              <a:solidFill>
                <a:srgbClr val="6B6E81"/>
              </a:solidFill>
              <a:uFill>
                <a:solidFill>
                  <a:schemeClr val="accent3"/>
                </a:solidFill>
              </a:uFill>
              <a:latin typeface="Frank Ruhl Libre Light"/>
              <a:cs typeface="Frank Ruhl Libre Light"/>
              <a:sym typeface="Wingdings" panose="05000000000000000000" pitchFamily="2" charset="2"/>
            </a:endParaRPr>
          </a:p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Any 1948: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Carles Salvador 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 </a:t>
            </a:r>
            <a:r>
              <a:rPr lang="en-US" sz="1200" b="1" i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Secció de Literatura i Filologia de Lo Rat Penat</a:t>
            </a:r>
            <a:endParaRPr lang="en-US" sz="1200">
              <a:solidFill>
                <a:srgbClr val="6B6E81"/>
              </a:solidFill>
              <a:uFill>
                <a:solidFill>
                  <a:schemeClr val="accent3"/>
                </a:solidFill>
              </a:uFill>
              <a:latin typeface="Frank Ruhl Libre Light"/>
              <a:cs typeface="Frank Ruhl Libre Light"/>
              <a:sym typeface="Wingdings" panose="05000000000000000000" pitchFamily="2" charset="2"/>
            </a:endParaRPr>
          </a:p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Any 1949: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cursos de llengua  treballadors del diari </a:t>
            </a:r>
            <a:r>
              <a:rPr lang="en-US" sz="1200" b="1" i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Levante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 per qualsevol intererssat</a:t>
            </a:r>
          </a:p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Any 1950: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Manuel Sanchis Guarner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 </a:t>
            </a:r>
            <a:r>
              <a:rPr lang="en-US" sz="1200" b="1" i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Gramàtica valenciana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(editorial </a:t>
            </a:r>
            <a:r>
              <a:rPr lang="en-US" sz="1200" b="1" i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Torre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) sense bibliografia o materials de consulta</a:t>
            </a:r>
          </a:p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Any 1959: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creixement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econòmic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 certa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liberalització</a:t>
            </a:r>
          </a:p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Any 1962: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Joan Fuster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 </a:t>
            </a:r>
            <a:r>
              <a:rPr lang="en-US" sz="1200" b="1" i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Nosaltres els valencians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: reflexió història del panorama cultural valencià</a:t>
            </a:r>
          </a:p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Any 1966: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</a:t>
            </a:r>
            <a:r>
              <a:rPr lang="en-US" sz="1200" b="1" i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Ley de Prensa e Imprenta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    fi a la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censura</a:t>
            </a:r>
            <a:b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</a:b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                                                                      permet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traduccions</a:t>
            </a:r>
          </a:p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Autors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: Isa Tròlec, Joan Francesc Mira, Joan Fuster, Josep Lozano, Vicent Estellés</a:t>
            </a:r>
            <a:endParaRPr lang="en-US" sz="1200">
              <a:solidFill>
                <a:srgbClr val="6B6E81"/>
              </a:solidFill>
              <a:uFill>
                <a:solidFill>
                  <a:schemeClr val="accent3"/>
                </a:solidFill>
              </a:uFill>
              <a:latin typeface="Frank Ruhl Libre Light"/>
              <a:cs typeface="Frank Ruhl Libre Light"/>
              <a:sym typeface="Wingdings" panose="05000000000000000000" pitchFamily="2" charset="2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73CD4AC-0714-4CA4-A288-909ACD615262}"/>
              </a:ext>
            </a:extLst>
          </p:cNvPr>
          <p:cNvCxnSpPr/>
          <p:nvPr/>
        </p:nvCxnSpPr>
        <p:spPr>
          <a:xfrm>
            <a:off x="291595" y="2216727"/>
            <a:ext cx="774030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44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24654-74C2-40BE-9ED2-4A7209E1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11" y="125328"/>
            <a:ext cx="7740300" cy="414873"/>
          </a:xfrm>
        </p:spPr>
        <p:txBody>
          <a:bodyPr/>
          <a:lstStyle/>
          <a:p>
            <a:r>
              <a:rPr lang="es-ES" sz="3200">
                <a:solidFill>
                  <a:schemeClr val="bg1"/>
                </a:solidFill>
              </a:rPr>
              <a:t>2. </a:t>
            </a:r>
            <a:r>
              <a:rPr lang="es-ES" sz="3200">
                <a:solidFill>
                  <a:schemeClr val="accent3"/>
                </a:solidFill>
              </a:rPr>
              <a:t>Literatura: el segle XX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6800D82-7C05-4B6B-94B6-63FEFE1AB0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11</a:t>
            </a:fld>
            <a:endParaRPr lang="es-ES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8985B1CF-3D68-4215-ACC9-8A8EA2527E4F}"/>
              </a:ext>
            </a:extLst>
          </p:cNvPr>
          <p:cNvSpPr txBox="1">
            <a:spLocks/>
          </p:cNvSpPr>
          <p:nvPr/>
        </p:nvSpPr>
        <p:spPr>
          <a:xfrm>
            <a:off x="223843" y="673290"/>
            <a:ext cx="7740300" cy="4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 sz="24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</a:rPr>
              <a:t>2.2) </a:t>
            </a:r>
            <a:r>
              <a:rPr lang="es-ES" sz="2400" u="sng">
                <a:uFill>
                  <a:solidFill>
                    <a:schemeClr val="accent3"/>
                  </a:solidFill>
                </a:uFill>
              </a:rPr>
              <a:t>LITERATURA DE POSTGUERRA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D366D95B-F75C-424B-B976-DDFE237963B2}"/>
              </a:ext>
            </a:extLst>
          </p:cNvPr>
          <p:cNvSpPr txBox="1">
            <a:spLocks/>
          </p:cNvSpPr>
          <p:nvPr/>
        </p:nvSpPr>
        <p:spPr>
          <a:xfrm>
            <a:off x="291595" y="1088163"/>
            <a:ext cx="7740300" cy="4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 sz="2000" u="sng">
                <a:solidFill>
                  <a:schemeClr val="accent3"/>
                </a:solidFill>
                <a:uFill>
                  <a:solidFill>
                    <a:schemeClr val="accent1"/>
                  </a:solidFill>
                </a:uFill>
              </a:rPr>
              <a:t>RECUPERACIÓ LINGÜÍSTICA</a:t>
            </a:r>
            <a:endParaRPr lang="es-ES" sz="2000" u="sng"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18" name="Google Shape;87;p14">
            <a:extLst>
              <a:ext uri="{FF2B5EF4-FFF2-40B4-BE49-F238E27FC236}">
                <a16:creationId xmlns:a16="http://schemas.microsoft.com/office/drawing/2014/main" id="{933EA34D-E54C-49AB-84E9-B721A81029BF}"/>
              </a:ext>
            </a:extLst>
          </p:cNvPr>
          <p:cNvSpPr txBox="1">
            <a:spLocks/>
          </p:cNvSpPr>
          <p:nvPr/>
        </p:nvSpPr>
        <p:spPr>
          <a:xfrm>
            <a:off x="395211" y="1469420"/>
            <a:ext cx="8191931" cy="25137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Anys 60: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inici moviment cultural </a:t>
            </a:r>
            <a:r>
              <a:rPr lang="en-US" sz="1200" b="1" i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Nova Cançó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    impulsa la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música valenciana</a:t>
            </a:r>
            <a:b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</a:b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                                                                                      influeix en la posterior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recuperació democràtica</a:t>
            </a:r>
            <a:endParaRPr lang="en-US" sz="1200">
              <a:solidFill>
                <a:srgbClr val="6B6E81"/>
              </a:solidFill>
              <a:uFill>
                <a:solidFill>
                  <a:schemeClr val="accent3"/>
                </a:solidFill>
              </a:uFill>
              <a:latin typeface="Frank Ruhl Libre Light"/>
              <a:cs typeface="Frank Ruhl Libre Light"/>
              <a:sym typeface="Wingdings" panose="05000000000000000000" pitchFamily="2" charset="2"/>
            </a:endParaRPr>
          </a:p>
          <a:p>
            <a:pPr marL="450850" lvl="1" indent="-180975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¤"/>
            </a:pP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Raimon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 figura destacada    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composicions</a:t>
            </a:r>
            <a:b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</a:b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                                                     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adaptacions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dels poetes clàssics</a:t>
            </a:r>
          </a:p>
          <a:p>
            <a:pPr marL="269875" lvl="1">
              <a:lnSpc>
                <a:spcPct val="114000"/>
              </a:lnSpc>
              <a:buClr>
                <a:schemeClr val="accent3"/>
              </a:buClr>
              <a:buSzPts val="1100"/>
            </a:pPr>
            <a:endParaRPr lang="en-US" sz="1200">
              <a:solidFill>
                <a:srgbClr val="6B6E81"/>
              </a:solidFill>
              <a:uFill>
                <a:solidFill>
                  <a:schemeClr val="accent3"/>
                </a:solidFill>
              </a:uFill>
              <a:latin typeface="Frank Ruhl Libre Light"/>
              <a:cs typeface="Frank Ruhl Libre Light"/>
              <a:sym typeface="Wingdings" panose="05000000000000000000" pitchFamily="2" charset="2"/>
            </a:endParaRPr>
          </a:p>
          <a:p>
            <a:pPr marL="179388" indent="-179388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¢"/>
            </a:pP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Àmbit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sociolingüístic: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realitat de la </a:t>
            </a:r>
            <a:r>
              <a:rPr lang="en-US" sz="1200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situació lingüística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de la societat valenciana</a:t>
            </a:r>
          </a:p>
          <a:p>
            <a:pPr marL="450850" lvl="1" indent="-180975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¤"/>
            </a:pPr>
            <a:r>
              <a:rPr lang="en-US" sz="1200" b="1" i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Un dilema valencià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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Lluís Aracil</a:t>
            </a:r>
            <a:endParaRPr lang="en-US" sz="1200">
              <a:solidFill>
                <a:srgbClr val="6B6E81"/>
              </a:solidFill>
              <a:uFill>
                <a:solidFill>
                  <a:schemeClr val="accent3"/>
                </a:solidFill>
              </a:uFill>
              <a:latin typeface="Frank Ruhl Libre Light"/>
              <a:cs typeface="Frank Ruhl Libre Light"/>
              <a:sym typeface="Wingdings" panose="05000000000000000000" pitchFamily="2" charset="2"/>
            </a:endParaRPr>
          </a:p>
          <a:p>
            <a:pPr marL="450850" lvl="1" indent="-180975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¤"/>
            </a:pPr>
            <a:r>
              <a:rPr lang="en-US" sz="1200" b="1" i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Conflicte lingüístic valencià</a:t>
            </a:r>
          </a:p>
          <a:p>
            <a:pPr marL="450850" lvl="1" indent="-180975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¤"/>
            </a:pPr>
            <a:endParaRPr lang="en-US" sz="1200" b="1" i="1">
              <a:solidFill>
                <a:srgbClr val="6B6E81"/>
              </a:solidFill>
              <a:uFill>
                <a:solidFill>
                  <a:schemeClr val="accent3"/>
                </a:solidFill>
              </a:uFill>
              <a:latin typeface="Frank Ruhl Libre Light"/>
              <a:cs typeface="Frank Ruhl Libre Light"/>
              <a:sym typeface="Wingdings" panose="05000000000000000000" pitchFamily="2" charset="2"/>
            </a:endParaRPr>
          </a:p>
          <a:p>
            <a:pPr marL="179388" lvl="1" indent="-179388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¢"/>
            </a:pP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Anys 70:     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reivindicació de la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normalització lingüística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 </a:t>
            </a:r>
            <a:r>
              <a:rPr lang="en-US" sz="1200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escoles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i </a:t>
            </a:r>
            <a:r>
              <a:rPr lang="en-US" sz="1200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instituts</a:t>
            </a:r>
            <a:b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</a:b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                    consolidació de les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tendències modernitzadores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 literatura (poesia, narració i teatre)</a:t>
            </a:r>
            <a:endParaRPr lang="en-US" sz="1200" b="1">
              <a:solidFill>
                <a:srgbClr val="6B6E81"/>
              </a:solidFill>
              <a:uFill>
                <a:solidFill>
                  <a:schemeClr val="accent3"/>
                </a:solidFill>
              </a:uFill>
              <a:latin typeface="Frank Ruhl Libre Light"/>
              <a:cs typeface="Frank Ruhl Libre Light"/>
              <a:sym typeface="Wingdings" panose="05000000000000000000" pitchFamily="2" charset="2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C05CEC3-A36B-4653-9203-A91833DDAC31}"/>
              </a:ext>
            </a:extLst>
          </p:cNvPr>
          <p:cNvCxnSpPr/>
          <p:nvPr/>
        </p:nvCxnSpPr>
        <p:spPr>
          <a:xfrm>
            <a:off x="291595" y="2403761"/>
            <a:ext cx="774030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9C66818-4D49-4715-94B1-3EFE7847ADB8}"/>
              </a:ext>
            </a:extLst>
          </p:cNvPr>
          <p:cNvCxnSpPr/>
          <p:nvPr/>
        </p:nvCxnSpPr>
        <p:spPr>
          <a:xfrm>
            <a:off x="291595" y="3235033"/>
            <a:ext cx="774030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123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24654-74C2-40BE-9ED2-4A7209E1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11" y="125328"/>
            <a:ext cx="7740300" cy="414873"/>
          </a:xfrm>
        </p:spPr>
        <p:txBody>
          <a:bodyPr/>
          <a:lstStyle/>
          <a:p>
            <a:r>
              <a:rPr lang="es-ES" sz="3200">
                <a:solidFill>
                  <a:schemeClr val="bg1"/>
                </a:solidFill>
              </a:rPr>
              <a:t>2. </a:t>
            </a:r>
            <a:r>
              <a:rPr lang="es-ES" sz="3200">
                <a:solidFill>
                  <a:schemeClr val="accent3"/>
                </a:solidFill>
              </a:rPr>
              <a:t>Literatura: el segle XX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6800D82-7C05-4B6B-94B6-63FEFE1AB0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12</a:t>
            </a:fld>
            <a:endParaRPr lang="es-ES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8985B1CF-3D68-4215-ACC9-8A8EA2527E4F}"/>
              </a:ext>
            </a:extLst>
          </p:cNvPr>
          <p:cNvSpPr txBox="1">
            <a:spLocks/>
          </p:cNvSpPr>
          <p:nvPr/>
        </p:nvSpPr>
        <p:spPr>
          <a:xfrm>
            <a:off x="223843" y="673290"/>
            <a:ext cx="7740300" cy="4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 sz="24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</a:rPr>
              <a:t>2.3) </a:t>
            </a:r>
            <a:r>
              <a:rPr lang="es-ES" sz="2400" u="sng">
                <a:uFill>
                  <a:solidFill>
                    <a:schemeClr val="accent3"/>
                  </a:solidFill>
                </a:uFill>
              </a:rPr>
              <a:t>ARRIBADA DE LA DEMOCRÀCIA</a:t>
            </a:r>
          </a:p>
        </p:txBody>
      </p:sp>
      <p:sp>
        <p:nvSpPr>
          <p:cNvPr id="18" name="Google Shape;87;p14">
            <a:extLst>
              <a:ext uri="{FF2B5EF4-FFF2-40B4-BE49-F238E27FC236}">
                <a16:creationId xmlns:a16="http://schemas.microsoft.com/office/drawing/2014/main" id="{933EA34D-E54C-49AB-84E9-B721A81029BF}"/>
              </a:ext>
            </a:extLst>
          </p:cNvPr>
          <p:cNvSpPr txBox="1">
            <a:spLocks/>
          </p:cNvSpPr>
          <p:nvPr/>
        </p:nvSpPr>
        <p:spPr>
          <a:xfrm>
            <a:off x="395211" y="1088163"/>
            <a:ext cx="8191931" cy="8648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Constitució 1978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    aprova els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estatuts d’autonomia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valencians  reconeix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drets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: llengua, bandera i escut</a:t>
            </a:r>
            <a:b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</a:b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                                   desplega la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legislació sobre la normalització de la llengua</a:t>
            </a:r>
            <a:endParaRPr lang="en-US" sz="1200">
              <a:solidFill>
                <a:srgbClr val="6B6E81"/>
              </a:solidFill>
              <a:uFill>
                <a:solidFill>
                  <a:schemeClr val="accent3"/>
                </a:solidFill>
              </a:uFill>
              <a:latin typeface="Frank Ruhl Libre Light"/>
              <a:cs typeface="Frank Ruhl Libre Light"/>
              <a:sym typeface="Wingdings" panose="05000000000000000000" pitchFamily="2" charset="2"/>
            </a:endParaRPr>
          </a:p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Any 1983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: </a:t>
            </a:r>
            <a:r>
              <a:rPr lang="en-US" sz="1200" b="1" i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Llei d’Ús i Ensenyament del Valencià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(LUEV)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 reintrodueix valencià a l’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ensenyament</a:t>
            </a:r>
            <a:endParaRPr lang="en-US" sz="1200">
              <a:solidFill>
                <a:srgbClr val="6B6E81"/>
              </a:solidFill>
              <a:uFill>
                <a:solidFill>
                  <a:schemeClr val="accent3"/>
                </a:solidFill>
              </a:uFill>
              <a:latin typeface="Frank Ruhl Libre Light"/>
              <a:cs typeface="Frank Ruhl Libre Light"/>
              <a:sym typeface="Wingdings" panose="05000000000000000000" pitchFamily="2" charset="2"/>
            </a:endParaRPr>
          </a:p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Any 2001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: creació de l’</a:t>
            </a:r>
            <a:r>
              <a:rPr lang="en-US" sz="1200" b="1" i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Acadèmia Valenciana de la Llengua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 s’ocupa de la </a:t>
            </a:r>
            <a:r>
              <a:rPr lang="en-US" sz="1200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normativa lingüística</a:t>
            </a:r>
            <a:endParaRPr lang="en-US" sz="1200" b="1">
              <a:solidFill>
                <a:srgbClr val="6B6E81"/>
              </a:solidFill>
              <a:uFill>
                <a:solidFill>
                  <a:schemeClr val="accent3"/>
                </a:solidFill>
              </a:uFill>
              <a:latin typeface="Frank Ruhl Libre Light"/>
              <a:cs typeface="Frank Ruhl Libre Ligh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04434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24654-74C2-40BE-9ED2-4A7209E1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11" y="125328"/>
            <a:ext cx="7740300" cy="414873"/>
          </a:xfrm>
        </p:spPr>
        <p:txBody>
          <a:bodyPr/>
          <a:lstStyle/>
          <a:p>
            <a:r>
              <a:rPr lang="es-ES" sz="3200">
                <a:solidFill>
                  <a:schemeClr val="bg1"/>
                </a:solidFill>
              </a:rPr>
              <a:t>1. </a:t>
            </a:r>
            <a:r>
              <a:rPr lang="es-ES" sz="3200">
                <a:solidFill>
                  <a:schemeClr val="accent3"/>
                </a:solidFill>
              </a:rPr>
              <a:t>Els textos periodístics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6800D82-7C05-4B6B-94B6-63FEFE1AB0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</a:t>
            </a:fld>
            <a:endParaRPr lang="es-ES"/>
          </a:p>
        </p:txBody>
      </p:sp>
      <p:sp>
        <p:nvSpPr>
          <p:cNvPr id="6" name="Google Shape;87;p14">
            <a:extLst>
              <a:ext uri="{FF2B5EF4-FFF2-40B4-BE49-F238E27FC236}">
                <a16:creationId xmlns:a16="http://schemas.microsoft.com/office/drawing/2014/main" id="{668E9229-1EB5-44D0-8F98-50FFF604B4D8}"/>
              </a:ext>
            </a:extLst>
          </p:cNvPr>
          <p:cNvSpPr txBox="1">
            <a:spLocks/>
          </p:cNvSpPr>
          <p:nvPr/>
        </p:nvSpPr>
        <p:spPr>
          <a:xfrm>
            <a:off x="292204" y="741214"/>
            <a:ext cx="4619208" cy="5187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FINALITAT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: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    </a:t>
            </a:r>
            <a:r>
              <a:rPr lang="en-US" sz="1200" b="1">
                <a:solidFill>
                  <a:srgbClr val="6B6E81"/>
                </a:solidFill>
                <a:latin typeface="Frank Ruhl Libre Light"/>
                <a:cs typeface="Frank Ruhl Libre Light"/>
                <a:sym typeface="Frank Ruhl Libre Light"/>
              </a:rPr>
              <a:t>opinar</a:t>
            </a:r>
            <a:r>
              <a:rPr lang="en-US" sz="1200">
                <a:solidFill>
                  <a:srgbClr val="6B6E81"/>
                </a:solidFill>
                <a:latin typeface="Frank Ruhl Libre Light"/>
                <a:cs typeface="Frank Ruhl Libre Light"/>
                <a:sym typeface="Frank Ruhl Libre Light"/>
              </a:rPr>
              <a:t> i orientar l’opinió del lector</a:t>
            </a:r>
            <a:r>
              <a:rPr lang="en-US" sz="1200">
                <a:solidFill>
                  <a:schemeClr val="accent3"/>
                </a:solidFill>
                <a:latin typeface="Frank Ruhl Libre Light"/>
                <a:cs typeface="Frank Ruhl Libre Light"/>
                <a:sym typeface="Frank Ruhl Libre Light"/>
              </a:rPr>
              <a:t> </a:t>
            </a:r>
            <a:r>
              <a:rPr lang="en-US" sz="1200">
                <a:solidFill>
                  <a:schemeClr val="accent3"/>
                </a:solidFill>
                <a:latin typeface="Frank Ruhl Libre Light"/>
                <a:cs typeface="Frank Ruhl Libre Light"/>
                <a:sym typeface="Wingdings" panose="05000000000000000000" pitchFamily="2" charset="2"/>
              </a:rPr>
              <a:t> </a:t>
            </a:r>
            <a:r>
              <a:rPr lang="en-US" sz="1200" b="1">
                <a:solidFill>
                  <a:srgbClr val="6B6E81"/>
                </a:solidFill>
                <a:latin typeface="Frank Ruhl Libre Light"/>
                <a:cs typeface="Frank Ruhl Libre Light"/>
                <a:sym typeface="Wingdings" panose="05000000000000000000" pitchFamily="2" charset="2"/>
              </a:rPr>
              <a:t>argumentació</a:t>
            </a:r>
            <a:br>
              <a:rPr lang="en-US" sz="1200">
                <a:solidFill>
                  <a:srgbClr val="6B6E81"/>
                </a:solidFill>
                <a:latin typeface="Frank Ruhl Libre Light"/>
                <a:cs typeface="Frank Ruhl Libre Light"/>
                <a:sym typeface="Frank Ruhl Libre Light"/>
              </a:rPr>
            </a:br>
            <a:r>
              <a:rPr lang="en-US" sz="1200">
                <a:solidFill>
                  <a:srgbClr val="6B6E81"/>
                </a:solidFill>
                <a:latin typeface="Frank Ruhl Libre Light"/>
                <a:cs typeface="Frank Ruhl Libre Light"/>
                <a:sym typeface="Frank Ruhl Libre Light"/>
              </a:rPr>
              <a:t>                           </a:t>
            </a:r>
            <a:r>
              <a:rPr lang="en-US" sz="1200" b="1">
                <a:solidFill>
                  <a:srgbClr val="6B6E81"/>
                </a:solidFill>
                <a:latin typeface="Frank Ruhl Libre Light"/>
                <a:cs typeface="Frank Ruhl Libre Light"/>
                <a:sym typeface="Frank Ruhl Libre Light"/>
              </a:rPr>
              <a:t>informar</a:t>
            </a:r>
            <a:r>
              <a:rPr lang="en-US" sz="1200">
                <a:solidFill>
                  <a:srgbClr val="6B6E81"/>
                </a:solidFill>
                <a:latin typeface="Frank Ruhl Libre Light"/>
                <a:cs typeface="Frank Ruhl Libre Light"/>
                <a:sym typeface="Frank Ruhl Libre Light"/>
              </a:rPr>
              <a:t> sobre fets reals </a:t>
            </a:r>
            <a:r>
              <a:rPr lang="en-US" sz="1200">
                <a:solidFill>
                  <a:schemeClr val="accent3"/>
                </a:solidFill>
                <a:latin typeface="Frank Ruhl Libre Light"/>
                <a:cs typeface="Frank Ruhl Libre Light"/>
                <a:sym typeface="Wingdings" panose="05000000000000000000" pitchFamily="2" charset="2"/>
              </a:rPr>
              <a:t> </a:t>
            </a:r>
            <a:r>
              <a:rPr lang="en-US" sz="1200" b="1">
                <a:solidFill>
                  <a:srgbClr val="6B6E81"/>
                </a:solidFill>
                <a:latin typeface="Frank Ruhl Libre Light"/>
                <a:cs typeface="Frank Ruhl Libre Light"/>
                <a:sym typeface="Wingdings" panose="05000000000000000000" pitchFamily="2" charset="2"/>
              </a:rPr>
              <a:t>narració</a:t>
            </a:r>
          </a:p>
          <a:p>
            <a:pPr>
              <a:lnSpc>
                <a:spcPct val="114000"/>
              </a:lnSpc>
              <a:buClr>
                <a:schemeClr val="accent3"/>
              </a:buClr>
              <a:buSzPts val="1100"/>
            </a:pPr>
            <a:r>
              <a:rPr lang="en-US" sz="1200" b="1" u="sng">
                <a:solidFill>
                  <a:schemeClr val="accent3"/>
                </a:solidFill>
                <a:latin typeface="Frank Ruhl Libre Light"/>
                <a:cs typeface="Frank Ruhl Libre Light"/>
                <a:sym typeface="Wingdings" panose="05000000000000000000" pitchFamily="2" charset="2"/>
              </a:rPr>
              <a:t>EX</a:t>
            </a:r>
            <a:r>
              <a:rPr lang="en-US" sz="1200" b="1">
                <a:solidFill>
                  <a:schemeClr val="accent3"/>
                </a:solidFill>
                <a:latin typeface="Frank Ruhl Libre Light"/>
                <a:cs typeface="Frank Ruhl Libre Light"/>
                <a:sym typeface="Wingdings" panose="05000000000000000000" pitchFamily="2" charset="2"/>
              </a:rPr>
              <a:t>:</a:t>
            </a:r>
            <a:r>
              <a:rPr lang="en-US" sz="1200">
                <a:solidFill>
                  <a:srgbClr val="6B6E81"/>
                </a:solidFill>
                <a:latin typeface="Frank Ruhl Libre Light"/>
                <a:cs typeface="Frank Ruhl Libre Light"/>
                <a:sym typeface="Wingdings" panose="05000000000000000000" pitchFamily="2" charset="2"/>
              </a:rPr>
              <a:t> premsa escrita, televisió, ràdio, Internet</a:t>
            </a:r>
            <a:endParaRPr lang="en-US" sz="1200" b="1" u="sng">
              <a:solidFill>
                <a:srgbClr val="6B6E81"/>
              </a:solidFill>
              <a:latin typeface="Frank Ruhl Libre Light"/>
              <a:cs typeface="Frank Ruhl Libre Light"/>
              <a:sym typeface="Frank Ruhl Libre Light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813F1DB3-5216-4561-9DCA-335BAB84A0A8}"/>
              </a:ext>
            </a:extLst>
          </p:cNvPr>
          <p:cNvGrpSpPr/>
          <p:nvPr/>
        </p:nvGrpSpPr>
        <p:grpSpPr>
          <a:xfrm>
            <a:off x="1267234" y="858116"/>
            <a:ext cx="166687" cy="214313"/>
            <a:chOff x="1281113" y="1419225"/>
            <a:chExt cx="166687" cy="214313"/>
          </a:xfrm>
        </p:grpSpPr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24C4D844-B8DB-42A5-9A31-6A0731C9AEEF}"/>
                </a:ext>
              </a:extLst>
            </p:cNvPr>
            <p:cNvCxnSpPr>
              <a:cxnSpLocks/>
            </p:cNvCxnSpPr>
            <p:nvPr/>
          </p:nvCxnSpPr>
          <p:spPr>
            <a:xfrm>
              <a:off x="1314450" y="1419225"/>
              <a:ext cx="0" cy="21431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CB9EB394-41F0-4282-A68C-340F564090A8}"/>
                </a:ext>
              </a:extLst>
            </p:cNvPr>
            <p:cNvCxnSpPr/>
            <p:nvPr/>
          </p:nvCxnSpPr>
          <p:spPr>
            <a:xfrm>
              <a:off x="1281113" y="1419225"/>
              <a:ext cx="1666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4042465F-BB86-44A6-AD12-4EECD0AB9651}"/>
                </a:ext>
              </a:extLst>
            </p:cNvPr>
            <p:cNvCxnSpPr>
              <a:cxnSpLocks/>
            </p:cNvCxnSpPr>
            <p:nvPr/>
          </p:nvCxnSpPr>
          <p:spPr>
            <a:xfrm>
              <a:off x="1314450" y="1622821"/>
              <a:ext cx="133349" cy="11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0" name="Título 1">
            <a:extLst>
              <a:ext uri="{FF2B5EF4-FFF2-40B4-BE49-F238E27FC236}">
                <a16:creationId xmlns:a16="http://schemas.microsoft.com/office/drawing/2014/main" id="{8985B1CF-3D68-4215-ACC9-8A8EA2527E4F}"/>
              </a:ext>
            </a:extLst>
          </p:cNvPr>
          <p:cNvSpPr txBox="1">
            <a:spLocks/>
          </p:cNvSpPr>
          <p:nvPr/>
        </p:nvSpPr>
        <p:spPr>
          <a:xfrm>
            <a:off x="223843" y="1324429"/>
            <a:ext cx="7740300" cy="4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 sz="24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</a:rPr>
              <a:t>1.1) </a:t>
            </a:r>
            <a:r>
              <a:rPr lang="es-ES" sz="2400" u="sng">
                <a:uFill>
                  <a:solidFill>
                    <a:schemeClr val="accent3"/>
                  </a:solidFill>
                </a:uFill>
              </a:rPr>
              <a:t>TEXTOS ARGUMENTATIUS DE L’ÀMBIT PERIODÍSTIC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FF2C89A-284A-421A-A440-C7A857B7F8F4}"/>
              </a:ext>
            </a:extLst>
          </p:cNvPr>
          <p:cNvSpPr/>
          <p:nvPr/>
        </p:nvSpPr>
        <p:spPr>
          <a:xfrm>
            <a:off x="328854" y="1790868"/>
            <a:ext cx="6158346" cy="4987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Els </a:t>
            </a:r>
            <a:r>
              <a:rPr lang="es-ES" b="1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gèneres d’opinió</a:t>
            </a:r>
            <a:r>
              <a:rPr lang="es-ES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 transmeten la </a:t>
            </a:r>
            <a:r>
              <a:rPr lang="es-ES" b="1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valoració subjectiva de l’autor</a:t>
            </a:r>
            <a:r>
              <a:rPr lang="es-ES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 mitjançant la </a:t>
            </a:r>
            <a:r>
              <a:rPr lang="es-ES" b="1" u="sng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tesi</a:t>
            </a:r>
            <a:r>
              <a:rPr lang="es-ES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 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  <a:sym typeface="Wingdings" panose="05000000000000000000" pitchFamily="2" charset="2"/>
              </a:rPr>
              <a:t></a:t>
            </a:r>
            <a:r>
              <a:rPr lang="es-ES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  <a:sym typeface="Wingdings" panose="05000000000000000000" pitchFamily="2" charset="2"/>
              </a:rPr>
              <a:t> defensa amb </a:t>
            </a:r>
            <a:r>
              <a:rPr lang="es-ES" u="sng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  <a:sym typeface="Wingdings" panose="05000000000000000000" pitchFamily="2" charset="2"/>
              </a:rPr>
              <a:t>arguments</a:t>
            </a:r>
            <a:endParaRPr lang="es-ES">
              <a:solidFill>
                <a:schemeClr val="bg2"/>
              </a:solidFill>
              <a:uFill>
                <a:solidFill>
                  <a:schemeClr val="accent1"/>
                </a:solidFill>
              </a:uFill>
              <a:latin typeface="Frank Ruhl Libre Light" panose="020B0604020202020204" charset="-79"/>
              <a:cs typeface="Frank Ruhl Libre Light" panose="020B0604020202020204" charset="-79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E38FA0D9-6057-41D6-957D-5C722EBC4C12}"/>
              </a:ext>
            </a:extLst>
          </p:cNvPr>
          <p:cNvSpPr txBox="1">
            <a:spLocks/>
          </p:cNvSpPr>
          <p:nvPr/>
        </p:nvSpPr>
        <p:spPr>
          <a:xfrm>
            <a:off x="326385" y="2546766"/>
            <a:ext cx="7740300" cy="4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 sz="2000" u="sng">
                <a:solidFill>
                  <a:schemeClr val="accent3"/>
                </a:solidFill>
                <a:uFill>
                  <a:solidFill>
                    <a:schemeClr val="accent1"/>
                  </a:solidFill>
                </a:uFill>
              </a:rPr>
              <a:t>ESTRUCTURA</a:t>
            </a:r>
            <a:endParaRPr lang="es-ES" sz="2000" u="sng"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23" name="Google Shape;87;p14">
            <a:extLst>
              <a:ext uri="{FF2B5EF4-FFF2-40B4-BE49-F238E27FC236}">
                <a16:creationId xmlns:a16="http://schemas.microsoft.com/office/drawing/2014/main" id="{AB20DC0F-D049-4D14-A394-E11AA4788433}"/>
              </a:ext>
            </a:extLst>
          </p:cNvPr>
          <p:cNvSpPr txBox="1">
            <a:spLocks/>
          </p:cNvSpPr>
          <p:nvPr/>
        </p:nvSpPr>
        <p:spPr>
          <a:xfrm>
            <a:off x="415513" y="2953455"/>
            <a:ext cx="7834391" cy="14488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0488" indent="-90488">
              <a:lnSpc>
                <a:spcPct val="114000"/>
              </a:lnSpc>
              <a:buClr>
                <a:schemeClr val="accent3"/>
              </a:buClr>
              <a:buSzPts val="1100"/>
              <a:buFont typeface="+mj-lt"/>
              <a:buAutoNum type="arabicPeriod"/>
            </a:pPr>
            <a:r>
              <a:rPr lang="en-US" sz="1200" b="1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INTRODUCCIÓ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:     primer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paràgraf</a:t>
            </a:r>
            <a:b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</a:b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                                 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presentació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del tema</a:t>
            </a:r>
          </a:p>
          <a:p>
            <a:pPr marL="90488" indent="-90488">
              <a:lnSpc>
                <a:spcPct val="114000"/>
              </a:lnSpc>
              <a:buClr>
                <a:schemeClr val="accent3"/>
              </a:buClr>
              <a:buSzPts val="1100"/>
              <a:buFont typeface="+mj-lt"/>
              <a:buAutoNum type="arabicPeriod"/>
            </a:pPr>
            <a:r>
              <a:rPr lang="en-US" sz="1200" b="1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DESENVOLUPAMENT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: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    defensa de la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tesi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    amb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arguments</a:t>
            </a:r>
            <a:b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</a:b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                                                                                  altres recursos (ironia, metàfora, hipèrbole)</a:t>
            </a:r>
            <a:b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</a:b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                                              orientació de l’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opinió del lector</a:t>
            </a:r>
            <a:endParaRPr lang="en-US" sz="1200">
              <a:solidFill>
                <a:srgbClr val="6B6E81"/>
              </a:solidFill>
              <a:uFill>
                <a:solidFill>
                  <a:schemeClr val="accent3"/>
                </a:solidFill>
              </a:uFill>
              <a:latin typeface="Frank Ruhl Libre Light"/>
              <a:cs typeface="Frank Ruhl Libre Light"/>
              <a:sym typeface="Frank Ruhl Libre Light"/>
            </a:endParaRPr>
          </a:p>
          <a:p>
            <a:pPr marL="90488" indent="-90488">
              <a:lnSpc>
                <a:spcPct val="114000"/>
              </a:lnSpc>
              <a:buClr>
                <a:schemeClr val="accent3"/>
              </a:buClr>
              <a:buSzPts val="1100"/>
              <a:buFont typeface="+mj-lt"/>
              <a:buAutoNum type="arabicPeriod"/>
            </a:pPr>
            <a:r>
              <a:rPr lang="en-US" sz="1200" b="1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CONCLUSIÓ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: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   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últim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paràgraf</a:t>
            </a:r>
            <a:b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</a:b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                             explicació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tesi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</a:t>
            </a:r>
            <a:r>
              <a:rPr lang="en-US" sz="1200" b="1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/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síntesi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idees</a:t>
            </a:r>
            <a:endParaRPr lang="en-US" sz="1200" u="sng">
              <a:solidFill>
                <a:srgbClr val="6B6E81"/>
              </a:solidFill>
              <a:latin typeface="Frank Ruhl Libre Light"/>
              <a:cs typeface="Frank Ruhl Libre Light"/>
              <a:sym typeface="Frank Ruhl Libre Light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BB1019C-92BE-4439-B1C9-AF60A4AC0CFC}"/>
              </a:ext>
            </a:extLst>
          </p:cNvPr>
          <p:cNvGrpSpPr/>
          <p:nvPr/>
        </p:nvGrpSpPr>
        <p:grpSpPr>
          <a:xfrm>
            <a:off x="1606215" y="3068538"/>
            <a:ext cx="166687" cy="214313"/>
            <a:chOff x="1281113" y="1419225"/>
            <a:chExt cx="166687" cy="214313"/>
          </a:xfrm>
        </p:grpSpPr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3E4BF24E-F395-4EEB-AF67-B212BF8FE1B6}"/>
                </a:ext>
              </a:extLst>
            </p:cNvPr>
            <p:cNvCxnSpPr>
              <a:cxnSpLocks/>
            </p:cNvCxnSpPr>
            <p:nvPr/>
          </p:nvCxnSpPr>
          <p:spPr>
            <a:xfrm>
              <a:off x="1314450" y="1419225"/>
              <a:ext cx="0" cy="21431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A87CF874-9616-4BEA-BEC4-CD9692F6ACD2}"/>
                </a:ext>
              </a:extLst>
            </p:cNvPr>
            <p:cNvCxnSpPr/>
            <p:nvPr/>
          </p:nvCxnSpPr>
          <p:spPr>
            <a:xfrm>
              <a:off x="1281113" y="1419225"/>
              <a:ext cx="1666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C305E94A-83E1-43E6-9FFF-0B84E9DA1647}"/>
                </a:ext>
              </a:extLst>
            </p:cNvPr>
            <p:cNvCxnSpPr>
              <a:cxnSpLocks/>
            </p:cNvCxnSpPr>
            <p:nvPr/>
          </p:nvCxnSpPr>
          <p:spPr>
            <a:xfrm>
              <a:off x="1314450" y="1622821"/>
              <a:ext cx="133349" cy="11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7FB01285-032A-4AC0-B6BD-DE61223BBB0F}"/>
              </a:ext>
            </a:extLst>
          </p:cNvPr>
          <p:cNvGrpSpPr/>
          <p:nvPr/>
        </p:nvGrpSpPr>
        <p:grpSpPr>
          <a:xfrm>
            <a:off x="1439528" y="4108752"/>
            <a:ext cx="166687" cy="214313"/>
            <a:chOff x="1281113" y="1419225"/>
            <a:chExt cx="166687" cy="214313"/>
          </a:xfrm>
        </p:grpSpPr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ADFEB5E7-CE2F-4ACE-9F3A-37F5E7266B4D}"/>
                </a:ext>
              </a:extLst>
            </p:cNvPr>
            <p:cNvCxnSpPr>
              <a:cxnSpLocks/>
            </p:cNvCxnSpPr>
            <p:nvPr/>
          </p:nvCxnSpPr>
          <p:spPr>
            <a:xfrm>
              <a:off x="1314450" y="1419225"/>
              <a:ext cx="0" cy="21431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1043C1E6-007E-4DA9-B49D-FDCA6CDFFE40}"/>
                </a:ext>
              </a:extLst>
            </p:cNvPr>
            <p:cNvCxnSpPr/>
            <p:nvPr/>
          </p:nvCxnSpPr>
          <p:spPr>
            <a:xfrm>
              <a:off x="1281113" y="1419225"/>
              <a:ext cx="1666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4DBB9DBA-6D4F-4EFE-935C-F6DFAF725FDC}"/>
                </a:ext>
              </a:extLst>
            </p:cNvPr>
            <p:cNvCxnSpPr>
              <a:cxnSpLocks/>
            </p:cNvCxnSpPr>
            <p:nvPr/>
          </p:nvCxnSpPr>
          <p:spPr>
            <a:xfrm>
              <a:off x="1314450" y="1622821"/>
              <a:ext cx="133349" cy="11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733171A8-DB06-430C-8DA4-7DFF60504B41}"/>
              </a:ext>
            </a:extLst>
          </p:cNvPr>
          <p:cNvGrpSpPr/>
          <p:nvPr/>
        </p:nvGrpSpPr>
        <p:grpSpPr>
          <a:xfrm>
            <a:off x="2055478" y="3475909"/>
            <a:ext cx="166687" cy="437513"/>
            <a:chOff x="1281113" y="1419225"/>
            <a:chExt cx="166687" cy="437513"/>
          </a:xfrm>
        </p:grpSpPr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DF6C8F81-99A3-4BDB-A9F9-1BB6215FB1EA}"/>
                </a:ext>
              </a:extLst>
            </p:cNvPr>
            <p:cNvCxnSpPr>
              <a:cxnSpLocks/>
            </p:cNvCxnSpPr>
            <p:nvPr/>
          </p:nvCxnSpPr>
          <p:spPr>
            <a:xfrm>
              <a:off x="1314450" y="1419225"/>
              <a:ext cx="0" cy="43632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Conector recto de flecha 33">
              <a:extLst>
                <a:ext uri="{FF2B5EF4-FFF2-40B4-BE49-F238E27FC236}">
                  <a16:creationId xmlns:a16="http://schemas.microsoft.com/office/drawing/2014/main" id="{36FDF406-5BB7-4CEA-8BA2-CCC8545CFDEE}"/>
                </a:ext>
              </a:extLst>
            </p:cNvPr>
            <p:cNvCxnSpPr/>
            <p:nvPr/>
          </p:nvCxnSpPr>
          <p:spPr>
            <a:xfrm>
              <a:off x="1281113" y="1419225"/>
              <a:ext cx="1666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Conector recto de flecha 34">
              <a:extLst>
                <a:ext uri="{FF2B5EF4-FFF2-40B4-BE49-F238E27FC236}">
                  <a16:creationId xmlns:a16="http://schemas.microsoft.com/office/drawing/2014/main" id="{452667CF-8289-48D2-B9EA-D7E8B8D6850E}"/>
                </a:ext>
              </a:extLst>
            </p:cNvPr>
            <p:cNvCxnSpPr>
              <a:cxnSpLocks/>
            </p:cNvCxnSpPr>
            <p:nvPr/>
          </p:nvCxnSpPr>
          <p:spPr>
            <a:xfrm>
              <a:off x="1314450" y="1855548"/>
              <a:ext cx="133349" cy="11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68FC1EA9-9FE4-4E5A-9949-2BDF0E1781DB}"/>
              </a:ext>
            </a:extLst>
          </p:cNvPr>
          <p:cNvGrpSpPr/>
          <p:nvPr/>
        </p:nvGrpSpPr>
        <p:grpSpPr>
          <a:xfrm>
            <a:off x="3374690" y="3486107"/>
            <a:ext cx="166687" cy="214313"/>
            <a:chOff x="1281113" y="1419225"/>
            <a:chExt cx="166687" cy="214313"/>
          </a:xfrm>
        </p:grpSpPr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53088AAC-8B90-4D07-A1DA-C92AFFDD7B54}"/>
                </a:ext>
              </a:extLst>
            </p:cNvPr>
            <p:cNvCxnSpPr>
              <a:cxnSpLocks/>
            </p:cNvCxnSpPr>
            <p:nvPr/>
          </p:nvCxnSpPr>
          <p:spPr>
            <a:xfrm>
              <a:off x="1314450" y="1419225"/>
              <a:ext cx="0" cy="21431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Conector recto de flecha 38">
              <a:extLst>
                <a:ext uri="{FF2B5EF4-FFF2-40B4-BE49-F238E27FC236}">
                  <a16:creationId xmlns:a16="http://schemas.microsoft.com/office/drawing/2014/main" id="{BC787EF0-71CC-40DB-8865-E8B22D44AB5C}"/>
                </a:ext>
              </a:extLst>
            </p:cNvPr>
            <p:cNvCxnSpPr/>
            <p:nvPr/>
          </p:nvCxnSpPr>
          <p:spPr>
            <a:xfrm>
              <a:off x="1281113" y="1419225"/>
              <a:ext cx="1666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3C4DC321-F8D4-4CB5-A01F-C4EC5D06C1F9}"/>
                </a:ext>
              </a:extLst>
            </p:cNvPr>
            <p:cNvCxnSpPr>
              <a:cxnSpLocks/>
            </p:cNvCxnSpPr>
            <p:nvPr/>
          </p:nvCxnSpPr>
          <p:spPr>
            <a:xfrm>
              <a:off x="1314450" y="1622821"/>
              <a:ext cx="133349" cy="11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15F4F1B-167F-42F8-9F98-8EE28DC1C5C5}"/>
              </a:ext>
            </a:extLst>
          </p:cNvPr>
          <p:cNvSpPr txBox="1"/>
          <p:nvPr/>
        </p:nvSpPr>
        <p:spPr>
          <a:xfrm>
            <a:off x="292204" y="2304129"/>
            <a:ext cx="4164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s-ES">
                <a:solidFill>
                  <a:schemeClr val="bg2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Intenció de </a:t>
            </a:r>
            <a:r>
              <a:rPr lang="es-ES" b="1">
                <a:solidFill>
                  <a:schemeClr val="bg2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convèncer al destinatari</a:t>
            </a:r>
            <a:r>
              <a:rPr lang="es-ES">
                <a:solidFill>
                  <a:schemeClr val="bg2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 sobre la tesi.</a:t>
            </a:r>
          </a:p>
        </p:txBody>
      </p:sp>
    </p:spTree>
    <p:extLst>
      <p:ext uri="{BB962C8B-B14F-4D97-AF65-F5344CB8AC3E}">
        <p14:creationId xmlns:p14="http://schemas.microsoft.com/office/powerpoint/2010/main" val="170192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6800D82-7C05-4B6B-94B6-63FEFE1AB0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3</a:t>
            </a:fld>
            <a:endParaRPr lang="es-ES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8985B1CF-3D68-4215-ACC9-8A8EA2527E4F}"/>
              </a:ext>
            </a:extLst>
          </p:cNvPr>
          <p:cNvSpPr txBox="1">
            <a:spLocks/>
          </p:cNvSpPr>
          <p:nvPr/>
        </p:nvSpPr>
        <p:spPr>
          <a:xfrm>
            <a:off x="141875" y="683697"/>
            <a:ext cx="7740300" cy="4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 sz="24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</a:rPr>
              <a:t>1.1) </a:t>
            </a:r>
            <a:r>
              <a:rPr lang="es-ES" sz="2400" u="sng">
                <a:uFill>
                  <a:solidFill>
                    <a:schemeClr val="accent3"/>
                  </a:solidFill>
                </a:uFill>
              </a:rPr>
              <a:t>TEXTOS ARGUMENTATIUS DE L’ÀMBIT PERIODÍSTIC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E38FA0D9-6057-41D6-957D-5C722EBC4C12}"/>
              </a:ext>
            </a:extLst>
          </p:cNvPr>
          <p:cNvSpPr txBox="1">
            <a:spLocks/>
          </p:cNvSpPr>
          <p:nvPr/>
        </p:nvSpPr>
        <p:spPr>
          <a:xfrm>
            <a:off x="299156" y="1104242"/>
            <a:ext cx="7740300" cy="4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 sz="2000" u="sng">
                <a:solidFill>
                  <a:schemeClr val="accent3"/>
                </a:solidFill>
                <a:uFill>
                  <a:solidFill>
                    <a:schemeClr val="accent1"/>
                  </a:solidFill>
                </a:uFill>
              </a:rPr>
              <a:t>GÈNERES D’OPINIÓ</a:t>
            </a:r>
            <a:endParaRPr lang="es-ES" sz="2000" u="sng"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ADD3EDFD-D7BE-47E9-8C21-B2B7D3B1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11" y="125328"/>
            <a:ext cx="7740300" cy="414873"/>
          </a:xfrm>
        </p:spPr>
        <p:txBody>
          <a:bodyPr/>
          <a:lstStyle/>
          <a:p>
            <a:r>
              <a:rPr lang="es-ES" sz="3200">
                <a:solidFill>
                  <a:schemeClr val="bg1"/>
                </a:solidFill>
              </a:rPr>
              <a:t>1. </a:t>
            </a:r>
            <a:r>
              <a:rPr lang="es-ES" sz="3200">
                <a:solidFill>
                  <a:schemeClr val="accent3"/>
                </a:solidFill>
              </a:rPr>
              <a:t>Els textos periodístics</a:t>
            </a: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163EC8EC-2F3A-45A2-9CDE-9EF4256C6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650989"/>
              </p:ext>
            </p:extLst>
          </p:nvPr>
        </p:nvGraphicFramePr>
        <p:xfrm>
          <a:off x="395211" y="1468003"/>
          <a:ext cx="7050681" cy="2834640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1571209">
                  <a:extLst>
                    <a:ext uri="{9D8B030D-6E8A-4147-A177-3AD203B41FA5}">
                      <a16:colId xmlns:a16="http://schemas.microsoft.com/office/drawing/2014/main" val="2617024683"/>
                    </a:ext>
                  </a:extLst>
                </a:gridCol>
                <a:gridCol w="5479472">
                  <a:extLst>
                    <a:ext uri="{9D8B030D-6E8A-4147-A177-3AD203B41FA5}">
                      <a16:colId xmlns:a16="http://schemas.microsoft.com/office/drawing/2014/main" val="4113180762"/>
                    </a:ext>
                  </a:extLst>
                </a:gridCol>
              </a:tblGrid>
              <a:tr h="439677"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accent1"/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EDITORIAL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indent="-90488">
                        <a:buClr>
                          <a:schemeClr val="accent2"/>
                        </a:buClr>
                        <a:buFontTx/>
                        <a:buChar char="−"/>
                      </a:pPr>
                      <a:r>
                        <a:rPr lang="es-ES" sz="1200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Opinió del periòdic</a:t>
                      </a:r>
                      <a:r>
                        <a:rPr lang="es-ES" sz="12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 sobre una situació</a:t>
                      </a:r>
                    </a:p>
                    <a:p>
                      <a:pPr marL="90488" indent="-90488">
                        <a:buClr>
                          <a:schemeClr val="accent2"/>
                        </a:buClr>
                        <a:buFontTx/>
                        <a:buChar char="−"/>
                      </a:pPr>
                      <a:r>
                        <a:rPr lang="es-ES" sz="1200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No està signat </a:t>
                      </a:r>
                      <a:r>
                        <a:rPr lang="es-ES" sz="1200" b="0">
                          <a:solidFill>
                            <a:schemeClr val="accent2"/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ES" sz="12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  <a:sym typeface="Wingdings" panose="05000000000000000000" pitchFamily="2" charset="2"/>
                        </a:rPr>
                        <a:t> tesi de tot el mitjà informatiu</a:t>
                      </a:r>
                    </a:p>
                    <a:p>
                      <a:pPr marL="90488" indent="-90488">
                        <a:buClr>
                          <a:schemeClr val="accent2"/>
                        </a:buClr>
                        <a:buFontTx/>
                        <a:buChar char="−"/>
                      </a:pPr>
                      <a:r>
                        <a:rPr lang="es-ES" sz="1200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  <a:sym typeface="Wingdings" panose="05000000000000000000" pitchFamily="2" charset="2"/>
                        </a:rPr>
                        <a:t>Fets d’actualitat</a:t>
                      </a:r>
                      <a:r>
                        <a:rPr lang="es-ES" sz="12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  <a:sym typeface="Wingdings" panose="05000000000000000000" pitchFamily="2" charset="2"/>
                        </a:rPr>
                        <a:t> de rellevància</a:t>
                      </a:r>
                      <a:endParaRPr lang="es-ES" sz="1200" b="1">
                        <a:solidFill>
                          <a:schemeClr val="bg2">
                            <a:lumMod val="75000"/>
                          </a:schemeClr>
                        </a:solidFill>
                        <a:latin typeface="Frank Ruhl Libre Light" panose="020B0604020202020204" charset="-79"/>
                        <a:cs typeface="Frank Ruhl Libre Light" panose="020B060402020202020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954876"/>
                  </a:ext>
                </a:extLst>
              </a:tr>
              <a:tr h="439677"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accent1"/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COLUMNA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indent="-90488">
                        <a:buClr>
                          <a:schemeClr val="accent2"/>
                        </a:buClr>
                        <a:buFontTx/>
                        <a:buChar char="−"/>
                      </a:pPr>
                      <a:r>
                        <a:rPr lang="es-ES" sz="1200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Opinió d’un col·laborador</a:t>
                      </a:r>
                      <a:r>
                        <a:rPr lang="es-ES" sz="12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 del períodic</a:t>
                      </a:r>
                    </a:p>
                    <a:p>
                      <a:pPr marL="90488" indent="-90488">
                        <a:buClr>
                          <a:schemeClr val="accent2"/>
                        </a:buClr>
                        <a:buFontTx/>
                        <a:buChar char="−"/>
                      </a:pPr>
                      <a:r>
                        <a:rPr lang="es-ES" sz="12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Ús de </a:t>
                      </a:r>
                      <a:r>
                        <a:rPr lang="es-ES" sz="1200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recursos literaris</a:t>
                      </a:r>
                      <a:endParaRPr lang="es-ES" sz="1200" b="0">
                        <a:solidFill>
                          <a:schemeClr val="bg2">
                            <a:lumMod val="75000"/>
                          </a:schemeClr>
                        </a:solidFill>
                        <a:latin typeface="Frank Ruhl Libre Light" panose="020B0604020202020204" charset="-79"/>
                        <a:cs typeface="Frank Ruhl Libre Light" panose="020B0604020202020204" charset="-79"/>
                      </a:endParaRPr>
                    </a:p>
                    <a:p>
                      <a:pPr marL="90488" indent="-90488">
                        <a:buClr>
                          <a:schemeClr val="accent2"/>
                        </a:buClr>
                        <a:buFontTx/>
                        <a:buChar char="−"/>
                      </a:pPr>
                      <a:r>
                        <a:rPr lang="es-ES" sz="12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La disposició del text és en </a:t>
                      </a:r>
                      <a:r>
                        <a:rPr lang="es-ES" sz="1200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columnes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451707"/>
                  </a:ext>
                </a:extLst>
              </a:tr>
              <a:tr h="314055"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accent1"/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COL·LABORACIÓ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indent="-90488">
                        <a:buClr>
                          <a:schemeClr val="accent2"/>
                        </a:buClr>
                        <a:buFontTx/>
                        <a:buChar char="−"/>
                      </a:pPr>
                      <a:r>
                        <a:rPr lang="es-ES" sz="1200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Artícle d’opinió</a:t>
                      </a:r>
                      <a:r>
                        <a:rPr lang="es-ES" sz="12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 signat per un </a:t>
                      </a:r>
                      <a:r>
                        <a:rPr lang="es-ES" sz="1200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especialista</a:t>
                      </a:r>
                      <a:r>
                        <a:rPr lang="es-ES" sz="12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 </a:t>
                      </a:r>
                      <a:r>
                        <a:rPr lang="es-ES" sz="1200" b="0">
                          <a:solidFill>
                            <a:schemeClr val="accent2"/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ES" sz="12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  <a:sym typeface="Wingdings" panose="05000000000000000000" pitchFamily="2" charset="2"/>
                        </a:rPr>
                        <a:t> càrrec o responsabilitat</a:t>
                      </a:r>
                    </a:p>
                    <a:p>
                      <a:pPr marL="90488" indent="-90488">
                        <a:buClr>
                          <a:schemeClr val="accent2"/>
                        </a:buClr>
                        <a:buFontTx/>
                        <a:buChar char="−"/>
                      </a:pPr>
                      <a:r>
                        <a:rPr lang="es-ES" sz="1200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  <a:sym typeface="Wingdings" panose="05000000000000000000" pitchFamily="2" charset="2"/>
                        </a:rPr>
                        <a:t>Major extensió</a:t>
                      </a:r>
                      <a:r>
                        <a:rPr lang="es-ES" sz="12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  <a:sym typeface="Wingdings" panose="05000000000000000000" pitchFamily="2" charset="2"/>
                        </a:rPr>
                        <a:t> que la columna</a:t>
                      </a:r>
                      <a:endParaRPr lang="es-ES" sz="1200" b="1">
                        <a:solidFill>
                          <a:schemeClr val="bg2">
                            <a:lumMod val="75000"/>
                          </a:schemeClr>
                        </a:solidFill>
                        <a:latin typeface="Frank Ruhl Libre Light" panose="020B0604020202020204" charset="-79"/>
                        <a:cs typeface="Frank Ruhl Libre Light" panose="020B060402020202020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038279"/>
                  </a:ext>
                </a:extLst>
              </a:tr>
              <a:tr h="314055"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accent1"/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CRÍTICA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indent="-90488">
                        <a:buClr>
                          <a:schemeClr val="accent2"/>
                        </a:buClr>
                        <a:buFontTx/>
                        <a:buChar char="−"/>
                      </a:pPr>
                      <a:r>
                        <a:rPr lang="es-ES" sz="1200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Valoració personal</a:t>
                      </a:r>
                      <a:r>
                        <a:rPr lang="es-ES" sz="12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 d’un especialista en la </a:t>
                      </a:r>
                      <a:r>
                        <a:rPr lang="es-ES" sz="1200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cultura</a:t>
                      </a:r>
                      <a:endParaRPr lang="es-ES" sz="1200" b="0">
                        <a:solidFill>
                          <a:schemeClr val="bg2">
                            <a:lumMod val="75000"/>
                          </a:schemeClr>
                        </a:solidFill>
                        <a:latin typeface="Frank Ruhl Libre Light" panose="020B0604020202020204" charset="-79"/>
                        <a:cs typeface="Frank Ruhl Libre Light" panose="020B0604020202020204" charset="-79"/>
                      </a:endParaRPr>
                    </a:p>
                    <a:p>
                      <a:pPr marL="90488" indent="-90488">
                        <a:buClr>
                          <a:schemeClr val="accent2"/>
                        </a:buClr>
                        <a:buFontTx/>
                        <a:buChar char="−"/>
                      </a:pPr>
                      <a:r>
                        <a:rPr lang="es-ES" sz="1200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Temes sobre productes culturals</a:t>
                      </a:r>
                      <a:r>
                        <a:rPr lang="es-ES" sz="12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 (obres teatrals, pel·lícules, llibres, concerts...)</a:t>
                      </a:r>
                      <a:endParaRPr lang="es-ES" sz="1200" b="1">
                        <a:solidFill>
                          <a:schemeClr val="bg2">
                            <a:lumMod val="75000"/>
                          </a:schemeClr>
                        </a:solidFill>
                        <a:latin typeface="Frank Ruhl Libre Light" panose="020B0604020202020204" charset="-79"/>
                        <a:cs typeface="Frank Ruhl Libre Light" panose="020B060402020202020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282809"/>
                  </a:ext>
                </a:extLst>
              </a:tr>
              <a:tr h="439677"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accent1"/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CARTA AL DIRECTOR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indent="-90488">
                        <a:buClr>
                          <a:schemeClr val="accent2"/>
                        </a:buClr>
                        <a:buFontTx/>
                        <a:buChar char="−"/>
                      </a:pPr>
                      <a:r>
                        <a:rPr lang="es-ES" sz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Opinió del </a:t>
                      </a:r>
                      <a:r>
                        <a:rPr lang="es-ES" sz="1200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lector del diari</a:t>
                      </a:r>
                      <a:endParaRPr lang="es-ES" sz="1200" b="0">
                        <a:solidFill>
                          <a:schemeClr val="bg2">
                            <a:lumMod val="75000"/>
                          </a:schemeClr>
                        </a:solidFill>
                        <a:latin typeface="Frank Ruhl Libre Light" panose="020B0604020202020204" charset="-79"/>
                        <a:cs typeface="Frank Ruhl Libre Light" panose="020B0604020202020204" charset="-79"/>
                      </a:endParaRPr>
                    </a:p>
                    <a:p>
                      <a:pPr marL="90488" indent="-90488">
                        <a:buClr>
                          <a:schemeClr val="accent2"/>
                        </a:buClr>
                        <a:buFontTx/>
                        <a:buChar char="−"/>
                      </a:pPr>
                      <a:r>
                        <a:rPr lang="es-ES" sz="12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Intenció de </a:t>
                      </a:r>
                      <a:r>
                        <a:rPr lang="es-ES" sz="1200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denúncia de caràcter social</a:t>
                      </a:r>
                    </a:p>
                    <a:p>
                      <a:pPr marL="90488" indent="-90488">
                        <a:buClr>
                          <a:schemeClr val="accent2"/>
                        </a:buClr>
                        <a:buFontTx/>
                        <a:buChar char="−"/>
                      </a:pPr>
                      <a:r>
                        <a:rPr lang="es-ES" sz="12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Signatura </a:t>
                      </a:r>
                      <a:r>
                        <a:rPr lang="es-ES" sz="1200" b="1">
                          <a:solidFill>
                            <a:schemeClr val="accent2"/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+</a:t>
                      </a:r>
                      <a:r>
                        <a:rPr lang="es-ES" sz="12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 localiat </a:t>
                      </a:r>
                      <a:r>
                        <a:rPr lang="es-ES" sz="1200" b="0">
                          <a:solidFill>
                            <a:schemeClr val="accent2"/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ES" sz="12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  <a:sym typeface="Wingdings" panose="05000000000000000000" pitchFamily="2" charset="2"/>
                        </a:rPr>
                        <a:t> escriptor desconegut</a:t>
                      </a:r>
                      <a:endParaRPr lang="es-ES" sz="1200" b="0">
                        <a:solidFill>
                          <a:schemeClr val="bg2">
                            <a:lumMod val="75000"/>
                          </a:schemeClr>
                        </a:solidFill>
                        <a:latin typeface="Frank Ruhl Libre Light" panose="020B0604020202020204" charset="-79"/>
                        <a:cs typeface="Frank Ruhl Libre Light" panose="020B060402020202020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650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23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6800D82-7C05-4B6B-94B6-63FEFE1AB0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4</a:t>
            </a:fld>
            <a:endParaRPr lang="es-ES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8985B1CF-3D68-4215-ACC9-8A8EA2527E4F}"/>
              </a:ext>
            </a:extLst>
          </p:cNvPr>
          <p:cNvSpPr txBox="1">
            <a:spLocks/>
          </p:cNvSpPr>
          <p:nvPr/>
        </p:nvSpPr>
        <p:spPr>
          <a:xfrm>
            <a:off x="141875" y="683697"/>
            <a:ext cx="7740300" cy="4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 sz="24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</a:rPr>
              <a:t>1.1) </a:t>
            </a:r>
            <a:r>
              <a:rPr lang="es-ES" sz="2400" u="sng">
                <a:uFill>
                  <a:solidFill>
                    <a:schemeClr val="accent3"/>
                  </a:solidFill>
                </a:uFill>
              </a:rPr>
              <a:t>TEXTOS ARGUMENTATIUS DE L’ÀMBIT PERIODÍSTIC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E38FA0D9-6057-41D6-957D-5C722EBC4C12}"/>
              </a:ext>
            </a:extLst>
          </p:cNvPr>
          <p:cNvSpPr txBox="1">
            <a:spLocks/>
          </p:cNvSpPr>
          <p:nvPr/>
        </p:nvSpPr>
        <p:spPr>
          <a:xfrm>
            <a:off x="299156" y="1104242"/>
            <a:ext cx="7740300" cy="4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 sz="2000" u="sng">
                <a:solidFill>
                  <a:schemeClr val="accent3"/>
                </a:solidFill>
                <a:uFill>
                  <a:solidFill>
                    <a:schemeClr val="accent1"/>
                  </a:solidFill>
                </a:uFill>
              </a:rPr>
              <a:t>TIPUS D’ARGUMENTS</a:t>
            </a:r>
            <a:endParaRPr lang="es-ES" sz="2000" u="sng"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ADD3EDFD-D7BE-47E9-8C21-B2B7D3B1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11" y="125328"/>
            <a:ext cx="7740300" cy="414873"/>
          </a:xfrm>
        </p:spPr>
        <p:txBody>
          <a:bodyPr/>
          <a:lstStyle/>
          <a:p>
            <a:r>
              <a:rPr lang="es-ES" sz="3200">
                <a:solidFill>
                  <a:schemeClr val="bg1"/>
                </a:solidFill>
              </a:rPr>
              <a:t>1. </a:t>
            </a:r>
            <a:r>
              <a:rPr lang="es-ES" sz="3200">
                <a:solidFill>
                  <a:schemeClr val="accent3"/>
                </a:solidFill>
              </a:rPr>
              <a:t>Els textos periodístics</a:t>
            </a:r>
          </a:p>
        </p:txBody>
      </p:sp>
      <p:sp>
        <p:nvSpPr>
          <p:cNvPr id="7" name="Google Shape;87;p14">
            <a:extLst>
              <a:ext uri="{FF2B5EF4-FFF2-40B4-BE49-F238E27FC236}">
                <a16:creationId xmlns:a16="http://schemas.microsoft.com/office/drawing/2014/main" id="{50D991C6-8BA1-4503-8F62-7A08DD6EDABE}"/>
              </a:ext>
            </a:extLst>
          </p:cNvPr>
          <p:cNvSpPr txBox="1">
            <a:spLocks/>
          </p:cNvSpPr>
          <p:nvPr/>
        </p:nvSpPr>
        <p:spPr>
          <a:xfrm>
            <a:off x="395211" y="1386810"/>
            <a:ext cx="8058214" cy="25522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200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BASATS EN L’EXPERIÈNCIA PERSONAL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: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s’utilitzen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vivències personals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per fonamentar la tesi.</a:t>
            </a:r>
          </a:p>
          <a:p>
            <a:pPr marL="171450" indent="-171450">
              <a:lnSpc>
                <a:spcPct val="200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D’AUTORITAT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: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s’apel·la a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persones de prestigi 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o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institucions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per sostenir la tesi.</a:t>
            </a:r>
          </a:p>
          <a:p>
            <a:pPr marL="171450" indent="-171450">
              <a:lnSpc>
                <a:spcPct val="200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DE BENEFICI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: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s’al·lega els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beneficis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resultants d’acord amb la tesi.</a:t>
            </a:r>
          </a:p>
          <a:p>
            <a:pPr marL="171450" indent="-171450">
              <a:lnSpc>
                <a:spcPct val="200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DE QUALITAT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: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es destaca el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caràcter únic 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i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irrepetible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d’un fet, objecte o experiència.</a:t>
            </a:r>
          </a:p>
          <a:p>
            <a:pPr marL="171450" indent="-171450">
              <a:lnSpc>
                <a:spcPct val="200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DE DADES ESTADÍSTIQUES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: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s’aporten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dades científiques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,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històriques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o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numèriques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que semblen irrefutables.</a:t>
            </a:r>
          </a:p>
          <a:p>
            <a:pPr marL="171450" indent="-171450">
              <a:lnSpc>
                <a:spcPct val="200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D’EXEMPLIFICACIÓ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: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es presenta un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cas semblant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/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exemple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com a defensa.</a:t>
            </a:r>
          </a:p>
          <a:p>
            <a:pPr marL="171450" indent="-171450">
              <a:lnSpc>
                <a:spcPct val="200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D’APEL·LACIÓ A VALORS SUPERIORS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: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es remet a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valors superiors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(llibertat, igualtat, pau).</a:t>
            </a:r>
            <a:endParaRPr lang="en-US" sz="1200" b="1" u="sng">
              <a:solidFill>
                <a:srgbClr val="6B6E81"/>
              </a:solidFill>
              <a:uFill>
                <a:solidFill>
                  <a:schemeClr val="accent3"/>
                </a:solidFill>
              </a:uFill>
              <a:latin typeface="Frank Ruhl Libre Light"/>
              <a:cs typeface="Frank Ruhl Libre Light"/>
              <a:sym typeface="Frank Ruhl Libre Light"/>
            </a:endParaRPr>
          </a:p>
        </p:txBody>
      </p:sp>
    </p:spTree>
    <p:extLst>
      <p:ext uri="{BB962C8B-B14F-4D97-AF65-F5344CB8AC3E}">
        <p14:creationId xmlns:p14="http://schemas.microsoft.com/office/powerpoint/2010/main" val="241353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24654-74C2-40BE-9ED2-4A7209E1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11" y="125328"/>
            <a:ext cx="7740300" cy="414873"/>
          </a:xfrm>
        </p:spPr>
        <p:txBody>
          <a:bodyPr/>
          <a:lstStyle/>
          <a:p>
            <a:r>
              <a:rPr lang="es-ES" sz="3200">
                <a:solidFill>
                  <a:schemeClr val="bg1"/>
                </a:solidFill>
              </a:rPr>
              <a:t>1. </a:t>
            </a:r>
            <a:r>
              <a:rPr lang="es-ES" sz="3200">
                <a:solidFill>
                  <a:schemeClr val="accent3"/>
                </a:solidFill>
              </a:rPr>
              <a:t>Els textos periodístics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6800D82-7C05-4B6B-94B6-63FEFE1AB0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5</a:t>
            </a:fld>
            <a:endParaRPr lang="es-ES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8985B1CF-3D68-4215-ACC9-8A8EA2527E4F}"/>
              </a:ext>
            </a:extLst>
          </p:cNvPr>
          <p:cNvSpPr txBox="1">
            <a:spLocks/>
          </p:cNvSpPr>
          <p:nvPr/>
        </p:nvSpPr>
        <p:spPr>
          <a:xfrm>
            <a:off x="223843" y="673290"/>
            <a:ext cx="7740300" cy="4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 sz="24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</a:rPr>
              <a:t>1.2) </a:t>
            </a:r>
            <a:r>
              <a:rPr lang="es-ES" sz="2400" u="sng">
                <a:uFill>
                  <a:solidFill>
                    <a:schemeClr val="accent3"/>
                  </a:solidFill>
                </a:uFill>
              </a:rPr>
              <a:t>TEXTOS NARRATIUS DE L’ÀMBIT PERIODÍSTIC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FF2C89A-284A-421A-A440-C7A857B7F8F4}"/>
              </a:ext>
            </a:extLst>
          </p:cNvPr>
          <p:cNvSpPr/>
          <p:nvPr/>
        </p:nvSpPr>
        <p:spPr>
          <a:xfrm>
            <a:off x="415513" y="1120945"/>
            <a:ext cx="6158346" cy="4987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Els </a:t>
            </a:r>
            <a:r>
              <a:rPr lang="es-ES" b="1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textos narratius</a:t>
            </a:r>
            <a:r>
              <a:rPr lang="es-ES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 en l’àmbit periodístic s’encarreguen d’</a:t>
            </a:r>
            <a:r>
              <a:rPr lang="es-ES" b="1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informar objectivament</a:t>
            </a:r>
            <a:r>
              <a:rPr lang="es-ES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 sobre esdeveniments de l’</a:t>
            </a:r>
            <a:r>
              <a:rPr lang="es-ES" u="sng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actualitat</a:t>
            </a:r>
            <a:r>
              <a:rPr lang="es-ES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.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E38FA0D9-6057-41D6-957D-5C722EBC4C12}"/>
              </a:ext>
            </a:extLst>
          </p:cNvPr>
          <p:cNvSpPr txBox="1">
            <a:spLocks/>
          </p:cNvSpPr>
          <p:nvPr/>
        </p:nvSpPr>
        <p:spPr>
          <a:xfrm>
            <a:off x="395211" y="1924822"/>
            <a:ext cx="7740300" cy="4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 sz="2000" u="sng">
                <a:solidFill>
                  <a:schemeClr val="accent3"/>
                </a:solidFill>
                <a:uFill>
                  <a:solidFill>
                    <a:schemeClr val="accent1"/>
                  </a:solidFill>
                </a:uFill>
              </a:rPr>
              <a:t>GÈNERES INFORMATIUS</a:t>
            </a:r>
            <a:endParaRPr lang="es-ES" sz="2000" u="sng"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C17F5C6B-E3AD-4D96-B440-0C994A1181E4}"/>
              </a:ext>
            </a:extLst>
          </p:cNvPr>
          <p:cNvSpPr txBox="1">
            <a:spLocks/>
          </p:cNvSpPr>
          <p:nvPr/>
        </p:nvSpPr>
        <p:spPr>
          <a:xfrm>
            <a:off x="415513" y="2234833"/>
            <a:ext cx="7740300" cy="3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>
                <a:uFill>
                  <a:solidFill>
                    <a:schemeClr val="accent1"/>
                  </a:solidFill>
                </a:uFill>
              </a:rPr>
              <a:t>EL REPORTATGE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013BBD-550E-40BB-9515-352CCC4D4B9E}"/>
              </a:ext>
            </a:extLst>
          </p:cNvPr>
          <p:cNvSpPr/>
          <p:nvPr/>
        </p:nvSpPr>
        <p:spPr>
          <a:xfrm>
            <a:off x="422442" y="2528758"/>
            <a:ext cx="6504831" cy="307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El </a:t>
            </a:r>
            <a:r>
              <a:rPr lang="es-ES" sz="1200" b="1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reportatge</a:t>
            </a:r>
            <a:r>
              <a:rPr lang="es-ES" sz="1200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 és més </a:t>
            </a:r>
            <a:r>
              <a:rPr lang="es-ES" sz="1200" u="sng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extens</a:t>
            </a:r>
            <a:r>
              <a:rPr lang="es-ES" sz="1200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 i narra fets que el periodista ha </a:t>
            </a:r>
            <a:r>
              <a:rPr lang="es-ES" sz="1200" b="1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presenciat o investigat directament</a:t>
            </a:r>
            <a:endParaRPr lang="es-ES" sz="1200">
              <a:solidFill>
                <a:schemeClr val="bg2"/>
              </a:solidFill>
              <a:uFill>
                <a:solidFill>
                  <a:schemeClr val="accent1"/>
                </a:solidFill>
              </a:uFill>
              <a:latin typeface="Frank Ruhl Libre Light" panose="020B0604020202020204" charset="-79"/>
              <a:cs typeface="Frank Ruhl Libre Light" panose="020B0604020202020204" charset="-79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FDCE6F5-F072-4753-9B2E-3234E7372429}"/>
              </a:ext>
            </a:extLst>
          </p:cNvPr>
          <p:cNvSpPr/>
          <p:nvPr/>
        </p:nvSpPr>
        <p:spPr>
          <a:xfrm>
            <a:off x="6229770" y="4600871"/>
            <a:ext cx="2223655" cy="4953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>
                <a:latin typeface="Frank Ruhl Libre Light" panose="020B0604020202020204" charset="-79"/>
                <a:cs typeface="Frank Ruhl Libre Light" panose="020B0604020202020204" charset="-79"/>
              </a:rPr>
              <a:t>Diferències reportatge i notícia: </a:t>
            </a:r>
            <a:r>
              <a:rPr lang="es-ES" sz="1200" b="1">
                <a:latin typeface="Frank Ruhl Libre Light" panose="020B0604020202020204" charset="-79"/>
                <a:cs typeface="Frank Ruhl Libre Light" panose="020B0604020202020204" charset="-79"/>
              </a:rPr>
              <a:t>estructura</a:t>
            </a:r>
            <a:r>
              <a:rPr lang="es-ES" sz="1200">
                <a:latin typeface="Frank Ruhl Libre Light" panose="020B0604020202020204" charset="-79"/>
                <a:cs typeface="Frank Ruhl Libre Light" panose="020B0604020202020204" charset="-79"/>
              </a:rPr>
              <a:t> i </a:t>
            </a:r>
            <a:r>
              <a:rPr lang="es-ES" sz="1200" b="1">
                <a:latin typeface="Frank Ruhl Libre Light" panose="020B0604020202020204" charset="-79"/>
                <a:cs typeface="Frank Ruhl Libre Light" panose="020B0604020202020204" charset="-79"/>
              </a:rPr>
              <a:t>extensió</a:t>
            </a:r>
          </a:p>
        </p:txBody>
      </p:sp>
    </p:spTree>
    <p:extLst>
      <p:ext uri="{BB962C8B-B14F-4D97-AF65-F5344CB8AC3E}">
        <p14:creationId xmlns:p14="http://schemas.microsoft.com/office/powerpoint/2010/main" val="1102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24654-74C2-40BE-9ED2-4A7209E1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11" y="125328"/>
            <a:ext cx="7740300" cy="414873"/>
          </a:xfrm>
        </p:spPr>
        <p:txBody>
          <a:bodyPr/>
          <a:lstStyle/>
          <a:p>
            <a:r>
              <a:rPr lang="es-ES" sz="3200">
                <a:solidFill>
                  <a:schemeClr val="bg1"/>
                </a:solidFill>
              </a:rPr>
              <a:t>1. </a:t>
            </a:r>
            <a:r>
              <a:rPr lang="es-ES" sz="3200">
                <a:solidFill>
                  <a:schemeClr val="accent3"/>
                </a:solidFill>
              </a:rPr>
              <a:t>Els textos periodístics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6800D82-7C05-4B6B-94B6-63FEFE1AB0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6</a:t>
            </a:fld>
            <a:endParaRPr lang="es-ES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8985B1CF-3D68-4215-ACC9-8A8EA2527E4F}"/>
              </a:ext>
            </a:extLst>
          </p:cNvPr>
          <p:cNvSpPr txBox="1">
            <a:spLocks/>
          </p:cNvSpPr>
          <p:nvPr/>
        </p:nvSpPr>
        <p:spPr>
          <a:xfrm>
            <a:off x="223843" y="673290"/>
            <a:ext cx="7740300" cy="4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 sz="24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</a:rPr>
              <a:t>1.2) </a:t>
            </a:r>
            <a:r>
              <a:rPr lang="es-ES" sz="2400" u="sng">
                <a:uFill>
                  <a:solidFill>
                    <a:schemeClr val="accent3"/>
                  </a:solidFill>
                </a:uFill>
              </a:rPr>
              <a:t>TEXTOS NARRATIUS DE L’ÀMBIT PERIODÍSTIC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E38FA0D9-6057-41D6-957D-5C722EBC4C12}"/>
              </a:ext>
            </a:extLst>
          </p:cNvPr>
          <p:cNvSpPr txBox="1">
            <a:spLocks/>
          </p:cNvSpPr>
          <p:nvPr/>
        </p:nvSpPr>
        <p:spPr>
          <a:xfrm>
            <a:off x="343827" y="1131777"/>
            <a:ext cx="7740300" cy="4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 sz="2000" u="sng">
                <a:solidFill>
                  <a:schemeClr val="accent3"/>
                </a:solidFill>
                <a:uFill>
                  <a:solidFill>
                    <a:schemeClr val="accent1"/>
                  </a:solidFill>
                </a:uFill>
              </a:rPr>
              <a:t>GÈNERES INFORMATIUS</a:t>
            </a:r>
            <a:endParaRPr lang="es-ES" sz="2000" u="sng"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C17F5C6B-E3AD-4D96-B440-0C994A1181E4}"/>
              </a:ext>
            </a:extLst>
          </p:cNvPr>
          <p:cNvSpPr txBox="1">
            <a:spLocks/>
          </p:cNvSpPr>
          <p:nvPr/>
        </p:nvSpPr>
        <p:spPr>
          <a:xfrm>
            <a:off x="343827" y="1454844"/>
            <a:ext cx="7740300" cy="3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>
                <a:uFill>
                  <a:solidFill>
                    <a:schemeClr val="accent1"/>
                  </a:solidFill>
                </a:uFill>
              </a:rPr>
              <a:t>LA NOTÍCIA</a:t>
            </a:r>
          </a:p>
        </p:txBody>
      </p:sp>
      <p:sp>
        <p:nvSpPr>
          <p:cNvPr id="43" name="Google Shape;87;p14">
            <a:extLst>
              <a:ext uri="{FF2B5EF4-FFF2-40B4-BE49-F238E27FC236}">
                <a16:creationId xmlns:a16="http://schemas.microsoft.com/office/drawing/2014/main" id="{86832017-8F80-4A4B-9B67-9C073A2C666D}"/>
              </a:ext>
            </a:extLst>
          </p:cNvPr>
          <p:cNvSpPr txBox="1">
            <a:spLocks/>
          </p:cNvSpPr>
          <p:nvPr/>
        </p:nvSpPr>
        <p:spPr>
          <a:xfrm>
            <a:off x="395211" y="2689270"/>
            <a:ext cx="8058214" cy="12317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0488" indent="-90488">
              <a:buClr>
                <a:schemeClr val="accent3"/>
              </a:buClr>
              <a:buSzPts val="1100"/>
              <a:buFont typeface="Frank Ruhl Libre Light" panose="020B0604020202020204" charset="-79"/>
              <a:buChar char="›"/>
            </a:pPr>
            <a:r>
              <a:rPr lang="en-US" sz="1200" b="1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Titular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: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contingut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fonamental </a:t>
            </a:r>
            <a:r>
              <a:rPr lang="en-US" sz="1200" b="1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+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crida d’atenció</a:t>
            </a:r>
          </a:p>
          <a:p>
            <a:pPr marL="90488" indent="-90488">
              <a:buClr>
                <a:schemeClr val="accent3"/>
              </a:buClr>
              <a:buSzPts val="1100"/>
              <a:buFont typeface="Frank Ruhl Libre Light" panose="020B0604020202020204" charset="-79"/>
              <a:buChar char="›"/>
            </a:pPr>
            <a:r>
              <a:rPr lang="en-US" sz="1200" b="1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Avanttítol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i </a:t>
            </a:r>
            <a:r>
              <a:rPr lang="en-US" sz="1200" b="1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subtítol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:    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abans o després del titular</a:t>
            </a:r>
            <a:b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</a:b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                                        ajuden a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reforçar o aclarir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la informació</a:t>
            </a:r>
          </a:p>
          <a:p>
            <a:pPr marL="90488" indent="-90488">
              <a:buClr>
                <a:schemeClr val="accent3"/>
              </a:buClr>
              <a:buSzPts val="1100"/>
              <a:buFont typeface="Frank Ruhl Libre Light" panose="020B0604020202020204" charset="-79"/>
              <a:buChar char="›"/>
            </a:pPr>
            <a:r>
              <a:rPr lang="en-US" sz="1200" b="1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Entrada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: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    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primer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paràgraf</a:t>
            </a:r>
            <a:b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</a:b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                    escrit en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negreta</a:t>
            </a:r>
            <a:b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</a:b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                    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facilita les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dades bàsiques</a:t>
            </a:r>
            <a:endParaRPr lang="en-US" sz="1200">
              <a:solidFill>
                <a:srgbClr val="6B6E81"/>
              </a:solidFill>
              <a:uFill>
                <a:solidFill>
                  <a:schemeClr val="accent3"/>
                </a:solidFill>
              </a:uFill>
              <a:latin typeface="Frank Ruhl Libre Light"/>
              <a:cs typeface="Frank Ruhl Libre Light"/>
              <a:sym typeface="Frank Ruhl Libre Light"/>
            </a:endParaRPr>
          </a:p>
          <a:p>
            <a:pPr marL="90488" indent="-90488">
              <a:buClr>
                <a:schemeClr val="accent3"/>
              </a:buClr>
              <a:buSzPts val="1100"/>
              <a:buFont typeface="Frank Ruhl Libre Light" panose="020B0604020202020204" charset="-79"/>
              <a:buChar char="›"/>
            </a:pPr>
            <a:r>
              <a:rPr lang="en-US" sz="1200" b="1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Cos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: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desenvolupa els fets segons l’estructura </a:t>
            </a:r>
            <a:r>
              <a:rPr lang="en-US" sz="1200" b="1" i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piràmide invertida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</a:t>
            </a:r>
            <a:r>
              <a:rPr lang="en-US" sz="12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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contar els fets partint de la informació más important</a:t>
            </a:r>
            <a:endParaRPr lang="en-US" sz="1200" b="1" u="sng">
              <a:solidFill>
                <a:srgbClr val="6B6E81"/>
              </a:solidFill>
              <a:uFill>
                <a:solidFill>
                  <a:schemeClr val="accent3"/>
                </a:solidFill>
              </a:uFill>
              <a:latin typeface="Frank Ruhl Libre Light"/>
              <a:cs typeface="Frank Ruhl Libre Light"/>
              <a:sym typeface="Frank Ruhl Libre Light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013BBD-550E-40BB-9515-352CCC4D4B9E}"/>
              </a:ext>
            </a:extLst>
          </p:cNvPr>
          <p:cNvSpPr/>
          <p:nvPr/>
        </p:nvSpPr>
        <p:spPr>
          <a:xfrm>
            <a:off x="343827" y="1730878"/>
            <a:ext cx="6158346" cy="41487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La </a:t>
            </a:r>
            <a:r>
              <a:rPr lang="es-ES" sz="1200" b="1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notícia</a:t>
            </a:r>
            <a:r>
              <a:rPr lang="es-ES" sz="1200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 és el gènere informatiu que pretén explicar esdeveniments de l’actualitat de manera </a:t>
            </a:r>
            <a:r>
              <a:rPr lang="es-ES" sz="1200" b="1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immediata i objectiva</a:t>
            </a:r>
            <a:r>
              <a:rPr lang="es-ES" sz="1200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488C51-DAD9-46AC-A421-F7DC7C0BBE28}"/>
              </a:ext>
            </a:extLst>
          </p:cNvPr>
          <p:cNvSpPr txBox="1"/>
          <p:nvPr/>
        </p:nvSpPr>
        <p:spPr>
          <a:xfrm>
            <a:off x="297533" y="2164082"/>
            <a:ext cx="3272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s-ES" sz="1200">
                <a:solidFill>
                  <a:schemeClr val="bg2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Gènere informatiu </a:t>
            </a:r>
            <a:r>
              <a:rPr lang="es-ES" sz="1200" b="1">
                <a:solidFill>
                  <a:schemeClr val="bg2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prototípic</a:t>
            </a:r>
            <a:r>
              <a:rPr lang="es-ES" sz="1200">
                <a:solidFill>
                  <a:schemeClr val="bg2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 del periodisme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B124396-0A28-451E-94B7-EEF8FD023E02}"/>
              </a:ext>
            </a:extLst>
          </p:cNvPr>
          <p:cNvSpPr txBox="1">
            <a:spLocks/>
          </p:cNvSpPr>
          <p:nvPr/>
        </p:nvSpPr>
        <p:spPr>
          <a:xfrm>
            <a:off x="343229" y="2441081"/>
            <a:ext cx="7740300" cy="3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>
                <a:solidFill>
                  <a:schemeClr val="accent3"/>
                </a:solidFill>
                <a:uFill>
                  <a:solidFill>
                    <a:schemeClr val="accent1"/>
                  </a:solidFill>
                </a:uFill>
              </a:rPr>
              <a:t>Estructura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42854D8-6548-48B6-AF2B-6B958BD5137E}"/>
              </a:ext>
            </a:extLst>
          </p:cNvPr>
          <p:cNvGrpSpPr/>
          <p:nvPr/>
        </p:nvGrpSpPr>
        <p:grpSpPr>
          <a:xfrm>
            <a:off x="1802203" y="2955808"/>
            <a:ext cx="166687" cy="214313"/>
            <a:chOff x="1281113" y="1419225"/>
            <a:chExt cx="166687" cy="214313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29486703-E004-4AF5-B067-B9A157883BE7}"/>
                </a:ext>
              </a:extLst>
            </p:cNvPr>
            <p:cNvCxnSpPr>
              <a:cxnSpLocks/>
            </p:cNvCxnSpPr>
            <p:nvPr/>
          </p:nvCxnSpPr>
          <p:spPr>
            <a:xfrm>
              <a:off x="1314450" y="1419225"/>
              <a:ext cx="0" cy="21431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6C579A64-642F-4030-B2EB-27F9DA5FBEBD}"/>
                </a:ext>
              </a:extLst>
            </p:cNvPr>
            <p:cNvCxnSpPr/>
            <p:nvPr/>
          </p:nvCxnSpPr>
          <p:spPr>
            <a:xfrm>
              <a:off x="1281113" y="1419225"/>
              <a:ext cx="1666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D21B1D27-5DDF-4135-B2F8-321D7194D857}"/>
                </a:ext>
              </a:extLst>
            </p:cNvPr>
            <p:cNvCxnSpPr>
              <a:cxnSpLocks/>
            </p:cNvCxnSpPr>
            <p:nvPr/>
          </p:nvCxnSpPr>
          <p:spPr>
            <a:xfrm>
              <a:off x="1314450" y="1622821"/>
              <a:ext cx="133349" cy="11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984245F1-E852-4DD8-8C93-6BB1D37C892C}"/>
              </a:ext>
            </a:extLst>
          </p:cNvPr>
          <p:cNvGrpSpPr/>
          <p:nvPr/>
        </p:nvGrpSpPr>
        <p:grpSpPr>
          <a:xfrm>
            <a:off x="1079891" y="3343808"/>
            <a:ext cx="166687" cy="370851"/>
            <a:chOff x="1127903" y="3903493"/>
            <a:chExt cx="166687" cy="370851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7CBD4C62-FBF3-408E-8B68-A1EEBD9D6534}"/>
                </a:ext>
              </a:extLst>
            </p:cNvPr>
            <p:cNvGrpSpPr/>
            <p:nvPr/>
          </p:nvGrpSpPr>
          <p:grpSpPr>
            <a:xfrm>
              <a:off x="1127903" y="3903493"/>
              <a:ext cx="166687" cy="370851"/>
              <a:chOff x="1281113" y="1419225"/>
              <a:chExt cx="166687" cy="370851"/>
            </a:xfrm>
          </p:grpSpPr>
          <p:cxnSp>
            <p:nvCxnSpPr>
              <p:cNvPr id="18" name="Conector recto 17">
                <a:extLst>
                  <a:ext uri="{FF2B5EF4-FFF2-40B4-BE49-F238E27FC236}">
                    <a16:creationId xmlns:a16="http://schemas.microsoft.com/office/drawing/2014/main" id="{4BED9569-C3AD-4DCE-B8E9-0C24C827AA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4450" y="1419225"/>
                <a:ext cx="0" cy="370851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" name="Conector recto de flecha 18">
                <a:extLst>
                  <a:ext uri="{FF2B5EF4-FFF2-40B4-BE49-F238E27FC236}">
                    <a16:creationId xmlns:a16="http://schemas.microsoft.com/office/drawing/2014/main" id="{E4553B6D-41D4-4612-8B02-A169B9CD010A}"/>
                  </a:ext>
                </a:extLst>
              </p:cNvPr>
              <p:cNvCxnSpPr/>
              <p:nvPr/>
            </p:nvCxnSpPr>
            <p:spPr>
              <a:xfrm>
                <a:off x="1281113" y="1419225"/>
                <a:ext cx="16668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de flecha 22">
                <a:extLst>
                  <a:ext uri="{FF2B5EF4-FFF2-40B4-BE49-F238E27FC236}">
                    <a16:creationId xmlns:a16="http://schemas.microsoft.com/office/drawing/2014/main" id="{57FDEED5-4FEB-4F4F-8EE4-49BB6E859D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4450" y="1593133"/>
                <a:ext cx="133349" cy="11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16EEEBDF-077B-4E48-B111-49217BAB56BC}"/>
                </a:ext>
              </a:extLst>
            </p:cNvPr>
            <p:cNvCxnSpPr>
              <a:cxnSpLocks/>
            </p:cNvCxnSpPr>
            <p:nvPr/>
          </p:nvCxnSpPr>
          <p:spPr>
            <a:xfrm>
              <a:off x="1161240" y="4254878"/>
              <a:ext cx="133349" cy="11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E20B466-6771-46AE-B602-90AC9230B946}"/>
              </a:ext>
            </a:extLst>
          </p:cNvPr>
          <p:cNvSpPr/>
          <p:nvPr/>
        </p:nvSpPr>
        <p:spPr>
          <a:xfrm>
            <a:off x="6229770" y="4576778"/>
            <a:ext cx="2223655" cy="4953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>
                <a:latin typeface="Frank Ruhl Libre Light" panose="020B0604020202020204" charset="-79"/>
                <a:cs typeface="Frank Ruhl Libre Light" panose="020B0604020202020204" charset="-79"/>
              </a:rPr>
              <a:t>Respon a les </a:t>
            </a:r>
            <a:r>
              <a:rPr lang="es-ES" sz="1200" b="1">
                <a:latin typeface="Frank Ruhl Libre Light" panose="020B0604020202020204" charset="-79"/>
                <a:cs typeface="Frank Ruhl Libre Light" panose="020B0604020202020204" charset="-79"/>
              </a:rPr>
              <a:t>6W:</a:t>
            </a:r>
            <a:r>
              <a:rPr lang="es-ES" sz="1200">
                <a:latin typeface="Frank Ruhl Libre Light" panose="020B0604020202020204" charset="-79"/>
                <a:cs typeface="Frank Ruhl Libre Light" panose="020B0604020202020204" charset="-79"/>
              </a:rPr>
              <a:t> </a:t>
            </a:r>
            <a:r>
              <a:rPr lang="es-ES" sz="1200" i="1">
                <a:latin typeface="Frank Ruhl Libre Light" panose="020B0604020202020204" charset="-79"/>
                <a:cs typeface="Frank Ruhl Libre Light" panose="020B0604020202020204" charset="-79"/>
              </a:rPr>
              <a:t>what, who, where, when, why, how</a:t>
            </a:r>
            <a:endParaRPr lang="es-ES" sz="1200" b="1">
              <a:latin typeface="Frank Ruhl Libre Light" panose="020B0604020202020204" charset="-79"/>
              <a:cs typeface="Frank Ruhl Libre Light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828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24654-74C2-40BE-9ED2-4A7209E1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11" y="125328"/>
            <a:ext cx="7740300" cy="414873"/>
          </a:xfrm>
        </p:spPr>
        <p:txBody>
          <a:bodyPr/>
          <a:lstStyle/>
          <a:p>
            <a:r>
              <a:rPr lang="es-ES" sz="3200">
                <a:solidFill>
                  <a:schemeClr val="bg1"/>
                </a:solidFill>
              </a:rPr>
              <a:t>2. </a:t>
            </a:r>
            <a:r>
              <a:rPr lang="es-ES" sz="3200">
                <a:solidFill>
                  <a:schemeClr val="accent3"/>
                </a:solidFill>
              </a:rPr>
              <a:t>Literatura: el segle XX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6800D82-7C05-4B6B-94B6-63FEFE1AB0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7</a:t>
            </a:fld>
            <a:endParaRPr lang="es-ES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8985B1CF-3D68-4215-ACC9-8A8EA2527E4F}"/>
              </a:ext>
            </a:extLst>
          </p:cNvPr>
          <p:cNvSpPr txBox="1">
            <a:spLocks/>
          </p:cNvSpPr>
          <p:nvPr/>
        </p:nvSpPr>
        <p:spPr>
          <a:xfrm>
            <a:off x="223843" y="673290"/>
            <a:ext cx="7740300" cy="4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 sz="24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</a:rPr>
              <a:t>2.1) </a:t>
            </a:r>
            <a:r>
              <a:rPr lang="es-ES" sz="2400" u="sng">
                <a:uFill>
                  <a:solidFill>
                    <a:schemeClr val="accent3"/>
                  </a:solidFill>
                </a:uFill>
              </a:rPr>
              <a:t>MODERNISME I NOUCENTISME</a:t>
            </a:r>
            <a:r>
              <a:rPr lang="es-ES" sz="2400" b="0">
                <a:uFill>
                  <a:solidFill>
                    <a:schemeClr val="accent3"/>
                  </a:solidFill>
                </a:uFill>
              </a:rPr>
              <a:t> (1er terç s.XX)</a:t>
            </a:r>
            <a:endParaRPr lang="es-ES" sz="2400" u="sng">
              <a:uFill>
                <a:solidFill>
                  <a:schemeClr val="accent3"/>
                </a:solidFill>
              </a:uFill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E38FA0D9-6057-41D6-957D-5C722EBC4C12}"/>
              </a:ext>
            </a:extLst>
          </p:cNvPr>
          <p:cNvSpPr txBox="1">
            <a:spLocks/>
          </p:cNvSpPr>
          <p:nvPr/>
        </p:nvSpPr>
        <p:spPr>
          <a:xfrm>
            <a:off x="343827" y="1131777"/>
            <a:ext cx="7740300" cy="4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 sz="2000" u="sng">
                <a:solidFill>
                  <a:schemeClr val="accent3"/>
                </a:solidFill>
                <a:uFill>
                  <a:solidFill>
                    <a:schemeClr val="accent1"/>
                  </a:solidFill>
                </a:uFill>
              </a:rPr>
              <a:t>CONTEXT</a:t>
            </a:r>
            <a:r>
              <a:rPr lang="es-ES" sz="2000">
                <a:solidFill>
                  <a:schemeClr val="accent3"/>
                </a:solidFill>
                <a:uFill>
                  <a:solidFill>
                    <a:schemeClr val="accent1"/>
                  </a:solidFill>
                </a:uFill>
              </a:rPr>
              <a:t>: LA RENAIXENÇA</a:t>
            </a:r>
            <a:endParaRPr lang="es-ES" sz="2000" u="sng"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E20B466-6771-46AE-B602-90AC9230B946}"/>
              </a:ext>
            </a:extLst>
          </p:cNvPr>
          <p:cNvSpPr/>
          <p:nvPr/>
        </p:nvSpPr>
        <p:spPr>
          <a:xfrm>
            <a:off x="6229770" y="4576778"/>
            <a:ext cx="2223655" cy="4953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>
                <a:latin typeface="Frank Ruhl Libre Light" panose="020B0604020202020204" charset="-79"/>
                <a:cs typeface="Frank Ruhl Libre Light" panose="020B0604020202020204" charset="-79"/>
              </a:rPr>
              <a:t>El </a:t>
            </a:r>
            <a:r>
              <a:rPr lang="es-ES" sz="1200" b="1">
                <a:latin typeface="Frank Ruhl Libre Light" panose="020B0604020202020204" charset="-79"/>
                <a:cs typeface="Frank Ruhl Libre Light" panose="020B0604020202020204" charset="-79"/>
              </a:rPr>
              <a:t>Segle d’Or</a:t>
            </a:r>
            <a:r>
              <a:rPr lang="es-ES" sz="1200">
                <a:latin typeface="Frank Ruhl Libre Light" panose="020B0604020202020204" charset="-79"/>
                <a:cs typeface="Frank Ruhl Libre Light" panose="020B0604020202020204" charset="-79"/>
              </a:rPr>
              <a:t> de la literatura valenciana fou el </a:t>
            </a:r>
            <a:r>
              <a:rPr lang="es-ES" sz="1200" b="1">
                <a:latin typeface="Frank Ruhl Libre Light" panose="020B0604020202020204" charset="-79"/>
                <a:cs typeface="Frank Ruhl Libre Light" panose="020B0604020202020204" charset="-79"/>
              </a:rPr>
              <a:t>s.XV</a:t>
            </a:r>
          </a:p>
        </p:txBody>
      </p:sp>
      <p:sp>
        <p:nvSpPr>
          <p:cNvPr id="26" name="Google Shape;87;p14">
            <a:extLst>
              <a:ext uri="{FF2B5EF4-FFF2-40B4-BE49-F238E27FC236}">
                <a16:creationId xmlns:a16="http://schemas.microsoft.com/office/drawing/2014/main" id="{E2A216FF-7BE8-4E41-B7A7-CE1CC0E46101}"/>
              </a:ext>
            </a:extLst>
          </p:cNvPr>
          <p:cNvSpPr txBox="1">
            <a:spLocks/>
          </p:cNvSpPr>
          <p:nvPr/>
        </p:nvSpPr>
        <p:spPr>
          <a:xfrm>
            <a:off x="419714" y="1454985"/>
            <a:ext cx="7830668" cy="9002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La Renaixença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 resultat desigual</a:t>
            </a:r>
          </a:p>
          <a:p>
            <a:pPr marL="360363" lvl="1" indent="-90488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"/>
            </a:pPr>
            <a:r>
              <a:rPr lang="en-US" sz="1200" b="1">
                <a:solidFill>
                  <a:srgbClr val="6B6E81"/>
                </a:solidFill>
                <a:latin typeface="Frank Ruhl Libre Light"/>
                <a:cs typeface="Frank Ruhl Libre Light"/>
                <a:sym typeface="Frank Ruhl Libre Light"/>
              </a:rPr>
              <a:t>Catalunya</a:t>
            </a:r>
            <a:r>
              <a:rPr lang="en-US" sz="1200">
                <a:solidFill>
                  <a:srgbClr val="6B6E81"/>
                </a:solidFill>
                <a:latin typeface="Frank Ruhl Libre Light"/>
                <a:cs typeface="Frank Ruhl Libre Light"/>
                <a:sym typeface="Frank Ruhl Libre Light"/>
              </a:rPr>
              <a:t>: renovació gèneres literaris </a:t>
            </a:r>
            <a:r>
              <a:rPr lang="en-US" sz="1200">
                <a:solidFill>
                  <a:srgbClr val="6B6E81"/>
                </a:solidFill>
                <a:latin typeface="Frank Ruhl Libre Light"/>
                <a:cs typeface="Frank Ruhl Libre Light"/>
                <a:sym typeface="Wingdings" panose="05000000000000000000" pitchFamily="2" charset="2"/>
              </a:rPr>
              <a:t> finals s.XIX</a:t>
            </a:r>
          </a:p>
          <a:p>
            <a:pPr marL="360363" lvl="1" indent="-90488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"/>
            </a:pPr>
            <a:r>
              <a:rPr lang="en-US" sz="1200" b="1">
                <a:solidFill>
                  <a:srgbClr val="6B6E81"/>
                </a:solidFill>
                <a:latin typeface="Frank Ruhl Libre Light"/>
                <a:cs typeface="Frank Ruhl Libre Light"/>
                <a:sym typeface="Wingdings" panose="05000000000000000000" pitchFamily="2" charset="2"/>
              </a:rPr>
              <a:t>València</a:t>
            </a:r>
            <a:r>
              <a:rPr lang="en-US" sz="1200">
                <a:solidFill>
                  <a:srgbClr val="6B6E81"/>
                </a:solidFill>
                <a:latin typeface="Frank Ruhl Libre Light"/>
                <a:cs typeface="Frank Ruhl Libre Light"/>
                <a:sym typeface="Wingdings" panose="05000000000000000000" pitchFamily="2" charset="2"/>
              </a:rPr>
              <a:t>: només poesia     estètica </a:t>
            </a:r>
            <a:r>
              <a:rPr lang="en-US" sz="1200" b="1">
                <a:solidFill>
                  <a:srgbClr val="6B6E81"/>
                </a:solidFill>
                <a:latin typeface="Frank Ruhl Libre Light"/>
                <a:cs typeface="Frank Ruhl Libre Light"/>
                <a:sym typeface="Wingdings" panose="05000000000000000000" pitchFamily="2" charset="2"/>
              </a:rPr>
              <a:t>anacrònica</a:t>
            </a:r>
            <a:br>
              <a:rPr lang="en-US" sz="1200">
                <a:solidFill>
                  <a:srgbClr val="6B6E81"/>
                </a:solidFill>
                <a:latin typeface="Frank Ruhl Libre Light"/>
                <a:cs typeface="Frank Ruhl Libre Light"/>
                <a:sym typeface="Wingdings" panose="05000000000000000000" pitchFamily="2" charset="2"/>
              </a:rPr>
            </a:br>
            <a:r>
              <a:rPr lang="en-US" sz="1200">
                <a:solidFill>
                  <a:srgbClr val="6B6E81"/>
                </a:solidFill>
                <a:latin typeface="Frank Ruhl Libre Light"/>
                <a:cs typeface="Frank Ruhl Libre Light"/>
                <a:sym typeface="Wingdings" panose="05000000000000000000" pitchFamily="2" charset="2"/>
              </a:rPr>
              <a:t>                                                 tòpics dels </a:t>
            </a:r>
            <a:r>
              <a:rPr lang="en-US" sz="1200" b="1">
                <a:solidFill>
                  <a:srgbClr val="6B6E81"/>
                </a:solidFill>
                <a:latin typeface="Frank Ruhl Libre Light"/>
                <a:cs typeface="Frank Ruhl Libre Light"/>
                <a:sym typeface="Wingdings" panose="05000000000000000000" pitchFamily="2" charset="2"/>
              </a:rPr>
              <a:t>Jocs Florals:</a:t>
            </a:r>
            <a:r>
              <a:rPr lang="en-US" sz="1200">
                <a:solidFill>
                  <a:srgbClr val="6B6E81"/>
                </a:solidFill>
                <a:latin typeface="Frank Ruhl Libre Light"/>
                <a:cs typeface="Frank Ruhl Libre Light"/>
                <a:sym typeface="Wingdings" panose="05000000000000000000" pitchFamily="2" charset="2"/>
              </a:rPr>
              <a:t> patria, fe, amor</a:t>
            </a:r>
            <a:endParaRPr lang="en-US" sz="1200" b="1">
              <a:solidFill>
                <a:srgbClr val="6B6E81"/>
              </a:solidFill>
              <a:latin typeface="Frank Ruhl Libre Light"/>
              <a:cs typeface="Frank Ruhl Libre Light"/>
              <a:sym typeface="Frank Ruhl Libre Light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E6553F71-9FE1-4AF1-ACB6-5F7A1C1720B6}"/>
              </a:ext>
            </a:extLst>
          </p:cNvPr>
          <p:cNvSpPr txBox="1">
            <a:spLocks/>
          </p:cNvSpPr>
          <p:nvPr/>
        </p:nvSpPr>
        <p:spPr>
          <a:xfrm>
            <a:off x="343827" y="2284490"/>
            <a:ext cx="7740300" cy="4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 sz="2000" u="sng">
                <a:solidFill>
                  <a:schemeClr val="accent3"/>
                </a:solidFill>
                <a:uFill>
                  <a:solidFill>
                    <a:schemeClr val="accent1"/>
                  </a:solidFill>
                </a:uFill>
              </a:rPr>
              <a:t>EL MODERNISME</a:t>
            </a:r>
            <a:endParaRPr lang="es-ES" sz="2000" u="sng"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AB8B07D9-25D9-4A54-8D82-7CB2421AB093}"/>
              </a:ext>
            </a:extLst>
          </p:cNvPr>
          <p:cNvSpPr/>
          <p:nvPr/>
        </p:nvSpPr>
        <p:spPr>
          <a:xfrm>
            <a:off x="395211" y="2671671"/>
            <a:ext cx="6151417" cy="41487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El </a:t>
            </a:r>
            <a:r>
              <a:rPr lang="es-ES" sz="1200" b="1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Modernisme</a:t>
            </a:r>
            <a:r>
              <a:rPr lang="es-ES" sz="1200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 és un moviment artístic que es caracteritza per un </a:t>
            </a:r>
            <a:r>
              <a:rPr lang="es-ES" sz="1200" b="1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procés d’actualització literària </a:t>
            </a:r>
            <a:r>
              <a:rPr lang="es-ES" sz="1200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que té lloc durant </a:t>
            </a:r>
            <a:r>
              <a:rPr lang="es-ES" sz="1200" u="sng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finals s.XIX</a:t>
            </a:r>
            <a:r>
              <a:rPr lang="es-ES" sz="1200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 i </a:t>
            </a:r>
            <a:r>
              <a:rPr lang="es-ES" sz="1200" u="sng">
                <a:solidFill>
                  <a:schemeClr val="bg2"/>
                </a:solidFill>
                <a:uFill>
                  <a:solidFill>
                    <a:schemeClr val="accent1"/>
                  </a:solidFill>
                </a:uFill>
                <a:latin typeface="Frank Ruhl Libre Light" panose="020B0604020202020204" charset="-79"/>
                <a:cs typeface="Frank Ruhl Libre Light" panose="020B0604020202020204" charset="-79"/>
              </a:rPr>
              <a:t>principis s.XX</a:t>
            </a:r>
            <a:endParaRPr lang="es-ES" sz="1200">
              <a:solidFill>
                <a:schemeClr val="bg2"/>
              </a:solidFill>
              <a:uFill>
                <a:solidFill>
                  <a:schemeClr val="accent1"/>
                </a:solidFill>
              </a:uFill>
              <a:latin typeface="Frank Ruhl Libre Light" panose="020B0604020202020204" charset="-79"/>
              <a:cs typeface="Frank Ruhl Libre Light" panose="020B0604020202020204" charset="-79"/>
            </a:endParaRPr>
          </a:p>
        </p:txBody>
      </p:sp>
      <p:sp>
        <p:nvSpPr>
          <p:cNvPr id="29" name="Google Shape;87;p14">
            <a:extLst>
              <a:ext uri="{FF2B5EF4-FFF2-40B4-BE49-F238E27FC236}">
                <a16:creationId xmlns:a16="http://schemas.microsoft.com/office/drawing/2014/main" id="{852ADAFF-6D69-42DB-A376-BCB9036BC15C}"/>
              </a:ext>
            </a:extLst>
          </p:cNvPr>
          <p:cNvSpPr txBox="1">
            <a:spLocks/>
          </p:cNvSpPr>
          <p:nvPr/>
        </p:nvSpPr>
        <p:spPr>
          <a:xfrm>
            <a:off x="463800" y="3201486"/>
            <a:ext cx="7830668" cy="11488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>
                <a:solidFill>
                  <a:schemeClr val="accent2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Finals s.XIX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: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nous autors 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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incorporar lletres valencianes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als corrents </a:t>
            </a:r>
            <a:r>
              <a:rPr lang="en-US" sz="1200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moderns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i </a:t>
            </a:r>
            <a:r>
              <a:rPr lang="en-US" sz="1200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creatius</a:t>
            </a:r>
          </a:p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>
                <a:solidFill>
                  <a:schemeClr val="accent2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Principis s.XX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: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dedicats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poesia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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procés d’actualització literària</a:t>
            </a:r>
          </a:p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Quedaven pendents:    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normativa lingüística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 </a:t>
            </a:r>
            <a:r>
              <a:rPr lang="en-US" sz="1200" b="1" i="1">
                <a:solidFill>
                  <a:schemeClr val="accent2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Normes de Castelló de 1932</a:t>
            </a:r>
            <a:b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</a:b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                                        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producció narrativa</a:t>
            </a:r>
            <a:b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</a:b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                                         modernització teatre</a:t>
            </a:r>
            <a:endParaRPr lang="en-US" sz="1200">
              <a:solidFill>
                <a:srgbClr val="6B6E81"/>
              </a:solidFill>
              <a:uFill>
                <a:solidFill>
                  <a:schemeClr val="accent3"/>
                </a:solidFill>
              </a:uFill>
              <a:latin typeface="Frank Ruhl Libre Light"/>
              <a:cs typeface="Frank Ruhl Libre Light"/>
              <a:sym typeface="Wingdings" panose="05000000000000000000" pitchFamily="2" charset="2"/>
            </a:endParaRPr>
          </a:p>
        </p:txBody>
      </p:sp>
      <p:sp>
        <p:nvSpPr>
          <p:cNvPr id="4" name="Cerrar llave 3">
            <a:extLst>
              <a:ext uri="{FF2B5EF4-FFF2-40B4-BE49-F238E27FC236}">
                <a16:creationId xmlns:a16="http://schemas.microsoft.com/office/drawing/2014/main" id="{228B40EB-D0DA-4C93-938A-DDC186BC15A8}"/>
              </a:ext>
            </a:extLst>
          </p:cNvPr>
          <p:cNvSpPr/>
          <p:nvPr/>
        </p:nvSpPr>
        <p:spPr>
          <a:xfrm>
            <a:off x="6604463" y="3201486"/>
            <a:ext cx="45719" cy="1148840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DA4DC98-EE18-4BB4-BADE-79C5CDCAA56E}"/>
              </a:ext>
            </a:extLst>
          </p:cNvPr>
          <p:cNvSpPr txBox="1"/>
          <p:nvPr/>
        </p:nvSpPr>
        <p:spPr>
          <a:xfrm>
            <a:off x="6628575" y="3649726"/>
            <a:ext cx="1715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bg2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Intents modernitzadors</a:t>
            </a:r>
          </a:p>
        </p:txBody>
      </p:sp>
    </p:spTree>
    <p:extLst>
      <p:ext uri="{BB962C8B-B14F-4D97-AF65-F5344CB8AC3E}">
        <p14:creationId xmlns:p14="http://schemas.microsoft.com/office/powerpoint/2010/main" val="185325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24654-74C2-40BE-9ED2-4A7209E1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11" y="125328"/>
            <a:ext cx="7740300" cy="414873"/>
          </a:xfrm>
        </p:spPr>
        <p:txBody>
          <a:bodyPr/>
          <a:lstStyle/>
          <a:p>
            <a:r>
              <a:rPr lang="es-ES" sz="3200">
                <a:solidFill>
                  <a:schemeClr val="bg1"/>
                </a:solidFill>
              </a:rPr>
              <a:t>2. </a:t>
            </a:r>
            <a:r>
              <a:rPr lang="es-ES" sz="3200">
                <a:solidFill>
                  <a:schemeClr val="accent3"/>
                </a:solidFill>
              </a:rPr>
              <a:t>Literatura: el segle XX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6800D82-7C05-4B6B-94B6-63FEFE1AB0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8</a:t>
            </a:fld>
            <a:endParaRPr lang="es-ES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8985B1CF-3D68-4215-ACC9-8A8EA2527E4F}"/>
              </a:ext>
            </a:extLst>
          </p:cNvPr>
          <p:cNvSpPr txBox="1">
            <a:spLocks/>
          </p:cNvSpPr>
          <p:nvPr/>
        </p:nvSpPr>
        <p:spPr>
          <a:xfrm>
            <a:off x="223843" y="673290"/>
            <a:ext cx="7740300" cy="4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 sz="24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</a:rPr>
              <a:t>2.1) </a:t>
            </a:r>
            <a:r>
              <a:rPr lang="es-ES" sz="2400" u="sng">
                <a:uFill>
                  <a:solidFill>
                    <a:schemeClr val="accent3"/>
                  </a:solidFill>
                </a:uFill>
              </a:rPr>
              <a:t>MODERNISME I NOUCENTISME</a:t>
            </a:r>
            <a:r>
              <a:rPr lang="es-ES" sz="2400" b="0">
                <a:uFill>
                  <a:solidFill>
                    <a:schemeClr val="accent3"/>
                  </a:solidFill>
                </a:uFill>
              </a:rPr>
              <a:t> (1er terç s.XX)</a:t>
            </a:r>
            <a:endParaRPr lang="es-ES" sz="2400" u="sng">
              <a:uFill>
                <a:solidFill>
                  <a:schemeClr val="accent3"/>
                </a:solidFill>
              </a:uFill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E6553F71-9FE1-4AF1-ACB6-5F7A1C1720B6}"/>
              </a:ext>
            </a:extLst>
          </p:cNvPr>
          <p:cNvSpPr txBox="1">
            <a:spLocks/>
          </p:cNvSpPr>
          <p:nvPr/>
        </p:nvSpPr>
        <p:spPr>
          <a:xfrm>
            <a:off x="333159" y="1088163"/>
            <a:ext cx="7740300" cy="4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 sz="2000" u="sng">
                <a:solidFill>
                  <a:schemeClr val="accent3"/>
                </a:solidFill>
                <a:uFill>
                  <a:solidFill>
                    <a:schemeClr val="accent1"/>
                  </a:solidFill>
                </a:uFill>
              </a:rPr>
              <a:t>EL MODERNISME</a:t>
            </a:r>
            <a:endParaRPr lang="es-ES" sz="2000" u="sng">
              <a:uFill>
                <a:solidFill>
                  <a:schemeClr val="accent1"/>
                </a:solidFill>
              </a:uFill>
            </a:endParaRP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54688B46-1002-4601-8BF4-02489C887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892467"/>
              </p:ext>
            </p:extLst>
          </p:nvPr>
        </p:nvGraphicFramePr>
        <p:xfrm>
          <a:off x="395211" y="1494738"/>
          <a:ext cx="7882880" cy="1767840"/>
        </p:xfrm>
        <a:graphic>
          <a:graphicData uri="http://schemas.openxmlformats.org/drawingml/2006/table">
            <a:tbl>
              <a:tblPr firstCol="1" bandCol="1">
                <a:tableStyleId>{F5AB1C69-6EDB-4FF4-983F-18BD219EF322}</a:tableStyleId>
              </a:tblPr>
              <a:tblGrid>
                <a:gridCol w="1204989">
                  <a:extLst>
                    <a:ext uri="{9D8B030D-6E8A-4147-A177-3AD203B41FA5}">
                      <a16:colId xmlns:a16="http://schemas.microsoft.com/office/drawing/2014/main" val="1270869466"/>
                    </a:ext>
                  </a:extLst>
                </a:gridCol>
                <a:gridCol w="4703618">
                  <a:extLst>
                    <a:ext uri="{9D8B030D-6E8A-4147-A177-3AD203B41FA5}">
                      <a16:colId xmlns:a16="http://schemas.microsoft.com/office/drawing/2014/main" val="3599971595"/>
                    </a:ext>
                  </a:extLst>
                </a:gridCol>
                <a:gridCol w="1974273">
                  <a:extLst>
                    <a:ext uri="{9D8B030D-6E8A-4147-A177-3AD203B41FA5}">
                      <a16:colId xmlns:a16="http://schemas.microsoft.com/office/drawing/2014/main" val="4084665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accent1"/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POESIA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indent="-90488">
                        <a:buClr>
                          <a:schemeClr val="accent2"/>
                        </a:buClr>
                        <a:buFontTx/>
                        <a:buChar char="−"/>
                      </a:pPr>
                      <a:r>
                        <a:rPr lang="es-ES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entroncar amb els </a:t>
                      </a:r>
                      <a:r>
                        <a:rPr lang="es-ES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corrents poètics nous</a:t>
                      </a:r>
                      <a:endParaRPr lang="es-ES" b="0">
                        <a:solidFill>
                          <a:schemeClr val="bg2">
                            <a:lumMod val="75000"/>
                          </a:schemeClr>
                        </a:solidFill>
                        <a:latin typeface="Frank Ruhl Libre Light" panose="020B0604020202020204" charset="-79"/>
                        <a:cs typeface="Frank Ruhl Libre Light" panose="020B0604020202020204" charset="-79"/>
                      </a:endParaRPr>
                    </a:p>
                    <a:p>
                      <a:pPr marL="90488" indent="-90488">
                        <a:buClr>
                          <a:schemeClr val="accent2"/>
                        </a:buClr>
                        <a:buFontTx/>
                        <a:buChar char="−"/>
                      </a:pPr>
                      <a:r>
                        <a:rPr lang="es-ES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acabar amb l’</a:t>
                      </a:r>
                      <a:r>
                        <a:rPr lang="es-ES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hegemonia</a:t>
                      </a:r>
                      <a:r>
                        <a:rPr lang="es-ES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 dels </a:t>
                      </a:r>
                      <a:r>
                        <a:rPr lang="es-ES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pairalistes</a:t>
                      </a:r>
                      <a:r>
                        <a:rPr lang="es-ES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 i </a:t>
                      </a:r>
                      <a:r>
                        <a:rPr lang="es-ES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costumistes</a:t>
                      </a:r>
                      <a:endParaRPr lang="es-ES" b="0">
                        <a:solidFill>
                          <a:schemeClr val="bg2">
                            <a:lumMod val="75000"/>
                          </a:schemeClr>
                        </a:solidFill>
                        <a:latin typeface="Frank Ruhl Libre Light" panose="020B0604020202020204" charset="-79"/>
                        <a:cs typeface="Frank Ruhl Libre Light" panose="020B060402020202020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Miquel Duran de València</a:t>
                      </a:r>
                    </a:p>
                    <a:p>
                      <a:pPr algn="ctr"/>
                      <a:r>
                        <a:rPr lang="es-ES" sz="1200" b="1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Daniel Martínez Ferrando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2132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accent1"/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NARRATIVA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indent="-90488">
                        <a:buClr>
                          <a:schemeClr val="accent2"/>
                        </a:buClr>
                        <a:buFontTx/>
                        <a:buChar char="−"/>
                      </a:pPr>
                      <a:r>
                        <a:rPr lang="es-ES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tendències vigents</a:t>
                      </a:r>
                      <a:r>
                        <a:rPr lang="es-ES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 d’altres territoris</a:t>
                      </a:r>
                    </a:p>
                    <a:p>
                      <a:pPr marL="90488" indent="-90488">
                        <a:buClr>
                          <a:schemeClr val="accent2"/>
                        </a:buClr>
                        <a:buFontTx/>
                        <a:buChar char="−"/>
                      </a:pPr>
                      <a:r>
                        <a:rPr lang="es-ES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preocupació per les </a:t>
                      </a:r>
                      <a:r>
                        <a:rPr lang="es-ES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novetats literàries</a:t>
                      </a:r>
                      <a:r>
                        <a:rPr lang="es-ES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 i </a:t>
                      </a:r>
                      <a:r>
                        <a:rPr lang="es-ES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ortogràfiques</a:t>
                      </a:r>
                      <a:r>
                        <a:rPr lang="es-ES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 </a:t>
                      </a:r>
                      <a:r>
                        <a:rPr lang="es-ES" b="0">
                          <a:solidFill>
                            <a:schemeClr val="accent2"/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ES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  <a:sym typeface="Wingdings" panose="05000000000000000000" pitchFamily="2" charset="2"/>
                        </a:rPr>
                        <a:t> no existia un </a:t>
                      </a:r>
                      <a:r>
                        <a:rPr lang="es-ES" b="0" u="sng" baseline="0">
                          <a:solidFill>
                            <a:schemeClr val="bg2">
                              <a:lumMod val="75000"/>
                            </a:schemeClr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Frank Ruhl Libre Light" panose="020B0604020202020204" charset="-79"/>
                          <a:cs typeface="Frank Ruhl Libre Light" panose="020B0604020202020204" charset="-79"/>
                          <a:sym typeface="Wingdings" panose="05000000000000000000" pitchFamily="2" charset="2"/>
                        </a:rPr>
                        <a:t>model normatiu</a:t>
                      </a:r>
                      <a:endParaRPr lang="es-ES" b="1" u="sng" baseline="0">
                        <a:solidFill>
                          <a:schemeClr val="bg2">
                            <a:lumMod val="75000"/>
                          </a:schemeClr>
                        </a:solidFill>
                        <a:uFill>
                          <a:solidFill>
                            <a:schemeClr val="accent2"/>
                          </a:solidFill>
                        </a:uFill>
                        <a:latin typeface="Frank Ruhl Libre Light" panose="020B0604020202020204" charset="-79"/>
                        <a:cs typeface="Frank Ruhl Libre Light" panose="020B060402020202020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Eduard López-Chavarri</a:t>
                      </a:r>
                      <a:r>
                        <a:rPr lang="es-ES" sz="1200" i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, autor de </a:t>
                      </a:r>
                      <a:r>
                        <a:rPr lang="es-ES" sz="12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Cuentos lírics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206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accent1"/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TEATRE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90488" indent="-90488">
                        <a:buClr>
                          <a:schemeClr val="accent2"/>
                        </a:buClr>
                        <a:buFontTx/>
                        <a:buChar char="−"/>
                      </a:pPr>
                      <a:r>
                        <a:rPr lang="es-ES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dominació </a:t>
                      </a:r>
                      <a:r>
                        <a:rPr lang="es-ES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sainet</a:t>
                      </a:r>
                      <a:endParaRPr lang="es-ES" b="0">
                        <a:solidFill>
                          <a:schemeClr val="bg2">
                            <a:lumMod val="75000"/>
                          </a:schemeClr>
                        </a:solidFill>
                        <a:latin typeface="Frank Ruhl Libre Light" panose="020B0604020202020204" charset="-79"/>
                        <a:cs typeface="Frank Ruhl Libre Light" panose="020B0604020202020204" charset="-79"/>
                      </a:endParaRPr>
                    </a:p>
                    <a:p>
                      <a:pPr marL="90488" indent="-90488">
                        <a:buClr>
                          <a:schemeClr val="accent2"/>
                        </a:buClr>
                        <a:buFontTx/>
                        <a:buChar char="−"/>
                      </a:pPr>
                      <a:r>
                        <a:rPr lang="es-ES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peces híbrides de </a:t>
                      </a:r>
                      <a:r>
                        <a:rPr lang="es-ES" b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diverses tendències</a:t>
                      </a:r>
                      <a:r>
                        <a:rPr lang="es-ES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 </a:t>
                      </a:r>
                      <a:r>
                        <a:rPr lang="es-E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Frank Ruhl Libre Light" panose="020B0604020202020204" charset="-79"/>
                          <a:cs typeface="Frank Ruhl Libre Light" panose="020B0604020202020204" charset="-79"/>
                        </a:rPr>
                        <a:t>(Modernisme, realisme, naturalisme)</a:t>
                      </a:r>
                      <a:endParaRPr lang="es-ES">
                        <a:solidFill>
                          <a:schemeClr val="bg2">
                            <a:lumMod val="75000"/>
                          </a:schemeClr>
                        </a:solidFill>
                        <a:latin typeface="Frank Ruhl Libre Light" panose="020B0604020202020204" charset="-79"/>
                        <a:cs typeface="Frank Ruhl Libre Light" panose="020B0604020202020204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>
                        <a:solidFill>
                          <a:schemeClr val="bg2">
                            <a:lumMod val="75000"/>
                          </a:schemeClr>
                        </a:solidFill>
                        <a:latin typeface="Frank Ruhl Libre Light" panose="020B0604020202020204" charset="-79"/>
                        <a:cs typeface="Frank Ruhl Libre Light" panose="020B060402020202020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986426"/>
                  </a:ext>
                </a:extLst>
              </a:tr>
            </a:tbl>
          </a:graphicData>
        </a:graphic>
      </p:graphicFrame>
      <p:sp>
        <p:nvSpPr>
          <p:cNvPr id="15" name="Google Shape;87;p14">
            <a:extLst>
              <a:ext uri="{FF2B5EF4-FFF2-40B4-BE49-F238E27FC236}">
                <a16:creationId xmlns:a16="http://schemas.microsoft.com/office/drawing/2014/main" id="{37771FB6-99E2-4013-B290-613B6D1DEAE4}"/>
              </a:ext>
            </a:extLst>
          </p:cNvPr>
          <p:cNvSpPr txBox="1">
            <a:spLocks/>
          </p:cNvSpPr>
          <p:nvPr/>
        </p:nvSpPr>
        <p:spPr>
          <a:xfrm>
            <a:off x="374722" y="3677330"/>
            <a:ext cx="7830668" cy="4928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Noucentisme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</a:t>
            </a:r>
            <a:r>
              <a:rPr lang="en-US" sz="12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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escassa presència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en les lletres valencianes</a:t>
            </a:r>
          </a:p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Avantguardes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</a:t>
            </a:r>
            <a:r>
              <a:rPr lang="en-US" sz="12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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tallades per l’esclat de la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Guerra Civil 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en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1936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D366D95B-F75C-424B-B976-DDFE237963B2}"/>
              </a:ext>
            </a:extLst>
          </p:cNvPr>
          <p:cNvSpPr txBox="1">
            <a:spLocks/>
          </p:cNvSpPr>
          <p:nvPr/>
        </p:nvSpPr>
        <p:spPr>
          <a:xfrm>
            <a:off x="333159" y="3346453"/>
            <a:ext cx="7740300" cy="4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 sz="2000" u="sng">
                <a:solidFill>
                  <a:schemeClr val="accent3"/>
                </a:solidFill>
                <a:uFill>
                  <a:solidFill>
                    <a:schemeClr val="accent1"/>
                  </a:solidFill>
                </a:uFill>
              </a:rPr>
              <a:t>EL NOUCENTISME</a:t>
            </a:r>
            <a:endParaRPr lang="es-ES" sz="2000" u="sng"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AA475DF-F4A3-4726-93C7-C7CD0C0E8A6F}"/>
              </a:ext>
            </a:extLst>
          </p:cNvPr>
          <p:cNvSpPr/>
          <p:nvPr/>
        </p:nvSpPr>
        <p:spPr>
          <a:xfrm>
            <a:off x="5943600" y="4576778"/>
            <a:ext cx="2509825" cy="4953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>
                <a:latin typeface="Frank Ruhl Libre Light" panose="020B0604020202020204" charset="-79"/>
                <a:cs typeface="Frank Ruhl Libre Light" panose="020B0604020202020204" charset="-79"/>
              </a:rPr>
              <a:t>L’</a:t>
            </a:r>
            <a:r>
              <a:rPr lang="es-ES" sz="1200" b="1">
                <a:latin typeface="Frank Ruhl Libre Light" panose="020B0604020202020204" charset="-79"/>
                <a:cs typeface="Frank Ruhl Libre Light" panose="020B0604020202020204" charset="-79"/>
              </a:rPr>
              <a:t>avantguardisme</a:t>
            </a:r>
            <a:r>
              <a:rPr lang="es-ES" sz="1200">
                <a:latin typeface="Frank Ruhl Libre Light" panose="020B0604020202020204" charset="-79"/>
                <a:cs typeface="Frank Ruhl Libre Light" panose="020B0604020202020204" charset="-79"/>
              </a:rPr>
              <a:t> és la tendència a introduir elements innovadors</a:t>
            </a:r>
          </a:p>
        </p:txBody>
      </p:sp>
    </p:spTree>
    <p:extLst>
      <p:ext uri="{BB962C8B-B14F-4D97-AF65-F5344CB8AC3E}">
        <p14:creationId xmlns:p14="http://schemas.microsoft.com/office/powerpoint/2010/main" val="360742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24654-74C2-40BE-9ED2-4A7209E1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11" y="125328"/>
            <a:ext cx="7740300" cy="414873"/>
          </a:xfrm>
        </p:spPr>
        <p:txBody>
          <a:bodyPr/>
          <a:lstStyle/>
          <a:p>
            <a:r>
              <a:rPr lang="es-ES" sz="3200">
                <a:solidFill>
                  <a:schemeClr val="bg1"/>
                </a:solidFill>
              </a:rPr>
              <a:t>2. </a:t>
            </a:r>
            <a:r>
              <a:rPr lang="es-ES" sz="3200">
                <a:solidFill>
                  <a:schemeClr val="accent3"/>
                </a:solidFill>
              </a:rPr>
              <a:t>Literatura: el segle XX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6800D82-7C05-4B6B-94B6-63FEFE1AB0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9</a:t>
            </a:fld>
            <a:endParaRPr lang="es-ES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8985B1CF-3D68-4215-ACC9-8A8EA2527E4F}"/>
              </a:ext>
            </a:extLst>
          </p:cNvPr>
          <p:cNvSpPr txBox="1">
            <a:spLocks/>
          </p:cNvSpPr>
          <p:nvPr/>
        </p:nvSpPr>
        <p:spPr>
          <a:xfrm>
            <a:off x="223843" y="673290"/>
            <a:ext cx="7740300" cy="4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IBM Plex Sans Condensed"/>
              <a:buNone/>
              <a:defRPr sz="1600" b="1" i="0" u="none" strike="noStrike" cap="none">
                <a:solidFill>
                  <a:schemeClr val="accen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r>
              <a:rPr lang="es-ES" sz="24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</a:rPr>
              <a:t>2.2) </a:t>
            </a:r>
            <a:r>
              <a:rPr lang="es-ES" sz="2400" u="sng">
                <a:uFill>
                  <a:solidFill>
                    <a:schemeClr val="accent3"/>
                  </a:solidFill>
                </a:uFill>
              </a:rPr>
              <a:t>LITERATURA DE POSTGUERRA</a:t>
            </a:r>
          </a:p>
        </p:txBody>
      </p:sp>
      <p:sp>
        <p:nvSpPr>
          <p:cNvPr id="15" name="Google Shape;87;p14">
            <a:extLst>
              <a:ext uri="{FF2B5EF4-FFF2-40B4-BE49-F238E27FC236}">
                <a16:creationId xmlns:a16="http://schemas.microsoft.com/office/drawing/2014/main" id="{37771FB6-99E2-4013-B290-613B6D1DEAE4}"/>
              </a:ext>
            </a:extLst>
          </p:cNvPr>
          <p:cNvSpPr txBox="1">
            <a:spLocks/>
          </p:cNvSpPr>
          <p:nvPr/>
        </p:nvSpPr>
        <p:spPr>
          <a:xfrm>
            <a:off x="350027" y="1088163"/>
            <a:ext cx="7830668" cy="17103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Període d’obscuritat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per a la cultura valenciana.</a:t>
            </a:r>
          </a:p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Prohibició de l’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edició i publicació de llibres valencians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 especialment </a:t>
            </a:r>
            <a:r>
              <a:rPr lang="en-US" sz="1200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prosa</a:t>
            </a:r>
            <a:endParaRPr lang="en-US" sz="1200">
              <a:solidFill>
                <a:srgbClr val="6B6E81"/>
              </a:solidFill>
              <a:uFill>
                <a:solidFill>
                  <a:schemeClr val="accent3"/>
                </a:solidFill>
              </a:uFill>
              <a:latin typeface="Frank Ruhl Libre Light"/>
              <a:cs typeface="Frank Ruhl Libre Light"/>
              <a:sym typeface="Wingdings" panose="05000000000000000000" pitchFamily="2" charset="2"/>
            </a:endParaRPr>
          </a:p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Retirada d’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exemplars</a:t>
            </a:r>
            <a:endParaRPr lang="en-US" sz="1200">
              <a:solidFill>
                <a:srgbClr val="6B6E81"/>
              </a:solidFill>
              <a:uFill>
                <a:solidFill>
                  <a:schemeClr val="accent3"/>
                </a:solidFill>
              </a:uFill>
              <a:latin typeface="Frank Ruhl Libre Light"/>
              <a:cs typeface="Frank Ruhl Libre Light"/>
              <a:sym typeface="Frank Ruhl Libre Light"/>
            </a:endParaRPr>
          </a:p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S’estableix un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sistema de censura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 repressió cultural </a:t>
            </a:r>
            <a:r>
              <a:rPr lang="en-US" sz="1200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declarada</a:t>
            </a:r>
          </a:p>
          <a:p>
            <a:pPr>
              <a:lnSpc>
                <a:spcPct val="114000"/>
              </a:lnSpc>
              <a:buClr>
                <a:schemeClr val="accent3"/>
              </a:buClr>
              <a:buSzPts val="1100"/>
            </a:pPr>
            <a:endParaRPr lang="en-US" sz="1200" u="sng">
              <a:solidFill>
                <a:srgbClr val="6B6E81"/>
              </a:solidFill>
              <a:uFill>
                <a:solidFill>
                  <a:schemeClr val="accent3"/>
                </a:solidFill>
              </a:uFill>
              <a:latin typeface="Frank Ruhl Libre Light"/>
              <a:cs typeface="Frank Ruhl Libre Light"/>
              <a:sym typeface="Wingdings" panose="05000000000000000000" pitchFamily="2" charset="2"/>
            </a:endParaRPr>
          </a:p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Folklorització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 repressió </a:t>
            </a:r>
            <a:r>
              <a:rPr lang="en-US" sz="1200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dissimulada</a:t>
            </a:r>
            <a:endParaRPr lang="en-US" sz="1200" b="1">
              <a:solidFill>
                <a:srgbClr val="6B6E81"/>
              </a:solidFill>
              <a:uFill>
                <a:solidFill>
                  <a:schemeClr val="accent3"/>
                </a:solidFill>
              </a:uFill>
              <a:latin typeface="Frank Ruhl Libre Light"/>
              <a:cs typeface="Frank Ruhl Libre Light"/>
              <a:sym typeface="Frank Ruhl Libre Light"/>
            </a:endParaRPr>
          </a:p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Els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Jocs Flors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i les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Falles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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 disposició del </a:t>
            </a:r>
            <a:r>
              <a:rPr lang="en-US" sz="1200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Frank Ruhl Libre Light"/>
              </a:rPr>
              <a:t>nou govern</a:t>
            </a:r>
            <a:endParaRPr lang="en-US" sz="1200">
              <a:solidFill>
                <a:srgbClr val="6B6E81"/>
              </a:solidFill>
              <a:uFill>
                <a:solidFill>
                  <a:schemeClr val="accent3"/>
                </a:solidFill>
              </a:uFill>
              <a:latin typeface="Frank Ruhl Libre Light"/>
              <a:cs typeface="Frank Ruhl Libre Light"/>
              <a:sym typeface="Frank Ruhl Libre Light"/>
            </a:endParaRPr>
          </a:p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Moltes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revistes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es publicaven </a:t>
            </a:r>
            <a:r>
              <a:rPr lang="en-US" sz="1200" u="sng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clandestinament</a:t>
            </a:r>
          </a:p>
          <a:p>
            <a:pPr marL="171450" indent="-171450">
              <a:lnSpc>
                <a:spcPct val="114000"/>
              </a:lnSpc>
              <a:buClr>
                <a:schemeClr val="accent3"/>
              </a:buClr>
              <a:buSzPts val="1100"/>
              <a:buFont typeface="Wingdings" panose="05000000000000000000" pitchFamily="2" charset="2"/>
              <a:buChar char=""/>
            </a:pP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Autors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exiliats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 per la forta repressió del nou règimen: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Mercè Rodoreda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,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Vicent Estellés</a:t>
            </a:r>
            <a:r>
              <a:rPr lang="en-US" sz="1200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, </a:t>
            </a:r>
            <a:r>
              <a:rPr lang="en-US" sz="1200" b="1">
                <a:solidFill>
                  <a:srgbClr val="6B6E81"/>
                </a:solidFill>
                <a:uFill>
                  <a:solidFill>
                    <a:schemeClr val="accent3"/>
                  </a:solidFill>
                </a:uFill>
                <a:latin typeface="Frank Ruhl Libre Light"/>
                <a:cs typeface="Frank Ruhl Libre Light"/>
                <a:sym typeface="Wingdings" panose="05000000000000000000" pitchFamily="2" charset="2"/>
              </a:rPr>
              <a:t>Joan Fuster</a:t>
            </a:r>
            <a:endParaRPr lang="en-US" sz="1200" b="1">
              <a:solidFill>
                <a:srgbClr val="6B6E81"/>
              </a:solidFill>
              <a:uFill>
                <a:solidFill>
                  <a:schemeClr val="accent3"/>
                </a:solidFill>
              </a:uFill>
              <a:latin typeface="Frank Ruhl Libre Light"/>
              <a:cs typeface="Frank Ruhl Libre Light"/>
              <a:sym typeface="Frank Ruhl Libre Light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6F9C6E1-7200-4D2D-A5B5-2D7D52D907D8}"/>
              </a:ext>
            </a:extLst>
          </p:cNvPr>
          <p:cNvCxnSpPr>
            <a:cxnSpLocks/>
          </p:cNvCxnSpPr>
          <p:nvPr/>
        </p:nvCxnSpPr>
        <p:spPr>
          <a:xfrm>
            <a:off x="312377" y="1115872"/>
            <a:ext cx="0" cy="80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6D3FCDE-84D3-42BB-9120-5A5A31E8B46E}"/>
              </a:ext>
            </a:extLst>
          </p:cNvPr>
          <p:cNvCxnSpPr>
            <a:cxnSpLocks/>
          </p:cNvCxnSpPr>
          <p:nvPr/>
        </p:nvCxnSpPr>
        <p:spPr>
          <a:xfrm>
            <a:off x="312377" y="2170549"/>
            <a:ext cx="0" cy="551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803011"/>
      </p:ext>
    </p:extLst>
  </p:cSld>
  <p:clrMapOvr>
    <a:masterClrMapping/>
  </p:clrMapOvr>
</p:sld>
</file>

<file path=ppt/theme/theme1.xml><?xml version="1.0" encoding="utf-8"?>
<a:theme xmlns:a="http://schemas.openxmlformats.org/drawingml/2006/main" name="Octavia template">
  <a:themeElements>
    <a:clrScheme name="Custom 347">
      <a:dk1>
        <a:srgbClr val="000000"/>
      </a:dk1>
      <a:lt1>
        <a:srgbClr val="FFFFFF"/>
      </a:lt1>
      <a:dk2>
        <a:srgbClr val="6B6E81"/>
      </a:dk2>
      <a:lt2>
        <a:srgbClr val="D9DCE6"/>
      </a:lt2>
      <a:accent1>
        <a:srgbClr val="1D3E7C"/>
      </a:accent1>
      <a:accent2>
        <a:srgbClr val="5A7EC2"/>
      </a:accent2>
      <a:accent3>
        <a:srgbClr val="A3D4F3"/>
      </a:accent3>
      <a:accent4>
        <a:srgbClr val="FDF6DA"/>
      </a:accent4>
      <a:accent5>
        <a:srgbClr val="FAE388"/>
      </a:accent5>
      <a:accent6>
        <a:srgbClr val="F8C03E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842</Words>
  <Application>Microsoft Office PowerPoint</Application>
  <PresentationFormat>Presentación en pantalla (16:9)</PresentationFormat>
  <Paragraphs>144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Wingdings</vt:lpstr>
      <vt:lpstr>IBM Plex Sans Condensed</vt:lpstr>
      <vt:lpstr>Frank Ruhl Libre Light</vt:lpstr>
      <vt:lpstr>Octavia template</vt:lpstr>
      <vt:lpstr>VALENCÀ T.3 Literatura</vt:lpstr>
      <vt:lpstr>1. Els textos periodístics</vt:lpstr>
      <vt:lpstr>1. Els textos periodístics</vt:lpstr>
      <vt:lpstr>1. Els textos periodístics</vt:lpstr>
      <vt:lpstr>1. Els textos periodístics</vt:lpstr>
      <vt:lpstr>1. Els textos periodístics</vt:lpstr>
      <vt:lpstr>2. Literatura: el segle XX</vt:lpstr>
      <vt:lpstr>2. Literatura: el segle XX</vt:lpstr>
      <vt:lpstr>2. Literatura: el segle XX</vt:lpstr>
      <vt:lpstr>2. Literatura: el segle XX</vt:lpstr>
      <vt:lpstr>2. Literatura: el segle XX</vt:lpstr>
      <vt:lpstr>2. Literatura: el segle XX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VALENCÀ T.3 Literatura</dc:title>
  <cp:lastModifiedBy>Eva Arnau</cp:lastModifiedBy>
  <cp:revision>31</cp:revision>
  <dcterms:modified xsi:type="dcterms:W3CDTF">2023-02-13T17:20:41Z</dcterms:modified>
</cp:coreProperties>
</file>