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</p:sldIdLst>
  <p:sldSz cx="9144000" cy="5143500" type="screen16x9"/>
  <p:notesSz cx="6858000" cy="9144000"/>
  <p:embeddedFontLst>
    <p:embeddedFont>
      <p:font typeface="Raleway" panose="020B0604020202020204" charset="0"/>
      <p:regular r:id="rId16"/>
      <p:bold r:id="rId17"/>
      <p:italic r:id="rId18"/>
      <p:boldItalic r:id="rId19"/>
    </p:embeddedFont>
    <p:embeddedFont>
      <p:font typeface="Raleway Thin" panose="020B0604020202020204" charset="0"/>
      <p:bold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9FA97CD-A02D-469D-B682-1D2C58B7AE17}">
  <a:tblStyle styleId="{C9FA97CD-A02D-469D-B682-1D2C58B7AE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854A9B8-337A-42F4-90EA-9A282D311C9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7468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8646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0199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2993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8876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1069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279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2315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0778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11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85800" y="32872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922000" y="1887378"/>
            <a:ext cx="3543300" cy="30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4678687" y="1887378"/>
            <a:ext cx="3543300" cy="30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457200" y="4253909"/>
            <a:ext cx="82296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685800" y="2571750"/>
            <a:ext cx="7772400" cy="1875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GeH tema 6:</a:t>
            </a:r>
            <a:br>
              <a:rPr lang="es-ES"/>
            </a:br>
            <a:r>
              <a:rPr lang="es-ES">
                <a:solidFill>
                  <a:schemeClr val="dk1"/>
                </a:solidFill>
              </a:rPr>
              <a:t>La España del s.XX</a:t>
            </a:r>
            <a:endParaRPr/>
          </a:p>
        </p:txBody>
      </p:sp>
      <p:grpSp>
        <p:nvGrpSpPr>
          <p:cNvPr id="62" name="Google Shape;62;p13"/>
          <p:cNvGrpSpPr/>
          <p:nvPr/>
        </p:nvGrpSpPr>
        <p:grpSpPr>
          <a:xfrm>
            <a:off x="7954713" y="296821"/>
            <a:ext cx="896264" cy="896314"/>
            <a:chOff x="570875" y="4322250"/>
            <a:chExt cx="443300" cy="443325"/>
          </a:xfrm>
        </p:grpSpPr>
        <p:sp>
          <p:nvSpPr>
            <p:cNvPr id="63" name="Google Shape;63;p13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562409" y="377858"/>
            <a:ext cx="8436118" cy="636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tx1"/>
                </a:solidFill>
              </a:rPr>
              <a:t>6. </a:t>
            </a:r>
            <a:r>
              <a:rPr lang="es-ES" sz="3200">
                <a:solidFill>
                  <a:schemeClr val="accent1"/>
                </a:solidFill>
              </a:rPr>
              <a:t>El Sexenio Democrático </a:t>
            </a:r>
            <a:r>
              <a:rPr lang="es-ES" sz="3200">
                <a:solidFill>
                  <a:schemeClr val="tx1"/>
                </a:solidFill>
              </a:rPr>
              <a:t>(1868-1874)</a:t>
            </a:r>
            <a:endParaRPr sz="3200">
              <a:solidFill>
                <a:schemeClr val="tx1"/>
              </a:solidFill>
            </a:endParaRPr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4" name="Google Shape;73;p14">
            <a:extLst>
              <a:ext uri="{FF2B5EF4-FFF2-40B4-BE49-F238E27FC236}">
                <a16:creationId xmlns:a16="http://schemas.microsoft.com/office/drawing/2014/main" id="{A89A8C66-AF76-4CCD-BC0D-0D68878C6C7A}"/>
              </a:ext>
            </a:extLst>
          </p:cNvPr>
          <p:cNvSpPr txBox="1">
            <a:spLocks/>
          </p:cNvSpPr>
          <p:nvPr/>
        </p:nvSpPr>
        <p:spPr>
          <a:xfrm>
            <a:off x="672694" y="1141236"/>
            <a:ext cx="8201556" cy="1246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Revolución de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1868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crisis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económica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+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desgaste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régimen isabelino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Pronunciamiento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Unión Liberal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+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progresistas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+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demócratas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+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generales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Prim y Serrarno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+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almirante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Topete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Ejército de la reina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derrotado en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Alcolea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Isabel II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marchó al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exilio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Francia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</p:txBody>
      </p:sp>
      <p:sp>
        <p:nvSpPr>
          <p:cNvPr id="5" name="Google Shape;72;p14">
            <a:extLst>
              <a:ext uri="{FF2B5EF4-FFF2-40B4-BE49-F238E27FC236}">
                <a16:creationId xmlns:a16="http://schemas.microsoft.com/office/drawing/2014/main" id="{DE9891A4-75C7-4953-B6F1-1F8D0838FAA0}"/>
              </a:ext>
            </a:extLst>
          </p:cNvPr>
          <p:cNvSpPr txBox="1">
            <a:spLocks/>
          </p:cNvSpPr>
          <p:nvPr/>
        </p:nvSpPr>
        <p:spPr>
          <a:xfrm>
            <a:off x="562409" y="838201"/>
            <a:ext cx="4016520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6.1)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La revolución de 1868</a:t>
            </a:r>
          </a:p>
        </p:txBody>
      </p:sp>
      <p:sp>
        <p:nvSpPr>
          <p:cNvPr id="6" name="Google Shape;72;p14">
            <a:extLst>
              <a:ext uri="{FF2B5EF4-FFF2-40B4-BE49-F238E27FC236}">
                <a16:creationId xmlns:a16="http://schemas.microsoft.com/office/drawing/2014/main" id="{6A152032-CD8D-4A0D-9C87-252F2CDF124B}"/>
              </a:ext>
            </a:extLst>
          </p:cNvPr>
          <p:cNvSpPr txBox="1">
            <a:spLocks/>
          </p:cNvSpPr>
          <p:nvPr/>
        </p:nvSpPr>
        <p:spPr>
          <a:xfrm>
            <a:off x="562409" y="2158940"/>
            <a:ext cx="4016520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6.2)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La monarquía democrática</a:t>
            </a:r>
          </a:p>
        </p:txBody>
      </p:sp>
      <p:sp>
        <p:nvSpPr>
          <p:cNvPr id="7" name="Google Shape;73;p14">
            <a:extLst>
              <a:ext uri="{FF2B5EF4-FFF2-40B4-BE49-F238E27FC236}">
                <a16:creationId xmlns:a16="http://schemas.microsoft.com/office/drawing/2014/main" id="{D315646D-1CFE-4625-89E8-B8DDF7D12DB3}"/>
              </a:ext>
            </a:extLst>
          </p:cNvPr>
          <p:cNvSpPr txBox="1">
            <a:spLocks/>
          </p:cNvSpPr>
          <p:nvPr/>
        </p:nvSpPr>
        <p:spPr>
          <a:xfrm>
            <a:off x="672694" y="2455686"/>
            <a:ext cx="8201556" cy="230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Gobierno provisional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régimen político democrático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(Sexenio Democrático)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Dos grandes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reformas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reconocimiento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derechos fundamentales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(libertad imprenta, reunión, asociación y cultos)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sufragio universal masculino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Elección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nuevas Cortes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Constitución 1869: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carácter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democrático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+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monarquía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Elección del rey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Amadeo de Saboya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(por Prim) de la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real casa italiana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solo reirnó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1870-1873</a:t>
            </a:r>
            <a:endParaRPr lang="es-ES" sz="1200" u="sng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Falta de apoyo por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moderados, carlistas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republicanos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Grandes conflictos armados:</a:t>
            </a:r>
          </a:p>
          <a:p>
            <a:pPr marL="1085850" lvl="2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insurrección de Cuba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(1868)</a:t>
            </a:r>
          </a:p>
          <a:p>
            <a:pPr marL="1085850" lvl="2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nueva guerra carlista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(2/3)</a:t>
            </a:r>
            <a:endParaRPr lang="es-ES" sz="1200" b="1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67190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4" name="Google Shape;73;p14">
            <a:extLst>
              <a:ext uri="{FF2B5EF4-FFF2-40B4-BE49-F238E27FC236}">
                <a16:creationId xmlns:a16="http://schemas.microsoft.com/office/drawing/2014/main" id="{A89A8C66-AF76-4CCD-BC0D-0D68878C6C7A}"/>
              </a:ext>
            </a:extLst>
          </p:cNvPr>
          <p:cNvSpPr txBox="1">
            <a:spLocks/>
          </p:cNvSpPr>
          <p:nvPr/>
        </p:nvSpPr>
        <p:spPr>
          <a:xfrm>
            <a:off x="672694" y="709436"/>
            <a:ext cx="8201556" cy="2179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Abdicación Amadeo de Saboya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(1873)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Cortes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proclamaron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República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.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Los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republicanos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    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reformas sociales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                     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Estado federal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(organización por territorios con capacidad de autogobierno)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Problemas:    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guerra carlista</a:t>
            </a:r>
            <a:b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            guerra de Cuba</a:t>
            </a:r>
            <a:b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            división republicanos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levantamientos (como el de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Cartagena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)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Monárquicos: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preparación del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regreso de los Borbones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Alfonso XII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, hijo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Isabel II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Enero 1874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general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Pavía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golpe de Estado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      disolvió las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Cortes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                                                                             fin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Primera República</a:t>
            </a:r>
          </a:p>
        </p:txBody>
      </p:sp>
      <p:sp>
        <p:nvSpPr>
          <p:cNvPr id="5" name="Google Shape;72;p14">
            <a:extLst>
              <a:ext uri="{FF2B5EF4-FFF2-40B4-BE49-F238E27FC236}">
                <a16:creationId xmlns:a16="http://schemas.microsoft.com/office/drawing/2014/main" id="{DE9891A4-75C7-4953-B6F1-1F8D0838FAA0}"/>
              </a:ext>
            </a:extLst>
          </p:cNvPr>
          <p:cNvSpPr txBox="1">
            <a:spLocks/>
          </p:cNvSpPr>
          <p:nvPr/>
        </p:nvSpPr>
        <p:spPr>
          <a:xfrm>
            <a:off x="555480" y="348236"/>
            <a:ext cx="6010420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6.3)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La Primera República</a:t>
            </a:r>
            <a:r>
              <a:rPr lang="es-ES" sz="1600" b="1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(1873-1874)</a:t>
            </a:r>
            <a:endParaRPr lang="es-ES" sz="1600" b="1" u="sng">
              <a:solidFill>
                <a:srgbClr val="434343"/>
              </a:solidFill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3BEA085E-6BC5-4DF4-BF08-E2FF295833BE}"/>
              </a:ext>
            </a:extLst>
          </p:cNvPr>
          <p:cNvGrpSpPr/>
          <p:nvPr/>
        </p:nvGrpSpPr>
        <p:grpSpPr>
          <a:xfrm>
            <a:off x="2174996" y="1231140"/>
            <a:ext cx="184322" cy="185738"/>
            <a:chOff x="1952626" y="1709739"/>
            <a:chExt cx="184322" cy="185738"/>
          </a:xfrm>
        </p:grpSpPr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8970247D-719C-46FE-B211-7673402C5D72}"/>
                </a:ext>
              </a:extLst>
            </p:cNvPr>
            <p:cNvCxnSpPr/>
            <p:nvPr/>
          </p:nvCxnSpPr>
          <p:spPr>
            <a:xfrm>
              <a:off x="1952626" y="1709739"/>
              <a:ext cx="1809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CDFB1648-61F8-4100-9E08-1FAAF3E9B7E9}"/>
                </a:ext>
              </a:extLst>
            </p:cNvPr>
            <p:cNvCxnSpPr/>
            <p:nvPr/>
          </p:nvCxnSpPr>
          <p:spPr>
            <a:xfrm flipV="1">
              <a:off x="1987382" y="1709739"/>
              <a:ext cx="0" cy="1857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de flecha 17">
              <a:extLst>
                <a:ext uri="{FF2B5EF4-FFF2-40B4-BE49-F238E27FC236}">
                  <a16:creationId xmlns:a16="http://schemas.microsoft.com/office/drawing/2014/main" id="{88C4DC5B-628C-4CD4-99C8-A66D8E52606C}"/>
                </a:ext>
              </a:extLst>
            </p:cNvPr>
            <p:cNvCxnSpPr/>
            <p:nvPr/>
          </p:nvCxnSpPr>
          <p:spPr>
            <a:xfrm>
              <a:off x="1987382" y="1895477"/>
              <a:ext cx="14956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1064204C-10F0-4273-BCA8-6D72176D3D1E}"/>
              </a:ext>
            </a:extLst>
          </p:cNvPr>
          <p:cNvGrpSpPr/>
          <p:nvPr/>
        </p:nvGrpSpPr>
        <p:grpSpPr>
          <a:xfrm>
            <a:off x="4257796" y="2565400"/>
            <a:ext cx="184322" cy="185738"/>
            <a:chOff x="1952626" y="1709739"/>
            <a:chExt cx="184322" cy="185738"/>
          </a:xfrm>
        </p:grpSpPr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6D0230B0-DBA6-479F-9842-5924857AF926}"/>
                </a:ext>
              </a:extLst>
            </p:cNvPr>
            <p:cNvCxnSpPr/>
            <p:nvPr/>
          </p:nvCxnSpPr>
          <p:spPr>
            <a:xfrm>
              <a:off x="1952626" y="1709739"/>
              <a:ext cx="1809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537E319F-AB5B-42AD-8DF0-2D7BCC32AE73}"/>
                </a:ext>
              </a:extLst>
            </p:cNvPr>
            <p:cNvCxnSpPr/>
            <p:nvPr/>
          </p:nvCxnSpPr>
          <p:spPr>
            <a:xfrm flipV="1">
              <a:off x="1987382" y="1709739"/>
              <a:ext cx="0" cy="1857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2FBADBF5-57E1-4390-99A0-C562F133EB6B}"/>
                </a:ext>
              </a:extLst>
            </p:cNvPr>
            <p:cNvCxnSpPr/>
            <p:nvPr/>
          </p:nvCxnSpPr>
          <p:spPr>
            <a:xfrm>
              <a:off x="1987382" y="1895477"/>
              <a:ext cx="14956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B48AB34F-BCAB-4C7A-8ADD-AB5D2D68747F}"/>
              </a:ext>
            </a:extLst>
          </p:cNvPr>
          <p:cNvGrpSpPr/>
          <p:nvPr/>
        </p:nvGrpSpPr>
        <p:grpSpPr>
          <a:xfrm>
            <a:off x="1727032" y="1675661"/>
            <a:ext cx="184322" cy="366713"/>
            <a:chOff x="1314282" y="2862902"/>
            <a:chExt cx="184322" cy="366713"/>
          </a:xfrm>
        </p:grpSpPr>
        <p:grpSp>
          <p:nvGrpSpPr>
            <p:cNvPr id="24" name="Grupo 23">
              <a:extLst>
                <a:ext uri="{FF2B5EF4-FFF2-40B4-BE49-F238E27FC236}">
                  <a16:creationId xmlns:a16="http://schemas.microsoft.com/office/drawing/2014/main" id="{AA16DCBB-DA6D-42D6-9E07-495A68FE18BE}"/>
                </a:ext>
              </a:extLst>
            </p:cNvPr>
            <p:cNvGrpSpPr/>
            <p:nvPr/>
          </p:nvGrpSpPr>
          <p:grpSpPr>
            <a:xfrm>
              <a:off x="1314282" y="2862902"/>
              <a:ext cx="184322" cy="366713"/>
              <a:chOff x="1952626" y="1709739"/>
              <a:chExt cx="184322" cy="366713"/>
            </a:xfrm>
          </p:grpSpPr>
          <p:cxnSp>
            <p:nvCxnSpPr>
              <p:cNvPr id="26" name="Conector recto de flecha 25">
                <a:extLst>
                  <a:ext uri="{FF2B5EF4-FFF2-40B4-BE49-F238E27FC236}">
                    <a16:creationId xmlns:a16="http://schemas.microsoft.com/office/drawing/2014/main" id="{E99BB76F-E52E-4A8F-ABEE-93D7D69B404A}"/>
                  </a:ext>
                </a:extLst>
              </p:cNvPr>
              <p:cNvCxnSpPr/>
              <p:nvPr/>
            </p:nvCxnSpPr>
            <p:spPr>
              <a:xfrm>
                <a:off x="1952626" y="1709739"/>
                <a:ext cx="1809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ector recto 26">
                <a:extLst>
                  <a:ext uri="{FF2B5EF4-FFF2-40B4-BE49-F238E27FC236}">
                    <a16:creationId xmlns:a16="http://schemas.microsoft.com/office/drawing/2014/main" id="{4C352B74-76C0-4F38-8197-A00CA5C6B0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987382" y="1709739"/>
                <a:ext cx="0" cy="36671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recto de flecha 27">
                <a:extLst>
                  <a:ext uri="{FF2B5EF4-FFF2-40B4-BE49-F238E27FC236}">
                    <a16:creationId xmlns:a16="http://schemas.microsoft.com/office/drawing/2014/main" id="{EE8514E0-78E1-4EDF-920D-A47F6A69BCC9}"/>
                  </a:ext>
                </a:extLst>
              </p:cNvPr>
              <p:cNvCxnSpPr/>
              <p:nvPr/>
            </p:nvCxnSpPr>
            <p:spPr>
              <a:xfrm>
                <a:off x="1987382" y="1895477"/>
                <a:ext cx="14956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C0302711-3AE3-4E8E-B042-F68F71D6D859}"/>
                </a:ext>
              </a:extLst>
            </p:cNvPr>
            <p:cNvCxnSpPr/>
            <p:nvPr/>
          </p:nvCxnSpPr>
          <p:spPr>
            <a:xfrm>
              <a:off x="1345691" y="3229615"/>
              <a:ext cx="14956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8264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562409" y="377858"/>
            <a:ext cx="8436118" cy="636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accent1"/>
                </a:solidFill>
              </a:rPr>
              <a:t>VOCABULARIO</a:t>
            </a:r>
            <a:endParaRPr sz="3200">
              <a:solidFill>
                <a:schemeClr val="tx1"/>
              </a:solidFill>
            </a:endParaRPr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4" name="Google Shape;73;p14">
            <a:extLst>
              <a:ext uri="{FF2B5EF4-FFF2-40B4-BE49-F238E27FC236}">
                <a16:creationId xmlns:a16="http://schemas.microsoft.com/office/drawing/2014/main" id="{A89A8C66-AF76-4CCD-BC0D-0D68878C6C7A}"/>
              </a:ext>
            </a:extLst>
          </p:cNvPr>
          <p:cNvSpPr txBox="1">
            <a:spLocks/>
          </p:cNvSpPr>
          <p:nvPr/>
        </p:nvSpPr>
        <p:spPr>
          <a:xfrm>
            <a:off x="679690" y="842786"/>
            <a:ext cx="8026160" cy="3621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Absolutismo: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sistema de gobierno en el que la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monarquía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ostenta todos los poderes, por origen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divino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.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Abdicaciones de Bayona: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episodio en el cual la monarquía española pasó de Fernando VII a Carlos IV, de este a Napoleón y por último a su hermano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José Bonaparte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.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Liberalismo: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movimiento político opuesto al absolutismo cuyo objetivo era la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limitación del poder real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la elaboración de Constituciones que recogieran principios liberales.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Soberanía compartida: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cuando el poder reside en los ciudadanos representados por el Parlamento (las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Cortes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) y la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Corona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.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Soberanía nacional: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cuando el poder reside en el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pueblo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.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Regencia: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situación política en la que una persona (regente) toma el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cargo del monarca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por ausencia física o minoría de edad.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Santa Alianza: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alianza militar formada por las monarquías absolutistas que pretenden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mantener su poder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en defensa a los liberales.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Fueros: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conjunto de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leyes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libertades correspondientes a un territorio.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Sufragio: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sinónimo de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voto electoral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que puede ser censitario (solo votan según la riqueza) y universal (todos los hombres a partir de cierta edad).</a:t>
            </a:r>
          </a:p>
        </p:txBody>
      </p:sp>
    </p:spTree>
    <p:extLst>
      <p:ext uri="{BB962C8B-B14F-4D97-AF65-F5344CB8AC3E}">
        <p14:creationId xmlns:p14="http://schemas.microsoft.com/office/powerpoint/2010/main" val="682115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14" name="Google Shape;73;p14">
            <a:extLst>
              <a:ext uri="{FF2B5EF4-FFF2-40B4-BE49-F238E27FC236}">
                <a16:creationId xmlns:a16="http://schemas.microsoft.com/office/drawing/2014/main" id="{A89A8C66-AF76-4CCD-BC0D-0D68878C6C7A}"/>
              </a:ext>
            </a:extLst>
          </p:cNvPr>
          <p:cNvSpPr txBox="1">
            <a:spLocks/>
          </p:cNvSpPr>
          <p:nvPr/>
        </p:nvSpPr>
        <p:spPr>
          <a:xfrm>
            <a:off x="578240" y="404636"/>
            <a:ext cx="8026160" cy="146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Carlismo: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movimiento político y militar que surge a la muerte de Fernando VII para defender a su hermano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Carlos como rey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en tres guerras carlistas.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Desamortización: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normas legales por las cuales se expropian para su venta pública las propiedades de la Iglesia o ayuntamiento.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Moderantismo: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posición política opuesta al progresismo que apoya la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limitación de reformas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corresponde al período en el que los liberales moderados se encargaron del gobierno durante el reinado de Isabel II.</a:t>
            </a:r>
          </a:p>
        </p:txBody>
      </p:sp>
    </p:spTree>
    <p:extLst>
      <p:ext uri="{BB962C8B-B14F-4D97-AF65-F5344CB8AC3E}">
        <p14:creationId xmlns:p14="http://schemas.microsoft.com/office/powerpoint/2010/main" val="274467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562409" y="377858"/>
            <a:ext cx="8436118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tx1"/>
                </a:solidFill>
              </a:rPr>
              <a:t>1. </a:t>
            </a:r>
            <a:r>
              <a:rPr lang="es-ES" sz="3200">
                <a:solidFill>
                  <a:schemeClr val="accent1"/>
                </a:solidFill>
              </a:rPr>
              <a:t>La crisis del Antiguo Régimen </a:t>
            </a:r>
            <a:r>
              <a:rPr lang="es-ES" sz="2800">
                <a:solidFill>
                  <a:schemeClr val="tx1"/>
                </a:solidFill>
              </a:rPr>
              <a:t>(1808-1814)</a:t>
            </a:r>
            <a:endParaRPr sz="3200">
              <a:solidFill>
                <a:schemeClr val="tx1"/>
              </a:solidFill>
            </a:endParaRPr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2"/>
          </p:nvPr>
        </p:nvSpPr>
        <p:spPr>
          <a:xfrm>
            <a:off x="583190" y="812542"/>
            <a:ext cx="4016520" cy="4424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1.1)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La crisis de la monarquía española</a:t>
            </a:r>
            <a:endParaRPr sz="1600" u="sng">
              <a:solidFill>
                <a:srgbClr val="434343"/>
              </a:solidFill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624124" y="1157458"/>
            <a:ext cx="7841001" cy="34328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Inicios s.XIX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Antiguo Régimen en España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rey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Carlos IV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ministro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Manuel Godoy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Manuel Godoy:    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alianza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Napoleón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                  permite el paso de las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tropas francesas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atacar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Portugal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(aliado Gran Bretaña)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Población española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descontenta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con el gobierno de Godoy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</a:t>
            </a:r>
            <a:r>
              <a:rPr lang="es-ES" sz="1200" b="1" u="sng">
                <a:solidFill>
                  <a:schemeClr val="accent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MOTÍN DE ARANJUEZ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levantamiento contra el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ministro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el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rey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Godoy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dimisión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Carlos IV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abdicación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en su hijo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Fernando VII</a:t>
            </a:r>
          </a:p>
          <a:p>
            <a:pPr marL="171450" indent="-171450">
              <a:buSzPts val="1100"/>
            </a:pPr>
            <a:r>
              <a:rPr lang="es-ES" sz="1200" b="1" u="sng">
                <a:solidFill>
                  <a:schemeClr val="accent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ABDICACIONES DE BAYONA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Napoleón reunió a Carlos IV y Fernando VII 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abdicar en José Bonaparte</a:t>
            </a:r>
            <a:endParaRPr lang="es-ES" sz="1200" u="sng"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FB792702-A77F-4E53-9A89-CBBA282148D2}"/>
              </a:ext>
            </a:extLst>
          </p:cNvPr>
          <p:cNvGrpSpPr/>
          <p:nvPr/>
        </p:nvGrpSpPr>
        <p:grpSpPr>
          <a:xfrm>
            <a:off x="1952626" y="1682159"/>
            <a:ext cx="184322" cy="185738"/>
            <a:chOff x="1952626" y="1709739"/>
            <a:chExt cx="184322" cy="185738"/>
          </a:xfrm>
        </p:grpSpPr>
        <p:cxnSp>
          <p:nvCxnSpPr>
            <p:cNvPr id="5" name="Conector recto de flecha 4">
              <a:extLst>
                <a:ext uri="{FF2B5EF4-FFF2-40B4-BE49-F238E27FC236}">
                  <a16:creationId xmlns:a16="http://schemas.microsoft.com/office/drawing/2014/main" id="{10C1AA7F-F73E-4B0B-8E86-17E3ADC49C35}"/>
                </a:ext>
              </a:extLst>
            </p:cNvPr>
            <p:cNvCxnSpPr/>
            <p:nvPr/>
          </p:nvCxnSpPr>
          <p:spPr>
            <a:xfrm>
              <a:off x="1952626" y="1709739"/>
              <a:ext cx="1809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B838B728-98C2-4DA6-9434-388799723777}"/>
                </a:ext>
              </a:extLst>
            </p:cNvPr>
            <p:cNvCxnSpPr/>
            <p:nvPr/>
          </p:nvCxnSpPr>
          <p:spPr>
            <a:xfrm flipV="1">
              <a:off x="1987382" y="1709739"/>
              <a:ext cx="0" cy="1857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610A57D6-A20F-4464-AA4D-9814D5484836}"/>
                </a:ext>
              </a:extLst>
            </p:cNvPr>
            <p:cNvCxnSpPr/>
            <p:nvPr/>
          </p:nvCxnSpPr>
          <p:spPr>
            <a:xfrm>
              <a:off x="1987382" y="1895477"/>
              <a:ext cx="14956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Flecha: doblada hacia arriba 8">
            <a:extLst>
              <a:ext uri="{FF2B5EF4-FFF2-40B4-BE49-F238E27FC236}">
                <a16:creationId xmlns:a16="http://schemas.microsoft.com/office/drawing/2014/main" id="{57180997-E08C-4CE1-9C70-94DDF164316A}"/>
              </a:ext>
            </a:extLst>
          </p:cNvPr>
          <p:cNvSpPr/>
          <p:nvPr/>
        </p:nvSpPr>
        <p:spPr>
          <a:xfrm rot="5400000">
            <a:off x="890984" y="2200873"/>
            <a:ext cx="151608" cy="138112"/>
          </a:xfrm>
          <a:prstGeom prst="bentUpArrow">
            <a:avLst>
              <a:gd name="adj1" fmla="val 25000"/>
              <a:gd name="adj2" fmla="val 28448"/>
              <a:gd name="adj3" fmla="val 35345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Google Shape;72;p14">
            <a:extLst>
              <a:ext uri="{FF2B5EF4-FFF2-40B4-BE49-F238E27FC236}">
                <a16:creationId xmlns:a16="http://schemas.microsoft.com/office/drawing/2014/main" id="{036F3AD9-1986-45B5-B350-91AE0D1D349C}"/>
              </a:ext>
            </a:extLst>
          </p:cNvPr>
          <p:cNvSpPr txBox="1">
            <a:spLocks/>
          </p:cNvSpPr>
          <p:nvPr/>
        </p:nvSpPr>
        <p:spPr>
          <a:xfrm>
            <a:off x="583190" y="2933492"/>
            <a:ext cx="4538423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1.2)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La Guerra de Independencia</a:t>
            </a:r>
            <a:r>
              <a:rPr lang="es-ES" sz="1600" b="1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</a:t>
            </a:r>
            <a:r>
              <a:rPr lang="es-ES" sz="16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(1808-1814)</a:t>
            </a:r>
            <a:endParaRPr lang="es-ES" sz="1600" u="sng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</p:txBody>
      </p:sp>
      <p:sp>
        <p:nvSpPr>
          <p:cNvPr id="25" name="Google Shape;73;p14">
            <a:extLst>
              <a:ext uri="{FF2B5EF4-FFF2-40B4-BE49-F238E27FC236}">
                <a16:creationId xmlns:a16="http://schemas.microsoft.com/office/drawing/2014/main" id="{635224B6-12F5-4FBA-857F-803C3E2F12F1}"/>
              </a:ext>
            </a:extLst>
          </p:cNvPr>
          <p:cNvSpPr txBox="1">
            <a:spLocks/>
          </p:cNvSpPr>
          <p:nvPr/>
        </p:nvSpPr>
        <p:spPr>
          <a:xfrm>
            <a:off x="638274" y="3284867"/>
            <a:ext cx="8140941" cy="1412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2 mayo 1808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: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levantamiento del pueblo de Madrid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inicio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Guerra de Independencia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(extendido por España)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nombramiento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rey extranjero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José Bonaparte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presencia de las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tropas napoleónicas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Creación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Juntas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</a:t>
            </a:r>
            <a:r>
              <a:rPr lang="es-ES" sz="8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(organismos)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coordinadas por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Junta Suprema Central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dirigir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resistencias contra Napoleón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Formación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guerrillas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grupos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patriotas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para atacar a los franceses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44943FA-D50C-44C3-AB9F-D984DF2D4B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3</a:t>
            </a:fld>
            <a:endParaRPr lang="es-ES"/>
          </a:p>
        </p:txBody>
      </p:sp>
      <p:sp>
        <p:nvSpPr>
          <p:cNvPr id="4" name="Google Shape;73;p14">
            <a:extLst>
              <a:ext uri="{FF2B5EF4-FFF2-40B4-BE49-F238E27FC236}">
                <a16:creationId xmlns:a16="http://schemas.microsoft.com/office/drawing/2014/main" id="{181AA9BA-D536-4F04-94F4-5AC388881305}"/>
              </a:ext>
            </a:extLst>
          </p:cNvPr>
          <p:cNvSpPr txBox="1">
            <a:spLocks/>
          </p:cNvSpPr>
          <p:nvPr/>
        </p:nvSpPr>
        <p:spPr>
          <a:xfrm>
            <a:off x="501529" y="398271"/>
            <a:ext cx="8140941" cy="2605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Año 1810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Junta Suprema Central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LAS CORTES DE CÁDIZ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(único territorio no ocupado por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franceses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)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Reunión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representantes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de los territorios españoles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Constitución 1812 (PEPA):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principios básicos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liberalismo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soberanía nacional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                                                                                               división de poderes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                                                                                               sufragio universal masculino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                                                                                               derechos individuales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Aprobación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leyes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    suprimir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Antiguo Régimen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                                          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igualdad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de españoles ante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justicia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e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impuestos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No se aplicaron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las leyes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guerra</a:t>
            </a:r>
            <a:endParaRPr lang="es-ES" sz="1200" b="1"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 partir de 1812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guerra favorable españoles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Napoleón retiró parte de su ejército por la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campaña de Rusia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Año 1813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    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derrota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tropas napoleónicas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ayuda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Gran Bretaña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        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Fernando VII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recuperó la corona de España</a:t>
            </a:r>
            <a:endParaRPr lang="es-ES" sz="1200" b="1"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7194F216-04B8-4B20-B5C6-661AEF174260}"/>
              </a:ext>
            </a:extLst>
          </p:cNvPr>
          <p:cNvGrpSpPr/>
          <p:nvPr/>
        </p:nvGrpSpPr>
        <p:grpSpPr>
          <a:xfrm>
            <a:off x="1451096" y="2653540"/>
            <a:ext cx="184322" cy="185738"/>
            <a:chOff x="1952626" y="1709739"/>
            <a:chExt cx="184322" cy="185738"/>
          </a:xfrm>
        </p:grpSpPr>
        <p:cxnSp>
          <p:nvCxnSpPr>
            <p:cNvPr id="6" name="Conector recto de flecha 5">
              <a:extLst>
                <a:ext uri="{FF2B5EF4-FFF2-40B4-BE49-F238E27FC236}">
                  <a16:creationId xmlns:a16="http://schemas.microsoft.com/office/drawing/2014/main" id="{24DF2E5F-0340-46D0-A268-49E90C4F1B0A}"/>
                </a:ext>
              </a:extLst>
            </p:cNvPr>
            <p:cNvCxnSpPr/>
            <p:nvPr/>
          </p:nvCxnSpPr>
          <p:spPr>
            <a:xfrm>
              <a:off x="1952626" y="1709739"/>
              <a:ext cx="1809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F4882695-96F8-440B-87FB-E3E6BE933203}"/>
                </a:ext>
              </a:extLst>
            </p:cNvPr>
            <p:cNvCxnSpPr/>
            <p:nvPr/>
          </p:nvCxnSpPr>
          <p:spPr>
            <a:xfrm flipV="1">
              <a:off x="1987382" y="1709739"/>
              <a:ext cx="0" cy="1857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de flecha 7">
              <a:extLst>
                <a:ext uri="{FF2B5EF4-FFF2-40B4-BE49-F238E27FC236}">
                  <a16:creationId xmlns:a16="http://schemas.microsoft.com/office/drawing/2014/main" id="{955CB2B1-6DF3-41F8-AD0D-4B3177569E8A}"/>
                </a:ext>
              </a:extLst>
            </p:cNvPr>
            <p:cNvCxnSpPr/>
            <p:nvPr/>
          </p:nvCxnSpPr>
          <p:spPr>
            <a:xfrm>
              <a:off x="1987382" y="1895477"/>
              <a:ext cx="14956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19FFF80C-050F-460D-BC38-B57F44468471}"/>
              </a:ext>
            </a:extLst>
          </p:cNvPr>
          <p:cNvGrpSpPr/>
          <p:nvPr/>
        </p:nvGrpSpPr>
        <p:grpSpPr>
          <a:xfrm>
            <a:off x="5205484" y="1036671"/>
            <a:ext cx="209771" cy="543606"/>
            <a:chOff x="5205484" y="1036671"/>
            <a:chExt cx="209771" cy="543606"/>
          </a:xfrm>
        </p:grpSpPr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19D48B82-46D5-4BD2-8A18-7210BA7726B5}"/>
                </a:ext>
              </a:extLst>
            </p:cNvPr>
            <p:cNvCxnSpPr/>
            <p:nvPr/>
          </p:nvCxnSpPr>
          <p:spPr>
            <a:xfrm>
              <a:off x="5241230" y="1580277"/>
              <a:ext cx="17021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F8996642-D0BC-4932-B91C-93F6DC0E23DE}"/>
                </a:ext>
              </a:extLst>
            </p:cNvPr>
            <p:cNvCxnSpPr/>
            <p:nvPr/>
          </p:nvCxnSpPr>
          <p:spPr>
            <a:xfrm>
              <a:off x="5245039" y="1403384"/>
              <a:ext cx="17021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8E2126D1-2A05-4207-A8A9-3BCAA971BB8D}"/>
                </a:ext>
              </a:extLst>
            </p:cNvPr>
            <p:cNvGrpSpPr/>
            <p:nvPr/>
          </p:nvGrpSpPr>
          <p:grpSpPr>
            <a:xfrm>
              <a:off x="5205484" y="1036671"/>
              <a:ext cx="209771" cy="543606"/>
              <a:chOff x="1952626" y="1709739"/>
              <a:chExt cx="184322" cy="543606"/>
            </a:xfrm>
          </p:grpSpPr>
          <p:cxnSp>
            <p:nvCxnSpPr>
              <p:cNvPr id="13" name="Conector recto de flecha 12">
                <a:extLst>
                  <a:ext uri="{FF2B5EF4-FFF2-40B4-BE49-F238E27FC236}">
                    <a16:creationId xmlns:a16="http://schemas.microsoft.com/office/drawing/2014/main" id="{F90A3B54-EED0-4EA1-8BB2-E631AF7702E8}"/>
                  </a:ext>
                </a:extLst>
              </p:cNvPr>
              <p:cNvCxnSpPr/>
              <p:nvPr/>
            </p:nvCxnSpPr>
            <p:spPr>
              <a:xfrm>
                <a:off x="1987382" y="1895477"/>
                <a:ext cx="14956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de flecha 10">
                <a:extLst>
                  <a:ext uri="{FF2B5EF4-FFF2-40B4-BE49-F238E27FC236}">
                    <a16:creationId xmlns:a16="http://schemas.microsoft.com/office/drawing/2014/main" id="{00D65CAD-E21E-4957-AA92-702A55051987}"/>
                  </a:ext>
                </a:extLst>
              </p:cNvPr>
              <p:cNvCxnSpPr/>
              <p:nvPr/>
            </p:nvCxnSpPr>
            <p:spPr>
              <a:xfrm>
                <a:off x="1952626" y="1709739"/>
                <a:ext cx="1809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ector recto 11">
                <a:extLst>
                  <a:ext uri="{FF2B5EF4-FFF2-40B4-BE49-F238E27FC236}">
                    <a16:creationId xmlns:a16="http://schemas.microsoft.com/office/drawing/2014/main" id="{76C8A558-D1DF-446E-80C8-824801496B2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987383" y="1709739"/>
                <a:ext cx="0" cy="54360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E463B170-0105-46E6-9ACD-D5FB8E673C4B}"/>
              </a:ext>
            </a:extLst>
          </p:cNvPr>
          <p:cNvGrpSpPr/>
          <p:nvPr/>
        </p:nvGrpSpPr>
        <p:grpSpPr>
          <a:xfrm>
            <a:off x="2695696" y="1770890"/>
            <a:ext cx="184322" cy="185738"/>
            <a:chOff x="1952626" y="1709739"/>
            <a:chExt cx="184322" cy="185738"/>
          </a:xfrm>
        </p:grpSpPr>
        <p:cxnSp>
          <p:nvCxnSpPr>
            <p:cNvPr id="23" name="Conector recto de flecha 22">
              <a:extLst>
                <a:ext uri="{FF2B5EF4-FFF2-40B4-BE49-F238E27FC236}">
                  <a16:creationId xmlns:a16="http://schemas.microsoft.com/office/drawing/2014/main" id="{5C8DF8D3-1700-4A71-B686-7DD7ADC61022}"/>
                </a:ext>
              </a:extLst>
            </p:cNvPr>
            <p:cNvCxnSpPr/>
            <p:nvPr/>
          </p:nvCxnSpPr>
          <p:spPr>
            <a:xfrm>
              <a:off x="1952626" y="1709739"/>
              <a:ext cx="1809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>
              <a:extLst>
                <a:ext uri="{FF2B5EF4-FFF2-40B4-BE49-F238E27FC236}">
                  <a16:creationId xmlns:a16="http://schemas.microsoft.com/office/drawing/2014/main" id="{B0C3BEF2-9970-40CE-8DCA-008FBBF672A2}"/>
                </a:ext>
              </a:extLst>
            </p:cNvPr>
            <p:cNvCxnSpPr/>
            <p:nvPr/>
          </p:nvCxnSpPr>
          <p:spPr>
            <a:xfrm flipV="1">
              <a:off x="1987382" y="1709739"/>
              <a:ext cx="0" cy="1857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E1D07EF1-D079-400E-9D01-F292FCBFBBA7}"/>
                </a:ext>
              </a:extLst>
            </p:cNvPr>
            <p:cNvCxnSpPr/>
            <p:nvPr/>
          </p:nvCxnSpPr>
          <p:spPr>
            <a:xfrm>
              <a:off x="1987382" y="1895477"/>
              <a:ext cx="14956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5801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562409" y="377858"/>
            <a:ext cx="8436118" cy="636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tx1"/>
                </a:solidFill>
              </a:rPr>
              <a:t>2. </a:t>
            </a:r>
            <a:r>
              <a:rPr lang="es-ES" sz="3200">
                <a:solidFill>
                  <a:schemeClr val="accent1"/>
                </a:solidFill>
              </a:rPr>
              <a:t>Absolutismo frente a liberalismo</a:t>
            </a:r>
            <a:endParaRPr sz="3200">
              <a:solidFill>
                <a:schemeClr val="tx1"/>
              </a:solidFill>
            </a:endParaRPr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2"/>
          </p:nvPr>
        </p:nvSpPr>
        <p:spPr>
          <a:xfrm>
            <a:off x="583190" y="812542"/>
            <a:ext cx="4016520" cy="4424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2.1)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La restauración del absolutismo</a:t>
            </a:r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624124" y="1157458"/>
            <a:ext cx="7841001" cy="10661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Año 1814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: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rey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Fernando VII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    clausuró las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Cortes de Cádiz</a:t>
            </a:r>
            <a:b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</a:b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                                                        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anuló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Constitución de 1812</a:t>
            </a:r>
            <a:b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                                                       restauró 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Antiguo Régimen absolutista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Los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liberales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organizaron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pronunciamientos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(rebeliones militares)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fracasaron</a:t>
            </a:r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3" name="Google Shape;72;p14">
            <a:extLst>
              <a:ext uri="{FF2B5EF4-FFF2-40B4-BE49-F238E27FC236}">
                <a16:creationId xmlns:a16="http://schemas.microsoft.com/office/drawing/2014/main" id="{7003A31E-F952-4BBA-9B90-2CAA958850DF}"/>
              </a:ext>
            </a:extLst>
          </p:cNvPr>
          <p:cNvSpPr txBox="1">
            <a:spLocks/>
          </p:cNvSpPr>
          <p:nvPr/>
        </p:nvSpPr>
        <p:spPr>
          <a:xfrm>
            <a:off x="624124" y="2009357"/>
            <a:ext cx="4016520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2.2)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El Trienio Liberal</a:t>
            </a:r>
          </a:p>
        </p:txBody>
      </p:sp>
      <p:sp>
        <p:nvSpPr>
          <p:cNvPr id="14" name="Google Shape;73;p14">
            <a:extLst>
              <a:ext uri="{FF2B5EF4-FFF2-40B4-BE49-F238E27FC236}">
                <a16:creationId xmlns:a16="http://schemas.microsoft.com/office/drawing/2014/main" id="{A89A8C66-AF76-4CCD-BC0D-0D68878C6C7A}"/>
              </a:ext>
            </a:extLst>
          </p:cNvPr>
          <p:cNvSpPr txBox="1">
            <a:spLocks/>
          </p:cNvSpPr>
          <p:nvPr/>
        </p:nvSpPr>
        <p:spPr>
          <a:xfrm>
            <a:off x="658426" y="2330421"/>
            <a:ext cx="8201556" cy="148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Pronunciamiento del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coronel Riego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en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Cabezas de San Juan (Sevilla)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inicio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Trienio Liberal (1820-1823)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El rey     juró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Constitución 1812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decretó una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amnistía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(pausa)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          convocó unas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elecciones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Santa Alianza Europea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+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ejército francés de los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Cien Mil Hijos de San Luis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mando del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Duque de Angulema</a:t>
            </a:r>
            <a:b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derrota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liberales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restablecimiento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monarquía absolutista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de Fernando VII</a:t>
            </a:r>
            <a:endParaRPr lang="es-ES" sz="1200" b="1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</p:txBody>
      </p:sp>
      <p:sp>
        <p:nvSpPr>
          <p:cNvPr id="16" name="Flecha: doblada hacia arriba 15">
            <a:extLst>
              <a:ext uri="{FF2B5EF4-FFF2-40B4-BE49-F238E27FC236}">
                <a16:creationId xmlns:a16="http://schemas.microsoft.com/office/drawing/2014/main" id="{CB54AC34-545E-4EDB-BDB4-C42F254C6C17}"/>
              </a:ext>
            </a:extLst>
          </p:cNvPr>
          <p:cNvSpPr/>
          <p:nvPr/>
        </p:nvSpPr>
        <p:spPr>
          <a:xfrm rot="5400000">
            <a:off x="953329" y="3570442"/>
            <a:ext cx="151608" cy="138112"/>
          </a:xfrm>
          <a:prstGeom prst="bentUpArrow">
            <a:avLst>
              <a:gd name="adj1" fmla="val 25000"/>
              <a:gd name="adj2" fmla="val 28448"/>
              <a:gd name="adj3" fmla="val 35345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20DD963A-DF9E-43AE-993B-396926CFA1E9}"/>
              </a:ext>
            </a:extLst>
          </p:cNvPr>
          <p:cNvGrpSpPr/>
          <p:nvPr/>
        </p:nvGrpSpPr>
        <p:grpSpPr>
          <a:xfrm>
            <a:off x="1314282" y="2862902"/>
            <a:ext cx="184322" cy="366713"/>
            <a:chOff x="1314282" y="2862902"/>
            <a:chExt cx="184322" cy="366713"/>
          </a:xfrm>
        </p:grpSpPr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id="{D9511F5F-AE73-40F1-82F6-EF16AFF0D48D}"/>
                </a:ext>
              </a:extLst>
            </p:cNvPr>
            <p:cNvGrpSpPr/>
            <p:nvPr/>
          </p:nvGrpSpPr>
          <p:grpSpPr>
            <a:xfrm>
              <a:off x="1314282" y="2862902"/>
              <a:ext cx="184322" cy="366713"/>
              <a:chOff x="1952626" y="1709739"/>
              <a:chExt cx="184322" cy="366713"/>
            </a:xfrm>
          </p:grpSpPr>
          <p:cxnSp>
            <p:nvCxnSpPr>
              <p:cNvPr id="18" name="Conector recto de flecha 17">
                <a:extLst>
                  <a:ext uri="{FF2B5EF4-FFF2-40B4-BE49-F238E27FC236}">
                    <a16:creationId xmlns:a16="http://schemas.microsoft.com/office/drawing/2014/main" id="{DAB00D95-3917-4A0E-BF04-6DB71ADE9938}"/>
                  </a:ext>
                </a:extLst>
              </p:cNvPr>
              <p:cNvCxnSpPr/>
              <p:nvPr/>
            </p:nvCxnSpPr>
            <p:spPr>
              <a:xfrm>
                <a:off x="1952626" y="1709739"/>
                <a:ext cx="1809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ector recto 18">
                <a:extLst>
                  <a:ext uri="{FF2B5EF4-FFF2-40B4-BE49-F238E27FC236}">
                    <a16:creationId xmlns:a16="http://schemas.microsoft.com/office/drawing/2014/main" id="{A43EED3A-F372-4142-B15F-84912E13CF3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987382" y="1709739"/>
                <a:ext cx="0" cy="36671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ector recto de flecha 19">
                <a:extLst>
                  <a:ext uri="{FF2B5EF4-FFF2-40B4-BE49-F238E27FC236}">
                    <a16:creationId xmlns:a16="http://schemas.microsoft.com/office/drawing/2014/main" id="{FDC731EB-E737-4E63-BF0A-0FC171CF1F10}"/>
                  </a:ext>
                </a:extLst>
              </p:cNvPr>
              <p:cNvCxnSpPr/>
              <p:nvPr/>
            </p:nvCxnSpPr>
            <p:spPr>
              <a:xfrm>
                <a:off x="1987382" y="1895477"/>
                <a:ext cx="14956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Conector recto de flecha 20">
              <a:extLst>
                <a:ext uri="{FF2B5EF4-FFF2-40B4-BE49-F238E27FC236}">
                  <a16:creationId xmlns:a16="http://schemas.microsoft.com/office/drawing/2014/main" id="{A1B90C84-6910-4DAC-B6E1-FF9118CC1862}"/>
                </a:ext>
              </a:extLst>
            </p:cNvPr>
            <p:cNvCxnSpPr/>
            <p:nvPr/>
          </p:nvCxnSpPr>
          <p:spPr>
            <a:xfrm>
              <a:off x="1345691" y="3229615"/>
              <a:ext cx="14956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CEA0535C-1222-41E7-9E23-64B8E8CC0A0C}"/>
              </a:ext>
            </a:extLst>
          </p:cNvPr>
          <p:cNvGrpSpPr/>
          <p:nvPr/>
        </p:nvGrpSpPr>
        <p:grpSpPr>
          <a:xfrm>
            <a:off x="2819232" y="1427604"/>
            <a:ext cx="184322" cy="366713"/>
            <a:chOff x="1314282" y="2862902"/>
            <a:chExt cx="184322" cy="366713"/>
          </a:xfrm>
        </p:grpSpPr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5055C238-6911-437C-AA44-B89ED2D2B034}"/>
                </a:ext>
              </a:extLst>
            </p:cNvPr>
            <p:cNvGrpSpPr/>
            <p:nvPr/>
          </p:nvGrpSpPr>
          <p:grpSpPr>
            <a:xfrm>
              <a:off x="1314282" y="2862902"/>
              <a:ext cx="184322" cy="366713"/>
              <a:chOff x="1952626" y="1709739"/>
              <a:chExt cx="184322" cy="366713"/>
            </a:xfrm>
          </p:grpSpPr>
          <p:cxnSp>
            <p:nvCxnSpPr>
              <p:cNvPr id="31" name="Conector recto de flecha 30">
                <a:extLst>
                  <a:ext uri="{FF2B5EF4-FFF2-40B4-BE49-F238E27FC236}">
                    <a16:creationId xmlns:a16="http://schemas.microsoft.com/office/drawing/2014/main" id="{B7C978E3-69E0-4296-8BD4-E94559AD52A0}"/>
                  </a:ext>
                </a:extLst>
              </p:cNvPr>
              <p:cNvCxnSpPr/>
              <p:nvPr/>
            </p:nvCxnSpPr>
            <p:spPr>
              <a:xfrm>
                <a:off x="1952626" y="1709739"/>
                <a:ext cx="1809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cto 31">
                <a:extLst>
                  <a:ext uri="{FF2B5EF4-FFF2-40B4-BE49-F238E27FC236}">
                    <a16:creationId xmlns:a16="http://schemas.microsoft.com/office/drawing/2014/main" id="{15D8FD44-4CFA-4444-B482-7D96D434F6F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987382" y="1709739"/>
                <a:ext cx="0" cy="36671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cto de flecha 32">
                <a:extLst>
                  <a:ext uri="{FF2B5EF4-FFF2-40B4-BE49-F238E27FC236}">
                    <a16:creationId xmlns:a16="http://schemas.microsoft.com/office/drawing/2014/main" id="{B30E14CF-0B6E-495F-94EA-48BF231D1B44}"/>
                  </a:ext>
                </a:extLst>
              </p:cNvPr>
              <p:cNvCxnSpPr/>
              <p:nvPr/>
            </p:nvCxnSpPr>
            <p:spPr>
              <a:xfrm>
                <a:off x="1987382" y="1895477"/>
                <a:ext cx="14956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Conector recto de flecha 29">
              <a:extLst>
                <a:ext uri="{FF2B5EF4-FFF2-40B4-BE49-F238E27FC236}">
                  <a16:creationId xmlns:a16="http://schemas.microsoft.com/office/drawing/2014/main" id="{17B03A93-9F62-4E56-AFD0-8097B99C810A}"/>
                </a:ext>
              </a:extLst>
            </p:cNvPr>
            <p:cNvCxnSpPr/>
            <p:nvPr/>
          </p:nvCxnSpPr>
          <p:spPr>
            <a:xfrm>
              <a:off x="1345691" y="3229615"/>
              <a:ext cx="14956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9752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3" name="Google Shape;72;p14">
            <a:extLst>
              <a:ext uri="{FF2B5EF4-FFF2-40B4-BE49-F238E27FC236}">
                <a16:creationId xmlns:a16="http://schemas.microsoft.com/office/drawing/2014/main" id="{7003A31E-F952-4BBA-9B90-2CAA958850DF}"/>
              </a:ext>
            </a:extLst>
          </p:cNvPr>
          <p:cNvSpPr txBox="1">
            <a:spLocks/>
          </p:cNvSpPr>
          <p:nvPr/>
        </p:nvSpPr>
        <p:spPr>
          <a:xfrm>
            <a:off x="555480" y="402807"/>
            <a:ext cx="4016520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2.3)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La crisis del absolutismo</a:t>
            </a:r>
          </a:p>
        </p:txBody>
      </p:sp>
      <p:sp>
        <p:nvSpPr>
          <p:cNvPr id="14" name="Google Shape;73;p14">
            <a:extLst>
              <a:ext uri="{FF2B5EF4-FFF2-40B4-BE49-F238E27FC236}">
                <a16:creationId xmlns:a16="http://schemas.microsoft.com/office/drawing/2014/main" id="{A89A8C66-AF76-4CCD-BC0D-0D68878C6C7A}"/>
              </a:ext>
            </a:extLst>
          </p:cNvPr>
          <p:cNvSpPr txBox="1">
            <a:spLocks/>
          </p:cNvSpPr>
          <p:nvPr/>
        </p:nvSpPr>
        <p:spPr>
          <a:xfrm>
            <a:off x="646785" y="717969"/>
            <a:ext cx="8201556" cy="148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Gran represión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contra los liberales</a:t>
            </a: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Crisis absolutismo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necesidad de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reformas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  <a:endParaRPr lang="es-ES" sz="1200" b="1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Problemas económicos: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bancarrota del Estado desde la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guerra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Conflicto dinástico:</a:t>
            </a:r>
          </a:p>
          <a:p>
            <a:pPr marL="1085850" lvl="2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la </a:t>
            </a:r>
            <a:r>
              <a:rPr lang="es-ES" sz="1200" b="1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Ley Sálica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impedía el gobierno de mujeres en España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abolida por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Fernando VII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para que su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hija Isabel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pudiera reinar.</a:t>
            </a:r>
          </a:p>
          <a:p>
            <a:pPr marL="1085850" lvl="2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los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absolutistas carlistas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no aceptaron el cambio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defendieron al hermano del rey: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don Carlos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</p:txBody>
      </p:sp>
      <p:sp>
        <p:nvSpPr>
          <p:cNvPr id="27" name="Google Shape;71;p14">
            <a:extLst>
              <a:ext uri="{FF2B5EF4-FFF2-40B4-BE49-F238E27FC236}">
                <a16:creationId xmlns:a16="http://schemas.microsoft.com/office/drawing/2014/main" id="{CDEAAC33-65E5-45D1-A444-FF96FA9277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5480" y="2299725"/>
            <a:ext cx="8436118" cy="636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tx1"/>
                </a:solidFill>
              </a:rPr>
              <a:t>3. </a:t>
            </a:r>
            <a:r>
              <a:rPr lang="es-ES" sz="3200">
                <a:solidFill>
                  <a:schemeClr val="accent1"/>
                </a:solidFill>
              </a:rPr>
              <a:t>Independencia colonias americanas</a:t>
            </a:r>
            <a:endParaRPr sz="3200">
              <a:solidFill>
                <a:schemeClr val="tx1"/>
              </a:solidFill>
            </a:endParaRPr>
          </a:p>
        </p:txBody>
      </p:sp>
      <p:sp>
        <p:nvSpPr>
          <p:cNvPr id="34" name="Google Shape;73;p14">
            <a:extLst>
              <a:ext uri="{FF2B5EF4-FFF2-40B4-BE49-F238E27FC236}">
                <a16:creationId xmlns:a16="http://schemas.microsoft.com/office/drawing/2014/main" id="{79768D14-1239-4D4F-94F2-7DCB4EBB08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6785" y="2830015"/>
            <a:ext cx="8347028" cy="14650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A partir de 1808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las colonias españolas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crearon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Juntas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formadas por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criollos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para promover independencia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Simón Bolívar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estados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Venezuela, Colombia, Ecuador, Panamá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José de San Martín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estados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Paraguay, Argentina, Chile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Agustín de Iturbide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estados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México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América Central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Antonio José de Sucre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estados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Perú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Bolivia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España perdió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todas sus colonias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excepto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Cuba, Filipinas y Puerto Rico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posteriormente perdidas</a:t>
            </a:r>
          </a:p>
        </p:txBody>
      </p:sp>
    </p:spTree>
    <p:extLst>
      <p:ext uri="{BB962C8B-B14F-4D97-AF65-F5344CB8AC3E}">
        <p14:creationId xmlns:p14="http://schemas.microsoft.com/office/powerpoint/2010/main" val="3774641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562409" y="377858"/>
            <a:ext cx="8436118" cy="636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tx1"/>
                </a:solidFill>
              </a:rPr>
              <a:t>4. </a:t>
            </a:r>
            <a:r>
              <a:rPr lang="es-ES" sz="3200">
                <a:solidFill>
                  <a:schemeClr val="accent1"/>
                </a:solidFill>
              </a:rPr>
              <a:t>La revolución liberal </a:t>
            </a:r>
            <a:r>
              <a:rPr lang="es-ES" sz="3200">
                <a:solidFill>
                  <a:schemeClr val="tx1"/>
                </a:solidFill>
              </a:rPr>
              <a:t>(1833-1843)</a:t>
            </a:r>
            <a:endParaRPr sz="3200">
              <a:solidFill>
                <a:schemeClr val="tx1"/>
              </a:solidFill>
            </a:endParaRPr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4" name="Google Shape;73;p14">
            <a:extLst>
              <a:ext uri="{FF2B5EF4-FFF2-40B4-BE49-F238E27FC236}">
                <a16:creationId xmlns:a16="http://schemas.microsoft.com/office/drawing/2014/main" id="{A89A8C66-AF76-4CCD-BC0D-0D68878C6C7A}"/>
              </a:ext>
            </a:extLst>
          </p:cNvPr>
          <p:cNvSpPr txBox="1">
            <a:spLocks/>
          </p:cNvSpPr>
          <p:nvPr/>
        </p:nvSpPr>
        <p:spPr>
          <a:xfrm>
            <a:off x="672694" y="918986"/>
            <a:ext cx="8201556" cy="2459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Muerte Fernando VII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sucesora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Isabel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con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3 años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María Cristina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, madre de Isabel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regente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(ejerció el poder en nombre de su hija)</a:t>
            </a:r>
            <a:endParaRPr lang="es-ES" sz="1200" b="1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Liberales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=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isabelinos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que apoyaron a la regente: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burgueses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,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clases populares urbanas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,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campesinos</a:t>
            </a:r>
            <a:endParaRPr lang="es-ES" sz="1200" b="1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Absolutistas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=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carlistas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que apoyaron 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don Carlos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nobleza agraria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,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clero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campesinos restantes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mantener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Antiguo Régimen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monarquía absolutista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fueros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(leyes de un territorio)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predominio de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Iglesia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Año 1833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estalló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guerra entre isabelinos y carlistas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Focos carlistas: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País Vasco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,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Navarra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,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Cataluña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,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Aragón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Valencia</a:t>
            </a:r>
          </a:p>
        </p:txBody>
      </p:sp>
    </p:spTree>
    <p:extLst>
      <p:ext uri="{BB962C8B-B14F-4D97-AF65-F5344CB8AC3E}">
        <p14:creationId xmlns:p14="http://schemas.microsoft.com/office/powerpoint/2010/main" val="26152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3" name="Google Shape;72;p14">
            <a:extLst>
              <a:ext uri="{FF2B5EF4-FFF2-40B4-BE49-F238E27FC236}">
                <a16:creationId xmlns:a16="http://schemas.microsoft.com/office/drawing/2014/main" id="{7003A31E-F952-4BBA-9B90-2CAA958850DF}"/>
              </a:ext>
            </a:extLst>
          </p:cNvPr>
          <p:cNvSpPr txBox="1">
            <a:spLocks/>
          </p:cNvSpPr>
          <p:nvPr/>
        </p:nvSpPr>
        <p:spPr>
          <a:xfrm>
            <a:off x="555480" y="298576"/>
            <a:ext cx="4016520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4.1)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Las reformas progresistas</a:t>
            </a:r>
          </a:p>
        </p:txBody>
      </p:sp>
      <p:sp>
        <p:nvSpPr>
          <p:cNvPr id="14" name="Google Shape;73;p14">
            <a:extLst>
              <a:ext uri="{FF2B5EF4-FFF2-40B4-BE49-F238E27FC236}">
                <a16:creationId xmlns:a16="http://schemas.microsoft.com/office/drawing/2014/main" id="{A89A8C66-AF76-4CCD-BC0D-0D68878C6C7A}"/>
              </a:ext>
            </a:extLst>
          </p:cNvPr>
          <p:cNvSpPr txBox="1">
            <a:spLocks/>
          </p:cNvSpPr>
          <p:nvPr/>
        </p:nvSpPr>
        <p:spPr>
          <a:xfrm>
            <a:off x="672694" y="626886"/>
            <a:ext cx="8201556" cy="2840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Liberales divididos: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Liberales moderados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reformas limitadas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Liberales progresistas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amplias reformas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Año 1835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María Cristina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dio el gobierno a los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progresistas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implantaron una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monarquía constitucional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Disolvieron los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privilegios señoriales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Desamortización Iglesia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(poner en venta sus propiedades)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Desarrollo del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librecambio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suprimiendo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aduanas anteriores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gremios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Constitución 1837:</a:t>
            </a:r>
          </a:p>
          <a:p>
            <a:pPr marL="1085850" lvl="2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soberanía nacional</a:t>
            </a:r>
          </a:p>
          <a:p>
            <a:pPr marL="1085850" lvl="2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derechos individuales</a:t>
            </a:r>
          </a:p>
          <a:p>
            <a:pPr marL="1085850" lvl="2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reducción funciones rey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1839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 </a:t>
            </a:r>
            <a:r>
              <a:rPr lang="es-ES" sz="1200" b="1" u="sng">
                <a:solidFill>
                  <a:schemeClr val="accent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CONVENIO DE VERGARA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acaba la guerra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Carlismo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se mantuvo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 lo largo de casi todo el s.XIX</a:t>
            </a:r>
          </a:p>
        </p:txBody>
      </p:sp>
      <p:sp>
        <p:nvSpPr>
          <p:cNvPr id="11" name="Flecha: doblada hacia arriba 10">
            <a:extLst>
              <a:ext uri="{FF2B5EF4-FFF2-40B4-BE49-F238E27FC236}">
                <a16:creationId xmlns:a16="http://schemas.microsoft.com/office/drawing/2014/main" id="{0CD59CE1-FE2A-41B1-A9E1-50DD133D5225}"/>
              </a:ext>
            </a:extLst>
          </p:cNvPr>
          <p:cNvSpPr/>
          <p:nvPr/>
        </p:nvSpPr>
        <p:spPr>
          <a:xfrm rot="5400000">
            <a:off x="967184" y="3153373"/>
            <a:ext cx="151608" cy="138112"/>
          </a:xfrm>
          <a:prstGeom prst="bentUpArrow">
            <a:avLst>
              <a:gd name="adj1" fmla="val 25000"/>
              <a:gd name="adj2" fmla="val 28448"/>
              <a:gd name="adj3" fmla="val 35345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Google Shape;72;p14">
            <a:extLst>
              <a:ext uri="{FF2B5EF4-FFF2-40B4-BE49-F238E27FC236}">
                <a16:creationId xmlns:a16="http://schemas.microsoft.com/office/drawing/2014/main" id="{E6D4FDDC-C298-4E66-8158-2A7F36D779FF}"/>
              </a:ext>
            </a:extLst>
          </p:cNvPr>
          <p:cNvSpPr txBox="1">
            <a:spLocks/>
          </p:cNvSpPr>
          <p:nvPr/>
        </p:nvSpPr>
        <p:spPr>
          <a:xfrm>
            <a:off x="606280" y="3222429"/>
            <a:ext cx="4016520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4.2)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La regencia de Espartero</a:t>
            </a:r>
          </a:p>
        </p:txBody>
      </p:sp>
      <p:sp>
        <p:nvSpPr>
          <p:cNvPr id="15" name="Google Shape;73;p14">
            <a:extLst>
              <a:ext uri="{FF2B5EF4-FFF2-40B4-BE49-F238E27FC236}">
                <a16:creationId xmlns:a16="http://schemas.microsoft.com/office/drawing/2014/main" id="{9DC9DA95-5BAC-4B0C-9862-D8E5FBBC796C}"/>
              </a:ext>
            </a:extLst>
          </p:cNvPr>
          <p:cNvSpPr txBox="1">
            <a:spLocks/>
          </p:cNvSpPr>
          <p:nvPr/>
        </p:nvSpPr>
        <p:spPr>
          <a:xfrm>
            <a:off x="672694" y="3540553"/>
            <a:ext cx="8201556" cy="1304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María Cristina + moderados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pararon las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reformas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Progresistas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hicieron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dimitir a la regente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dieron la regencia al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general Espartero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Dimisión en 1843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autoritarismo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política librecambista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que perjudicaban a la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naciente industria española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Las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Cortes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proclamaron reina 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Isabel II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cambiando la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mayoría de edad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a los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13 años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4982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562409" y="377858"/>
            <a:ext cx="8436118" cy="636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tx1"/>
                </a:solidFill>
              </a:rPr>
              <a:t>5. </a:t>
            </a:r>
            <a:r>
              <a:rPr lang="es-ES" sz="3200">
                <a:solidFill>
                  <a:schemeClr val="accent1"/>
                </a:solidFill>
              </a:rPr>
              <a:t>La etapa isabelina</a:t>
            </a:r>
            <a:endParaRPr sz="3200">
              <a:solidFill>
                <a:schemeClr val="tx1"/>
              </a:solidFill>
            </a:endParaRPr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4" name="Google Shape;73;p14">
            <a:extLst>
              <a:ext uri="{FF2B5EF4-FFF2-40B4-BE49-F238E27FC236}">
                <a16:creationId xmlns:a16="http://schemas.microsoft.com/office/drawing/2014/main" id="{A89A8C66-AF76-4CCD-BC0D-0D68878C6C7A}"/>
              </a:ext>
            </a:extLst>
          </p:cNvPr>
          <p:cNvSpPr txBox="1">
            <a:spLocks/>
          </p:cNvSpPr>
          <p:nvPr/>
        </p:nvSpPr>
        <p:spPr>
          <a:xfrm>
            <a:off x="672694" y="1141236"/>
            <a:ext cx="8201556" cy="265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Partido Liberal Moderado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gobernó casi todo el reinado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Isabel II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, imponiendo: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sufragio censitario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(solo votaban los ricos)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limitación de las libertades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individuales y colectivas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intervención de la Corona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en la política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soberanía compartida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pronunciamientos militares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para tomar el poder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influencia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ejército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en la política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Apoyo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nobleza, Iglesia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burguesía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para frenar al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carlismo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sectores progresistas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Constitución de 1845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soberanía compartida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entre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Cortes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y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monarquía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Año 1851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 </a:t>
            </a:r>
            <a:r>
              <a:rPr lang="es-ES" sz="1200" b="1" u="sng">
                <a:solidFill>
                  <a:schemeClr val="accent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Concordato con la Santa Sede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mantuvo a España como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Estado confesional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(catolicismo)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Disolución de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Milicia Nacional</a:t>
            </a:r>
          </a:p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Creación de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Guardia Civil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(1844)</a:t>
            </a:r>
          </a:p>
        </p:txBody>
      </p:sp>
      <p:sp>
        <p:nvSpPr>
          <p:cNvPr id="5" name="Google Shape;72;p14">
            <a:extLst>
              <a:ext uri="{FF2B5EF4-FFF2-40B4-BE49-F238E27FC236}">
                <a16:creationId xmlns:a16="http://schemas.microsoft.com/office/drawing/2014/main" id="{DE9891A4-75C7-4953-B6F1-1F8D0838FAA0}"/>
              </a:ext>
            </a:extLst>
          </p:cNvPr>
          <p:cNvSpPr txBox="1">
            <a:spLocks/>
          </p:cNvSpPr>
          <p:nvPr/>
        </p:nvSpPr>
        <p:spPr>
          <a:xfrm>
            <a:off x="562409" y="838201"/>
            <a:ext cx="4016520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5.1)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La Década Moderada</a:t>
            </a:r>
            <a:r>
              <a:rPr lang="es-ES" sz="1600" b="1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(1843-1854)</a:t>
            </a:r>
            <a:endParaRPr lang="es-ES" sz="1600" b="1" u="sng">
              <a:solidFill>
                <a:srgbClr val="434343"/>
              </a:solidFill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985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4" name="Google Shape;73;p14">
            <a:extLst>
              <a:ext uri="{FF2B5EF4-FFF2-40B4-BE49-F238E27FC236}">
                <a16:creationId xmlns:a16="http://schemas.microsoft.com/office/drawing/2014/main" id="{A89A8C66-AF76-4CCD-BC0D-0D68878C6C7A}"/>
              </a:ext>
            </a:extLst>
          </p:cNvPr>
          <p:cNvSpPr txBox="1">
            <a:spLocks/>
          </p:cNvSpPr>
          <p:nvPr/>
        </p:nvSpPr>
        <p:spPr>
          <a:xfrm>
            <a:off x="672694" y="709436"/>
            <a:ext cx="8201556" cy="979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Año 1854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progresistas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+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moderados descontentos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Unión Liberal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)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pronunciamiento militar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Vicálvaro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   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gobierno progresista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encabezado por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Espartero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1854-1856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)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desamortización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construcción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ferrocarril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</p:txBody>
      </p:sp>
      <p:sp>
        <p:nvSpPr>
          <p:cNvPr id="5" name="Google Shape;72;p14">
            <a:extLst>
              <a:ext uri="{FF2B5EF4-FFF2-40B4-BE49-F238E27FC236}">
                <a16:creationId xmlns:a16="http://schemas.microsoft.com/office/drawing/2014/main" id="{DE9891A4-75C7-4953-B6F1-1F8D0838FAA0}"/>
              </a:ext>
            </a:extLst>
          </p:cNvPr>
          <p:cNvSpPr txBox="1">
            <a:spLocks/>
          </p:cNvSpPr>
          <p:nvPr/>
        </p:nvSpPr>
        <p:spPr>
          <a:xfrm>
            <a:off x="555480" y="348236"/>
            <a:ext cx="6010420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5.2)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Bienio Progresista y crisis sistema isabelino</a:t>
            </a:r>
            <a:r>
              <a:rPr lang="es-ES" sz="1600" b="1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(1854-1856)</a:t>
            </a:r>
            <a:endParaRPr lang="es-ES" sz="1600" b="1" u="sng">
              <a:solidFill>
                <a:srgbClr val="434343"/>
              </a:solidFill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</p:txBody>
      </p:sp>
      <p:sp>
        <p:nvSpPr>
          <p:cNvPr id="8" name="Flecha: doblada hacia arriba 7">
            <a:extLst>
              <a:ext uri="{FF2B5EF4-FFF2-40B4-BE49-F238E27FC236}">
                <a16:creationId xmlns:a16="http://schemas.microsoft.com/office/drawing/2014/main" id="{A026A76E-87C0-4E40-9D12-D8E020A9194E}"/>
              </a:ext>
            </a:extLst>
          </p:cNvPr>
          <p:cNvSpPr/>
          <p:nvPr/>
        </p:nvSpPr>
        <p:spPr>
          <a:xfrm rot="5400000">
            <a:off x="973534" y="1057429"/>
            <a:ext cx="151608" cy="138112"/>
          </a:xfrm>
          <a:prstGeom prst="bentUpArrow">
            <a:avLst>
              <a:gd name="adj1" fmla="val 25000"/>
              <a:gd name="adj2" fmla="val 28448"/>
              <a:gd name="adj3" fmla="val 35345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Google Shape;72;p14">
            <a:extLst>
              <a:ext uri="{FF2B5EF4-FFF2-40B4-BE49-F238E27FC236}">
                <a16:creationId xmlns:a16="http://schemas.microsoft.com/office/drawing/2014/main" id="{7A1E863F-C9C9-4EC9-8EF6-FAFB860F416D}"/>
              </a:ext>
            </a:extLst>
          </p:cNvPr>
          <p:cNvSpPr txBox="1">
            <a:spLocks/>
          </p:cNvSpPr>
          <p:nvPr/>
        </p:nvSpPr>
        <p:spPr>
          <a:xfrm>
            <a:off x="555480" y="1462285"/>
            <a:ext cx="4848370" cy="44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indent="0">
              <a:buFont typeface="Raleway Thin"/>
              <a:buNone/>
            </a:pPr>
            <a:r>
              <a:rPr lang="es-ES" sz="1600" b="1">
                <a:solidFill>
                  <a:schemeClr val="accent1"/>
                </a:solidFill>
                <a:latin typeface="Raleway" panose="020B0604020202020204" charset="0"/>
              </a:rPr>
              <a:t>5.3) </a:t>
            </a:r>
            <a:r>
              <a:rPr lang="es-ES" sz="1600" b="1" u="sng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Última etapa moderada</a:t>
            </a:r>
            <a:r>
              <a:rPr lang="es-ES" sz="1600" b="1">
                <a:solidFill>
                  <a:srgbClr val="434343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 (1856-1868)</a:t>
            </a:r>
            <a:endParaRPr lang="es-ES" sz="1600" b="1" u="sng">
              <a:solidFill>
                <a:srgbClr val="434343"/>
              </a:solidFill>
              <a:uFill>
                <a:solidFill>
                  <a:schemeClr val="accent1"/>
                </a:solidFill>
              </a:uFill>
              <a:latin typeface="Raleway" panose="020B0604020202020204" charset="0"/>
            </a:endParaRPr>
          </a:p>
        </p:txBody>
      </p:sp>
      <p:sp>
        <p:nvSpPr>
          <p:cNvPr id="10" name="Google Shape;73;p14">
            <a:extLst>
              <a:ext uri="{FF2B5EF4-FFF2-40B4-BE49-F238E27FC236}">
                <a16:creationId xmlns:a16="http://schemas.microsoft.com/office/drawing/2014/main" id="{1EEA8F51-0533-468B-889B-62553AD99754}"/>
              </a:ext>
            </a:extLst>
          </p:cNvPr>
          <p:cNvSpPr txBox="1">
            <a:spLocks/>
          </p:cNvSpPr>
          <p:nvPr/>
        </p:nvSpPr>
        <p:spPr>
          <a:xfrm>
            <a:off x="672694" y="1807986"/>
            <a:ext cx="8201556" cy="1195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71450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Dominaron los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moderados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: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impulsión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colonialismo</a:t>
            </a:r>
          </a:p>
          <a:p>
            <a:pPr marL="628650" lvl="1" indent="-171450">
              <a:buSzPts val="1100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guerra de África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(Marruecos)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surgieron los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demócratas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sufragio universal masculino</a:t>
            </a:r>
          </a:p>
          <a:p>
            <a:pPr marL="628650" lvl="1" indent="-171450">
              <a:buSzPts val="1100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surgieron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republicanos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  <a:sym typeface="Wingdings" panose="05000000000000000000" pitchFamily="2" charset="2"/>
              </a:rPr>
              <a:t>suprersión monarquía</a:t>
            </a:r>
            <a:endParaRPr lang="es-ES" sz="1200">
              <a:uFill>
                <a:solidFill>
                  <a:schemeClr val="accent1"/>
                </a:solidFill>
              </a:uFill>
              <a:latin typeface="Raleway" panose="020B0604020202020204" charset="0"/>
              <a:sym typeface="Wingdings" panose="05000000000000000000" pitchFamily="2" charset="2"/>
            </a:endParaRPr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DF4DD3A5-1F3A-40D9-8D1E-1780C2E2B84B}"/>
              </a:ext>
            </a:extLst>
          </p:cNvPr>
          <p:cNvSpPr/>
          <p:nvPr/>
        </p:nvSpPr>
        <p:spPr>
          <a:xfrm>
            <a:off x="1174750" y="2178050"/>
            <a:ext cx="45719" cy="330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Abrir llave 11">
            <a:extLst>
              <a:ext uri="{FF2B5EF4-FFF2-40B4-BE49-F238E27FC236}">
                <a16:creationId xmlns:a16="http://schemas.microsoft.com/office/drawing/2014/main" id="{226D2CCE-BEAF-4214-B600-FE6EFB3BC3BB}"/>
              </a:ext>
            </a:extLst>
          </p:cNvPr>
          <p:cNvSpPr/>
          <p:nvPr/>
        </p:nvSpPr>
        <p:spPr>
          <a:xfrm>
            <a:off x="1174750" y="2565400"/>
            <a:ext cx="45719" cy="330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292ED60-C3A3-469A-BA15-C64CBD605D9E}"/>
              </a:ext>
            </a:extLst>
          </p:cNvPr>
          <p:cNvSpPr txBox="1"/>
          <p:nvPr/>
        </p:nvSpPr>
        <p:spPr>
          <a:xfrm>
            <a:off x="555480" y="2198010"/>
            <a:ext cx="7136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b="1">
                <a:solidFill>
                  <a:schemeClr val="accent1"/>
                </a:solidFill>
                <a:latin typeface="Raleway" panose="020B0604020202020204" charset="0"/>
              </a:rPr>
              <a:t>exterior</a:t>
            </a:r>
            <a:endParaRPr lang="es-ES" b="1">
              <a:solidFill>
                <a:schemeClr val="accent1"/>
              </a:solidFill>
              <a:latin typeface="Raleway" panose="020B060402020202020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D5918E6-EF89-46E0-95A1-2ED2329A6070}"/>
              </a:ext>
            </a:extLst>
          </p:cNvPr>
          <p:cNvSpPr txBox="1"/>
          <p:nvPr/>
        </p:nvSpPr>
        <p:spPr>
          <a:xfrm>
            <a:off x="585936" y="2598683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b="1">
                <a:solidFill>
                  <a:schemeClr val="accent1"/>
                </a:solidFill>
                <a:latin typeface="Raleway" panose="020B0604020202020204" charset="0"/>
              </a:rPr>
              <a:t>interior</a:t>
            </a:r>
            <a:endParaRPr lang="es-ES" b="1">
              <a:solidFill>
                <a:schemeClr val="accent1"/>
              </a:solidFill>
              <a:latin typeface="Raleway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02843"/>
      </p:ext>
    </p:extLst>
  </p:cSld>
  <p:clrMapOvr>
    <a:masterClrMapping/>
  </p:clrMapOvr>
</p:sld>
</file>

<file path=ppt/theme/theme1.xml><?xml version="1.0" encoding="utf-8"?>
<a:theme xmlns:a="http://schemas.openxmlformats.org/drawingml/2006/main" name="Olivia template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ECE9E6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1237</Words>
  <Application>Microsoft Office PowerPoint</Application>
  <PresentationFormat>Presentación en pantalla (16:9)</PresentationFormat>
  <Paragraphs>145</Paragraphs>
  <Slides>13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Raleway Thin</vt:lpstr>
      <vt:lpstr>Arial</vt:lpstr>
      <vt:lpstr>Raleway</vt:lpstr>
      <vt:lpstr>Olivia template</vt:lpstr>
      <vt:lpstr>GeH tema 6: La España del s.XX</vt:lpstr>
      <vt:lpstr>1. La crisis del Antiguo Régimen (1808-1814)</vt:lpstr>
      <vt:lpstr>Presentación de PowerPoint</vt:lpstr>
      <vt:lpstr>2. Absolutismo frente a liberalismo</vt:lpstr>
      <vt:lpstr>3. Independencia colonias americanas</vt:lpstr>
      <vt:lpstr>4. La revolución liberal (1833-1843)</vt:lpstr>
      <vt:lpstr>Presentación de PowerPoint</vt:lpstr>
      <vt:lpstr>5. La etapa isabelina</vt:lpstr>
      <vt:lpstr>Presentación de PowerPoint</vt:lpstr>
      <vt:lpstr>6. El Sexenio Democrático (1868-1874)</vt:lpstr>
      <vt:lpstr>Presentación de PowerPoint</vt:lpstr>
      <vt:lpstr>VOCABULARIO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GeH tema 6: La España del s.XX</dc:title>
  <cp:lastModifiedBy>Eva Arnau</cp:lastModifiedBy>
  <cp:revision>34</cp:revision>
  <dcterms:modified xsi:type="dcterms:W3CDTF">2023-02-22T16:18:56Z</dcterms:modified>
</cp:coreProperties>
</file>