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22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3" r:id="rId20"/>
    <p:sldId id="312" r:id="rId21"/>
  </p:sldIdLst>
  <p:sldSz cx="9144000" cy="5143500" type="screen16x9"/>
  <p:notesSz cx="6858000" cy="9144000"/>
  <p:embeddedFontLst>
    <p:embeddedFont>
      <p:font typeface="Avenir Next LT Pro" panose="020B0504020202020204" pitchFamily="34" charset="0"/>
      <p:regular r:id="rId23"/>
      <p:bold r:id="rId24"/>
      <p:italic r:id="rId25"/>
      <p:boldItalic r:id="rId26"/>
    </p:embeddedFont>
    <p:embeddedFont>
      <p:font typeface="Montserrat" panose="020B060402020202020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B713A6-5156-4448-B144-822046962AE8}">
  <a:tblStyle styleId="{BBB713A6-5156-4448-B144-822046962A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886E1FF-FDF2-4410-8487-3ABA108AFFF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0029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8849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4080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1094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7958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2126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062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942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012325" y="2220413"/>
            <a:ext cx="5445900" cy="180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6208125" y="4214588"/>
            <a:ext cx="2250000" cy="10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691200" y="152400"/>
            <a:ext cx="7761600" cy="96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691200" y="1511100"/>
            <a:ext cx="7761600" cy="286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▣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□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/>
          <p:nvPr/>
        </p:nvSpPr>
        <p:spPr>
          <a:xfrm>
            <a:off x="813273" y="1205841"/>
            <a:ext cx="1533600" cy="10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0" y="0"/>
            <a:ext cx="1005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0" y="0"/>
            <a:ext cx="1005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6"/>
          <p:cNvSpPr/>
          <p:nvPr/>
        </p:nvSpPr>
        <p:spPr>
          <a:xfrm>
            <a:off x="813273" y="1205841"/>
            <a:ext cx="1533600" cy="10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691200" y="628125"/>
            <a:ext cx="7761600" cy="4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691200" y="1393425"/>
            <a:ext cx="3767400" cy="29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4685500" y="1393425"/>
            <a:ext cx="3767400" cy="29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91200" y="628125"/>
            <a:ext cx="77616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91200" y="1511100"/>
            <a:ext cx="7761600" cy="28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▣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□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●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○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●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○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ctrTitle"/>
          </p:nvPr>
        </p:nvSpPr>
        <p:spPr>
          <a:xfrm>
            <a:off x="1087582" y="2220413"/>
            <a:ext cx="7349861" cy="180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</a:rPr>
              <a:t>CASTELLANO T.3</a:t>
            </a:r>
            <a:br>
              <a:rPr lang="es-ES"/>
            </a:br>
            <a:r>
              <a:rPr lang="es-ES"/>
              <a:t>¿Dónde está mi cabeza?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8203418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800">
                <a:solidFill>
                  <a:schemeClr val="accent1"/>
                </a:solidFill>
              </a:rPr>
              <a:t>ROMANTICISMO VS REALISMO</a:t>
            </a:r>
            <a:endParaRPr sz="3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0E0DB407-8E4F-4A8C-9A23-449CBD0EB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580446"/>
              </p:ext>
            </p:extLst>
          </p:nvPr>
        </p:nvGraphicFramePr>
        <p:xfrm>
          <a:off x="290944" y="1456669"/>
          <a:ext cx="8679874" cy="2499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39937">
                  <a:extLst>
                    <a:ext uri="{9D8B030D-6E8A-4147-A177-3AD203B41FA5}">
                      <a16:colId xmlns:a16="http://schemas.microsoft.com/office/drawing/2014/main" val="267830976"/>
                    </a:ext>
                  </a:extLst>
                </a:gridCol>
                <a:gridCol w="4339937">
                  <a:extLst>
                    <a:ext uri="{9D8B030D-6E8A-4147-A177-3AD203B41FA5}">
                      <a16:colId xmlns:a16="http://schemas.microsoft.com/office/drawing/2014/main" val="403240750"/>
                    </a:ext>
                  </a:extLst>
                </a:gridCol>
              </a:tblGrid>
              <a:tr h="140504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Avenir Next LT Pro" panose="020B0504020202020204" pitchFamily="34" charset="0"/>
                        </a:rPr>
                        <a:t>ROMANTICISMO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Avenir Next LT Pro" panose="020B0504020202020204" pitchFamily="34" charset="0"/>
                        </a:rPr>
                        <a:t>REALISMO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948351"/>
                  </a:ext>
                </a:extLst>
              </a:tr>
              <a:tr h="126454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Avenir Next LT Pro" panose="020B0504020202020204" pitchFamily="34" charset="0"/>
                        </a:rPr>
                        <a:t>1ª MITAD S.XIX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Avenir Next LT Pro" panose="020B0504020202020204" pitchFamily="34" charset="0"/>
                        </a:rPr>
                        <a:t>2ª MITAD S.XIX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150299"/>
                  </a:ext>
                </a:extLst>
              </a:tr>
              <a:tr h="170947">
                <a:tc>
                  <a:txBody>
                    <a:bodyPr/>
                    <a:lstStyle/>
                    <a:p>
                      <a:r>
                        <a:rPr lang="es-ES" sz="1200" b="0">
                          <a:latin typeface="Avenir Next LT Pro" panose="020B0504020202020204" pitchFamily="34" charset="0"/>
                        </a:rPr>
                        <a:t>ACTITUD DEL AUTOR: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SUBJETIVA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(exaltación YO)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ACTITUD DEL AUTOR: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OBJETIVA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(mundo exterior)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31374488"/>
                  </a:ext>
                </a:extLst>
              </a:tr>
              <a:tr h="167072"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ESTÉTICA: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IDEALISTA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(evasión y huida)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ESTÉTICA: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REALISTA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(observación + documentación)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80570879"/>
                  </a:ext>
                </a:extLst>
              </a:tr>
              <a:tr h="170947">
                <a:tc>
                  <a:txBody>
                    <a:bodyPr/>
                    <a:lstStyle/>
                    <a:p>
                      <a:r>
                        <a:rPr lang="es-ES" sz="1200" b="0">
                          <a:latin typeface="Avenir Next LT Pro" panose="020B0504020202020204" pitchFamily="34" charset="0"/>
                        </a:rPr>
                        <a:t>AMBIENTACIÓN: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ÉPOCAS PASADAS + EXOTISMO</a:t>
                      </a:r>
                      <a:endParaRPr lang="es-ES" sz="1200" b="0">
                        <a:latin typeface="Avenir Next LT Pro" panose="020B05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AMBIENTACIÓN: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REALIDAD COTIDIANA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4756159"/>
                  </a:ext>
                </a:extLst>
              </a:tr>
              <a:tr h="170947"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PERSONAJES: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MARGINALES + EXÓTICOS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(pirata, ladrón)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PERSONAJES: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VIDA DIARIA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90328901"/>
                  </a:ext>
                </a:extLst>
              </a:tr>
              <a:tr h="170947"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ESTILO: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RECARGADO 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(ORIGINALIDAD)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ESTILO: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SENCILLO + PRECISO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45121"/>
                  </a:ext>
                </a:extLst>
              </a:tr>
              <a:tr h="170947"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INTENCIÓN: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EMOCIONAR AL LECTOR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INTENCIÓN: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PRESENTAR LA REALIDAD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5813109"/>
                  </a:ext>
                </a:extLst>
              </a:tr>
              <a:tr h="170947"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GÉNEROS LITERARIOS +CULTIVADOS: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POESÍA Y TEATRO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GÉNERO LITERARIO +CULTIVADO: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LA NOVELA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81672966"/>
                  </a:ext>
                </a:extLst>
              </a:tr>
            </a:tbl>
          </a:graphicData>
        </a:graphic>
      </p:graphicFrame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DC5F0089-D1CD-40E0-B3AE-E46C8D01DDB5}"/>
              </a:ext>
            </a:extLst>
          </p:cNvPr>
          <p:cNvCxnSpPr/>
          <p:nvPr/>
        </p:nvCxnSpPr>
        <p:spPr>
          <a:xfrm>
            <a:off x="3477491" y="1946561"/>
            <a:ext cx="221672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FEB86AE-AE3D-4617-8194-37FD69A21F77}"/>
              </a:ext>
            </a:extLst>
          </p:cNvPr>
          <p:cNvSpPr txBox="1"/>
          <p:nvPr/>
        </p:nvSpPr>
        <p:spPr>
          <a:xfrm>
            <a:off x="3719555" y="1715516"/>
            <a:ext cx="1718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Avenir Next LT Pro" panose="020B0504020202020204" pitchFamily="34" charset="0"/>
              </a:rPr>
              <a:t>convivencia de estilos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44FF888-AE05-4816-BEA5-9AA5E4CC6916}"/>
              </a:ext>
            </a:extLst>
          </p:cNvPr>
          <p:cNvCxnSpPr>
            <a:cxnSpLocks/>
          </p:cNvCxnSpPr>
          <p:nvPr/>
        </p:nvCxnSpPr>
        <p:spPr>
          <a:xfrm>
            <a:off x="228600" y="2057401"/>
            <a:ext cx="0" cy="486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414708D9-E170-4367-9D6C-E3E62A3CA93F}"/>
              </a:ext>
            </a:extLst>
          </p:cNvPr>
          <p:cNvCxnSpPr>
            <a:cxnSpLocks/>
          </p:cNvCxnSpPr>
          <p:nvPr/>
        </p:nvCxnSpPr>
        <p:spPr>
          <a:xfrm>
            <a:off x="228600" y="2592531"/>
            <a:ext cx="0" cy="80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6930882B-A7D4-4F48-BA67-E4A975208253}"/>
              </a:ext>
            </a:extLst>
          </p:cNvPr>
          <p:cNvCxnSpPr>
            <a:cxnSpLocks/>
          </p:cNvCxnSpPr>
          <p:nvPr/>
        </p:nvCxnSpPr>
        <p:spPr>
          <a:xfrm>
            <a:off x="228600" y="3448607"/>
            <a:ext cx="0" cy="486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trella: 7 puntas 22">
            <a:extLst>
              <a:ext uri="{FF2B5EF4-FFF2-40B4-BE49-F238E27FC236}">
                <a16:creationId xmlns:a16="http://schemas.microsoft.com/office/drawing/2014/main" id="{FB98B560-2781-4CA7-B0D1-FE9DDCC2281B}"/>
              </a:ext>
            </a:extLst>
          </p:cNvPr>
          <p:cNvSpPr/>
          <p:nvPr/>
        </p:nvSpPr>
        <p:spPr>
          <a:xfrm>
            <a:off x="7633854" y="3448607"/>
            <a:ext cx="83127" cy="83127"/>
          </a:xfrm>
          <a:prstGeom prst="star7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Estrella: 7 puntas 27">
            <a:extLst>
              <a:ext uri="{FF2B5EF4-FFF2-40B4-BE49-F238E27FC236}">
                <a16:creationId xmlns:a16="http://schemas.microsoft.com/office/drawing/2014/main" id="{72DA800C-7947-4183-B24A-ED0950A58DEA}"/>
              </a:ext>
            </a:extLst>
          </p:cNvPr>
          <p:cNvSpPr/>
          <p:nvPr/>
        </p:nvSpPr>
        <p:spPr>
          <a:xfrm>
            <a:off x="4777528" y="4006434"/>
            <a:ext cx="83127" cy="83127"/>
          </a:xfrm>
          <a:prstGeom prst="star7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41175F8-B66D-4A46-A7A0-72772853A9FD}"/>
              </a:ext>
            </a:extLst>
          </p:cNvPr>
          <p:cNvSpPr/>
          <p:nvPr/>
        </p:nvSpPr>
        <p:spPr>
          <a:xfrm>
            <a:off x="4792909" y="3966047"/>
            <a:ext cx="1624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>
                <a:latin typeface="Avenir Next LT Pro" panose="020B0504020202020204" pitchFamily="34" charset="0"/>
              </a:rPr>
              <a:t> ± CRÍTICA VELADA</a:t>
            </a:r>
            <a:endParaRPr lang="es-ES" sz="1200"/>
          </a:p>
        </p:txBody>
      </p:sp>
    </p:spTree>
    <p:extLst>
      <p:ext uri="{BB962C8B-B14F-4D97-AF65-F5344CB8AC3E}">
        <p14:creationId xmlns:p14="http://schemas.microsoft.com/office/powerpoint/2010/main" val="175406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8189564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>
                <a:solidFill>
                  <a:schemeClr val="accent1"/>
                </a:solidFill>
              </a:rPr>
              <a:t>EL REALISMO ESPAÑOL</a:t>
            </a:r>
            <a:endParaRPr sz="4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3" name="Google Shape;67;p12">
            <a:extLst>
              <a:ext uri="{FF2B5EF4-FFF2-40B4-BE49-F238E27FC236}">
                <a16:creationId xmlns:a16="http://schemas.microsoft.com/office/drawing/2014/main" id="{9636E462-7EED-42A6-A591-BB5B39495423}"/>
              </a:ext>
            </a:extLst>
          </p:cNvPr>
          <p:cNvSpPr txBox="1">
            <a:spLocks/>
          </p:cNvSpPr>
          <p:nvPr/>
        </p:nvSpPr>
        <p:spPr>
          <a:xfrm>
            <a:off x="698891" y="1776108"/>
            <a:ext cx="8189564" cy="54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2800">
                <a:solidFill>
                  <a:schemeClr val="accent2"/>
                </a:solidFill>
              </a:rPr>
              <a:t>CONTEXTO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803FC79F-CDF6-41B3-813E-D7B92790D870}"/>
              </a:ext>
            </a:extLst>
          </p:cNvPr>
          <p:cNvSpPr/>
          <p:nvPr/>
        </p:nvSpPr>
        <p:spPr>
          <a:xfrm>
            <a:off x="824346" y="1427017"/>
            <a:ext cx="7938654" cy="31172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El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Realismo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es el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movimiento artístico 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predominante durante la </a:t>
            </a:r>
            <a:r>
              <a:rPr lang="es-ES" u="sng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segunda mitad del siglo XIX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.</a:t>
            </a:r>
          </a:p>
        </p:txBody>
      </p:sp>
      <p:sp>
        <p:nvSpPr>
          <p:cNvPr id="17" name="Google Shape;68;p12">
            <a:extLst>
              <a:ext uri="{FF2B5EF4-FFF2-40B4-BE49-F238E27FC236}">
                <a16:creationId xmlns:a16="http://schemas.microsoft.com/office/drawing/2014/main" id="{EFD27EBD-1DD4-43A4-8DCE-48E6ED35390B}"/>
              </a:ext>
            </a:extLst>
          </p:cNvPr>
          <p:cNvSpPr txBox="1"/>
          <p:nvPr/>
        </p:nvSpPr>
        <p:spPr>
          <a:xfrm>
            <a:off x="824346" y="2102263"/>
            <a:ext cx="8113364" cy="226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La sociedad de la época vive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transformaciones: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Segunda fase de la Revolución Industrial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desarrollo de las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ciudades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Nacimiento del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movimiento obrero</a:t>
            </a:r>
          </a:p>
          <a:p>
            <a:pPr marL="90488" indent="-90488">
              <a:spcBef>
                <a:spcPts val="600"/>
              </a:spcBef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La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burguesía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, como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clase dominante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impone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gustos literarios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visión práctica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de la vida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nada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sentimental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Wingdings" panose="05000000000000000000" pitchFamily="2" charset="2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escritores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y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lectores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son burgueses:</a:t>
            </a:r>
          </a:p>
          <a:p>
            <a:pPr marL="450850" lvl="2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literatura que refleja la realidad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alejada del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exotismo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y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evasión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del Romanticismo</a:t>
            </a:r>
          </a:p>
          <a:p>
            <a:pPr marL="450850" lvl="2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mediante una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observación minuciosa, impersonal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y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objetiva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093730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12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644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Google Shape;67;p12">
            <a:extLst>
              <a:ext uri="{FF2B5EF4-FFF2-40B4-BE49-F238E27FC236}">
                <a16:creationId xmlns:a16="http://schemas.microsoft.com/office/drawing/2014/main" id="{563D47DF-34B4-43CF-9842-60562D86D229}"/>
              </a:ext>
            </a:extLst>
          </p:cNvPr>
          <p:cNvSpPr txBox="1">
            <a:spLocks/>
          </p:cNvSpPr>
          <p:nvPr/>
        </p:nvSpPr>
        <p:spPr>
          <a:xfrm>
            <a:off x="367211" y="175908"/>
            <a:ext cx="8189564" cy="54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2800">
                <a:solidFill>
                  <a:schemeClr val="accent2"/>
                </a:solidFill>
              </a:rPr>
              <a:t>ETAPAS</a:t>
            </a:r>
          </a:p>
        </p:txBody>
      </p:sp>
      <p:sp>
        <p:nvSpPr>
          <p:cNvPr id="22" name="Google Shape;68;p12">
            <a:extLst>
              <a:ext uri="{FF2B5EF4-FFF2-40B4-BE49-F238E27FC236}">
                <a16:creationId xmlns:a16="http://schemas.microsoft.com/office/drawing/2014/main" id="{CFA236D5-83AB-4F62-A1A4-751EB097DAA6}"/>
              </a:ext>
            </a:extLst>
          </p:cNvPr>
          <p:cNvSpPr txBox="1"/>
          <p:nvPr/>
        </p:nvSpPr>
        <p:spPr>
          <a:xfrm>
            <a:off x="587225" y="557481"/>
            <a:ext cx="8113364" cy="226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PRERREALISMO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4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Cecilia Böhl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(seudónimo Fernán Caballero)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La gaviota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(1849)</a:t>
            </a:r>
          </a:p>
          <a:p>
            <a:pPr marL="90488" indent="-90488">
              <a:spcBef>
                <a:spcPts val="600"/>
              </a:spcBef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REALISMO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A partir 1870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novela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como medio de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expresión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de sentimientos e ideas políticas</a:t>
            </a: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Realismo tradicional: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costumbres de las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regiones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-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Pedro Antonio de Alarcón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El sombrero de tres picos</a:t>
            </a:r>
            <a:br>
              <a:rPr lang="es-ES" sz="1200" b="1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-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José María Pereda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Sotileza</a:t>
            </a: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Realismo liberal: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-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Benito Pérez Galdós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-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Juan Valera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Pepita Jiménez</a:t>
            </a:r>
            <a:endParaRPr lang="es-ES" sz="1200" b="1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Wingdings" panose="05000000000000000000" pitchFamily="2" charset="2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BE6C189-66B5-4E07-B213-496E0C37F42A}"/>
              </a:ext>
            </a:extLst>
          </p:cNvPr>
          <p:cNvSpPr/>
          <p:nvPr/>
        </p:nvSpPr>
        <p:spPr>
          <a:xfrm>
            <a:off x="6801434" y="175908"/>
            <a:ext cx="2029691" cy="47798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latin typeface="Avenir Next LT Pro" panose="020B0504020202020204" pitchFamily="34" charset="0"/>
              </a:rPr>
              <a:t>triunfo y desgracia de Gaviota, una cantante enamorada de un torero que muere en la plaza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CB22BC6C-E3FD-4148-8338-D6220E12DFD5}"/>
              </a:ext>
            </a:extLst>
          </p:cNvPr>
          <p:cNvSpPr/>
          <p:nvPr/>
        </p:nvSpPr>
        <p:spPr>
          <a:xfrm>
            <a:off x="3680442" y="2292190"/>
            <a:ext cx="1926930" cy="24665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latin typeface="Avenir Next LT Pro" panose="020B0504020202020204" pitchFamily="34" charset="0"/>
              </a:rPr>
              <a:t>enamorada de un seminarista</a:t>
            </a:r>
          </a:p>
        </p:txBody>
      </p:sp>
      <p:sp>
        <p:nvSpPr>
          <p:cNvPr id="5" name="Flecha: doblada 4">
            <a:extLst>
              <a:ext uri="{FF2B5EF4-FFF2-40B4-BE49-F238E27FC236}">
                <a16:creationId xmlns:a16="http://schemas.microsoft.com/office/drawing/2014/main" id="{F6970FCA-750C-44B2-A7A8-B4877B9B9EEC}"/>
              </a:ext>
            </a:extLst>
          </p:cNvPr>
          <p:cNvSpPr/>
          <p:nvPr/>
        </p:nvSpPr>
        <p:spPr>
          <a:xfrm>
            <a:off x="6470073" y="526472"/>
            <a:ext cx="297873" cy="175908"/>
          </a:xfrm>
          <a:prstGeom prst="bent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336C602B-E9EC-4F6E-A996-6EC84110ED72}"/>
              </a:ext>
            </a:extLst>
          </p:cNvPr>
          <p:cNvSpPr/>
          <p:nvPr/>
        </p:nvSpPr>
        <p:spPr>
          <a:xfrm>
            <a:off x="3397253" y="2370491"/>
            <a:ext cx="173182" cy="90055"/>
          </a:xfrm>
          <a:prstGeom prst="right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65020360-D81A-4F9A-9E25-36F584CCD01D}"/>
              </a:ext>
            </a:extLst>
          </p:cNvPr>
          <p:cNvSpPr/>
          <p:nvPr/>
        </p:nvSpPr>
        <p:spPr>
          <a:xfrm>
            <a:off x="3271988" y="1726254"/>
            <a:ext cx="173182" cy="90055"/>
          </a:xfrm>
          <a:prstGeom prst="right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F97BC77-BEEF-4D44-84A0-B0EC99311744}"/>
              </a:ext>
            </a:extLst>
          </p:cNvPr>
          <p:cNvSpPr/>
          <p:nvPr/>
        </p:nvSpPr>
        <p:spPr>
          <a:xfrm>
            <a:off x="3528162" y="1691904"/>
            <a:ext cx="4341340" cy="24665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latin typeface="Avenir Next LT Pro" panose="020B0504020202020204" pitchFamily="34" charset="0"/>
              </a:rPr>
              <a:t>niña huérfana que sufre maltrato y esclavismo por su familia adoptiva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357D0C9-3122-4FFC-8CFB-518CCD6BA104}"/>
              </a:ext>
            </a:extLst>
          </p:cNvPr>
          <p:cNvSpPr/>
          <p:nvPr/>
        </p:nvSpPr>
        <p:spPr>
          <a:xfrm>
            <a:off x="387992" y="235526"/>
            <a:ext cx="1676334" cy="381573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850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13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644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Google Shape;67;p12">
            <a:extLst>
              <a:ext uri="{FF2B5EF4-FFF2-40B4-BE49-F238E27FC236}">
                <a16:creationId xmlns:a16="http://schemas.microsoft.com/office/drawing/2014/main" id="{563D47DF-34B4-43CF-9842-60562D86D229}"/>
              </a:ext>
            </a:extLst>
          </p:cNvPr>
          <p:cNvSpPr txBox="1">
            <a:spLocks/>
          </p:cNvSpPr>
          <p:nvPr/>
        </p:nvSpPr>
        <p:spPr>
          <a:xfrm>
            <a:off x="367211" y="175908"/>
            <a:ext cx="8189564" cy="54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2800">
                <a:solidFill>
                  <a:schemeClr val="accent2"/>
                </a:solidFill>
              </a:rPr>
              <a:t>RASGOS DE LA NOVELA REALISTA</a:t>
            </a:r>
          </a:p>
        </p:txBody>
      </p:sp>
      <p:sp>
        <p:nvSpPr>
          <p:cNvPr id="22" name="Google Shape;68;p12">
            <a:extLst>
              <a:ext uri="{FF2B5EF4-FFF2-40B4-BE49-F238E27FC236}">
                <a16:creationId xmlns:a16="http://schemas.microsoft.com/office/drawing/2014/main" id="{CFA236D5-83AB-4F62-A1A4-751EB097DAA6}"/>
              </a:ext>
            </a:extLst>
          </p:cNvPr>
          <p:cNvSpPr txBox="1"/>
          <p:nvPr/>
        </p:nvSpPr>
        <p:spPr>
          <a:xfrm>
            <a:off x="367211" y="557481"/>
            <a:ext cx="8409578" cy="226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Verosimilitud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observación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rigurosa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de la realidad +documentación para hacerlo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creíble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Descripciones de personajes y ambientes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para reflejar la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sociedad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con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todo tipo de personajes</a:t>
            </a:r>
          </a:p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Temas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      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actualidad del momento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                     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estudio del hombre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(miedos, anhelos, personalidad)</a:t>
            </a:r>
            <a:b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                   reflejar condiciones sociales</a:t>
            </a:r>
          </a:p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Intención crítica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el autor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comenta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y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valora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Wingdings" panose="05000000000000000000" pitchFamily="2" charset="2"/>
            </a:endParaRPr>
          </a:p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Narrador omnisciente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usa la 3ª persona, lo sabe todo</a:t>
            </a:r>
          </a:p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Monólogo interior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(nueva técnica): refleja el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flujo de pensamientos del personaje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en un mismo párrafo</a:t>
            </a:r>
          </a:p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Lenguaje sobrio, comprensible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adaptado al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nivel sociocultural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de los personajes.</a:t>
            </a:r>
            <a:endParaRPr lang="es-ES" sz="1200" b="1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D7D6D608-C7EB-4E51-98B8-BB3D45419E35}"/>
              </a:ext>
            </a:extLst>
          </p:cNvPr>
          <p:cNvCxnSpPr/>
          <p:nvPr/>
        </p:nvCxnSpPr>
        <p:spPr>
          <a:xfrm>
            <a:off x="1133475" y="1576388"/>
            <a:ext cx="28575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61F37D5-BE71-44AA-816A-0699F6762287}"/>
              </a:ext>
            </a:extLst>
          </p:cNvPr>
          <p:cNvCxnSpPr>
            <a:cxnSpLocks/>
          </p:cNvCxnSpPr>
          <p:nvPr/>
        </p:nvCxnSpPr>
        <p:spPr>
          <a:xfrm>
            <a:off x="1228725" y="1762125"/>
            <a:ext cx="1905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4BBAD68-EEB0-4AB4-8BE5-E26C0F277ACF}"/>
              </a:ext>
            </a:extLst>
          </p:cNvPr>
          <p:cNvCxnSpPr>
            <a:cxnSpLocks/>
          </p:cNvCxnSpPr>
          <p:nvPr/>
        </p:nvCxnSpPr>
        <p:spPr>
          <a:xfrm>
            <a:off x="1228725" y="1933575"/>
            <a:ext cx="1905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B156BA07-A9CE-46CB-88C7-55B365186C5F}"/>
              </a:ext>
            </a:extLst>
          </p:cNvPr>
          <p:cNvCxnSpPr/>
          <p:nvPr/>
        </p:nvCxnSpPr>
        <p:spPr>
          <a:xfrm flipV="1">
            <a:off x="1228725" y="1576388"/>
            <a:ext cx="0" cy="3643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4877CD2-A3FD-422C-9AFB-154D59FDE210}"/>
              </a:ext>
            </a:extLst>
          </p:cNvPr>
          <p:cNvSpPr/>
          <p:nvPr/>
        </p:nvSpPr>
        <p:spPr>
          <a:xfrm>
            <a:off x="387992" y="235526"/>
            <a:ext cx="6657044" cy="381573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7872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14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644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Google Shape;67;p12">
            <a:extLst>
              <a:ext uri="{FF2B5EF4-FFF2-40B4-BE49-F238E27FC236}">
                <a16:creationId xmlns:a16="http://schemas.microsoft.com/office/drawing/2014/main" id="{563D47DF-34B4-43CF-9842-60562D86D229}"/>
              </a:ext>
            </a:extLst>
          </p:cNvPr>
          <p:cNvSpPr txBox="1">
            <a:spLocks/>
          </p:cNvSpPr>
          <p:nvPr/>
        </p:nvSpPr>
        <p:spPr>
          <a:xfrm>
            <a:off x="367211" y="175908"/>
            <a:ext cx="8189564" cy="54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2800">
                <a:solidFill>
                  <a:schemeClr val="accent2"/>
                </a:solidFill>
              </a:rPr>
              <a:t>AUTORES</a:t>
            </a:r>
          </a:p>
        </p:txBody>
      </p:sp>
      <p:sp>
        <p:nvSpPr>
          <p:cNvPr id="10" name="Google Shape;67;p12">
            <a:extLst>
              <a:ext uri="{FF2B5EF4-FFF2-40B4-BE49-F238E27FC236}">
                <a16:creationId xmlns:a16="http://schemas.microsoft.com/office/drawing/2014/main" id="{A56DBF03-EF8F-466E-BDA4-EBE84DD9B0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7211" y="563836"/>
            <a:ext cx="8189564" cy="4902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rPr>
              <a:t>Benito Pérez Galdós</a:t>
            </a:r>
            <a:endParaRPr sz="2000" u="sng">
              <a:solidFill>
                <a:schemeClr val="accent1"/>
              </a:solidFill>
              <a:uFill>
                <a:solidFill>
                  <a:schemeClr val="accent2"/>
                </a:solidFill>
              </a:u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668845-28E7-481E-8B42-6B421DB5B003}"/>
              </a:ext>
            </a:extLst>
          </p:cNvPr>
          <p:cNvSpPr/>
          <p:nvPr/>
        </p:nvSpPr>
        <p:spPr>
          <a:xfrm>
            <a:off x="387991" y="235526"/>
            <a:ext cx="1981135" cy="381573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487596-0944-4952-89C1-A43E42A326FA}"/>
              </a:ext>
            </a:extLst>
          </p:cNvPr>
          <p:cNvSpPr txBox="1"/>
          <p:nvPr/>
        </p:nvSpPr>
        <p:spPr>
          <a:xfrm>
            <a:off x="485906" y="941458"/>
            <a:ext cx="669638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Novelista, dramaturgo, cronista y político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Ideas progresistas, anticlerical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Nacido en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Canarias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Una de las grandes figuras de la novela española de la 2ª mitad del s.XIX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Etapas de su obra narrativa:</a:t>
            </a:r>
          </a:p>
          <a:p>
            <a:pPr marL="538163" lvl="1" indent="-268288">
              <a:buClr>
                <a:schemeClr val="accent1"/>
              </a:buClr>
              <a:buFont typeface="+mj-lt"/>
              <a:buAutoNum type="arabicPeriod"/>
            </a:pPr>
            <a:r>
              <a:rPr lang="es-ES" b="1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LOS EPISODIOS NACIONALES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:</a:t>
            </a:r>
          </a:p>
          <a:p>
            <a:pPr marL="715963" lvl="2" indent="-177800">
              <a:buClr>
                <a:schemeClr val="accent1"/>
              </a:buClr>
              <a:buFont typeface="Arial" panose="020B0604020202020204" pitchFamily="34" charset="0"/>
              <a:buChar char="−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46 novelas</a:t>
            </a:r>
          </a:p>
          <a:p>
            <a:pPr marL="715963" lvl="2" indent="-177800">
              <a:buClr>
                <a:schemeClr val="accent1"/>
              </a:buClr>
              <a:buFont typeface="Arial" panose="020B0604020202020204" pitchFamily="34" charset="0"/>
              <a:buChar char="−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sobre la historia decimónica de España</a:t>
            </a:r>
          </a:p>
          <a:p>
            <a:pPr marL="538163" lvl="1" indent="-268288">
              <a:buClr>
                <a:schemeClr val="accent1"/>
              </a:buClr>
              <a:buFont typeface="+mj-lt"/>
              <a:buAutoNum type="arabicPeriod"/>
            </a:pPr>
            <a:r>
              <a:rPr lang="es-ES" b="1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PRIMERAS NOVELAS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: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s-ES" i="1">
                <a:solidFill>
                  <a:schemeClr val="accent1"/>
                </a:solidFill>
                <a:latin typeface="Avenir Next LT Pro" panose="020B0504020202020204" pitchFamily="34" charset="0"/>
              </a:rPr>
              <a:t>Doña Perfecta, La Fontana de Oro</a:t>
            </a:r>
            <a:endParaRPr lang="es-ES" b="1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</a:endParaRPr>
          </a:p>
          <a:p>
            <a:pPr marL="715963" lvl="2" indent="-177800">
              <a:buClr>
                <a:schemeClr val="accent1"/>
              </a:buClr>
              <a:buFont typeface="Arial" panose="020B0604020202020204" pitchFamily="34" charset="0"/>
              <a:buChar char="−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preocupación por España</a:t>
            </a:r>
          </a:p>
          <a:p>
            <a:pPr marL="715963" lvl="2" indent="-177800">
              <a:buClr>
                <a:schemeClr val="accent1"/>
              </a:buClr>
              <a:buFont typeface="Arial" panose="020B0604020202020204" pitchFamily="34" charset="0"/>
              <a:buChar char="−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conflicto de ideas entre personajes</a:t>
            </a:r>
          </a:p>
          <a:p>
            <a:pPr marL="538163" lvl="1" indent="-268288">
              <a:buClr>
                <a:schemeClr val="accent1"/>
              </a:buClr>
              <a:buFont typeface="+mj-lt"/>
              <a:buAutoNum type="arabicPeriod"/>
            </a:pPr>
            <a:r>
              <a:rPr lang="es-ES" b="1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NOVELAS ESPAÑOLAS CONTEMPORÁNEAS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: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s-ES" i="1">
                <a:solidFill>
                  <a:schemeClr val="accent1"/>
                </a:solidFill>
                <a:latin typeface="Avenir Next LT Pro" panose="020B0504020202020204" pitchFamily="34" charset="0"/>
              </a:rPr>
              <a:t>Fortunata y Jacinta, Miau</a:t>
            </a:r>
            <a:endParaRPr lang="es-ES" b="1" i="1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</a:endParaRPr>
          </a:p>
          <a:p>
            <a:pPr marL="715963" lvl="2" indent="-177800">
              <a:buClr>
                <a:schemeClr val="accent1"/>
              </a:buClr>
              <a:buFont typeface="Arial" panose="020B0604020202020204" pitchFamily="34" charset="0"/>
              <a:buChar char="−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recreación de la sociedad con más detalle</a:t>
            </a:r>
          </a:p>
          <a:p>
            <a:pPr marL="538163" lvl="1" indent="-268288">
              <a:buClr>
                <a:schemeClr val="accent1"/>
              </a:buClr>
              <a:buFont typeface="+mj-lt"/>
              <a:buAutoNum type="arabicPeriod"/>
            </a:pPr>
            <a:r>
              <a:rPr lang="es-ES" b="1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NOVELAS IDEALISTAS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: </a:t>
            </a:r>
            <a:r>
              <a:rPr lang="es-ES" i="1">
                <a:solidFill>
                  <a:schemeClr val="accent1"/>
                </a:solidFill>
                <a:latin typeface="Avenir Next LT Pro" panose="020B0504020202020204" pitchFamily="34" charset="0"/>
              </a:rPr>
              <a:t>Misericordia</a:t>
            </a:r>
            <a:endParaRPr lang="es-ES" b="1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</a:endParaRPr>
          </a:p>
          <a:p>
            <a:pPr marL="715963" lvl="2" indent="-177800">
              <a:buClr>
                <a:schemeClr val="accent1"/>
              </a:buClr>
              <a:buFont typeface="Arial" panose="020B0604020202020204" pitchFamily="34" charset="0"/>
              <a:buChar char="−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cuestiones morales y espirituales</a:t>
            </a:r>
          </a:p>
          <a:p>
            <a:pPr marL="715963" lvl="2" indent="-177800">
              <a:buClr>
                <a:schemeClr val="accent1"/>
              </a:buClr>
              <a:buFont typeface="Arial" panose="020B0604020202020204" pitchFamily="34" charset="0"/>
              <a:buChar char="−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a partir de 1889: madurez</a:t>
            </a:r>
          </a:p>
        </p:txBody>
      </p:sp>
    </p:spTree>
    <p:extLst>
      <p:ext uri="{BB962C8B-B14F-4D97-AF65-F5344CB8AC3E}">
        <p14:creationId xmlns:p14="http://schemas.microsoft.com/office/powerpoint/2010/main" val="341041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15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644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D5C6575D-1A57-44A7-BA8C-958DA8084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30480"/>
              </p:ext>
            </p:extLst>
          </p:nvPr>
        </p:nvGraphicFramePr>
        <p:xfrm>
          <a:off x="382771" y="256215"/>
          <a:ext cx="6096000" cy="1341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496085171"/>
                    </a:ext>
                  </a:extLst>
                </a:gridCol>
              </a:tblGrid>
              <a:tr h="207583">
                <a:tc>
                  <a:txBody>
                    <a:bodyPr/>
                    <a:lstStyle/>
                    <a:p>
                      <a:r>
                        <a:rPr lang="es-ES">
                          <a:latin typeface="Avenir Next LT Pro" panose="020B0504020202020204" pitchFamily="34" charset="0"/>
                        </a:rPr>
                        <a:t>Doña Perfecta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89682"/>
                  </a:ext>
                </a:extLst>
              </a:tr>
              <a:tr h="207583">
                <a:tc>
                  <a:txBody>
                    <a:bodyPr/>
                    <a:lstStyle/>
                    <a:p>
                      <a:pPr marL="177800" indent="-177800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es-ES">
                          <a:latin typeface="Avenir Next LT Pro" panose="020B0504020202020204" pitchFamily="34" charset="0"/>
                        </a:rPr>
                        <a:t>Contraposición entre ideas </a:t>
                      </a:r>
                      <a:r>
                        <a:rPr lang="es-ES" b="1">
                          <a:latin typeface="Avenir Next LT Pro" panose="020B0504020202020204" pitchFamily="34" charset="0"/>
                        </a:rPr>
                        <a:t>conservadoras</a:t>
                      </a:r>
                      <a:r>
                        <a:rPr lang="es-ES" b="0">
                          <a:latin typeface="Avenir Next LT Pro" panose="020B0504020202020204" pitchFamily="34" charset="0"/>
                        </a:rPr>
                        <a:t> y </a:t>
                      </a:r>
                      <a:r>
                        <a:rPr lang="es-ES" b="1">
                          <a:latin typeface="Avenir Next LT Pro" panose="020B0504020202020204" pitchFamily="34" charset="0"/>
                        </a:rPr>
                        <a:t>progresistas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05163"/>
                  </a:ext>
                </a:extLst>
              </a:tr>
              <a:tr h="498200"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accent1"/>
                          </a:solidFill>
                          <a:latin typeface="Avenir Next LT Pro" panose="020B0504020202020204" pitchFamily="34" charset="0"/>
                        </a:rPr>
                        <a:t>Doña Perfecta es una viuda conservadora que decide casar a su hija con su sobrino, de ideas progresistas. No le gusta, pero no puede evitar el amor.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08435"/>
                  </a:ext>
                </a:extLst>
              </a:tr>
            </a:tbl>
          </a:graphicData>
        </a:graphic>
      </p:graphicFrame>
      <p:graphicFrame>
        <p:nvGraphicFramePr>
          <p:cNvPr id="14" name="Tabla 7">
            <a:extLst>
              <a:ext uri="{FF2B5EF4-FFF2-40B4-BE49-F238E27FC236}">
                <a16:creationId xmlns:a16="http://schemas.microsoft.com/office/drawing/2014/main" id="{E1F776A1-BD8E-4D84-B64F-BF4E604FB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8888"/>
              </p:ext>
            </p:extLst>
          </p:nvPr>
        </p:nvGraphicFramePr>
        <p:xfrm>
          <a:off x="382771" y="1766038"/>
          <a:ext cx="6096000" cy="1127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496085171"/>
                    </a:ext>
                  </a:extLst>
                </a:gridCol>
              </a:tblGrid>
              <a:tr h="207583">
                <a:tc>
                  <a:txBody>
                    <a:bodyPr/>
                    <a:lstStyle/>
                    <a:p>
                      <a:r>
                        <a:rPr lang="es-ES">
                          <a:latin typeface="Avenir Next LT Pro" panose="020B0504020202020204" pitchFamily="34" charset="0"/>
                        </a:rPr>
                        <a:t>Fortunata y Jacinta: </a:t>
                      </a:r>
                      <a:r>
                        <a:rPr lang="es-ES"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  <a:t>obra maestra</a:t>
                      </a:r>
                      <a:endParaRPr lang="es-ES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89682"/>
                  </a:ext>
                </a:extLst>
              </a:tr>
              <a:tr h="207583">
                <a:tc>
                  <a:txBody>
                    <a:bodyPr/>
                    <a:lstStyle/>
                    <a:p>
                      <a:pPr marL="177800" indent="-177800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es-ES" b="1">
                          <a:latin typeface="Avenir Next LT Pro" panose="020B0504020202020204" pitchFamily="34" charset="0"/>
                        </a:rPr>
                        <a:t>Amor</a:t>
                      </a:r>
                      <a:r>
                        <a:rPr lang="es-ES" b="0">
                          <a:latin typeface="Avenir Next LT Pro" panose="020B0504020202020204" pitchFamily="34" charset="0"/>
                        </a:rPr>
                        <a:t> y </a:t>
                      </a:r>
                      <a:r>
                        <a:rPr lang="es-ES" b="1">
                          <a:latin typeface="Avenir Next LT Pro" panose="020B0504020202020204" pitchFamily="34" charset="0"/>
                        </a:rPr>
                        <a:t>desamor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05163"/>
                  </a:ext>
                </a:extLst>
              </a:tr>
              <a:tr h="498200"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accent1"/>
                          </a:solidFill>
                          <a:latin typeface="Avenir Next LT Pro" panose="020B0504020202020204" pitchFamily="34" charset="0"/>
                        </a:rPr>
                        <a:t>Relata la historia de dos mujeres, pertenecientes a clases sociales diferentes, que aman al mismo hombre.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08435"/>
                  </a:ext>
                </a:extLst>
              </a:tr>
            </a:tbl>
          </a:graphicData>
        </a:graphic>
      </p:graphicFrame>
      <p:graphicFrame>
        <p:nvGraphicFramePr>
          <p:cNvPr id="15" name="Tabla 7">
            <a:extLst>
              <a:ext uri="{FF2B5EF4-FFF2-40B4-BE49-F238E27FC236}">
                <a16:creationId xmlns:a16="http://schemas.microsoft.com/office/drawing/2014/main" id="{4046B3C7-9780-4478-B246-2B18C2877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17719"/>
              </p:ext>
            </p:extLst>
          </p:nvPr>
        </p:nvGraphicFramePr>
        <p:xfrm>
          <a:off x="382771" y="3162447"/>
          <a:ext cx="6096000" cy="822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496085171"/>
                    </a:ext>
                  </a:extLst>
                </a:gridCol>
              </a:tblGrid>
              <a:tr h="207583">
                <a:tc>
                  <a:txBody>
                    <a:bodyPr/>
                    <a:lstStyle/>
                    <a:p>
                      <a:r>
                        <a:rPr lang="es-ES">
                          <a:latin typeface="Avenir Next LT Pro" panose="020B0504020202020204" pitchFamily="34" charset="0"/>
                        </a:rPr>
                        <a:t>Misericordia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89682"/>
                  </a:ext>
                </a:extLst>
              </a:tr>
              <a:tr h="498200"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accent1"/>
                          </a:solidFill>
                          <a:latin typeface="Avenir Next LT Pro" panose="020B0504020202020204" pitchFamily="34" charset="0"/>
                        </a:rPr>
                        <a:t>Benina es una anciana criada que pide limosna para aliviar la situación económica de su señora, quien no atiende los problemas.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0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970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8189564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>
                <a:solidFill>
                  <a:schemeClr val="accent1"/>
                </a:solidFill>
              </a:rPr>
              <a:t>EL NATURALISMO</a:t>
            </a:r>
            <a:endParaRPr sz="4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803FC79F-CDF6-41B3-813E-D7B92790D870}"/>
              </a:ext>
            </a:extLst>
          </p:cNvPr>
          <p:cNvSpPr/>
          <p:nvPr/>
        </p:nvSpPr>
        <p:spPr>
          <a:xfrm>
            <a:off x="565745" y="1427017"/>
            <a:ext cx="8315019" cy="49876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El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Naturalismo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es un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movimiento artístico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adaptado del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Realismo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que surge en </a:t>
            </a:r>
            <a:r>
              <a:rPr lang="es-ES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Francia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durante las </a:t>
            </a:r>
            <a:r>
              <a:rPr lang="es-ES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últimas décadas s.XIX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FF80947-2A31-49B6-ABF8-907BC6BDDB10}"/>
              </a:ext>
            </a:extLst>
          </p:cNvPr>
          <p:cNvSpPr txBox="1"/>
          <p:nvPr/>
        </p:nvSpPr>
        <p:spPr>
          <a:xfrm>
            <a:off x="565745" y="1925782"/>
            <a:ext cx="5423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07963" indent="-207963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El impulsor del movimiento es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Émile Zola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s-ES">
                <a:solidFill>
                  <a:schemeClr val="accent1"/>
                </a:solidFill>
                <a:latin typeface="Avenir Next LT Pro" panose="020B0504020202020204" pitchFamily="34" charset="0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sym typeface="Wingdings" panose="05000000000000000000" pitchFamily="2" charset="2"/>
              </a:rPr>
              <a:t> </a:t>
            </a:r>
            <a:r>
              <a:rPr lang="es-ES" i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sym typeface="Wingdings" panose="05000000000000000000" pitchFamily="2" charset="2"/>
              </a:rPr>
              <a:t>Naná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sym typeface="Wingdings" panose="05000000000000000000" pitchFamily="2" charset="2"/>
              </a:rPr>
              <a:t> o </a:t>
            </a:r>
            <a:r>
              <a:rPr lang="es-ES" i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sym typeface="Wingdings" panose="05000000000000000000" pitchFamily="2" charset="2"/>
              </a:rPr>
              <a:t>Germinal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</a:endParaRPr>
          </a:p>
        </p:txBody>
      </p:sp>
      <p:sp>
        <p:nvSpPr>
          <p:cNvPr id="9" name="Google Shape;67;p12">
            <a:extLst>
              <a:ext uri="{FF2B5EF4-FFF2-40B4-BE49-F238E27FC236}">
                <a16:creationId xmlns:a16="http://schemas.microsoft.com/office/drawing/2014/main" id="{E696DE0E-660A-4C96-94B5-4696ECCD6685}"/>
              </a:ext>
            </a:extLst>
          </p:cNvPr>
          <p:cNvSpPr txBox="1">
            <a:spLocks/>
          </p:cNvSpPr>
          <p:nvPr/>
        </p:nvSpPr>
        <p:spPr>
          <a:xfrm>
            <a:off x="565745" y="2231174"/>
            <a:ext cx="8189564" cy="54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2800">
                <a:solidFill>
                  <a:schemeClr val="accent2"/>
                </a:solidFill>
              </a:rPr>
              <a:t>CARACTERÍSTICAS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33BC682-711D-4462-9DBE-142711DFA213}"/>
              </a:ext>
            </a:extLst>
          </p:cNvPr>
          <p:cNvSpPr/>
          <p:nvPr/>
        </p:nvSpPr>
        <p:spPr>
          <a:xfrm>
            <a:off x="586525" y="2231174"/>
            <a:ext cx="3708384" cy="441191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Google Shape;68;p12">
            <a:extLst>
              <a:ext uri="{FF2B5EF4-FFF2-40B4-BE49-F238E27FC236}">
                <a16:creationId xmlns:a16="http://schemas.microsoft.com/office/drawing/2014/main" id="{A3C74E5C-1DFA-43EB-A5DC-D5899648B1EF}"/>
              </a:ext>
            </a:extLst>
          </p:cNvPr>
          <p:cNvSpPr txBox="1"/>
          <p:nvPr/>
        </p:nvSpPr>
        <p:spPr>
          <a:xfrm>
            <a:off x="586525" y="2501338"/>
            <a:ext cx="8409578" cy="226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Recreación de los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aspectos más sórdidos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o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impuros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de la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realidad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.</a:t>
            </a:r>
          </a:p>
          <a:p>
            <a:pPr marL="90488" lvl="0" indent="-90488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Personajes:</a:t>
            </a:r>
          </a:p>
          <a:p>
            <a:pPr marL="360363" lvl="1" indent="-90488">
              <a:spcBef>
                <a:spcPts val="12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Visión determinista y pesimista de la realidad: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la vida se condiciona por el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físico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genética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y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socioculturales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permanentemente</a:t>
            </a:r>
          </a:p>
          <a:p>
            <a:pPr marL="360363" lvl="1" indent="-90488">
              <a:spcBef>
                <a:spcPts val="1200"/>
              </a:spcBef>
              <a:buClr>
                <a:schemeClr val="accent1"/>
              </a:buClr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Descripciones psicológicas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de personajes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alcohólicos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con enfermedades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de bajos fondos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Wingdings" panose="05000000000000000000" pitchFamily="2" charset="2"/>
            </a:endParaRPr>
          </a:p>
          <a:p>
            <a:pPr marL="90488" lvl="1" indent="-90488">
              <a:spcBef>
                <a:spcPts val="1200"/>
              </a:spcBef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Crítica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a las contradicciones y defectos de la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sociedad capitalista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,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industrialización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,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burguesía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81700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17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644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Google Shape;67;p12">
            <a:extLst>
              <a:ext uri="{FF2B5EF4-FFF2-40B4-BE49-F238E27FC236}">
                <a16:creationId xmlns:a16="http://schemas.microsoft.com/office/drawing/2014/main" id="{EBBA7034-15DB-4B66-B797-988D4567BE4B}"/>
              </a:ext>
            </a:extLst>
          </p:cNvPr>
          <p:cNvSpPr txBox="1">
            <a:spLocks/>
          </p:cNvSpPr>
          <p:nvPr/>
        </p:nvSpPr>
        <p:spPr>
          <a:xfrm>
            <a:off x="350999" y="229192"/>
            <a:ext cx="8189564" cy="54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2800">
                <a:solidFill>
                  <a:schemeClr val="accent2"/>
                </a:solidFill>
              </a:rPr>
              <a:t>EN ESPAÑA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D5673C7-FFC5-473F-BC37-1ED9F9BE7063}"/>
              </a:ext>
            </a:extLst>
          </p:cNvPr>
          <p:cNvSpPr/>
          <p:nvPr/>
        </p:nvSpPr>
        <p:spPr>
          <a:xfrm>
            <a:off x="371779" y="229192"/>
            <a:ext cx="2385276" cy="441191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Google Shape;68;p12">
            <a:extLst>
              <a:ext uri="{FF2B5EF4-FFF2-40B4-BE49-F238E27FC236}">
                <a16:creationId xmlns:a16="http://schemas.microsoft.com/office/drawing/2014/main" id="{479B9A0B-81E4-4840-84CB-A384DDD9B6AF}"/>
              </a:ext>
            </a:extLst>
          </p:cNvPr>
          <p:cNvSpPr txBox="1"/>
          <p:nvPr/>
        </p:nvSpPr>
        <p:spPr>
          <a:xfrm>
            <a:off x="371779" y="608038"/>
            <a:ext cx="8409578" cy="101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Gran polémica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temas sórdidos</a:t>
            </a: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No se implantó totalmente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algunos escritores aplicaron algunos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aspectos</a:t>
            </a: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Autores: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Galdós, Clarín, Pardo Bazán y Blasco Ibáñez</a:t>
            </a:r>
            <a:endParaRPr lang="es-ES" sz="1200" b="1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Wingdings" panose="05000000000000000000" pitchFamily="2" charset="2"/>
            </a:endParaRPr>
          </a:p>
        </p:txBody>
      </p:sp>
      <p:sp>
        <p:nvSpPr>
          <p:cNvPr id="13" name="Google Shape;67;p12">
            <a:extLst>
              <a:ext uri="{FF2B5EF4-FFF2-40B4-BE49-F238E27FC236}">
                <a16:creationId xmlns:a16="http://schemas.microsoft.com/office/drawing/2014/main" id="{4A7D0F50-63AE-468E-9AFD-97BBF766D4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1779" y="1503796"/>
            <a:ext cx="8189564" cy="4902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rPr>
              <a:t>Emilia Pardo Bazán</a:t>
            </a:r>
            <a:endParaRPr sz="2000" u="sng">
              <a:solidFill>
                <a:schemeClr val="accent1"/>
              </a:solidFill>
              <a:uFill>
                <a:solidFill>
                  <a:schemeClr val="accent2"/>
                </a:solidFill>
              </a:uFill>
            </a:endParaRPr>
          </a:p>
        </p:txBody>
      </p:sp>
      <p:sp>
        <p:nvSpPr>
          <p:cNvPr id="16" name="Google Shape;68;p12">
            <a:extLst>
              <a:ext uri="{FF2B5EF4-FFF2-40B4-BE49-F238E27FC236}">
                <a16:creationId xmlns:a16="http://schemas.microsoft.com/office/drawing/2014/main" id="{178AFD03-5096-45EE-82A5-331616F23F15}"/>
              </a:ext>
            </a:extLst>
          </p:cNvPr>
          <p:cNvSpPr txBox="1"/>
          <p:nvPr/>
        </p:nvSpPr>
        <p:spPr>
          <a:xfrm>
            <a:off x="421547" y="1796375"/>
            <a:ext cx="8409578" cy="1812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Novelista, ensayista, periodista y dramaturga nacida en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A Coruña</a:t>
            </a: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Familia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aristocrática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que le permitió tener una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formación literaria autodidacta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Una de las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escritoras más importantes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del s.XIX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feminista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Introductora del Naturalismo en España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La tribuna</a:t>
            </a: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Grandes logros: primera mujer catedrática (de universidad) en España</a:t>
            </a: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Sufrió una gran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caricaturización de su físico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0D894E0-37CC-47B4-B579-AA9C3B93DFC9}"/>
              </a:ext>
            </a:extLst>
          </p:cNvPr>
          <p:cNvSpPr/>
          <p:nvPr/>
        </p:nvSpPr>
        <p:spPr>
          <a:xfrm>
            <a:off x="6436927" y="212699"/>
            <a:ext cx="2385276" cy="47798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>
                <a:solidFill>
                  <a:schemeClr val="tx1"/>
                </a:solidFill>
                <a:latin typeface="Avenir Next LT Pro" panose="020B0504020202020204" pitchFamily="34" charset="0"/>
              </a:rPr>
              <a:t>La cuestión palpitante</a:t>
            </a:r>
            <a:r>
              <a:rPr lang="es-ES" sz="1000">
                <a:solidFill>
                  <a:schemeClr val="tx1"/>
                </a:solidFill>
                <a:latin typeface="Avenir Next LT Pro" panose="020B0504020202020204" pitchFamily="34" charset="0"/>
              </a:rPr>
              <a:t> es un ensayo que defiende el </a:t>
            </a:r>
            <a:r>
              <a:rPr lang="es-ES" sz="1000" u="sng">
                <a:solidFill>
                  <a:schemeClr val="tx1"/>
                </a:solidFill>
                <a:latin typeface="Avenir Next LT Pro" panose="020B0504020202020204" pitchFamily="34" charset="0"/>
              </a:rPr>
              <a:t>Naturalismo</a:t>
            </a:r>
            <a:r>
              <a:rPr lang="es-ES" sz="1000">
                <a:solidFill>
                  <a:schemeClr val="tx1"/>
                </a:solidFill>
                <a:latin typeface="Avenir Next LT Pro" panose="020B0504020202020204" pitchFamily="34" charset="0"/>
              </a:rPr>
              <a:t> como movimiento literario</a:t>
            </a:r>
            <a:endParaRPr lang="es-ES" sz="1000" b="1">
              <a:solidFill>
                <a:schemeClr val="tx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1" name="Google Shape;67;p12">
            <a:extLst>
              <a:ext uri="{FF2B5EF4-FFF2-40B4-BE49-F238E27FC236}">
                <a16:creationId xmlns:a16="http://schemas.microsoft.com/office/drawing/2014/main" id="{4ADD5759-E957-4329-95AB-867DA2A9AFEC}"/>
              </a:ext>
            </a:extLst>
          </p:cNvPr>
          <p:cNvSpPr txBox="1">
            <a:spLocks/>
          </p:cNvSpPr>
          <p:nvPr/>
        </p:nvSpPr>
        <p:spPr>
          <a:xfrm>
            <a:off x="371779" y="3446848"/>
            <a:ext cx="8189564" cy="490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2000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rPr>
              <a:t>Leopoldo Alas</a:t>
            </a:r>
            <a:r>
              <a:rPr lang="es-ES" sz="200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rPr>
              <a:t> “Clarín”</a:t>
            </a:r>
            <a:endParaRPr lang="es-ES" sz="2000" u="sng">
              <a:solidFill>
                <a:schemeClr val="accent1"/>
              </a:solidFill>
              <a:uFill>
                <a:solidFill>
                  <a:schemeClr val="accent2"/>
                </a:solidFill>
              </a:uFill>
            </a:endParaRPr>
          </a:p>
        </p:txBody>
      </p:sp>
      <p:sp>
        <p:nvSpPr>
          <p:cNvPr id="12" name="Google Shape;68;p12">
            <a:extLst>
              <a:ext uri="{FF2B5EF4-FFF2-40B4-BE49-F238E27FC236}">
                <a16:creationId xmlns:a16="http://schemas.microsoft.com/office/drawing/2014/main" id="{EFC31F1B-6487-4234-AF4D-526C1F442815}"/>
              </a:ext>
            </a:extLst>
          </p:cNvPr>
          <p:cNvSpPr txBox="1"/>
          <p:nvPr/>
        </p:nvSpPr>
        <p:spPr>
          <a:xfrm>
            <a:off x="421547" y="3735582"/>
            <a:ext cx="8409578" cy="11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Fue jurista, escritor y crítico literario</a:t>
            </a: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Escribió cuentos breves como </a:t>
            </a:r>
            <a:r>
              <a:rPr lang="es-ES" sz="1200" b="1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Pipa, Doña Berta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o </a:t>
            </a:r>
            <a:r>
              <a:rPr lang="es-ES" sz="1200" b="1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¡Adiós, Cordera!</a:t>
            </a:r>
          </a:p>
          <a:p>
            <a:pPr marL="90488" lvl="0" indent="-904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Autor de dos novelas: </a:t>
            </a:r>
            <a:r>
              <a:rPr lang="es-ES" sz="1200" b="1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La Regenta (1884-1885), Su único hijo (1890)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857629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18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851362" y="115310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4" name="Tabla 7">
            <a:extLst>
              <a:ext uri="{FF2B5EF4-FFF2-40B4-BE49-F238E27FC236}">
                <a16:creationId xmlns:a16="http://schemas.microsoft.com/office/drawing/2014/main" id="{AE4FF3FC-FC8B-4A73-88AC-90F2251F6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14914"/>
              </p:ext>
            </p:extLst>
          </p:nvPr>
        </p:nvGraphicFramePr>
        <p:xfrm>
          <a:off x="451351" y="202875"/>
          <a:ext cx="7909174" cy="3261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909174">
                  <a:extLst>
                    <a:ext uri="{9D8B030D-6E8A-4147-A177-3AD203B41FA5}">
                      <a16:colId xmlns:a16="http://schemas.microsoft.com/office/drawing/2014/main" val="496085171"/>
                    </a:ext>
                  </a:extLst>
                </a:gridCol>
              </a:tblGrid>
              <a:tr h="207583">
                <a:tc>
                  <a:txBody>
                    <a:bodyPr/>
                    <a:lstStyle/>
                    <a:p>
                      <a:r>
                        <a:rPr lang="es-ES">
                          <a:latin typeface="Avenir Next LT Pro" panose="020B0504020202020204" pitchFamily="34" charset="0"/>
                        </a:rPr>
                        <a:t>La Regenta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89682"/>
                  </a:ext>
                </a:extLst>
              </a:tr>
              <a:tr h="256168">
                <a:tc>
                  <a:txBody>
                    <a:bodyPr/>
                    <a:lstStyle/>
                    <a:p>
                      <a:pPr marL="177800" indent="-177800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es-ES" b="0">
                          <a:latin typeface="Avenir Next LT Pro" panose="020B0504020202020204" pitchFamily="34" charset="0"/>
                        </a:rPr>
                        <a:t>Una de las novelas más </a:t>
                      </a:r>
                      <a:r>
                        <a:rPr lang="es-ES" b="1">
                          <a:latin typeface="Avenir Next LT Pro" panose="020B0504020202020204" pitchFamily="34" charset="0"/>
                        </a:rPr>
                        <a:t>importantes</a:t>
                      </a:r>
                      <a:r>
                        <a:rPr lang="es-ES" b="0">
                          <a:latin typeface="Avenir Next LT Pro" panose="020B0504020202020204" pitchFamily="34" charset="0"/>
                        </a:rPr>
                        <a:t> del s.</a:t>
                      </a:r>
                      <a:r>
                        <a:rPr lang="es-ES" b="1">
                          <a:latin typeface="Avenir Next LT Pro" panose="020B0504020202020204" pitchFamily="34" charset="0"/>
                        </a:rPr>
                        <a:t>XIX</a:t>
                      </a:r>
                      <a:endParaRPr lang="es-ES" b="0">
                        <a:latin typeface="Avenir Next LT Pro" panose="020B0504020202020204" pitchFamily="34" charset="0"/>
                      </a:endParaRPr>
                    </a:p>
                    <a:p>
                      <a:pPr marL="177800" indent="-177800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es-ES" b="0">
                          <a:latin typeface="Avenir Next LT Pro" panose="020B0504020202020204" pitchFamily="34" charset="0"/>
                        </a:rPr>
                        <a:t>Ambientada en </a:t>
                      </a:r>
                      <a:r>
                        <a:rPr lang="es-ES" b="1">
                          <a:latin typeface="Avenir Next LT Pro" panose="020B0504020202020204" pitchFamily="34" charset="0"/>
                        </a:rPr>
                        <a:t>Vetusta</a:t>
                      </a:r>
                      <a:r>
                        <a:rPr lang="es-ES" b="0">
                          <a:latin typeface="Avenir Next LT Pro" panose="020B0504020202020204" pitchFamily="34" charset="0"/>
                        </a:rPr>
                        <a:t> (Oviedo)</a:t>
                      </a:r>
                    </a:p>
                    <a:p>
                      <a:pPr marL="177800" indent="-177800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es-ES" b="1">
                          <a:latin typeface="Avenir Next LT Pro" panose="020B0504020202020204" pitchFamily="34" charset="0"/>
                        </a:rPr>
                        <a:t>Temas:</a:t>
                      </a:r>
                      <a:r>
                        <a:rPr lang="es-ES" b="0">
                          <a:latin typeface="Avenir Next LT Pro" panose="020B0504020202020204" pitchFamily="34" charset="0"/>
                        </a:rPr>
                        <a:t>     adulterio y problema de conciencia de la protagonista</a:t>
                      </a:r>
                      <a:br>
                        <a:rPr lang="es-ES" b="0">
                          <a:latin typeface="Avenir Next LT Pro" panose="020B0504020202020204" pitchFamily="34" charset="0"/>
                        </a:rPr>
                      </a:br>
                      <a:r>
                        <a:rPr lang="es-ES" b="0">
                          <a:latin typeface="Avenir Next LT Pro" panose="020B0504020202020204" pitchFamily="34" charset="0"/>
                        </a:rPr>
                        <a:t>                   matrimonios desiguales</a:t>
                      </a:r>
                      <a:br>
                        <a:rPr lang="es-ES" b="0">
                          <a:latin typeface="Avenir Next LT Pro" panose="020B0504020202020204" pitchFamily="34" charset="0"/>
                        </a:rPr>
                      </a:br>
                      <a:r>
                        <a:rPr lang="es-ES" b="0">
                          <a:latin typeface="Avenir Next LT Pro" panose="020B0504020202020204" pitchFamily="34" charset="0"/>
                        </a:rPr>
                        <a:t>                   hipocresía</a:t>
                      </a:r>
                      <a:br>
                        <a:rPr lang="es-ES" b="0">
                          <a:latin typeface="Avenir Next LT Pro" panose="020B0504020202020204" pitchFamily="34" charset="0"/>
                        </a:rPr>
                      </a:br>
                      <a:r>
                        <a:rPr lang="es-ES" b="0">
                          <a:latin typeface="Avenir Next LT Pro" panose="020B0504020202020204" pitchFamily="34" charset="0"/>
                        </a:rPr>
                        <a:t>                   represión de los sentimientos</a:t>
                      </a:r>
                    </a:p>
                    <a:p>
                      <a:pPr marL="177800" indent="-177800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es-ES" b="1">
                          <a:latin typeface="Avenir Next LT Pro" panose="020B0504020202020204" pitchFamily="34" charset="0"/>
                        </a:rPr>
                        <a:t>Estilo:</a:t>
                      </a:r>
                      <a:r>
                        <a:rPr lang="es-ES" b="0">
                          <a:latin typeface="Avenir Next LT Pro" panose="020B0504020202020204" pitchFamily="34" charset="0"/>
                        </a:rPr>
                        <a:t>     </a:t>
                      </a:r>
                      <a:r>
                        <a:rPr lang="es-ES" b="0" u="none">
                          <a:latin typeface="Avenir Next LT Pro" panose="020B0504020202020204" pitchFamily="34" charset="0"/>
                        </a:rPr>
                        <a:t>descripciones del entorno y personajes</a:t>
                      </a:r>
                      <a:br>
                        <a:rPr lang="es-ES" b="0" u="none">
                          <a:latin typeface="Avenir Next LT Pro" panose="020B0504020202020204" pitchFamily="34" charset="0"/>
                        </a:rPr>
                      </a:br>
                      <a:r>
                        <a:rPr lang="es-ES" b="0" u="none">
                          <a:latin typeface="Avenir Next LT Pro" panose="020B0504020202020204" pitchFamily="34" charset="0"/>
                        </a:rPr>
                        <a:t>                 narrador omnisciente</a:t>
                      </a:r>
                      <a:br>
                        <a:rPr lang="es-ES" b="0" u="none">
                          <a:latin typeface="Avenir Next LT Pro" panose="020B0504020202020204" pitchFamily="34" charset="0"/>
                        </a:rPr>
                      </a:br>
                      <a:r>
                        <a:rPr lang="es-ES" b="0" u="none">
                          <a:latin typeface="Avenir Next LT Pro" panose="020B0504020202020204" pitchFamily="34" charset="0"/>
                        </a:rPr>
                        <a:t>                 uso del monólogo interior y del estilo indirecto libre</a:t>
                      </a:r>
                    </a:p>
                    <a:p>
                      <a:pPr marL="177800" indent="-177800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es-ES" b="1" u="none">
                          <a:latin typeface="Avenir Next LT Pro" panose="020B0504020202020204" pitchFamily="34" charset="0"/>
                        </a:rPr>
                        <a:t>Elementos naturalistas:</a:t>
                      </a:r>
                      <a:r>
                        <a:rPr lang="es-ES" b="0" u="none">
                          <a:latin typeface="Avenir Next LT Pro" panose="020B0504020202020204" pitchFamily="34" charset="0"/>
                        </a:rPr>
                        <a:t>     presión determinista del entorno </a:t>
                      </a:r>
                      <a:r>
                        <a:rPr lang="es-ES" b="0" u="none">
                          <a:solidFill>
                            <a:schemeClr val="accent1"/>
                          </a:solidFill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 u="none"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  <a:t> fuerzan el destino</a:t>
                      </a:r>
                      <a:br>
                        <a:rPr lang="es-ES" b="1" u="none"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</a:br>
                      <a:r>
                        <a:rPr lang="es-ES" b="1" u="none"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  <a:t>                                                  </a:t>
                      </a:r>
                      <a:r>
                        <a:rPr lang="es-ES" b="0" u="none"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  <a:t>importancia del físico de los personajes </a:t>
                      </a:r>
                      <a:r>
                        <a:rPr lang="es-ES" b="0" u="none">
                          <a:solidFill>
                            <a:schemeClr val="accent1"/>
                          </a:solidFill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 u="none">
                          <a:latin typeface="Avenir Next LT Pro" panose="020B0504020202020204" pitchFamily="34" charset="0"/>
                          <a:sym typeface="Wingdings" panose="05000000000000000000" pitchFamily="2" charset="2"/>
                        </a:rPr>
                        <a:t> explicar conducta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05163"/>
                  </a:ext>
                </a:extLst>
              </a:tr>
              <a:tr h="498200">
                <a:tc>
                  <a:txBody>
                    <a:bodyPr/>
                    <a:lstStyle/>
                    <a:p>
                      <a:r>
                        <a:rPr lang="es-ES" i="1">
                          <a:solidFill>
                            <a:schemeClr val="accent1"/>
                          </a:solidFill>
                          <a:latin typeface="Avenir Next LT Pro" panose="020B0504020202020204" pitchFamily="34" charset="0"/>
                        </a:rPr>
                        <a:t>Narra la historia de Ana Ozores, una mujer joven casada con Víctor Quintanar que es pretendida por el donjuán Álvaro Mesía y deseada también por el clérigo Fermín de Pas.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08435"/>
                  </a:ext>
                </a:extLst>
              </a:tr>
            </a:tbl>
          </a:graphicData>
        </a:graphic>
      </p:graphicFrame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97ECE7A1-92B1-46BD-82FF-415B1775429F}"/>
              </a:ext>
            </a:extLst>
          </p:cNvPr>
          <p:cNvCxnSpPr/>
          <p:nvPr/>
        </p:nvCxnSpPr>
        <p:spPr>
          <a:xfrm>
            <a:off x="1344931" y="1108710"/>
            <a:ext cx="20716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5E849771-6E89-4185-B91E-94B42407B2D3}"/>
              </a:ext>
            </a:extLst>
          </p:cNvPr>
          <p:cNvCxnSpPr>
            <a:cxnSpLocks/>
          </p:cNvCxnSpPr>
          <p:nvPr/>
        </p:nvCxnSpPr>
        <p:spPr>
          <a:xfrm>
            <a:off x="1399699" y="1318260"/>
            <a:ext cx="152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80D1FE7F-D55C-42A6-8EAC-BE866920ABC7}"/>
              </a:ext>
            </a:extLst>
          </p:cNvPr>
          <p:cNvCxnSpPr>
            <a:cxnSpLocks/>
          </p:cNvCxnSpPr>
          <p:nvPr/>
        </p:nvCxnSpPr>
        <p:spPr>
          <a:xfrm>
            <a:off x="1399699" y="1530191"/>
            <a:ext cx="152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B8B18FD0-AC23-4E90-A770-162FC5D9C7DC}"/>
              </a:ext>
            </a:extLst>
          </p:cNvPr>
          <p:cNvCxnSpPr>
            <a:cxnSpLocks/>
          </p:cNvCxnSpPr>
          <p:nvPr/>
        </p:nvCxnSpPr>
        <p:spPr>
          <a:xfrm>
            <a:off x="1399699" y="1744504"/>
            <a:ext cx="152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C202DF9-3282-47ED-AB6A-EF16221824A4}"/>
              </a:ext>
            </a:extLst>
          </p:cNvPr>
          <p:cNvCxnSpPr/>
          <p:nvPr/>
        </p:nvCxnSpPr>
        <p:spPr>
          <a:xfrm flipV="1">
            <a:off x="1399699" y="1108710"/>
            <a:ext cx="0" cy="647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97903B65-6EB9-4D48-BA56-49F3AACEF3E1}"/>
              </a:ext>
            </a:extLst>
          </p:cNvPr>
          <p:cNvCxnSpPr/>
          <p:nvPr/>
        </p:nvCxnSpPr>
        <p:spPr>
          <a:xfrm>
            <a:off x="2744240" y="2605001"/>
            <a:ext cx="20716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04151D29-2A92-4892-96D8-7DDBD5B06FFA}"/>
              </a:ext>
            </a:extLst>
          </p:cNvPr>
          <p:cNvCxnSpPr>
            <a:cxnSpLocks/>
          </p:cNvCxnSpPr>
          <p:nvPr/>
        </p:nvCxnSpPr>
        <p:spPr>
          <a:xfrm>
            <a:off x="2799008" y="2814551"/>
            <a:ext cx="152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5B34C58-8882-4760-85C7-472DAC7D350B}"/>
              </a:ext>
            </a:extLst>
          </p:cNvPr>
          <p:cNvCxnSpPr>
            <a:cxnSpLocks/>
          </p:cNvCxnSpPr>
          <p:nvPr/>
        </p:nvCxnSpPr>
        <p:spPr>
          <a:xfrm flipV="1">
            <a:off x="2799008" y="2605001"/>
            <a:ext cx="0" cy="2095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B50A071A-CD24-4983-9FC0-C5DDA4F2054D}"/>
              </a:ext>
            </a:extLst>
          </p:cNvPr>
          <p:cNvCxnSpPr/>
          <p:nvPr/>
        </p:nvCxnSpPr>
        <p:spPr>
          <a:xfrm>
            <a:off x="1264690" y="1966826"/>
            <a:ext cx="20716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15964E59-5A4E-4082-906D-85DB96A803B7}"/>
              </a:ext>
            </a:extLst>
          </p:cNvPr>
          <p:cNvCxnSpPr>
            <a:cxnSpLocks/>
          </p:cNvCxnSpPr>
          <p:nvPr/>
        </p:nvCxnSpPr>
        <p:spPr>
          <a:xfrm>
            <a:off x="1319458" y="2176376"/>
            <a:ext cx="152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CC7CFA1-6702-4D13-A65C-D7267D978B0D}"/>
              </a:ext>
            </a:extLst>
          </p:cNvPr>
          <p:cNvCxnSpPr>
            <a:cxnSpLocks/>
          </p:cNvCxnSpPr>
          <p:nvPr/>
        </p:nvCxnSpPr>
        <p:spPr>
          <a:xfrm flipV="1">
            <a:off x="1319458" y="1966826"/>
            <a:ext cx="0" cy="419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CF639B93-D976-46B5-AD36-A0283A824C5A}"/>
              </a:ext>
            </a:extLst>
          </p:cNvPr>
          <p:cNvCxnSpPr>
            <a:cxnSpLocks/>
          </p:cNvCxnSpPr>
          <p:nvPr/>
        </p:nvCxnSpPr>
        <p:spPr>
          <a:xfrm>
            <a:off x="1319458" y="2385926"/>
            <a:ext cx="152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374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4CEE40-2317-4BE5-8F2D-9BEEBCCFB7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19</a:t>
            </a:fld>
            <a:endParaRPr lang="es-E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81FADF8-62A6-461C-9FC7-01DDAFF14818}"/>
              </a:ext>
            </a:extLst>
          </p:cNvPr>
          <p:cNvSpPr/>
          <p:nvPr/>
        </p:nvSpPr>
        <p:spPr>
          <a:xfrm>
            <a:off x="3651490" y="1886591"/>
            <a:ext cx="1958340" cy="5105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/>
              <a:t>ANA OZORES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2BB1861-9099-4447-9A2D-7ED007FD39D5}"/>
              </a:ext>
            </a:extLst>
          </p:cNvPr>
          <p:cNvSpPr txBox="1"/>
          <p:nvPr/>
        </p:nvSpPr>
        <p:spPr>
          <a:xfrm>
            <a:off x="3088410" y="2397131"/>
            <a:ext cx="3084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Avenir Next LT Pro" panose="020B0504020202020204" pitchFamily="34" charset="0"/>
              </a:rPr>
              <a:t>bella, deseada, envidiada, inocente</a:t>
            </a:r>
          </a:p>
        </p:txBody>
      </p:sp>
      <p:sp>
        <p:nvSpPr>
          <p:cNvPr id="7" name="Flecha: hacia arriba 6">
            <a:extLst>
              <a:ext uri="{FF2B5EF4-FFF2-40B4-BE49-F238E27FC236}">
                <a16:creationId xmlns:a16="http://schemas.microsoft.com/office/drawing/2014/main" id="{872147FA-372C-42A6-99C1-92F6FD1EE1F7}"/>
              </a:ext>
            </a:extLst>
          </p:cNvPr>
          <p:cNvSpPr/>
          <p:nvPr/>
        </p:nvSpPr>
        <p:spPr>
          <a:xfrm>
            <a:off x="4535410" y="1680965"/>
            <a:ext cx="171450" cy="205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: hacia arriba 7">
            <a:extLst>
              <a:ext uri="{FF2B5EF4-FFF2-40B4-BE49-F238E27FC236}">
                <a16:creationId xmlns:a16="http://schemas.microsoft.com/office/drawing/2014/main" id="{1EBF6B8A-9801-41B1-AE8B-1FA6A2A2E5B2}"/>
              </a:ext>
            </a:extLst>
          </p:cNvPr>
          <p:cNvSpPr/>
          <p:nvPr/>
        </p:nvSpPr>
        <p:spPr>
          <a:xfrm rot="5400000">
            <a:off x="5626917" y="2039049"/>
            <a:ext cx="171450" cy="205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: hacia arriba 8">
            <a:extLst>
              <a:ext uri="{FF2B5EF4-FFF2-40B4-BE49-F238E27FC236}">
                <a16:creationId xmlns:a16="http://schemas.microsoft.com/office/drawing/2014/main" id="{CB5B881A-D06C-45F0-B9D9-A4F573F2729F}"/>
              </a:ext>
            </a:extLst>
          </p:cNvPr>
          <p:cNvSpPr/>
          <p:nvPr/>
        </p:nvSpPr>
        <p:spPr>
          <a:xfrm rot="16200000">
            <a:off x="3251158" y="1826301"/>
            <a:ext cx="171450" cy="6292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Gráfico 9" descr="Anillos de boda">
            <a:extLst>
              <a:ext uri="{FF2B5EF4-FFF2-40B4-BE49-F238E27FC236}">
                <a16:creationId xmlns:a16="http://schemas.microsoft.com/office/drawing/2014/main" id="{8DA0A780-5F54-46CF-8515-13CDD7B9D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89210" y="1698110"/>
            <a:ext cx="373152" cy="373152"/>
          </a:xfrm>
          <a:prstGeom prst="rect">
            <a:avLst/>
          </a:prstGeom>
        </p:spPr>
      </p:pic>
      <p:sp>
        <p:nvSpPr>
          <p:cNvPr id="11" name="Elipse 10">
            <a:extLst>
              <a:ext uri="{FF2B5EF4-FFF2-40B4-BE49-F238E27FC236}">
                <a16:creationId xmlns:a16="http://schemas.microsoft.com/office/drawing/2014/main" id="{3CFA8E4C-8815-4BA4-B201-96535BA3670B}"/>
              </a:ext>
            </a:extLst>
          </p:cNvPr>
          <p:cNvSpPr/>
          <p:nvPr/>
        </p:nvSpPr>
        <p:spPr>
          <a:xfrm>
            <a:off x="1063932" y="1886591"/>
            <a:ext cx="1958340" cy="51054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VÍCTOR QUINTANAR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C38198D-FFA0-43A7-B1F3-A494501295DC}"/>
              </a:ext>
            </a:extLst>
          </p:cNvPr>
          <p:cNvSpPr/>
          <p:nvPr/>
        </p:nvSpPr>
        <p:spPr>
          <a:xfrm>
            <a:off x="5865879" y="1901660"/>
            <a:ext cx="1842612" cy="51054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ÁLVARO MESÍA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34E7157B-6454-4871-AB20-43B1D06D2884}"/>
              </a:ext>
            </a:extLst>
          </p:cNvPr>
          <p:cNvSpPr/>
          <p:nvPr/>
        </p:nvSpPr>
        <p:spPr>
          <a:xfrm>
            <a:off x="3477637" y="1269845"/>
            <a:ext cx="2320004" cy="35814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FERMÍN DE PAS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52BDD22-6871-43F2-9525-A13BD792143E}"/>
              </a:ext>
            </a:extLst>
          </p:cNvPr>
          <p:cNvSpPr/>
          <p:nvPr/>
        </p:nvSpPr>
        <p:spPr>
          <a:xfrm>
            <a:off x="805736" y="120752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: hacia arriba 19">
            <a:extLst>
              <a:ext uri="{FF2B5EF4-FFF2-40B4-BE49-F238E27FC236}">
                <a16:creationId xmlns:a16="http://schemas.microsoft.com/office/drawing/2014/main" id="{547CC570-1E99-41D2-8047-754249DFE7B1}"/>
              </a:ext>
            </a:extLst>
          </p:cNvPr>
          <p:cNvSpPr/>
          <p:nvPr/>
        </p:nvSpPr>
        <p:spPr>
          <a:xfrm>
            <a:off x="4449685" y="2684980"/>
            <a:ext cx="342900" cy="3789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DC89B38C-AC97-4DD1-B2B4-62EFEE4FEB21}"/>
              </a:ext>
            </a:extLst>
          </p:cNvPr>
          <p:cNvSpPr/>
          <p:nvPr/>
        </p:nvSpPr>
        <p:spPr>
          <a:xfrm>
            <a:off x="3894226" y="3162301"/>
            <a:ext cx="1453817" cy="37894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VETUSTA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6FB9C94-DFD6-42BD-8655-7D54EAC664E7}"/>
              </a:ext>
            </a:extLst>
          </p:cNvPr>
          <p:cNvSpPr txBox="1"/>
          <p:nvPr/>
        </p:nvSpPr>
        <p:spPr>
          <a:xfrm>
            <a:off x="3573886" y="3521317"/>
            <a:ext cx="2127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Avenir Next LT Pro" panose="020B0504020202020204" pitchFamily="34" charset="0"/>
              </a:rPr>
              <a:t>hipocresía, doble moral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4F4F573-D0A7-4A2B-8E36-08BBA135EE4B}"/>
              </a:ext>
            </a:extLst>
          </p:cNvPr>
          <p:cNvSpPr txBox="1"/>
          <p:nvPr/>
        </p:nvSpPr>
        <p:spPr>
          <a:xfrm>
            <a:off x="4259169" y="2851502"/>
            <a:ext cx="7569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latin typeface="Avenir Next LT Pro" panose="020B0504020202020204" pitchFamily="34" charset="0"/>
              </a:rPr>
              <a:t>(público)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EE8D36E-ECB4-4BD1-B55A-EEC460147DFB}"/>
              </a:ext>
            </a:extLst>
          </p:cNvPr>
          <p:cNvSpPr txBox="1"/>
          <p:nvPr/>
        </p:nvSpPr>
        <p:spPr>
          <a:xfrm>
            <a:off x="4010938" y="3775632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Avenir Next LT Pro" panose="020B0504020202020204" pitchFamily="34" charset="0"/>
              </a:rPr>
              <a:t>VISITACIÓN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39F264A-F31C-438D-9820-1BA281B2EEFC}"/>
              </a:ext>
            </a:extLst>
          </p:cNvPr>
          <p:cNvSpPr txBox="1"/>
          <p:nvPr/>
        </p:nvSpPr>
        <p:spPr>
          <a:xfrm>
            <a:off x="1598909" y="2397131"/>
            <a:ext cx="888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Avenir Next LT Pro" panose="020B0504020202020204" pitchFamily="34" charset="0"/>
              </a:rPr>
              <a:t>CRIADA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8356917-6E6E-40EC-8A05-6530D5353EA5}"/>
              </a:ext>
            </a:extLst>
          </p:cNvPr>
          <p:cNvSpPr txBox="1"/>
          <p:nvPr/>
        </p:nvSpPr>
        <p:spPr>
          <a:xfrm>
            <a:off x="2871098" y="2201414"/>
            <a:ext cx="10486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latin typeface="Avenir Next LT Pro" panose="020B0504020202020204" pitchFamily="34" charset="0"/>
              </a:rPr>
              <a:t>amor paternal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F514BA8-8892-43DE-BD41-4452BB38CED6}"/>
              </a:ext>
            </a:extLst>
          </p:cNvPr>
          <p:cNvSpPr txBox="1"/>
          <p:nvPr/>
        </p:nvSpPr>
        <p:spPr>
          <a:xfrm>
            <a:off x="1521124" y="1593883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Avenir Next LT Pro" panose="020B0504020202020204" pitchFamily="34" charset="0"/>
              </a:rPr>
              <a:t>triple edad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9EB4F80-7AFF-486B-814D-3AA7AE743A9A}"/>
              </a:ext>
            </a:extLst>
          </p:cNvPr>
          <p:cNvSpPr txBox="1"/>
          <p:nvPr/>
        </p:nvSpPr>
        <p:spPr>
          <a:xfrm>
            <a:off x="4263196" y="951702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Avenir Next LT Pro" panose="020B0504020202020204" pitchFamily="34" charset="0"/>
              </a:rPr>
              <a:t>clérigo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A819DE3-2BDC-4A3B-B6E2-411286DBBEE5}"/>
              </a:ext>
            </a:extLst>
          </p:cNvPr>
          <p:cNvSpPr txBox="1"/>
          <p:nvPr/>
        </p:nvSpPr>
        <p:spPr>
          <a:xfrm>
            <a:off x="7695642" y="2020595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Avenir Next LT Pro" panose="020B0504020202020204" pitchFamily="34" charset="0"/>
              </a:rPr>
              <a:t>donjuán</a:t>
            </a:r>
          </a:p>
        </p:txBody>
      </p:sp>
      <p:sp>
        <p:nvSpPr>
          <p:cNvPr id="31" name="Forma libre: forma 30">
            <a:extLst>
              <a:ext uri="{FF2B5EF4-FFF2-40B4-BE49-F238E27FC236}">
                <a16:creationId xmlns:a16="http://schemas.microsoft.com/office/drawing/2014/main" id="{DD116539-95A3-4D24-8AF2-34C6F01390EE}"/>
              </a:ext>
            </a:extLst>
          </p:cNvPr>
          <p:cNvSpPr/>
          <p:nvPr/>
        </p:nvSpPr>
        <p:spPr>
          <a:xfrm>
            <a:off x="5209065" y="2471704"/>
            <a:ext cx="1627909" cy="1476842"/>
          </a:xfrm>
          <a:custGeom>
            <a:avLst/>
            <a:gdLst>
              <a:gd name="connsiteX0" fmla="*/ 0 w 1627909"/>
              <a:gd name="connsiteY0" fmla="*/ 1476842 h 1476842"/>
              <a:gd name="connsiteX1" fmla="*/ 1330036 w 1627909"/>
              <a:gd name="connsiteY1" fmla="*/ 1116624 h 1476842"/>
              <a:gd name="connsiteX2" fmla="*/ 1614054 w 1627909"/>
              <a:gd name="connsiteY2" fmla="*/ 15187 h 1476842"/>
              <a:gd name="connsiteX3" fmla="*/ 1614054 w 1627909"/>
              <a:gd name="connsiteY3" fmla="*/ 1333 h 1476842"/>
              <a:gd name="connsiteX4" fmla="*/ 1627909 w 1627909"/>
              <a:gd name="connsiteY4" fmla="*/ 1333 h 147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7909" h="1476842">
                <a:moveTo>
                  <a:pt x="0" y="1476842"/>
                </a:moveTo>
                <a:cubicBezTo>
                  <a:pt x="530513" y="1418537"/>
                  <a:pt x="1061027" y="1360233"/>
                  <a:pt x="1330036" y="1116624"/>
                </a:cubicBezTo>
                <a:cubicBezTo>
                  <a:pt x="1599045" y="873015"/>
                  <a:pt x="1566718" y="201069"/>
                  <a:pt x="1614054" y="15187"/>
                </a:cubicBezTo>
                <a:cubicBezTo>
                  <a:pt x="1614054" y="15187"/>
                  <a:pt x="1611745" y="3642"/>
                  <a:pt x="1614054" y="1333"/>
                </a:cubicBezTo>
                <a:cubicBezTo>
                  <a:pt x="1616363" y="-976"/>
                  <a:pt x="1622136" y="178"/>
                  <a:pt x="1627909" y="1333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055AD0D8-C722-4154-93B5-031A07669C34}"/>
              </a:ext>
            </a:extLst>
          </p:cNvPr>
          <p:cNvSpPr/>
          <p:nvPr/>
        </p:nvSpPr>
        <p:spPr>
          <a:xfrm>
            <a:off x="733982" y="1159719"/>
            <a:ext cx="2701701" cy="1414983"/>
          </a:xfrm>
          <a:custGeom>
            <a:avLst/>
            <a:gdLst>
              <a:gd name="connsiteX0" fmla="*/ 914464 w 2701701"/>
              <a:gd name="connsiteY0" fmla="*/ 1389518 h 1414983"/>
              <a:gd name="connsiteX1" fmla="*/ 83192 w 2701701"/>
              <a:gd name="connsiteY1" fmla="*/ 1237118 h 1414983"/>
              <a:gd name="connsiteX2" fmla="*/ 325646 w 2701701"/>
              <a:gd name="connsiteY2" fmla="*/ 59481 h 1414983"/>
              <a:gd name="connsiteX3" fmla="*/ 2701701 w 2701701"/>
              <a:gd name="connsiteY3" fmla="*/ 281154 h 141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1701" h="1414983">
                <a:moveTo>
                  <a:pt x="914464" y="1389518"/>
                </a:moveTo>
                <a:cubicBezTo>
                  <a:pt x="547896" y="1424154"/>
                  <a:pt x="181328" y="1458791"/>
                  <a:pt x="83192" y="1237118"/>
                </a:cubicBezTo>
                <a:cubicBezTo>
                  <a:pt x="-14944" y="1015445"/>
                  <a:pt x="-110772" y="218808"/>
                  <a:pt x="325646" y="59481"/>
                </a:cubicBezTo>
                <a:cubicBezTo>
                  <a:pt x="762064" y="-99846"/>
                  <a:pt x="1731882" y="90654"/>
                  <a:pt x="2701701" y="281154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789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7761600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>
                <a:solidFill>
                  <a:schemeClr val="accent1"/>
                </a:solidFill>
              </a:rPr>
              <a:t>ORTOGRAFÍA</a:t>
            </a:r>
            <a:endParaRPr sz="4800">
              <a:solidFill>
                <a:schemeClr val="accent1"/>
              </a:solidFill>
            </a:endParaRPr>
          </a:p>
        </p:txBody>
      </p:sp>
      <p:sp>
        <p:nvSpPr>
          <p:cNvPr id="68" name="Google Shape;68;p12"/>
          <p:cNvSpPr txBox="1"/>
          <p:nvPr/>
        </p:nvSpPr>
        <p:spPr>
          <a:xfrm>
            <a:off x="691200" y="1314394"/>
            <a:ext cx="8113364" cy="22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Montserrat" panose="020B0604020202020204" charset="0"/>
              <a:buChar char="♦"/>
            </a:pPr>
            <a:r>
              <a:rPr lang="es-ES" sz="1200" b="1" u="sng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POR QUÉ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se emplea para realizar preguntas     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Directas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 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¿Por qué no vienes?</a:t>
            </a:r>
            <a:b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</a:b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                                                                                           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Indirectas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 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No sé por qué no vienes</a:t>
            </a:r>
          </a:p>
          <a:p>
            <a:pPr marL="171450" lvl="0" indent="-171450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Montserrat" panose="020B0604020202020204" charset="0"/>
              <a:buChar char="♦"/>
            </a:pPr>
            <a:r>
              <a:rPr lang="es-ES" sz="1200" b="1" u="sng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PORQUE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se emplea para responder preguntas.</a:t>
            </a:r>
            <a:b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</a:br>
            <a:r>
              <a:rPr lang="es-ES" sz="1200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EJ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 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Porque no me apetece escuchar tus chistes malos</a:t>
            </a:r>
          </a:p>
          <a:p>
            <a:pPr marL="171450" lvl="0" indent="-171450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Montserrat" panose="020B0604020202020204" charset="0"/>
              <a:buChar char="♦"/>
            </a:pPr>
            <a:r>
              <a:rPr lang="es-ES" sz="1200" b="1" u="sng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PORQUÉ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equivale a razón, causa o motivo.</a:t>
            </a:r>
            <a:b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</a:br>
            <a:r>
              <a:rPr lang="es-ES" sz="1200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EJ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 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Desconozco </a:t>
            </a:r>
            <a:r>
              <a:rPr lang="es-ES" sz="1200" b="1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el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porqué de su despido</a:t>
            </a:r>
            <a:endParaRPr lang="es-ES" sz="1200" b="1" i="1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0" indent="-171450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Montserrat" panose="020B0604020202020204" charset="0"/>
              <a:buChar char="♦"/>
            </a:pPr>
            <a:r>
              <a:rPr lang="es-ES" sz="1200" b="1" u="sng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POR QUE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     equivale a 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“Para que”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EJ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Hicieron huelga por que se cumplieran sus derechos</a:t>
            </a:r>
            <a:br>
              <a:rPr lang="es-ES" sz="1200" i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                         equivale </a:t>
            </a:r>
            <a:r>
              <a:rPr lang="es-ES" sz="1200" b="1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“Por el/la/los/las que”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454F5B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 </a:t>
            </a:r>
            <a:r>
              <a:rPr lang="es-ES" sz="1200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EJ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: 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Esta es la puesta por que salió la actriz</a:t>
            </a:r>
            <a:endParaRPr sz="1200" i="1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94ADB0B0-C622-42CE-A70B-2326C2421EF9}"/>
              </a:ext>
            </a:extLst>
          </p:cNvPr>
          <p:cNvGrpSpPr/>
          <p:nvPr/>
        </p:nvGrpSpPr>
        <p:grpSpPr>
          <a:xfrm>
            <a:off x="4400550" y="1571625"/>
            <a:ext cx="180975" cy="180975"/>
            <a:chOff x="4400550" y="1571625"/>
            <a:chExt cx="180975" cy="180975"/>
          </a:xfrm>
        </p:grpSpPr>
        <p:cxnSp>
          <p:nvCxnSpPr>
            <p:cNvPr id="3" name="Conector recto de flecha 2">
              <a:extLst>
                <a:ext uri="{FF2B5EF4-FFF2-40B4-BE49-F238E27FC236}">
                  <a16:creationId xmlns:a16="http://schemas.microsoft.com/office/drawing/2014/main" id="{22D7F6FC-69B2-4025-9787-5807978ECC55}"/>
                </a:ext>
              </a:extLst>
            </p:cNvPr>
            <p:cNvCxnSpPr/>
            <p:nvPr/>
          </p:nvCxnSpPr>
          <p:spPr>
            <a:xfrm>
              <a:off x="4400550" y="1571625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F990B406-D8DD-4E2B-AF6D-6733D8CAA628}"/>
                </a:ext>
              </a:extLst>
            </p:cNvPr>
            <p:cNvCxnSpPr/>
            <p:nvPr/>
          </p:nvCxnSpPr>
          <p:spPr>
            <a:xfrm>
              <a:off x="4410075" y="1747838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FE954653-8B30-41C3-8838-5FB7C6C79AF1}"/>
                </a:ext>
              </a:extLst>
            </p:cNvPr>
            <p:cNvCxnSpPr/>
            <p:nvPr/>
          </p:nvCxnSpPr>
          <p:spPr>
            <a:xfrm flipV="1">
              <a:off x="4410076" y="1571625"/>
              <a:ext cx="0" cy="1809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9E0D5D4E-DFEF-4408-800C-F3B37C1AB339}"/>
              </a:ext>
            </a:extLst>
          </p:cNvPr>
          <p:cNvGrpSpPr/>
          <p:nvPr/>
        </p:nvGrpSpPr>
        <p:grpSpPr>
          <a:xfrm>
            <a:off x="1788968" y="3130261"/>
            <a:ext cx="180975" cy="180975"/>
            <a:chOff x="4400550" y="1571625"/>
            <a:chExt cx="180975" cy="180975"/>
          </a:xfrm>
        </p:grpSpPr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F843BEB7-8B88-4210-9FDC-4EEFD5DB502E}"/>
                </a:ext>
              </a:extLst>
            </p:cNvPr>
            <p:cNvCxnSpPr/>
            <p:nvPr/>
          </p:nvCxnSpPr>
          <p:spPr>
            <a:xfrm>
              <a:off x="4400550" y="1571625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5E463A0C-74E7-42B2-A585-DC8125D05349}"/>
                </a:ext>
              </a:extLst>
            </p:cNvPr>
            <p:cNvCxnSpPr/>
            <p:nvPr/>
          </p:nvCxnSpPr>
          <p:spPr>
            <a:xfrm>
              <a:off x="4410075" y="1747838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CF7CF98C-9FC1-40C8-9C55-B15E9575E450}"/>
                </a:ext>
              </a:extLst>
            </p:cNvPr>
            <p:cNvCxnSpPr/>
            <p:nvPr/>
          </p:nvCxnSpPr>
          <p:spPr>
            <a:xfrm flipV="1">
              <a:off x="4410076" y="1571625"/>
              <a:ext cx="0" cy="1809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8203418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800">
                <a:solidFill>
                  <a:schemeClr val="accent1"/>
                </a:solidFill>
              </a:rPr>
              <a:t>REALISMO VS NATURALISMO</a:t>
            </a:r>
            <a:endParaRPr sz="3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0E0DB407-8E4F-4A8C-9A23-449CBD0EB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61849"/>
              </p:ext>
            </p:extLst>
          </p:nvPr>
        </p:nvGraphicFramePr>
        <p:xfrm>
          <a:off x="290944" y="1456669"/>
          <a:ext cx="8679874" cy="17678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39937">
                  <a:extLst>
                    <a:ext uri="{9D8B030D-6E8A-4147-A177-3AD203B41FA5}">
                      <a16:colId xmlns:a16="http://schemas.microsoft.com/office/drawing/2014/main" val="267830976"/>
                    </a:ext>
                  </a:extLst>
                </a:gridCol>
                <a:gridCol w="4339937">
                  <a:extLst>
                    <a:ext uri="{9D8B030D-6E8A-4147-A177-3AD203B41FA5}">
                      <a16:colId xmlns:a16="http://schemas.microsoft.com/office/drawing/2014/main" val="403240750"/>
                    </a:ext>
                  </a:extLst>
                </a:gridCol>
              </a:tblGrid>
              <a:tr h="19398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Avenir Next LT Pro" panose="020B0504020202020204" pitchFamily="34" charset="0"/>
                        </a:rPr>
                        <a:t>REALISMO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Avenir Next LT Pro" panose="020B0504020202020204" pitchFamily="34" charset="0"/>
                        </a:rPr>
                        <a:t>NATURALISMO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948351"/>
                  </a:ext>
                </a:extLst>
              </a:tr>
              <a:tr h="126454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Avenir Next LT Pro" panose="020B0504020202020204" pitchFamily="34" charset="0"/>
                        </a:rPr>
                        <a:t>2ª MITAD S.XIX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>
                        <a:latin typeface="Avenir Next LT Pro" panose="020B05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150299"/>
                  </a:ext>
                </a:extLst>
              </a:tr>
              <a:tr h="170947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Avenir Next LT Pro" panose="020B0504020202020204" pitchFamily="34" charset="0"/>
                        </a:rPr>
                        <a:t>DESCRIPCIÓN EXHAUSTIVA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de la realidad</a:t>
                      </a:r>
                      <a:endParaRPr lang="es-ES" sz="1200" b="1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31374488"/>
                  </a:ext>
                </a:extLst>
              </a:tr>
              <a:tr h="167072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Avenir Next LT Pro" panose="020B0504020202020204" pitchFamily="34" charset="0"/>
                        </a:rPr>
                        <a:t>DESCRIPCIÓN PSICOLÓGICA DE PERSONAJES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80570879"/>
                  </a:ext>
                </a:extLst>
              </a:tr>
              <a:tr h="512841">
                <a:tc>
                  <a:txBody>
                    <a:bodyPr/>
                    <a:lstStyle/>
                    <a:p>
                      <a:r>
                        <a:rPr lang="es-ES" sz="1200" b="0">
                          <a:latin typeface="Avenir Next LT Pro" panose="020B0504020202020204" pitchFamily="34" charset="0"/>
                        </a:rPr>
                        <a:t>MIRADA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OBJETIVA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sobre la realidad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Avenir Next LT Pro" panose="020B0504020202020204" pitchFamily="34" charset="0"/>
                        </a:rPr>
                        <a:t>CRÍTICA SOCIAL</a:t>
                      </a:r>
                    </a:p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VISIÓN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DETERMINISTA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  <a:p>
                      <a:r>
                        <a:rPr lang="es-ES" sz="1200">
                          <a:latin typeface="Avenir Next LT Pro" panose="020B0504020202020204" pitchFamily="34" charset="0"/>
                        </a:rPr>
                        <a:t>REFLEJA LA </a:t>
                      </a:r>
                      <a:r>
                        <a:rPr lang="es-ES" sz="1200" b="1">
                          <a:latin typeface="Avenir Next LT Pro" panose="020B0504020202020204" pitchFamily="34" charset="0"/>
                        </a:rPr>
                        <a:t>SORDIDEZ</a:t>
                      </a:r>
                      <a:r>
                        <a:rPr lang="es-ES" sz="1200" b="0">
                          <a:latin typeface="Avenir Next LT Pro" panose="020B0504020202020204" pitchFamily="34" charset="0"/>
                        </a:rPr>
                        <a:t> de la existencia</a:t>
                      </a:r>
                      <a:endParaRPr lang="es-ES" sz="1200"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4756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31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7761600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>
                <a:solidFill>
                  <a:schemeClr val="accent1"/>
                </a:solidFill>
              </a:rPr>
              <a:t>ENUNCIADO</a:t>
            </a:r>
            <a:endParaRPr sz="4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A43C2F7-B48A-4010-A047-2858629F98D0}"/>
              </a:ext>
            </a:extLst>
          </p:cNvPr>
          <p:cNvSpPr/>
          <p:nvPr/>
        </p:nvSpPr>
        <p:spPr>
          <a:xfrm>
            <a:off x="824346" y="1392382"/>
            <a:ext cx="6463146" cy="31172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El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enunciado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es la unidad mínima de comunicación con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sentido completo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5C1CF6D-694B-4D51-A05F-B084B649FF0B}"/>
              </a:ext>
            </a:extLst>
          </p:cNvPr>
          <p:cNvSpPr txBox="1"/>
          <p:nvPr/>
        </p:nvSpPr>
        <p:spPr>
          <a:xfrm>
            <a:off x="824346" y="1759527"/>
            <a:ext cx="382508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 b="1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ORACIONALES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contienen al menos un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verbo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</a:b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Guarden silencio, por favor.</a:t>
            </a:r>
          </a:p>
          <a:p>
            <a:pPr marL="171450" indent="-171450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 b="1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NO ORACIONALES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/ </a:t>
            </a:r>
            <a:r>
              <a:rPr lang="es-ES" sz="1200" b="1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FRASES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carecen de verbo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</a:b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¡Silencio!</a:t>
            </a:r>
            <a:endParaRPr lang="es-ES" sz="1200" b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2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sp>
        <p:nvSpPr>
          <p:cNvPr id="5" name="Google Shape;67;p12">
            <a:extLst>
              <a:ext uri="{FF2B5EF4-FFF2-40B4-BE49-F238E27FC236}">
                <a16:creationId xmlns:a16="http://schemas.microsoft.com/office/drawing/2014/main" id="{7B3FCEF6-7CF3-48A3-9BB1-4EB37F101F48}"/>
              </a:ext>
            </a:extLst>
          </p:cNvPr>
          <p:cNvSpPr txBox="1">
            <a:spLocks/>
          </p:cNvSpPr>
          <p:nvPr/>
        </p:nvSpPr>
        <p:spPr>
          <a:xfrm>
            <a:off x="428029" y="167466"/>
            <a:ext cx="7761600" cy="637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s-ES" sz="3200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rPr>
              <a:t>CLASIFICACIÓN ORACIONES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5345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Google Shape;68;p12">
            <a:extLst>
              <a:ext uri="{FF2B5EF4-FFF2-40B4-BE49-F238E27FC236}">
                <a16:creationId xmlns:a16="http://schemas.microsoft.com/office/drawing/2014/main" id="{4F1F70D5-9DBD-45DE-A761-E6ED8FB5FDDE}"/>
              </a:ext>
            </a:extLst>
          </p:cNvPr>
          <p:cNvSpPr txBox="1"/>
          <p:nvPr/>
        </p:nvSpPr>
        <p:spPr>
          <a:xfrm>
            <a:off x="515318" y="607812"/>
            <a:ext cx="8113364" cy="3151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/>
            </a:pPr>
            <a:r>
              <a:rPr lang="es-ES" sz="1200" b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SEGÚN LA ACTITUD DEL HABLANTE</a:t>
            </a: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Enunciativas: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el emisor presenta una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información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y se encuentra seguro de lo que dice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Mañana no hay clase</a:t>
            </a:r>
            <a:endParaRPr lang="es-ES" sz="120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Interrogativas: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se utilizan para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preguntar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algo y se apela al oyente para obtener una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respuesta</a:t>
            </a:r>
            <a:b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¿Ha llegado el médico?</a:t>
            </a:r>
            <a:endParaRPr lang="es-ES" sz="120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Exclamativas: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expresan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emociones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y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sentimientos</a:t>
            </a:r>
            <a:b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¡Qué barbaridades dice!</a:t>
            </a:r>
            <a:endParaRPr lang="es-ES" sz="120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Desiderativas: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expresan un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deseo</a:t>
            </a:r>
            <a:b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Ojalá me toque la lotería</a:t>
            </a:r>
            <a:endParaRPr lang="es-ES" sz="120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Imperativas: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se emplean para influir en la actitud del receptor, usando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órdenes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,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ruegos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o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peticiones</a:t>
            </a:r>
            <a:b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Tienes que recogerlo</a:t>
            </a:r>
            <a:endParaRPr lang="es-ES" sz="120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Dubitativas: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expresan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incertidumbre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,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posibilidad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o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suposición</a:t>
            </a:r>
            <a:b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Tal vez llueva más tarde</a:t>
            </a:r>
            <a:endParaRPr sz="1200" b="1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E824C4F-258A-4CD6-9DB4-97E6315D83F6}"/>
              </a:ext>
            </a:extLst>
          </p:cNvPr>
          <p:cNvCxnSpPr>
            <a:cxnSpLocks/>
          </p:cNvCxnSpPr>
          <p:nvPr/>
        </p:nvCxnSpPr>
        <p:spPr>
          <a:xfrm flipV="1">
            <a:off x="6996547" y="1032164"/>
            <a:ext cx="161491" cy="969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D8A7558-D412-4F54-89A5-B6190E56B695}"/>
              </a:ext>
            </a:extLst>
          </p:cNvPr>
          <p:cNvCxnSpPr>
            <a:cxnSpLocks/>
          </p:cNvCxnSpPr>
          <p:nvPr/>
        </p:nvCxnSpPr>
        <p:spPr>
          <a:xfrm>
            <a:off x="6996546" y="1123597"/>
            <a:ext cx="161491" cy="969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Google Shape;68;p12">
            <a:extLst>
              <a:ext uri="{FF2B5EF4-FFF2-40B4-BE49-F238E27FC236}">
                <a16:creationId xmlns:a16="http://schemas.microsoft.com/office/drawing/2014/main" id="{829DF869-162E-4854-881D-7B758A6D0041}"/>
              </a:ext>
            </a:extLst>
          </p:cNvPr>
          <p:cNvSpPr txBox="1"/>
          <p:nvPr/>
        </p:nvSpPr>
        <p:spPr>
          <a:xfrm>
            <a:off x="7111926" y="877679"/>
            <a:ext cx="979421" cy="491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>
              <a:lnSpc>
                <a:spcPts val="1300"/>
              </a:lnSpc>
              <a:buClr>
                <a:schemeClr val="accent1"/>
              </a:buClr>
              <a:buSzPts val="1100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Afirmativa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lvl="1">
              <a:lnSpc>
                <a:spcPts val="1300"/>
              </a:lnSpc>
              <a:buClr>
                <a:schemeClr val="accent1"/>
              </a:buClr>
              <a:buSzPts val="1100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Negativa</a:t>
            </a:r>
            <a:endParaRPr sz="1200" b="1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2267314-FB4A-4498-BAC5-93AC6DC8BD26}"/>
              </a:ext>
            </a:extLst>
          </p:cNvPr>
          <p:cNvCxnSpPr>
            <a:cxnSpLocks/>
          </p:cNvCxnSpPr>
          <p:nvPr/>
        </p:nvCxnSpPr>
        <p:spPr>
          <a:xfrm flipV="1">
            <a:off x="7533882" y="1489474"/>
            <a:ext cx="161491" cy="969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C191A3B-59C8-4C46-9ED7-F9F56CD5F3F9}"/>
              </a:ext>
            </a:extLst>
          </p:cNvPr>
          <p:cNvCxnSpPr>
            <a:cxnSpLocks/>
          </p:cNvCxnSpPr>
          <p:nvPr/>
        </p:nvCxnSpPr>
        <p:spPr>
          <a:xfrm>
            <a:off x="7533881" y="1580907"/>
            <a:ext cx="161491" cy="969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Google Shape;68;p12">
            <a:extLst>
              <a:ext uri="{FF2B5EF4-FFF2-40B4-BE49-F238E27FC236}">
                <a16:creationId xmlns:a16="http://schemas.microsoft.com/office/drawing/2014/main" id="{7ED20801-854D-49EF-B8AF-31F341564B97}"/>
              </a:ext>
            </a:extLst>
          </p:cNvPr>
          <p:cNvSpPr txBox="1"/>
          <p:nvPr/>
        </p:nvSpPr>
        <p:spPr>
          <a:xfrm>
            <a:off x="7649261" y="1334989"/>
            <a:ext cx="979421" cy="491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>
              <a:lnSpc>
                <a:spcPts val="1300"/>
              </a:lnSpc>
              <a:buClr>
                <a:schemeClr val="accent1"/>
              </a:buClr>
              <a:buSzPts val="1100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Directa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lvl="1">
              <a:lnSpc>
                <a:spcPts val="1300"/>
              </a:lnSpc>
              <a:buClr>
                <a:schemeClr val="accent1"/>
              </a:buClr>
              <a:buSzPts val="1100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Indirecta</a:t>
            </a:r>
            <a:endParaRPr sz="1200" b="1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19" name="Google Shape;68;p12">
            <a:extLst>
              <a:ext uri="{FF2B5EF4-FFF2-40B4-BE49-F238E27FC236}">
                <a16:creationId xmlns:a16="http://schemas.microsoft.com/office/drawing/2014/main" id="{1F8030B1-72A9-4A52-9BC4-6FB0037D55EE}"/>
              </a:ext>
            </a:extLst>
          </p:cNvPr>
          <p:cNvSpPr txBox="1"/>
          <p:nvPr/>
        </p:nvSpPr>
        <p:spPr>
          <a:xfrm>
            <a:off x="605373" y="3593694"/>
            <a:ext cx="4818682" cy="1269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 startAt="2"/>
            </a:pPr>
            <a:r>
              <a:rPr lang="es-ES" sz="1200" b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SEGÚN LA NATURALEZA DEL VERBO</a:t>
            </a: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Copulativas: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verbo copulativo (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ser, estar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y </a:t>
            </a:r>
            <a:r>
              <a:rPr lang="es-ES" sz="1200" i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parecer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) + atributo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Natalia </a:t>
            </a:r>
            <a:r>
              <a:rPr lang="es-ES" sz="1200" b="1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está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bastante contenta con la nota</a:t>
            </a:r>
            <a:endParaRPr lang="es-ES" sz="120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Predicativas: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verbo predicativo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Juan </a:t>
            </a:r>
            <a:r>
              <a:rPr lang="es-ES" sz="1200" b="1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conduce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la moto muy bien</a:t>
            </a:r>
            <a:endParaRPr sz="1200" b="1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1DA5C8D-3897-4DD7-AFB7-D980944B02B8}"/>
              </a:ext>
            </a:extLst>
          </p:cNvPr>
          <p:cNvSpPr/>
          <p:nvPr/>
        </p:nvSpPr>
        <p:spPr>
          <a:xfrm>
            <a:off x="5837456" y="3272639"/>
            <a:ext cx="2479670" cy="1590665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numCol="1" rtlCol="0" anchor="t"/>
          <a:lstStyle/>
          <a:p>
            <a:pPr algn="ctr"/>
            <a:r>
              <a:rPr lang="es-ES" sz="1200" b="1" u="sng">
                <a:latin typeface="Avenir Next LT Pro" panose="020B0504020202020204" pitchFamily="34" charset="0"/>
              </a:rPr>
              <a:t>VERBOS SEMICOPULATIVOS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Andar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Encontrarse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Hacerse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Hallarse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Mostrarse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Permanecer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Ponerse</a:t>
            </a:r>
          </a:p>
          <a:p>
            <a:pPr>
              <a:buClr>
                <a:schemeClr val="accent1"/>
              </a:buClr>
            </a:pP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814DDA0-D940-44B1-8845-03D5AAFD3B6E}"/>
              </a:ext>
            </a:extLst>
          </p:cNvPr>
          <p:cNvSpPr/>
          <p:nvPr/>
        </p:nvSpPr>
        <p:spPr>
          <a:xfrm>
            <a:off x="7056362" y="3508475"/>
            <a:ext cx="10252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Quedarse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Resultar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Revelarse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Salir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Seguir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Volverse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160DDCD-C0A7-4C77-AEA4-D4518FBDD926}"/>
              </a:ext>
            </a:extLst>
          </p:cNvPr>
          <p:cNvSpPr txBox="1"/>
          <p:nvPr/>
        </p:nvSpPr>
        <p:spPr>
          <a:xfrm>
            <a:off x="6060022" y="4837530"/>
            <a:ext cx="20313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solidFill>
                  <a:schemeClr val="accent1"/>
                </a:solidFill>
                <a:latin typeface="Avenir Next LT Pro" panose="020B0504020202020204" pitchFamily="34" charset="0"/>
              </a:rPr>
              <a:t>se pueden sustituir por </a:t>
            </a:r>
            <a:r>
              <a:rPr lang="es-ES" sz="1100" b="1">
                <a:solidFill>
                  <a:schemeClr val="accent1"/>
                </a:solidFill>
                <a:latin typeface="Avenir Next LT Pro" panose="020B0504020202020204" pitchFamily="34" charset="0"/>
              </a:rPr>
              <a:t>“así”</a:t>
            </a:r>
            <a:endParaRPr lang="es-ES" sz="1100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4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644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Google Shape;68;p12">
            <a:extLst>
              <a:ext uri="{FF2B5EF4-FFF2-40B4-BE49-F238E27FC236}">
                <a16:creationId xmlns:a16="http://schemas.microsoft.com/office/drawing/2014/main" id="{4F1F70D5-9DBD-45DE-A761-E6ED8FB5FDDE}"/>
              </a:ext>
            </a:extLst>
          </p:cNvPr>
          <p:cNvSpPr txBox="1"/>
          <p:nvPr/>
        </p:nvSpPr>
        <p:spPr>
          <a:xfrm>
            <a:off x="515318" y="248690"/>
            <a:ext cx="8113364" cy="1297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 startAt="3"/>
            </a:pPr>
            <a:r>
              <a:rPr lang="es-ES" sz="1200" b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SEGÚN LA PRESENCIA O NO DE CD</a:t>
            </a: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Transitivas: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verbos que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necesitan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un CD para completar su significado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El jurado concedió el premio a Lavinia por su esfuerzo</a:t>
            </a:r>
            <a:endParaRPr lang="es-ES" sz="120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Intransitivas: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verbos que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no necesitan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un CD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El grupo Triana actuará mañana en la sala Riviera</a:t>
            </a:r>
            <a:endParaRPr sz="1200" b="1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19" name="Google Shape;68;p12">
            <a:extLst>
              <a:ext uri="{FF2B5EF4-FFF2-40B4-BE49-F238E27FC236}">
                <a16:creationId xmlns:a16="http://schemas.microsoft.com/office/drawing/2014/main" id="{1F8030B1-72A9-4A52-9BC4-6FB0037D55EE}"/>
              </a:ext>
            </a:extLst>
          </p:cNvPr>
          <p:cNvSpPr txBox="1"/>
          <p:nvPr/>
        </p:nvSpPr>
        <p:spPr>
          <a:xfrm>
            <a:off x="515318" y="2013229"/>
            <a:ext cx="6356537" cy="1297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 startAt="4"/>
            </a:pPr>
            <a:r>
              <a:rPr lang="es-ES" sz="1200" b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SEGÚN LA PARTICIPACIÓN DEL SUJETO</a:t>
            </a: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Activas: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el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sujeto agente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realiza o experimenta la acción del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verbo en voz activa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</a:t>
            </a: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El veterinario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curó </a:t>
            </a: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la herida de mi perro</a:t>
            </a:r>
          </a:p>
          <a:p>
            <a:pPr marL="269875" lvl="1" indent="-90488">
              <a:spcBef>
                <a:spcPts val="600"/>
              </a:spcBef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Pasivas: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el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sujeto paciente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recibe la acción del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verbo en voz pasiva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(ser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+ 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participio)</a:t>
            </a:r>
            <a:b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</a:b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EJ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: </a:t>
            </a: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La herida de mi perro</a:t>
            </a:r>
            <a:r>
              <a:rPr lang="es-ES" sz="12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 fue curada </a:t>
            </a:r>
            <a:r>
              <a:rPr lang="es-ES" sz="1200" i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  <a:ea typeface="Montserrat"/>
                <a:cs typeface="Montserrat"/>
                <a:sym typeface="Montserrat"/>
              </a:rPr>
              <a:t>por el veterinario</a:t>
            </a:r>
            <a:endParaRPr sz="1200" b="1" u="sng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2D3A5AC-9C8E-40B3-A4D1-9F9F0C4C6705}"/>
              </a:ext>
            </a:extLst>
          </p:cNvPr>
          <p:cNvSpPr/>
          <p:nvPr/>
        </p:nvSpPr>
        <p:spPr>
          <a:xfrm>
            <a:off x="4572000" y="1110523"/>
            <a:ext cx="1988127" cy="3740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Las oraciones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atributivas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siempre son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intransitivas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5DF2EDC-62A6-47BB-B75C-2EBF57C0F4B6}"/>
              </a:ext>
            </a:extLst>
          </p:cNvPr>
          <p:cNvSpPr txBox="1"/>
          <p:nvPr/>
        </p:nvSpPr>
        <p:spPr>
          <a:xfrm>
            <a:off x="2912803" y="2724963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Avenir Next LT Pro" panose="020B0504020202020204" pitchFamily="34" charset="0"/>
              </a:rPr>
              <a:t>CD</a:t>
            </a:r>
            <a:endParaRPr lang="es-ES" sz="1100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1188CE2-A31F-48F2-A926-963F1E77F02B}"/>
              </a:ext>
            </a:extLst>
          </p:cNvPr>
          <p:cNvSpPr txBox="1"/>
          <p:nvPr/>
        </p:nvSpPr>
        <p:spPr>
          <a:xfrm>
            <a:off x="1575955" y="3183459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Avenir Next LT Pro" panose="020B0504020202020204" pitchFamily="34" charset="0"/>
              </a:rPr>
              <a:t>SP</a:t>
            </a:r>
            <a:endParaRPr lang="es-ES" sz="1100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C9F4BBD-6D01-4C28-8A26-65CC9BA31BB8}"/>
              </a:ext>
            </a:extLst>
          </p:cNvPr>
          <p:cNvSpPr txBox="1"/>
          <p:nvPr/>
        </p:nvSpPr>
        <p:spPr>
          <a:xfrm>
            <a:off x="1445951" y="2724963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Avenir Next LT Pro" panose="020B0504020202020204" pitchFamily="34" charset="0"/>
              </a:rPr>
              <a:t>S</a:t>
            </a:r>
            <a:endParaRPr lang="es-ES" sz="1100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45E279A-85EE-4E28-A1FD-51C8416834CB}"/>
              </a:ext>
            </a:extLst>
          </p:cNvPr>
          <p:cNvSpPr txBox="1"/>
          <p:nvPr/>
        </p:nvSpPr>
        <p:spPr>
          <a:xfrm>
            <a:off x="3702609" y="3183459"/>
            <a:ext cx="4603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Avenir Next LT Pro" panose="020B0504020202020204" pitchFamily="34" charset="0"/>
              </a:rPr>
              <a:t>CAg</a:t>
            </a:r>
            <a:endParaRPr lang="es-ES" sz="1100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9709B66-B186-406F-841C-E00626EF1BDE}"/>
              </a:ext>
            </a:extLst>
          </p:cNvPr>
          <p:cNvSpPr/>
          <p:nvPr/>
        </p:nvSpPr>
        <p:spPr>
          <a:xfrm>
            <a:off x="6801134" y="2851921"/>
            <a:ext cx="2024211" cy="3740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Las oraciones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pasivas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siempre son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intransitivas</a:t>
            </a:r>
          </a:p>
        </p:txBody>
      </p:sp>
    </p:spTree>
    <p:extLst>
      <p:ext uri="{BB962C8B-B14F-4D97-AF65-F5344CB8AC3E}">
        <p14:creationId xmlns:p14="http://schemas.microsoft.com/office/powerpoint/2010/main" val="100020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7761600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>
                <a:solidFill>
                  <a:schemeClr val="accent1"/>
                </a:solidFill>
              </a:rPr>
              <a:t>SUJETO Y PREDICADO</a:t>
            </a:r>
            <a:endParaRPr sz="4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A43C2F7-B48A-4010-A047-2858629F98D0}"/>
              </a:ext>
            </a:extLst>
          </p:cNvPr>
          <p:cNvSpPr/>
          <p:nvPr/>
        </p:nvSpPr>
        <p:spPr>
          <a:xfrm>
            <a:off x="824346" y="1392382"/>
            <a:ext cx="6774872" cy="31172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El </a:t>
            </a:r>
            <a:r>
              <a:rPr lang="es-ES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núcleo del sujeto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concuerda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en género y número con el </a:t>
            </a:r>
            <a:r>
              <a:rPr lang="es-ES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núcleo del predicado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5C1CF6D-694B-4D51-A05F-B084B649FF0B}"/>
              </a:ext>
            </a:extLst>
          </p:cNvPr>
          <p:cNvSpPr txBox="1"/>
          <p:nvPr/>
        </p:nvSpPr>
        <p:spPr>
          <a:xfrm>
            <a:off x="2590800" y="1704109"/>
            <a:ext cx="3164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2000" i="1">
                <a:solidFill>
                  <a:schemeClr val="accent1"/>
                </a:solidFill>
                <a:latin typeface="Avenir Next LT Pro" panose="020B0504020202020204" pitchFamily="34" charset="0"/>
              </a:rPr>
              <a:t>Me </a:t>
            </a:r>
            <a:r>
              <a:rPr lang="es-ES" sz="20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encantan</a:t>
            </a:r>
            <a:r>
              <a:rPr lang="es-ES" sz="2000" i="1">
                <a:solidFill>
                  <a:schemeClr val="accent1"/>
                </a:solidFill>
                <a:latin typeface="Avenir Next LT Pro" panose="020B0504020202020204" pitchFamily="34" charset="0"/>
              </a:rPr>
              <a:t> </a:t>
            </a:r>
            <a:r>
              <a:rPr lang="es-ES" sz="20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las naranjas</a:t>
            </a:r>
          </a:p>
        </p:txBody>
      </p:sp>
      <p:sp>
        <p:nvSpPr>
          <p:cNvPr id="2" name="Flecha: curvada hacia arriba 1">
            <a:extLst>
              <a:ext uri="{FF2B5EF4-FFF2-40B4-BE49-F238E27FC236}">
                <a16:creationId xmlns:a16="http://schemas.microsoft.com/office/drawing/2014/main" id="{1D2DB678-EC64-4194-BA9A-FCAEF8360AD6}"/>
              </a:ext>
            </a:extLst>
          </p:cNvPr>
          <p:cNvSpPr/>
          <p:nvPr/>
        </p:nvSpPr>
        <p:spPr>
          <a:xfrm>
            <a:off x="3567545" y="2049043"/>
            <a:ext cx="1316182" cy="235528"/>
          </a:xfrm>
          <a:prstGeom prst="curvedUp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Google Shape;67;p12">
            <a:extLst>
              <a:ext uri="{FF2B5EF4-FFF2-40B4-BE49-F238E27FC236}">
                <a16:creationId xmlns:a16="http://schemas.microsoft.com/office/drawing/2014/main" id="{BD72FE89-1664-403E-9933-C66D8D33CAA2}"/>
              </a:ext>
            </a:extLst>
          </p:cNvPr>
          <p:cNvSpPr txBox="1">
            <a:spLocks/>
          </p:cNvSpPr>
          <p:nvPr/>
        </p:nvSpPr>
        <p:spPr>
          <a:xfrm>
            <a:off x="633787" y="2628169"/>
            <a:ext cx="1766454" cy="877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es-ES" sz="2400">
                <a:solidFill>
                  <a:schemeClr val="accent2"/>
                </a:solidFill>
              </a:rPr>
              <a:t>TIPOS DE SUJETOS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AF8D9E3-3824-4BEA-8D3B-5D1862B21E52}"/>
              </a:ext>
            </a:extLst>
          </p:cNvPr>
          <p:cNvSpPr txBox="1"/>
          <p:nvPr/>
        </p:nvSpPr>
        <p:spPr>
          <a:xfrm>
            <a:off x="2769148" y="2415946"/>
            <a:ext cx="4270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SUJETO EXPLÍCITO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expresado de manera literal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271DE7D-8E02-4482-8FE4-F401F5B9E315}"/>
              </a:ext>
            </a:extLst>
          </p:cNvPr>
          <p:cNvSpPr txBox="1"/>
          <p:nvPr/>
        </p:nvSpPr>
        <p:spPr>
          <a:xfrm>
            <a:off x="2769148" y="2913152"/>
            <a:ext cx="5222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SUJETO OMITIDO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no se encuentra en la oración pero existe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10B2BB8-A6B8-4DD5-AFC5-D65B442A8AAD}"/>
              </a:ext>
            </a:extLst>
          </p:cNvPr>
          <p:cNvSpPr txBox="1"/>
          <p:nvPr/>
        </p:nvSpPr>
        <p:spPr>
          <a:xfrm>
            <a:off x="2769148" y="3371234"/>
            <a:ext cx="3140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ORACIÓN IMPERSONAL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no existe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0826D9E-9FFA-4250-8CD9-E21A4F92A5A8}"/>
              </a:ext>
            </a:extLst>
          </p:cNvPr>
          <p:cNvSpPr txBox="1"/>
          <p:nvPr/>
        </p:nvSpPr>
        <p:spPr>
          <a:xfrm>
            <a:off x="2785017" y="2636295"/>
            <a:ext cx="2119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</a:t>
            </a: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Los gatos 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comen pienso</a:t>
            </a:r>
            <a:endParaRPr lang="es-ES" sz="1200" i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D867703-22F7-407E-85E6-4C06E3553B13}"/>
              </a:ext>
            </a:extLst>
          </p:cNvPr>
          <p:cNvSpPr txBox="1"/>
          <p:nvPr/>
        </p:nvSpPr>
        <p:spPr>
          <a:xfrm>
            <a:off x="2785017" y="3129186"/>
            <a:ext cx="34740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Jugamos a la pelota en el parque (</a:t>
            </a: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nosotros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)</a:t>
            </a:r>
            <a:endParaRPr lang="es-ES" sz="1200" i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DA088D-46E8-4316-A3E2-363F189D3123}"/>
              </a:ext>
            </a:extLst>
          </p:cNvPr>
          <p:cNvSpPr txBox="1"/>
          <p:nvPr/>
        </p:nvSpPr>
        <p:spPr>
          <a:xfrm>
            <a:off x="3056838" y="3647645"/>
            <a:ext cx="4782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VERBOS METEOROLÓGICOS / FENÓMENOS ATMOSFÉRICOS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DA2032E-E370-4CDB-8344-9157AB39E8F9}"/>
              </a:ext>
            </a:extLst>
          </p:cNvPr>
          <p:cNvSpPr txBox="1"/>
          <p:nvPr/>
        </p:nvSpPr>
        <p:spPr>
          <a:xfrm>
            <a:off x="3158677" y="3832668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En invierno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anochece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 antes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A70DDB9-BD49-40DC-A64E-814ECFD62197}"/>
              </a:ext>
            </a:extLst>
          </p:cNvPr>
          <p:cNvSpPr txBox="1"/>
          <p:nvPr/>
        </p:nvSpPr>
        <p:spPr>
          <a:xfrm>
            <a:off x="3056838" y="4105727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VERBOS SER, HACER, HABER EN 3ª PERSONA SINGULAR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DD3FC7E-5433-4BBD-84F8-B80292D048F7}"/>
              </a:ext>
            </a:extLst>
          </p:cNvPr>
          <p:cNvSpPr txBox="1"/>
          <p:nvPr/>
        </p:nvSpPr>
        <p:spPr>
          <a:xfrm>
            <a:off x="3158677" y="4290750"/>
            <a:ext cx="2433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Había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 muchos espectadores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C0C9A1E-A72B-4DAA-9A36-4803346F94BE}"/>
              </a:ext>
            </a:extLst>
          </p:cNvPr>
          <p:cNvSpPr txBox="1"/>
          <p:nvPr/>
        </p:nvSpPr>
        <p:spPr>
          <a:xfrm>
            <a:off x="3056838" y="4571976"/>
            <a:ext cx="2204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“SE” IMPERSONALIZADOR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32CA7C9-E4BC-4076-8DB4-B618229AE87C}"/>
              </a:ext>
            </a:extLst>
          </p:cNvPr>
          <p:cNvSpPr txBox="1"/>
          <p:nvPr/>
        </p:nvSpPr>
        <p:spPr>
          <a:xfrm>
            <a:off x="3130152" y="4741226"/>
            <a:ext cx="2536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En su casa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se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 cena a las nueve</a:t>
            </a:r>
          </a:p>
        </p:txBody>
      </p:sp>
      <p:sp>
        <p:nvSpPr>
          <p:cNvPr id="3" name="Flecha: doblada hacia arriba 2">
            <a:extLst>
              <a:ext uri="{FF2B5EF4-FFF2-40B4-BE49-F238E27FC236}">
                <a16:creationId xmlns:a16="http://schemas.microsoft.com/office/drawing/2014/main" id="{D33DA679-5464-431C-8246-2F1C8D94DD3D}"/>
              </a:ext>
            </a:extLst>
          </p:cNvPr>
          <p:cNvSpPr/>
          <p:nvPr/>
        </p:nvSpPr>
        <p:spPr>
          <a:xfrm rot="5400000">
            <a:off x="2944613" y="3624375"/>
            <a:ext cx="159100" cy="184269"/>
          </a:xfrm>
          <a:prstGeom prst="bentUpArrow">
            <a:avLst>
              <a:gd name="adj1" fmla="val 9962"/>
              <a:gd name="adj2" fmla="val 15601"/>
              <a:gd name="adj3" fmla="val 32519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: doblada hacia arriba 20">
            <a:extLst>
              <a:ext uri="{FF2B5EF4-FFF2-40B4-BE49-F238E27FC236}">
                <a16:creationId xmlns:a16="http://schemas.microsoft.com/office/drawing/2014/main" id="{60BB86D3-287C-4370-82E0-87F7B76FC804}"/>
              </a:ext>
            </a:extLst>
          </p:cNvPr>
          <p:cNvSpPr/>
          <p:nvPr/>
        </p:nvSpPr>
        <p:spPr>
          <a:xfrm rot="5400000">
            <a:off x="2707787" y="3861202"/>
            <a:ext cx="632752" cy="184269"/>
          </a:xfrm>
          <a:prstGeom prst="bentUpArrow">
            <a:avLst>
              <a:gd name="adj1" fmla="val 9962"/>
              <a:gd name="adj2" fmla="val 15601"/>
              <a:gd name="adj3" fmla="val 32519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Flecha: doblada hacia arriba 21">
            <a:extLst>
              <a:ext uri="{FF2B5EF4-FFF2-40B4-BE49-F238E27FC236}">
                <a16:creationId xmlns:a16="http://schemas.microsoft.com/office/drawing/2014/main" id="{2D2E27E9-4A94-4E27-9050-9594A58139D9}"/>
              </a:ext>
            </a:extLst>
          </p:cNvPr>
          <p:cNvSpPr/>
          <p:nvPr/>
        </p:nvSpPr>
        <p:spPr>
          <a:xfrm rot="5400000">
            <a:off x="2472954" y="4096959"/>
            <a:ext cx="1104268" cy="184269"/>
          </a:xfrm>
          <a:prstGeom prst="bentUpArrow">
            <a:avLst>
              <a:gd name="adj1" fmla="val 9962"/>
              <a:gd name="adj2" fmla="val 15601"/>
              <a:gd name="adj3" fmla="val 32519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D15B48FC-3E1F-4901-B5A5-D765FE859F7C}"/>
              </a:ext>
            </a:extLst>
          </p:cNvPr>
          <p:cNvCxnSpPr>
            <a:stCxn id="8" idx="3"/>
            <a:endCxn id="9" idx="1"/>
          </p:cNvCxnSpPr>
          <p:nvPr/>
        </p:nvCxnSpPr>
        <p:spPr>
          <a:xfrm flipV="1">
            <a:off x="2400241" y="2569835"/>
            <a:ext cx="368907" cy="4972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1BA5F86-3CC4-45E5-A0B2-C74749518780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2400241" y="3067040"/>
            <a:ext cx="36890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F86866DD-8D2C-4D31-95FB-551DA88D723A}"/>
              </a:ext>
            </a:extLst>
          </p:cNvPr>
          <p:cNvCxnSpPr>
            <a:cxnSpLocks/>
            <a:stCxn id="8" idx="3"/>
            <a:endCxn id="11" idx="1"/>
          </p:cNvCxnSpPr>
          <p:nvPr/>
        </p:nvCxnSpPr>
        <p:spPr>
          <a:xfrm>
            <a:off x="2400241" y="3067040"/>
            <a:ext cx="368907" cy="4580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32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7BFE54-75E7-4D8A-BC3F-E28C13005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7DBCFFD-2369-4889-889A-573CD2710C3A}"/>
              </a:ext>
            </a:extLst>
          </p:cNvPr>
          <p:cNvSpPr/>
          <p:nvPr/>
        </p:nvSpPr>
        <p:spPr>
          <a:xfrm>
            <a:off x="782782" y="1206444"/>
            <a:ext cx="1586345" cy="1039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Google Shape;67;p12">
            <a:extLst>
              <a:ext uri="{FF2B5EF4-FFF2-40B4-BE49-F238E27FC236}">
                <a16:creationId xmlns:a16="http://schemas.microsoft.com/office/drawing/2014/main" id="{90CFC532-57AF-4B23-878E-16C2B1CE9A8D}"/>
              </a:ext>
            </a:extLst>
          </p:cNvPr>
          <p:cNvSpPr txBox="1">
            <a:spLocks/>
          </p:cNvSpPr>
          <p:nvPr/>
        </p:nvSpPr>
        <p:spPr>
          <a:xfrm>
            <a:off x="380588" y="834396"/>
            <a:ext cx="2379577" cy="877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es-ES" sz="2400">
                <a:solidFill>
                  <a:schemeClr val="accent2"/>
                </a:solidFill>
              </a:rPr>
              <a:t>TIPOS DE PREDICADOS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89E18F5-B5C7-4D78-9A97-322E1237F7D4}"/>
              </a:ext>
            </a:extLst>
          </p:cNvPr>
          <p:cNvSpPr txBox="1"/>
          <p:nvPr/>
        </p:nvSpPr>
        <p:spPr>
          <a:xfrm>
            <a:off x="2907693" y="588199"/>
            <a:ext cx="3562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PREDICADO VERBAL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verbo predicativo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81EEEEA-656F-4CDB-89B3-B3ABBC90BFFF}"/>
              </a:ext>
            </a:extLst>
          </p:cNvPr>
          <p:cNvSpPr txBox="1"/>
          <p:nvPr/>
        </p:nvSpPr>
        <p:spPr>
          <a:xfrm>
            <a:off x="2907693" y="1644136"/>
            <a:ext cx="3690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PREDICADO NOMINAL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verbo copulativo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98B4508-1FE3-419A-8062-AF8711DEED2F}"/>
              </a:ext>
            </a:extLst>
          </p:cNvPr>
          <p:cNvSpPr txBox="1"/>
          <p:nvPr/>
        </p:nvSpPr>
        <p:spPr>
          <a:xfrm>
            <a:off x="6611838" y="49591"/>
            <a:ext cx="6399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CD</a:t>
            </a:r>
            <a:b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</a:b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CI</a:t>
            </a:r>
            <a:b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</a:b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CC</a:t>
            </a:r>
            <a:b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</a:b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CPvo</a:t>
            </a:r>
            <a:b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</a:b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CRV</a:t>
            </a:r>
            <a:b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</a:b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C.Ag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433084B-D798-4DB7-8E97-534BD9215A25}"/>
              </a:ext>
            </a:extLst>
          </p:cNvPr>
          <p:cNvSpPr txBox="1"/>
          <p:nvPr/>
        </p:nvSpPr>
        <p:spPr>
          <a:xfrm>
            <a:off x="6667107" y="1428692"/>
            <a:ext cx="5389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ATR</a:t>
            </a:r>
          </a:p>
          <a:p>
            <a:pPr>
              <a:buClr>
                <a:schemeClr val="accent1"/>
              </a:buClr>
            </a:pP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CI</a:t>
            </a:r>
            <a:b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</a:b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CC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946872E-D973-4696-84AF-8C682B61DA5D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469887" y="214746"/>
            <a:ext cx="194149" cy="5273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5675227-EAC9-4D4C-955A-6E4AC31F7F76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469887" y="426244"/>
            <a:ext cx="211901" cy="315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C697FFF5-EEAF-45C3-ADEE-A293E2F02DBC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469887" y="635794"/>
            <a:ext cx="211901" cy="106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43382325-8C88-45E5-B890-D4D62BAD5317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6469887" y="742088"/>
            <a:ext cx="211901" cy="1127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F35D3CF-68C2-4192-8163-16F38BDA5411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6469887" y="742088"/>
            <a:ext cx="211901" cy="3158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ABC7C3EF-8062-4E12-8064-48400814DD36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6469887" y="742088"/>
            <a:ext cx="194149" cy="531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D0137D56-F31C-4C0B-8540-D1D98EAE99BE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6598127" y="1573837"/>
            <a:ext cx="83661" cy="2241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27651746-5005-40C8-9BFD-CD702B1FF86E}"/>
              </a:ext>
            </a:extLst>
          </p:cNvPr>
          <p:cNvCxnSpPr>
            <a:cxnSpLocks/>
          </p:cNvCxnSpPr>
          <p:nvPr/>
        </p:nvCxnSpPr>
        <p:spPr>
          <a:xfrm flipV="1">
            <a:off x="6581708" y="1798023"/>
            <a:ext cx="17850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27E6E7FC-B91C-432B-83D6-7362834FF40A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6598127" y="1798025"/>
            <a:ext cx="65909" cy="208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F841A672-03ED-4F01-A8D2-E25B0DEF9338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 flipV="1">
            <a:off x="2760165" y="742088"/>
            <a:ext cx="147528" cy="531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A80A462A-D0CD-471B-9EEB-7022860C8A72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2760165" y="1273267"/>
            <a:ext cx="147528" cy="5247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ángulo 53">
            <a:extLst>
              <a:ext uri="{FF2B5EF4-FFF2-40B4-BE49-F238E27FC236}">
                <a16:creationId xmlns:a16="http://schemas.microsoft.com/office/drawing/2014/main" id="{0148094A-557D-45CB-BA15-BEEC10D24831}"/>
              </a:ext>
            </a:extLst>
          </p:cNvPr>
          <p:cNvSpPr/>
          <p:nvPr/>
        </p:nvSpPr>
        <p:spPr>
          <a:xfrm>
            <a:off x="7313310" y="1632541"/>
            <a:ext cx="1481806" cy="3740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El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PN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siempre es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intransitivo</a:t>
            </a:r>
          </a:p>
        </p:txBody>
      </p:sp>
    </p:spTree>
    <p:extLst>
      <p:ext uri="{BB962C8B-B14F-4D97-AF65-F5344CB8AC3E}">
        <p14:creationId xmlns:p14="http://schemas.microsoft.com/office/powerpoint/2010/main" val="124949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7761600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>
                <a:solidFill>
                  <a:schemeClr val="accent1"/>
                </a:solidFill>
              </a:rPr>
              <a:t>C. DIRECTO</a:t>
            </a:r>
            <a:endParaRPr sz="4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AF8D9E3-3824-4BEA-8D3B-5D1862B21E52}"/>
              </a:ext>
            </a:extLst>
          </p:cNvPr>
          <p:cNvSpPr txBox="1"/>
          <p:nvPr/>
        </p:nvSpPr>
        <p:spPr>
          <a:xfrm>
            <a:off x="803188" y="1394866"/>
            <a:ext cx="6994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GRUPO NOMINAL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DET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 +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N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 (sustantivo, pronombre, palabra sustantivada) ±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CN</a:t>
            </a:r>
            <a:endParaRPr lang="es-ES" b="1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0826D9E-9FFA-4250-8CD9-E21A4F92A5A8}"/>
              </a:ext>
            </a:extLst>
          </p:cNvPr>
          <p:cNvSpPr txBox="1"/>
          <p:nvPr/>
        </p:nvSpPr>
        <p:spPr>
          <a:xfrm>
            <a:off x="1009557" y="1670709"/>
            <a:ext cx="1917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¿Has visto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este reloj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?</a:t>
            </a:r>
            <a:endParaRPr lang="es-ES" sz="1200" i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F554A97-D47F-4554-A346-35D9886338E1}"/>
              </a:ext>
            </a:extLst>
          </p:cNvPr>
          <p:cNvSpPr txBox="1"/>
          <p:nvPr/>
        </p:nvSpPr>
        <p:spPr>
          <a:xfrm>
            <a:off x="803188" y="1943356"/>
            <a:ext cx="4806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GRUPO PREPOSICIONAL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A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 +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T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 (persona o mascota)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3695BAA-EA4B-4D06-A4FE-CC80BD660315}"/>
              </a:ext>
            </a:extLst>
          </p:cNvPr>
          <p:cNvSpPr txBox="1"/>
          <p:nvPr/>
        </p:nvSpPr>
        <p:spPr>
          <a:xfrm>
            <a:off x="1009556" y="2188421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He visto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a tu madre</a:t>
            </a:r>
            <a:endParaRPr lang="es-ES" sz="1200" i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7891D93-F69F-4E09-B83E-98D8395805B9}"/>
              </a:ext>
            </a:extLst>
          </p:cNvPr>
          <p:cNvSpPr txBox="1"/>
          <p:nvPr/>
        </p:nvSpPr>
        <p:spPr>
          <a:xfrm>
            <a:off x="816818" y="2417861"/>
            <a:ext cx="2720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ORACIÓN SUBORDINADA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7E5B7CA3-FE7B-4987-8AF8-60D47C0DEDAA}"/>
              </a:ext>
            </a:extLst>
          </p:cNvPr>
          <p:cNvSpPr txBox="1"/>
          <p:nvPr/>
        </p:nvSpPr>
        <p:spPr>
          <a:xfrm>
            <a:off x="1009556" y="2678081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No sabía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si quedarse en casa</a:t>
            </a:r>
            <a:endParaRPr lang="es-ES" sz="1200" i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11D8559-4E71-49F6-BA4A-56C8EE4E7774}"/>
              </a:ext>
            </a:extLst>
          </p:cNvPr>
          <p:cNvSpPr/>
          <p:nvPr/>
        </p:nvSpPr>
        <p:spPr>
          <a:xfrm>
            <a:off x="816818" y="1394866"/>
            <a:ext cx="6980913" cy="1615034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Google Shape;67;p12">
            <a:extLst>
              <a:ext uri="{FF2B5EF4-FFF2-40B4-BE49-F238E27FC236}">
                <a16:creationId xmlns:a16="http://schemas.microsoft.com/office/drawing/2014/main" id="{98BEA7EF-4597-4B4F-8F49-32482968D5FA}"/>
              </a:ext>
            </a:extLst>
          </p:cNvPr>
          <p:cNvSpPr txBox="1">
            <a:spLocks/>
          </p:cNvSpPr>
          <p:nvPr/>
        </p:nvSpPr>
        <p:spPr>
          <a:xfrm>
            <a:off x="717483" y="3067662"/>
            <a:ext cx="2919607" cy="43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es-ES" sz="2400">
                <a:solidFill>
                  <a:schemeClr val="accent2"/>
                </a:solidFill>
              </a:rPr>
              <a:t>IDENTIFICACIÓN</a:t>
            </a:r>
          </a:p>
        </p:txBody>
      </p:sp>
      <p:sp>
        <p:nvSpPr>
          <p:cNvPr id="32" name="Google Shape;68;p12">
            <a:extLst>
              <a:ext uri="{FF2B5EF4-FFF2-40B4-BE49-F238E27FC236}">
                <a16:creationId xmlns:a16="http://schemas.microsoft.com/office/drawing/2014/main" id="{73B3B514-E738-4B31-8EFD-27A4ED22DF86}"/>
              </a:ext>
            </a:extLst>
          </p:cNvPr>
          <p:cNvSpPr txBox="1"/>
          <p:nvPr/>
        </p:nvSpPr>
        <p:spPr>
          <a:xfrm>
            <a:off x="816818" y="3270120"/>
            <a:ext cx="8113364" cy="12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Responde a la pregunta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¿qué?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Sustitución por los pronombres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lo, la, los, las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358775" lvl="1" indent="-179388">
              <a:spcBef>
                <a:spcPts val="600"/>
              </a:spcBef>
              <a:buClr>
                <a:schemeClr val="accent1"/>
              </a:buClr>
              <a:buSzPts val="1100"/>
              <a:buFont typeface="Montserrat" panose="020B0604020202020204" charset="0"/>
              <a:buChar char="−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si aparece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delante del verbo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se duplica: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me, te, se, nos, os, lo, la, los, las</a:t>
            </a:r>
          </a:p>
          <a:p>
            <a:pPr marL="182563" indent="-182563">
              <a:spcBef>
                <a:spcPts val="600"/>
              </a:spcBef>
              <a:buClr>
                <a:schemeClr val="accent1"/>
              </a:buClr>
              <a:buSzPts val="1100"/>
              <a:buFont typeface="+mj-lt"/>
              <a:buAutoNum type="arabicPeriod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Transformación 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pasiva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sujeto paciente</a:t>
            </a:r>
            <a:endParaRPr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5F8B67E1-22A3-47E6-ACA8-FE61EFB42F2F}"/>
              </a:ext>
            </a:extLst>
          </p:cNvPr>
          <p:cNvSpPr/>
          <p:nvPr/>
        </p:nvSpPr>
        <p:spPr>
          <a:xfrm>
            <a:off x="4606800" y="542455"/>
            <a:ext cx="266700" cy="2514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EC4108-7E2E-4E77-B61E-772BC3C9DFFB}"/>
              </a:ext>
            </a:extLst>
          </p:cNvPr>
          <p:cNvSpPr/>
          <p:nvPr/>
        </p:nvSpPr>
        <p:spPr>
          <a:xfrm>
            <a:off x="5006646" y="512321"/>
            <a:ext cx="3847794" cy="31172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Completa el significado 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del verbo transitivo</a:t>
            </a:r>
            <a:endParaRPr lang="es-ES" b="1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925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91200" y="214745"/>
            <a:ext cx="7761600" cy="906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>
                <a:solidFill>
                  <a:schemeClr val="accent1"/>
                </a:solidFill>
              </a:rPr>
              <a:t>C. INDIRECTO</a:t>
            </a:r>
            <a:endParaRPr sz="4800">
              <a:solidFill>
                <a:schemeClr val="accent1"/>
              </a:solidFill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AF8D9E3-3824-4BEA-8D3B-5D1862B21E52}"/>
              </a:ext>
            </a:extLst>
          </p:cNvPr>
          <p:cNvSpPr txBox="1"/>
          <p:nvPr/>
        </p:nvSpPr>
        <p:spPr>
          <a:xfrm>
            <a:off x="803188" y="1394866"/>
            <a:ext cx="5107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GRUPO NOMINAL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pronombre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 me, te, se, le, les, nos, os</a:t>
            </a:r>
            <a:endParaRPr lang="es-ES" b="1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0826D9E-9FFA-4250-8CD9-E21A4F92A5A8}"/>
              </a:ext>
            </a:extLst>
          </p:cNvPr>
          <p:cNvSpPr txBox="1"/>
          <p:nvPr/>
        </p:nvSpPr>
        <p:spPr>
          <a:xfrm>
            <a:off x="1009557" y="1670709"/>
            <a:ext cx="2308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Tania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les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 envió un mensaje</a:t>
            </a:r>
            <a:endParaRPr lang="es-ES" sz="1200" i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F554A97-D47F-4554-A346-35D9886338E1}"/>
              </a:ext>
            </a:extLst>
          </p:cNvPr>
          <p:cNvSpPr txBox="1"/>
          <p:nvPr/>
        </p:nvSpPr>
        <p:spPr>
          <a:xfrm>
            <a:off x="803188" y="1943356"/>
            <a:ext cx="3748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GRUPO PREPOSICIONAL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: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A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 /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PARA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2"/>
                  </a:solidFill>
                </a:uFill>
                <a:latin typeface="Avenir Next LT Pro" panose="020B0504020202020204" pitchFamily="34" charset="0"/>
              </a:rPr>
              <a:t> + T</a:t>
            </a:r>
            <a:endParaRPr lang="es-ES" u="sng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2"/>
                </a:solidFill>
              </a:uFill>
              <a:latin typeface="Avenir Next LT Pro" panose="020B0504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3695BAA-EA4B-4D06-A4FE-CC80BD660315}"/>
              </a:ext>
            </a:extLst>
          </p:cNvPr>
          <p:cNvSpPr txBox="1"/>
          <p:nvPr/>
        </p:nvSpPr>
        <p:spPr>
          <a:xfrm>
            <a:off x="1009556" y="2188421"/>
            <a:ext cx="3094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i="1" u="sng">
                <a:solidFill>
                  <a:schemeClr val="accent1"/>
                </a:solidFill>
                <a:latin typeface="Avenir Next LT Pro" panose="020B0504020202020204" pitchFamily="34" charset="0"/>
              </a:rPr>
              <a:t>EJ</a:t>
            </a:r>
            <a:r>
              <a:rPr lang="es-ES" sz="1200" i="1">
                <a:solidFill>
                  <a:schemeClr val="accent1"/>
                </a:solidFill>
                <a:latin typeface="Avenir Next LT Pro" panose="020B0504020202020204" pitchFamily="34" charset="0"/>
              </a:rPr>
              <a:t>: Tania envió un mensaje </a:t>
            </a:r>
            <a:r>
              <a:rPr lang="es-ES" sz="1200" b="1" i="1">
                <a:solidFill>
                  <a:schemeClr val="accent1"/>
                </a:solidFill>
                <a:latin typeface="Avenir Next LT Pro" panose="020B0504020202020204" pitchFamily="34" charset="0"/>
              </a:rPr>
              <a:t>a su hermano</a:t>
            </a:r>
            <a:endParaRPr lang="es-ES" sz="1200" i="1" u="sng">
              <a:solidFill>
                <a:schemeClr val="accent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11D8559-4E71-49F6-BA4A-56C8EE4E7774}"/>
              </a:ext>
            </a:extLst>
          </p:cNvPr>
          <p:cNvSpPr/>
          <p:nvPr/>
        </p:nvSpPr>
        <p:spPr>
          <a:xfrm>
            <a:off x="816818" y="1394866"/>
            <a:ext cx="5107809" cy="109177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Google Shape;67;p12">
            <a:extLst>
              <a:ext uri="{FF2B5EF4-FFF2-40B4-BE49-F238E27FC236}">
                <a16:creationId xmlns:a16="http://schemas.microsoft.com/office/drawing/2014/main" id="{98BEA7EF-4597-4B4F-8F49-32482968D5FA}"/>
              </a:ext>
            </a:extLst>
          </p:cNvPr>
          <p:cNvSpPr txBox="1">
            <a:spLocks/>
          </p:cNvSpPr>
          <p:nvPr/>
        </p:nvSpPr>
        <p:spPr>
          <a:xfrm>
            <a:off x="717483" y="2571750"/>
            <a:ext cx="2919607" cy="43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es-ES" sz="2400">
                <a:solidFill>
                  <a:schemeClr val="accent2"/>
                </a:solidFill>
              </a:rPr>
              <a:t>IDENTIFICACIÓN</a:t>
            </a:r>
          </a:p>
        </p:txBody>
      </p:sp>
      <p:sp>
        <p:nvSpPr>
          <p:cNvPr id="32" name="Google Shape;68;p12">
            <a:extLst>
              <a:ext uri="{FF2B5EF4-FFF2-40B4-BE49-F238E27FC236}">
                <a16:creationId xmlns:a16="http://schemas.microsoft.com/office/drawing/2014/main" id="{73B3B514-E738-4B31-8EFD-27A4ED22DF86}"/>
              </a:ext>
            </a:extLst>
          </p:cNvPr>
          <p:cNvSpPr txBox="1"/>
          <p:nvPr/>
        </p:nvSpPr>
        <p:spPr>
          <a:xfrm>
            <a:off x="816818" y="2774208"/>
            <a:ext cx="8113364" cy="12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Responde a la pregunta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¿a quién?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+mj-lt"/>
              <a:buAutoNum type="arabicPeriod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Sustitución por los pronombres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le, les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358775" lvl="1" indent="-179388">
              <a:spcBef>
                <a:spcPts val="600"/>
              </a:spcBef>
              <a:buClr>
                <a:schemeClr val="accent1"/>
              </a:buClr>
              <a:buSzPts val="1100"/>
              <a:buFont typeface="Montserrat" panose="020B0604020202020204" charset="0"/>
              <a:buChar char="−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si el CD también está sustituido, utiliza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se</a:t>
            </a:r>
            <a:endParaRPr lang="es-ES"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Montserrat"/>
              <a:ea typeface="Montserrat"/>
              <a:cs typeface="Montserrat"/>
              <a:sym typeface="Montserrat"/>
            </a:endParaRPr>
          </a:p>
          <a:p>
            <a:pPr marL="182563" indent="-182563">
              <a:spcBef>
                <a:spcPts val="600"/>
              </a:spcBef>
              <a:buClr>
                <a:schemeClr val="accent1"/>
              </a:buClr>
              <a:buSzPts val="1100"/>
              <a:buFont typeface="+mj-lt"/>
              <a:buAutoNum type="arabicPeriod"/>
            </a:pP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Transformación a </a:t>
            </a:r>
            <a:r>
              <a:rPr lang="es-ES" sz="1200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pasiva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200" u="sng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Montserrat"/>
                <a:ea typeface="Montserrat"/>
                <a:cs typeface="Montserrat"/>
                <a:sym typeface="Montserrat"/>
              </a:rPr>
              <a:t>no sufre variación</a:t>
            </a:r>
            <a:endParaRPr sz="120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accent1"/>
                </a:solidFill>
              </a:uFill>
              <a:latin typeface="Avenir Next LT Pro" panose="020B0504020202020204" pitchFamily="34" charset="0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CA6BB645-6DAC-481C-A1DD-4441BA57144D}"/>
              </a:ext>
            </a:extLst>
          </p:cNvPr>
          <p:cNvSpPr/>
          <p:nvPr/>
        </p:nvSpPr>
        <p:spPr>
          <a:xfrm>
            <a:off x="5288084" y="555477"/>
            <a:ext cx="266700" cy="2514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58D7274-295D-4FBA-B973-CFA7E8DD64B0}"/>
              </a:ext>
            </a:extLst>
          </p:cNvPr>
          <p:cNvSpPr/>
          <p:nvPr/>
        </p:nvSpPr>
        <p:spPr>
          <a:xfrm>
            <a:off x="5609632" y="436514"/>
            <a:ext cx="3381510" cy="50038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Indica el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beneficiario, destinatario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o </a:t>
            </a:r>
            <a:r>
              <a:rPr lang="es-ES" b="1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perjudicado</a:t>
            </a: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accent1"/>
                  </a:solidFill>
                </a:uFill>
                <a:latin typeface="Avenir Next LT Pro" panose="020B0504020202020204" pitchFamily="34" charset="0"/>
              </a:rPr>
              <a:t> de la acción</a:t>
            </a:r>
          </a:p>
        </p:txBody>
      </p:sp>
    </p:spTree>
    <p:extLst>
      <p:ext uri="{BB962C8B-B14F-4D97-AF65-F5344CB8AC3E}">
        <p14:creationId xmlns:p14="http://schemas.microsoft.com/office/powerpoint/2010/main" val="2260857031"/>
      </p:ext>
    </p:extLst>
  </p:cSld>
  <p:clrMapOvr>
    <a:masterClrMapping/>
  </p:clrMapOvr>
</p:sld>
</file>

<file path=ppt/theme/theme1.xml><?xml version="1.0" encoding="utf-8"?>
<a:theme xmlns:a="http://schemas.openxmlformats.org/drawingml/2006/main" name="Desdemona template">
  <a:themeElements>
    <a:clrScheme name="Naranj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FDF6A"/>
      </a:accent2>
      <a:accent3>
        <a:srgbClr val="CE8D3E"/>
      </a:accent3>
      <a:accent4>
        <a:srgbClr val="E64823"/>
      </a:accent4>
      <a:accent5>
        <a:srgbClr val="F8931D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1373</Words>
  <Application>Microsoft Office PowerPoint</Application>
  <PresentationFormat>Presentación en pantalla (16:9)</PresentationFormat>
  <Paragraphs>247</Paragraphs>
  <Slides>20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Avenir Next LT Pro</vt:lpstr>
      <vt:lpstr>Montserrat</vt:lpstr>
      <vt:lpstr>Wingdings</vt:lpstr>
      <vt:lpstr>Arial</vt:lpstr>
      <vt:lpstr>Courier New</vt:lpstr>
      <vt:lpstr>Desdemona template</vt:lpstr>
      <vt:lpstr>CASTELLANO T.3 ¿Dónde está mi cabeza?</vt:lpstr>
      <vt:lpstr>ORTOGRAFÍA</vt:lpstr>
      <vt:lpstr>ENUNCIADO</vt:lpstr>
      <vt:lpstr>Presentación de PowerPoint</vt:lpstr>
      <vt:lpstr>Presentación de PowerPoint</vt:lpstr>
      <vt:lpstr>SUJETO Y PREDICADO</vt:lpstr>
      <vt:lpstr>Presentación de PowerPoint</vt:lpstr>
      <vt:lpstr>C. DIRECTO</vt:lpstr>
      <vt:lpstr>C. INDIRECTO</vt:lpstr>
      <vt:lpstr>ROMANTICISMO VS REALISMO</vt:lpstr>
      <vt:lpstr>EL REALISMO ESPAÑOL</vt:lpstr>
      <vt:lpstr>Presentación de PowerPoint</vt:lpstr>
      <vt:lpstr>Presentación de PowerPoint</vt:lpstr>
      <vt:lpstr>Benito Pérez Galdós</vt:lpstr>
      <vt:lpstr>Presentación de PowerPoint</vt:lpstr>
      <vt:lpstr>EL NATURALISMO</vt:lpstr>
      <vt:lpstr>Emilia Pardo Bazán</vt:lpstr>
      <vt:lpstr>Presentación de PowerPoint</vt:lpstr>
      <vt:lpstr>Presentación de PowerPoint</vt:lpstr>
      <vt:lpstr>REALISMO VS NATURALISMO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CASTELLANO T.3 ¿Dónde está mi cabeza?</dc:title>
  <cp:lastModifiedBy>Eva Arnau</cp:lastModifiedBy>
  <cp:revision>45</cp:revision>
  <dcterms:modified xsi:type="dcterms:W3CDTF">2023-02-05T09:37:14Z</dcterms:modified>
</cp:coreProperties>
</file>