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97" r:id="rId4"/>
    <p:sldId id="295" r:id="rId5"/>
    <p:sldId id="296" r:id="rId6"/>
    <p:sldId id="298" r:id="rId7"/>
    <p:sldId id="299" r:id="rId8"/>
    <p:sldId id="300" r:id="rId9"/>
  </p:sldIdLst>
  <p:sldSz cx="9144000" cy="5143500" type="screen16x9"/>
  <p:notesSz cx="6858000" cy="9144000"/>
  <p:embeddedFontLst>
    <p:embeddedFont>
      <p:font typeface="Abril Fatface" panose="020B0604020202020204" charset="0"/>
      <p:regular r:id="rId11"/>
    </p:embeddedFont>
    <p:embeddedFont>
      <p:font typeface="Merriweather Sans Regular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0FE5F8-AB1A-49B6-B9A5-5A49D8FF3546}">
  <a:tblStyle styleId="{290FE5F8-AB1A-49B6-B9A5-5A49D8FF35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401EED4-0241-49B1-ABC2-E7ED5EB98F4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7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060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6696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1875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8857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6575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386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14500" y="4277700"/>
            <a:ext cx="4914900" cy="866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114500" y="0"/>
            <a:ext cx="4914900" cy="866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62175" y="866100"/>
            <a:ext cx="6819600" cy="341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l="29800" t="2488" r="16448" b="80672"/>
          <a:stretch/>
        </p:blipFill>
        <p:spPr>
          <a:xfrm>
            <a:off x="2114500" y="0"/>
            <a:ext cx="4914998" cy="866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l="7068" t="8472" r="39179" b="74690"/>
          <a:stretch/>
        </p:blipFill>
        <p:spPr>
          <a:xfrm>
            <a:off x="2114550" y="4277475"/>
            <a:ext cx="4914902" cy="86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4168350" y="463878"/>
            <a:ext cx="807300" cy="807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0" y="4387900"/>
            <a:ext cx="9144000" cy="75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 amt="70000"/>
          </a:blip>
          <a:srcRect t="38079" b="47230"/>
          <a:stretch/>
        </p:blipFill>
        <p:spPr>
          <a:xfrm>
            <a:off x="0" y="4387852"/>
            <a:ext cx="9144000" cy="75562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855300" y="0"/>
            <a:ext cx="7433400" cy="101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855275" y="1430150"/>
            <a:ext cx="3473100" cy="2693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815599" y="1430150"/>
            <a:ext cx="3473100" cy="2693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3923800" y="4509500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46" name="Google Shape;46;p6"/>
          <p:cNvGrpSpPr/>
          <p:nvPr/>
        </p:nvGrpSpPr>
        <p:grpSpPr>
          <a:xfrm>
            <a:off x="3972800" y="964625"/>
            <a:ext cx="1198500" cy="123600"/>
            <a:chOff x="3972800" y="855475"/>
            <a:chExt cx="1198500" cy="123600"/>
          </a:xfrm>
        </p:grpSpPr>
        <p:cxnSp>
          <p:nvCxnSpPr>
            <p:cNvPr id="47" name="Google Shape;47;p6"/>
            <p:cNvCxnSpPr/>
            <p:nvPr/>
          </p:nvCxnSpPr>
          <p:spPr>
            <a:xfrm>
              <a:off x="3972800" y="914834"/>
              <a:ext cx="1198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48" name="Google Shape;48;p6"/>
            <p:cNvSpPr/>
            <p:nvPr/>
          </p:nvSpPr>
          <p:spPr>
            <a:xfrm>
              <a:off x="4510248" y="855475"/>
              <a:ext cx="123600" cy="123600"/>
            </a:xfrm>
            <a:prstGeom prst="ellipse">
              <a:avLst/>
            </a:pr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5300" y="0"/>
            <a:ext cx="7433400" cy="10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5300" y="1430147"/>
            <a:ext cx="74334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Merriweather Sans Regular"/>
              <a:buChar char="●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lvl="1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Merriweather Sans Regular"/>
              <a:buChar char="○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lvl="2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 Regular"/>
              <a:buChar char="■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lvl="3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erriweather Sans Regular"/>
              <a:buChar char="●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lvl="4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 Regular"/>
              <a:buChar char="○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lvl="5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 Regular"/>
              <a:buChar char="■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lvl="6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 Regular"/>
              <a:buChar char="●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lvl="7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 Regular"/>
              <a:buChar char="○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lvl="8" indent="-3556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Merriweather Sans Regular"/>
              <a:buChar char="■"/>
              <a:defRPr sz="2000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923800" y="4509500"/>
            <a:ext cx="1296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buNone/>
              <a:defRPr sz="13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1162175" y="866100"/>
            <a:ext cx="6819600" cy="341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accent3"/>
                </a:solidFill>
                <a:uFill>
                  <a:solidFill>
                    <a:schemeClr val="accent2"/>
                  </a:solidFill>
                </a:uFill>
              </a:rPr>
              <a:t>HISTÒRIA T.5</a:t>
            </a:r>
            <a:br>
              <a:rPr lang="es-ES"/>
            </a:br>
            <a:r>
              <a:rPr lang="es-ES"/>
              <a:t>La 1ª Guerra Mondial</a:t>
            </a:r>
            <a:endParaRPr u="sng"/>
          </a:p>
        </p:txBody>
      </p:sp>
      <p:grpSp>
        <p:nvGrpSpPr>
          <p:cNvPr id="88" name="Google Shape;88;p14"/>
          <p:cNvGrpSpPr/>
          <p:nvPr/>
        </p:nvGrpSpPr>
        <p:grpSpPr>
          <a:xfrm>
            <a:off x="4429541" y="658819"/>
            <a:ext cx="256416" cy="414535"/>
            <a:chOff x="1988225" y="4286525"/>
            <a:chExt cx="305075" cy="493200"/>
          </a:xfrm>
        </p:grpSpPr>
        <p:sp>
          <p:nvSpPr>
            <p:cNvPr id="89" name="Google Shape;89;p14"/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l" t="t" r="r" b="b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w="121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21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l" t="t" r="r" b="b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w="121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l" t="t" r="r" b="b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w="121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w="121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w="121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C4ED4F0-7E9D-41AB-94D8-E3A7C5112B06}"/>
              </a:ext>
            </a:extLst>
          </p:cNvPr>
          <p:cNvSpPr/>
          <p:nvPr/>
        </p:nvSpPr>
        <p:spPr>
          <a:xfrm>
            <a:off x="3923800" y="969818"/>
            <a:ext cx="1354782" cy="128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55250" y="39541"/>
            <a:ext cx="7433400" cy="62345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1. </a:t>
            </a:r>
            <a:r>
              <a:rPr lang="en"/>
              <a:t>Causes i contendents de la 1ªGM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259528" y="701098"/>
            <a:ext cx="8371853" cy="389024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CAUSES ECONÒMIQUES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  les potències busquen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colònies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per aconseguir </a:t>
            </a:r>
            <a:r>
              <a:rPr lang="es-ES" sz="1200" u="sng">
                <a:uFill>
                  <a:solidFill>
                    <a:schemeClr val="accent3"/>
                  </a:solidFill>
                </a:uFill>
              </a:rPr>
              <a:t>mercats reservats</a:t>
            </a:r>
            <a:br>
              <a:rPr lang="es-ES" sz="1200"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                                                             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Alemanya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no va aconseguir colònies</a:t>
            </a: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ENFRONTAMENTS COLONIALS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  </a:t>
            </a:r>
            <a:r>
              <a:rPr lang="es-ES" sz="1200" b="1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1905-1911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França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contra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Alemanya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perquè volen </a:t>
            </a:r>
            <a:r>
              <a:rPr lang="es-ES" sz="1200" u="sng">
                <a:uFill>
                  <a:solidFill>
                    <a:schemeClr val="accent3"/>
                  </a:solidFill>
                </a:uFill>
              </a:rPr>
              <a:t>mercats en Marroc</a:t>
            </a:r>
            <a:br>
              <a:rPr lang="es-ES" sz="1200" u="sng"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                                                                                       </a:t>
            </a:r>
            <a: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 b="1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1906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</a:rPr>
              <a:t>Conferència d’Algesires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Espanya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recolça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França</a:t>
            </a:r>
            <a:b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                   Aliança entre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Gran Bretanya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França</a:t>
            </a:r>
            <a:b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                   França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dona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territoris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a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per evitar la guerra</a:t>
            </a:r>
            <a:endParaRPr lang="es-ES" sz="1200" b="1"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CRISIS BALCÀNIQUES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retirada de l’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Imperi Turc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disputa entre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Imperi Austrohongarès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(ocupa </a:t>
            </a:r>
            <a:r>
              <a:rPr lang="es-ES" sz="1200" baseline="300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*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Bòsnia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)</a:t>
            </a:r>
            <a:b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Rússia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(aliada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Sèrbia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per comerç Mediterrani)</a:t>
            </a: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ALIANCES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Triple Aliança 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d’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Àustria-Hongria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Itàlia</a:t>
            </a:r>
            <a:b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Triple Entesa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de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Gran Bretanya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França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Rússia</a:t>
            </a: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3923800" y="4526366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134E36C-C968-4118-A532-FC72513A4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800" y="529696"/>
            <a:ext cx="1296300" cy="15528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C06841B-99FF-402C-9D1F-BB52818D0377}"/>
              </a:ext>
            </a:extLst>
          </p:cNvPr>
          <p:cNvSpPr txBox="1"/>
          <p:nvPr/>
        </p:nvSpPr>
        <p:spPr>
          <a:xfrm>
            <a:off x="578208" y="1445526"/>
            <a:ext cx="1880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3"/>
                </a:solidFill>
                <a:latin typeface="Merriweather Sans Regular" panose="020B0604020202020204" charset="0"/>
              </a:rPr>
              <a:t>CRISIS MARROQUINES</a:t>
            </a:r>
            <a:endParaRPr lang="es-ES" b="1">
              <a:solidFill>
                <a:schemeClr val="accent3"/>
              </a:solidFill>
              <a:latin typeface="Merriweather Sans Regular" panose="020B0604020202020204" charset="0"/>
            </a:endParaRPr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7B1C6736-4C52-41AF-B71C-7436187FB887}"/>
              </a:ext>
            </a:extLst>
          </p:cNvPr>
          <p:cNvSpPr/>
          <p:nvPr/>
        </p:nvSpPr>
        <p:spPr>
          <a:xfrm>
            <a:off x="8596399" y="2218847"/>
            <a:ext cx="83127" cy="41563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D369125-B5D2-49E5-8CDA-81352B9C2094}"/>
              </a:ext>
            </a:extLst>
          </p:cNvPr>
          <p:cNvSpPr txBox="1"/>
          <p:nvPr/>
        </p:nvSpPr>
        <p:spPr>
          <a:xfrm rot="5400000">
            <a:off x="8252521" y="2258433"/>
            <a:ext cx="1284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dues guerres balcàniques</a:t>
            </a:r>
            <a:endParaRPr lang="es-ES" sz="12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4CE6BEFE-6808-4FA7-870B-A3A65D1D8783}"/>
              </a:ext>
            </a:extLst>
          </p:cNvPr>
          <p:cNvSpPr/>
          <p:nvPr/>
        </p:nvSpPr>
        <p:spPr>
          <a:xfrm>
            <a:off x="4731328" y="1125215"/>
            <a:ext cx="110837" cy="15608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18979B72-1956-4B42-9995-47D3EB6CA8AB}"/>
              </a:ext>
            </a:extLst>
          </p:cNvPr>
          <p:cNvSpPr/>
          <p:nvPr/>
        </p:nvSpPr>
        <p:spPr>
          <a:xfrm>
            <a:off x="5171610" y="2917772"/>
            <a:ext cx="48490" cy="363286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E6767E0-8AC9-4882-BCC1-5DFB617AF072}"/>
              </a:ext>
            </a:extLst>
          </p:cNvPr>
          <p:cNvSpPr txBox="1"/>
          <p:nvPr/>
        </p:nvSpPr>
        <p:spPr>
          <a:xfrm>
            <a:off x="5171610" y="2985520"/>
            <a:ext cx="6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tensió</a:t>
            </a:r>
            <a:endParaRPr lang="es-ES" sz="12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1B5A8B0-63CF-4631-BCF3-EAF56FBD0D21}"/>
              </a:ext>
            </a:extLst>
          </p:cNvPr>
          <p:cNvGrpSpPr/>
          <p:nvPr/>
        </p:nvGrpSpPr>
        <p:grpSpPr>
          <a:xfrm>
            <a:off x="2252663" y="809625"/>
            <a:ext cx="206188" cy="195668"/>
            <a:chOff x="2252663" y="809625"/>
            <a:chExt cx="206188" cy="195668"/>
          </a:xfrm>
        </p:grpSpPr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DE599C76-C408-4619-8E55-7AE32D38AA91}"/>
                </a:ext>
              </a:extLst>
            </p:cNvPr>
            <p:cNvCxnSpPr/>
            <p:nvPr/>
          </p:nvCxnSpPr>
          <p:spPr>
            <a:xfrm flipV="1">
              <a:off x="2295525" y="819598"/>
              <a:ext cx="0" cy="185695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1C6B3426-7293-46CE-9B98-DE35A854B1EB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BFBA5360-A8FF-4A3F-A004-66F5F6945475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99839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9DD5C25A-8CBB-4507-B0EF-681DF6C6D0C5}"/>
              </a:ext>
            </a:extLst>
          </p:cNvPr>
          <p:cNvGrpSpPr/>
          <p:nvPr/>
        </p:nvGrpSpPr>
        <p:grpSpPr>
          <a:xfrm>
            <a:off x="5047169" y="2389360"/>
            <a:ext cx="206188" cy="195668"/>
            <a:chOff x="2252663" y="809625"/>
            <a:chExt cx="206188" cy="195668"/>
          </a:xfrm>
        </p:grpSpPr>
        <p:cxnSp>
          <p:nvCxnSpPr>
            <p:cNvPr id="44" name="Conector recto 43">
              <a:extLst>
                <a:ext uri="{FF2B5EF4-FFF2-40B4-BE49-F238E27FC236}">
                  <a16:creationId xmlns:a16="http://schemas.microsoft.com/office/drawing/2014/main" id="{81551590-E111-4456-9B80-AFFE38C12AF9}"/>
                </a:ext>
              </a:extLst>
            </p:cNvPr>
            <p:cNvCxnSpPr/>
            <p:nvPr/>
          </p:nvCxnSpPr>
          <p:spPr>
            <a:xfrm flipV="1">
              <a:off x="2295525" y="819598"/>
              <a:ext cx="0" cy="185695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Conector recto de flecha 44">
              <a:extLst>
                <a:ext uri="{FF2B5EF4-FFF2-40B4-BE49-F238E27FC236}">
                  <a16:creationId xmlns:a16="http://schemas.microsoft.com/office/drawing/2014/main" id="{07453C73-1719-466C-B7D2-6C85CADFB9B1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829E93D6-73B9-43AD-BD6B-53803C7E3C39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99839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526AFF88-9A3D-4A62-8E86-A52F0B1FA770}"/>
              </a:ext>
            </a:extLst>
          </p:cNvPr>
          <p:cNvGrpSpPr/>
          <p:nvPr/>
        </p:nvGrpSpPr>
        <p:grpSpPr>
          <a:xfrm>
            <a:off x="1240798" y="2920657"/>
            <a:ext cx="206188" cy="195668"/>
            <a:chOff x="2252663" y="809625"/>
            <a:chExt cx="206188" cy="195668"/>
          </a:xfrm>
        </p:grpSpPr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D9B8010F-B8AF-4901-907C-BF06FE422E72}"/>
                </a:ext>
              </a:extLst>
            </p:cNvPr>
            <p:cNvCxnSpPr/>
            <p:nvPr/>
          </p:nvCxnSpPr>
          <p:spPr>
            <a:xfrm flipV="1">
              <a:off x="2295525" y="819598"/>
              <a:ext cx="0" cy="185695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Conector recto de flecha 48">
              <a:extLst>
                <a:ext uri="{FF2B5EF4-FFF2-40B4-BE49-F238E27FC236}">
                  <a16:creationId xmlns:a16="http://schemas.microsoft.com/office/drawing/2014/main" id="{67EE2D0E-55F5-441C-875F-846B85815DCA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Conector recto de flecha 49">
              <a:extLst>
                <a:ext uri="{FF2B5EF4-FFF2-40B4-BE49-F238E27FC236}">
                  <a16:creationId xmlns:a16="http://schemas.microsoft.com/office/drawing/2014/main" id="{7CD6D9FB-17AE-4FBF-AF11-8374D96D9CE0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99839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1" name="Rectángulo 50">
            <a:extLst>
              <a:ext uri="{FF2B5EF4-FFF2-40B4-BE49-F238E27FC236}">
                <a16:creationId xmlns:a16="http://schemas.microsoft.com/office/drawing/2014/main" id="{4108B712-E67E-4A18-B3A0-1588B85D044E}"/>
              </a:ext>
            </a:extLst>
          </p:cNvPr>
          <p:cNvSpPr/>
          <p:nvPr/>
        </p:nvSpPr>
        <p:spPr>
          <a:xfrm>
            <a:off x="7328775" y="260865"/>
            <a:ext cx="1669984" cy="512100"/>
          </a:xfrm>
          <a:prstGeom prst="rect">
            <a:avLst/>
          </a:prstGeom>
          <a:pattFill prst="divot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Marroc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és un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protectorat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de França</a:t>
            </a:r>
            <a:endParaRPr lang="es-ES" sz="1100" b="1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984EF3E6-AF8C-4566-9116-74502709FFC4}"/>
              </a:ext>
            </a:extLst>
          </p:cNvPr>
          <p:cNvSpPr/>
          <p:nvPr/>
        </p:nvSpPr>
        <p:spPr>
          <a:xfrm>
            <a:off x="6299382" y="4014266"/>
            <a:ext cx="1989268" cy="512100"/>
          </a:xfrm>
          <a:prstGeom prst="rect">
            <a:avLst/>
          </a:prstGeom>
          <a:pattFill prst="divot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Els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Balcanes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són països ocupats per l’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Imperi Turc</a:t>
            </a:r>
            <a:endParaRPr lang="es-ES" sz="11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A4E3FC7C-46C6-4ABB-ACC4-B62E0D3FA157}"/>
              </a:ext>
            </a:extLst>
          </p:cNvPr>
          <p:cNvGrpSpPr/>
          <p:nvPr/>
        </p:nvGrpSpPr>
        <p:grpSpPr>
          <a:xfrm>
            <a:off x="2744491" y="1376195"/>
            <a:ext cx="206188" cy="625574"/>
            <a:chOff x="2744491" y="1376195"/>
            <a:chExt cx="206188" cy="625574"/>
          </a:xfrm>
        </p:grpSpPr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E08DCC96-E048-451B-BEB6-16B3979F03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87353" y="1386170"/>
              <a:ext cx="0" cy="61559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315FD42E-1A61-4A70-85AC-398FAC44AB6C}"/>
                </a:ext>
              </a:extLst>
            </p:cNvPr>
            <p:cNvCxnSpPr/>
            <p:nvPr/>
          </p:nvCxnSpPr>
          <p:spPr>
            <a:xfrm>
              <a:off x="2744491" y="137619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Conector recto de flecha 36">
              <a:extLst>
                <a:ext uri="{FF2B5EF4-FFF2-40B4-BE49-F238E27FC236}">
                  <a16:creationId xmlns:a16="http://schemas.microsoft.com/office/drawing/2014/main" id="{4C1703F8-8BDB-4568-8541-602347788979}"/>
                </a:ext>
              </a:extLst>
            </p:cNvPr>
            <p:cNvCxnSpPr>
              <a:cxnSpLocks/>
            </p:cNvCxnSpPr>
            <p:nvPr/>
          </p:nvCxnSpPr>
          <p:spPr>
            <a:xfrm>
              <a:off x="2781003" y="160941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Conector recto de flecha 37">
              <a:extLst>
                <a:ext uri="{FF2B5EF4-FFF2-40B4-BE49-F238E27FC236}">
                  <a16:creationId xmlns:a16="http://schemas.microsoft.com/office/drawing/2014/main" id="{0F239AF7-BDB5-4D29-98FA-E442B4D1377B}"/>
                </a:ext>
              </a:extLst>
            </p:cNvPr>
            <p:cNvCxnSpPr>
              <a:cxnSpLocks/>
            </p:cNvCxnSpPr>
            <p:nvPr/>
          </p:nvCxnSpPr>
          <p:spPr>
            <a:xfrm>
              <a:off x="2780910" y="180412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Conector recto de flecha 40">
              <a:extLst>
                <a:ext uri="{FF2B5EF4-FFF2-40B4-BE49-F238E27FC236}">
                  <a16:creationId xmlns:a16="http://schemas.microsoft.com/office/drawing/2014/main" id="{51CDD9D0-E986-4F15-B1EA-FED20FF9F356}"/>
                </a:ext>
              </a:extLst>
            </p:cNvPr>
            <p:cNvCxnSpPr>
              <a:cxnSpLocks/>
            </p:cNvCxnSpPr>
            <p:nvPr/>
          </p:nvCxnSpPr>
          <p:spPr>
            <a:xfrm>
              <a:off x="2780910" y="2001769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C4ED4F0-7E9D-41AB-94D8-E3A7C5112B06}"/>
              </a:ext>
            </a:extLst>
          </p:cNvPr>
          <p:cNvSpPr/>
          <p:nvPr/>
        </p:nvSpPr>
        <p:spPr>
          <a:xfrm>
            <a:off x="3923800" y="969818"/>
            <a:ext cx="1354782" cy="128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386073" y="465859"/>
            <a:ext cx="8371853" cy="201958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NACIONALISME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 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cada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nació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s’afirma com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superior a la resta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(pensen que guanyarien fàcilment)</a:t>
            </a: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POLÍTICA D’ARMAMENTS</a:t>
            </a:r>
            <a:r>
              <a:rPr lang="es-ES" sz="1200" b="1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/ </a:t>
            </a: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PAU ARMADA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els països es preparen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militarment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(amb armes de lluny) per a demostrar que eren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més forts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rivalitat psicológica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perquè pensen que hauria una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guerra</a:t>
            </a:r>
            <a:endParaRPr lang="es-ES" sz="1200" b="1"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ASSASSINAT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el príncep hereu d’Àustria-Hongria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Francesc Ferran</a:t>
            </a:r>
            <a:b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Itàlia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canvia de 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bàndol (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Triple Entesa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)</a:t>
            </a:r>
            <a:b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Àustria-Hongria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declara la guerra a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Sèrbia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recolçada per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Rússia</a:t>
            </a:r>
            <a:b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França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Gran Bretanya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en contra d’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b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en contra d’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Àustria-Hongria</a:t>
            </a:r>
            <a:endParaRPr lang="es-ES" sz="1200" b="1"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3923800" y="4526366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4E01446-2C65-4CBE-A319-C3D398792A43}"/>
              </a:ext>
            </a:extLst>
          </p:cNvPr>
          <p:cNvSpPr/>
          <p:nvPr/>
        </p:nvSpPr>
        <p:spPr>
          <a:xfrm>
            <a:off x="5337025" y="1273850"/>
            <a:ext cx="2954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-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per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nacionalisme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pàtria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 de </a:t>
            </a:r>
            <a:r>
              <a:rPr lang="es-ES" sz="1200" baseline="300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*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Sèrbia</a:t>
            </a:r>
            <a:endParaRPr lang="es-ES" sz="12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D74410B-32B6-4BD6-B4BD-C1E88559E061}"/>
              </a:ext>
            </a:extLst>
          </p:cNvPr>
          <p:cNvSpPr/>
          <p:nvPr/>
        </p:nvSpPr>
        <p:spPr>
          <a:xfrm>
            <a:off x="5359040" y="1493788"/>
            <a:ext cx="3389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-</a:t>
            </a:r>
            <a:r>
              <a:rPr lang="es-ES" sz="1200" b="1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JUNY 1914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: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assassinat per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erriweather Sans Regular" panose="020B0604020202020204" charset="0"/>
                <a:sym typeface="Wingdings" panose="05000000000000000000" pitchFamily="2" charset="2"/>
              </a:rPr>
              <a:t>Gravilio Princep</a:t>
            </a:r>
            <a:endParaRPr lang="es-ES" sz="12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sp>
        <p:nvSpPr>
          <p:cNvPr id="22" name="Cerrar llave 21">
            <a:extLst>
              <a:ext uri="{FF2B5EF4-FFF2-40B4-BE49-F238E27FC236}">
                <a16:creationId xmlns:a16="http://schemas.microsoft.com/office/drawing/2014/main" id="{1AB52084-7805-4CD2-BC8C-7F4741628170}"/>
              </a:ext>
            </a:extLst>
          </p:cNvPr>
          <p:cNvSpPr/>
          <p:nvPr/>
        </p:nvSpPr>
        <p:spPr>
          <a:xfrm rot="10800000">
            <a:off x="5359040" y="1326076"/>
            <a:ext cx="48490" cy="363286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: doblada hacia arriba 13">
            <a:extLst>
              <a:ext uri="{FF2B5EF4-FFF2-40B4-BE49-F238E27FC236}">
                <a16:creationId xmlns:a16="http://schemas.microsoft.com/office/drawing/2014/main" id="{14B51EF3-79D7-4801-9463-555C837C1DA3}"/>
              </a:ext>
            </a:extLst>
          </p:cNvPr>
          <p:cNvSpPr/>
          <p:nvPr/>
        </p:nvSpPr>
        <p:spPr>
          <a:xfrm rot="5400000">
            <a:off x="615100" y="1569646"/>
            <a:ext cx="164854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: doblada hacia arriba 23">
            <a:extLst>
              <a:ext uri="{FF2B5EF4-FFF2-40B4-BE49-F238E27FC236}">
                <a16:creationId xmlns:a16="http://schemas.microsoft.com/office/drawing/2014/main" id="{CF292374-5398-482C-ACA5-EC57521A0865}"/>
              </a:ext>
            </a:extLst>
          </p:cNvPr>
          <p:cNvSpPr/>
          <p:nvPr/>
        </p:nvSpPr>
        <p:spPr>
          <a:xfrm rot="5400000">
            <a:off x="511517" y="1673229"/>
            <a:ext cx="372020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: doblada hacia arriba 24">
            <a:extLst>
              <a:ext uri="{FF2B5EF4-FFF2-40B4-BE49-F238E27FC236}">
                <a16:creationId xmlns:a16="http://schemas.microsoft.com/office/drawing/2014/main" id="{387AC1E2-52DB-4BD9-B53C-BF4AAB78BF8F}"/>
              </a:ext>
            </a:extLst>
          </p:cNvPr>
          <p:cNvSpPr/>
          <p:nvPr/>
        </p:nvSpPr>
        <p:spPr>
          <a:xfrm rot="5400000">
            <a:off x="403817" y="1782222"/>
            <a:ext cx="582657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: doblada hacia arriba 25">
            <a:extLst>
              <a:ext uri="{FF2B5EF4-FFF2-40B4-BE49-F238E27FC236}">
                <a16:creationId xmlns:a16="http://schemas.microsoft.com/office/drawing/2014/main" id="{22FA4F1C-0F9E-49A9-82D4-65CAE0058177}"/>
              </a:ext>
            </a:extLst>
          </p:cNvPr>
          <p:cNvSpPr/>
          <p:nvPr/>
        </p:nvSpPr>
        <p:spPr>
          <a:xfrm rot="5400000">
            <a:off x="298395" y="1883969"/>
            <a:ext cx="793501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341DC4-F735-4A14-AE92-9367910BC79D}"/>
              </a:ext>
            </a:extLst>
          </p:cNvPr>
          <p:cNvSpPr txBox="1"/>
          <p:nvPr/>
        </p:nvSpPr>
        <p:spPr>
          <a:xfrm rot="16200000">
            <a:off x="-1552" y="1791715"/>
            <a:ext cx="7935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>
                <a:solidFill>
                  <a:schemeClr val="tx1"/>
                </a:solidFill>
                <a:latin typeface="Merriweather Sans Regular" panose="020B0604020202020204" charset="0"/>
              </a:rPr>
              <a:t>esclata la guerra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427CC9D-39DC-45A7-8AFF-36D2DC9B7146}"/>
              </a:ext>
            </a:extLst>
          </p:cNvPr>
          <p:cNvSpPr/>
          <p:nvPr/>
        </p:nvSpPr>
        <p:spPr>
          <a:xfrm>
            <a:off x="552511" y="4350167"/>
            <a:ext cx="2304896" cy="658915"/>
          </a:xfrm>
          <a:prstGeom prst="rect">
            <a:avLst/>
          </a:prstGeom>
          <a:pattFill prst="divot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Itàlia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era neutral però canviava d’aliança en funció de les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terres africanes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que aconseguiria</a:t>
            </a:r>
            <a:endParaRPr lang="es-ES" sz="1100" b="1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E7D37D6-B98D-477A-8774-742D1E8AAD70}"/>
              </a:ext>
            </a:extLst>
          </p:cNvPr>
          <p:cNvSpPr/>
          <p:nvPr/>
        </p:nvSpPr>
        <p:spPr>
          <a:xfrm>
            <a:off x="7964280" y="1840715"/>
            <a:ext cx="992270" cy="268520"/>
          </a:xfrm>
          <a:prstGeom prst="rect">
            <a:avLst/>
          </a:prstGeom>
          <a:pattFill prst="divot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En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Sarajevo</a:t>
            </a:r>
            <a:endParaRPr lang="es-ES" sz="11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5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0">
            <a:extLst>
              <a:ext uri="{FF2B5EF4-FFF2-40B4-BE49-F238E27FC236}">
                <a16:creationId xmlns:a16="http://schemas.microsoft.com/office/drawing/2014/main" id="{CA64E8EF-A68E-4F40-B8E0-23ACADBA04EB}"/>
              </a:ext>
            </a:extLst>
          </p:cNvPr>
          <p:cNvSpPr/>
          <p:nvPr/>
        </p:nvSpPr>
        <p:spPr>
          <a:xfrm>
            <a:off x="245674" y="2056646"/>
            <a:ext cx="595722" cy="2155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D9C70B7-949F-4DCB-8E6C-5EE32024FA50}"/>
              </a:ext>
            </a:extLst>
          </p:cNvPr>
          <p:cNvSpPr/>
          <p:nvPr/>
        </p:nvSpPr>
        <p:spPr>
          <a:xfrm>
            <a:off x="245674" y="847195"/>
            <a:ext cx="595722" cy="2155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4ED4F0-7E9D-41AB-94D8-E3A7C5112B06}"/>
              </a:ext>
            </a:extLst>
          </p:cNvPr>
          <p:cNvSpPr/>
          <p:nvPr/>
        </p:nvSpPr>
        <p:spPr>
          <a:xfrm>
            <a:off x="3923800" y="969818"/>
            <a:ext cx="1354782" cy="128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41396" y="18598"/>
            <a:ext cx="7433400" cy="62345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2. </a:t>
            </a:r>
            <a:r>
              <a:rPr lang="es-ES"/>
              <a:t>Desenvolupament 1ª Guerra Mondial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259528" y="856385"/>
            <a:ext cx="8371853" cy="219450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1ª FASE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</a:rPr>
              <a:t>– GUERRA DE MOVIMENTS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juliol-setembre 1914</a:t>
            </a:r>
            <a:b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Alemanya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ocupa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Bèlgica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accedir 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França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acabar amb la guerra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BATALLA DE MARNE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francesos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van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immobilitzar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el front amb el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rio Marne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El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front oriental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també s’immobilitza amb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Rússia</a:t>
            </a:r>
            <a:b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Rússia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es replega davant l’avanç d’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esgotar els seus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recursos</a:t>
            </a:r>
            <a:endParaRPr lang="es-ES" sz="1200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2ª FASE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</a:rPr>
              <a:t>– GUERRA DE DESGAST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/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</a:rPr>
              <a:t>TRINXERES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setembre 1914-1916</a:t>
            </a:r>
            <a:b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                                  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consisteix en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resistir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                                 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fronts no es mouen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vida duríssima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es produeixen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milions de morts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a les batalles: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Verdún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Somme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es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mundialitza el conflicte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amb l’entrada dels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països asiàtics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colònies</a:t>
            </a: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3923800" y="4526366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134E36C-C968-4118-A532-FC72513A4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800" y="529696"/>
            <a:ext cx="1296300" cy="155286"/>
          </a:xfrm>
          <a:prstGeom prst="rect">
            <a:avLst/>
          </a:prstGeom>
        </p:spPr>
      </p:pic>
      <p:sp>
        <p:nvSpPr>
          <p:cNvPr id="51" name="Flecha: doblada hacia arriba 50">
            <a:extLst>
              <a:ext uri="{FF2B5EF4-FFF2-40B4-BE49-F238E27FC236}">
                <a16:creationId xmlns:a16="http://schemas.microsoft.com/office/drawing/2014/main" id="{8A4DB08D-58F3-490E-A93D-453D224CEE12}"/>
              </a:ext>
            </a:extLst>
          </p:cNvPr>
          <p:cNvSpPr/>
          <p:nvPr/>
        </p:nvSpPr>
        <p:spPr>
          <a:xfrm rot="5400000">
            <a:off x="1029320" y="1034082"/>
            <a:ext cx="169173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Flecha: doblada hacia arriba 51">
            <a:extLst>
              <a:ext uri="{FF2B5EF4-FFF2-40B4-BE49-F238E27FC236}">
                <a16:creationId xmlns:a16="http://schemas.microsoft.com/office/drawing/2014/main" id="{88EAB13F-C711-4A0E-B9DB-51E203F1AA7D}"/>
              </a:ext>
            </a:extLst>
          </p:cNvPr>
          <p:cNvSpPr/>
          <p:nvPr/>
        </p:nvSpPr>
        <p:spPr>
          <a:xfrm rot="5400000">
            <a:off x="926757" y="1145836"/>
            <a:ext cx="374298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Flecha: doblada hacia arriba 52">
            <a:extLst>
              <a:ext uri="{FF2B5EF4-FFF2-40B4-BE49-F238E27FC236}">
                <a16:creationId xmlns:a16="http://schemas.microsoft.com/office/drawing/2014/main" id="{552581C1-6381-4FA1-B6FF-9A9D8017F5C8}"/>
              </a:ext>
            </a:extLst>
          </p:cNvPr>
          <p:cNvSpPr/>
          <p:nvPr/>
        </p:nvSpPr>
        <p:spPr>
          <a:xfrm rot="5400000">
            <a:off x="819768" y="1243635"/>
            <a:ext cx="588275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Flecha: doblada hacia arriba 54">
            <a:extLst>
              <a:ext uri="{FF2B5EF4-FFF2-40B4-BE49-F238E27FC236}">
                <a16:creationId xmlns:a16="http://schemas.microsoft.com/office/drawing/2014/main" id="{D99E1CFC-A3F0-490F-9F6E-AA17FE126FF6}"/>
              </a:ext>
            </a:extLst>
          </p:cNvPr>
          <p:cNvSpPr/>
          <p:nvPr/>
        </p:nvSpPr>
        <p:spPr>
          <a:xfrm rot="5400000">
            <a:off x="1029319" y="2261536"/>
            <a:ext cx="169173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Flecha: doblada hacia arriba 55">
            <a:extLst>
              <a:ext uri="{FF2B5EF4-FFF2-40B4-BE49-F238E27FC236}">
                <a16:creationId xmlns:a16="http://schemas.microsoft.com/office/drawing/2014/main" id="{90669DFA-30B4-4826-8AA5-C5D485502697}"/>
              </a:ext>
            </a:extLst>
          </p:cNvPr>
          <p:cNvSpPr/>
          <p:nvPr/>
        </p:nvSpPr>
        <p:spPr>
          <a:xfrm rot="5400000">
            <a:off x="926756" y="2373290"/>
            <a:ext cx="374298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Flecha: doblada hacia arriba 56">
            <a:extLst>
              <a:ext uri="{FF2B5EF4-FFF2-40B4-BE49-F238E27FC236}">
                <a16:creationId xmlns:a16="http://schemas.microsoft.com/office/drawing/2014/main" id="{40A171B6-A396-48C6-AA0E-4EC6DEAADA34}"/>
              </a:ext>
            </a:extLst>
          </p:cNvPr>
          <p:cNvSpPr/>
          <p:nvPr/>
        </p:nvSpPr>
        <p:spPr>
          <a:xfrm rot="5400000">
            <a:off x="819767" y="2471089"/>
            <a:ext cx="588275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Flecha: doblada hacia arriba 57">
            <a:extLst>
              <a:ext uri="{FF2B5EF4-FFF2-40B4-BE49-F238E27FC236}">
                <a16:creationId xmlns:a16="http://schemas.microsoft.com/office/drawing/2014/main" id="{5E14C68A-13D9-462A-A8ED-5029D194617C}"/>
              </a:ext>
            </a:extLst>
          </p:cNvPr>
          <p:cNvSpPr/>
          <p:nvPr/>
        </p:nvSpPr>
        <p:spPr>
          <a:xfrm rot="5400000">
            <a:off x="722441" y="2568417"/>
            <a:ext cx="782928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41B62DE-CA43-4BC9-985D-A612A3DD4CA3}"/>
              </a:ext>
            </a:extLst>
          </p:cNvPr>
          <p:cNvSpPr/>
          <p:nvPr/>
        </p:nvSpPr>
        <p:spPr>
          <a:xfrm>
            <a:off x="6770338" y="2783119"/>
            <a:ext cx="1802162" cy="439171"/>
          </a:xfrm>
          <a:prstGeom prst="rect">
            <a:avLst/>
          </a:prstGeom>
          <a:pattFill prst="divot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El lloc més bombardejat és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Verdún</a:t>
            </a:r>
            <a:endParaRPr lang="es-ES" sz="11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049F8AB6-C012-4A4E-A3AB-39FA196F9B1C}"/>
              </a:ext>
            </a:extLst>
          </p:cNvPr>
          <p:cNvSpPr/>
          <p:nvPr/>
        </p:nvSpPr>
        <p:spPr>
          <a:xfrm>
            <a:off x="6172648" y="3583283"/>
            <a:ext cx="2399852" cy="439171"/>
          </a:xfrm>
          <a:prstGeom prst="rect">
            <a:avLst/>
          </a:prstGeom>
          <a:pattFill prst="divot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Utilitzaven una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guerra ràpida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per guanyar a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enemics més forts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C21C291C-DF7A-4BE9-9AA7-091927A7412C}"/>
              </a:ext>
            </a:extLst>
          </p:cNvPr>
          <p:cNvSpPr/>
          <p:nvPr/>
        </p:nvSpPr>
        <p:spPr>
          <a:xfrm>
            <a:off x="6682215" y="627294"/>
            <a:ext cx="2179320" cy="582381"/>
          </a:xfrm>
          <a:prstGeom prst="rect">
            <a:avLst/>
          </a:prstGeom>
          <a:pattFill prst="divot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Els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francesos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poden immobilitzar el front perquè és el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seu territori</a:t>
            </a:r>
            <a:endParaRPr lang="es-ES" sz="1100">
              <a:solidFill>
                <a:schemeClr val="tx1"/>
              </a:solidFill>
              <a:latin typeface="Merriweather Sans Regular" panose="020B060402020202020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E7F75EB-D711-4BCC-BCF0-768DD192D4C0}"/>
              </a:ext>
            </a:extLst>
          </p:cNvPr>
          <p:cNvSpPr txBox="1"/>
          <p:nvPr/>
        </p:nvSpPr>
        <p:spPr>
          <a:xfrm>
            <a:off x="6090822" y="3346981"/>
            <a:ext cx="150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3"/>
                </a:solidFill>
                <a:latin typeface="Merriweather Sans Regular" panose="020B0604020202020204" charset="0"/>
              </a:rPr>
              <a:t>Plan Schlieffen</a:t>
            </a:r>
          </a:p>
        </p:txBody>
      </p:sp>
      <p:sp>
        <p:nvSpPr>
          <p:cNvPr id="20" name="Flecha: doblada hacia arriba 19">
            <a:extLst>
              <a:ext uri="{FF2B5EF4-FFF2-40B4-BE49-F238E27FC236}">
                <a16:creationId xmlns:a16="http://schemas.microsoft.com/office/drawing/2014/main" id="{2D28D2CF-BADA-45C2-96E0-23543468DDF2}"/>
              </a:ext>
            </a:extLst>
          </p:cNvPr>
          <p:cNvSpPr/>
          <p:nvPr/>
        </p:nvSpPr>
        <p:spPr>
          <a:xfrm rot="5400000">
            <a:off x="722006" y="1341704"/>
            <a:ext cx="782930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48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0">
            <a:extLst>
              <a:ext uri="{FF2B5EF4-FFF2-40B4-BE49-F238E27FC236}">
                <a16:creationId xmlns:a16="http://schemas.microsoft.com/office/drawing/2014/main" id="{CA64E8EF-A68E-4F40-B8E0-23ACADBA04EB}"/>
              </a:ext>
            </a:extLst>
          </p:cNvPr>
          <p:cNvSpPr/>
          <p:nvPr/>
        </p:nvSpPr>
        <p:spPr>
          <a:xfrm>
            <a:off x="259528" y="188998"/>
            <a:ext cx="595722" cy="2155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4ED4F0-7E9D-41AB-94D8-E3A7C5112B06}"/>
              </a:ext>
            </a:extLst>
          </p:cNvPr>
          <p:cNvSpPr/>
          <p:nvPr/>
        </p:nvSpPr>
        <p:spPr>
          <a:xfrm>
            <a:off x="3848241" y="984456"/>
            <a:ext cx="1354782" cy="128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259528" y="188999"/>
            <a:ext cx="8624944" cy="179220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3ª FASE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</a:rPr>
              <a:t>– CRISI DE 1917 I FI DE LA GUERRA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1917-1918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Estats Units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declara la guerra 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Alemanya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enfosament vaixell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Lusitània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TRACTAT DE BREST-LITOUSK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Rússia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va negociar 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pau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amb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fi de la guerra oriental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triomf de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Revolució d’Octubre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nou govern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a canvi de cedir 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una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important quantitat de territoris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Al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front Ociddental,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britànics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francesos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E.E.U.U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paren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nova ofensiva alemana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(soldats traslladats del front oriental)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llancen una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contraofensiva cap Alemanya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novembre 1918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 obliga a rendir-se al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kàiser Guillem I</a:t>
            </a:r>
            <a:endParaRPr lang="es-ES" sz="1200" b="1" u="sng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3923800" y="4526366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id="{3CF1B450-9211-4D49-A63E-4AA1BD1E15D9}"/>
              </a:ext>
            </a:extLst>
          </p:cNvPr>
          <p:cNvSpPr/>
          <p:nvPr/>
        </p:nvSpPr>
        <p:spPr>
          <a:xfrm>
            <a:off x="7948167" y="1872149"/>
            <a:ext cx="219088" cy="19543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8B277B0-F907-4B87-90F3-A63C39EAF8C2}"/>
              </a:ext>
            </a:extLst>
          </p:cNvPr>
          <p:cNvSpPr txBox="1"/>
          <p:nvPr/>
        </p:nvSpPr>
        <p:spPr>
          <a:xfrm>
            <a:off x="6951325" y="2059650"/>
            <a:ext cx="2212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accent3"/>
                </a:solidFill>
                <a:latin typeface="Merriweather Sans Regular" panose="020B0604020202020204" charset="0"/>
              </a:rPr>
              <a:t>derrota d’</a:t>
            </a:r>
            <a:r>
              <a:rPr lang="es-ES" sz="1200" b="1">
                <a:solidFill>
                  <a:schemeClr val="accent3"/>
                </a:solidFill>
                <a:latin typeface="Merriweather Sans Regular" panose="020B0604020202020204" charset="0"/>
              </a:rPr>
              <a:t>Àustria-Hongria</a:t>
            </a:r>
            <a:r>
              <a:rPr lang="es-ES" sz="1200">
                <a:solidFill>
                  <a:schemeClr val="accent3"/>
                </a:solidFill>
                <a:latin typeface="Merriweather Sans Regular" panose="020B0604020202020204" charset="0"/>
              </a:rPr>
              <a:t>, </a:t>
            </a:r>
            <a:r>
              <a:rPr lang="es-ES" sz="1200" b="1">
                <a:solidFill>
                  <a:schemeClr val="accent3"/>
                </a:solidFill>
                <a:latin typeface="Merriweather Sans Regular" panose="020B0604020202020204" charset="0"/>
              </a:rPr>
              <a:t>Bèlgica</a:t>
            </a:r>
            <a:r>
              <a:rPr lang="es-ES" sz="1200">
                <a:solidFill>
                  <a:schemeClr val="accent3"/>
                </a:solidFill>
                <a:latin typeface="Merriweather Sans Regular" panose="020B0604020202020204" charset="0"/>
              </a:rPr>
              <a:t> i </a:t>
            </a:r>
            <a:r>
              <a:rPr lang="es-ES" sz="1200" b="1">
                <a:solidFill>
                  <a:schemeClr val="accent3"/>
                </a:solidFill>
                <a:latin typeface="Merriweather Sans Regular" panose="020B0604020202020204" charset="0"/>
              </a:rPr>
              <a:t>Alemanya</a:t>
            </a:r>
            <a:endParaRPr lang="es-ES" sz="1200">
              <a:solidFill>
                <a:schemeClr val="accent3"/>
              </a:solidFill>
              <a:latin typeface="Merriweather Sans Regular" panose="020B0604020202020204" charset="0"/>
            </a:endParaRPr>
          </a:p>
        </p:txBody>
      </p:sp>
      <p:sp>
        <p:nvSpPr>
          <p:cNvPr id="14" name="Flecha: doblada hacia arriba 13">
            <a:extLst>
              <a:ext uri="{FF2B5EF4-FFF2-40B4-BE49-F238E27FC236}">
                <a16:creationId xmlns:a16="http://schemas.microsoft.com/office/drawing/2014/main" id="{3BC13D35-82B3-4221-9147-FC8B6A64C006}"/>
              </a:ext>
            </a:extLst>
          </p:cNvPr>
          <p:cNvSpPr/>
          <p:nvPr/>
        </p:nvSpPr>
        <p:spPr>
          <a:xfrm rot="5400000">
            <a:off x="623197" y="804263"/>
            <a:ext cx="981415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doblada hacia arriba 14">
            <a:extLst>
              <a:ext uri="{FF2B5EF4-FFF2-40B4-BE49-F238E27FC236}">
                <a16:creationId xmlns:a16="http://schemas.microsoft.com/office/drawing/2014/main" id="{BCAA2A76-5224-4411-BF81-3E9CE088D9F9}"/>
              </a:ext>
            </a:extLst>
          </p:cNvPr>
          <p:cNvSpPr/>
          <p:nvPr/>
        </p:nvSpPr>
        <p:spPr>
          <a:xfrm rot="5400000">
            <a:off x="934969" y="492535"/>
            <a:ext cx="357955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doblada hacia arriba 15">
            <a:extLst>
              <a:ext uri="{FF2B5EF4-FFF2-40B4-BE49-F238E27FC236}">
                <a16:creationId xmlns:a16="http://schemas.microsoft.com/office/drawing/2014/main" id="{8A1856F1-B118-43E4-BF02-C80C5E3934E4}"/>
              </a:ext>
            </a:extLst>
          </p:cNvPr>
          <p:cNvSpPr/>
          <p:nvPr/>
        </p:nvSpPr>
        <p:spPr>
          <a:xfrm rot="5400000">
            <a:off x="1044746" y="382673"/>
            <a:ext cx="138232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doblada hacia arriba 17">
            <a:extLst>
              <a:ext uri="{FF2B5EF4-FFF2-40B4-BE49-F238E27FC236}">
                <a16:creationId xmlns:a16="http://schemas.microsoft.com/office/drawing/2014/main" id="{71B01F87-63F6-45CA-8AFC-3B8808C743A8}"/>
              </a:ext>
            </a:extLst>
          </p:cNvPr>
          <p:cNvSpPr/>
          <p:nvPr/>
        </p:nvSpPr>
        <p:spPr>
          <a:xfrm rot="5400000">
            <a:off x="1337640" y="789865"/>
            <a:ext cx="185856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doblada hacia arriba 18">
            <a:extLst>
              <a:ext uri="{FF2B5EF4-FFF2-40B4-BE49-F238E27FC236}">
                <a16:creationId xmlns:a16="http://schemas.microsoft.com/office/drawing/2014/main" id="{C5018068-1BF0-404F-918A-0243AC49E1C9}"/>
              </a:ext>
            </a:extLst>
          </p:cNvPr>
          <p:cNvSpPr/>
          <p:nvPr/>
        </p:nvSpPr>
        <p:spPr>
          <a:xfrm rot="5400000">
            <a:off x="1234055" y="893450"/>
            <a:ext cx="393026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: doblada hacia arriba 19">
            <a:extLst>
              <a:ext uri="{FF2B5EF4-FFF2-40B4-BE49-F238E27FC236}">
                <a16:creationId xmlns:a16="http://schemas.microsoft.com/office/drawing/2014/main" id="{64CD371A-E9F2-4541-8F7A-89521EA8EBD6}"/>
              </a:ext>
            </a:extLst>
          </p:cNvPr>
          <p:cNvSpPr/>
          <p:nvPr/>
        </p:nvSpPr>
        <p:spPr>
          <a:xfrm rot="5400000">
            <a:off x="1347477" y="1426017"/>
            <a:ext cx="208953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: doblada hacia arriba 20">
            <a:extLst>
              <a:ext uri="{FF2B5EF4-FFF2-40B4-BE49-F238E27FC236}">
                <a16:creationId xmlns:a16="http://schemas.microsoft.com/office/drawing/2014/main" id="{ABD86698-CE7C-4A1B-B038-808BB9B0C205}"/>
              </a:ext>
            </a:extLst>
          </p:cNvPr>
          <p:cNvSpPr/>
          <p:nvPr/>
        </p:nvSpPr>
        <p:spPr>
          <a:xfrm rot="5400000">
            <a:off x="1255440" y="1518055"/>
            <a:ext cx="393027" cy="182012"/>
          </a:xfrm>
          <a:prstGeom prst="bentUpArrow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EB0319A-DE40-4953-98D8-2B7AFE561E6C}"/>
              </a:ext>
            </a:extLst>
          </p:cNvPr>
          <p:cNvSpPr/>
          <p:nvPr/>
        </p:nvSpPr>
        <p:spPr>
          <a:xfrm>
            <a:off x="632468" y="4298086"/>
            <a:ext cx="2399852" cy="456559"/>
          </a:xfrm>
          <a:prstGeom prst="rect">
            <a:avLst/>
          </a:prstGeom>
          <a:pattFill prst="divot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E.E.U.U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va entrar en la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1ªGM</a:t>
            </a:r>
            <a:r>
              <a:rPr lang="es-ES" sz="1100">
                <a:solidFill>
                  <a:schemeClr val="tx1"/>
                </a:solidFill>
                <a:latin typeface="Merriweather Sans Regular" panose="020B0604020202020204" charset="0"/>
              </a:rPr>
              <a:t> amb el president </a:t>
            </a:r>
            <a:r>
              <a:rPr lang="es-ES" sz="1100" b="1">
                <a:solidFill>
                  <a:schemeClr val="tx1"/>
                </a:solidFill>
                <a:latin typeface="Merriweather Sans Regular" panose="020B0604020202020204" charset="0"/>
              </a:rPr>
              <a:t>Woodow Wilson</a:t>
            </a:r>
          </a:p>
        </p:txBody>
      </p:sp>
      <p:sp>
        <p:nvSpPr>
          <p:cNvPr id="17" name="Google Shape;102;p15">
            <a:extLst>
              <a:ext uri="{FF2B5EF4-FFF2-40B4-BE49-F238E27FC236}">
                <a16:creationId xmlns:a16="http://schemas.microsoft.com/office/drawing/2014/main" id="{38E0C2F1-A230-41DA-A21E-9375767ACBE8}"/>
              </a:ext>
            </a:extLst>
          </p:cNvPr>
          <p:cNvSpPr txBox="1">
            <a:spLocks/>
          </p:cNvSpPr>
          <p:nvPr/>
        </p:nvSpPr>
        <p:spPr>
          <a:xfrm>
            <a:off x="269053" y="2628993"/>
            <a:ext cx="8624944" cy="153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171450" indent="-171450">
              <a:spcAft>
                <a:spcPts val="1200"/>
              </a:spcAft>
              <a:buSzPts val="1100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1ªGM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1ª guerra total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perquè afecta 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tota la població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s’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endeuten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els països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s’inverteix tota l’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economia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refugiats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han de fugir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dones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indústria militar</a:t>
            </a:r>
            <a:endParaRPr lang="es-ES" sz="1200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Com a resultat: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Europa demacrada</a:t>
            </a:r>
            <a:endParaRPr lang="es-ES" sz="1200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198FC4D-F0F3-4156-A7AF-0B23C92F6D8F}"/>
              </a:ext>
            </a:extLst>
          </p:cNvPr>
          <p:cNvCxnSpPr/>
          <p:nvPr/>
        </p:nvCxnSpPr>
        <p:spPr>
          <a:xfrm flipH="1">
            <a:off x="260350" y="2521315"/>
            <a:ext cx="8642350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Google Shape;102;p15">
            <a:extLst>
              <a:ext uri="{FF2B5EF4-FFF2-40B4-BE49-F238E27FC236}">
                <a16:creationId xmlns:a16="http://schemas.microsoft.com/office/drawing/2014/main" id="{FD6DCC34-9118-4CCF-9A81-FB4D42273F4B}"/>
              </a:ext>
            </a:extLst>
          </p:cNvPr>
          <p:cNvSpPr txBox="1">
            <a:spLocks/>
          </p:cNvSpPr>
          <p:nvPr/>
        </p:nvSpPr>
        <p:spPr>
          <a:xfrm>
            <a:off x="500239" y="2841064"/>
            <a:ext cx="165100" cy="8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7444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C4ED4F0-7E9D-41AB-94D8-E3A7C5112B06}"/>
              </a:ext>
            </a:extLst>
          </p:cNvPr>
          <p:cNvSpPr/>
          <p:nvPr/>
        </p:nvSpPr>
        <p:spPr>
          <a:xfrm>
            <a:off x="3923800" y="969818"/>
            <a:ext cx="1354782" cy="128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41396" y="18598"/>
            <a:ext cx="7433400" cy="62345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3. </a:t>
            </a:r>
            <a:r>
              <a:rPr lang="es-ES"/>
              <a:t>Conseqüències de la 1ª Guerra Mondial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3923800" y="4526366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134E36C-C968-4118-A532-FC72513A4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800" y="529696"/>
            <a:ext cx="1296300" cy="155286"/>
          </a:xfrm>
          <a:prstGeom prst="rect">
            <a:avLst/>
          </a:prstGeom>
        </p:spPr>
      </p:pic>
      <p:sp>
        <p:nvSpPr>
          <p:cNvPr id="21" name="Google Shape;100;p15">
            <a:extLst>
              <a:ext uri="{FF2B5EF4-FFF2-40B4-BE49-F238E27FC236}">
                <a16:creationId xmlns:a16="http://schemas.microsoft.com/office/drawing/2014/main" id="{EDBC3D06-4104-4114-B655-176124A90C1C}"/>
              </a:ext>
            </a:extLst>
          </p:cNvPr>
          <p:cNvSpPr txBox="1">
            <a:spLocks/>
          </p:cNvSpPr>
          <p:nvPr/>
        </p:nvSpPr>
        <p:spPr>
          <a:xfrm>
            <a:off x="359500" y="684982"/>
            <a:ext cx="2891700" cy="35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es-ES" sz="2000"/>
              <a:t>3.1)</a:t>
            </a:r>
            <a:r>
              <a:rPr lang="es-ES" sz="2000">
                <a:solidFill>
                  <a:schemeClr val="accent3"/>
                </a:solidFill>
              </a:rPr>
              <a:t> TRACTATS DE PAU</a:t>
            </a:r>
            <a:endParaRPr lang="es-ES" sz="2000"/>
          </a:p>
        </p:txBody>
      </p:sp>
      <p:sp>
        <p:nvSpPr>
          <p:cNvPr id="7" name="Google Shape;102;p15">
            <a:extLst>
              <a:ext uri="{FF2B5EF4-FFF2-40B4-BE49-F238E27FC236}">
                <a16:creationId xmlns:a16="http://schemas.microsoft.com/office/drawing/2014/main" id="{63855DE6-480F-406C-B6A4-2FFA9B3DEB5B}"/>
              </a:ext>
            </a:extLst>
          </p:cNvPr>
          <p:cNvSpPr txBox="1">
            <a:spLocks/>
          </p:cNvSpPr>
          <p:nvPr/>
        </p:nvSpPr>
        <p:spPr>
          <a:xfrm>
            <a:off x="257352" y="1034317"/>
            <a:ext cx="8417746" cy="288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171450" indent="-171450">
              <a:spcAft>
                <a:spcPts val="1200"/>
              </a:spcAft>
              <a:buSzPts val="1100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El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president d’E.E.U.U Wilson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14 punts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(firmats): pau basada en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liberalisme</a:t>
            </a:r>
            <a:b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autodeterminació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de les nacions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dret a ser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independents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capitalisme</a:t>
            </a:r>
            <a:b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diplomàcia</a:t>
            </a:r>
            <a:b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sense revenja a Alemanya</a:t>
            </a: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sz="1200" b="1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1919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es celebren reunions 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París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per arribar a acords de pau: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sz="1200" b="1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TRACTAT DE VERSALLES</a:t>
            </a:r>
            <a:r>
              <a:rPr lang="es-ES" sz="1200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imposat (</a:t>
            </a:r>
            <a:r>
              <a:rPr lang="es-ES" sz="1200" i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diktat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) 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declara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com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culpable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de la guerra (i es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reconeix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)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s’obliga 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pagar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grans quantitats als vencedors 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reparacions de la guerra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Bèlgica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Dinamarca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Polònia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França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Alsàcia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Lorena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) aconsegueixen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territoris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s’imposa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disgregació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de l’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Imperi Àustria-Hongria</a:t>
            </a:r>
            <a:endParaRPr lang="es-ES" sz="1200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A3851216-1227-4843-8518-47FD97199D5B}"/>
              </a:ext>
            </a:extLst>
          </p:cNvPr>
          <p:cNvSpPr/>
          <p:nvPr/>
        </p:nvSpPr>
        <p:spPr>
          <a:xfrm>
            <a:off x="7038108" y="2625436"/>
            <a:ext cx="138546" cy="12053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Google Shape;102;p15">
            <a:extLst>
              <a:ext uri="{FF2B5EF4-FFF2-40B4-BE49-F238E27FC236}">
                <a16:creationId xmlns:a16="http://schemas.microsoft.com/office/drawing/2014/main" id="{BC7AA1E7-12A9-436E-9169-CFA539D81FC0}"/>
              </a:ext>
            </a:extLst>
          </p:cNvPr>
          <p:cNvSpPr txBox="1">
            <a:spLocks/>
          </p:cNvSpPr>
          <p:nvPr/>
        </p:nvSpPr>
        <p:spPr>
          <a:xfrm>
            <a:off x="7245927" y="3111667"/>
            <a:ext cx="2456560" cy="620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humiliació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per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Alemanya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posterior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nazisme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2ªGM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com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vengança</a:t>
            </a:r>
            <a:endParaRPr lang="es-ES" sz="1200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10" name="Google Shape;102;p15">
            <a:extLst>
              <a:ext uri="{FF2B5EF4-FFF2-40B4-BE49-F238E27FC236}">
                <a16:creationId xmlns:a16="http://schemas.microsoft.com/office/drawing/2014/main" id="{2F3E210F-41C8-4700-A944-D2D4ED9C1B32}"/>
              </a:ext>
            </a:extLst>
          </p:cNvPr>
          <p:cNvSpPr txBox="1">
            <a:spLocks/>
          </p:cNvSpPr>
          <p:nvPr/>
        </p:nvSpPr>
        <p:spPr>
          <a:xfrm>
            <a:off x="468902" y="1246963"/>
            <a:ext cx="165100" cy="8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</a:p>
        </p:txBody>
      </p:sp>
      <p:sp>
        <p:nvSpPr>
          <p:cNvPr id="11" name="Google Shape;102;p15">
            <a:extLst>
              <a:ext uri="{FF2B5EF4-FFF2-40B4-BE49-F238E27FC236}">
                <a16:creationId xmlns:a16="http://schemas.microsoft.com/office/drawing/2014/main" id="{B1946EB8-9C2D-4F05-84E0-67F0D58B205B}"/>
              </a:ext>
            </a:extLst>
          </p:cNvPr>
          <p:cNvSpPr txBox="1">
            <a:spLocks/>
          </p:cNvSpPr>
          <p:nvPr/>
        </p:nvSpPr>
        <p:spPr>
          <a:xfrm>
            <a:off x="676296" y="2882015"/>
            <a:ext cx="165100" cy="8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  <a:b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-</a:t>
            </a:r>
          </a:p>
        </p:txBody>
      </p:sp>
      <p:sp>
        <p:nvSpPr>
          <p:cNvPr id="5" name="Abrir corchete 4">
            <a:extLst>
              <a:ext uri="{FF2B5EF4-FFF2-40B4-BE49-F238E27FC236}">
                <a16:creationId xmlns:a16="http://schemas.microsoft.com/office/drawing/2014/main" id="{43AD044A-73E4-42C8-9591-DF38DA588317}"/>
              </a:ext>
            </a:extLst>
          </p:cNvPr>
          <p:cNvSpPr/>
          <p:nvPr/>
        </p:nvSpPr>
        <p:spPr>
          <a:xfrm>
            <a:off x="7446818" y="3307245"/>
            <a:ext cx="45719" cy="425231"/>
          </a:xfrm>
          <a:prstGeom prst="leftBracket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Google Shape;102;p15">
            <a:extLst>
              <a:ext uri="{FF2B5EF4-FFF2-40B4-BE49-F238E27FC236}">
                <a16:creationId xmlns:a16="http://schemas.microsoft.com/office/drawing/2014/main" id="{C47A6619-5528-400B-8D0B-6D7C62AC1849}"/>
              </a:ext>
            </a:extLst>
          </p:cNvPr>
          <p:cNvSpPr txBox="1">
            <a:spLocks/>
          </p:cNvSpPr>
          <p:nvPr/>
        </p:nvSpPr>
        <p:spPr>
          <a:xfrm rot="16200000">
            <a:off x="7149005" y="3386212"/>
            <a:ext cx="443186" cy="249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0" indent="0">
              <a:spcAft>
                <a:spcPts val="1200"/>
              </a:spcAft>
              <a:buSzPts val="1100"/>
              <a:buNone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causa</a:t>
            </a:r>
          </a:p>
        </p:txBody>
      </p:sp>
      <p:sp>
        <p:nvSpPr>
          <p:cNvPr id="15" name="Google Shape;102;p15">
            <a:extLst>
              <a:ext uri="{FF2B5EF4-FFF2-40B4-BE49-F238E27FC236}">
                <a16:creationId xmlns:a16="http://schemas.microsoft.com/office/drawing/2014/main" id="{F6809EB7-A166-4264-8BB7-7A0DDC8D2E14}"/>
              </a:ext>
            </a:extLst>
          </p:cNvPr>
          <p:cNvSpPr txBox="1">
            <a:spLocks/>
          </p:cNvSpPr>
          <p:nvPr/>
        </p:nvSpPr>
        <p:spPr>
          <a:xfrm>
            <a:off x="441923" y="2625436"/>
            <a:ext cx="165100" cy="25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171450" indent="-171450">
              <a:spcAft>
                <a:spcPts val="1200"/>
              </a:spcAft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709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C4ED4F0-7E9D-41AB-94D8-E3A7C5112B06}"/>
              </a:ext>
            </a:extLst>
          </p:cNvPr>
          <p:cNvSpPr/>
          <p:nvPr/>
        </p:nvSpPr>
        <p:spPr>
          <a:xfrm>
            <a:off x="3923800" y="969818"/>
            <a:ext cx="1354782" cy="128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3923800" y="4526366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1" name="Google Shape;100;p15">
            <a:extLst>
              <a:ext uri="{FF2B5EF4-FFF2-40B4-BE49-F238E27FC236}">
                <a16:creationId xmlns:a16="http://schemas.microsoft.com/office/drawing/2014/main" id="{EDBC3D06-4104-4114-B655-176124A90C1C}"/>
              </a:ext>
            </a:extLst>
          </p:cNvPr>
          <p:cNvSpPr txBox="1">
            <a:spLocks/>
          </p:cNvSpPr>
          <p:nvPr/>
        </p:nvSpPr>
        <p:spPr>
          <a:xfrm>
            <a:off x="262519" y="497946"/>
            <a:ext cx="2891700" cy="351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bril Fatface"/>
              <a:buNone/>
              <a:defRPr sz="2400" b="0" i="0" u="none" strike="noStrike" cap="none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es-ES" sz="2000"/>
              <a:t>3.2)</a:t>
            </a:r>
            <a:r>
              <a:rPr lang="es-ES" sz="2000">
                <a:solidFill>
                  <a:schemeClr val="accent3"/>
                </a:solidFill>
              </a:rPr>
              <a:t> CONSEQÜÈNCIES</a:t>
            </a:r>
            <a:endParaRPr lang="es-ES" sz="2000"/>
          </a:p>
        </p:txBody>
      </p:sp>
      <p:sp>
        <p:nvSpPr>
          <p:cNvPr id="7" name="Google Shape;102;p15">
            <a:extLst>
              <a:ext uri="{FF2B5EF4-FFF2-40B4-BE49-F238E27FC236}">
                <a16:creationId xmlns:a16="http://schemas.microsoft.com/office/drawing/2014/main" id="{63855DE6-480F-406C-B6A4-2FFA9B3DEB5B}"/>
              </a:ext>
            </a:extLst>
          </p:cNvPr>
          <p:cNvSpPr txBox="1">
            <a:spLocks/>
          </p:cNvSpPr>
          <p:nvPr/>
        </p:nvSpPr>
        <p:spPr>
          <a:xfrm>
            <a:off x="617571" y="969818"/>
            <a:ext cx="8417746" cy="24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DEMOGRÀFIQUES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:        21 milions de morts        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directes (guerra)</a:t>
            </a:r>
            <a:br>
              <a:rPr lang="es-ES" sz="1200"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                                                                                                                   indirectes (fam i grip)</a:t>
            </a:r>
            <a:br>
              <a:rPr lang="es-ES" sz="1200">
                <a:uFill>
                  <a:solidFill>
                    <a:schemeClr val="accent3"/>
                  </a:solidFill>
                </a:uFill>
              </a:rPr>
            </a:b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                                                            6 milions d’invàlids</a:t>
            </a:r>
            <a:br>
              <a:rPr lang="es-ES" sz="1200" b="1">
                <a:uFill>
                  <a:solidFill>
                    <a:schemeClr val="accent3"/>
                  </a:solidFill>
                </a:uFill>
              </a:rPr>
            </a:b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                                                             generacions buides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menor natalitat</a:t>
            </a:r>
            <a:r>
              <a:rPr lang="es-ES" sz="1200"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(mort homes joves)</a:t>
            </a: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ECONÒMIQUES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països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que han patit directament la guerra (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europeus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)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destrossats</a:t>
            </a:r>
            <a:b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                                                                        endeudats</a:t>
            </a:r>
            <a:b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    Europa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deixa de ser el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centre econòmic mundial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Japó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E.E.U.U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s’aprofiten</a:t>
            </a:r>
            <a:endParaRPr lang="es-ES" sz="1200" b="1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POLÍTIQUES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      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triomfa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revolució Russa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W.Wilson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crea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Societat de Nacions (SDN)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diplomacia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per evitar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conflictes</a:t>
            </a:r>
            <a:endParaRPr lang="es-ES" sz="1200">
              <a:solidFill>
                <a:schemeClr val="tx1"/>
              </a:solidFill>
              <a:uFill>
                <a:solidFill>
                  <a:schemeClr val="accent3"/>
                </a:solidFill>
              </a:uFill>
              <a:sym typeface="Wingdings" panose="05000000000000000000" pitchFamily="2" charset="2"/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6AED3FC2-3C27-4B08-8F84-811FA36B1570}"/>
              </a:ext>
            </a:extLst>
          </p:cNvPr>
          <p:cNvGrpSpPr/>
          <p:nvPr/>
        </p:nvGrpSpPr>
        <p:grpSpPr>
          <a:xfrm>
            <a:off x="2186642" y="1073416"/>
            <a:ext cx="206188" cy="645971"/>
            <a:chOff x="2252663" y="809625"/>
            <a:chExt cx="206188" cy="645971"/>
          </a:xfrm>
        </p:grpSpPr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CC1B5F71-5DDA-4EDF-A2AF-FB951DF81F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5525" y="819599"/>
              <a:ext cx="0" cy="63599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255ED046-D2BB-4365-955B-6C420831D6C6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050CC65D-D4F0-419A-948F-05F258DF0A45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123334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C5CA766-E5BC-4969-88B8-82FD4B997B51}"/>
              </a:ext>
            </a:extLst>
          </p:cNvPr>
          <p:cNvCxnSpPr>
            <a:cxnSpLocks/>
          </p:cNvCxnSpPr>
          <p:nvPr/>
        </p:nvCxnSpPr>
        <p:spPr>
          <a:xfrm>
            <a:off x="2229504" y="1719387"/>
            <a:ext cx="1633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408A91C4-6F91-490C-B113-F235B6953D4F}"/>
              </a:ext>
            </a:extLst>
          </p:cNvPr>
          <p:cNvGrpSpPr/>
          <p:nvPr/>
        </p:nvGrpSpPr>
        <p:grpSpPr>
          <a:xfrm>
            <a:off x="1997916" y="2070600"/>
            <a:ext cx="206188" cy="645971"/>
            <a:chOff x="2252663" y="809625"/>
            <a:chExt cx="206188" cy="645971"/>
          </a:xfrm>
        </p:grpSpPr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7B1A146D-0645-4995-B35C-E6146FF301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5525" y="819599"/>
              <a:ext cx="0" cy="63599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92EB48A4-4741-4145-A2D4-6E0818759F2B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9B6AC6D3-DA41-4CCE-8EB3-2BF4B0DF53BD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123334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4944C9DF-4846-41A1-94DD-0D5788D7D54B}"/>
              </a:ext>
            </a:extLst>
          </p:cNvPr>
          <p:cNvCxnSpPr>
            <a:cxnSpLocks/>
          </p:cNvCxnSpPr>
          <p:nvPr/>
        </p:nvCxnSpPr>
        <p:spPr>
          <a:xfrm>
            <a:off x="2034428" y="2703871"/>
            <a:ext cx="1633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9F4FDD2-15D0-4211-A061-F9E7345C9F48}"/>
              </a:ext>
            </a:extLst>
          </p:cNvPr>
          <p:cNvCxnSpPr/>
          <p:nvPr/>
        </p:nvCxnSpPr>
        <p:spPr>
          <a:xfrm>
            <a:off x="6324600" y="2074224"/>
            <a:ext cx="127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CCEBA81B-9183-4C0B-8CC9-5DD09930C2EC}"/>
              </a:ext>
            </a:extLst>
          </p:cNvPr>
          <p:cNvCxnSpPr>
            <a:cxnSpLocks/>
          </p:cNvCxnSpPr>
          <p:nvPr/>
        </p:nvCxnSpPr>
        <p:spPr>
          <a:xfrm>
            <a:off x="6369050" y="2287898"/>
            <a:ext cx="825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E6030B3-D158-4070-86A2-80E2B9AFDC03}"/>
              </a:ext>
            </a:extLst>
          </p:cNvPr>
          <p:cNvCxnSpPr>
            <a:cxnSpLocks/>
          </p:cNvCxnSpPr>
          <p:nvPr/>
        </p:nvCxnSpPr>
        <p:spPr>
          <a:xfrm>
            <a:off x="6369050" y="2080574"/>
            <a:ext cx="0" cy="2073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D5B3A688-9F51-42C0-A317-67C6C9E4BC55}"/>
              </a:ext>
            </a:extLst>
          </p:cNvPr>
          <p:cNvGrpSpPr/>
          <p:nvPr/>
        </p:nvGrpSpPr>
        <p:grpSpPr>
          <a:xfrm>
            <a:off x="1746469" y="3063875"/>
            <a:ext cx="206188" cy="195668"/>
            <a:chOff x="2252663" y="809625"/>
            <a:chExt cx="206188" cy="195668"/>
          </a:xfrm>
        </p:grpSpPr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F53CFC6E-D248-4826-ABE6-B7ECF3990DA9}"/>
                </a:ext>
              </a:extLst>
            </p:cNvPr>
            <p:cNvCxnSpPr/>
            <p:nvPr/>
          </p:nvCxnSpPr>
          <p:spPr>
            <a:xfrm flipV="1">
              <a:off x="2295525" y="819598"/>
              <a:ext cx="0" cy="185695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id="{9B60A3C8-4E47-452E-9923-5240D4AF7E32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Conector recto de flecha 39">
              <a:extLst>
                <a:ext uri="{FF2B5EF4-FFF2-40B4-BE49-F238E27FC236}">
                  <a16:creationId xmlns:a16="http://schemas.microsoft.com/office/drawing/2014/main" id="{FE0415AF-EFC7-4CE2-BCE9-FFF3F9CC6F2C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99839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083EAD2C-33DF-4989-9942-A4042EE4AF59}"/>
              </a:ext>
            </a:extLst>
          </p:cNvPr>
          <p:cNvGrpSpPr/>
          <p:nvPr/>
        </p:nvGrpSpPr>
        <p:grpSpPr>
          <a:xfrm>
            <a:off x="3860121" y="1076463"/>
            <a:ext cx="206188" cy="195668"/>
            <a:chOff x="2252663" y="809625"/>
            <a:chExt cx="206188" cy="195668"/>
          </a:xfrm>
        </p:grpSpPr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9B848A9D-E129-4D26-B889-54D14E2096B3}"/>
                </a:ext>
              </a:extLst>
            </p:cNvPr>
            <p:cNvCxnSpPr/>
            <p:nvPr/>
          </p:nvCxnSpPr>
          <p:spPr>
            <a:xfrm flipV="1">
              <a:off x="2295525" y="819598"/>
              <a:ext cx="0" cy="185695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1E2390C6-F513-4B46-95E8-1BCD85310B60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2ADEA6F3-58EC-4E49-8EC8-7614E67B023F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99839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682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C4ED4F0-7E9D-41AB-94D8-E3A7C5112B06}"/>
              </a:ext>
            </a:extLst>
          </p:cNvPr>
          <p:cNvSpPr/>
          <p:nvPr/>
        </p:nvSpPr>
        <p:spPr>
          <a:xfrm>
            <a:off x="3923800" y="969818"/>
            <a:ext cx="1354782" cy="128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3923800" y="4526366"/>
            <a:ext cx="1296300" cy="51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7" name="Google Shape;102;p15">
            <a:extLst>
              <a:ext uri="{FF2B5EF4-FFF2-40B4-BE49-F238E27FC236}">
                <a16:creationId xmlns:a16="http://schemas.microsoft.com/office/drawing/2014/main" id="{63855DE6-480F-406C-B6A4-2FFA9B3DEB5B}"/>
              </a:ext>
            </a:extLst>
          </p:cNvPr>
          <p:cNvSpPr txBox="1">
            <a:spLocks/>
          </p:cNvSpPr>
          <p:nvPr/>
        </p:nvSpPr>
        <p:spPr>
          <a:xfrm>
            <a:off x="250426" y="888964"/>
            <a:ext cx="8893574" cy="2152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●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 Regular"/>
              <a:buChar char="○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Merriweather Sans Regular"/>
              <a:buChar char="■"/>
              <a:defRPr sz="1800" b="0" i="0" u="none" strike="noStrike" cap="none">
                <a:solidFill>
                  <a:schemeClr val="dk1"/>
                </a:solidFill>
                <a:latin typeface="Merriweather Sans Regular"/>
                <a:ea typeface="Merriweather Sans Regular"/>
                <a:cs typeface="Merriweather Sans Regular"/>
                <a:sym typeface="Merriweather Sans Regular"/>
              </a:defRPr>
            </a:lvl9pPr>
          </a:lstStyle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</a:rPr>
              <a:t>TERRITORIALS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:        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desapareixen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grans imperis      Àustria-Hongria</a:t>
            </a:r>
            <a:br>
              <a:rPr lang="es-ES" sz="1200" b="1">
                <a:uFill>
                  <a:solidFill>
                    <a:schemeClr val="accent3"/>
                  </a:solidFill>
                </a:uFill>
              </a:rPr>
            </a:b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                                                                                                                                    Imperi Otomà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(Turcs)</a:t>
            </a:r>
            <a:br>
              <a:rPr lang="es-ES" sz="1200"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                                            creació de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nous estats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: </a:t>
            </a:r>
            <a:r>
              <a:rPr lang="es-ES" sz="1100">
                <a:uFill>
                  <a:solidFill>
                    <a:schemeClr val="accent3"/>
                  </a:solidFill>
                </a:uFill>
              </a:rPr>
              <a:t>Polònia, Finlàndia, Iugoslàvia, Txecoslovàquia, Hongria, Estònia,   Letònia, Lituania</a:t>
            </a:r>
            <a:br>
              <a:rPr lang="es-ES" sz="1200">
                <a:uFill>
                  <a:solidFill>
                    <a:schemeClr val="accent3"/>
                  </a:solidFill>
                </a:uFill>
              </a:rPr>
            </a:b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                                                  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pèrdua de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territoris</a:t>
            </a: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Rússia</a:t>
            </a:r>
            <a:br>
              <a:rPr lang="es-ES" sz="1200">
                <a:uFill>
                  <a:solidFill>
                    <a:schemeClr val="accent3"/>
                  </a:solidFill>
                </a:uFill>
              </a:rPr>
            </a:br>
            <a:r>
              <a:rPr lang="es-ES" sz="1200">
                <a:uFill>
                  <a:solidFill>
                    <a:schemeClr val="accent3"/>
                  </a:solidFill>
                </a:uFill>
              </a:rPr>
              <a:t>                                                                                                              </a:t>
            </a:r>
            <a:r>
              <a:rPr lang="es-ES" sz="1200" b="1">
                <a:uFill>
                  <a:solidFill>
                    <a:schemeClr val="accent3"/>
                  </a:solidFill>
                </a:uFill>
              </a:rPr>
              <a:t>Alemanya</a:t>
            </a:r>
          </a:p>
          <a:p>
            <a:pPr marL="171450" indent="-171450">
              <a:spcAft>
                <a:spcPts val="1200"/>
              </a:spcAft>
              <a:buSzPts val="1100"/>
            </a:pPr>
            <a:r>
              <a:rPr lang="es-ES" sz="1200" b="1" u="sng">
                <a:solidFill>
                  <a:schemeClr val="accent2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SOCIALS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misèria 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fam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augment de preus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atur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revoltes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intents de revolucions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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fracassen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                                 comença el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dret de vot de les dones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(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Canadà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Suècia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Gran Bretanya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) 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sym typeface="Wingdings" panose="05000000000000000000" pitchFamily="2" charset="2"/>
              </a:rPr>
              <a:t>per haver treballat durant la guerra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3B4EEEEF-0384-444B-BDA6-F64CBC8F614A}"/>
              </a:ext>
            </a:extLst>
          </p:cNvPr>
          <p:cNvGrpSpPr/>
          <p:nvPr/>
        </p:nvGrpSpPr>
        <p:grpSpPr>
          <a:xfrm>
            <a:off x="1570692" y="995218"/>
            <a:ext cx="206188" cy="645971"/>
            <a:chOff x="2252663" y="809625"/>
            <a:chExt cx="206188" cy="645971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DF70EEED-E200-4829-ACB2-C5F65F6B93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5525" y="819599"/>
              <a:ext cx="0" cy="63599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8239BB48-9904-44F5-922D-AC73465003FE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178E58F3-7C45-48BE-82B6-3505552AEBFE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123334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252F3029-50DE-468A-8E35-B42BBB7768AE}"/>
              </a:ext>
            </a:extLst>
          </p:cNvPr>
          <p:cNvCxnSpPr>
            <a:cxnSpLocks/>
          </p:cNvCxnSpPr>
          <p:nvPr/>
        </p:nvCxnSpPr>
        <p:spPr>
          <a:xfrm>
            <a:off x="1613554" y="1641189"/>
            <a:ext cx="1633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72068C7-26FE-4A5A-8171-2841B31D5F8A}"/>
              </a:ext>
            </a:extLst>
          </p:cNvPr>
          <p:cNvCxnSpPr/>
          <p:nvPr/>
        </p:nvCxnSpPr>
        <p:spPr>
          <a:xfrm>
            <a:off x="3835400" y="994990"/>
            <a:ext cx="127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9644D94-60B9-44C8-B56D-F2C1BFFC258B}"/>
              </a:ext>
            </a:extLst>
          </p:cNvPr>
          <p:cNvCxnSpPr>
            <a:cxnSpLocks/>
          </p:cNvCxnSpPr>
          <p:nvPr/>
        </p:nvCxnSpPr>
        <p:spPr>
          <a:xfrm>
            <a:off x="3879850" y="1208664"/>
            <a:ext cx="825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459F4DC-36C5-40C6-B3E9-60F8E412A37D}"/>
              </a:ext>
            </a:extLst>
          </p:cNvPr>
          <p:cNvCxnSpPr>
            <a:cxnSpLocks/>
          </p:cNvCxnSpPr>
          <p:nvPr/>
        </p:nvCxnSpPr>
        <p:spPr>
          <a:xfrm>
            <a:off x="3879850" y="1001340"/>
            <a:ext cx="0" cy="2073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CDEF7308-AE6B-4DCC-A89B-6412140FEBC3}"/>
              </a:ext>
            </a:extLst>
          </p:cNvPr>
          <p:cNvCxnSpPr/>
          <p:nvPr/>
        </p:nvCxnSpPr>
        <p:spPr>
          <a:xfrm>
            <a:off x="3238500" y="1622139"/>
            <a:ext cx="127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E5673B5-02D8-4A70-BF44-6FFD47EB3751}"/>
              </a:ext>
            </a:extLst>
          </p:cNvPr>
          <p:cNvCxnSpPr>
            <a:cxnSpLocks/>
          </p:cNvCxnSpPr>
          <p:nvPr/>
        </p:nvCxnSpPr>
        <p:spPr>
          <a:xfrm>
            <a:off x="3282950" y="1835813"/>
            <a:ext cx="825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887931E0-F97F-4442-A055-C0E8D18818D7}"/>
              </a:ext>
            </a:extLst>
          </p:cNvPr>
          <p:cNvCxnSpPr>
            <a:cxnSpLocks/>
          </p:cNvCxnSpPr>
          <p:nvPr/>
        </p:nvCxnSpPr>
        <p:spPr>
          <a:xfrm>
            <a:off x="3282950" y="1628489"/>
            <a:ext cx="0" cy="2073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C809B43-C0D8-497E-92B7-8BDC7EB129A0}"/>
              </a:ext>
            </a:extLst>
          </p:cNvPr>
          <p:cNvGrpSpPr/>
          <p:nvPr/>
        </p:nvGrpSpPr>
        <p:grpSpPr>
          <a:xfrm>
            <a:off x="1113492" y="2201718"/>
            <a:ext cx="206188" cy="645971"/>
            <a:chOff x="2252663" y="809625"/>
            <a:chExt cx="206188" cy="645971"/>
          </a:xfrm>
        </p:grpSpPr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96434288-9D53-4810-9FEA-354721EA39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5525" y="819599"/>
              <a:ext cx="0" cy="63599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07B846D3-3D07-4155-A67D-234F8C2AECC9}"/>
                </a:ext>
              </a:extLst>
            </p:cNvPr>
            <p:cNvCxnSpPr/>
            <p:nvPr/>
          </p:nvCxnSpPr>
          <p:spPr>
            <a:xfrm>
              <a:off x="2252663" y="809625"/>
              <a:ext cx="206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AFB1B360-787F-4933-BBB4-7594A2B7B088}"/>
                </a:ext>
              </a:extLst>
            </p:cNvPr>
            <p:cNvCxnSpPr>
              <a:cxnSpLocks/>
            </p:cNvCxnSpPr>
            <p:nvPr/>
          </p:nvCxnSpPr>
          <p:spPr>
            <a:xfrm>
              <a:off x="2295525" y="1233346"/>
              <a:ext cx="1633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D528DC56-2514-4297-A98C-C227EF08DE74}"/>
              </a:ext>
            </a:extLst>
          </p:cNvPr>
          <p:cNvCxnSpPr>
            <a:cxnSpLocks/>
          </p:cNvCxnSpPr>
          <p:nvPr/>
        </p:nvCxnSpPr>
        <p:spPr>
          <a:xfrm>
            <a:off x="1156354" y="2847689"/>
            <a:ext cx="1633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C4D24454-9FFE-4298-AEEB-BBC440EA9421}"/>
              </a:ext>
            </a:extLst>
          </p:cNvPr>
          <p:cNvCxnSpPr>
            <a:cxnSpLocks/>
          </p:cNvCxnSpPr>
          <p:nvPr/>
        </p:nvCxnSpPr>
        <p:spPr>
          <a:xfrm>
            <a:off x="1156354" y="2428589"/>
            <a:ext cx="1633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619155"/>
      </p:ext>
    </p:extLst>
  </p:cSld>
  <p:clrMapOvr>
    <a:masterClrMapping/>
  </p:clrMapOvr>
</p:sld>
</file>

<file path=ppt/theme/theme1.xml><?xml version="1.0" encoding="utf-8"?>
<a:theme xmlns:a="http://schemas.openxmlformats.org/drawingml/2006/main" name="Vernon template">
  <a:themeElements>
    <a:clrScheme name="Custom 347">
      <a:dk1>
        <a:srgbClr val="2F3946"/>
      </a:dk1>
      <a:lt1>
        <a:srgbClr val="FFFFFF"/>
      </a:lt1>
      <a:dk2>
        <a:srgbClr val="727A85"/>
      </a:dk2>
      <a:lt2>
        <a:srgbClr val="F1EEED"/>
      </a:lt2>
      <a:accent1>
        <a:srgbClr val="22446F"/>
      </a:accent1>
      <a:accent2>
        <a:srgbClr val="5299DC"/>
      </a:accent2>
      <a:accent3>
        <a:srgbClr val="FB8F6C"/>
      </a:accent3>
      <a:accent4>
        <a:srgbClr val="DB6746"/>
      </a:accent4>
      <a:accent5>
        <a:srgbClr val="ADCE99"/>
      </a:accent5>
      <a:accent6>
        <a:srgbClr val="7AA271"/>
      </a:accent6>
      <a:hlink>
        <a:srgbClr val="22446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294</Words>
  <Application>Microsoft Office PowerPoint</Application>
  <PresentationFormat>Presentación en pantalla (16:9)</PresentationFormat>
  <Paragraphs>54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Abril Fatface</vt:lpstr>
      <vt:lpstr>Courier New</vt:lpstr>
      <vt:lpstr>Arial</vt:lpstr>
      <vt:lpstr>Merriweather Sans Regular</vt:lpstr>
      <vt:lpstr>Vernon template</vt:lpstr>
      <vt:lpstr>HISTÒRIA T.5 La 1ª Guerra Mondial</vt:lpstr>
      <vt:lpstr>1. Causes i contendents de la 1ªGM</vt:lpstr>
      <vt:lpstr>Presentación de PowerPoint</vt:lpstr>
      <vt:lpstr>2. Desenvolupament 1ª Guerra Mondial</vt:lpstr>
      <vt:lpstr>Presentación de PowerPoint</vt:lpstr>
      <vt:lpstr>3. Conseqüències de la 1ª Guerra Mondial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HISTÒRIA T.5 La 1ª Guerra Mondial i la Revolució Rusa</dc:title>
  <cp:lastModifiedBy>Eva Arnau</cp:lastModifiedBy>
  <cp:revision>21</cp:revision>
  <dcterms:modified xsi:type="dcterms:W3CDTF">2023-01-25T14:25:03Z</dcterms:modified>
</cp:coreProperties>
</file>