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97" r:id="rId4"/>
    <p:sldId id="295" r:id="rId5"/>
    <p:sldId id="296" r:id="rId6"/>
    <p:sldId id="298" r:id="rId7"/>
    <p:sldId id="299" r:id="rId8"/>
    <p:sldId id="300" r:id="rId9"/>
  </p:sldIdLst>
  <p:sldSz cx="9144000" cy="5143500" type="screen16x9"/>
  <p:notesSz cx="6858000" cy="9144000"/>
  <p:embeddedFontLst>
    <p:embeddedFont>
      <p:font typeface="Abril Fatface" panose="020B0604020202020204" charset="0"/>
      <p:regular r:id="rId11"/>
    </p:embeddedFont>
    <p:embeddedFont>
      <p:font typeface="Merriweather Sans Regular" panose="020B060402020202020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90FE5F8-AB1A-49B6-B9A5-5A49D8FF3546}">
  <a:tblStyle styleId="{290FE5F8-AB1A-49B6-B9A5-5A49D8FF354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401EED4-0241-49B1-ABC2-E7ED5EB98F4B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94660"/>
  </p:normalViewPr>
  <p:slideViewPr>
    <p:cSldViewPr snapToGrid="0">
      <p:cViewPr varScale="1">
        <p:scale>
          <a:sx n="138" d="100"/>
          <a:sy n="138" d="100"/>
        </p:scale>
        <p:origin x="75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330600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266960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218754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688571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965759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23863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accen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114500" y="4277700"/>
            <a:ext cx="4914900" cy="8661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2114500" y="0"/>
            <a:ext cx="4914900" cy="8661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162175" y="866100"/>
            <a:ext cx="6819600" cy="3411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pic>
        <p:nvPicPr>
          <p:cNvPr id="13" name="Google Shape;13;p2"/>
          <p:cNvPicPr preferRelativeResize="0"/>
          <p:nvPr/>
        </p:nvPicPr>
        <p:blipFill rotWithShape="1">
          <a:blip r:embed="rId2">
            <a:alphaModFix/>
          </a:blip>
          <a:srcRect l="29800" t="2488" r="16448" b="80672"/>
          <a:stretch/>
        </p:blipFill>
        <p:spPr>
          <a:xfrm>
            <a:off x="2114500" y="0"/>
            <a:ext cx="4914998" cy="8661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2"/>
          <p:cNvPicPr preferRelativeResize="0"/>
          <p:nvPr/>
        </p:nvPicPr>
        <p:blipFill rotWithShape="1">
          <a:blip r:embed="rId2">
            <a:alphaModFix/>
          </a:blip>
          <a:srcRect l="7068" t="8472" r="39179" b="74690"/>
          <a:stretch/>
        </p:blipFill>
        <p:spPr>
          <a:xfrm>
            <a:off x="2114550" y="4277475"/>
            <a:ext cx="4914902" cy="86602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2"/>
          <p:cNvSpPr/>
          <p:nvPr/>
        </p:nvSpPr>
        <p:spPr>
          <a:xfrm>
            <a:off x="4168350" y="463878"/>
            <a:ext cx="807300" cy="8073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/>
          <p:nvPr/>
        </p:nvSpPr>
        <p:spPr>
          <a:xfrm>
            <a:off x="0" y="4387900"/>
            <a:ext cx="9144000" cy="755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41" name="Google Shape;41;p6"/>
          <p:cNvPicPr preferRelativeResize="0"/>
          <p:nvPr/>
        </p:nvPicPr>
        <p:blipFill rotWithShape="1">
          <a:blip r:embed="rId2">
            <a:alphaModFix amt="70000"/>
          </a:blip>
          <a:srcRect t="38079" b="47230"/>
          <a:stretch/>
        </p:blipFill>
        <p:spPr>
          <a:xfrm>
            <a:off x="0" y="4387852"/>
            <a:ext cx="9144000" cy="755625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2;p6"/>
          <p:cNvSpPr txBox="1">
            <a:spLocks noGrp="1"/>
          </p:cNvSpPr>
          <p:nvPr>
            <p:ph type="title"/>
          </p:nvPr>
        </p:nvSpPr>
        <p:spPr>
          <a:xfrm>
            <a:off x="855300" y="0"/>
            <a:ext cx="7433400" cy="1017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1"/>
          </p:nvPr>
        </p:nvSpPr>
        <p:spPr>
          <a:xfrm>
            <a:off x="855275" y="1430150"/>
            <a:ext cx="3473100" cy="2693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42900" rtl="0">
              <a:spcBef>
                <a:spcPts val="80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 rtl="0">
              <a:spcBef>
                <a:spcPts val="80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80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rtl="0">
              <a:spcBef>
                <a:spcPts val="80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80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80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80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800"/>
              </a:spcBef>
              <a:spcAft>
                <a:spcPts val="80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2"/>
          </p:nvPr>
        </p:nvSpPr>
        <p:spPr>
          <a:xfrm>
            <a:off x="4815599" y="1430150"/>
            <a:ext cx="3473100" cy="2693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42900" rtl="0">
              <a:spcBef>
                <a:spcPts val="80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 rtl="0">
              <a:spcBef>
                <a:spcPts val="80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80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rtl="0">
              <a:spcBef>
                <a:spcPts val="80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80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80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80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800"/>
              </a:spcBef>
              <a:spcAft>
                <a:spcPts val="80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sldNum" idx="12"/>
          </p:nvPr>
        </p:nvSpPr>
        <p:spPr>
          <a:xfrm>
            <a:off x="3923800" y="4509500"/>
            <a:ext cx="1296300" cy="512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  <p:grpSp>
        <p:nvGrpSpPr>
          <p:cNvPr id="46" name="Google Shape;46;p6"/>
          <p:cNvGrpSpPr/>
          <p:nvPr/>
        </p:nvGrpSpPr>
        <p:grpSpPr>
          <a:xfrm>
            <a:off x="3972800" y="964625"/>
            <a:ext cx="1198500" cy="123600"/>
            <a:chOff x="3972800" y="855475"/>
            <a:chExt cx="1198500" cy="123600"/>
          </a:xfrm>
        </p:grpSpPr>
        <p:cxnSp>
          <p:nvCxnSpPr>
            <p:cNvPr id="47" name="Google Shape;47;p6"/>
            <p:cNvCxnSpPr/>
            <p:nvPr/>
          </p:nvCxnSpPr>
          <p:spPr>
            <a:xfrm>
              <a:off x="3972800" y="914834"/>
              <a:ext cx="11985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oval" w="med" len="med"/>
              <a:tailEnd type="oval" w="med" len="med"/>
            </a:ln>
          </p:spPr>
        </p:cxnSp>
        <p:sp>
          <p:nvSpPr>
            <p:cNvPr id="48" name="Google Shape;48;p6"/>
            <p:cNvSpPr/>
            <p:nvPr/>
          </p:nvSpPr>
          <p:spPr>
            <a:xfrm>
              <a:off x="4510248" y="855475"/>
              <a:ext cx="123600" cy="123600"/>
            </a:xfrm>
            <a:prstGeom prst="ellipse">
              <a:avLst/>
            </a:prstGeom>
            <a:solidFill>
              <a:schemeClr val="accent3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55300" y="0"/>
            <a:ext cx="7433400" cy="101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bril Fatface"/>
              <a:buNone/>
              <a:defRPr sz="24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1pPr>
            <a:lvl2pPr lvl="1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bril Fatface"/>
              <a:buNone/>
              <a:defRPr sz="24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bril Fatface"/>
              <a:buNone/>
              <a:defRPr sz="24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bril Fatface"/>
              <a:buNone/>
              <a:defRPr sz="24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bril Fatface"/>
              <a:buNone/>
              <a:defRPr sz="24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bril Fatface"/>
              <a:buNone/>
              <a:defRPr sz="24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bril Fatface"/>
              <a:buNone/>
              <a:defRPr sz="24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bril Fatface"/>
              <a:buNone/>
              <a:defRPr sz="24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bril Fatface"/>
              <a:buNone/>
              <a:defRPr sz="2400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55300" y="1430147"/>
            <a:ext cx="7433400" cy="303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Merriweather Sans Regular"/>
              <a:buChar char="●"/>
              <a:defRPr sz="2000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1pPr>
            <a:lvl2pPr marL="914400" lvl="1" indent="-3556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Merriweather Sans Regular"/>
              <a:buChar char="○"/>
              <a:defRPr sz="2000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2pPr>
            <a:lvl3pPr marL="1371600" lvl="2" indent="-3556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erriweather Sans Regular"/>
              <a:buChar char="■"/>
              <a:defRPr sz="2000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3pPr>
            <a:lvl4pPr marL="1828800" lvl="3" indent="-3556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erriweather Sans Regular"/>
              <a:buChar char="●"/>
              <a:defRPr sz="2000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4pPr>
            <a:lvl5pPr marL="2286000" lvl="4" indent="-3556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rriweather Sans Regular"/>
              <a:buChar char="○"/>
              <a:defRPr sz="2000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5pPr>
            <a:lvl6pPr marL="2743200" lvl="5" indent="-3556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rriweather Sans Regular"/>
              <a:buChar char="■"/>
              <a:defRPr sz="2000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6pPr>
            <a:lvl7pPr marL="3200400" lvl="6" indent="-3556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rriweather Sans Regular"/>
              <a:buChar char="●"/>
              <a:defRPr sz="2000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7pPr>
            <a:lvl8pPr marL="3657600" lvl="7" indent="-3556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rriweather Sans Regular"/>
              <a:buChar char="○"/>
              <a:defRPr sz="2000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8pPr>
            <a:lvl9pPr marL="4114800" lvl="8" indent="-355600" rtl="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2000"/>
              <a:buFont typeface="Merriweather Sans Regular"/>
              <a:buChar char="■"/>
              <a:defRPr sz="2000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3923800" y="4509500"/>
            <a:ext cx="1296300" cy="51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buNone/>
              <a:defRPr sz="1300">
                <a:solidFill>
                  <a:schemeClr val="l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1pPr>
            <a:lvl2pPr lvl="1" algn="ctr" rtl="0">
              <a:buNone/>
              <a:defRPr sz="1300">
                <a:solidFill>
                  <a:schemeClr val="l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algn="ctr" rtl="0">
              <a:buNone/>
              <a:defRPr sz="1300">
                <a:solidFill>
                  <a:schemeClr val="l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algn="ctr" rtl="0">
              <a:buNone/>
              <a:defRPr sz="1300">
                <a:solidFill>
                  <a:schemeClr val="l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algn="ctr" rtl="0">
              <a:buNone/>
              <a:defRPr sz="1300">
                <a:solidFill>
                  <a:schemeClr val="l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algn="ctr" rtl="0">
              <a:buNone/>
              <a:defRPr sz="1300">
                <a:solidFill>
                  <a:schemeClr val="l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algn="ctr" rtl="0">
              <a:buNone/>
              <a:defRPr sz="1300">
                <a:solidFill>
                  <a:schemeClr val="l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algn="ctr" rtl="0">
              <a:buNone/>
              <a:defRPr sz="1300">
                <a:solidFill>
                  <a:schemeClr val="l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algn="ctr" rtl="0">
              <a:buNone/>
              <a:defRPr sz="1300">
                <a:solidFill>
                  <a:schemeClr val="l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4"/>
          <p:cNvSpPr txBox="1">
            <a:spLocks noGrp="1"/>
          </p:cNvSpPr>
          <p:nvPr>
            <p:ph type="ctrTitle"/>
          </p:nvPr>
        </p:nvSpPr>
        <p:spPr>
          <a:xfrm>
            <a:off x="1162175" y="866100"/>
            <a:ext cx="6819600" cy="3411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u="sng">
                <a:solidFill>
                  <a:schemeClr val="accent3"/>
                </a:solidFill>
                <a:uFill>
                  <a:solidFill>
                    <a:schemeClr val="accent2"/>
                  </a:solidFill>
                </a:uFill>
              </a:rPr>
              <a:t>HISTÒRIA T.5</a:t>
            </a:r>
            <a:br>
              <a:rPr lang="es-ES"/>
            </a:br>
            <a:r>
              <a:rPr lang="es-ES"/>
              <a:t>La 1ª Guerra Mondial</a:t>
            </a:r>
            <a:endParaRPr u="sng"/>
          </a:p>
        </p:txBody>
      </p:sp>
      <p:grpSp>
        <p:nvGrpSpPr>
          <p:cNvPr id="88" name="Google Shape;88;p14"/>
          <p:cNvGrpSpPr/>
          <p:nvPr/>
        </p:nvGrpSpPr>
        <p:grpSpPr>
          <a:xfrm>
            <a:off x="4429541" y="658819"/>
            <a:ext cx="256416" cy="414535"/>
            <a:chOff x="1988225" y="4286525"/>
            <a:chExt cx="305075" cy="493200"/>
          </a:xfrm>
        </p:grpSpPr>
        <p:sp>
          <p:nvSpPr>
            <p:cNvPr id="89" name="Google Shape;89;p14"/>
            <p:cNvSpPr/>
            <p:nvPr/>
          </p:nvSpPr>
          <p:spPr>
            <a:xfrm>
              <a:off x="2178800" y="4519725"/>
              <a:ext cx="114500" cy="114475"/>
            </a:xfrm>
            <a:custGeom>
              <a:avLst/>
              <a:gdLst/>
              <a:ahLst/>
              <a:cxnLst/>
              <a:rect l="l" t="t" r="r" b="b"/>
              <a:pathLst>
                <a:path w="4580" h="4579" fill="none" extrusionOk="0">
                  <a:moveTo>
                    <a:pt x="731" y="4189"/>
                  </a:moveTo>
                  <a:lnTo>
                    <a:pt x="731" y="4189"/>
                  </a:lnTo>
                  <a:lnTo>
                    <a:pt x="853" y="4286"/>
                  </a:lnTo>
                  <a:lnTo>
                    <a:pt x="999" y="4384"/>
                  </a:lnTo>
                  <a:lnTo>
                    <a:pt x="1170" y="4457"/>
                  </a:lnTo>
                  <a:lnTo>
                    <a:pt x="1316" y="4506"/>
                  </a:lnTo>
                  <a:lnTo>
                    <a:pt x="1486" y="4554"/>
                  </a:lnTo>
                  <a:lnTo>
                    <a:pt x="1657" y="4579"/>
                  </a:lnTo>
                  <a:lnTo>
                    <a:pt x="1827" y="4579"/>
                  </a:lnTo>
                  <a:lnTo>
                    <a:pt x="1973" y="4579"/>
                  </a:lnTo>
                  <a:lnTo>
                    <a:pt x="2144" y="4579"/>
                  </a:lnTo>
                  <a:lnTo>
                    <a:pt x="2314" y="4530"/>
                  </a:lnTo>
                  <a:lnTo>
                    <a:pt x="2485" y="4481"/>
                  </a:lnTo>
                  <a:lnTo>
                    <a:pt x="2631" y="4433"/>
                  </a:lnTo>
                  <a:lnTo>
                    <a:pt x="2777" y="4360"/>
                  </a:lnTo>
                  <a:lnTo>
                    <a:pt x="2923" y="4262"/>
                  </a:lnTo>
                  <a:lnTo>
                    <a:pt x="3069" y="4165"/>
                  </a:lnTo>
                  <a:lnTo>
                    <a:pt x="3191" y="4043"/>
                  </a:lnTo>
                  <a:lnTo>
                    <a:pt x="3191" y="4043"/>
                  </a:lnTo>
                  <a:lnTo>
                    <a:pt x="3337" y="3872"/>
                  </a:lnTo>
                  <a:lnTo>
                    <a:pt x="3483" y="3653"/>
                  </a:lnTo>
                  <a:lnTo>
                    <a:pt x="3605" y="3410"/>
                  </a:lnTo>
                  <a:lnTo>
                    <a:pt x="3751" y="3117"/>
                  </a:lnTo>
                  <a:lnTo>
                    <a:pt x="3995" y="2484"/>
                  </a:lnTo>
                  <a:lnTo>
                    <a:pt x="4214" y="1827"/>
                  </a:lnTo>
                  <a:lnTo>
                    <a:pt x="4409" y="1169"/>
                  </a:lnTo>
                  <a:lnTo>
                    <a:pt x="4531" y="609"/>
                  </a:lnTo>
                  <a:lnTo>
                    <a:pt x="4579" y="219"/>
                  </a:lnTo>
                  <a:lnTo>
                    <a:pt x="4579" y="97"/>
                  </a:lnTo>
                  <a:lnTo>
                    <a:pt x="4579" y="24"/>
                  </a:lnTo>
                  <a:lnTo>
                    <a:pt x="4579" y="24"/>
                  </a:lnTo>
                  <a:lnTo>
                    <a:pt x="4506" y="0"/>
                  </a:lnTo>
                  <a:lnTo>
                    <a:pt x="4385" y="0"/>
                  </a:lnTo>
                  <a:lnTo>
                    <a:pt x="3970" y="73"/>
                  </a:lnTo>
                  <a:lnTo>
                    <a:pt x="3410" y="195"/>
                  </a:lnTo>
                  <a:lnTo>
                    <a:pt x="2777" y="365"/>
                  </a:lnTo>
                  <a:lnTo>
                    <a:pt x="2095" y="609"/>
                  </a:lnTo>
                  <a:lnTo>
                    <a:pt x="1462" y="852"/>
                  </a:lnTo>
                  <a:lnTo>
                    <a:pt x="1194" y="974"/>
                  </a:lnTo>
                  <a:lnTo>
                    <a:pt x="926" y="1120"/>
                  </a:lnTo>
                  <a:lnTo>
                    <a:pt x="707" y="1266"/>
                  </a:lnTo>
                  <a:lnTo>
                    <a:pt x="561" y="1388"/>
                  </a:lnTo>
                  <a:lnTo>
                    <a:pt x="561" y="1388"/>
                  </a:lnTo>
                  <a:lnTo>
                    <a:pt x="439" y="1534"/>
                  </a:lnTo>
                  <a:lnTo>
                    <a:pt x="342" y="1656"/>
                  </a:lnTo>
                  <a:lnTo>
                    <a:pt x="244" y="1802"/>
                  </a:lnTo>
                  <a:lnTo>
                    <a:pt x="171" y="1973"/>
                  </a:lnTo>
                  <a:lnTo>
                    <a:pt x="98" y="2119"/>
                  </a:lnTo>
                  <a:lnTo>
                    <a:pt x="49" y="2289"/>
                  </a:lnTo>
                  <a:lnTo>
                    <a:pt x="25" y="2436"/>
                  </a:lnTo>
                  <a:lnTo>
                    <a:pt x="1" y="2606"/>
                  </a:lnTo>
                  <a:lnTo>
                    <a:pt x="1" y="2776"/>
                  </a:lnTo>
                  <a:lnTo>
                    <a:pt x="25" y="2947"/>
                  </a:lnTo>
                  <a:lnTo>
                    <a:pt x="49" y="3117"/>
                  </a:lnTo>
                  <a:lnTo>
                    <a:pt x="98" y="3264"/>
                  </a:lnTo>
                  <a:lnTo>
                    <a:pt x="147" y="3434"/>
                  </a:lnTo>
                  <a:lnTo>
                    <a:pt x="220" y="3580"/>
                  </a:lnTo>
                  <a:lnTo>
                    <a:pt x="317" y="3726"/>
                  </a:lnTo>
                  <a:lnTo>
                    <a:pt x="415" y="3872"/>
                  </a:lnTo>
                  <a:lnTo>
                    <a:pt x="731" y="4189"/>
                  </a:lnTo>
                  <a:close/>
                </a:path>
              </a:pathLst>
            </a:custGeom>
            <a:noFill/>
            <a:ln w="1217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90" name="Google Shape;90;p14"/>
            <p:cNvSpPr/>
            <p:nvPr/>
          </p:nvSpPr>
          <p:spPr>
            <a:xfrm>
              <a:off x="1988225" y="4539200"/>
              <a:ext cx="156500" cy="156500"/>
            </a:xfrm>
            <a:custGeom>
              <a:avLst/>
              <a:gdLst/>
              <a:ahLst/>
              <a:cxnLst/>
              <a:rect l="l" t="t" r="r" b="b"/>
              <a:pathLst>
                <a:path w="6260" h="6260" fill="none" extrusionOk="0">
                  <a:moveTo>
                    <a:pt x="5675" y="5334"/>
                  </a:moveTo>
                  <a:lnTo>
                    <a:pt x="5675" y="5334"/>
                  </a:lnTo>
                  <a:lnTo>
                    <a:pt x="5821" y="5139"/>
                  </a:lnTo>
                  <a:lnTo>
                    <a:pt x="5943" y="4944"/>
                  </a:lnTo>
                  <a:lnTo>
                    <a:pt x="6041" y="4725"/>
                  </a:lnTo>
                  <a:lnTo>
                    <a:pt x="6138" y="4506"/>
                  </a:lnTo>
                  <a:lnTo>
                    <a:pt x="6187" y="4287"/>
                  </a:lnTo>
                  <a:lnTo>
                    <a:pt x="6235" y="4043"/>
                  </a:lnTo>
                  <a:lnTo>
                    <a:pt x="6260" y="3824"/>
                  </a:lnTo>
                  <a:lnTo>
                    <a:pt x="6260" y="3581"/>
                  </a:lnTo>
                  <a:lnTo>
                    <a:pt x="6235" y="3361"/>
                  </a:lnTo>
                  <a:lnTo>
                    <a:pt x="6187" y="3118"/>
                  </a:lnTo>
                  <a:lnTo>
                    <a:pt x="6138" y="2899"/>
                  </a:lnTo>
                  <a:lnTo>
                    <a:pt x="6041" y="2679"/>
                  </a:lnTo>
                  <a:lnTo>
                    <a:pt x="5943" y="2460"/>
                  </a:lnTo>
                  <a:lnTo>
                    <a:pt x="5821" y="2265"/>
                  </a:lnTo>
                  <a:lnTo>
                    <a:pt x="5675" y="2071"/>
                  </a:lnTo>
                  <a:lnTo>
                    <a:pt x="5505" y="1900"/>
                  </a:lnTo>
                  <a:lnTo>
                    <a:pt x="5505" y="1900"/>
                  </a:lnTo>
                  <a:lnTo>
                    <a:pt x="5286" y="1705"/>
                  </a:lnTo>
                  <a:lnTo>
                    <a:pt x="4993" y="1510"/>
                  </a:lnTo>
                  <a:lnTo>
                    <a:pt x="4652" y="1316"/>
                  </a:lnTo>
                  <a:lnTo>
                    <a:pt x="4263" y="1145"/>
                  </a:lnTo>
                  <a:lnTo>
                    <a:pt x="3849" y="975"/>
                  </a:lnTo>
                  <a:lnTo>
                    <a:pt x="3410" y="804"/>
                  </a:lnTo>
                  <a:lnTo>
                    <a:pt x="2485" y="487"/>
                  </a:lnTo>
                  <a:lnTo>
                    <a:pt x="1608" y="244"/>
                  </a:lnTo>
                  <a:lnTo>
                    <a:pt x="853" y="73"/>
                  </a:lnTo>
                  <a:lnTo>
                    <a:pt x="536" y="25"/>
                  </a:lnTo>
                  <a:lnTo>
                    <a:pt x="293" y="0"/>
                  </a:lnTo>
                  <a:lnTo>
                    <a:pt x="122" y="0"/>
                  </a:lnTo>
                  <a:lnTo>
                    <a:pt x="25" y="25"/>
                  </a:lnTo>
                  <a:lnTo>
                    <a:pt x="25" y="25"/>
                  </a:lnTo>
                  <a:lnTo>
                    <a:pt x="1" y="122"/>
                  </a:lnTo>
                  <a:lnTo>
                    <a:pt x="1" y="293"/>
                  </a:lnTo>
                  <a:lnTo>
                    <a:pt x="25" y="536"/>
                  </a:lnTo>
                  <a:lnTo>
                    <a:pt x="74" y="853"/>
                  </a:lnTo>
                  <a:lnTo>
                    <a:pt x="244" y="1608"/>
                  </a:lnTo>
                  <a:lnTo>
                    <a:pt x="488" y="2485"/>
                  </a:lnTo>
                  <a:lnTo>
                    <a:pt x="804" y="3410"/>
                  </a:lnTo>
                  <a:lnTo>
                    <a:pt x="975" y="3848"/>
                  </a:lnTo>
                  <a:lnTo>
                    <a:pt x="1145" y="4262"/>
                  </a:lnTo>
                  <a:lnTo>
                    <a:pt x="1316" y="4652"/>
                  </a:lnTo>
                  <a:lnTo>
                    <a:pt x="1511" y="4993"/>
                  </a:lnTo>
                  <a:lnTo>
                    <a:pt x="1705" y="5285"/>
                  </a:lnTo>
                  <a:lnTo>
                    <a:pt x="1900" y="5505"/>
                  </a:lnTo>
                  <a:lnTo>
                    <a:pt x="1900" y="5505"/>
                  </a:lnTo>
                  <a:lnTo>
                    <a:pt x="2071" y="5675"/>
                  </a:lnTo>
                  <a:lnTo>
                    <a:pt x="2266" y="5821"/>
                  </a:lnTo>
                  <a:lnTo>
                    <a:pt x="2460" y="5943"/>
                  </a:lnTo>
                  <a:lnTo>
                    <a:pt x="2680" y="6040"/>
                  </a:lnTo>
                  <a:lnTo>
                    <a:pt x="2899" y="6138"/>
                  </a:lnTo>
                  <a:lnTo>
                    <a:pt x="3118" y="6187"/>
                  </a:lnTo>
                  <a:lnTo>
                    <a:pt x="3362" y="6235"/>
                  </a:lnTo>
                  <a:lnTo>
                    <a:pt x="3581" y="6260"/>
                  </a:lnTo>
                  <a:lnTo>
                    <a:pt x="3824" y="6260"/>
                  </a:lnTo>
                  <a:lnTo>
                    <a:pt x="4043" y="6235"/>
                  </a:lnTo>
                  <a:lnTo>
                    <a:pt x="4287" y="6187"/>
                  </a:lnTo>
                  <a:lnTo>
                    <a:pt x="4506" y="6138"/>
                  </a:lnTo>
                  <a:lnTo>
                    <a:pt x="4725" y="6040"/>
                  </a:lnTo>
                  <a:lnTo>
                    <a:pt x="4945" y="5943"/>
                  </a:lnTo>
                  <a:lnTo>
                    <a:pt x="5139" y="5821"/>
                  </a:lnTo>
                  <a:lnTo>
                    <a:pt x="5334" y="5675"/>
                  </a:lnTo>
                  <a:lnTo>
                    <a:pt x="5675" y="5334"/>
                  </a:lnTo>
                  <a:close/>
                </a:path>
              </a:pathLst>
            </a:custGeom>
            <a:noFill/>
            <a:ln w="1217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91" name="Google Shape;91;p14"/>
            <p:cNvSpPr/>
            <p:nvPr/>
          </p:nvSpPr>
          <p:spPr>
            <a:xfrm>
              <a:off x="2042425" y="4286525"/>
              <a:ext cx="239300" cy="236250"/>
            </a:xfrm>
            <a:custGeom>
              <a:avLst/>
              <a:gdLst/>
              <a:ahLst/>
              <a:cxnLst/>
              <a:rect l="l" t="t" r="r" b="b"/>
              <a:pathLst>
                <a:path w="9572" h="9450" fill="none" extrusionOk="0">
                  <a:moveTo>
                    <a:pt x="5358" y="9450"/>
                  </a:moveTo>
                  <a:lnTo>
                    <a:pt x="5358" y="9450"/>
                  </a:lnTo>
                  <a:lnTo>
                    <a:pt x="5650" y="9328"/>
                  </a:lnTo>
                  <a:lnTo>
                    <a:pt x="5918" y="9133"/>
                  </a:lnTo>
                  <a:lnTo>
                    <a:pt x="6162" y="8914"/>
                  </a:lnTo>
                  <a:lnTo>
                    <a:pt x="6381" y="8646"/>
                  </a:lnTo>
                  <a:lnTo>
                    <a:pt x="6381" y="8646"/>
                  </a:lnTo>
                  <a:lnTo>
                    <a:pt x="6649" y="8670"/>
                  </a:lnTo>
                  <a:lnTo>
                    <a:pt x="6917" y="8670"/>
                  </a:lnTo>
                  <a:lnTo>
                    <a:pt x="7160" y="8646"/>
                  </a:lnTo>
                  <a:lnTo>
                    <a:pt x="7404" y="8597"/>
                  </a:lnTo>
                  <a:lnTo>
                    <a:pt x="7623" y="8524"/>
                  </a:lnTo>
                  <a:lnTo>
                    <a:pt x="7818" y="8427"/>
                  </a:lnTo>
                  <a:lnTo>
                    <a:pt x="7989" y="8305"/>
                  </a:lnTo>
                  <a:lnTo>
                    <a:pt x="8159" y="8159"/>
                  </a:lnTo>
                  <a:lnTo>
                    <a:pt x="8305" y="7989"/>
                  </a:lnTo>
                  <a:lnTo>
                    <a:pt x="8427" y="7794"/>
                  </a:lnTo>
                  <a:lnTo>
                    <a:pt x="8524" y="7599"/>
                  </a:lnTo>
                  <a:lnTo>
                    <a:pt x="8597" y="7380"/>
                  </a:lnTo>
                  <a:lnTo>
                    <a:pt x="8670" y="7160"/>
                  </a:lnTo>
                  <a:lnTo>
                    <a:pt x="8695" y="6917"/>
                  </a:lnTo>
                  <a:lnTo>
                    <a:pt x="8695" y="6649"/>
                  </a:lnTo>
                  <a:lnTo>
                    <a:pt x="8670" y="6381"/>
                  </a:lnTo>
                  <a:lnTo>
                    <a:pt x="8670" y="6381"/>
                  </a:lnTo>
                  <a:lnTo>
                    <a:pt x="8865" y="6211"/>
                  </a:lnTo>
                  <a:lnTo>
                    <a:pt x="9060" y="6016"/>
                  </a:lnTo>
                  <a:lnTo>
                    <a:pt x="9206" y="5821"/>
                  </a:lnTo>
                  <a:lnTo>
                    <a:pt x="9328" y="5626"/>
                  </a:lnTo>
                  <a:lnTo>
                    <a:pt x="9425" y="5407"/>
                  </a:lnTo>
                  <a:lnTo>
                    <a:pt x="9499" y="5212"/>
                  </a:lnTo>
                  <a:lnTo>
                    <a:pt x="9547" y="4993"/>
                  </a:lnTo>
                  <a:lnTo>
                    <a:pt x="9572" y="4774"/>
                  </a:lnTo>
                  <a:lnTo>
                    <a:pt x="9547" y="4554"/>
                  </a:lnTo>
                  <a:lnTo>
                    <a:pt x="9499" y="4335"/>
                  </a:lnTo>
                  <a:lnTo>
                    <a:pt x="9425" y="4116"/>
                  </a:lnTo>
                  <a:lnTo>
                    <a:pt x="9328" y="3921"/>
                  </a:lnTo>
                  <a:lnTo>
                    <a:pt x="9206" y="3702"/>
                  </a:lnTo>
                  <a:lnTo>
                    <a:pt x="9060" y="3507"/>
                  </a:lnTo>
                  <a:lnTo>
                    <a:pt x="8865" y="3337"/>
                  </a:lnTo>
                  <a:lnTo>
                    <a:pt x="8670" y="3166"/>
                  </a:lnTo>
                  <a:lnTo>
                    <a:pt x="8670" y="3166"/>
                  </a:lnTo>
                  <a:lnTo>
                    <a:pt x="8695" y="2898"/>
                  </a:lnTo>
                  <a:lnTo>
                    <a:pt x="8695" y="2630"/>
                  </a:lnTo>
                  <a:lnTo>
                    <a:pt x="8670" y="2387"/>
                  </a:lnTo>
                  <a:lnTo>
                    <a:pt x="8597" y="2143"/>
                  </a:lnTo>
                  <a:lnTo>
                    <a:pt x="8524" y="1924"/>
                  </a:lnTo>
                  <a:lnTo>
                    <a:pt x="8427" y="1729"/>
                  </a:lnTo>
                  <a:lnTo>
                    <a:pt x="8305" y="1559"/>
                  </a:lnTo>
                  <a:lnTo>
                    <a:pt x="8159" y="1388"/>
                  </a:lnTo>
                  <a:lnTo>
                    <a:pt x="7989" y="1242"/>
                  </a:lnTo>
                  <a:lnTo>
                    <a:pt x="7818" y="1120"/>
                  </a:lnTo>
                  <a:lnTo>
                    <a:pt x="7623" y="1023"/>
                  </a:lnTo>
                  <a:lnTo>
                    <a:pt x="7404" y="950"/>
                  </a:lnTo>
                  <a:lnTo>
                    <a:pt x="7160" y="901"/>
                  </a:lnTo>
                  <a:lnTo>
                    <a:pt x="6917" y="853"/>
                  </a:lnTo>
                  <a:lnTo>
                    <a:pt x="6649" y="853"/>
                  </a:lnTo>
                  <a:lnTo>
                    <a:pt x="6381" y="901"/>
                  </a:lnTo>
                  <a:lnTo>
                    <a:pt x="6381" y="901"/>
                  </a:lnTo>
                  <a:lnTo>
                    <a:pt x="6211" y="682"/>
                  </a:lnTo>
                  <a:lnTo>
                    <a:pt x="6040" y="487"/>
                  </a:lnTo>
                  <a:lnTo>
                    <a:pt x="5845" y="341"/>
                  </a:lnTo>
                  <a:lnTo>
                    <a:pt x="5626" y="219"/>
                  </a:lnTo>
                  <a:lnTo>
                    <a:pt x="5431" y="122"/>
                  </a:lnTo>
                  <a:lnTo>
                    <a:pt x="5212" y="49"/>
                  </a:lnTo>
                  <a:lnTo>
                    <a:pt x="4993" y="0"/>
                  </a:lnTo>
                  <a:lnTo>
                    <a:pt x="4774" y="0"/>
                  </a:lnTo>
                  <a:lnTo>
                    <a:pt x="4555" y="0"/>
                  </a:lnTo>
                  <a:lnTo>
                    <a:pt x="4335" y="49"/>
                  </a:lnTo>
                  <a:lnTo>
                    <a:pt x="4140" y="122"/>
                  </a:lnTo>
                  <a:lnTo>
                    <a:pt x="3921" y="219"/>
                  </a:lnTo>
                  <a:lnTo>
                    <a:pt x="3726" y="341"/>
                  </a:lnTo>
                  <a:lnTo>
                    <a:pt x="3532" y="487"/>
                  </a:lnTo>
                  <a:lnTo>
                    <a:pt x="3337" y="682"/>
                  </a:lnTo>
                  <a:lnTo>
                    <a:pt x="3166" y="901"/>
                  </a:lnTo>
                  <a:lnTo>
                    <a:pt x="3166" y="901"/>
                  </a:lnTo>
                  <a:lnTo>
                    <a:pt x="2898" y="853"/>
                  </a:lnTo>
                  <a:lnTo>
                    <a:pt x="2655" y="853"/>
                  </a:lnTo>
                  <a:lnTo>
                    <a:pt x="2387" y="901"/>
                  </a:lnTo>
                  <a:lnTo>
                    <a:pt x="2168" y="950"/>
                  </a:lnTo>
                  <a:lnTo>
                    <a:pt x="1949" y="1023"/>
                  </a:lnTo>
                  <a:lnTo>
                    <a:pt x="1754" y="1120"/>
                  </a:lnTo>
                  <a:lnTo>
                    <a:pt x="1559" y="1242"/>
                  </a:lnTo>
                  <a:lnTo>
                    <a:pt x="1388" y="1388"/>
                  </a:lnTo>
                  <a:lnTo>
                    <a:pt x="1267" y="1559"/>
                  </a:lnTo>
                  <a:lnTo>
                    <a:pt x="1120" y="1729"/>
                  </a:lnTo>
                  <a:lnTo>
                    <a:pt x="1023" y="1924"/>
                  </a:lnTo>
                  <a:lnTo>
                    <a:pt x="950" y="2143"/>
                  </a:lnTo>
                  <a:lnTo>
                    <a:pt x="901" y="2387"/>
                  </a:lnTo>
                  <a:lnTo>
                    <a:pt x="877" y="2630"/>
                  </a:lnTo>
                  <a:lnTo>
                    <a:pt x="877" y="2898"/>
                  </a:lnTo>
                  <a:lnTo>
                    <a:pt x="901" y="3166"/>
                  </a:lnTo>
                  <a:lnTo>
                    <a:pt x="901" y="3166"/>
                  </a:lnTo>
                  <a:lnTo>
                    <a:pt x="682" y="3337"/>
                  </a:lnTo>
                  <a:lnTo>
                    <a:pt x="512" y="3507"/>
                  </a:lnTo>
                  <a:lnTo>
                    <a:pt x="341" y="3702"/>
                  </a:lnTo>
                  <a:lnTo>
                    <a:pt x="219" y="3921"/>
                  </a:lnTo>
                  <a:lnTo>
                    <a:pt x="122" y="4116"/>
                  </a:lnTo>
                  <a:lnTo>
                    <a:pt x="49" y="4335"/>
                  </a:lnTo>
                  <a:lnTo>
                    <a:pt x="24" y="4554"/>
                  </a:lnTo>
                  <a:lnTo>
                    <a:pt x="0" y="4774"/>
                  </a:lnTo>
                  <a:lnTo>
                    <a:pt x="24" y="4993"/>
                  </a:lnTo>
                  <a:lnTo>
                    <a:pt x="49" y="5212"/>
                  </a:lnTo>
                  <a:lnTo>
                    <a:pt x="122" y="5407"/>
                  </a:lnTo>
                  <a:lnTo>
                    <a:pt x="219" y="5626"/>
                  </a:lnTo>
                  <a:lnTo>
                    <a:pt x="341" y="5821"/>
                  </a:lnTo>
                  <a:lnTo>
                    <a:pt x="512" y="6016"/>
                  </a:lnTo>
                  <a:lnTo>
                    <a:pt x="682" y="6211"/>
                  </a:lnTo>
                  <a:lnTo>
                    <a:pt x="901" y="6381"/>
                  </a:lnTo>
                  <a:lnTo>
                    <a:pt x="901" y="6381"/>
                  </a:lnTo>
                  <a:lnTo>
                    <a:pt x="877" y="6649"/>
                  </a:lnTo>
                  <a:lnTo>
                    <a:pt x="877" y="6917"/>
                  </a:lnTo>
                  <a:lnTo>
                    <a:pt x="901" y="7160"/>
                  </a:lnTo>
                  <a:lnTo>
                    <a:pt x="950" y="7380"/>
                  </a:lnTo>
                  <a:lnTo>
                    <a:pt x="1023" y="7599"/>
                  </a:lnTo>
                  <a:lnTo>
                    <a:pt x="1120" y="7794"/>
                  </a:lnTo>
                  <a:lnTo>
                    <a:pt x="1267" y="7989"/>
                  </a:lnTo>
                  <a:lnTo>
                    <a:pt x="1388" y="8159"/>
                  </a:lnTo>
                  <a:lnTo>
                    <a:pt x="1559" y="8305"/>
                  </a:lnTo>
                  <a:lnTo>
                    <a:pt x="1754" y="8427"/>
                  </a:lnTo>
                  <a:lnTo>
                    <a:pt x="1949" y="8524"/>
                  </a:lnTo>
                  <a:lnTo>
                    <a:pt x="2168" y="8597"/>
                  </a:lnTo>
                  <a:lnTo>
                    <a:pt x="2387" y="8646"/>
                  </a:lnTo>
                  <a:lnTo>
                    <a:pt x="2655" y="8670"/>
                  </a:lnTo>
                  <a:lnTo>
                    <a:pt x="2898" y="8670"/>
                  </a:lnTo>
                  <a:lnTo>
                    <a:pt x="3166" y="8646"/>
                  </a:lnTo>
                  <a:lnTo>
                    <a:pt x="3166" y="8646"/>
                  </a:lnTo>
                  <a:lnTo>
                    <a:pt x="3410" y="8914"/>
                  </a:lnTo>
                  <a:lnTo>
                    <a:pt x="3653" y="9133"/>
                  </a:lnTo>
                  <a:lnTo>
                    <a:pt x="3921" y="9328"/>
                  </a:lnTo>
                  <a:lnTo>
                    <a:pt x="4189" y="9450"/>
                  </a:lnTo>
                </a:path>
              </a:pathLst>
            </a:custGeom>
            <a:noFill/>
            <a:ln w="1217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92" name="Google Shape;92;p14"/>
            <p:cNvSpPr/>
            <p:nvPr/>
          </p:nvSpPr>
          <p:spPr>
            <a:xfrm>
              <a:off x="2161750" y="4522750"/>
              <a:ext cx="25" cy="256975"/>
            </a:xfrm>
            <a:custGeom>
              <a:avLst/>
              <a:gdLst/>
              <a:ahLst/>
              <a:cxnLst/>
              <a:rect l="l" t="t" r="r" b="b"/>
              <a:pathLst>
                <a:path w="1" h="10279" fill="none" extrusionOk="0">
                  <a:moveTo>
                    <a:pt x="1" y="10279"/>
                  </a:move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93" name="Google Shape;93;p14"/>
            <p:cNvSpPr/>
            <p:nvPr/>
          </p:nvSpPr>
          <p:spPr>
            <a:xfrm>
              <a:off x="2133750" y="4377850"/>
              <a:ext cx="56050" cy="56025"/>
            </a:xfrm>
            <a:custGeom>
              <a:avLst/>
              <a:gdLst/>
              <a:ahLst/>
              <a:cxnLst/>
              <a:rect l="l" t="t" r="r" b="b"/>
              <a:pathLst>
                <a:path w="2242" h="2241" fill="none" extrusionOk="0">
                  <a:moveTo>
                    <a:pt x="1121" y="2241"/>
                  </a:moveTo>
                  <a:lnTo>
                    <a:pt x="1121" y="2241"/>
                  </a:lnTo>
                  <a:lnTo>
                    <a:pt x="902" y="2217"/>
                  </a:lnTo>
                  <a:lnTo>
                    <a:pt x="682" y="2144"/>
                  </a:lnTo>
                  <a:lnTo>
                    <a:pt x="512" y="2046"/>
                  </a:lnTo>
                  <a:lnTo>
                    <a:pt x="341" y="1900"/>
                  </a:lnTo>
                  <a:lnTo>
                    <a:pt x="195" y="1754"/>
                  </a:lnTo>
                  <a:lnTo>
                    <a:pt x="98" y="1559"/>
                  </a:lnTo>
                  <a:lnTo>
                    <a:pt x="25" y="1340"/>
                  </a:lnTo>
                  <a:lnTo>
                    <a:pt x="0" y="1121"/>
                  </a:lnTo>
                  <a:lnTo>
                    <a:pt x="0" y="1121"/>
                  </a:lnTo>
                  <a:lnTo>
                    <a:pt x="25" y="901"/>
                  </a:lnTo>
                  <a:lnTo>
                    <a:pt x="98" y="682"/>
                  </a:lnTo>
                  <a:lnTo>
                    <a:pt x="195" y="487"/>
                  </a:lnTo>
                  <a:lnTo>
                    <a:pt x="341" y="317"/>
                  </a:lnTo>
                  <a:lnTo>
                    <a:pt x="512" y="195"/>
                  </a:lnTo>
                  <a:lnTo>
                    <a:pt x="682" y="98"/>
                  </a:lnTo>
                  <a:lnTo>
                    <a:pt x="902" y="25"/>
                  </a:lnTo>
                  <a:lnTo>
                    <a:pt x="1121" y="0"/>
                  </a:lnTo>
                  <a:lnTo>
                    <a:pt x="1121" y="0"/>
                  </a:lnTo>
                  <a:lnTo>
                    <a:pt x="1364" y="25"/>
                  </a:lnTo>
                  <a:lnTo>
                    <a:pt x="1559" y="98"/>
                  </a:lnTo>
                  <a:lnTo>
                    <a:pt x="1754" y="195"/>
                  </a:lnTo>
                  <a:lnTo>
                    <a:pt x="1924" y="317"/>
                  </a:lnTo>
                  <a:lnTo>
                    <a:pt x="2046" y="487"/>
                  </a:lnTo>
                  <a:lnTo>
                    <a:pt x="2168" y="682"/>
                  </a:lnTo>
                  <a:lnTo>
                    <a:pt x="2217" y="901"/>
                  </a:lnTo>
                  <a:lnTo>
                    <a:pt x="2241" y="1121"/>
                  </a:lnTo>
                  <a:lnTo>
                    <a:pt x="2241" y="1121"/>
                  </a:lnTo>
                  <a:lnTo>
                    <a:pt x="2217" y="1340"/>
                  </a:lnTo>
                  <a:lnTo>
                    <a:pt x="2168" y="1559"/>
                  </a:lnTo>
                  <a:lnTo>
                    <a:pt x="2046" y="1754"/>
                  </a:lnTo>
                  <a:lnTo>
                    <a:pt x="1924" y="1900"/>
                  </a:lnTo>
                  <a:lnTo>
                    <a:pt x="1754" y="2046"/>
                  </a:lnTo>
                  <a:lnTo>
                    <a:pt x="1559" y="2144"/>
                  </a:lnTo>
                  <a:lnTo>
                    <a:pt x="1364" y="2217"/>
                  </a:lnTo>
                  <a:lnTo>
                    <a:pt x="1121" y="2241"/>
                  </a:lnTo>
                  <a:lnTo>
                    <a:pt x="1121" y="2241"/>
                  </a:lnTo>
                </a:path>
              </a:pathLst>
            </a:custGeom>
            <a:noFill/>
            <a:ln w="1217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94" name="Google Shape;94;p14"/>
            <p:cNvSpPr/>
            <p:nvPr/>
          </p:nvSpPr>
          <p:spPr>
            <a:xfrm>
              <a:off x="2038150" y="4589125"/>
              <a:ext cx="87100" cy="87100"/>
            </a:xfrm>
            <a:custGeom>
              <a:avLst/>
              <a:gdLst/>
              <a:ahLst/>
              <a:cxnLst/>
              <a:rect l="l" t="t" r="r" b="b"/>
              <a:pathLst>
                <a:path w="3484" h="3484" fill="none" extrusionOk="0">
                  <a:moveTo>
                    <a:pt x="1" y="0"/>
                  </a:moveTo>
                  <a:lnTo>
                    <a:pt x="3483" y="3483"/>
                  </a:lnTo>
                </a:path>
              </a:pathLst>
            </a:custGeom>
            <a:noFill/>
            <a:ln w="1217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95" name="Google Shape;95;p14"/>
            <p:cNvSpPr/>
            <p:nvPr/>
          </p:nvSpPr>
          <p:spPr>
            <a:xfrm>
              <a:off x="2194025" y="4564150"/>
              <a:ext cx="54825" cy="54825"/>
            </a:xfrm>
            <a:custGeom>
              <a:avLst/>
              <a:gdLst/>
              <a:ahLst/>
              <a:cxnLst/>
              <a:rect l="l" t="t" r="r" b="b"/>
              <a:pathLst>
                <a:path w="2193" h="2193" fill="none" extrusionOk="0">
                  <a:moveTo>
                    <a:pt x="2192" y="1"/>
                  </a:moveTo>
                  <a:lnTo>
                    <a:pt x="1" y="2193"/>
                  </a:lnTo>
                </a:path>
              </a:pathLst>
            </a:custGeom>
            <a:noFill/>
            <a:ln w="12175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lt1"/>
                </a:solidFill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3C4ED4F0-7E9D-41AB-94D8-E3A7C5112B06}"/>
              </a:ext>
            </a:extLst>
          </p:cNvPr>
          <p:cNvSpPr/>
          <p:nvPr/>
        </p:nvSpPr>
        <p:spPr>
          <a:xfrm>
            <a:off x="3923800" y="969818"/>
            <a:ext cx="1354782" cy="1289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0" name="Google Shape;100;p15"/>
          <p:cNvSpPr txBox="1">
            <a:spLocks noGrp="1"/>
          </p:cNvSpPr>
          <p:nvPr>
            <p:ph type="title"/>
          </p:nvPr>
        </p:nvSpPr>
        <p:spPr>
          <a:xfrm>
            <a:off x="855250" y="39541"/>
            <a:ext cx="7433400" cy="623455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3"/>
                </a:solidFill>
              </a:rPr>
              <a:t>1. </a:t>
            </a:r>
            <a:r>
              <a:rPr lang="en"/>
              <a:t>Causes i contendents de la 1ªGM</a:t>
            </a:r>
            <a:endParaRPr/>
          </a:p>
        </p:txBody>
      </p:sp>
      <p:sp>
        <p:nvSpPr>
          <p:cNvPr id="102" name="Google Shape;102;p15"/>
          <p:cNvSpPr txBox="1">
            <a:spLocks noGrp="1"/>
          </p:cNvSpPr>
          <p:nvPr>
            <p:ph type="body" idx="1"/>
          </p:nvPr>
        </p:nvSpPr>
        <p:spPr>
          <a:xfrm>
            <a:off x="259528" y="701098"/>
            <a:ext cx="8371853" cy="3890241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171450" indent="-171450">
              <a:spcAft>
                <a:spcPts val="1200"/>
              </a:spcAft>
              <a:buSzPts val="1100"/>
            </a:pPr>
            <a:r>
              <a:rPr lang="es-ES" sz="1200" b="1" u="sng">
                <a:solidFill>
                  <a:schemeClr val="accent2"/>
                </a:solidFill>
                <a:uFill>
                  <a:solidFill>
                    <a:schemeClr val="accent3"/>
                  </a:solidFill>
                </a:uFill>
              </a:rPr>
              <a:t>CAUSES ECONÒMIQUES</a:t>
            </a:r>
            <a:r>
              <a:rPr lang="es-ES" sz="1200" b="1">
                <a:uFill>
                  <a:solidFill>
                    <a:schemeClr val="accent3"/>
                  </a:solidFill>
                </a:uFill>
              </a:rPr>
              <a:t>:</a:t>
            </a:r>
            <a:r>
              <a:rPr lang="es-ES" sz="1200">
                <a:uFill>
                  <a:solidFill>
                    <a:schemeClr val="accent3"/>
                  </a:solidFill>
                </a:uFill>
              </a:rPr>
              <a:t>        les potències busquen </a:t>
            </a:r>
            <a:r>
              <a:rPr lang="es-ES" sz="1200" b="1">
                <a:uFill>
                  <a:solidFill>
                    <a:schemeClr val="accent3"/>
                  </a:solidFill>
                </a:uFill>
              </a:rPr>
              <a:t>colònies</a:t>
            </a:r>
            <a:r>
              <a:rPr lang="es-ES" sz="1200">
                <a:uFill>
                  <a:solidFill>
                    <a:schemeClr val="accent3"/>
                  </a:solidFill>
                </a:uFill>
              </a:rPr>
              <a:t> per aconseguir </a:t>
            </a:r>
            <a:r>
              <a:rPr lang="es-ES" sz="1200" u="sng">
                <a:uFill>
                  <a:solidFill>
                    <a:schemeClr val="accent3"/>
                  </a:solidFill>
                </a:uFill>
              </a:rPr>
              <a:t>mercats reservats</a:t>
            </a:r>
            <a:br>
              <a:rPr lang="es-ES" sz="1200">
                <a:uFill>
                  <a:solidFill>
                    <a:schemeClr val="accent3"/>
                  </a:solidFill>
                </a:uFill>
              </a:rPr>
            </a:br>
            <a:r>
              <a:rPr lang="es-ES" sz="1200">
                <a:uFill>
                  <a:solidFill>
                    <a:schemeClr val="accent3"/>
                  </a:solidFill>
                </a:uFill>
              </a:rPr>
              <a:t>                                                                            </a:t>
            </a:r>
            <a:r>
              <a:rPr lang="es-ES" sz="1200" b="1">
                <a:uFill>
                  <a:solidFill>
                    <a:schemeClr val="accent3"/>
                  </a:solidFill>
                </a:uFill>
              </a:rPr>
              <a:t>Alemanya</a:t>
            </a:r>
            <a:r>
              <a:rPr lang="es-ES" sz="1200">
                <a:uFill>
                  <a:solidFill>
                    <a:schemeClr val="accent3"/>
                  </a:solidFill>
                </a:uFill>
              </a:rPr>
              <a:t> no va aconseguir colònies</a:t>
            </a:r>
          </a:p>
          <a:p>
            <a:pPr marL="171450" indent="-171450">
              <a:spcAft>
                <a:spcPts val="1200"/>
              </a:spcAft>
              <a:buSzPts val="1100"/>
            </a:pPr>
            <a:r>
              <a:rPr lang="es-ES" sz="1200" b="1" u="sng">
                <a:solidFill>
                  <a:schemeClr val="accent2"/>
                </a:solidFill>
                <a:uFill>
                  <a:solidFill>
                    <a:schemeClr val="accent3"/>
                  </a:solidFill>
                </a:uFill>
              </a:rPr>
              <a:t>ENFRONTAMENTS COLONIALS</a:t>
            </a:r>
            <a:r>
              <a:rPr lang="es-ES" sz="1200" b="1">
                <a:uFill>
                  <a:solidFill>
                    <a:schemeClr val="accent3"/>
                  </a:solidFill>
                </a:uFill>
              </a:rPr>
              <a:t>:</a:t>
            </a:r>
            <a:r>
              <a:rPr lang="es-ES" sz="1200">
                <a:uFill>
                  <a:solidFill>
                    <a:schemeClr val="accent3"/>
                  </a:solidFill>
                </a:uFill>
              </a:rPr>
              <a:t>        </a:t>
            </a:r>
            <a:r>
              <a:rPr lang="es-ES" sz="1200" b="1">
                <a:solidFill>
                  <a:schemeClr val="accent2"/>
                </a:solidFill>
                <a:uFill>
                  <a:solidFill>
                    <a:schemeClr val="accent3"/>
                  </a:solidFill>
                </a:uFill>
              </a:rPr>
              <a:t>1905-1911</a:t>
            </a:r>
            <a:r>
              <a:rPr lang="es-ES" sz="1200" b="1">
                <a:uFill>
                  <a:solidFill>
                    <a:schemeClr val="accent3"/>
                  </a:solidFill>
                </a:uFill>
              </a:rPr>
              <a:t>:</a:t>
            </a:r>
            <a:r>
              <a:rPr lang="es-ES" sz="1200">
                <a:uFill>
                  <a:solidFill>
                    <a:schemeClr val="accent3"/>
                  </a:solidFill>
                </a:uFill>
              </a:rPr>
              <a:t> </a:t>
            </a:r>
            <a:r>
              <a:rPr lang="es-ES" sz="1200" b="1">
                <a:uFill>
                  <a:solidFill>
                    <a:schemeClr val="accent3"/>
                  </a:solidFill>
                </a:uFill>
              </a:rPr>
              <a:t>França</a:t>
            </a:r>
            <a:r>
              <a:rPr lang="es-ES" sz="1200">
                <a:uFill>
                  <a:solidFill>
                    <a:schemeClr val="accent3"/>
                  </a:solidFill>
                </a:uFill>
              </a:rPr>
              <a:t> contra </a:t>
            </a:r>
            <a:r>
              <a:rPr lang="es-ES" sz="1200" b="1">
                <a:uFill>
                  <a:solidFill>
                    <a:schemeClr val="accent3"/>
                  </a:solidFill>
                </a:uFill>
              </a:rPr>
              <a:t>Alemanya</a:t>
            </a:r>
            <a:r>
              <a:rPr lang="es-ES" sz="1200">
                <a:uFill>
                  <a:solidFill>
                    <a:schemeClr val="accent3"/>
                  </a:solidFill>
                </a:uFill>
              </a:rPr>
              <a:t> perquè volen </a:t>
            </a:r>
            <a:r>
              <a:rPr lang="es-ES" sz="1200" u="sng">
                <a:uFill>
                  <a:solidFill>
                    <a:schemeClr val="accent3"/>
                  </a:solidFill>
                </a:uFill>
              </a:rPr>
              <a:t>mercats en Marroc</a:t>
            </a:r>
            <a:br>
              <a:rPr lang="es-ES" sz="1200" u="sng">
                <a:uFill>
                  <a:solidFill>
                    <a:schemeClr val="accent3"/>
                  </a:solidFill>
                </a:uFill>
              </a:rPr>
            </a:br>
            <a:r>
              <a:rPr lang="es-ES" sz="1200">
                <a:uFill>
                  <a:solidFill>
                    <a:schemeClr val="accent3"/>
                  </a:solidFill>
                </a:uFill>
              </a:rPr>
              <a:t>                                                                                             </a:t>
            </a:r>
            <a:r>
              <a:rPr lang="es-ES" sz="1200">
                <a:solidFill>
                  <a:schemeClr val="accent2"/>
                </a:solidFill>
                <a:uFill>
                  <a:solidFill>
                    <a:schemeClr val="accent3"/>
                  </a:solidFill>
                </a:uFill>
              </a:rPr>
              <a:t> </a:t>
            </a:r>
            <a:r>
              <a:rPr lang="es-ES" sz="1200" b="1">
                <a:solidFill>
                  <a:schemeClr val="accent2"/>
                </a:solidFill>
                <a:uFill>
                  <a:solidFill>
                    <a:schemeClr val="accent3"/>
                  </a:solidFill>
                </a:uFill>
              </a:rPr>
              <a:t>1906</a:t>
            </a:r>
            <a:r>
              <a:rPr lang="es-ES" sz="1200" b="1">
                <a:uFill>
                  <a:solidFill>
                    <a:schemeClr val="accent3"/>
                  </a:solidFill>
                </a:uFill>
              </a:rPr>
              <a:t>:</a:t>
            </a:r>
            <a:r>
              <a:rPr lang="es-ES" sz="1200">
                <a:uFill>
                  <a:solidFill>
                    <a:schemeClr val="accent3"/>
                  </a:solidFill>
                </a:uFill>
              </a:rPr>
              <a:t> </a:t>
            </a:r>
            <a:r>
              <a:rPr lang="es-ES" sz="1200" b="1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</a:rPr>
              <a:t>Conferència d’Algesires</a:t>
            </a:r>
            <a:r>
              <a:rPr lang="es-ES" sz="1200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</a:rPr>
              <a:t> </a:t>
            </a:r>
            <a:r>
              <a:rPr lang="es-ES" sz="1200" b="1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 </a:t>
            </a:r>
            <a:r>
              <a:rPr lang="es-ES" sz="1200" b="1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Espanya</a:t>
            </a:r>
            <a:r>
              <a:rPr lang="es-ES" sz="1200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recolça </a:t>
            </a:r>
            <a:r>
              <a:rPr lang="es-ES" sz="1200" b="1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França</a:t>
            </a:r>
            <a:br>
              <a:rPr lang="es-ES" sz="1200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                                                                                             Aliança entre </a:t>
            </a:r>
            <a:r>
              <a:rPr lang="es-ES" sz="1200" b="1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Gran Bretanya</a:t>
            </a:r>
            <a:r>
              <a:rPr lang="es-ES" sz="1200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i </a:t>
            </a:r>
            <a:r>
              <a:rPr lang="es-ES" sz="1200" b="1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França</a:t>
            </a:r>
            <a:br>
              <a:rPr lang="es-ES" sz="1200" b="1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 b="1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                                                                                             França</a:t>
            </a:r>
            <a:r>
              <a:rPr lang="es-ES" sz="1200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dona </a:t>
            </a:r>
            <a:r>
              <a:rPr lang="es-ES" sz="1200" u="sng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territoris</a:t>
            </a:r>
            <a:r>
              <a:rPr lang="es-ES" sz="1200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a </a:t>
            </a:r>
            <a:r>
              <a:rPr lang="es-ES" sz="1200" b="1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Alemanya</a:t>
            </a:r>
            <a:r>
              <a:rPr lang="es-ES" sz="1200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per evitar la guerra</a:t>
            </a:r>
            <a:endParaRPr lang="es-ES" sz="1200" b="1">
              <a:uFill>
                <a:solidFill>
                  <a:schemeClr val="accent3"/>
                </a:solidFill>
              </a:uFill>
              <a:sym typeface="Wingdings" panose="05000000000000000000" pitchFamily="2" charset="2"/>
            </a:endParaRPr>
          </a:p>
          <a:p>
            <a:pPr marL="171450" indent="-171450">
              <a:spcAft>
                <a:spcPts val="1200"/>
              </a:spcAft>
              <a:buSzPts val="1100"/>
            </a:pPr>
            <a:r>
              <a:rPr lang="es-ES" sz="1200" b="1" u="sng">
                <a:solidFill>
                  <a:schemeClr val="accent2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CRISIS BALCÀNIQUES</a:t>
            </a:r>
            <a:r>
              <a:rPr lang="es-ES" sz="1200" b="1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:</a:t>
            </a:r>
            <a:r>
              <a:rPr lang="es-ES" sz="1200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retirada de l’</a:t>
            </a:r>
            <a:r>
              <a:rPr lang="es-ES" sz="1200" b="1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Imperi Turc</a:t>
            </a:r>
            <a:r>
              <a:rPr lang="es-ES" sz="1200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 b="1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disputa entre        </a:t>
            </a:r>
            <a:r>
              <a:rPr lang="es-ES" sz="1200" b="1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Imperi Austrohongarès</a:t>
            </a:r>
            <a:r>
              <a:rPr lang="es-ES" sz="1200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(ocupa </a:t>
            </a:r>
            <a:r>
              <a:rPr lang="es-ES" sz="1200" baseline="30000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*</a:t>
            </a:r>
            <a:r>
              <a:rPr lang="es-ES" sz="1200" u="sng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Bòsnia</a:t>
            </a:r>
            <a:r>
              <a:rPr lang="es-ES" sz="1200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)</a:t>
            </a:r>
            <a:br>
              <a:rPr lang="es-ES" sz="1200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                                                                                                                                                                                  </a:t>
            </a:r>
            <a:r>
              <a:rPr lang="es-ES" sz="1200" b="1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Rússia</a:t>
            </a:r>
            <a:r>
              <a:rPr lang="es-ES" sz="1200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(aliada </a:t>
            </a:r>
            <a:r>
              <a:rPr lang="es-ES" sz="1200" u="sng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Sèrbia</a:t>
            </a:r>
            <a:r>
              <a:rPr lang="es-ES" sz="1200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per comerç Mediterrani)</a:t>
            </a:r>
          </a:p>
          <a:p>
            <a:pPr marL="171450" indent="-171450">
              <a:spcAft>
                <a:spcPts val="1200"/>
              </a:spcAft>
              <a:buSzPts val="1100"/>
            </a:pPr>
            <a:r>
              <a:rPr lang="es-ES" sz="1200" b="1" u="sng">
                <a:solidFill>
                  <a:schemeClr val="accent2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ALIANCES</a:t>
            </a:r>
            <a:r>
              <a:rPr lang="es-ES" sz="1200" b="1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:</a:t>
            </a:r>
            <a:r>
              <a:rPr lang="es-ES" sz="1200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       </a:t>
            </a:r>
            <a:r>
              <a:rPr lang="es-ES" sz="1200" b="1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Triple Aliança </a:t>
            </a:r>
            <a:r>
              <a:rPr lang="es-ES" sz="1200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d’</a:t>
            </a:r>
            <a:r>
              <a:rPr lang="es-ES" sz="1200" u="sng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Alemanya</a:t>
            </a:r>
            <a:r>
              <a:rPr lang="es-ES" sz="1200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, </a:t>
            </a:r>
            <a:r>
              <a:rPr lang="es-ES" sz="1200" u="sng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Àustria-Hongria</a:t>
            </a:r>
            <a:r>
              <a:rPr lang="es-ES" sz="1200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i </a:t>
            </a:r>
            <a:r>
              <a:rPr lang="es-ES" sz="1200" u="sng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Itàlia</a:t>
            </a:r>
            <a:br>
              <a:rPr lang="es-ES" sz="1200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                                     </a:t>
            </a:r>
            <a:r>
              <a:rPr lang="es-ES" sz="1200" b="1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Triple Entesa</a:t>
            </a:r>
            <a:r>
              <a:rPr lang="es-ES" sz="1200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de </a:t>
            </a:r>
            <a:r>
              <a:rPr lang="es-ES" sz="1200" u="sng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Gran Bretanya</a:t>
            </a:r>
            <a:r>
              <a:rPr lang="es-ES" sz="1200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, </a:t>
            </a:r>
            <a:r>
              <a:rPr lang="es-ES" sz="1200" u="sng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França</a:t>
            </a:r>
            <a:r>
              <a:rPr lang="es-ES" sz="1200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i </a:t>
            </a:r>
            <a:r>
              <a:rPr lang="es-ES" sz="1200" u="sng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Rússia</a:t>
            </a:r>
          </a:p>
        </p:txBody>
      </p:sp>
      <p:sp>
        <p:nvSpPr>
          <p:cNvPr id="104" name="Google Shape;104;p15"/>
          <p:cNvSpPr txBox="1">
            <a:spLocks noGrp="1"/>
          </p:cNvSpPr>
          <p:nvPr>
            <p:ph type="sldNum" idx="12"/>
          </p:nvPr>
        </p:nvSpPr>
        <p:spPr>
          <a:xfrm>
            <a:off x="3923800" y="4526366"/>
            <a:ext cx="1296300" cy="512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134E36C-C968-4118-A532-FC72513A48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800" y="529696"/>
            <a:ext cx="1296300" cy="155286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4C06841B-99FF-402C-9D1F-BB52818D0377}"/>
              </a:ext>
            </a:extLst>
          </p:cNvPr>
          <p:cNvSpPr txBox="1"/>
          <p:nvPr/>
        </p:nvSpPr>
        <p:spPr>
          <a:xfrm>
            <a:off x="578208" y="1445526"/>
            <a:ext cx="18806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3"/>
                </a:solidFill>
                <a:latin typeface="Merriweather Sans Regular" panose="020B0604020202020204" charset="0"/>
              </a:rPr>
              <a:t>CRISIS MARROQUINES</a:t>
            </a:r>
            <a:endParaRPr lang="es-ES" b="1">
              <a:solidFill>
                <a:schemeClr val="accent3"/>
              </a:solidFill>
              <a:latin typeface="Merriweather Sans Regular" panose="020B0604020202020204" charset="0"/>
            </a:endParaRPr>
          </a:p>
        </p:txBody>
      </p:sp>
      <p:sp>
        <p:nvSpPr>
          <p:cNvPr id="9" name="Cerrar llave 8">
            <a:extLst>
              <a:ext uri="{FF2B5EF4-FFF2-40B4-BE49-F238E27FC236}">
                <a16:creationId xmlns:a16="http://schemas.microsoft.com/office/drawing/2014/main" id="{7B1C6736-4C52-41AF-B71C-7436187FB887}"/>
              </a:ext>
            </a:extLst>
          </p:cNvPr>
          <p:cNvSpPr/>
          <p:nvPr/>
        </p:nvSpPr>
        <p:spPr>
          <a:xfrm>
            <a:off x="8596399" y="2218847"/>
            <a:ext cx="83127" cy="415637"/>
          </a:xfrm>
          <a:prstGeom prst="righ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2D369125-B5D2-49E5-8CDA-81352B9C2094}"/>
              </a:ext>
            </a:extLst>
          </p:cNvPr>
          <p:cNvSpPr txBox="1"/>
          <p:nvPr/>
        </p:nvSpPr>
        <p:spPr>
          <a:xfrm rot="5400000">
            <a:off x="8252521" y="2258433"/>
            <a:ext cx="12848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>
                <a:solidFill>
                  <a:schemeClr val="tx1"/>
                </a:solidFill>
                <a:latin typeface="Merriweather Sans Regular" panose="020B0604020202020204" charset="0"/>
              </a:rPr>
              <a:t>dues guerres balcàniques</a:t>
            </a:r>
            <a:endParaRPr lang="es-ES" sz="1200">
              <a:solidFill>
                <a:schemeClr val="tx1"/>
              </a:solidFill>
              <a:latin typeface="Merriweather Sans Regular" panose="020B0604020202020204" charset="0"/>
            </a:endParaRPr>
          </a:p>
        </p:txBody>
      </p:sp>
      <p:sp>
        <p:nvSpPr>
          <p:cNvPr id="10" name="Flecha: hacia abajo 9">
            <a:extLst>
              <a:ext uri="{FF2B5EF4-FFF2-40B4-BE49-F238E27FC236}">
                <a16:creationId xmlns:a16="http://schemas.microsoft.com/office/drawing/2014/main" id="{4CE6BEFE-6808-4FA7-870B-A3A65D1D8783}"/>
              </a:ext>
            </a:extLst>
          </p:cNvPr>
          <p:cNvSpPr/>
          <p:nvPr/>
        </p:nvSpPr>
        <p:spPr>
          <a:xfrm>
            <a:off x="4731328" y="1125215"/>
            <a:ext cx="110837" cy="156088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Cerrar llave 16">
            <a:extLst>
              <a:ext uri="{FF2B5EF4-FFF2-40B4-BE49-F238E27FC236}">
                <a16:creationId xmlns:a16="http://schemas.microsoft.com/office/drawing/2014/main" id="{18979B72-1956-4B42-9995-47D3EB6CA8AB}"/>
              </a:ext>
            </a:extLst>
          </p:cNvPr>
          <p:cNvSpPr/>
          <p:nvPr/>
        </p:nvSpPr>
        <p:spPr>
          <a:xfrm>
            <a:off x="5171610" y="2917772"/>
            <a:ext cx="48490" cy="363286"/>
          </a:xfrm>
          <a:prstGeom prst="righ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7E6767E0-8AC9-4882-BCC1-5DFB617AF072}"/>
              </a:ext>
            </a:extLst>
          </p:cNvPr>
          <p:cNvSpPr txBox="1"/>
          <p:nvPr/>
        </p:nvSpPr>
        <p:spPr>
          <a:xfrm>
            <a:off x="5171610" y="2985520"/>
            <a:ext cx="647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>
                <a:solidFill>
                  <a:schemeClr val="tx1"/>
                </a:solidFill>
                <a:latin typeface="Merriweather Sans Regular" panose="020B0604020202020204" charset="0"/>
              </a:rPr>
              <a:t>tensió</a:t>
            </a:r>
            <a:endParaRPr lang="es-ES" sz="1200">
              <a:solidFill>
                <a:schemeClr val="tx1"/>
              </a:solidFill>
              <a:latin typeface="Merriweather Sans Regular" panose="020B0604020202020204" charset="0"/>
            </a:endParaRPr>
          </a:p>
        </p:txBody>
      </p:sp>
      <p:grpSp>
        <p:nvGrpSpPr>
          <p:cNvPr id="32" name="Grupo 31">
            <a:extLst>
              <a:ext uri="{FF2B5EF4-FFF2-40B4-BE49-F238E27FC236}">
                <a16:creationId xmlns:a16="http://schemas.microsoft.com/office/drawing/2014/main" id="{F1B5A8B0-63CF-4631-BCF3-EAF56FBD0D21}"/>
              </a:ext>
            </a:extLst>
          </p:cNvPr>
          <p:cNvGrpSpPr/>
          <p:nvPr/>
        </p:nvGrpSpPr>
        <p:grpSpPr>
          <a:xfrm>
            <a:off x="2252663" y="809625"/>
            <a:ext cx="206188" cy="195668"/>
            <a:chOff x="2252663" y="809625"/>
            <a:chExt cx="206188" cy="195668"/>
          </a:xfrm>
        </p:grpSpPr>
        <p:cxnSp>
          <p:nvCxnSpPr>
            <p:cNvPr id="28" name="Conector recto 27">
              <a:extLst>
                <a:ext uri="{FF2B5EF4-FFF2-40B4-BE49-F238E27FC236}">
                  <a16:creationId xmlns:a16="http://schemas.microsoft.com/office/drawing/2014/main" id="{DE599C76-C408-4619-8E55-7AE32D38AA91}"/>
                </a:ext>
              </a:extLst>
            </p:cNvPr>
            <p:cNvCxnSpPr/>
            <p:nvPr/>
          </p:nvCxnSpPr>
          <p:spPr>
            <a:xfrm flipV="1">
              <a:off x="2295525" y="819598"/>
              <a:ext cx="0" cy="185695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0" name="Conector recto de flecha 19">
              <a:extLst>
                <a:ext uri="{FF2B5EF4-FFF2-40B4-BE49-F238E27FC236}">
                  <a16:creationId xmlns:a16="http://schemas.microsoft.com/office/drawing/2014/main" id="{1C6B3426-7293-46CE-9B98-DE35A854B1EB}"/>
                </a:ext>
              </a:extLst>
            </p:cNvPr>
            <p:cNvCxnSpPr/>
            <p:nvPr/>
          </p:nvCxnSpPr>
          <p:spPr>
            <a:xfrm>
              <a:off x="2252663" y="809625"/>
              <a:ext cx="20618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0" name="Conector recto de flecha 29">
              <a:extLst>
                <a:ext uri="{FF2B5EF4-FFF2-40B4-BE49-F238E27FC236}">
                  <a16:creationId xmlns:a16="http://schemas.microsoft.com/office/drawing/2014/main" id="{BFBA5360-A8FF-4A3F-A004-66F5F6945475}"/>
                </a:ext>
              </a:extLst>
            </p:cNvPr>
            <p:cNvCxnSpPr>
              <a:cxnSpLocks/>
            </p:cNvCxnSpPr>
            <p:nvPr/>
          </p:nvCxnSpPr>
          <p:spPr>
            <a:xfrm>
              <a:off x="2295525" y="998396"/>
              <a:ext cx="16332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43" name="Grupo 42">
            <a:extLst>
              <a:ext uri="{FF2B5EF4-FFF2-40B4-BE49-F238E27FC236}">
                <a16:creationId xmlns:a16="http://schemas.microsoft.com/office/drawing/2014/main" id="{9DD5C25A-8CBB-4507-B0EF-681DF6C6D0C5}"/>
              </a:ext>
            </a:extLst>
          </p:cNvPr>
          <p:cNvGrpSpPr/>
          <p:nvPr/>
        </p:nvGrpSpPr>
        <p:grpSpPr>
          <a:xfrm>
            <a:off x="5047169" y="2389360"/>
            <a:ext cx="206188" cy="195668"/>
            <a:chOff x="2252663" y="809625"/>
            <a:chExt cx="206188" cy="195668"/>
          </a:xfrm>
        </p:grpSpPr>
        <p:cxnSp>
          <p:nvCxnSpPr>
            <p:cNvPr id="44" name="Conector recto 43">
              <a:extLst>
                <a:ext uri="{FF2B5EF4-FFF2-40B4-BE49-F238E27FC236}">
                  <a16:creationId xmlns:a16="http://schemas.microsoft.com/office/drawing/2014/main" id="{81551590-E111-4456-9B80-AFFE38C12AF9}"/>
                </a:ext>
              </a:extLst>
            </p:cNvPr>
            <p:cNvCxnSpPr/>
            <p:nvPr/>
          </p:nvCxnSpPr>
          <p:spPr>
            <a:xfrm flipV="1">
              <a:off x="2295525" y="819598"/>
              <a:ext cx="0" cy="185695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5" name="Conector recto de flecha 44">
              <a:extLst>
                <a:ext uri="{FF2B5EF4-FFF2-40B4-BE49-F238E27FC236}">
                  <a16:creationId xmlns:a16="http://schemas.microsoft.com/office/drawing/2014/main" id="{07453C73-1719-466C-B7D2-6C85CADFB9B1}"/>
                </a:ext>
              </a:extLst>
            </p:cNvPr>
            <p:cNvCxnSpPr/>
            <p:nvPr/>
          </p:nvCxnSpPr>
          <p:spPr>
            <a:xfrm>
              <a:off x="2252663" y="809625"/>
              <a:ext cx="20618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6" name="Conector recto de flecha 45">
              <a:extLst>
                <a:ext uri="{FF2B5EF4-FFF2-40B4-BE49-F238E27FC236}">
                  <a16:creationId xmlns:a16="http://schemas.microsoft.com/office/drawing/2014/main" id="{829E93D6-73B9-43AD-BD6B-53803C7E3C39}"/>
                </a:ext>
              </a:extLst>
            </p:cNvPr>
            <p:cNvCxnSpPr>
              <a:cxnSpLocks/>
            </p:cNvCxnSpPr>
            <p:nvPr/>
          </p:nvCxnSpPr>
          <p:spPr>
            <a:xfrm>
              <a:off x="2295525" y="998396"/>
              <a:ext cx="16332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47" name="Grupo 46">
            <a:extLst>
              <a:ext uri="{FF2B5EF4-FFF2-40B4-BE49-F238E27FC236}">
                <a16:creationId xmlns:a16="http://schemas.microsoft.com/office/drawing/2014/main" id="{526AFF88-9A3D-4A62-8E86-A52F0B1FA770}"/>
              </a:ext>
            </a:extLst>
          </p:cNvPr>
          <p:cNvGrpSpPr/>
          <p:nvPr/>
        </p:nvGrpSpPr>
        <p:grpSpPr>
          <a:xfrm>
            <a:off x="1240798" y="2920657"/>
            <a:ext cx="206188" cy="195668"/>
            <a:chOff x="2252663" y="809625"/>
            <a:chExt cx="206188" cy="195668"/>
          </a:xfrm>
        </p:grpSpPr>
        <p:cxnSp>
          <p:nvCxnSpPr>
            <p:cNvPr id="48" name="Conector recto 47">
              <a:extLst>
                <a:ext uri="{FF2B5EF4-FFF2-40B4-BE49-F238E27FC236}">
                  <a16:creationId xmlns:a16="http://schemas.microsoft.com/office/drawing/2014/main" id="{D9B8010F-B8AF-4901-907C-BF06FE422E72}"/>
                </a:ext>
              </a:extLst>
            </p:cNvPr>
            <p:cNvCxnSpPr/>
            <p:nvPr/>
          </p:nvCxnSpPr>
          <p:spPr>
            <a:xfrm flipV="1">
              <a:off x="2295525" y="819598"/>
              <a:ext cx="0" cy="185695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9" name="Conector recto de flecha 48">
              <a:extLst>
                <a:ext uri="{FF2B5EF4-FFF2-40B4-BE49-F238E27FC236}">
                  <a16:creationId xmlns:a16="http://schemas.microsoft.com/office/drawing/2014/main" id="{67EE2D0E-55F5-441C-875F-846B85815DCA}"/>
                </a:ext>
              </a:extLst>
            </p:cNvPr>
            <p:cNvCxnSpPr/>
            <p:nvPr/>
          </p:nvCxnSpPr>
          <p:spPr>
            <a:xfrm>
              <a:off x="2252663" y="809625"/>
              <a:ext cx="20618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0" name="Conector recto de flecha 49">
              <a:extLst>
                <a:ext uri="{FF2B5EF4-FFF2-40B4-BE49-F238E27FC236}">
                  <a16:creationId xmlns:a16="http://schemas.microsoft.com/office/drawing/2014/main" id="{7CD6D9FB-17AE-4FBF-AF11-8374D96D9CE0}"/>
                </a:ext>
              </a:extLst>
            </p:cNvPr>
            <p:cNvCxnSpPr>
              <a:cxnSpLocks/>
            </p:cNvCxnSpPr>
            <p:nvPr/>
          </p:nvCxnSpPr>
          <p:spPr>
            <a:xfrm>
              <a:off x="2295525" y="998396"/>
              <a:ext cx="16332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1" name="Rectángulo 50">
            <a:extLst>
              <a:ext uri="{FF2B5EF4-FFF2-40B4-BE49-F238E27FC236}">
                <a16:creationId xmlns:a16="http://schemas.microsoft.com/office/drawing/2014/main" id="{4108B712-E67E-4A18-B3A0-1588B85D044E}"/>
              </a:ext>
            </a:extLst>
          </p:cNvPr>
          <p:cNvSpPr/>
          <p:nvPr/>
        </p:nvSpPr>
        <p:spPr>
          <a:xfrm>
            <a:off x="7328775" y="260865"/>
            <a:ext cx="1669984" cy="512100"/>
          </a:xfrm>
          <a:prstGeom prst="rect">
            <a:avLst/>
          </a:prstGeom>
          <a:pattFill prst="divot">
            <a:fgClr>
              <a:schemeClr val="accent2"/>
            </a:fgClr>
            <a:bgClr>
              <a:schemeClr val="bg1"/>
            </a:bgClr>
          </a:patt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b="1">
                <a:solidFill>
                  <a:schemeClr val="tx1"/>
                </a:solidFill>
                <a:latin typeface="Merriweather Sans Regular" panose="020B0604020202020204" charset="0"/>
              </a:rPr>
              <a:t>Marroc</a:t>
            </a:r>
            <a:r>
              <a:rPr lang="es-ES" sz="1100">
                <a:solidFill>
                  <a:schemeClr val="tx1"/>
                </a:solidFill>
                <a:latin typeface="Merriweather Sans Regular" panose="020B0604020202020204" charset="0"/>
              </a:rPr>
              <a:t> és un </a:t>
            </a:r>
            <a:r>
              <a:rPr lang="es-ES" sz="1100" b="1">
                <a:solidFill>
                  <a:schemeClr val="tx1"/>
                </a:solidFill>
                <a:latin typeface="Merriweather Sans Regular" panose="020B0604020202020204" charset="0"/>
              </a:rPr>
              <a:t>protectorat</a:t>
            </a:r>
            <a:r>
              <a:rPr lang="es-ES" sz="1100">
                <a:solidFill>
                  <a:schemeClr val="tx1"/>
                </a:solidFill>
                <a:latin typeface="Merriweather Sans Regular" panose="020B0604020202020204" charset="0"/>
              </a:rPr>
              <a:t> de França</a:t>
            </a:r>
            <a:endParaRPr lang="es-ES" sz="1100" b="1">
              <a:solidFill>
                <a:schemeClr val="tx1"/>
              </a:solidFill>
              <a:latin typeface="Merriweather Sans Regular" panose="020B0604020202020204" charset="0"/>
            </a:endParaRPr>
          </a:p>
        </p:txBody>
      </p:sp>
      <p:sp>
        <p:nvSpPr>
          <p:cNvPr id="52" name="Rectángulo 51">
            <a:extLst>
              <a:ext uri="{FF2B5EF4-FFF2-40B4-BE49-F238E27FC236}">
                <a16:creationId xmlns:a16="http://schemas.microsoft.com/office/drawing/2014/main" id="{984EF3E6-AF8C-4566-9116-74502709FFC4}"/>
              </a:ext>
            </a:extLst>
          </p:cNvPr>
          <p:cNvSpPr/>
          <p:nvPr/>
        </p:nvSpPr>
        <p:spPr>
          <a:xfrm>
            <a:off x="6299382" y="4014266"/>
            <a:ext cx="1989268" cy="512100"/>
          </a:xfrm>
          <a:prstGeom prst="rect">
            <a:avLst/>
          </a:prstGeom>
          <a:pattFill prst="divot">
            <a:fgClr>
              <a:schemeClr val="accent2"/>
            </a:fgClr>
            <a:bgClr>
              <a:schemeClr val="bg1"/>
            </a:bgClr>
          </a:patt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>
                <a:solidFill>
                  <a:schemeClr val="tx1"/>
                </a:solidFill>
                <a:latin typeface="Merriweather Sans Regular" panose="020B0604020202020204" charset="0"/>
              </a:rPr>
              <a:t>Els </a:t>
            </a:r>
            <a:r>
              <a:rPr lang="es-ES" sz="1100" b="1">
                <a:solidFill>
                  <a:schemeClr val="tx1"/>
                </a:solidFill>
                <a:latin typeface="Merriweather Sans Regular" panose="020B0604020202020204" charset="0"/>
              </a:rPr>
              <a:t>Balcanes</a:t>
            </a:r>
            <a:r>
              <a:rPr lang="es-ES" sz="1100">
                <a:solidFill>
                  <a:schemeClr val="tx1"/>
                </a:solidFill>
                <a:latin typeface="Merriweather Sans Regular" panose="020B0604020202020204" charset="0"/>
              </a:rPr>
              <a:t> són països ocupats per l’</a:t>
            </a:r>
            <a:r>
              <a:rPr lang="es-ES" sz="1100" b="1">
                <a:solidFill>
                  <a:schemeClr val="tx1"/>
                </a:solidFill>
                <a:latin typeface="Merriweather Sans Regular" panose="020B0604020202020204" charset="0"/>
              </a:rPr>
              <a:t>Imperi Turc</a:t>
            </a:r>
            <a:endParaRPr lang="es-ES" sz="1100">
              <a:solidFill>
                <a:schemeClr val="tx1"/>
              </a:solidFill>
              <a:latin typeface="Merriweather Sans Regular" panose="020B0604020202020204" charset="0"/>
            </a:endParaRPr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id="{A4E3FC7C-46C6-4ABB-ACC4-B62E0D3FA157}"/>
              </a:ext>
            </a:extLst>
          </p:cNvPr>
          <p:cNvGrpSpPr/>
          <p:nvPr/>
        </p:nvGrpSpPr>
        <p:grpSpPr>
          <a:xfrm>
            <a:off x="2744491" y="1376195"/>
            <a:ext cx="206188" cy="625574"/>
            <a:chOff x="2744491" y="1376195"/>
            <a:chExt cx="206188" cy="625574"/>
          </a:xfrm>
        </p:grpSpPr>
        <p:cxnSp>
          <p:nvCxnSpPr>
            <p:cNvPr id="35" name="Conector recto 34">
              <a:extLst>
                <a:ext uri="{FF2B5EF4-FFF2-40B4-BE49-F238E27FC236}">
                  <a16:creationId xmlns:a16="http://schemas.microsoft.com/office/drawing/2014/main" id="{E08DCC96-E048-451B-BEB6-16B3979F037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87353" y="1386170"/>
              <a:ext cx="0" cy="615599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6" name="Conector recto de flecha 35">
              <a:extLst>
                <a:ext uri="{FF2B5EF4-FFF2-40B4-BE49-F238E27FC236}">
                  <a16:creationId xmlns:a16="http://schemas.microsoft.com/office/drawing/2014/main" id="{315FD42E-1A61-4A70-85AC-398FAC44AB6C}"/>
                </a:ext>
              </a:extLst>
            </p:cNvPr>
            <p:cNvCxnSpPr/>
            <p:nvPr/>
          </p:nvCxnSpPr>
          <p:spPr>
            <a:xfrm>
              <a:off x="2744491" y="1376195"/>
              <a:ext cx="20618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7" name="Conector recto de flecha 36">
              <a:extLst>
                <a:ext uri="{FF2B5EF4-FFF2-40B4-BE49-F238E27FC236}">
                  <a16:creationId xmlns:a16="http://schemas.microsoft.com/office/drawing/2014/main" id="{4C1703F8-8BDB-4568-8541-602347788979}"/>
                </a:ext>
              </a:extLst>
            </p:cNvPr>
            <p:cNvCxnSpPr>
              <a:cxnSpLocks/>
            </p:cNvCxnSpPr>
            <p:nvPr/>
          </p:nvCxnSpPr>
          <p:spPr>
            <a:xfrm>
              <a:off x="2781003" y="1609416"/>
              <a:ext cx="16332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8" name="Conector recto de flecha 37">
              <a:extLst>
                <a:ext uri="{FF2B5EF4-FFF2-40B4-BE49-F238E27FC236}">
                  <a16:creationId xmlns:a16="http://schemas.microsoft.com/office/drawing/2014/main" id="{0F239AF7-BDB5-4D29-98FA-E442B4D1377B}"/>
                </a:ext>
              </a:extLst>
            </p:cNvPr>
            <p:cNvCxnSpPr>
              <a:cxnSpLocks/>
            </p:cNvCxnSpPr>
            <p:nvPr/>
          </p:nvCxnSpPr>
          <p:spPr>
            <a:xfrm>
              <a:off x="2780910" y="1804126"/>
              <a:ext cx="16332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1" name="Conector recto de flecha 40">
              <a:extLst>
                <a:ext uri="{FF2B5EF4-FFF2-40B4-BE49-F238E27FC236}">
                  <a16:creationId xmlns:a16="http://schemas.microsoft.com/office/drawing/2014/main" id="{51CDD9D0-E986-4F15-B1EA-FED20FF9F356}"/>
                </a:ext>
              </a:extLst>
            </p:cNvPr>
            <p:cNvCxnSpPr>
              <a:cxnSpLocks/>
            </p:cNvCxnSpPr>
            <p:nvPr/>
          </p:nvCxnSpPr>
          <p:spPr>
            <a:xfrm>
              <a:off x="2780910" y="2001769"/>
              <a:ext cx="16332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3C4ED4F0-7E9D-41AB-94D8-E3A7C5112B06}"/>
              </a:ext>
            </a:extLst>
          </p:cNvPr>
          <p:cNvSpPr/>
          <p:nvPr/>
        </p:nvSpPr>
        <p:spPr>
          <a:xfrm>
            <a:off x="3923800" y="969818"/>
            <a:ext cx="1354782" cy="1289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2" name="Google Shape;102;p15"/>
          <p:cNvSpPr txBox="1">
            <a:spLocks noGrp="1"/>
          </p:cNvSpPr>
          <p:nvPr>
            <p:ph type="body" idx="1"/>
          </p:nvPr>
        </p:nvSpPr>
        <p:spPr>
          <a:xfrm>
            <a:off x="386073" y="465859"/>
            <a:ext cx="8371853" cy="2019589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171450" indent="-171450">
              <a:spcAft>
                <a:spcPts val="1200"/>
              </a:spcAft>
              <a:buSzPts val="1100"/>
            </a:pPr>
            <a:r>
              <a:rPr lang="es-ES" sz="1200" b="1" u="sng">
                <a:solidFill>
                  <a:schemeClr val="accent2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NACIONALISME</a:t>
            </a:r>
            <a:r>
              <a:rPr lang="es-ES" sz="1200" b="1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: </a:t>
            </a:r>
            <a:r>
              <a:rPr lang="es-ES" sz="1200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cada </a:t>
            </a:r>
            <a:r>
              <a:rPr lang="es-ES" sz="1200" u="sng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nació</a:t>
            </a:r>
            <a:r>
              <a:rPr lang="es-ES" sz="1200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s’afirma com </a:t>
            </a:r>
            <a:r>
              <a:rPr lang="es-ES" sz="1200" b="1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superior a la resta</a:t>
            </a:r>
            <a:r>
              <a:rPr lang="es-ES" sz="1200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(pensen que guanyarien fàcilment)</a:t>
            </a:r>
          </a:p>
          <a:p>
            <a:pPr marL="171450" indent="-171450">
              <a:spcAft>
                <a:spcPts val="1200"/>
              </a:spcAft>
              <a:buSzPts val="1100"/>
            </a:pPr>
            <a:r>
              <a:rPr lang="es-ES" sz="1200" b="1" u="sng">
                <a:solidFill>
                  <a:schemeClr val="accent2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POLÍTICA D’ARMAMENTS</a:t>
            </a:r>
            <a:r>
              <a:rPr lang="es-ES" sz="1200" b="1">
                <a:solidFill>
                  <a:schemeClr val="accent2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 b="1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/ </a:t>
            </a:r>
            <a:r>
              <a:rPr lang="es-ES" sz="1200" b="1" u="sng">
                <a:solidFill>
                  <a:schemeClr val="accent2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PAU ARMADA</a:t>
            </a:r>
            <a:r>
              <a:rPr lang="es-ES" sz="1200" b="1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:</a:t>
            </a:r>
            <a:r>
              <a:rPr lang="es-ES" sz="1200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els països es preparen </a:t>
            </a:r>
            <a:r>
              <a:rPr lang="es-ES" sz="1200" b="1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militarment</a:t>
            </a:r>
            <a:r>
              <a:rPr lang="es-ES" sz="1200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(amb armes de lluny) per a demostrar que eren </a:t>
            </a:r>
            <a:r>
              <a:rPr lang="es-ES" sz="1200" u="sng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més forts </a:t>
            </a:r>
            <a:r>
              <a:rPr lang="es-ES" sz="1200" b="1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 b="1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rivalitat psicológica</a:t>
            </a:r>
            <a:r>
              <a:rPr lang="es-ES" sz="1200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perquè pensen que hauria una </a:t>
            </a:r>
            <a:r>
              <a:rPr lang="es-ES" sz="1200" u="sng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guerra</a:t>
            </a:r>
            <a:endParaRPr lang="es-ES" sz="1200" b="1">
              <a:uFill>
                <a:solidFill>
                  <a:schemeClr val="accent3"/>
                </a:solidFill>
              </a:uFill>
              <a:sym typeface="Wingdings" panose="05000000000000000000" pitchFamily="2" charset="2"/>
            </a:endParaRPr>
          </a:p>
          <a:p>
            <a:pPr marL="171450" indent="-171450">
              <a:spcAft>
                <a:spcPts val="1200"/>
              </a:spcAft>
              <a:buSzPts val="1100"/>
            </a:pPr>
            <a:r>
              <a:rPr lang="es-ES" sz="1200" b="1" u="sng">
                <a:solidFill>
                  <a:schemeClr val="accent2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ASSASSINAT</a:t>
            </a:r>
            <a:r>
              <a:rPr lang="es-ES" sz="1200" b="1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:</a:t>
            </a:r>
            <a:r>
              <a:rPr lang="es-ES" sz="1200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el príncep hereu d’Àustria-Hongria </a:t>
            </a:r>
            <a:r>
              <a:rPr lang="es-ES" sz="1200" b="1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Francesc Ferran</a:t>
            </a:r>
            <a:br>
              <a:rPr lang="es-ES" sz="1200" u="sng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        </a:t>
            </a:r>
            <a:r>
              <a:rPr lang="es-ES" sz="1200" b="1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Itàlia</a:t>
            </a:r>
            <a:r>
              <a:rPr lang="es-ES" sz="1200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canvia de </a:t>
            </a:r>
            <a:r>
              <a:rPr lang="es-ES" sz="1200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bàndol (</a:t>
            </a:r>
            <a:r>
              <a:rPr lang="es-ES" sz="1200" u="sng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Triple Entesa</a:t>
            </a:r>
            <a:r>
              <a:rPr lang="es-ES" sz="1200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)</a:t>
            </a:r>
            <a:br>
              <a:rPr lang="es-ES" sz="1200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        </a:t>
            </a:r>
            <a:r>
              <a:rPr lang="es-ES" sz="1200" b="1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Àustria-Hongria</a:t>
            </a:r>
            <a:r>
              <a:rPr lang="es-ES" sz="1200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declara la guerra a </a:t>
            </a:r>
            <a:r>
              <a:rPr lang="es-ES" sz="1200" u="sng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Sèrbia</a:t>
            </a:r>
            <a:r>
              <a:rPr lang="es-ES" sz="1200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, recolçada per </a:t>
            </a:r>
            <a:r>
              <a:rPr lang="es-ES" sz="1200" u="sng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Rússia</a:t>
            </a:r>
            <a:br>
              <a:rPr lang="es-ES" sz="1200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        </a:t>
            </a:r>
            <a:r>
              <a:rPr lang="es-ES" sz="1200" b="1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França</a:t>
            </a:r>
            <a:r>
              <a:rPr lang="es-ES" sz="1200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i </a:t>
            </a:r>
            <a:r>
              <a:rPr lang="es-ES" sz="1200" b="1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Gran Bretanya</a:t>
            </a:r>
            <a:r>
              <a:rPr lang="es-ES" sz="1200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en contra d’</a:t>
            </a:r>
            <a:r>
              <a:rPr lang="es-ES" sz="1200" u="sng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Alemanya</a:t>
            </a:r>
            <a:br>
              <a:rPr lang="es-ES" sz="1200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        </a:t>
            </a:r>
            <a:r>
              <a:rPr lang="es-ES" sz="1200" b="1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Alemanya</a:t>
            </a:r>
            <a:r>
              <a:rPr lang="es-ES" sz="1200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en contra d’</a:t>
            </a:r>
            <a:r>
              <a:rPr lang="es-ES" sz="1200" u="sng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Àustria-Hongria</a:t>
            </a:r>
            <a:endParaRPr lang="es-ES" sz="1200" b="1">
              <a:uFill>
                <a:solidFill>
                  <a:schemeClr val="accent3"/>
                </a:solidFill>
              </a:uFill>
              <a:sym typeface="Wingdings" panose="05000000000000000000" pitchFamily="2" charset="2"/>
            </a:endParaRPr>
          </a:p>
        </p:txBody>
      </p:sp>
      <p:sp>
        <p:nvSpPr>
          <p:cNvPr id="104" name="Google Shape;104;p15"/>
          <p:cNvSpPr txBox="1">
            <a:spLocks noGrp="1"/>
          </p:cNvSpPr>
          <p:nvPr>
            <p:ph type="sldNum" idx="12"/>
          </p:nvPr>
        </p:nvSpPr>
        <p:spPr>
          <a:xfrm>
            <a:off x="3923800" y="4526366"/>
            <a:ext cx="1296300" cy="512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94E01446-2C65-4CBE-A319-C3D398792A43}"/>
              </a:ext>
            </a:extLst>
          </p:cNvPr>
          <p:cNvSpPr/>
          <p:nvPr/>
        </p:nvSpPr>
        <p:spPr>
          <a:xfrm>
            <a:off x="5337025" y="1273850"/>
            <a:ext cx="29546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latin typeface="Merriweather Sans Regular" panose="020B0604020202020204" charset="0"/>
                <a:sym typeface="Wingdings" panose="05000000000000000000" pitchFamily="2" charset="2"/>
              </a:rPr>
              <a:t>-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latin typeface="Merriweather Sans Regular" panose="020B0604020202020204" charset="0"/>
                <a:sym typeface="Wingdings" panose="05000000000000000000" pitchFamily="2" charset="2"/>
              </a:rPr>
              <a:t>per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latin typeface="Merriweather Sans Regular" panose="020B0604020202020204" charset="0"/>
                <a:sym typeface="Wingdings" panose="05000000000000000000" pitchFamily="2" charset="2"/>
              </a:rPr>
              <a:t>nacionalisme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latin typeface="Merriweather Sans Regular" panose="020B0604020202020204" charset="0"/>
                <a:sym typeface="Wingdings" panose="05000000000000000000" pitchFamily="2" charset="2"/>
              </a:rPr>
              <a:t> i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latin typeface="Merriweather Sans Regular" panose="020B0604020202020204" charset="0"/>
                <a:sym typeface="Wingdings" panose="05000000000000000000" pitchFamily="2" charset="2"/>
              </a:rPr>
              <a:t>pàtria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latin typeface="Merriweather Sans Regular" panose="020B0604020202020204" charset="0"/>
                <a:sym typeface="Wingdings" panose="05000000000000000000" pitchFamily="2" charset="2"/>
              </a:rPr>
              <a:t> de </a:t>
            </a:r>
            <a:r>
              <a:rPr lang="es-ES" sz="1200" baseline="30000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latin typeface="Merriweather Sans Regular" panose="020B0604020202020204" charset="0"/>
                <a:sym typeface="Wingdings" panose="05000000000000000000" pitchFamily="2" charset="2"/>
              </a:rPr>
              <a:t>*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latin typeface="Merriweather Sans Regular" panose="020B0604020202020204" charset="0"/>
                <a:sym typeface="Wingdings" panose="05000000000000000000" pitchFamily="2" charset="2"/>
              </a:rPr>
              <a:t>Sèrbia</a:t>
            </a:r>
            <a:endParaRPr lang="es-ES" sz="1200">
              <a:solidFill>
                <a:schemeClr val="tx1"/>
              </a:solidFill>
              <a:latin typeface="Merriweather Sans Regular" panose="020B0604020202020204" charset="0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FD74410B-32B6-4BD6-B4BD-C1E88559E061}"/>
              </a:ext>
            </a:extLst>
          </p:cNvPr>
          <p:cNvSpPr/>
          <p:nvPr/>
        </p:nvSpPr>
        <p:spPr>
          <a:xfrm>
            <a:off x="5359040" y="1493788"/>
            <a:ext cx="33890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latin typeface="Merriweather Sans Regular" panose="020B0604020202020204" charset="0"/>
                <a:sym typeface="Wingdings" panose="05000000000000000000" pitchFamily="2" charset="2"/>
              </a:rPr>
              <a:t>-</a:t>
            </a:r>
            <a:r>
              <a:rPr lang="es-ES" sz="1200" b="1">
                <a:solidFill>
                  <a:schemeClr val="accent2"/>
                </a:solidFill>
                <a:uFill>
                  <a:solidFill>
                    <a:schemeClr val="accent3"/>
                  </a:solidFill>
                </a:uFill>
                <a:latin typeface="Merriweather Sans Regular" panose="020B0604020202020204" charset="0"/>
                <a:sym typeface="Wingdings" panose="05000000000000000000" pitchFamily="2" charset="2"/>
              </a:rPr>
              <a:t>JUNY 1914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latin typeface="Merriweather Sans Regular" panose="020B0604020202020204" charset="0"/>
                <a:sym typeface="Wingdings" panose="05000000000000000000" pitchFamily="2" charset="2"/>
              </a:rPr>
              <a:t>: 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latin typeface="Merriweather Sans Regular" panose="020B0604020202020204" charset="0"/>
                <a:sym typeface="Wingdings" panose="05000000000000000000" pitchFamily="2" charset="2"/>
              </a:rPr>
              <a:t>assassinat per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latin typeface="Merriweather Sans Regular" panose="020B0604020202020204" charset="0"/>
                <a:sym typeface="Wingdings" panose="05000000000000000000" pitchFamily="2" charset="2"/>
              </a:rPr>
              <a:t>Gravilio Princep</a:t>
            </a:r>
            <a:endParaRPr lang="es-ES" sz="1200">
              <a:solidFill>
                <a:schemeClr val="tx1"/>
              </a:solidFill>
              <a:latin typeface="Merriweather Sans Regular" panose="020B0604020202020204" charset="0"/>
            </a:endParaRPr>
          </a:p>
        </p:txBody>
      </p:sp>
      <p:sp>
        <p:nvSpPr>
          <p:cNvPr id="22" name="Cerrar llave 21">
            <a:extLst>
              <a:ext uri="{FF2B5EF4-FFF2-40B4-BE49-F238E27FC236}">
                <a16:creationId xmlns:a16="http://schemas.microsoft.com/office/drawing/2014/main" id="{1AB52084-7805-4CD2-BC8C-7F4741628170}"/>
              </a:ext>
            </a:extLst>
          </p:cNvPr>
          <p:cNvSpPr/>
          <p:nvPr/>
        </p:nvSpPr>
        <p:spPr>
          <a:xfrm rot="10800000">
            <a:off x="5359040" y="1326076"/>
            <a:ext cx="48490" cy="363286"/>
          </a:xfrm>
          <a:prstGeom prst="righ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Flecha: doblada hacia arriba 13">
            <a:extLst>
              <a:ext uri="{FF2B5EF4-FFF2-40B4-BE49-F238E27FC236}">
                <a16:creationId xmlns:a16="http://schemas.microsoft.com/office/drawing/2014/main" id="{14B51EF3-79D7-4801-9463-555C837C1DA3}"/>
              </a:ext>
            </a:extLst>
          </p:cNvPr>
          <p:cNvSpPr/>
          <p:nvPr/>
        </p:nvSpPr>
        <p:spPr>
          <a:xfrm rot="5400000">
            <a:off x="615100" y="1569646"/>
            <a:ext cx="164854" cy="182012"/>
          </a:xfrm>
          <a:prstGeom prst="bentUpArrow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Flecha: doblada hacia arriba 23">
            <a:extLst>
              <a:ext uri="{FF2B5EF4-FFF2-40B4-BE49-F238E27FC236}">
                <a16:creationId xmlns:a16="http://schemas.microsoft.com/office/drawing/2014/main" id="{CF292374-5398-482C-ACA5-EC57521A0865}"/>
              </a:ext>
            </a:extLst>
          </p:cNvPr>
          <p:cNvSpPr/>
          <p:nvPr/>
        </p:nvSpPr>
        <p:spPr>
          <a:xfrm rot="5400000">
            <a:off x="511517" y="1673229"/>
            <a:ext cx="372020" cy="182012"/>
          </a:xfrm>
          <a:prstGeom prst="bentUpArrow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Flecha: doblada hacia arriba 24">
            <a:extLst>
              <a:ext uri="{FF2B5EF4-FFF2-40B4-BE49-F238E27FC236}">
                <a16:creationId xmlns:a16="http://schemas.microsoft.com/office/drawing/2014/main" id="{387AC1E2-52DB-4BD9-B53C-BF4AAB78BF8F}"/>
              </a:ext>
            </a:extLst>
          </p:cNvPr>
          <p:cNvSpPr/>
          <p:nvPr/>
        </p:nvSpPr>
        <p:spPr>
          <a:xfrm rot="5400000">
            <a:off x="403817" y="1782222"/>
            <a:ext cx="582657" cy="182012"/>
          </a:xfrm>
          <a:prstGeom prst="bentUpArrow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Flecha: doblada hacia arriba 25">
            <a:extLst>
              <a:ext uri="{FF2B5EF4-FFF2-40B4-BE49-F238E27FC236}">
                <a16:creationId xmlns:a16="http://schemas.microsoft.com/office/drawing/2014/main" id="{22FA4F1C-0F9E-49A9-82D4-65CAE0058177}"/>
              </a:ext>
            </a:extLst>
          </p:cNvPr>
          <p:cNvSpPr/>
          <p:nvPr/>
        </p:nvSpPr>
        <p:spPr>
          <a:xfrm rot="5400000">
            <a:off x="298395" y="1883969"/>
            <a:ext cx="793501" cy="182012"/>
          </a:xfrm>
          <a:prstGeom prst="bentUpArrow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2D341DC4-F735-4A14-AE92-9367910BC79D}"/>
              </a:ext>
            </a:extLst>
          </p:cNvPr>
          <p:cNvSpPr txBox="1"/>
          <p:nvPr/>
        </p:nvSpPr>
        <p:spPr>
          <a:xfrm rot="16200000">
            <a:off x="-1552" y="1791715"/>
            <a:ext cx="79350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50">
                <a:solidFill>
                  <a:schemeClr val="tx1"/>
                </a:solidFill>
                <a:latin typeface="Merriweather Sans Regular" panose="020B0604020202020204" charset="0"/>
              </a:rPr>
              <a:t>esclata la guerra</a:t>
            </a:r>
          </a:p>
        </p:txBody>
      </p:sp>
      <p:sp>
        <p:nvSpPr>
          <p:cNvPr id="53" name="Rectángulo 52">
            <a:extLst>
              <a:ext uri="{FF2B5EF4-FFF2-40B4-BE49-F238E27FC236}">
                <a16:creationId xmlns:a16="http://schemas.microsoft.com/office/drawing/2014/main" id="{9427CC9D-39DC-45A7-8AFF-36D2DC9B7146}"/>
              </a:ext>
            </a:extLst>
          </p:cNvPr>
          <p:cNvSpPr/>
          <p:nvPr/>
        </p:nvSpPr>
        <p:spPr>
          <a:xfrm>
            <a:off x="552511" y="4350167"/>
            <a:ext cx="2304896" cy="658915"/>
          </a:xfrm>
          <a:prstGeom prst="rect">
            <a:avLst/>
          </a:prstGeom>
          <a:pattFill prst="divot">
            <a:fgClr>
              <a:schemeClr val="accent2"/>
            </a:fgClr>
            <a:bgClr>
              <a:schemeClr val="bg1"/>
            </a:bgClr>
          </a:patt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b="1">
                <a:solidFill>
                  <a:schemeClr val="tx1"/>
                </a:solidFill>
                <a:latin typeface="Merriweather Sans Regular" panose="020B0604020202020204" charset="0"/>
              </a:rPr>
              <a:t>Itàlia</a:t>
            </a:r>
            <a:r>
              <a:rPr lang="es-ES" sz="1100">
                <a:solidFill>
                  <a:schemeClr val="tx1"/>
                </a:solidFill>
                <a:latin typeface="Merriweather Sans Regular" panose="020B0604020202020204" charset="0"/>
              </a:rPr>
              <a:t> era neutral però canviava d’aliança en funció de les </a:t>
            </a:r>
            <a:r>
              <a:rPr lang="es-ES" sz="1100" b="1">
                <a:solidFill>
                  <a:schemeClr val="tx1"/>
                </a:solidFill>
                <a:latin typeface="Merriweather Sans Regular" panose="020B0604020202020204" charset="0"/>
              </a:rPr>
              <a:t>terres africanes</a:t>
            </a:r>
            <a:r>
              <a:rPr lang="es-ES" sz="1100">
                <a:solidFill>
                  <a:schemeClr val="tx1"/>
                </a:solidFill>
                <a:latin typeface="Merriweather Sans Regular" panose="020B0604020202020204" charset="0"/>
              </a:rPr>
              <a:t> que aconseguiria</a:t>
            </a:r>
            <a:endParaRPr lang="es-ES" sz="1100" b="1">
              <a:solidFill>
                <a:schemeClr val="tx1"/>
              </a:solidFill>
              <a:latin typeface="Merriweather Sans Regular" panose="020B0604020202020204" charset="0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6E7D37D6-B98D-477A-8774-742D1E8AAD70}"/>
              </a:ext>
            </a:extLst>
          </p:cNvPr>
          <p:cNvSpPr/>
          <p:nvPr/>
        </p:nvSpPr>
        <p:spPr>
          <a:xfrm>
            <a:off x="7964280" y="1840715"/>
            <a:ext cx="992270" cy="268520"/>
          </a:xfrm>
          <a:prstGeom prst="rect">
            <a:avLst/>
          </a:prstGeom>
          <a:pattFill prst="divot">
            <a:fgClr>
              <a:schemeClr val="accent2"/>
            </a:fgClr>
            <a:bgClr>
              <a:schemeClr val="bg1"/>
            </a:bgClr>
          </a:patt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>
                <a:solidFill>
                  <a:schemeClr val="tx1"/>
                </a:solidFill>
                <a:latin typeface="Merriweather Sans Regular" panose="020B0604020202020204" charset="0"/>
              </a:rPr>
              <a:t>En </a:t>
            </a:r>
            <a:r>
              <a:rPr lang="es-ES" sz="1100" b="1">
                <a:solidFill>
                  <a:schemeClr val="tx1"/>
                </a:solidFill>
                <a:latin typeface="Merriweather Sans Regular" panose="020B0604020202020204" charset="0"/>
              </a:rPr>
              <a:t>Sarajevo</a:t>
            </a:r>
            <a:endParaRPr lang="es-ES" sz="1100">
              <a:solidFill>
                <a:schemeClr val="tx1"/>
              </a:solidFill>
              <a:latin typeface="Merriweather Sans Regular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354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ángulo 40">
            <a:extLst>
              <a:ext uri="{FF2B5EF4-FFF2-40B4-BE49-F238E27FC236}">
                <a16:creationId xmlns:a16="http://schemas.microsoft.com/office/drawing/2014/main" id="{CA64E8EF-A68E-4F40-B8E0-23ACADBA04EB}"/>
              </a:ext>
            </a:extLst>
          </p:cNvPr>
          <p:cNvSpPr/>
          <p:nvPr/>
        </p:nvSpPr>
        <p:spPr>
          <a:xfrm>
            <a:off x="245674" y="2056646"/>
            <a:ext cx="595722" cy="2155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BD9C70B7-949F-4DCB-8E6C-5EE32024FA50}"/>
              </a:ext>
            </a:extLst>
          </p:cNvPr>
          <p:cNvSpPr/>
          <p:nvPr/>
        </p:nvSpPr>
        <p:spPr>
          <a:xfrm>
            <a:off x="245674" y="847195"/>
            <a:ext cx="595722" cy="2155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C4ED4F0-7E9D-41AB-94D8-E3A7C5112B06}"/>
              </a:ext>
            </a:extLst>
          </p:cNvPr>
          <p:cNvSpPr/>
          <p:nvPr/>
        </p:nvSpPr>
        <p:spPr>
          <a:xfrm>
            <a:off x="3923800" y="969818"/>
            <a:ext cx="1354782" cy="1289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0" name="Google Shape;100;p15"/>
          <p:cNvSpPr txBox="1">
            <a:spLocks noGrp="1"/>
          </p:cNvSpPr>
          <p:nvPr>
            <p:ph type="title"/>
          </p:nvPr>
        </p:nvSpPr>
        <p:spPr>
          <a:xfrm>
            <a:off x="841396" y="18598"/>
            <a:ext cx="7433400" cy="623455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3"/>
                </a:solidFill>
              </a:rPr>
              <a:t>2. </a:t>
            </a:r>
            <a:r>
              <a:rPr lang="es-ES"/>
              <a:t>Desenvolupament 1ª Guerra Mondial</a:t>
            </a:r>
            <a:endParaRPr/>
          </a:p>
        </p:txBody>
      </p:sp>
      <p:sp>
        <p:nvSpPr>
          <p:cNvPr id="102" name="Google Shape;102;p15"/>
          <p:cNvSpPr txBox="1">
            <a:spLocks noGrp="1"/>
          </p:cNvSpPr>
          <p:nvPr>
            <p:ph type="body" idx="1"/>
          </p:nvPr>
        </p:nvSpPr>
        <p:spPr>
          <a:xfrm>
            <a:off x="259528" y="856385"/>
            <a:ext cx="8371853" cy="2194502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>
              <a:spcAft>
                <a:spcPts val="1200"/>
              </a:spcAft>
              <a:buSzPts val="1100"/>
              <a:buNone/>
            </a:pP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</a:rPr>
              <a:t>1ª FASE </a:t>
            </a:r>
            <a:r>
              <a:rPr lang="es-ES" sz="1200" b="1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</a:rPr>
              <a:t>– GUERRA DE MOVIMENTS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</a:rPr>
              <a:t>: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</a:rPr>
              <a:t> </a:t>
            </a:r>
            <a:r>
              <a:rPr lang="es-ES" sz="1200">
                <a:solidFill>
                  <a:schemeClr val="accent2"/>
                </a:solidFill>
                <a:uFill>
                  <a:solidFill>
                    <a:schemeClr val="accent3"/>
                  </a:solidFill>
                </a:uFill>
              </a:rPr>
              <a:t>juliol-setembre 1914</a:t>
            </a:r>
            <a:br>
              <a:rPr lang="es-ES" sz="1200">
                <a:solidFill>
                  <a:schemeClr val="accent2"/>
                </a:solidFill>
                <a:uFill>
                  <a:solidFill>
                    <a:schemeClr val="accent3"/>
                  </a:solidFill>
                </a:uFill>
              </a:rPr>
            </a:br>
            <a:r>
              <a:rPr lang="es-ES" sz="1200">
                <a:solidFill>
                  <a:schemeClr val="accent2"/>
                </a:solidFill>
                <a:uFill>
                  <a:solidFill>
                    <a:schemeClr val="accent3"/>
                  </a:solidFill>
                </a:uFill>
              </a:rPr>
              <a:t>                                  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</a:rPr>
              <a:t>Alemanya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</a:rPr>
              <a:t> ocupa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</a:rPr>
              <a:t>Bèlgica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</a:rPr>
              <a:t> </a:t>
            </a:r>
            <a:r>
              <a:rPr lang="es-ES" sz="1200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accedir a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França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i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acabar amb la guerra</a:t>
            </a:r>
            <a:b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 b="1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                                  BATALLA DE MARNE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: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els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francesos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van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immobilitzar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el front amb el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rio Marne</a:t>
            </a:r>
            <a:b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                                   El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front oriental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també s’immobilitza amb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Rússia</a:t>
            </a:r>
            <a:b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                                   Rússia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es replega davant l’avanç d’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Alemanya </a:t>
            </a:r>
            <a:r>
              <a:rPr lang="es-ES" sz="1200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 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esgotar els seus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recursos</a:t>
            </a:r>
            <a:endParaRPr lang="es-ES" sz="1200">
              <a:solidFill>
                <a:schemeClr val="tx1"/>
              </a:solidFill>
              <a:uFill>
                <a:solidFill>
                  <a:schemeClr val="accent3"/>
                </a:solidFill>
              </a:uFill>
              <a:sym typeface="Wingdings" panose="05000000000000000000" pitchFamily="2" charset="2"/>
            </a:endParaRPr>
          </a:p>
          <a:p>
            <a:pPr marL="0" indent="0">
              <a:spcAft>
                <a:spcPts val="1200"/>
              </a:spcAft>
              <a:buSzPts val="1100"/>
              <a:buNone/>
            </a:pP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</a:rPr>
              <a:t>2ª FASE </a:t>
            </a:r>
            <a:r>
              <a:rPr lang="es-ES" sz="1200" b="1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</a:rPr>
              <a:t>– GUERRA DE DESGAST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</a:rPr>
              <a:t>/</a:t>
            </a:r>
            <a:r>
              <a:rPr lang="es-ES" sz="1200" b="1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</a:rPr>
              <a:t>TRINXERES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</a:rPr>
              <a:t>: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</a:rPr>
              <a:t> </a:t>
            </a:r>
            <a:r>
              <a:rPr lang="es-ES" sz="1200">
                <a:solidFill>
                  <a:schemeClr val="accent2"/>
                </a:solidFill>
                <a:uFill>
                  <a:solidFill>
                    <a:schemeClr val="accent3"/>
                  </a:solidFill>
                </a:uFill>
              </a:rPr>
              <a:t>setembre 1914-1916</a:t>
            </a:r>
            <a:br>
              <a:rPr lang="es-ES" sz="1200">
                <a:solidFill>
                  <a:schemeClr val="accent2"/>
                </a:solidFill>
                <a:uFill>
                  <a:solidFill>
                    <a:schemeClr val="accent3"/>
                  </a:solidFill>
                </a:uFill>
              </a:rPr>
            </a:br>
            <a:r>
              <a:rPr lang="es-ES" sz="1200">
                <a:solidFill>
                  <a:schemeClr val="accent2"/>
                </a:solidFill>
                <a:uFill>
                  <a:solidFill>
                    <a:schemeClr val="accent3"/>
                  </a:solidFill>
                </a:uFill>
              </a:rPr>
              <a:t>                                   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</a:rPr>
              <a:t>consisteix en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</a:rPr>
              <a:t>resistir</a:t>
            </a:r>
            <a:b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</a:rPr>
            </a:b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</a:rPr>
              <a:t>                                   els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</a:rPr>
              <a:t>fronts no es mouen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</a:rPr>
              <a:t> </a:t>
            </a:r>
            <a:r>
              <a:rPr lang="es-ES" sz="1200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vida duríssima</a:t>
            </a:r>
            <a:b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                                  es produeixen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milions de morts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a les batalles: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Verdún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,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Somme</a:t>
            </a:r>
            <a:b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                                  es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mundialitza el conflicte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amb l’entrada dels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països asiàtics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i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colònies</a:t>
            </a:r>
          </a:p>
        </p:txBody>
      </p:sp>
      <p:sp>
        <p:nvSpPr>
          <p:cNvPr id="104" name="Google Shape;104;p15"/>
          <p:cNvSpPr txBox="1">
            <a:spLocks noGrp="1"/>
          </p:cNvSpPr>
          <p:nvPr>
            <p:ph type="sldNum" idx="12"/>
          </p:nvPr>
        </p:nvSpPr>
        <p:spPr>
          <a:xfrm>
            <a:off x="3923800" y="4526366"/>
            <a:ext cx="1296300" cy="512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134E36C-C968-4118-A532-FC72513A48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800" y="529696"/>
            <a:ext cx="1296300" cy="155286"/>
          </a:xfrm>
          <a:prstGeom prst="rect">
            <a:avLst/>
          </a:prstGeom>
        </p:spPr>
      </p:pic>
      <p:sp>
        <p:nvSpPr>
          <p:cNvPr id="51" name="Flecha: doblada hacia arriba 50">
            <a:extLst>
              <a:ext uri="{FF2B5EF4-FFF2-40B4-BE49-F238E27FC236}">
                <a16:creationId xmlns:a16="http://schemas.microsoft.com/office/drawing/2014/main" id="{8A4DB08D-58F3-490E-A93D-453D224CEE12}"/>
              </a:ext>
            </a:extLst>
          </p:cNvPr>
          <p:cNvSpPr/>
          <p:nvPr/>
        </p:nvSpPr>
        <p:spPr>
          <a:xfrm rot="5400000">
            <a:off x="1029320" y="1034082"/>
            <a:ext cx="169173" cy="182012"/>
          </a:xfrm>
          <a:prstGeom prst="bentUpArrow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Flecha: doblada hacia arriba 51">
            <a:extLst>
              <a:ext uri="{FF2B5EF4-FFF2-40B4-BE49-F238E27FC236}">
                <a16:creationId xmlns:a16="http://schemas.microsoft.com/office/drawing/2014/main" id="{88EAB13F-C711-4A0E-B9DB-51E203F1AA7D}"/>
              </a:ext>
            </a:extLst>
          </p:cNvPr>
          <p:cNvSpPr/>
          <p:nvPr/>
        </p:nvSpPr>
        <p:spPr>
          <a:xfrm rot="5400000">
            <a:off x="926757" y="1145836"/>
            <a:ext cx="374298" cy="182012"/>
          </a:xfrm>
          <a:prstGeom prst="bentUpArrow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3" name="Flecha: doblada hacia arriba 52">
            <a:extLst>
              <a:ext uri="{FF2B5EF4-FFF2-40B4-BE49-F238E27FC236}">
                <a16:creationId xmlns:a16="http://schemas.microsoft.com/office/drawing/2014/main" id="{552581C1-6381-4FA1-B6FF-9A9D8017F5C8}"/>
              </a:ext>
            </a:extLst>
          </p:cNvPr>
          <p:cNvSpPr/>
          <p:nvPr/>
        </p:nvSpPr>
        <p:spPr>
          <a:xfrm rot="5400000">
            <a:off x="819768" y="1243635"/>
            <a:ext cx="588275" cy="182012"/>
          </a:xfrm>
          <a:prstGeom prst="bentUpArrow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5" name="Flecha: doblada hacia arriba 54">
            <a:extLst>
              <a:ext uri="{FF2B5EF4-FFF2-40B4-BE49-F238E27FC236}">
                <a16:creationId xmlns:a16="http://schemas.microsoft.com/office/drawing/2014/main" id="{D99E1CFC-A3F0-490F-9F6E-AA17FE126FF6}"/>
              </a:ext>
            </a:extLst>
          </p:cNvPr>
          <p:cNvSpPr/>
          <p:nvPr/>
        </p:nvSpPr>
        <p:spPr>
          <a:xfrm rot="5400000">
            <a:off x="1029319" y="2261536"/>
            <a:ext cx="169173" cy="182012"/>
          </a:xfrm>
          <a:prstGeom prst="bentUpArrow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Flecha: doblada hacia arriba 55">
            <a:extLst>
              <a:ext uri="{FF2B5EF4-FFF2-40B4-BE49-F238E27FC236}">
                <a16:creationId xmlns:a16="http://schemas.microsoft.com/office/drawing/2014/main" id="{90669DFA-30B4-4826-8AA5-C5D485502697}"/>
              </a:ext>
            </a:extLst>
          </p:cNvPr>
          <p:cNvSpPr/>
          <p:nvPr/>
        </p:nvSpPr>
        <p:spPr>
          <a:xfrm rot="5400000">
            <a:off x="926756" y="2373290"/>
            <a:ext cx="374298" cy="182012"/>
          </a:xfrm>
          <a:prstGeom prst="bentUpArrow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7" name="Flecha: doblada hacia arriba 56">
            <a:extLst>
              <a:ext uri="{FF2B5EF4-FFF2-40B4-BE49-F238E27FC236}">
                <a16:creationId xmlns:a16="http://schemas.microsoft.com/office/drawing/2014/main" id="{40A171B6-A396-48C6-AA0E-4EC6DEAADA34}"/>
              </a:ext>
            </a:extLst>
          </p:cNvPr>
          <p:cNvSpPr/>
          <p:nvPr/>
        </p:nvSpPr>
        <p:spPr>
          <a:xfrm rot="5400000">
            <a:off x="819767" y="2471089"/>
            <a:ext cx="588275" cy="182012"/>
          </a:xfrm>
          <a:prstGeom prst="bentUpArrow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Flecha: doblada hacia arriba 57">
            <a:extLst>
              <a:ext uri="{FF2B5EF4-FFF2-40B4-BE49-F238E27FC236}">
                <a16:creationId xmlns:a16="http://schemas.microsoft.com/office/drawing/2014/main" id="{5E14C68A-13D9-462A-A8ED-5029D194617C}"/>
              </a:ext>
            </a:extLst>
          </p:cNvPr>
          <p:cNvSpPr/>
          <p:nvPr/>
        </p:nvSpPr>
        <p:spPr>
          <a:xfrm rot="5400000">
            <a:off x="722441" y="2568417"/>
            <a:ext cx="782928" cy="182012"/>
          </a:xfrm>
          <a:prstGeom prst="bentUpArrow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841B62DE-CA43-4BC9-985D-A612A3DD4CA3}"/>
              </a:ext>
            </a:extLst>
          </p:cNvPr>
          <p:cNvSpPr/>
          <p:nvPr/>
        </p:nvSpPr>
        <p:spPr>
          <a:xfrm>
            <a:off x="6770338" y="2783119"/>
            <a:ext cx="1802162" cy="439171"/>
          </a:xfrm>
          <a:prstGeom prst="rect">
            <a:avLst/>
          </a:prstGeom>
          <a:pattFill prst="divot">
            <a:fgClr>
              <a:schemeClr val="accent3"/>
            </a:fgClr>
            <a:bgClr>
              <a:schemeClr val="bg1"/>
            </a:bgClr>
          </a:patt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>
                <a:solidFill>
                  <a:schemeClr val="tx1"/>
                </a:solidFill>
                <a:latin typeface="Merriweather Sans Regular" panose="020B0604020202020204" charset="0"/>
              </a:rPr>
              <a:t>El lloc més bombardejat és </a:t>
            </a:r>
            <a:r>
              <a:rPr lang="es-ES" sz="1100" b="1">
                <a:solidFill>
                  <a:schemeClr val="tx1"/>
                </a:solidFill>
                <a:latin typeface="Merriweather Sans Regular" panose="020B0604020202020204" charset="0"/>
              </a:rPr>
              <a:t>Verdún</a:t>
            </a:r>
            <a:endParaRPr lang="es-ES" sz="1100">
              <a:solidFill>
                <a:schemeClr val="tx1"/>
              </a:solidFill>
              <a:latin typeface="Merriweather Sans Regular" panose="020B0604020202020204" charset="0"/>
            </a:endParaRPr>
          </a:p>
        </p:txBody>
      </p:sp>
      <p:sp>
        <p:nvSpPr>
          <p:cNvPr id="62" name="Rectángulo 61">
            <a:extLst>
              <a:ext uri="{FF2B5EF4-FFF2-40B4-BE49-F238E27FC236}">
                <a16:creationId xmlns:a16="http://schemas.microsoft.com/office/drawing/2014/main" id="{049F8AB6-C012-4A4E-A3AB-39FA196F9B1C}"/>
              </a:ext>
            </a:extLst>
          </p:cNvPr>
          <p:cNvSpPr/>
          <p:nvPr/>
        </p:nvSpPr>
        <p:spPr>
          <a:xfrm>
            <a:off x="6172648" y="3583283"/>
            <a:ext cx="2399852" cy="439171"/>
          </a:xfrm>
          <a:prstGeom prst="rect">
            <a:avLst/>
          </a:prstGeom>
          <a:pattFill prst="divot">
            <a:fgClr>
              <a:schemeClr val="accent3"/>
            </a:fgClr>
            <a:bgClr>
              <a:schemeClr val="bg1"/>
            </a:bgClr>
          </a:patt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>
                <a:solidFill>
                  <a:schemeClr val="tx1"/>
                </a:solidFill>
                <a:latin typeface="Merriweather Sans Regular" panose="020B0604020202020204" charset="0"/>
              </a:rPr>
              <a:t>Utilitzaven una </a:t>
            </a:r>
            <a:r>
              <a:rPr lang="es-ES" sz="1100" b="1">
                <a:solidFill>
                  <a:schemeClr val="tx1"/>
                </a:solidFill>
                <a:latin typeface="Merriweather Sans Regular" panose="020B0604020202020204" charset="0"/>
              </a:rPr>
              <a:t>guerra ràpida</a:t>
            </a:r>
            <a:r>
              <a:rPr lang="es-ES" sz="1100">
                <a:solidFill>
                  <a:schemeClr val="tx1"/>
                </a:solidFill>
                <a:latin typeface="Merriweather Sans Regular" panose="020B0604020202020204" charset="0"/>
              </a:rPr>
              <a:t> per guanyar a </a:t>
            </a:r>
            <a:r>
              <a:rPr lang="es-ES" sz="1100" b="1">
                <a:solidFill>
                  <a:schemeClr val="tx1"/>
                </a:solidFill>
                <a:latin typeface="Merriweather Sans Regular" panose="020B0604020202020204" charset="0"/>
              </a:rPr>
              <a:t>enemics més forts</a:t>
            </a:r>
          </a:p>
        </p:txBody>
      </p:sp>
      <p:sp>
        <p:nvSpPr>
          <p:cNvPr id="63" name="Rectángulo 62">
            <a:extLst>
              <a:ext uri="{FF2B5EF4-FFF2-40B4-BE49-F238E27FC236}">
                <a16:creationId xmlns:a16="http://schemas.microsoft.com/office/drawing/2014/main" id="{C21C291C-DF7A-4BE9-9AA7-091927A7412C}"/>
              </a:ext>
            </a:extLst>
          </p:cNvPr>
          <p:cNvSpPr/>
          <p:nvPr/>
        </p:nvSpPr>
        <p:spPr>
          <a:xfrm>
            <a:off x="6682215" y="627294"/>
            <a:ext cx="2179320" cy="582381"/>
          </a:xfrm>
          <a:prstGeom prst="rect">
            <a:avLst/>
          </a:prstGeom>
          <a:pattFill prst="divot">
            <a:fgClr>
              <a:schemeClr val="accent2"/>
            </a:fgClr>
            <a:bgClr>
              <a:schemeClr val="bg1"/>
            </a:bgClr>
          </a:patt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>
                <a:solidFill>
                  <a:schemeClr val="tx1"/>
                </a:solidFill>
                <a:latin typeface="Merriweather Sans Regular" panose="020B0604020202020204" charset="0"/>
              </a:rPr>
              <a:t>Els </a:t>
            </a:r>
            <a:r>
              <a:rPr lang="es-ES" sz="1100" b="1">
                <a:solidFill>
                  <a:schemeClr val="tx1"/>
                </a:solidFill>
                <a:latin typeface="Merriweather Sans Regular" panose="020B0604020202020204" charset="0"/>
              </a:rPr>
              <a:t>francesos</a:t>
            </a:r>
            <a:r>
              <a:rPr lang="es-ES" sz="1100">
                <a:solidFill>
                  <a:schemeClr val="tx1"/>
                </a:solidFill>
                <a:latin typeface="Merriweather Sans Regular" panose="020B0604020202020204" charset="0"/>
              </a:rPr>
              <a:t> poden immobilitzar el front perquè és el </a:t>
            </a:r>
            <a:r>
              <a:rPr lang="es-ES" sz="1100" b="1">
                <a:solidFill>
                  <a:schemeClr val="tx1"/>
                </a:solidFill>
                <a:latin typeface="Merriweather Sans Regular" panose="020B0604020202020204" charset="0"/>
              </a:rPr>
              <a:t>seu territori</a:t>
            </a:r>
            <a:endParaRPr lang="es-ES" sz="1100">
              <a:solidFill>
                <a:schemeClr val="tx1"/>
              </a:solidFill>
              <a:latin typeface="Merriweather Sans Regular" panose="020B060402020202020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E7F75EB-D711-4BCC-BCF0-768DD192D4C0}"/>
              </a:ext>
            </a:extLst>
          </p:cNvPr>
          <p:cNvSpPr txBox="1"/>
          <p:nvPr/>
        </p:nvSpPr>
        <p:spPr>
          <a:xfrm>
            <a:off x="6090822" y="3346981"/>
            <a:ext cx="15039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accent3"/>
                </a:solidFill>
                <a:latin typeface="Merriweather Sans Regular" panose="020B0604020202020204" charset="0"/>
              </a:rPr>
              <a:t>Plan Schlieffen</a:t>
            </a:r>
          </a:p>
        </p:txBody>
      </p:sp>
      <p:sp>
        <p:nvSpPr>
          <p:cNvPr id="20" name="Flecha: doblada hacia arriba 19">
            <a:extLst>
              <a:ext uri="{FF2B5EF4-FFF2-40B4-BE49-F238E27FC236}">
                <a16:creationId xmlns:a16="http://schemas.microsoft.com/office/drawing/2014/main" id="{2D28D2CF-BADA-45C2-96E0-23543468DDF2}"/>
              </a:ext>
            </a:extLst>
          </p:cNvPr>
          <p:cNvSpPr/>
          <p:nvPr/>
        </p:nvSpPr>
        <p:spPr>
          <a:xfrm rot="5400000">
            <a:off x="722006" y="1341704"/>
            <a:ext cx="782930" cy="182012"/>
          </a:xfrm>
          <a:prstGeom prst="bentUpArrow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3486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ángulo 40">
            <a:extLst>
              <a:ext uri="{FF2B5EF4-FFF2-40B4-BE49-F238E27FC236}">
                <a16:creationId xmlns:a16="http://schemas.microsoft.com/office/drawing/2014/main" id="{CA64E8EF-A68E-4F40-B8E0-23ACADBA04EB}"/>
              </a:ext>
            </a:extLst>
          </p:cNvPr>
          <p:cNvSpPr/>
          <p:nvPr/>
        </p:nvSpPr>
        <p:spPr>
          <a:xfrm>
            <a:off x="259528" y="188998"/>
            <a:ext cx="595722" cy="2155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C4ED4F0-7E9D-41AB-94D8-E3A7C5112B06}"/>
              </a:ext>
            </a:extLst>
          </p:cNvPr>
          <p:cNvSpPr/>
          <p:nvPr/>
        </p:nvSpPr>
        <p:spPr>
          <a:xfrm>
            <a:off x="3848241" y="984456"/>
            <a:ext cx="1354782" cy="1289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2" name="Google Shape;102;p15"/>
          <p:cNvSpPr txBox="1">
            <a:spLocks noGrp="1"/>
          </p:cNvSpPr>
          <p:nvPr>
            <p:ph type="body" idx="1"/>
          </p:nvPr>
        </p:nvSpPr>
        <p:spPr>
          <a:xfrm>
            <a:off x="259528" y="188999"/>
            <a:ext cx="8624944" cy="1792202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>
              <a:spcAft>
                <a:spcPts val="1200"/>
              </a:spcAft>
              <a:buSzPts val="1100"/>
              <a:buNone/>
            </a:pP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</a:rPr>
              <a:t>3ª FASE </a:t>
            </a:r>
            <a:r>
              <a:rPr lang="es-ES" sz="1200" b="1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</a:rPr>
              <a:t>– CRISI DE 1917 I FI DE LA GUERRA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</a:rPr>
              <a:t>: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</a:rPr>
              <a:t> </a:t>
            </a:r>
            <a:r>
              <a:rPr lang="es-ES" sz="1200">
                <a:solidFill>
                  <a:schemeClr val="accent2"/>
                </a:solidFill>
                <a:uFill>
                  <a:solidFill>
                    <a:schemeClr val="accent3"/>
                  </a:solidFill>
                </a:uFill>
              </a:rPr>
              <a:t>1917-1918</a:t>
            </a:r>
            <a:b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</a:rPr>
            </a:b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</a:rPr>
              <a:t>                                  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</a:rPr>
              <a:t>Estats Units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</a:rPr>
              <a:t> declara la guerra a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</a:rPr>
              <a:t>Alemanya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</a:rPr>
              <a:t> </a:t>
            </a:r>
            <a:r>
              <a:rPr lang="es-ES" sz="1200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enfosament vaixell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Lusitània</a:t>
            </a:r>
            <a:b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                                  </a:t>
            </a:r>
            <a:r>
              <a:rPr lang="es-ES" sz="1200" b="1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TRACTAT DE BREST-LITOUSK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: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Rússia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va negociar la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pau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amb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Alemanya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 b="1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fi de la guerra oriental</a:t>
            </a:r>
            <a:b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                                              triomf de la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Revolució d’Octubre </a:t>
            </a:r>
            <a:r>
              <a:rPr lang="es-ES" sz="1200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nou govern</a:t>
            </a:r>
            <a:b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                                              a canvi de cedir a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Alemanya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una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important quantitat de territoris</a:t>
            </a:r>
            <a:b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                                  Al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front Ociddental,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britànics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,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francesos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i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E.E.U.U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:</a:t>
            </a:r>
            <a:b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                                               paren la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nova ofensiva alemana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(soldats traslladats del front oriental)</a:t>
            </a:r>
            <a:b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                                               llancen una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contraofensiva cap Alemanya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 b="1">
                <a:solidFill>
                  <a:schemeClr val="accent2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novembre 1918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: obliga a rendir-se al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kàiser Guillem I</a:t>
            </a:r>
            <a:endParaRPr lang="es-ES" sz="1200" b="1" u="sng">
              <a:solidFill>
                <a:schemeClr val="tx1"/>
              </a:solidFill>
              <a:uFill>
                <a:solidFill>
                  <a:schemeClr val="accent3"/>
                </a:solidFill>
              </a:uFill>
              <a:sym typeface="Wingdings" panose="05000000000000000000" pitchFamily="2" charset="2"/>
            </a:endParaRPr>
          </a:p>
        </p:txBody>
      </p:sp>
      <p:sp>
        <p:nvSpPr>
          <p:cNvPr id="104" name="Google Shape;104;p15"/>
          <p:cNvSpPr txBox="1">
            <a:spLocks noGrp="1"/>
          </p:cNvSpPr>
          <p:nvPr>
            <p:ph type="sldNum" idx="12"/>
          </p:nvPr>
        </p:nvSpPr>
        <p:spPr>
          <a:xfrm>
            <a:off x="3923800" y="4526366"/>
            <a:ext cx="1296300" cy="512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12" name="Flecha: hacia abajo 11">
            <a:extLst>
              <a:ext uri="{FF2B5EF4-FFF2-40B4-BE49-F238E27FC236}">
                <a16:creationId xmlns:a16="http://schemas.microsoft.com/office/drawing/2014/main" id="{3CF1B450-9211-4D49-A63E-4AA1BD1E15D9}"/>
              </a:ext>
            </a:extLst>
          </p:cNvPr>
          <p:cNvSpPr/>
          <p:nvPr/>
        </p:nvSpPr>
        <p:spPr>
          <a:xfrm>
            <a:off x="7948167" y="1872149"/>
            <a:ext cx="219088" cy="195430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8B277B0-F907-4B87-90F3-A63C39EAF8C2}"/>
              </a:ext>
            </a:extLst>
          </p:cNvPr>
          <p:cNvSpPr txBox="1"/>
          <p:nvPr/>
        </p:nvSpPr>
        <p:spPr>
          <a:xfrm>
            <a:off x="6951325" y="2059650"/>
            <a:ext cx="22127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>
                <a:solidFill>
                  <a:schemeClr val="accent3"/>
                </a:solidFill>
                <a:latin typeface="Merriweather Sans Regular" panose="020B0604020202020204" charset="0"/>
              </a:rPr>
              <a:t>derrota d’</a:t>
            </a:r>
            <a:r>
              <a:rPr lang="es-ES" sz="1200" b="1">
                <a:solidFill>
                  <a:schemeClr val="accent3"/>
                </a:solidFill>
                <a:latin typeface="Merriweather Sans Regular" panose="020B0604020202020204" charset="0"/>
              </a:rPr>
              <a:t>Àustria-Hongria</a:t>
            </a:r>
            <a:r>
              <a:rPr lang="es-ES" sz="1200">
                <a:solidFill>
                  <a:schemeClr val="accent3"/>
                </a:solidFill>
                <a:latin typeface="Merriweather Sans Regular" panose="020B0604020202020204" charset="0"/>
              </a:rPr>
              <a:t>, </a:t>
            </a:r>
            <a:r>
              <a:rPr lang="es-ES" sz="1200" b="1">
                <a:solidFill>
                  <a:schemeClr val="accent3"/>
                </a:solidFill>
                <a:latin typeface="Merriweather Sans Regular" panose="020B0604020202020204" charset="0"/>
              </a:rPr>
              <a:t>Bèlgica</a:t>
            </a:r>
            <a:r>
              <a:rPr lang="es-ES" sz="1200">
                <a:solidFill>
                  <a:schemeClr val="accent3"/>
                </a:solidFill>
                <a:latin typeface="Merriweather Sans Regular" panose="020B0604020202020204" charset="0"/>
              </a:rPr>
              <a:t> i </a:t>
            </a:r>
            <a:r>
              <a:rPr lang="es-ES" sz="1200" b="1">
                <a:solidFill>
                  <a:schemeClr val="accent3"/>
                </a:solidFill>
                <a:latin typeface="Merriweather Sans Regular" panose="020B0604020202020204" charset="0"/>
              </a:rPr>
              <a:t>Alemanya</a:t>
            </a:r>
            <a:endParaRPr lang="es-ES" sz="1200">
              <a:solidFill>
                <a:schemeClr val="accent3"/>
              </a:solidFill>
              <a:latin typeface="Merriweather Sans Regular" panose="020B0604020202020204" charset="0"/>
            </a:endParaRPr>
          </a:p>
        </p:txBody>
      </p:sp>
      <p:sp>
        <p:nvSpPr>
          <p:cNvPr id="14" name="Flecha: doblada hacia arriba 13">
            <a:extLst>
              <a:ext uri="{FF2B5EF4-FFF2-40B4-BE49-F238E27FC236}">
                <a16:creationId xmlns:a16="http://schemas.microsoft.com/office/drawing/2014/main" id="{3BC13D35-82B3-4221-9147-FC8B6A64C006}"/>
              </a:ext>
            </a:extLst>
          </p:cNvPr>
          <p:cNvSpPr/>
          <p:nvPr/>
        </p:nvSpPr>
        <p:spPr>
          <a:xfrm rot="5400000">
            <a:off x="623197" y="804263"/>
            <a:ext cx="981415" cy="182012"/>
          </a:xfrm>
          <a:prstGeom prst="bentUpArrow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Flecha: doblada hacia arriba 14">
            <a:extLst>
              <a:ext uri="{FF2B5EF4-FFF2-40B4-BE49-F238E27FC236}">
                <a16:creationId xmlns:a16="http://schemas.microsoft.com/office/drawing/2014/main" id="{BCAA2A76-5224-4411-BF81-3E9CE088D9F9}"/>
              </a:ext>
            </a:extLst>
          </p:cNvPr>
          <p:cNvSpPr/>
          <p:nvPr/>
        </p:nvSpPr>
        <p:spPr>
          <a:xfrm rot="5400000">
            <a:off x="934969" y="492535"/>
            <a:ext cx="357955" cy="182012"/>
          </a:xfrm>
          <a:prstGeom prst="bentUpArrow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Flecha: doblada hacia arriba 15">
            <a:extLst>
              <a:ext uri="{FF2B5EF4-FFF2-40B4-BE49-F238E27FC236}">
                <a16:creationId xmlns:a16="http://schemas.microsoft.com/office/drawing/2014/main" id="{8A1856F1-B118-43E4-BF02-C80C5E3934E4}"/>
              </a:ext>
            </a:extLst>
          </p:cNvPr>
          <p:cNvSpPr/>
          <p:nvPr/>
        </p:nvSpPr>
        <p:spPr>
          <a:xfrm rot="5400000">
            <a:off x="1044746" y="382673"/>
            <a:ext cx="138232" cy="182012"/>
          </a:xfrm>
          <a:prstGeom prst="bentUpArrow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Flecha: doblada hacia arriba 17">
            <a:extLst>
              <a:ext uri="{FF2B5EF4-FFF2-40B4-BE49-F238E27FC236}">
                <a16:creationId xmlns:a16="http://schemas.microsoft.com/office/drawing/2014/main" id="{71B01F87-63F6-45CA-8AFC-3B8808C743A8}"/>
              </a:ext>
            </a:extLst>
          </p:cNvPr>
          <p:cNvSpPr/>
          <p:nvPr/>
        </p:nvSpPr>
        <p:spPr>
          <a:xfrm rot="5400000">
            <a:off x="1337640" y="789865"/>
            <a:ext cx="185856" cy="182012"/>
          </a:xfrm>
          <a:prstGeom prst="bentUpArrow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Flecha: doblada hacia arriba 18">
            <a:extLst>
              <a:ext uri="{FF2B5EF4-FFF2-40B4-BE49-F238E27FC236}">
                <a16:creationId xmlns:a16="http://schemas.microsoft.com/office/drawing/2014/main" id="{C5018068-1BF0-404F-918A-0243AC49E1C9}"/>
              </a:ext>
            </a:extLst>
          </p:cNvPr>
          <p:cNvSpPr/>
          <p:nvPr/>
        </p:nvSpPr>
        <p:spPr>
          <a:xfrm rot="5400000">
            <a:off x="1234055" y="893450"/>
            <a:ext cx="393026" cy="182012"/>
          </a:xfrm>
          <a:prstGeom prst="bentUpArrow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Flecha: doblada hacia arriba 19">
            <a:extLst>
              <a:ext uri="{FF2B5EF4-FFF2-40B4-BE49-F238E27FC236}">
                <a16:creationId xmlns:a16="http://schemas.microsoft.com/office/drawing/2014/main" id="{64CD371A-E9F2-4541-8F7A-89521EA8EBD6}"/>
              </a:ext>
            </a:extLst>
          </p:cNvPr>
          <p:cNvSpPr/>
          <p:nvPr/>
        </p:nvSpPr>
        <p:spPr>
          <a:xfrm rot="5400000">
            <a:off x="1347477" y="1426017"/>
            <a:ext cx="208953" cy="182012"/>
          </a:xfrm>
          <a:prstGeom prst="bentUpArrow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Flecha: doblada hacia arriba 20">
            <a:extLst>
              <a:ext uri="{FF2B5EF4-FFF2-40B4-BE49-F238E27FC236}">
                <a16:creationId xmlns:a16="http://schemas.microsoft.com/office/drawing/2014/main" id="{ABD86698-CE7C-4A1B-B038-808BB9B0C205}"/>
              </a:ext>
            </a:extLst>
          </p:cNvPr>
          <p:cNvSpPr/>
          <p:nvPr/>
        </p:nvSpPr>
        <p:spPr>
          <a:xfrm rot="5400000">
            <a:off x="1255440" y="1518055"/>
            <a:ext cx="393027" cy="182012"/>
          </a:xfrm>
          <a:prstGeom prst="bentUpArrow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EEB0319A-DE40-4953-98D8-2B7AFE561E6C}"/>
              </a:ext>
            </a:extLst>
          </p:cNvPr>
          <p:cNvSpPr/>
          <p:nvPr/>
        </p:nvSpPr>
        <p:spPr>
          <a:xfrm>
            <a:off x="632468" y="4298086"/>
            <a:ext cx="2399852" cy="456559"/>
          </a:xfrm>
          <a:prstGeom prst="rect">
            <a:avLst/>
          </a:prstGeom>
          <a:pattFill prst="divot">
            <a:fgClr>
              <a:schemeClr val="accent3"/>
            </a:fgClr>
            <a:bgClr>
              <a:schemeClr val="bg1"/>
            </a:bgClr>
          </a:patt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b="1">
                <a:solidFill>
                  <a:schemeClr val="tx1"/>
                </a:solidFill>
                <a:latin typeface="Merriweather Sans Regular" panose="020B0604020202020204" charset="0"/>
              </a:rPr>
              <a:t>E.E.U.U</a:t>
            </a:r>
            <a:r>
              <a:rPr lang="es-ES" sz="1100">
                <a:solidFill>
                  <a:schemeClr val="tx1"/>
                </a:solidFill>
                <a:latin typeface="Merriweather Sans Regular" panose="020B0604020202020204" charset="0"/>
              </a:rPr>
              <a:t> va entrar en la </a:t>
            </a:r>
            <a:r>
              <a:rPr lang="es-ES" sz="1100" b="1">
                <a:solidFill>
                  <a:schemeClr val="tx1"/>
                </a:solidFill>
                <a:latin typeface="Merriweather Sans Regular" panose="020B0604020202020204" charset="0"/>
              </a:rPr>
              <a:t>1ªGM</a:t>
            </a:r>
            <a:r>
              <a:rPr lang="es-ES" sz="1100">
                <a:solidFill>
                  <a:schemeClr val="tx1"/>
                </a:solidFill>
                <a:latin typeface="Merriweather Sans Regular" panose="020B0604020202020204" charset="0"/>
              </a:rPr>
              <a:t> amb el president </a:t>
            </a:r>
            <a:r>
              <a:rPr lang="es-ES" sz="1100" b="1">
                <a:solidFill>
                  <a:schemeClr val="tx1"/>
                </a:solidFill>
                <a:latin typeface="Merriweather Sans Regular" panose="020B0604020202020204" charset="0"/>
              </a:rPr>
              <a:t>Woodow Wilson</a:t>
            </a:r>
          </a:p>
        </p:txBody>
      </p:sp>
      <p:sp>
        <p:nvSpPr>
          <p:cNvPr id="17" name="Google Shape;102;p15">
            <a:extLst>
              <a:ext uri="{FF2B5EF4-FFF2-40B4-BE49-F238E27FC236}">
                <a16:creationId xmlns:a16="http://schemas.microsoft.com/office/drawing/2014/main" id="{38E0C2F1-A230-41DA-A21E-9375767ACBE8}"/>
              </a:ext>
            </a:extLst>
          </p:cNvPr>
          <p:cNvSpPr txBox="1">
            <a:spLocks/>
          </p:cNvSpPr>
          <p:nvPr/>
        </p:nvSpPr>
        <p:spPr>
          <a:xfrm>
            <a:off x="269053" y="2628993"/>
            <a:ext cx="8624944" cy="1530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Merriweather Sans Regular"/>
              <a:buChar char="●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1pPr>
            <a:lvl2pPr marL="914400" marR="0" lvl="1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Merriweather Sans Regular"/>
              <a:buChar char="○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2pPr>
            <a:lvl3pPr marL="1371600" marR="0" lvl="2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erriweather Sans Regular"/>
              <a:buChar char="■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3pPr>
            <a:lvl4pPr marL="1828800" marR="0" lvl="3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erriweather Sans Regular"/>
              <a:buChar char="●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4pPr>
            <a:lvl5pPr marL="2286000" marR="0" lvl="4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rriweather Sans Regular"/>
              <a:buChar char="○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5pPr>
            <a:lvl6pPr marL="2743200" marR="0" lvl="5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rriweather Sans Regular"/>
              <a:buChar char="■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6pPr>
            <a:lvl7pPr marL="3200400" marR="0" lvl="6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rriweather Sans Regular"/>
              <a:buChar char="●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7pPr>
            <a:lvl8pPr marL="3657600" marR="0" lvl="7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rriweather Sans Regular"/>
              <a:buChar char="○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8pPr>
            <a:lvl9pPr marL="4114800" marR="0" lvl="8" indent="-342900" algn="l" rtl="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1800"/>
              <a:buFont typeface="Merriweather Sans Regular"/>
              <a:buChar char="■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9pPr>
          </a:lstStyle>
          <a:p>
            <a:pPr marL="171450" indent="-171450">
              <a:spcAft>
                <a:spcPts val="1200"/>
              </a:spcAft>
              <a:buSzPts val="1100"/>
            </a:pP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</a:rPr>
              <a:t>La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</a:rPr>
              <a:t>1ªGM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</a:rPr>
              <a:t> </a:t>
            </a:r>
            <a:r>
              <a:rPr lang="es-ES" sz="1200" b="1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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1ª guerra total 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perquè afecta a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tota la població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:</a:t>
            </a:r>
            <a:b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      s’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endeuten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els països</a:t>
            </a:r>
            <a:b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      s’inverteix tota l’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economia</a:t>
            </a:r>
            <a:b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      els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refugiats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han de fugir</a:t>
            </a:r>
            <a:b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      dones </a:t>
            </a:r>
            <a:r>
              <a:rPr lang="es-ES" sz="1200" b="1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indústria militar</a:t>
            </a:r>
            <a:endParaRPr lang="es-ES" sz="1200">
              <a:solidFill>
                <a:schemeClr val="tx1"/>
              </a:solidFill>
              <a:uFill>
                <a:solidFill>
                  <a:schemeClr val="accent3"/>
                </a:solidFill>
              </a:uFill>
              <a:sym typeface="Wingdings" panose="05000000000000000000" pitchFamily="2" charset="2"/>
            </a:endParaRPr>
          </a:p>
          <a:p>
            <a:pPr marL="171450" indent="-171450">
              <a:spcAft>
                <a:spcPts val="1200"/>
              </a:spcAft>
              <a:buSzPts val="1100"/>
            </a:pP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Com a resultat: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Europa demacrada</a:t>
            </a:r>
            <a:endParaRPr lang="es-ES" sz="1200">
              <a:solidFill>
                <a:schemeClr val="tx1"/>
              </a:solidFill>
              <a:uFill>
                <a:solidFill>
                  <a:schemeClr val="accent3"/>
                </a:solidFill>
              </a:uFill>
              <a:sym typeface="Wingdings" panose="05000000000000000000" pitchFamily="2" charset="2"/>
            </a:endParaRP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B198FC4D-F0F3-4156-A7AF-0B23C92F6D8F}"/>
              </a:ext>
            </a:extLst>
          </p:cNvPr>
          <p:cNvCxnSpPr/>
          <p:nvPr/>
        </p:nvCxnSpPr>
        <p:spPr>
          <a:xfrm flipH="1">
            <a:off x="260350" y="2521315"/>
            <a:ext cx="8642350" cy="0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3" name="Google Shape;102;p15">
            <a:extLst>
              <a:ext uri="{FF2B5EF4-FFF2-40B4-BE49-F238E27FC236}">
                <a16:creationId xmlns:a16="http://schemas.microsoft.com/office/drawing/2014/main" id="{FD6DCC34-9118-4CCF-9A81-FB4D42273F4B}"/>
              </a:ext>
            </a:extLst>
          </p:cNvPr>
          <p:cNvSpPr txBox="1">
            <a:spLocks/>
          </p:cNvSpPr>
          <p:nvPr/>
        </p:nvSpPr>
        <p:spPr>
          <a:xfrm>
            <a:off x="500239" y="2841064"/>
            <a:ext cx="165100" cy="8504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Merriweather Sans Regular"/>
              <a:buChar char="●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1pPr>
            <a:lvl2pPr marL="914400" marR="0" lvl="1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Merriweather Sans Regular"/>
              <a:buChar char="○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2pPr>
            <a:lvl3pPr marL="1371600" marR="0" lvl="2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erriweather Sans Regular"/>
              <a:buChar char="■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3pPr>
            <a:lvl4pPr marL="1828800" marR="0" lvl="3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erriweather Sans Regular"/>
              <a:buChar char="●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4pPr>
            <a:lvl5pPr marL="2286000" marR="0" lvl="4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rriweather Sans Regular"/>
              <a:buChar char="○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5pPr>
            <a:lvl6pPr marL="2743200" marR="0" lvl="5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rriweather Sans Regular"/>
              <a:buChar char="■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6pPr>
            <a:lvl7pPr marL="3200400" marR="0" lvl="6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rriweather Sans Regular"/>
              <a:buChar char="●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7pPr>
            <a:lvl8pPr marL="3657600" marR="0" lvl="7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rriweather Sans Regular"/>
              <a:buChar char="○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8pPr>
            <a:lvl9pPr marL="4114800" marR="0" lvl="8" indent="-342900" algn="l" rtl="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1800"/>
              <a:buFont typeface="Merriweather Sans Regular"/>
              <a:buChar char="■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9pPr>
          </a:lstStyle>
          <a:p>
            <a:pPr marL="0" indent="0">
              <a:spcAft>
                <a:spcPts val="1200"/>
              </a:spcAft>
              <a:buSzPts val="1100"/>
              <a:buNone/>
            </a:pPr>
            <a:r>
              <a:rPr lang="es-ES" sz="1200" b="1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-</a:t>
            </a:r>
            <a:br>
              <a:rPr lang="es-ES" sz="1200" b="1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 b="1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-</a:t>
            </a:r>
            <a:br>
              <a:rPr lang="es-ES" sz="1200" b="1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 b="1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-</a:t>
            </a:r>
            <a:br>
              <a:rPr lang="es-ES" sz="1200" b="1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 b="1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574446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3C4ED4F0-7E9D-41AB-94D8-E3A7C5112B06}"/>
              </a:ext>
            </a:extLst>
          </p:cNvPr>
          <p:cNvSpPr/>
          <p:nvPr/>
        </p:nvSpPr>
        <p:spPr>
          <a:xfrm>
            <a:off x="3923800" y="969818"/>
            <a:ext cx="1354782" cy="1289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0" name="Google Shape;100;p15"/>
          <p:cNvSpPr txBox="1">
            <a:spLocks noGrp="1"/>
          </p:cNvSpPr>
          <p:nvPr>
            <p:ph type="title"/>
          </p:nvPr>
        </p:nvSpPr>
        <p:spPr>
          <a:xfrm>
            <a:off x="841396" y="18598"/>
            <a:ext cx="7433400" cy="623455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3"/>
                </a:solidFill>
              </a:rPr>
              <a:t>3. </a:t>
            </a:r>
            <a:r>
              <a:rPr lang="es-ES"/>
              <a:t>Conseqüències de la 1ª Guerra Mondial</a:t>
            </a:r>
            <a:endParaRPr/>
          </a:p>
        </p:txBody>
      </p:sp>
      <p:sp>
        <p:nvSpPr>
          <p:cNvPr id="104" name="Google Shape;104;p15"/>
          <p:cNvSpPr txBox="1">
            <a:spLocks noGrp="1"/>
          </p:cNvSpPr>
          <p:nvPr>
            <p:ph type="sldNum" idx="12"/>
          </p:nvPr>
        </p:nvSpPr>
        <p:spPr>
          <a:xfrm>
            <a:off x="3923800" y="4526366"/>
            <a:ext cx="1296300" cy="512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134E36C-C968-4118-A532-FC72513A48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800" y="529696"/>
            <a:ext cx="1296300" cy="155286"/>
          </a:xfrm>
          <a:prstGeom prst="rect">
            <a:avLst/>
          </a:prstGeom>
        </p:spPr>
      </p:pic>
      <p:sp>
        <p:nvSpPr>
          <p:cNvPr id="21" name="Google Shape;100;p15">
            <a:extLst>
              <a:ext uri="{FF2B5EF4-FFF2-40B4-BE49-F238E27FC236}">
                <a16:creationId xmlns:a16="http://schemas.microsoft.com/office/drawing/2014/main" id="{EDBC3D06-4104-4114-B655-176124A90C1C}"/>
              </a:ext>
            </a:extLst>
          </p:cNvPr>
          <p:cNvSpPr txBox="1">
            <a:spLocks/>
          </p:cNvSpPr>
          <p:nvPr/>
        </p:nvSpPr>
        <p:spPr>
          <a:xfrm>
            <a:off x="359500" y="684982"/>
            <a:ext cx="2891700" cy="351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bril Fatface"/>
              <a:buNone/>
              <a:defRPr sz="2400" b="0" i="0" u="none" strike="noStrike" cap="none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1pPr>
            <a:lvl2pPr marR="0" lvl="1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bril Fatface"/>
              <a:buNone/>
              <a:defRPr sz="2400" b="0" i="0" u="none" strike="noStrike" cap="none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marR="0" lvl="2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bril Fatface"/>
              <a:buNone/>
              <a:defRPr sz="2400" b="0" i="0" u="none" strike="noStrike" cap="none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marR="0" lvl="3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bril Fatface"/>
              <a:buNone/>
              <a:defRPr sz="2400" b="0" i="0" u="none" strike="noStrike" cap="none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marR="0" lvl="4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bril Fatface"/>
              <a:buNone/>
              <a:defRPr sz="2400" b="0" i="0" u="none" strike="noStrike" cap="none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marR="0" lvl="5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bril Fatface"/>
              <a:buNone/>
              <a:defRPr sz="2400" b="0" i="0" u="none" strike="noStrike" cap="none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marR="0" lvl="6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bril Fatface"/>
              <a:buNone/>
              <a:defRPr sz="2400" b="0" i="0" u="none" strike="noStrike" cap="none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marR="0" lvl="7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bril Fatface"/>
              <a:buNone/>
              <a:defRPr sz="2400" b="0" i="0" u="none" strike="noStrike" cap="none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marR="0" lvl="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bril Fatface"/>
              <a:buNone/>
              <a:defRPr sz="2400" b="0" i="0" u="none" strike="noStrike" cap="none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r>
              <a:rPr lang="es-ES" sz="2000"/>
              <a:t>3.1)</a:t>
            </a:r>
            <a:r>
              <a:rPr lang="es-ES" sz="2000">
                <a:solidFill>
                  <a:schemeClr val="accent3"/>
                </a:solidFill>
              </a:rPr>
              <a:t> TRACTATS DE PAU</a:t>
            </a:r>
            <a:endParaRPr lang="es-ES" sz="2000"/>
          </a:p>
        </p:txBody>
      </p:sp>
      <p:sp>
        <p:nvSpPr>
          <p:cNvPr id="7" name="Google Shape;102;p15">
            <a:extLst>
              <a:ext uri="{FF2B5EF4-FFF2-40B4-BE49-F238E27FC236}">
                <a16:creationId xmlns:a16="http://schemas.microsoft.com/office/drawing/2014/main" id="{63855DE6-480F-406C-B6A4-2FFA9B3DEB5B}"/>
              </a:ext>
            </a:extLst>
          </p:cNvPr>
          <p:cNvSpPr txBox="1">
            <a:spLocks/>
          </p:cNvSpPr>
          <p:nvPr/>
        </p:nvSpPr>
        <p:spPr>
          <a:xfrm>
            <a:off x="257352" y="1034317"/>
            <a:ext cx="8417746" cy="2883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Merriweather Sans Regular"/>
              <a:buChar char="●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1pPr>
            <a:lvl2pPr marL="914400" marR="0" lvl="1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Merriweather Sans Regular"/>
              <a:buChar char="○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2pPr>
            <a:lvl3pPr marL="1371600" marR="0" lvl="2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erriweather Sans Regular"/>
              <a:buChar char="■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3pPr>
            <a:lvl4pPr marL="1828800" marR="0" lvl="3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erriweather Sans Regular"/>
              <a:buChar char="●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4pPr>
            <a:lvl5pPr marL="2286000" marR="0" lvl="4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rriweather Sans Regular"/>
              <a:buChar char="○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5pPr>
            <a:lvl6pPr marL="2743200" marR="0" lvl="5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rriweather Sans Regular"/>
              <a:buChar char="■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6pPr>
            <a:lvl7pPr marL="3200400" marR="0" lvl="6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rriweather Sans Regular"/>
              <a:buChar char="●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7pPr>
            <a:lvl8pPr marL="3657600" marR="0" lvl="7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rriweather Sans Regular"/>
              <a:buChar char="○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8pPr>
            <a:lvl9pPr marL="4114800" marR="0" lvl="8" indent="-342900" algn="l" rtl="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1800"/>
              <a:buFont typeface="Merriweather Sans Regular"/>
              <a:buChar char="■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9pPr>
          </a:lstStyle>
          <a:p>
            <a:pPr marL="171450" indent="-171450">
              <a:spcAft>
                <a:spcPts val="1200"/>
              </a:spcAft>
              <a:buSzPts val="1100"/>
            </a:pP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</a:rPr>
              <a:t>El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</a:rPr>
              <a:t>president d’E.E.U.U Wilson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</a:rPr>
              <a:t> </a:t>
            </a:r>
            <a:r>
              <a:rPr lang="es-ES" sz="1200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14 punts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(firmats): pau basada en</a:t>
            </a:r>
            <a:b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   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liberalisme</a:t>
            </a:r>
            <a:b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    autodeterminació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de les nacions </a:t>
            </a:r>
            <a:r>
              <a:rPr lang="es-ES" sz="1200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dret a ser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independents</a:t>
            </a:r>
            <a:b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   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capitalisme</a:t>
            </a:r>
            <a:b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    diplomàcia</a:t>
            </a:r>
            <a:b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    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sense revenja a Alemanya</a:t>
            </a:r>
          </a:p>
          <a:p>
            <a:pPr marL="171450" indent="-171450">
              <a:spcAft>
                <a:spcPts val="1200"/>
              </a:spcAft>
              <a:buSzPts val="1100"/>
            </a:pP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En </a:t>
            </a:r>
            <a:r>
              <a:rPr lang="es-ES" sz="1200" b="1">
                <a:solidFill>
                  <a:schemeClr val="accent2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1919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es celebren reunions a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París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per arribar a acords de pau:</a:t>
            </a:r>
            <a:b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    </a:t>
            </a:r>
            <a:r>
              <a:rPr lang="es-ES" sz="1200" b="1">
                <a:solidFill>
                  <a:schemeClr val="accent2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TRACTAT DE VERSALLES</a:t>
            </a:r>
            <a:r>
              <a:rPr lang="es-ES" sz="1200">
                <a:solidFill>
                  <a:schemeClr val="accent2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imposat (</a:t>
            </a:r>
            <a:r>
              <a:rPr lang="es-ES" sz="1200" i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diktat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) a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Alemanya</a:t>
            </a:r>
            <a:b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             declara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Alemanya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com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culpable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de la guerra (i es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reconeix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)</a:t>
            </a:r>
            <a:b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             s’obliga a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Alemanya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a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pagar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grans quantitats als vencedors </a:t>
            </a:r>
            <a:r>
              <a:rPr lang="es-ES" sz="1200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reparacions de la guerra</a:t>
            </a:r>
            <a:b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            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Bèlgica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,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Dinamarca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i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Polònia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i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França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(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Alsàcia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,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Lorena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) aconsegueixen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territoris</a:t>
            </a:r>
            <a:b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              s’imposa la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disgregació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de l’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Imperi Àustria-Hongria</a:t>
            </a:r>
            <a:endParaRPr lang="es-ES" sz="1200">
              <a:solidFill>
                <a:schemeClr val="tx1"/>
              </a:solidFill>
              <a:uFill>
                <a:solidFill>
                  <a:schemeClr val="accent3"/>
                </a:solidFill>
              </a:uFill>
              <a:sym typeface="Wingdings" panose="05000000000000000000" pitchFamily="2" charset="2"/>
            </a:endParaRPr>
          </a:p>
        </p:txBody>
      </p:sp>
      <p:sp>
        <p:nvSpPr>
          <p:cNvPr id="4" name="Cerrar llave 3">
            <a:extLst>
              <a:ext uri="{FF2B5EF4-FFF2-40B4-BE49-F238E27FC236}">
                <a16:creationId xmlns:a16="http://schemas.microsoft.com/office/drawing/2014/main" id="{A3851216-1227-4843-8518-47FD97199D5B}"/>
              </a:ext>
            </a:extLst>
          </p:cNvPr>
          <p:cNvSpPr/>
          <p:nvPr/>
        </p:nvSpPr>
        <p:spPr>
          <a:xfrm>
            <a:off x="7038108" y="2625436"/>
            <a:ext cx="138546" cy="1205345"/>
          </a:xfrm>
          <a:prstGeom prst="righ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Google Shape;102;p15">
            <a:extLst>
              <a:ext uri="{FF2B5EF4-FFF2-40B4-BE49-F238E27FC236}">
                <a16:creationId xmlns:a16="http://schemas.microsoft.com/office/drawing/2014/main" id="{BC7AA1E7-12A9-436E-9169-CFA539D81FC0}"/>
              </a:ext>
            </a:extLst>
          </p:cNvPr>
          <p:cNvSpPr txBox="1">
            <a:spLocks/>
          </p:cNvSpPr>
          <p:nvPr/>
        </p:nvSpPr>
        <p:spPr>
          <a:xfrm>
            <a:off x="7245927" y="3111667"/>
            <a:ext cx="2456560" cy="6208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Merriweather Sans Regular"/>
              <a:buChar char="●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1pPr>
            <a:lvl2pPr marL="914400" marR="0" lvl="1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Merriweather Sans Regular"/>
              <a:buChar char="○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2pPr>
            <a:lvl3pPr marL="1371600" marR="0" lvl="2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erriweather Sans Regular"/>
              <a:buChar char="■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3pPr>
            <a:lvl4pPr marL="1828800" marR="0" lvl="3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erriweather Sans Regular"/>
              <a:buChar char="●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4pPr>
            <a:lvl5pPr marL="2286000" marR="0" lvl="4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rriweather Sans Regular"/>
              <a:buChar char="○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5pPr>
            <a:lvl6pPr marL="2743200" marR="0" lvl="5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rriweather Sans Regular"/>
              <a:buChar char="■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6pPr>
            <a:lvl7pPr marL="3200400" marR="0" lvl="6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rriweather Sans Regular"/>
              <a:buChar char="●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7pPr>
            <a:lvl8pPr marL="3657600" marR="0" lvl="7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rriweather Sans Regular"/>
              <a:buChar char="○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8pPr>
            <a:lvl9pPr marL="4114800" marR="0" lvl="8" indent="-342900" algn="l" rtl="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1800"/>
              <a:buFont typeface="Merriweather Sans Regular"/>
              <a:buChar char="■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9pPr>
          </a:lstStyle>
          <a:p>
            <a:pPr marL="0" indent="0">
              <a:spcAft>
                <a:spcPts val="1200"/>
              </a:spcAft>
              <a:buSzPts val="1100"/>
              <a:buNone/>
            </a:pP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humiliació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per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Alemanya</a:t>
            </a:r>
            <a:b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        posterior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nazisme</a:t>
            </a:r>
            <a:b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       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2ªGM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com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vengança</a:t>
            </a:r>
            <a:endParaRPr lang="es-ES" sz="1200">
              <a:solidFill>
                <a:schemeClr val="tx1"/>
              </a:solidFill>
              <a:uFill>
                <a:solidFill>
                  <a:schemeClr val="accent3"/>
                </a:solidFill>
              </a:uFill>
              <a:sym typeface="Wingdings" panose="05000000000000000000" pitchFamily="2" charset="2"/>
            </a:endParaRPr>
          </a:p>
        </p:txBody>
      </p:sp>
      <p:sp>
        <p:nvSpPr>
          <p:cNvPr id="10" name="Google Shape;102;p15">
            <a:extLst>
              <a:ext uri="{FF2B5EF4-FFF2-40B4-BE49-F238E27FC236}">
                <a16:creationId xmlns:a16="http://schemas.microsoft.com/office/drawing/2014/main" id="{2F3E210F-41C8-4700-A944-D2D4ED9C1B32}"/>
              </a:ext>
            </a:extLst>
          </p:cNvPr>
          <p:cNvSpPr txBox="1">
            <a:spLocks/>
          </p:cNvSpPr>
          <p:nvPr/>
        </p:nvSpPr>
        <p:spPr>
          <a:xfrm>
            <a:off x="468902" y="1246963"/>
            <a:ext cx="165100" cy="8504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Merriweather Sans Regular"/>
              <a:buChar char="●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1pPr>
            <a:lvl2pPr marL="914400" marR="0" lvl="1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Merriweather Sans Regular"/>
              <a:buChar char="○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2pPr>
            <a:lvl3pPr marL="1371600" marR="0" lvl="2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erriweather Sans Regular"/>
              <a:buChar char="■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3pPr>
            <a:lvl4pPr marL="1828800" marR="0" lvl="3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erriweather Sans Regular"/>
              <a:buChar char="●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4pPr>
            <a:lvl5pPr marL="2286000" marR="0" lvl="4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rriweather Sans Regular"/>
              <a:buChar char="○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5pPr>
            <a:lvl6pPr marL="2743200" marR="0" lvl="5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rriweather Sans Regular"/>
              <a:buChar char="■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6pPr>
            <a:lvl7pPr marL="3200400" marR="0" lvl="6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rriweather Sans Regular"/>
              <a:buChar char="●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7pPr>
            <a:lvl8pPr marL="3657600" marR="0" lvl="7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rriweather Sans Regular"/>
              <a:buChar char="○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8pPr>
            <a:lvl9pPr marL="4114800" marR="0" lvl="8" indent="-342900" algn="l" rtl="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1800"/>
              <a:buFont typeface="Merriweather Sans Regular"/>
              <a:buChar char="■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9pPr>
          </a:lstStyle>
          <a:p>
            <a:pPr marL="0" indent="0">
              <a:spcAft>
                <a:spcPts val="1200"/>
              </a:spcAft>
              <a:buSzPts val="1100"/>
              <a:buNone/>
            </a:pPr>
            <a:r>
              <a:rPr lang="es-ES" sz="1200" b="1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-</a:t>
            </a:r>
            <a:br>
              <a:rPr lang="es-ES" sz="1200" b="1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 b="1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-</a:t>
            </a:r>
            <a:br>
              <a:rPr lang="es-ES" sz="1200" b="1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 b="1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-</a:t>
            </a:r>
            <a:br>
              <a:rPr lang="es-ES" sz="1200" b="1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 b="1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-</a:t>
            </a:r>
            <a:br>
              <a:rPr lang="es-ES" sz="1200" b="1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 b="1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-</a:t>
            </a:r>
          </a:p>
        </p:txBody>
      </p:sp>
      <p:sp>
        <p:nvSpPr>
          <p:cNvPr id="11" name="Google Shape;102;p15">
            <a:extLst>
              <a:ext uri="{FF2B5EF4-FFF2-40B4-BE49-F238E27FC236}">
                <a16:creationId xmlns:a16="http://schemas.microsoft.com/office/drawing/2014/main" id="{B1946EB8-9C2D-4F05-84E0-67F0D58B205B}"/>
              </a:ext>
            </a:extLst>
          </p:cNvPr>
          <p:cNvSpPr txBox="1">
            <a:spLocks/>
          </p:cNvSpPr>
          <p:nvPr/>
        </p:nvSpPr>
        <p:spPr>
          <a:xfrm>
            <a:off x="676296" y="2882015"/>
            <a:ext cx="165100" cy="8504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Merriweather Sans Regular"/>
              <a:buChar char="●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1pPr>
            <a:lvl2pPr marL="914400" marR="0" lvl="1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Merriweather Sans Regular"/>
              <a:buChar char="○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2pPr>
            <a:lvl3pPr marL="1371600" marR="0" lvl="2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erriweather Sans Regular"/>
              <a:buChar char="■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3pPr>
            <a:lvl4pPr marL="1828800" marR="0" lvl="3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erriweather Sans Regular"/>
              <a:buChar char="●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4pPr>
            <a:lvl5pPr marL="2286000" marR="0" lvl="4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rriweather Sans Regular"/>
              <a:buChar char="○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5pPr>
            <a:lvl6pPr marL="2743200" marR="0" lvl="5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rriweather Sans Regular"/>
              <a:buChar char="■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6pPr>
            <a:lvl7pPr marL="3200400" marR="0" lvl="6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rriweather Sans Regular"/>
              <a:buChar char="●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7pPr>
            <a:lvl8pPr marL="3657600" marR="0" lvl="7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rriweather Sans Regular"/>
              <a:buChar char="○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8pPr>
            <a:lvl9pPr marL="4114800" marR="0" lvl="8" indent="-342900" algn="l" rtl="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1800"/>
              <a:buFont typeface="Merriweather Sans Regular"/>
              <a:buChar char="■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9pPr>
          </a:lstStyle>
          <a:p>
            <a:pPr marL="0" indent="0">
              <a:spcAft>
                <a:spcPts val="1200"/>
              </a:spcAft>
              <a:buSzPts val="1100"/>
              <a:buNone/>
            </a:pPr>
            <a:r>
              <a:rPr lang="es-ES" sz="1200" b="1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-</a:t>
            </a:r>
            <a:br>
              <a:rPr lang="es-ES" sz="1200" b="1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 b="1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-</a:t>
            </a:r>
            <a:br>
              <a:rPr lang="es-ES" sz="1200" b="1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 b="1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-</a:t>
            </a:r>
            <a:br>
              <a:rPr lang="es-ES" sz="1200" b="1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 b="1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-</a:t>
            </a:r>
          </a:p>
        </p:txBody>
      </p:sp>
      <p:sp>
        <p:nvSpPr>
          <p:cNvPr id="5" name="Abrir corchete 4">
            <a:extLst>
              <a:ext uri="{FF2B5EF4-FFF2-40B4-BE49-F238E27FC236}">
                <a16:creationId xmlns:a16="http://schemas.microsoft.com/office/drawing/2014/main" id="{43AD044A-73E4-42C8-9591-DF38DA588317}"/>
              </a:ext>
            </a:extLst>
          </p:cNvPr>
          <p:cNvSpPr/>
          <p:nvPr/>
        </p:nvSpPr>
        <p:spPr>
          <a:xfrm>
            <a:off x="7446818" y="3307245"/>
            <a:ext cx="45719" cy="425231"/>
          </a:xfrm>
          <a:prstGeom prst="leftBracket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Google Shape;102;p15">
            <a:extLst>
              <a:ext uri="{FF2B5EF4-FFF2-40B4-BE49-F238E27FC236}">
                <a16:creationId xmlns:a16="http://schemas.microsoft.com/office/drawing/2014/main" id="{C47A6619-5528-400B-8D0B-6D7C62AC1849}"/>
              </a:ext>
            </a:extLst>
          </p:cNvPr>
          <p:cNvSpPr txBox="1">
            <a:spLocks/>
          </p:cNvSpPr>
          <p:nvPr/>
        </p:nvSpPr>
        <p:spPr>
          <a:xfrm rot="16200000">
            <a:off x="7149005" y="3386212"/>
            <a:ext cx="443186" cy="249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Merriweather Sans Regular"/>
              <a:buChar char="●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1pPr>
            <a:lvl2pPr marL="914400" marR="0" lvl="1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Merriweather Sans Regular"/>
              <a:buChar char="○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2pPr>
            <a:lvl3pPr marL="1371600" marR="0" lvl="2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erriweather Sans Regular"/>
              <a:buChar char="■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3pPr>
            <a:lvl4pPr marL="1828800" marR="0" lvl="3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erriweather Sans Regular"/>
              <a:buChar char="●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4pPr>
            <a:lvl5pPr marL="2286000" marR="0" lvl="4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rriweather Sans Regular"/>
              <a:buChar char="○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5pPr>
            <a:lvl6pPr marL="2743200" marR="0" lvl="5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rriweather Sans Regular"/>
              <a:buChar char="■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6pPr>
            <a:lvl7pPr marL="3200400" marR="0" lvl="6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rriweather Sans Regular"/>
              <a:buChar char="●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7pPr>
            <a:lvl8pPr marL="3657600" marR="0" lvl="7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rriweather Sans Regular"/>
              <a:buChar char="○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8pPr>
            <a:lvl9pPr marL="4114800" marR="0" lvl="8" indent="-342900" algn="l" rtl="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1800"/>
              <a:buFont typeface="Merriweather Sans Regular"/>
              <a:buChar char="■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9pPr>
          </a:lstStyle>
          <a:p>
            <a:pPr marL="0" indent="0">
              <a:spcAft>
                <a:spcPts val="1200"/>
              </a:spcAft>
              <a:buSzPts val="1100"/>
              <a:buNone/>
            </a:pP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causa</a:t>
            </a:r>
          </a:p>
        </p:txBody>
      </p:sp>
      <p:sp>
        <p:nvSpPr>
          <p:cNvPr id="15" name="Google Shape;102;p15">
            <a:extLst>
              <a:ext uri="{FF2B5EF4-FFF2-40B4-BE49-F238E27FC236}">
                <a16:creationId xmlns:a16="http://schemas.microsoft.com/office/drawing/2014/main" id="{F6809EB7-A166-4264-8BB7-7A0DDC8D2E14}"/>
              </a:ext>
            </a:extLst>
          </p:cNvPr>
          <p:cNvSpPr txBox="1">
            <a:spLocks/>
          </p:cNvSpPr>
          <p:nvPr/>
        </p:nvSpPr>
        <p:spPr>
          <a:xfrm>
            <a:off x="441923" y="2625436"/>
            <a:ext cx="165100" cy="256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Merriweather Sans Regular"/>
              <a:buChar char="●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1pPr>
            <a:lvl2pPr marL="914400" marR="0" lvl="1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Merriweather Sans Regular"/>
              <a:buChar char="○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2pPr>
            <a:lvl3pPr marL="1371600" marR="0" lvl="2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erriweather Sans Regular"/>
              <a:buChar char="■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3pPr>
            <a:lvl4pPr marL="1828800" marR="0" lvl="3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erriweather Sans Regular"/>
              <a:buChar char="●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4pPr>
            <a:lvl5pPr marL="2286000" marR="0" lvl="4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rriweather Sans Regular"/>
              <a:buChar char="○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5pPr>
            <a:lvl6pPr marL="2743200" marR="0" lvl="5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rriweather Sans Regular"/>
              <a:buChar char="■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6pPr>
            <a:lvl7pPr marL="3200400" marR="0" lvl="6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rriweather Sans Regular"/>
              <a:buChar char="●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7pPr>
            <a:lvl8pPr marL="3657600" marR="0" lvl="7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rriweather Sans Regular"/>
              <a:buChar char="○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8pPr>
            <a:lvl9pPr marL="4114800" marR="0" lvl="8" indent="-342900" algn="l" rtl="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1800"/>
              <a:buFont typeface="Merriweather Sans Regular"/>
              <a:buChar char="■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9pPr>
          </a:lstStyle>
          <a:p>
            <a:pPr marL="171450" indent="-171450">
              <a:spcAft>
                <a:spcPts val="1200"/>
              </a:spcAft>
              <a:buSzPts val="1100"/>
              <a:buFont typeface="Courier New" panose="02070309020205020404" pitchFamily="49" charset="0"/>
              <a:buChar char="o"/>
            </a:pPr>
            <a:r>
              <a:rPr lang="es-ES" sz="1200" b="1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47091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3C4ED4F0-7E9D-41AB-94D8-E3A7C5112B06}"/>
              </a:ext>
            </a:extLst>
          </p:cNvPr>
          <p:cNvSpPr/>
          <p:nvPr/>
        </p:nvSpPr>
        <p:spPr>
          <a:xfrm>
            <a:off x="3923800" y="969818"/>
            <a:ext cx="1354782" cy="1289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4" name="Google Shape;104;p15"/>
          <p:cNvSpPr txBox="1">
            <a:spLocks noGrp="1"/>
          </p:cNvSpPr>
          <p:nvPr>
            <p:ph type="sldNum" idx="12"/>
          </p:nvPr>
        </p:nvSpPr>
        <p:spPr>
          <a:xfrm>
            <a:off x="3923800" y="4526366"/>
            <a:ext cx="1296300" cy="512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sp>
        <p:nvSpPr>
          <p:cNvPr id="21" name="Google Shape;100;p15">
            <a:extLst>
              <a:ext uri="{FF2B5EF4-FFF2-40B4-BE49-F238E27FC236}">
                <a16:creationId xmlns:a16="http://schemas.microsoft.com/office/drawing/2014/main" id="{EDBC3D06-4104-4114-B655-176124A90C1C}"/>
              </a:ext>
            </a:extLst>
          </p:cNvPr>
          <p:cNvSpPr txBox="1">
            <a:spLocks/>
          </p:cNvSpPr>
          <p:nvPr/>
        </p:nvSpPr>
        <p:spPr>
          <a:xfrm>
            <a:off x="262519" y="497946"/>
            <a:ext cx="2891700" cy="351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bril Fatface"/>
              <a:buNone/>
              <a:defRPr sz="2400" b="0" i="0" u="none" strike="noStrike" cap="none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1pPr>
            <a:lvl2pPr marR="0" lvl="1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bril Fatface"/>
              <a:buNone/>
              <a:defRPr sz="2400" b="0" i="0" u="none" strike="noStrike" cap="none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marR="0" lvl="2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bril Fatface"/>
              <a:buNone/>
              <a:defRPr sz="2400" b="0" i="0" u="none" strike="noStrike" cap="none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marR="0" lvl="3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bril Fatface"/>
              <a:buNone/>
              <a:defRPr sz="2400" b="0" i="0" u="none" strike="noStrike" cap="none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marR="0" lvl="4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bril Fatface"/>
              <a:buNone/>
              <a:defRPr sz="2400" b="0" i="0" u="none" strike="noStrike" cap="none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marR="0" lvl="5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bril Fatface"/>
              <a:buNone/>
              <a:defRPr sz="2400" b="0" i="0" u="none" strike="noStrike" cap="none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marR="0" lvl="6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bril Fatface"/>
              <a:buNone/>
              <a:defRPr sz="2400" b="0" i="0" u="none" strike="noStrike" cap="none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marR="0" lvl="7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bril Fatface"/>
              <a:buNone/>
              <a:defRPr sz="2400" b="0" i="0" u="none" strike="noStrike" cap="none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marR="0" lvl="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bril Fatface"/>
              <a:buNone/>
              <a:defRPr sz="2400" b="0" i="0" u="none" strike="noStrike" cap="none">
                <a:solidFill>
                  <a:schemeClr val="accen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r>
              <a:rPr lang="es-ES" sz="2000"/>
              <a:t>3.2)</a:t>
            </a:r>
            <a:r>
              <a:rPr lang="es-ES" sz="2000">
                <a:solidFill>
                  <a:schemeClr val="accent3"/>
                </a:solidFill>
              </a:rPr>
              <a:t> CONSEQÜÈNCIES</a:t>
            </a:r>
            <a:endParaRPr lang="es-ES" sz="2000"/>
          </a:p>
        </p:txBody>
      </p:sp>
      <p:sp>
        <p:nvSpPr>
          <p:cNvPr id="7" name="Google Shape;102;p15">
            <a:extLst>
              <a:ext uri="{FF2B5EF4-FFF2-40B4-BE49-F238E27FC236}">
                <a16:creationId xmlns:a16="http://schemas.microsoft.com/office/drawing/2014/main" id="{63855DE6-480F-406C-B6A4-2FFA9B3DEB5B}"/>
              </a:ext>
            </a:extLst>
          </p:cNvPr>
          <p:cNvSpPr txBox="1">
            <a:spLocks/>
          </p:cNvSpPr>
          <p:nvPr/>
        </p:nvSpPr>
        <p:spPr>
          <a:xfrm>
            <a:off x="617571" y="969818"/>
            <a:ext cx="8417746" cy="249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Merriweather Sans Regular"/>
              <a:buChar char="●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1pPr>
            <a:lvl2pPr marL="914400" marR="0" lvl="1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Merriweather Sans Regular"/>
              <a:buChar char="○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2pPr>
            <a:lvl3pPr marL="1371600" marR="0" lvl="2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erriweather Sans Regular"/>
              <a:buChar char="■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3pPr>
            <a:lvl4pPr marL="1828800" marR="0" lvl="3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erriweather Sans Regular"/>
              <a:buChar char="●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4pPr>
            <a:lvl5pPr marL="2286000" marR="0" lvl="4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rriweather Sans Regular"/>
              <a:buChar char="○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5pPr>
            <a:lvl6pPr marL="2743200" marR="0" lvl="5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rriweather Sans Regular"/>
              <a:buChar char="■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6pPr>
            <a:lvl7pPr marL="3200400" marR="0" lvl="6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rriweather Sans Regular"/>
              <a:buChar char="●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7pPr>
            <a:lvl8pPr marL="3657600" marR="0" lvl="7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rriweather Sans Regular"/>
              <a:buChar char="○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8pPr>
            <a:lvl9pPr marL="4114800" marR="0" lvl="8" indent="-342900" algn="l" rtl="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1800"/>
              <a:buFont typeface="Merriweather Sans Regular"/>
              <a:buChar char="■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9pPr>
          </a:lstStyle>
          <a:p>
            <a:pPr marL="171450" indent="-171450">
              <a:spcAft>
                <a:spcPts val="1200"/>
              </a:spcAft>
              <a:buSzPts val="1100"/>
            </a:pPr>
            <a:r>
              <a:rPr lang="es-ES" sz="1200" b="1" u="sng">
                <a:solidFill>
                  <a:schemeClr val="accent2"/>
                </a:solidFill>
                <a:uFill>
                  <a:solidFill>
                    <a:schemeClr val="accent3"/>
                  </a:solidFill>
                </a:uFill>
              </a:rPr>
              <a:t>DEMOGRÀFIQUES</a:t>
            </a:r>
            <a:r>
              <a:rPr lang="es-ES" sz="1200" b="1">
                <a:uFill>
                  <a:solidFill>
                    <a:schemeClr val="accent3"/>
                  </a:solidFill>
                </a:uFill>
              </a:rPr>
              <a:t>:        21 milions de morts        </a:t>
            </a:r>
            <a:r>
              <a:rPr lang="es-ES" sz="1200">
                <a:uFill>
                  <a:solidFill>
                    <a:schemeClr val="accent3"/>
                  </a:solidFill>
                </a:uFill>
              </a:rPr>
              <a:t>directes (guerra)</a:t>
            </a:r>
            <a:br>
              <a:rPr lang="es-ES" sz="1200">
                <a:uFill>
                  <a:solidFill>
                    <a:schemeClr val="accent3"/>
                  </a:solidFill>
                </a:uFill>
              </a:rPr>
            </a:br>
            <a:r>
              <a:rPr lang="es-ES" sz="1200">
                <a:uFill>
                  <a:solidFill>
                    <a:schemeClr val="accent3"/>
                  </a:solidFill>
                </a:uFill>
              </a:rPr>
              <a:t>                                                                                                                         indirectes (fam i grip)</a:t>
            </a:r>
            <a:br>
              <a:rPr lang="es-ES" sz="1200">
                <a:uFill>
                  <a:solidFill>
                    <a:schemeClr val="accent3"/>
                  </a:solidFill>
                </a:uFill>
              </a:rPr>
            </a:br>
            <a:r>
              <a:rPr lang="es-ES" sz="1200" b="1">
                <a:uFill>
                  <a:solidFill>
                    <a:schemeClr val="accent3"/>
                  </a:solidFill>
                </a:uFill>
              </a:rPr>
              <a:t>                                                            6 milions d’invàlids</a:t>
            </a:r>
            <a:br>
              <a:rPr lang="es-ES" sz="1200" b="1">
                <a:uFill>
                  <a:solidFill>
                    <a:schemeClr val="accent3"/>
                  </a:solidFill>
                </a:uFill>
              </a:rPr>
            </a:br>
            <a:r>
              <a:rPr lang="es-ES" sz="1200" b="1">
                <a:uFill>
                  <a:solidFill>
                    <a:schemeClr val="accent3"/>
                  </a:solidFill>
                </a:uFill>
              </a:rPr>
              <a:t>                                                             generacions buides</a:t>
            </a:r>
            <a:r>
              <a:rPr lang="es-ES" sz="1200">
                <a:uFill>
                  <a:solidFill>
                    <a:schemeClr val="accent3"/>
                  </a:solidFill>
                </a:uFill>
              </a:rPr>
              <a:t> </a:t>
            </a:r>
            <a:r>
              <a:rPr lang="es-ES" sz="1200" b="1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</a:t>
            </a:r>
            <a:r>
              <a:rPr lang="es-ES" sz="1200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 u="sng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menor natalitat</a:t>
            </a:r>
            <a:r>
              <a:rPr lang="es-ES" sz="1200"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(mort homes joves)</a:t>
            </a:r>
          </a:p>
          <a:p>
            <a:pPr marL="171450" indent="-171450">
              <a:spcAft>
                <a:spcPts val="1200"/>
              </a:spcAft>
              <a:buSzPts val="1100"/>
            </a:pPr>
            <a:r>
              <a:rPr lang="es-ES" sz="1200" b="1" u="sng">
                <a:solidFill>
                  <a:schemeClr val="accent2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ECONÒMIQUES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: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       els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països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que han patit directament la guerra (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europeus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)    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destrossats</a:t>
            </a:r>
            <a:b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                                                                                                                                                                                                                 endeudats</a:t>
            </a:r>
            <a:b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                                                   Europa 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deixa de ser el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centre econòmic mundial</a:t>
            </a:r>
            <a:b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                                                  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Japó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i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E.E.U.U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s’aprofiten</a:t>
            </a:r>
            <a:endParaRPr lang="es-ES" sz="1200" b="1">
              <a:solidFill>
                <a:schemeClr val="tx1"/>
              </a:solidFill>
              <a:uFill>
                <a:solidFill>
                  <a:schemeClr val="accent3"/>
                </a:solidFill>
              </a:uFill>
              <a:sym typeface="Wingdings" panose="05000000000000000000" pitchFamily="2" charset="2"/>
            </a:endParaRPr>
          </a:p>
          <a:p>
            <a:pPr marL="171450" indent="-171450">
              <a:spcAft>
                <a:spcPts val="1200"/>
              </a:spcAft>
              <a:buSzPts val="1100"/>
            </a:pPr>
            <a:r>
              <a:rPr lang="es-ES" sz="1200" b="1" u="sng">
                <a:solidFill>
                  <a:schemeClr val="accent2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POLÍTIQUES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:       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triomfa la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revolució Russa</a:t>
            </a:r>
            <a:b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                                         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W.Wilson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crea la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Societat de Nacions (SDN)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 b="1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diplomacia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per evitar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conflictes</a:t>
            </a:r>
            <a:endParaRPr lang="es-ES" sz="1200">
              <a:solidFill>
                <a:schemeClr val="tx1"/>
              </a:solidFill>
              <a:uFill>
                <a:solidFill>
                  <a:schemeClr val="accent3"/>
                </a:solidFill>
              </a:uFill>
              <a:sym typeface="Wingdings" panose="05000000000000000000" pitchFamily="2" charset="2"/>
            </a:endParaRPr>
          </a:p>
        </p:txBody>
      </p:sp>
      <p:grpSp>
        <p:nvGrpSpPr>
          <p:cNvPr id="17" name="Grupo 16">
            <a:extLst>
              <a:ext uri="{FF2B5EF4-FFF2-40B4-BE49-F238E27FC236}">
                <a16:creationId xmlns:a16="http://schemas.microsoft.com/office/drawing/2014/main" id="{6AED3FC2-3C27-4B08-8F84-811FA36B1570}"/>
              </a:ext>
            </a:extLst>
          </p:cNvPr>
          <p:cNvGrpSpPr/>
          <p:nvPr/>
        </p:nvGrpSpPr>
        <p:grpSpPr>
          <a:xfrm>
            <a:off x="2186642" y="1073416"/>
            <a:ext cx="206188" cy="645971"/>
            <a:chOff x="2252663" y="809625"/>
            <a:chExt cx="206188" cy="645971"/>
          </a:xfrm>
        </p:grpSpPr>
        <p:cxnSp>
          <p:nvCxnSpPr>
            <p:cNvPr id="18" name="Conector recto 17">
              <a:extLst>
                <a:ext uri="{FF2B5EF4-FFF2-40B4-BE49-F238E27FC236}">
                  <a16:creationId xmlns:a16="http://schemas.microsoft.com/office/drawing/2014/main" id="{CC1B5F71-5DDA-4EDF-A2AF-FB951DF81FE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95525" y="819599"/>
              <a:ext cx="0" cy="635997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9" name="Conector recto de flecha 18">
              <a:extLst>
                <a:ext uri="{FF2B5EF4-FFF2-40B4-BE49-F238E27FC236}">
                  <a16:creationId xmlns:a16="http://schemas.microsoft.com/office/drawing/2014/main" id="{255ED046-D2BB-4365-955B-6C420831D6C6}"/>
                </a:ext>
              </a:extLst>
            </p:cNvPr>
            <p:cNvCxnSpPr/>
            <p:nvPr/>
          </p:nvCxnSpPr>
          <p:spPr>
            <a:xfrm>
              <a:off x="2252663" y="809625"/>
              <a:ext cx="20618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0" name="Conector recto de flecha 19">
              <a:extLst>
                <a:ext uri="{FF2B5EF4-FFF2-40B4-BE49-F238E27FC236}">
                  <a16:creationId xmlns:a16="http://schemas.microsoft.com/office/drawing/2014/main" id="{050CC65D-D4F0-419A-948F-05F258DF0A45}"/>
                </a:ext>
              </a:extLst>
            </p:cNvPr>
            <p:cNvCxnSpPr>
              <a:cxnSpLocks/>
            </p:cNvCxnSpPr>
            <p:nvPr/>
          </p:nvCxnSpPr>
          <p:spPr>
            <a:xfrm>
              <a:off x="2295525" y="1233346"/>
              <a:ext cx="16332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5C5CA766-E5BC-4969-88B8-82FD4B997B51}"/>
              </a:ext>
            </a:extLst>
          </p:cNvPr>
          <p:cNvCxnSpPr>
            <a:cxnSpLocks/>
          </p:cNvCxnSpPr>
          <p:nvPr/>
        </p:nvCxnSpPr>
        <p:spPr>
          <a:xfrm>
            <a:off x="2229504" y="1719387"/>
            <a:ext cx="16332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grpSp>
        <p:nvGrpSpPr>
          <p:cNvPr id="23" name="Grupo 22">
            <a:extLst>
              <a:ext uri="{FF2B5EF4-FFF2-40B4-BE49-F238E27FC236}">
                <a16:creationId xmlns:a16="http://schemas.microsoft.com/office/drawing/2014/main" id="{408A91C4-6F91-490C-B113-F235B6953D4F}"/>
              </a:ext>
            </a:extLst>
          </p:cNvPr>
          <p:cNvGrpSpPr/>
          <p:nvPr/>
        </p:nvGrpSpPr>
        <p:grpSpPr>
          <a:xfrm>
            <a:off x="1997916" y="2070600"/>
            <a:ext cx="206188" cy="645971"/>
            <a:chOff x="2252663" y="809625"/>
            <a:chExt cx="206188" cy="645971"/>
          </a:xfrm>
        </p:grpSpPr>
        <p:cxnSp>
          <p:nvCxnSpPr>
            <p:cNvPr id="24" name="Conector recto 23">
              <a:extLst>
                <a:ext uri="{FF2B5EF4-FFF2-40B4-BE49-F238E27FC236}">
                  <a16:creationId xmlns:a16="http://schemas.microsoft.com/office/drawing/2014/main" id="{7B1A146D-0645-4995-B35C-E6146FF3016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95525" y="819599"/>
              <a:ext cx="0" cy="635997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5" name="Conector recto de flecha 24">
              <a:extLst>
                <a:ext uri="{FF2B5EF4-FFF2-40B4-BE49-F238E27FC236}">
                  <a16:creationId xmlns:a16="http://schemas.microsoft.com/office/drawing/2014/main" id="{92EB48A4-4741-4145-A2D4-6E0818759F2B}"/>
                </a:ext>
              </a:extLst>
            </p:cNvPr>
            <p:cNvCxnSpPr/>
            <p:nvPr/>
          </p:nvCxnSpPr>
          <p:spPr>
            <a:xfrm>
              <a:off x="2252663" y="809625"/>
              <a:ext cx="20618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6" name="Conector recto de flecha 25">
              <a:extLst>
                <a:ext uri="{FF2B5EF4-FFF2-40B4-BE49-F238E27FC236}">
                  <a16:creationId xmlns:a16="http://schemas.microsoft.com/office/drawing/2014/main" id="{9B6AC6D3-DA41-4CCE-8EB3-2BF4B0DF53BD}"/>
                </a:ext>
              </a:extLst>
            </p:cNvPr>
            <p:cNvCxnSpPr>
              <a:cxnSpLocks/>
            </p:cNvCxnSpPr>
            <p:nvPr/>
          </p:nvCxnSpPr>
          <p:spPr>
            <a:xfrm>
              <a:off x="2295525" y="1233346"/>
              <a:ext cx="16332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27" name="Conector recto de flecha 26">
            <a:extLst>
              <a:ext uri="{FF2B5EF4-FFF2-40B4-BE49-F238E27FC236}">
                <a16:creationId xmlns:a16="http://schemas.microsoft.com/office/drawing/2014/main" id="{4944C9DF-4846-41A1-94DD-0D5788D7D54B}"/>
              </a:ext>
            </a:extLst>
          </p:cNvPr>
          <p:cNvCxnSpPr>
            <a:cxnSpLocks/>
          </p:cNvCxnSpPr>
          <p:nvPr/>
        </p:nvCxnSpPr>
        <p:spPr>
          <a:xfrm>
            <a:off x="2034428" y="2703871"/>
            <a:ext cx="16332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29F4FDD2-15D0-4211-A061-F9E7345C9F48}"/>
              </a:ext>
            </a:extLst>
          </p:cNvPr>
          <p:cNvCxnSpPr/>
          <p:nvPr/>
        </p:nvCxnSpPr>
        <p:spPr>
          <a:xfrm>
            <a:off x="6324600" y="2074224"/>
            <a:ext cx="127000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CCEBA81B-9183-4C0B-8CC9-5DD09930C2EC}"/>
              </a:ext>
            </a:extLst>
          </p:cNvPr>
          <p:cNvCxnSpPr>
            <a:cxnSpLocks/>
          </p:cNvCxnSpPr>
          <p:nvPr/>
        </p:nvCxnSpPr>
        <p:spPr>
          <a:xfrm>
            <a:off x="6369050" y="2287898"/>
            <a:ext cx="82550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EE6030B3-D158-4070-86A2-80E2B9AFDC03}"/>
              </a:ext>
            </a:extLst>
          </p:cNvPr>
          <p:cNvCxnSpPr>
            <a:cxnSpLocks/>
          </p:cNvCxnSpPr>
          <p:nvPr/>
        </p:nvCxnSpPr>
        <p:spPr>
          <a:xfrm>
            <a:off x="6369050" y="2080574"/>
            <a:ext cx="0" cy="207324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37" name="Grupo 36">
            <a:extLst>
              <a:ext uri="{FF2B5EF4-FFF2-40B4-BE49-F238E27FC236}">
                <a16:creationId xmlns:a16="http://schemas.microsoft.com/office/drawing/2014/main" id="{D5B3A688-9F51-42C0-A317-67C6C9E4BC55}"/>
              </a:ext>
            </a:extLst>
          </p:cNvPr>
          <p:cNvGrpSpPr/>
          <p:nvPr/>
        </p:nvGrpSpPr>
        <p:grpSpPr>
          <a:xfrm>
            <a:off x="1746469" y="3063875"/>
            <a:ext cx="206188" cy="195668"/>
            <a:chOff x="2252663" y="809625"/>
            <a:chExt cx="206188" cy="195668"/>
          </a:xfrm>
        </p:grpSpPr>
        <p:cxnSp>
          <p:nvCxnSpPr>
            <p:cNvPr id="38" name="Conector recto 37">
              <a:extLst>
                <a:ext uri="{FF2B5EF4-FFF2-40B4-BE49-F238E27FC236}">
                  <a16:creationId xmlns:a16="http://schemas.microsoft.com/office/drawing/2014/main" id="{F53CFC6E-D248-4826-ABE6-B7ECF3990DA9}"/>
                </a:ext>
              </a:extLst>
            </p:cNvPr>
            <p:cNvCxnSpPr/>
            <p:nvPr/>
          </p:nvCxnSpPr>
          <p:spPr>
            <a:xfrm flipV="1">
              <a:off x="2295525" y="819598"/>
              <a:ext cx="0" cy="185695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9" name="Conector recto de flecha 38">
              <a:extLst>
                <a:ext uri="{FF2B5EF4-FFF2-40B4-BE49-F238E27FC236}">
                  <a16:creationId xmlns:a16="http://schemas.microsoft.com/office/drawing/2014/main" id="{9B60A3C8-4E47-452E-9923-5240D4AF7E32}"/>
                </a:ext>
              </a:extLst>
            </p:cNvPr>
            <p:cNvCxnSpPr/>
            <p:nvPr/>
          </p:nvCxnSpPr>
          <p:spPr>
            <a:xfrm>
              <a:off x="2252663" y="809625"/>
              <a:ext cx="20618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0" name="Conector recto de flecha 39">
              <a:extLst>
                <a:ext uri="{FF2B5EF4-FFF2-40B4-BE49-F238E27FC236}">
                  <a16:creationId xmlns:a16="http://schemas.microsoft.com/office/drawing/2014/main" id="{FE0415AF-EFC7-4CE2-BCE9-FFF3F9CC6F2C}"/>
                </a:ext>
              </a:extLst>
            </p:cNvPr>
            <p:cNvCxnSpPr>
              <a:cxnSpLocks/>
            </p:cNvCxnSpPr>
            <p:nvPr/>
          </p:nvCxnSpPr>
          <p:spPr>
            <a:xfrm>
              <a:off x="2295525" y="998396"/>
              <a:ext cx="16332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28" name="Grupo 27">
            <a:extLst>
              <a:ext uri="{FF2B5EF4-FFF2-40B4-BE49-F238E27FC236}">
                <a16:creationId xmlns:a16="http://schemas.microsoft.com/office/drawing/2014/main" id="{083EAD2C-33DF-4989-9942-A4042EE4AF59}"/>
              </a:ext>
            </a:extLst>
          </p:cNvPr>
          <p:cNvGrpSpPr/>
          <p:nvPr/>
        </p:nvGrpSpPr>
        <p:grpSpPr>
          <a:xfrm>
            <a:off x="3860121" y="1076463"/>
            <a:ext cx="206188" cy="195668"/>
            <a:chOff x="2252663" y="809625"/>
            <a:chExt cx="206188" cy="195668"/>
          </a:xfrm>
        </p:grpSpPr>
        <p:cxnSp>
          <p:nvCxnSpPr>
            <p:cNvPr id="29" name="Conector recto 28">
              <a:extLst>
                <a:ext uri="{FF2B5EF4-FFF2-40B4-BE49-F238E27FC236}">
                  <a16:creationId xmlns:a16="http://schemas.microsoft.com/office/drawing/2014/main" id="{9B848A9D-E129-4D26-B889-54D14E2096B3}"/>
                </a:ext>
              </a:extLst>
            </p:cNvPr>
            <p:cNvCxnSpPr/>
            <p:nvPr/>
          </p:nvCxnSpPr>
          <p:spPr>
            <a:xfrm flipV="1">
              <a:off x="2295525" y="819598"/>
              <a:ext cx="0" cy="185695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0" name="Conector recto de flecha 29">
              <a:extLst>
                <a:ext uri="{FF2B5EF4-FFF2-40B4-BE49-F238E27FC236}">
                  <a16:creationId xmlns:a16="http://schemas.microsoft.com/office/drawing/2014/main" id="{1E2390C6-F513-4B46-95E8-1BCD85310B60}"/>
                </a:ext>
              </a:extLst>
            </p:cNvPr>
            <p:cNvCxnSpPr/>
            <p:nvPr/>
          </p:nvCxnSpPr>
          <p:spPr>
            <a:xfrm>
              <a:off x="2252663" y="809625"/>
              <a:ext cx="20618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2" name="Conector recto de flecha 31">
              <a:extLst>
                <a:ext uri="{FF2B5EF4-FFF2-40B4-BE49-F238E27FC236}">
                  <a16:creationId xmlns:a16="http://schemas.microsoft.com/office/drawing/2014/main" id="{2ADEA6F3-58EC-4E49-8EC8-7614E67B023F}"/>
                </a:ext>
              </a:extLst>
            </p:cNvPr>
            <p:cNvCxnSpPr>
              <a:cxnSpLocks/>
            </p:cNvCxnSpPr>
            <p:nvPr/>
          </p:nvCxnSpPr>
          <p:spPr>
            <a:xfrm>
              <a:off x="2295525" y="998396"/>
              <a:ext cx="16332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76821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3C4ED4F0-7E9D-41AB-94D8-E3A7C5112B06}"/>
              </a:ext>
            </a:extLst>
          </p:cNvPr>
          <p:cNvSpPr/>
          <p:nvPr/>
        </p:nvSpPr>
        <p:spPr>
          <a:xfrm>
            <a:off x="3923800" y="969818"/>
            <a:ext cx="1354782" cy="1289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4" name="Google Shape;104;p15"/>
          <p:cNvSpPr txBox="1">
            <a:spLocks noGrp="1"/>
          </p:cNvSpPr>
          <p:nvPr>
            <p:ph type="sldNum" idx="12"/>
          </p:nvPr>
        </p:nvSpPr>
        <p:spPr>
          <a:xfrm>
            <a:off x="3923800" y="4526366"/>
            <a:ext cx="1296300" cy="5121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sp>
        <p:nvSpPr>
          <p:cNvPr id="7" name="Google Shape;102;p15">
            <a:extLst>
              <a:ext uri="{FF2B5EF4-FFF2-40B4-BE49-F238E27FC236}">
                <a16:creationId xmlns:a16="http://schemas.microsoft.com/office/drawing/2014/main" id="{63855DE6-480F-406C-B6A4-2FFA9B3DEB5B}"/>
              </a:ext>
            </a:extLst>
          </p:cNvPr>
          <p:cNvSpPr txBox="1">
            <a:spLocks/>
          </p:cNvSpPr>
          <p:nvPr/>
        </p:nvSpPr>
        <p:spPr>
          <a:xfrm>
            <a:off x="250426" y="888964"/>
            <a:ext cx="8893574" cy="2152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Merriweather Sans Regular"/>
              <a:buChar char="●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1pPr>
            <a:lvl2pPr marL="914400" marR="0" lvl="1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Merriweather Sans Regular"/>
              <a:buChar char="○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2pPr>
            <a:lvl3pPr marL="1371600" marR="0" lvl="2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erriweather Sans Regular"/>
              <a:buChar char="■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3pPr>
            <a:lvl4pPr marL="1828800" marR="0" lvl="3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erriweather Sans Regular"/>
              <a:buChar char="●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4pPr>
            <a:lvl5pPr marL="2286000" marR="0" lvl="4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rriweather Sans Regular"/>
              <a:buChar char="○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5pPr>
            <a:lvl6pPr marL="2743200" marR="0" lvl="5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rriweather Sans Regular"/>
              <a:buChar char="■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6pPr>
            <a:lvl7pPr marL="3200400" marR="0" lvl="6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rriweather Sans Regular"/>
              <a:buChar char="●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7pPr>
            <a:lvl8pPr marL="3657600" marR="0" lvl="7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rriweather Sans Regular"/>
              <a:buChar char="○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8pPr>
            <a:lvl9pPr marL="4114800" marR="0" lvl="8" indent="-342900" algn="l" rtl="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1800"/>
              <a:buFont typeface="Merriweather Sans Regular"/>
              <a:buChar char="■"/>
              <a:defRPr sz="1800" b="0" i="0" u="none" strike="noStrike" cap="none">
                <a:solidFill>
                  <a:schemeClr val="dk1"/>
                </a:solidFill>
                <a:latin typeface="Merriweather Sans Regular"/>
                <a:ea typeface="Merriweather Sans Regular"/>
                <a:cs typeface="Merriweather Sans Regular"/>
                <a:sym typeface="Merriweather Sans Regular"/>
              </a:defRPr>
            </a:lvl9pPr>
          </a:lstStyle>
          <a:p>
            <a:pPr marL="171450" indent="-171450">
              <a:spcAft>
                <a:spcPts val="1200"/>
              </a:spcAft>
              <a:buSzPts val="1100"/>
            </a:pPr>
            <a:r>
              <a:rPr lang="es-ES" sz="1200" b="1" u="sng">
                <a:solidFill>
                  <a:schemeClr val="accent2"/>
                </a:solidFill>
                <a:uFill>
                  <a:solidFill>
                    <a:schemeClr val="accent3"/>
                  </a:solidFill>
                </a:uFill>
              </a:rPr>
              <a:t>TERRITORIALS</a:t>
            </a:r>
            <a:r>
              <a:rPr lang="es-ES" sz="1200" b="1">
                <a:uFill>
                  <a:solidFill>
                    <a:schemeClr val="accent3"/>
                  </a:solidFill>
                </a:uFill>
              </a:rPr>
              <a:t>:        </a:t>
            </a:r>
            <a:r>
              <a:rPr lang="es-ES" sz="1200">
                <a:uFill>
                  <a:solidFill>
                    <a:schemeClr val="accent3"/>
                  </a:solidFill>
                </a:uFill>
              </a:rPr>
              <a:t>desapareixen </a:t>
            </a:r>
            <a:r>
              <a:rPr lang="es-ES" sz="1200" b="1">
                <a:uFill>
                  <a:solidFill>
                    <a:schemeClr val="accent3"/>
                  </a:solidFill>
                </a:uFill>
              </a:rPr>
              <a:t>grans imperis      Àustria-Hongria</a:t>
            </a:r>
            <a:br>
              <a:rPr lang="es-ES" sz="1200" b="1">
                <a:uFill>
                  <a:solidFill>
                    <a:schemeClr val="accent3"/>
                  </a:solidFill>
                </a:uFill>
              </a:rPr>
            </a:br>
            <a:r>
              <a:rPr lang="es-ES" sz="1200" b="1">
                <a:uFill>
                  <a:solidFill>
                    <a:schemeClr val="accent3"/>
                  </a:solidFill>
                </a:uFill>
              </a:rPr>
              <a:t>                                                                                                                                    Imperi Otomà</a:t>
            </a:r>
            <a:r>
              <a:rPr lang="es-ES" sz="1200">
                <a:uFill>
                  <a:solidFill>
                    <a:schemeClr val="accent3"/>
                  </a:solidFill>
                </a:uFill>
              </a:rPr>
              <a:t> (Turcs)</a:t>
            </a:r>
            <a:br>
              <a:rPr lang="es-ES" sz="1200">
                <a:uFill>
                  <a:solidFill>
                    <a:schemeClr val="accent3"/>
                  </a:solidFill>
                </a:uFill>
              </a:rPr>
            </a:br>
            <a:r>
              <a:rPr lang="es-ES" sz="1200">
                <a:uFill>
                  <a:solidFill>
                    <a:schemeClr val="accent3"/>
                  </a:solidFill>
                </a:uFill>
              </a:rPr>
              <a:t>                                                  creació de </a:t>
            </a:r>
            <a:r>
              <a:rPr lang="es-ES" sz="1200" b="1">
                <a:uFill>
                  <a:solidFill>
                    <a:schemeClr val="accent3"/>
                  </a:solidFill>
                </a:uFill>
              </a:rPr>
              <a:t>nous estats</a:t>
            </a:r>
            <a:r>
              <a:rPr lang="es-ES" sz="1200">
                <a:uFill>
                  <a:solidFill>
                    <a:schemeClr val="accent3"/>
                  </a:solidFill>
                </a:uFill>
              </a:rPr>
              <a:t>: </a:t>
            </a:r>
            <a:r>
              <a:rPr lang="es-ES" sz="1100">
                <a:uFill>
                  <a:solidFill>
                    <a:schemeClr val="accent3"/>
                  </a:solidFill>
                </a:uFill>
              </a:rPr>
              <a:t>Polònia, Finlàndia, Iugoslàvia, Txecoslovàquia, Hongria, Estònia,   Letònia, Lituania</a:t>
            </a:r>
            <a:br>
              <a:rPr lang="es-ES" sz="1200">
                <a:uFill>
                  <a:solidFill>
                    <a:schemeClr val="accent3"/>
                  </a:solidFill>
                </a:uFill>
              </a:rPr>
            </a:br>
            <a:r>
              <a:rPr lang="es-ES" sz="1200" b="1">
                <a:uFill>
                  <a:solidFill>
                    <a:schemeClr val="accent3"/>
                  </a:solidFill>
                </a:uFill>
              </a:rPr>
              <a:t>                                                  </a:t>
            </a:r>
            <a:r>
              <a:rPr lang="es-ES" sz="1200">
                <a:uFill>
                  <a:solidFill>
                    <a:schemeClr val="accent3"/>
                  </a:solidFill>
                </a:uFill>
              </a:rPr>
              <a:t>pèrdua de </a:t>
            </a:r>
            <a:r>
              <a:rPr lang="es-ES" sz="1200" b="1">
                <a:uFill>
                  <a:solidFill>
                    <a:schemeClr val="accent3"/>
                  </a:solidFill>
                </a:uFill>
              </a:rPr>
              <a:t>territoris</a:t>
            </a:r>
            <a:r>
              <a:rPr lang="es-ES" sz="1200">
                <a:uFill>
                  <a:solidFill>
                    <a:schemeClr val="accent3"/>
                  </a:solidFill>
                </a:uFill>
              </a:rPr>
              <a:t>      </a:t>
            </a:r>
            <a:r>
              <a:rPr lang="es-ES" sz="1200" b="1">
                <a:uFill>
                  <a:solidFill>
                    <a:schemeClr val="accent3"/>
                  </a:solidFill>
                </a:uFill>
              </a:rPr>
              <a:t>Rússia</a:t>
            </a:r>
            <a:br>
              <a:rPr lang="es-ES" sz="1200">
                <a:uFill>
                  <a:solidFill>
                    <a:schemeClr val="accent3"/>
                  </a:solidFill>
                </a:uFill>
              </a:rPr>
            </a:br>
            <a:r>
              <a:rPr lang="es-ES" sz="1200">
                <a:uFill>
                  <a:solidFill>
                    <a:schemeClr val="accent3"/>
                  </a:solidFill>
                </a:uFill>
              </a:rPr>
              <a:t>                                                                                                              </a:t>
            </a:r>
            <a:r>
              <a:rPr lang="es-ES" sz="1200" b="1">
                <a:uFill>
                  <a:solidFill>
                    <a:schemeClr val="accent3"/>
                  </a:solidFill>
                </a:uFill>
              </a:rPr>
              <a:t>Alemanya</a:t>
            </a:r>
          </a:p>
          <a:p>
            <a:pPr marL="171450" indent="-171450">
              <a:spcAft>
                <a:spcPts val="1200"/>
              </a:spcAft>
              <a:buSzPts val="1100"/>
            </a:pPr>
            <a:r>
              <a:rPr lang="es-ES" sz="1200" b="1" u="sng">
                <a:solidFill>
                  <a:schemeClr val="accent2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SOCIALS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: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       misèria i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fam</a:t>
            </a:r>
            <a:b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                                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augment de preus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i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atur</a:t>
            </a:r>
            <a:b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                                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revoltes 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i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intents de revolucions</a:t>
            </a:r>
            <a:r>
              <a:rPr lang="es-ES" sz="1200" b="1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 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fracassen</a:t>
            </a:r>
            <a:b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</a:b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                                 comença el </a:t>
            </a:r>
            <a:r>
              <a:rPr lang="es-ES" sz="1200" b="1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dret de vot de les dones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(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Canadà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,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Suècia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, </a:t>
            </a:r>
            <a:r>
              <a:rPr lang="es-ES" sz="1200" u="sng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Gran Bretanya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) </a:t>
            </a:r>
            <a:r>
              <a:rPr lang="es-ES" sz="1200" b="1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accent3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tx1"/>
                </a:solidFill>
                <a:uFill>
                  <a:solidFill>
                    <a:schemeClr val="accent3"/>
                  </a:solidFill>
                </a:uFill>
                <a:sym typeface="Wingdings" panose="05000000000000000000" pitchFamily="2" charset="2"/>
              </a:rPr>
              <a:t>per haver treballat durant la guerra</a:t>
            </a:r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3B4EEEEF-0384-444B-BDA6-F64CBC8F614A}"/>
              </a:ext>
            </a:extLst>
          </p:cNvPr>
          <p:cNvGrpSpPr/>
          <p:nvPr/>
        </p:nvGrpSpPr>
        <p:grpSpPr>
          <a:xfrm>
            <a:off x="1570692" y="995218"/>
            <a:ext cx="206188" cy="645971"/>
            <a:chOff x="2252663" y="809625"/>
            <a:chExt cx="206188" cy="645971"/>
          </a:xfrm>
        </p:grpSpPr>
        <p:cxnSp>
          <p:nvCxnSpPr>
            <p:cNvPr id="8" name="Conector recto 7">
              <a:extLst>
                <a:ext uri="{FF2B5EF4-FFF2-40B4-BE49-F238E27FC236}">
                  <a16:creationId xmlns:a16="http://schemas.microsoft.com/office/drawing/2014/main" id="{DF70EEED-E200-4829-ACB2-C5F65F6B930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95525" y="819599"/>
              <a:ext cx="0" cy="635997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9" name="Conector recto de flecha 8">
              <a:extLst>
                <a:ext uri="{FF2B5EF4-FFF2-40B4-BE49-F238E27FC236}">
                  <a16:creationId xmlns:a16="http://schemas.microsoft.com/office/drawing/2014/main" id="{8239BB48-9904-44F5-922D-AC73465003FE}"/>
                </a:ext>
              </a:extLst>
            </p:cNvPr>
            <p:cNvCxnSpPr/>
            <p:nvPr/>
          </p:nvCxnSpPr>
          <p:spPr>
            <a:xfrm>
              <a:off x="2252663" y="809625"/>
              <a:ext cx="20618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0" name="Conector recto de flecha 9">
              <a:extLst>
                <a:ext uri="{FF2B5EF4-FFF2-40B4-BE49-F238E27FC236}">
                  <a16:creationId xmlns:a16="http://schemas.microsoft.com/office/drawing/2014/main" id="{178E58F3-7C45-48BE-82B6-3505552AEBFE}"/>
                </a:ext>
              </a:extLst>
            </p:cNvPr>
            <p:cNvCxnSpPr>
              <a:cxnSpLocks/>
            </p:cNvCxnSpPr>
            <p:nvPr/>
          </p:nvCxnSpPr>
          <p:spPr>
            <a:xfrm>
              <a:off x="2295525" y="1233346"/>
              <a:ext cx="16332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252F3029-50DE-468A-8E35-B42BBB7768AE}"/>
              </a:ext>
            </a:extLst>
          </p:cNvPr>
          <p:cNvCxnSpPr>
            <a:cxnSpLocks/>
          </p:cNvCxnSpPr>
          <p:nvPr/>
        </p:nvCxnSpPr>
        <p:spPr>
          <a:xfrm>
            <a:off x="1613554" y="1641189"/>
            <a:ext cx="16332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872068C7-26FE-4A5A-8171-2841B31D5F8A}"/>
              </a:ext>
            </a:extLst>
          </p:cNvPr>
          <p:cNvCxnSpPr/>
          <p:nvPr/>
        </p:nvCxnSpPr>
        <p:spPr>
          <a:xfrm>
            <a:off x="3835400" y="994990"/>
            <a:ext cx="127000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19644D94-60B9-44C8-B56D-F2C1BFFC258B}"/>
              </a:ext>
            </a:extLst>
          </p:cNvPr>
          <p:cNvCxnSpPr>
            <a:cxnSpLocks/>
          </p:cNvCxnSpPr>
          <p:nvPr/>
        </p:nvCxnSpPr>
        <p:spPr>
          <a:xfrm>
            <a:off x="3879850" y="1208664"/>
            <a:ext cx="82550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9459F4DC-36C5-40C6-B3E9-60F8E412A37D}"/>
              </a:ext>
            </a:extLst>
          </p:cNvPr>
          <p:cNvCxnSpPr>
            <a:cxnSpLocks/>
          </p:cNvCxnSpPr>
          <p:nvPr/>
        </p:nvCxnSpPr>
        <p:spPr>
          <a:xfrm>
            <a:off x="3879850" y="1001340"/>
            <a:ext cx="0" cy="207324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CDEF7308-AE6B-4DCC-A89B-6412140FEBC3}"/>
              </a:ext>
            </a:extLst>
          </p:cNvPr>
          <p:cNvCxnSpPr/>
          <p:nvPr/>
        </p:nvCxnSpPr>
        <p:spPr>
          <a:xfrm>
            <a:off x="3238500" y="1622139"/>
            <a:ext cx="127000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5E5673B5-02D8-4A70-BF44-6FFD47EB3751}"/>
              </a:ext>
            </a:extLst>
          </p:cNvPr>
          <p:cNvCxnSpPr>
            <a:cxnSpLocks/>
          </p:cNvCxnSpPr>
          <p:nvPr/>
        </p:nvCxnSpPr>
        <p:spPr>
          <a:xfrm>
            <a:off x="3282950" y="1835813"/>
            <a:ext cx="82550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887931E0-F97F-4442-A055-C0E8D18818D7}"/>
              </a:ext>
            </a:extLst>
          </p:cNvPr>
          <p:cNvCxnSpPr>
            <a:cxnSpLocks/>
          </p:cNvCxnSpPr>
          <p:nvPr/>
        </p:nvCxnSpPr>
        <p:spPr>
          <a:xfrm>
            <a:off x="3282950" y="1628489"/>
            <a:ext cx="0" cy="207324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8" name="Grupo 17">
            <a:extLst>
              <a:ext uri="{FF2B5EF4-FFF2-40B4-BE49-F238E27FC236}">
                <a16:creationId xmlns:a16="http://schemas.microsoft.com/office/drawing/2014/main" id="{1C809B43-C0D8-497E-92B7-8BDC7EB129A0}"/>
              </a:ext>
            </a:extLst>
          </p:cNvPr>
          <p:cNvGrpSpPr/>
          <p:nvPr/>
        </p:nvGrpSpPr>
        <p:grpSpPr>
          <a:xfrm>
            <a:off x="1113492" y="2201718"/>
            <a:ext cx="206188" cy="645971"/>
            <a:chOff x="2252663" y="809625"/>
            <a:chExt cx="206188" cy="645971"/>
          </a:xfrm>
        </p:grpSpPr>
        <p:cxnSp>
          <p:nvCxnSpPr>
            <p:cNvPr id="19" name="Conector recto 18">
              <a:extLst>
                <a:ext uri="{FF2B5EF4-FFF2-40B4-BE49-F238E27FC236}">
                  <a16:creationId xmlns:a16="http://schemas.microsoft.com/office/drawing/2014/main" id="{96434288-9D53-4810-9FEA-354721EA394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95525" y="819599"/>
              <a:ext cx="0" cy="635997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0" name="Conector recto de flecha 19">
              <a:extLst>
                <a:ext uri="{FF2B5EF4-FFF2-40B4-BE49-F238E27FC236}">
                  <a16:creationId xmlns:a16="http://schemas.microsoft.com/office/drawing/2014/main" id="{07B846D3-3D07-4155-A67D-234F8C2AECC9}"/>
                </a:ext>
              </a:extLst>
            </p:cNvPr>
            <p:cNvCxnSpPr/>
            <p:nvPr/>
          </p:nvCxnSpPr>
          <p:spPr>
            <a:xfrm>
              <a:off x="2252663" y="809625"/>
              <a:ext cx="20618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2" name="Conector recto de flecha 21">
              <a:extLst>
                <a:ext uri="{FF2B5EF4-FFF2-40B4-BE49-F238E27FC236}">
                  <a16:creationId xmlns:a16="http://schemas.microsoft.com/office/drawing/2014/main" id="{AFB1B360-787F-4933-BBB4-7594A2B7B088}"/>
                </a:ext>
              </a:extLst>
            </p:cNvPr>
            <p:cNvCxnSpPr>
              <a:cxnSpLocks/>
            </p:cNvCxnSpPr>
            <p:nvPr/>
          </p:nvCxnSpPr>
          <p:spPr>
            <a:xfrm>
              <a:off x="2295525" y="1233346"/>
              <a:ext cx="16332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23" name="Conector recto de flecha 22">
            <a:extLst>
              <a:ext uri="{FF2B5EF4-FFF2-40B4-BE49-F238E27FC236}">
                <a16:creationId xmlns:a16="http://schemas.microsoft.com/office/drawing/2014/main" id="{D528DC56-2514-4297-A98C-C227EF08DE74}"/>
              </a:ext>
            </a:extLst>
          </p:cNvPr>
          <p:cNvCxnSpPr>
            <a:cxnSpLocks/>
          </p:cNvCxnSpPr>
          <p:nvPr/>
        </p:nvCxnSpPr>
        <p:spPr>
          <a:xfrm>
            <a:off x="1156354" y="2847689"/>
            <a:ext cx="16332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id="{C4D24454-9FFE-4298-AEEB-BBC440EA9421}"/>
              </a:ext>
            </a:extLst>
          </p:cNvPr>
          <p:cNvCxnSpPr>
            <a:cxnSpLocks/>
          </p:cNvCxnSpPr>
          <p:nvPr/>
        </p:nvCxnSpPr>
        <p:spPr>
          <a:xfrm>
            <a:off x="1156354" y="2428589"/>
            <a:ext cx="16332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3619155"/>
      </p:ext>
    </p:extLst>
  </p:cSld>
  <p:clrMapOvr>
    <a:masterClrMapping/>
  </p:clrMapOvr>
</p:sld>
</file>

<file path=ppt/theme/theme1.xml><?xml version="1.0" encoding="utf-8"?>
<a:theme xmlns:a="http://schemas.openxmlformats.org/drawingml/2006/main" name="Vernon template">
  <a:themeElements>
    <a:clrScheme name="Custom 347">
      <a:dk1>
        <a:srgbClr val="2F3946"/>
      </a:dk1>
      <a:lt1>
        <a:srgbClr val="FFFFFF"/>
      </a:lt1>
      <a:dk2>
        <a:srgbClr val="727A85"/>
      </a:dk2>
      <a:lt2>
        <a:srgbClr val="F1EEED"/>
      </a:lt2>
      <a:accent1>
        <a:srgbClr val="22446F"/>
      </a:accent1>
      <a:accent2>
        <a:srgbClr val="5299DC"/>
      </a:accent2>
      <a:accent3>
        <a:srgbClr val="FB8F6C"/>
      </a:accent3>
      <a:accent4>
        <a:srgbClr val="DB6746"/>
      </a:accent4>
      <a:accent5>
        <a:srgbClr val="ADCE99"/>
      </a:accent5>
      <a:accent6>
        <a:srgbClr val="7AA271"/>
      </a:accent6>
      <a:hlink>
        <a:srgbClr val="22446F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2399</TotalTime>
  <Words>294</Words>
  <Application>Microsoft Office PowerPoint</Application>
  <PresentationFormat>Presentación en pantalla (16:9)</PresentationFormat>
  <Paragraphs>54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Abril Fatface</vt:lpstr>
      <vt:lpstr>Courier New</vt:lpstr>
      <vt:lpstr>Arial</vt:lpstr>
      <vt:lpstr>Merriweather Sans Regular</vt:lpstr>
      <vt:lpstr>Vernon template</vt:lpstr>
      <vt:lpstr>HISTÒRIA T.5 La 1ª Guerra Mondial</vt:lpstr>
      <vt:lpstr>1. Causes i contendents de la 1ªGM</vt:lpstr>
      <vt:lpstr>Presentación de PowerPoint</vt:lpstr>
      <vt:lpstr>2. Desenvolupament 1ª Guerra Mondial</vt:lpstr>
      <vt:lpstr>Presentación de PowerPoint</vt:lpstr>
      <vt:lpstr>3. Conseqüències de la 1ª Guerra Mondial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HISTÒRIA T.5 La 1ª Guerra Mondial i la Revolució Rusa</dc:title>
  <cp:lastModifiedBy>Eva Arnau</cp:lastModifiedBy>
  <cp:revision>21</cp:revision>
  <dcterms:modified xsi:type="dcterms:W3CDTF">2023-01-25T14:25:03Z</dcterms:modified>
</cp:coreProperties>
</file>