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</p:sldIdLst>
  <p:sldSz cx="9144000" cy="5143500" type="screen16x9"/>
  <p:notesSz cx="6858000" cy="9144000"/>
  <p:embeddedFontLst>
    <p:embeddedFont>
      <p:font typeface="Caladea" panose="02040503050406030204" pitchFamily="18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Inter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7BC"/>
    <a:srgbClr val="AD276C"/>
    <a:srgbClr val="368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5a57be6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5a57be6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3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86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34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16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95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a57be6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f5a57be6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55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23475" y="1991825"/>
            <a:ext cx="5097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300"/>
              <a:buNone/>
              <a:defRPr sz="63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99540">
            <a:off x="-483435" y="-376721"/>
            <a:ext cx="1752108" cy="303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91422">
            <a:off x="605725" y="905841"/>
            <a:ext cx="1035804" cy="150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5760">
            <a:off x="-464543" y="1390447"/>
            <a:ext cx="1714323" cy="24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13168">
            <a:off x="763972" y="3411631"/>
            <a:ext cx="3620451" cy="438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02045">
            <a:off x="1752231" y="-2258410"/>
            <a:ext cx="2507495" cy="40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260899" y="2741138"/>
            <a:ext cx="3307036" cy="34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39448">
            <a:off x="6952455" y="-409254"/>
            <a:ext cx="3761843" cy="377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622412">
            <a:off x="6123589" y="3587887"/>
            <a:ext cx="2505328" cy="352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65567">
            <a:off x="7372200" y="1034735"/>
            <a:ext cx="1653984" cy="246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223525">
            <a:off x="7328398" y="2084853"/>
            <a:ext cx="2386556" cy="358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5400000">
            <a:off x="4752249" y="-1621017"/>
            <a:ext cx="1906375" cy="361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34988" y="4010025"/>
            <a:ext cx="350272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14350" y="723075"/>
            <a:ext cx="8115300" cy="62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4400" y="1894725"/>
            <a:ext cx="2528100" cy="23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3308002" y="1894725"/>
            <a:ext cx="2528100" cy="23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101603" y="1894725"/>
            <a:ext cx="2528100" cy="23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350" y="723075"/>
            <a:ext cx="81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350" y="2024474"/>
            <a:ext cx="8115300" cy="23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buNone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893135" y="1991825"/>
            <a:ext cx="7003312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>
                <a:solidFill>
                  <a:schemeClr val="accent1"/>
                </a:solidFill>
                <a:uFill>
                  <a:solidFill>
                    <a:schemeClr val="accent5"/>
                  </a:solidFill>
                </a:uFill>
              </a:rPr>
              <a:t>BIOLOGIA T.3</a:t>
            </a:r>
            <a:br>
              <a:rPr lang="es-ES" b="1"/>
            </a:br>
            <a:r>
              <a:rPr lang="es-ES">
                <a:solidFill>
                  <a:schemeClr val="accent4"/>
                </a:solidFill>
              </a:rPr>
              <a:t>GENÈTICA HUMANA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00C5B-779E-4E76-9D9A-B3ABEA591ECC}"/>
              </a:ext>
            </a:extLst>
          </p:cNvPr>
          <p:cNvSpPr/>
          <p:nvPr/>
        </p:nvSpPr>
        <p:spPr>
          <a:xfrm>
            <a:off x="170609" y="2537733"/>
            <a:ext cx="8751718" cy="628030"/>
          </a:xfrm>
          <a:prstGeom prst="rect">
            <a:avLst/>
          </a:prstGeom>
          <a:solidFill>
            <a:srgbClr val="4DD7B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8AB96DF-E895-489C-B6B7-9DFD06B47F26}"/>
              </a:ext>
            </a:extLst>
          </p:cNvPr>
          <p:cNvSpPr/>
          <p:nvPr/>
        </p:nvSpPr>
        <p:spPr>
          <a:xfrm>
            <a:off x="170609" y="181203"/>
            <a:ext cx="8751718" cy="1281979"/>
          </a:xfrm>
          <a:prstGeom prst="rect">
            <a:avLst/>
          </a:prstGeom>
          <a:solidFill>
            <a:srgbClr val="4DD7B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372583" y="258787"/>
            <a:ext cx="8055492" cy="11963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accent6"/>
                </a:solidFill>
              </a:rPr>
              <a:t>1. </a:t>
            </a:r>
            <a:r>
              <a:rPr lang="es-ES" b="1">
                <a:solidFill>
                  <a:schemeClr val="accent1"/>
                </a:solidFill>
              </a:rPr>
              <a:t>Teoria cromosómica de l’herència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2"/>
          </p:nvPr>
        </p:nvSpPr>
        <p:spPr>
          <a:xfrm>
            <a:off x="251163" y="1527955"/>
            <a:ext cx="8802782" cy="8802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Els </a:t>
            </a:r>
            <a:r>
              <a:rPr lang="es-ES" sz="10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gens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es troben en els </a:t>
            </a:r>
            <a:r>
              <a:rPr lang="es-ES" sz="10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cromosomes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, col·locats de forma </a:t>
            </a:r>
            <a:r>
              <a:rPr lang="es-ES" sz="10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lineal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i l’un a continuació de l’altre.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En un mateix cromosoma hi ha </a:t>
            </a:r>
            <a:r>
              <a:rPr lang="es-ES" sz="10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multitud de gens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0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0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gens lligats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Els </a:t>
            </a:r>
            <a:r>
              <a:rPr lang="es-ES" sz="10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gens lligats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que es troben molt junts tendeixen a heretar-se </a:t>
            </a:r>
            <a:r>
              <a:rPr lang="es-ES" sz="10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junts</a:t>
            </a:r>
            <a:endParaRPr lang="es-ES" sz="100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Els gens d’un mateix cromosoma es poden heretar </a:t>
            </a:r>
            <a:r>
              <a:rPr lang="es-ES" sz="10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separadament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per </a:t>
            </a:r>
            <a:r>
              <a:rPr lang="es-ES" sz="10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l’</a:t>
            </a:r>
            <a:r>
              <a:rPr lang="es-ES" sz="10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encreuament/intercanvi de material genètic</a:t>
            </a:r>
            <a:r>
              <a:rPr lang="es-ES" sz="10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0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0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0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profase I de la meiosi</a:t>
            </a:r>
            <a:endParaRPr lang="es-ES" sz="1000" b="1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pic>
        <p:nvPicPr>
          <p:cNvPr id="1026" name="Picture 2" descr="Ligamiento genético y mapeo (artículo) | Khan Academy">
            <a:extLst>
              <a:ext uri="{FF2B5EF4-FFF2-40B4-BE49-F238E27FC236}">
                <a16:creationId xmlns:a16="http://schemas.microsoft.com/office/drawing/2014/main" id="{0C0A5194-CB9C-42AE-9436-DB7FDE5F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64" y="852172"/>
            <a:ext cx="3024436" cy="13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6;p12">
            <a:extLst>
              <a:ext uri="{FF2B5EF4-FFF2-40B4-BE49-F238E27FC236}">
                <a16:creationId xmlns:a16="http://schemas.microsoft.com/office/drawing/2014/main" id="{B5B109D1-914C-4008-B325-15FE1C35F703}"/>
              </a:ext>
            </a:extLst>
          </p:cNvPr>
          <p:cNvSpPr txBox="1">
            <a:spLocks/>
          </p:cNvSpPr>
          <p:nvPr/>
        </p:nvSpPr>
        <p:spPr>
          <a:xfrm>
            <a:off x="372583" y="2537733"/>
            <a:ext cx="8055492" cy="5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r>
              <a:rPr lang="es-ES" b="1">
                <a:solidFill>
                  <a:schemeClr val="accent6"/>
                </a:solidFill>
              </a:rPr>
              <a:t>2. </a:t>
            </a:r>
            <a:r>
              <a:rPr lang="es-ES" b="1">
                <a:solidFill>
                  <a:schemeClr val="accent1"/>
                </a:solidFill>
              </a:rPr>
              <a:t>Genètica humana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7C1CA486-FD4E-4F2C-9F80-508313D2B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33227"/>
              </p:ext>
            </p:extLst>
          </p:nvPr>
        </p:nvGraphicFramePr>
        <p:xfrm>
          <a:off x="372583" y="3213516"/>
          <a:ext cx="8404272" cy="10972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202136">
                  <a:extLst>
                    <a:ext uri="{9D8B030D-6E8A-4147-A177-3AD203B41FA5}">
                      <a16:colId xmlns:a16="http://schemas.microsoft.com/office/drawing/2014/main" val="1464481625"/>
                    </a:ext>
                  </a:extLst>
                </a:gridCol>
                <a:gridCol w="4202136">
                  <a:extLst>
                    <a:ext uri="{9D8B030D-6E8A-4147-A177-3AD203B41FA5}">
                      <a16:colId xmlns:a16="http://schemas.microsoft.com/office/drawing/2014/main" val="2811344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Alguns caràcters en l’espècie humana compleixen les lleis de l’</a:t>
                      </a:r>
                      <a:r>
                        <a:rPr lang="es-ES" sz="1200" b="1" u="sng">
                          <a:solidFill>
                            <a:schemeClr val="accent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herència mendeliana</a:t>
                      </a:r>
                      <a:endParaRPr lang="es-ES" sz="1200">
                        <a:solidFill>
                          <a:schemeClr val="accent1"/>
                        </a:solidFill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Altres caràcters que donen lloc a la gran diversitat d’individus presenten </a:t>
                      </a:r>
                      <a:r>
                        <a:rPr lang="es-ES" sz="1200" b="1" u="sng">
                          <a:solidFill>
                            <a:schemeClr val="accent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herència poligènica</a:t>
                      </a:r>
                      <a:endParaRPr lang="es-ES" sz="1200">
                        <a:solidFill>
                          <a:schemeClr val="accent1"/>
                        </a:solidFill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5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controlats per un </a:t>
                      </a:r>
                      <a:r>
                        <a:rPr lang="es-ES" sz="1200" b="0" u="sng">
                          <a:latin typeface="Inter" panose="020B0604020202020204" charset="0"/>
                          <a:ea typeface="Inter" panose="020B0604020202020204" charset="0"/>
                        </a:rPr>
                        <a:t>gen</a:t>
                      </a:r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 que es transmet de pares a fills</a:t>
                      </a:r>
                      <a:endParaRPr lang="es-ES" sz="1200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FENOTIP</a:t>
                      </a:r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 és el resultat de:</a:t>
                      </a:r>
                    </a:p>
                    <a:p>
                      <a:pPr marL="179388" indent="-179388">
                        <a:buClr>
                          <a:schemeClr val="accent1"/>
                        </a:buClr>
                        <a:buFont typeface="Inter" panose="020B0604020202020204" charset="0"/>
                        <a:buChar char="−"/>
                      </a:pPr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l’acció acumulativa de </a:t>
                      </a:r>
                      <a:r>
                        <a:rPr lang="es-ES" sz="1200" b="1" u="none">
                          <a:latin typeface="Inter" panose="020B0604020202020204" charset="0"/>
                          <a:ea typeface="Inter" panose="020B0604020202020204" charset="0"/>
                        </a:rPr>
                        <a:t>molts gens</a:t>
                      </a:r>
                      <a:endParaRPr lang="es-ES" sz="1200" b="0" u="none"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marL="179388" indent="-179388">
                        <a:buClr>
                          <a:schemeClr val="accent1"/>
                        </a:buClr>
                        <a:buFont typeface="Inter" panose="020B0604020202020204" charset="0"/>
                        <a:buChar char="−"/>
                      </a:pPr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influència de l’</a:t>
                      </a:r>
                      <a:r>
                        <a:rPr lang="es-ES" sz="1200" b="1" u="none">
                          <a:latin typeface="Inter" panose="020B0604020202020204" charset="0"/>
                          <a:ea typeface="Inter" panose="020B0604020202020204" charset="0"/>
                        </a:rPr>
                        <a:t>ambient</a:t>
                      </a:r>
                      <a:endParaRPr lang="es-ES" sz="1200" b="0" u="none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349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A6103D6D-DB74-4707-BB9B-E6E6C21D9B43}"/>
              </a:ext>
            </a:extLst>
          </p:cNvPr>
          <p:cNvSpPr/>
          <p:nvPr/>
        </p:nvSpPr>
        <p:spPr>
          <a:xfrm>
            <a:off x="232955" y="215840"/>
            <a:ext cx="8751718" cy="1281979"/>
          </a:xfrm>
          <a:prstGeom prst="rect">
            <a:avLst/>
          </a:prstGeom>
          <a:solidFill>
            <a:srgbClr val="4DD7B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372583" y="258787"/>
            <a:ext cx="8055492" cy="12691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accent6"/>
                </a:solidFill>
              </a:rPr>
              <a:t>3. </a:t>
            </a:r>
            <a:r>
              <a:rPr lang="es-ES" b="1">
                <a:solidFill>
                  <a:schemeClr val="accent1"/>
                </a:solidFill>
              </a:rPr>
              <a:t>La determinació genètica del sexe en l’espècie humana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2"/>
          </p:nvPr>
        </p:nvSpPr>
        <p:spPr>
          <a:xfrm>
            <a:off x="576745" y="1489760"/>
            <a:ext cx="7445037" cy="3354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SzPct val="100000"/>
              <a:buNone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En els éssers humans, el sexe està determinat per dos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cromosomes sexuals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/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heterocromosomes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Es diferèncien 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dimensions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                            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forma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                            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nombre de gens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(X&gt;Y)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Comparteixen: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segment homòleg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permet l’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encreuament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en la meiosi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El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segment diferencial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del cromosoma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Y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té pocs gens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característiques homes</a:t>
            </a:r>
            <a:endParaRPr lang="es-ES" sz="1200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A9A4F5E-7C1F-4D09-8CDB-D57673DF2327}"/>
              </a:ext>
            </a:extLst>
          </p:cNvPr>
          <p:cNvCxnSpPr/>
          <p:nvPr/>
        </p:nvCxnSpPr>
        <p:spPr>
          <a:xfrm>
            <a:off x="498764" y="1517468"/>
            <a:ext cx="0" cy="248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610E58B2-0578-4ADF-A976-269E0719B75E}"/>
              </a:ext>
            </a:extLst>
          </p:cNvPr>
          <p:cNvSpPr txBox="1"/>
          <p:nvPr/>
        </p:nvSpPr>
        <p:spPr>
          <a:xfrm>
            <a:off x="7995300" y="1265520"/>
            <a:ext cx="314510" cy="70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>
                <a:solidFill>
                  <a:schemeClr val="accent1"/>
                </a:solidFill>
                <a:latin typeface="Inter" panose="020B0604020202020204" charset="0"/>
                <a:ea typeface="Inter" panose="020B0604020202020204" charset="0"/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es-ES" b="1">
                <a:solidFill>
                  <a:schemeClr val="accent1"/>
                </a:solidFill>
                <a:latin typeface="Inter" panose="020B0604020202020204" charset="0"/>
                <a:ea typeface="Inter" panose="020B0604020202020204" charset="0"/>
              </a:rPr>
              <a:t>Y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023C103-0F7A-4CA3-8EFB-72C99304DFC2}"/>
              </a:ext>
            </a:extLst>
          </p:cNvPr>
          <p:cNvCxnSpPr/>
          <p:nvPr/>
        </p:nvCxnSpPr>
        <p:spPr>
          <a:xfrm flipV="1">
            <a:off x="7800975" y="1489760"/>
            <a:ext cx="278606" cy="1677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5CA0613-7855-4804-A54B-BBD645ACE9FC}"/>
              </a:ext>
            </a:extLst>
          </p:cNvPr>
          <p:cNvCxnSpPr>
            <a:cxnSpLocks/>
          </p:cNvCxnSpPr>
          <p:nvPr/>
        </p:nvCxnSpPr>
        <p:spPr>
          <a:xfrm>
            <a:off x="7800975" y="1654095"/>
            <a:ext cx="278606" cy="1677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464989-6C56-4431-9954-9F21B72FC5DF}"/>
              </a:ext>
            </a:extLst>
          </p:cNvPr>
          <p:cNvCxnSpPr/>
          <p:nvPr/>
        </p:nvCxnSpPr>
        <p:spPr>
          <a:xfrm>
            <a:off x="1809751" y="1938339"/>
            <a:ext cx="2095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C85D2E5-8F46-4E03-8AFF-18132A8362A5}"/>
              </a:ext>
            </a:extLst>
          </p:cNvPr>
          <p:cNvCxnSpPr>
            <a:cxnSpLocks/>
          </p:cNvCxnSpPr>
          <p:nvPr/>
        </p:nvCxnSpPr>
        <p:spPr>
          <a:xfrm>
            <a:off x="1871663" y="2128839"/>
            <a:ext cx="14763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CBB1B48-228B-4DDF-9DE8-C22B99911B1D}"/>
              </a:ext>
            </a:extLst>
          </p:cNvPr>
          <p:cNvCxnSpPr>
            <a:cxnSpLocks/>
          </p:cNvCxnSpPr>
          <p:nvPr/>
        </p:nvCxnSpPr>
        <p:spPr>
          <a:xfrm>
            <a:off x="1871663" y="2314576"/>
            <a:ext cx="14763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97EBCA5-AA39-453E-8142-8F0AF23915AA}"/>
              </a:ext>
            </a:extLst>
          </p:cNvPr>
          <p:cNvCxnSpPr/>
          <p:nvPr/>
        </p:nvCxnSpPr>
        <p:spPr>
          <a:xfrm flipV="1">
            <a:off x="1871663" y="1938339"/>
            <a:ext cx="0" cy="3762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El síndrome de Klinefelter o XXY: qué es el trastorno genético que afecta a  los genitales y la fertilidad de los hombres - BBC News Mundo">
            <a:extLst>
              <a:ext uri="{FF2B5EF4-FFF2-40B4-BE49-F238E27FC236}">
                <a16:creationId xmlns:a16="http://schemas.microsoft.com/office/drawing/2014/main" id="{32211C88-B5D7-4702-ADF1-9509D1013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1" t="12256" r="50943" b="13433"/>
          <a:stretch/>
        </p:blipFill>
        <p:spPr bwMode="auto">
          <a:xfrm>
            <a:off x="576745" y="3056214"/>
            <a:ext cx="765632" cy="16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síndrome de Klinefelter o XXY: qué es el trastorno genético que afecta a  los genitales y la fertilidad de los hombres - BBC News Mundo">
            <a:extLst>
              <a:ext uri="{FF2B5EF4-FFF2-40B4-BE49-F238E27FC236}">
                <a16:creationId xmlns:a16="http://schemas.microsoft.com/office/drawing/2014/main" id="{0B1C5392-B172-4E98-9040-9E59474D7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750" y1="27656" x2="60156" y2="34219"/>
                        <a14:foregroundMark x1="80000" y1="20313" x2="80313" y2="29844"/>
                        <a14:foregroundMark x1="80313" y1="29844" x2="77813" y2="39531"/>
                        <a14:backgroundMark x1="18750" y1="19844" x2="30156" y2="51406"/>
                        <a14:backgroundMark x1="30156" y1="51406" x2="39375" y2="47188"/>
                        <a14:backgroundMark x1="39375" y1="47188" x2="40625" y2="37031"/>
                        <a14:backgroundMark x1="40625" y1="37031" x2="26875" y2="53906"/>
                        <a14:backgroundMark x1="26875" y1="53906" x2="22344" y2="62031"/>
                        <a14:backgroundMark x1="22344" y1="62031" x2="31719" y2="53125"/>
                        <a14:backgroundMark x1="31719" y1="53125" x2="40938" y2="58125"/>
                        <a14:backgroundMark x1="40938" y1="58125" x2="41719" y2="6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893" r="14041" b="47708"/>
          <a:stretch/>
        </p:blipFill>
        <p:spPr bwMode="auto">
          <a:xfrm>
            <a:off x="1238468" y="3076995"/>
            <a:ext cx="854181" cy="8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9F1DCF65-9EEC-4CF3-8A53-E62949956C5F}"/>
              </a:ext>
            </a:extLst>
          </p:cNvPr>
          <p:cNvSpPr/>
          <p:nvPr/>
        </p:nvSpPr>
        <p:spPr>
          <a:xfrm>
            <a:off x="665018" y="3131128"/>
            <a:ext cx="117764" cy="200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3F0957C-1D12-48BF-9B55-3678A5E67525}"/>
              </a:ext>
            </a:extLst>
          </p:cNvPr>
          <p:cNvSpPr/>
          <p:nvPr/>
        </p:nvSpPr>
        <p:spPr>
          <a:xfrm>
            <a:off x="1119818" y="3131128"/>
            <a:ext cx="117764" cy="200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31D27C6-3D83-40FC-9F40-71D303DF79A3}"/>
              </a:ext>
            </a:extLst>
          </p:cNvPr>
          <p:cNvSpPr/>
          <p:nvPr/>
        </p:nvSpPr>
        <p:spPr>
          <a:xfrm>
            <a:off x="1371768" y="3131128"/>
            <a:ext cx="117764" cy="200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01A8C59-E514-47DA-9067-994C534B1BDC}"/>
              </a:ext>
            </a:extLst>
          </p:cNvPr>
          <p:cNvSpPr/>
          <p:nvPr/>
        </p:nvSpPr>
        <p:spPr>
          <a:xfrm>
            <a:off x="1878590" y="3141504"/>
            <a:ext cx="117764" cy="200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7EE65B3-3DE5-4831-8EC8-B652DB375EC6}"/>
              </a:ext>
            </a:extLst>
          </p:cNvPr>
          <p:cNvCxnSpPr/>
          <p:nvPr/>
        </p:nvCxnSpPr>
        <p:spPr>
          <a:xfrm>
            <a:off x="2071868" y="3235022"/>
            <a:ext cx="2072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7515C24-89DE-4E50-81BE-26678321F685}"/>
              </a:ext>
            </a:extLst>
          </p:cNvPr>
          <p:cNvSpPr txBox="1"/>
          <p:nvPr/>
        </p:nvSpPr>
        <p:spPr>
          <a:xfrm>
            <a:off x="2217033" y="3093073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latin typeface="Inter" panose="020B0604020202020204" charset="0"/>
                <a:ea typeface="Inter" panose="020B0604020202020204" charset="0"/>
              </a:rPr>
              <a:t>segment homòleg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0E2C0D7-233D-40D0-91EA-43CEF2DE2AE5}"/>
              </a:ext>
            </a:extLst>
          </p:cNvPr>
          <p:cNvCxnSpPr/>
          <p:nvPr/>
        </p:nvCxnSpPr>
        <p:spPr>
          <a:xfrm>
            <a:off x="2051393" y="3913893"/>
            <a:ext cx="207206" cy="0"/>
          </a:xfrm>
          <a:prstGeom prst="straightConnector1">
            <a:avLst/>
          </a:prstGeom>
          <a:ln>
            <a:solidFill>
              <a:srgbClr val="3684CD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D18076A-95F7-4CEF-8266-070EEAFE184B}"/>
              </a:ext>
            </a:extLst>
          </p:cNvPr>
          <p:cNvSpPr txBox="1"/>
          <p:nvPr/>
        </p:nvSpPr>
        <p:spPr>
          <a:xfrm>
            <a:off x="2223960" y="3789110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latin typeface="Inter" panose="020B0604020202020204" charset="0"/>
                <a:ea typeface="Inter" panose="020B0604020202020204" charset="0"/>
              </a:rPr>
              <a:t>segment diferencial</a:t>
            </a:r>
          </a:p>
        </p:txBody>
      </p:sp>
      <p:sp>
        <p:nvSpPr>
          <p:cNvPr id="37" name="Google Shape;66;p12">
            <a:extLst>
              <a:ext uri="{FF2B5EF4-FFF2-40B4-BE49-F238E27FC236}">
                <a16:creationId xmlns:a16="http://schemas.microsoft.com/office/drawing/2014/main" id="{7E8D4843-4B94-4E47-BF3D-767162A49037}"/>
              </a:ext>
            </a:extLst>
          </p:cNvPr>
          <p:cNvSpPr txBox="1">
            <a:spLocks/>
          </p:cNvSpPr>
          <p:nvPr/>
        </p:nvSpPr>
        <p:spPr>
          <a:xfrm>
            <a:off x="5083718" y="3363144"/>
            <a:ext cx="2773937" cy="44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r>
              <a:rPr lang="es-ES" sz="2800" b="1" u="heavy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</a:rPr>
              <a:t>TIPUS DE SEXES</a:t>
            </a:r>
            <a:endParaRPr lang="es-ES" sz="2800" b="1" u="heavy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38" name="Google Shape;71;p12">
            <a:extLst>
              <a:ext uri="{FF2B5EF4-FFF2-40B4-BE49-F238E27FC236}">
                <a16:creationId xmlns:a16="http://schemas.microsoft.com/office/drawing/2014/main" id="{170CFE50-0076-4798-BC5F-A19E2599F908}"/>
              </a:ext>
            </a:extLst>
          </p:cNvPr>
          <p:cNvSpPr txBox="1">
            <a:spLocks/>
          </p:cNvSpPr>
          <p:nvPr/>
        </p:nvSpPr>
        <p:spPr>
          <a:xfrm>
            <a:off x="5139845" y="3679070"/>
            <a:ext cx="3055119" cy="5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Sexe homogamètic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XX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dones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Sexe heterogamètic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XY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homes</a:t>
            </a:r>
            <a:endParaRPr lang="es-ES" sz="1200" b="1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ADED8337-360B-43DA-ACFB-E1C9926DE585}"/>
              </a:ext>
            </a:extLst>
          </p:cNvPr>
          <p:cNvCxnSpPr/>
          <p:nvPr/>
        </p:nvCxnSpPr>
        <p:spPr>
          <a:xfrm>
            <a:off x="2047009" y="3956159"/>
            <a:ext cx="207206" cy="0"/>
          </a:xfrm>
          <a:prstGeom prst="straightConnector1">
            <a:avLst/>
          </a:prstGeom>
          <a:ln>
            <a:solidFill>
              <a:srgbClr val="AD276C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8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7" name="Google Shape;66;p12">
            <a:extLst>
              <a:ext uri="{FF2B5EF4-FFF2-40B4-BE49-F238E27FC236}">
                <a16:creationId xmlns:a16="http://schemas.microsoft.com/office/drawing/2014/main" id="{7E8D4843-4B94-4E47-BF3D-767162A49037}"/>
              </a:ext>
            </a:extLst>
          </p:cNvPr>
          <p:cNvSpPr txBox="1">
            <a:spLocks/>
          </p:cNvSpPr>
          <p:nvPr/>
        </p:nvSpPr>
        <p:spPr>
          <a:xfrm>
            <a:off x="393954" y="280508"/>
            <a:ext cx="5168646" cy="44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r>
              <a:rPr lang="es-ES" sz="2800" b="1" u="heavy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</a:rPr>
              <a:t>L’HERÈNCIA LLIGADA AL SEXE</a:t>
            </a:r>
            <a:endParaRPr lang="es-ES" sz="2800" b="1" u="heavy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38" name="Google Shape;71;p12">
            <a:extLst>
              <a:ext uri="{FF2B5EF4-FFF2-40B4-BE49-F238E27FC236}">
                <a16:creationId xmlns:a16="http://schemas.microsoft.com/office/drawing/2014/main" id="{170CFE50-0076-4798-BC5F-A19E2599F908}"/>
              </a:ext>
            </a:extLst>
          </p:cNvPr>
          <p:cNvSpPr txBox="1">
            <a:spLocks/>
          </p:cNvSpPr>
          <p:nvPr/>
        </p:nvSpPr>
        <p:spPr>
          <a:xfrm>
            <a:off x="620522" y="1481309"/>
            <a:ext cx="7657569" cy="95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HOMES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l’acció dels gens està influida només per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un al·lel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expressat encara que siga recessiu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                         no poden ser portadors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DONES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l’acció dels gens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recessius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s’expressen si es troba en els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dos cromosomes</a:t>
            </a:r>
            <a:b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                       si son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heterozigòtiques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portadores</a:t>
            </a:r>
            <a:endParaRPr lang="es-ES" sz="1200" b="1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sp>
        <p:nvSpPr>
          <p:cNvPr id="30" name="Google Shape;71;p12">
            <a:extLst>
              <a:ext uri="{FF2B5EF4-FFF2-40B4-BE49-F238E27FC236}">
                <a16:creationId xmlns:a16="http://schemas.microsoft.com/office/drawing/2014/main" id="{257FEE9A-3BCE-47BE-B7A5-CA17367AB2B2}"/>
              </a:ext>
            </a:extLst>
          </p:cNvPr>
          <p:cNvSpPr txBox="1">
            <a:spLocks/>
          </p:cNvSpPr>
          <p:nvPr/>
        </p:nvSpPr>
        <p:spPr>
          <a:xfrm>
            <a:off x="521326" y="654993"/>
            <a:ext cx="8304019" cy="33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00000"/>
              <a:buFont typeface="Inter"/>
              <a:buNone/>
            </a:pPr>
            <a:r>
              <a:rPr lang="es-ES" sz="11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Hi ha caràcters que són determinats per gens que es troben en els </a:t>
            </a:r>
            <a:r>
              <a:rPr lang="es-ES" sz="11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cromosomas sexuals </a:t>
            </a:r>
            <a:r>
              <a:rPr lang="es-ES" sz="1100" b="1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1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1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HERÈNCIA LLIGADA AL SEXE</a:t>
            </a:r>
            <a:endParaRPr lang="es-ES" sz="1100" b="1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A9B42E2-8854-42C7-9E42-5387934FD000}"/>
              </a:ext>
            </a:extLst>
          </p:cNvPr>
          <p:cNvCxnSpPr/>
          <p:nvPr/>
        </p:nvCxnSpPr>
        <p:spPr>
          <a:xfrm>
            <a:off x="450081" y="668847"/>
            <a:ext cx="0" cy="248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A4CCE645-B020-4664-B6B7-B8A22FAFB573}"/>
              </a:ext>
            </a:extLst>
          </p:cNvPr>
          <p:cNvSpPr/>
          <p:nvPr/>
        </p:nvSpPr>
        <p:spPr>
          <a:xfrm>
            <a:off x="1004262" y="917832"/>
            <a:ext cx="208011" cy="239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Google Shape;71;p12">
            <a:extLst>
              <a:ext uri="{FF2B5EF4-FFF2-40B4-BE49-F238E27FC236}">
                <a16:creationId xmlns:a16="http://schemas.microsoft.com/office/drawing/2014/main" id="{038AEACF-89D0-447C-AE1D-E963C8535592}"/>
              </a:ext>
            </a:extLst>
          </p:cNvPr>
          <p:cNvSpPr txBox="1">
            <a:spLocks/>
          </p:cNvSpPr>
          <p:nvPr/>
        </p:nvSpPr>
        <p:spPr>
          <a:xfrm>
            <a:off x="521326" y="1183365"/>
            <a:ext cx="8304019" cy="33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00000"/>
              <a:buFont typeface="Inter"/>
              <a:buNone/>
            </a:pPr>
            <a:r>
              <a:rPr lang="es-ES" sz="11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Els </a:t>
            </a:r>
            <a:r>
              <a:rPr lang="es-ES" sz="11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caràcters recessius lligats al cromosoma X</a:t>
            </a:r>
            <a:r>
              <a:rPr lang="es-ES" sz="11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solen transmetre’ls les </a:t>
            </a:r>
            <a:r>
              <a:rPr lang="es-ES" sz="11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dones</a:t>
            </a:r>
            <a:r>
              <a:rPr lang="es-ES" sz="11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i manifestar-los els </a:t>
            </a:r>
            <a:r>
              <a:rPr lang="es-ES" sz="11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homes</a:t>
            </a:r>
            <a:r>
              <a:rPr lang="es-ES" sz="11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perquè:</a:t>
            </a:r>
            <a:endParaRPr lang="es-ES" sz="1100" b="1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5E4E3A21-3A95-49B1-8109-C598F3F0755F}"/>
              </a:ext>
            </a:extLst>
          </p:cNvPr>
          <p:cNvSpPr/>
          <p:nvPr/>
        </p:nvSpPr>
        <p:spPr>
          <a:xfrm rot="5400000">
            <a:off x="1612117" y="1743739"/>
            <a:ext cx="104320" cy="148936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: doblada hacia arriba 39">
            <a:extLst>
              <a:ext uri="{FF2B5EF4-FFF2-40B4-BE49-F238E27FC236}">
                <a16:creationId xmlns:a16="http://schemas.microsoft.com/office/drawing/2014/main" id="{D21BA4DC-82D8-4F71-A97F-0FDFFD4ADBEF}"/>
              </a:ext>
            </a:extLst>
          </p:cNvPr>
          <p:cNvSpPr/>
          <p:nvPr/>
        </p:nvSpPr>
        <p:spPr>
          <a:xfrm rot="5400000">
            <a:off x="1537649" y="2164777"/>
            <a:ext cx="104320" cy="148936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16DBF4F-87C9-464C-8647-88C31B03708D}"/>
                  </a:ext>
                </a:extLst>
              </p:cNvPr>
              <p:cNvSpPr txBox="1"/>
              <p:nvPr/>
            </p:nvSpPr>
            <p:spPr>
              <a:xfrm>
                <a:off x="803564" y="2571750"/>
                <a:ext cx="2036520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sSup>
                        <m:sSup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s-ES" sz="280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16DBF4F-87C9-464C-8647-88C31B03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2571750"/>
                <a:ext cx="2036520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083D18E-9685-495F-B441-D7658EC2A1DC}"/>
              </a:ext>
            </a:extLst>
          </p:cNvPr>
          <p:cNvCxnSpPr>
            <a:cxnSpLocks/>
          </p:cNvCxnSpPr>
          <p:nvPr/>
        </p:nvCxnSpPr>
        <p:spPr>
          <a:xfrm>
            <a:off x="1309255" y="3010332"/>
            <a:ext cx="609551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EEAE5D6A-1FE4-468E-9530-6AAD06E536E1}"/>
              </a:ext>
            </a:extLst>
          </p:cNvPr>
          <p:cNvCxnSpPr>
            <a:cxnSpLocks/>
          </p:cNvCxnSpPr>
          <p:nvPr/>
        </p:nvCxnSpPr>
        <p:spPr>
          <a:xfrm flipV="1">
            <a:off x="1927466" y="3010332"/>
            <a:ext cx="609551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6DE4E67B-C8FE-46FB-AE57-E2C36C3D2FB0}"/>
                  </a:ext>
                </a:extLst>
              </p:cNvPr>
              <p:cNvSpPr txBox="1"/>
              <p:nvPr/>
            </p:nvSpPr>
            <p:spPr>
              <a:xfrm>
                <a:off x="1664277" y="3214931"/>
                <a:ext cx="3065711" cy="1490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s-E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400"/>
                  <a:t>xica normal</a:t>
                </a:r>
                <a:br>
                  <a:rPr lang="es-ES" sz="24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400" b="0"/>
                  <a:t>xic normal</a:t>
                </a:r>
                <a:br>
                  <a:rPr lang="es-ES" sz="2400" b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400" b="0"/>
                  <a:t>xica portadora</a:t>
                </a:r>
                <a:br>
                  <a:rPr lang="es-ES" sz="2400" b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2400"/>
                  <a:t>xic afectat</a:t>
                </a:r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6DE4E67B-C8FE-46FB-AE57-E2C36C3D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77" y="3214931"/>
                <a:ext cx="3065711" cy="1490408"/>
              </a:xfrm>
              <a:prstGeom prst="rect">
                <a:avLst/>
              </a:prstGeom>
              <a:blipFill>
                <a:blip r:embed="rId4"/>
                <a:stretch>
                  <a:fillRect l="-3380" t="-5714" r="-5567" b="-118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ED9EB72D-62E9-4869-9437-DFD4529480BD}"/>
              </a:ext>
            </a:extLst>
          </p:cNvPr>
          <p:cNvSpPr txBox="1"/>
          <p:nvPr/>
        </p:nvSpPr>
        <p:spPr>
          <a:xfrm>
            <a:off x="7252479" y="4423431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D </a:t>
            </a:r>
            <a:r>
              <a:rPr lang="es-ES">
                <a:latin typeface="Inter" panose="020B0604020202020204" charset="0"/>
                <a:ea typeface="Inter" panose="020B0604020202020204" charset="0"/>
              </a:rPr>
              <a:t>= visió normal</a:t>
            </a:r>
          </a:p>
          <a:p>
            <a:r>
              <a:rPr lang="es-ES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d </a:t>
            </a:r>
            <a:r>
              <a:rPr lang="es-ES">
                <a:latin typeface="Inter" panose="020B0604020202020204" charset="0"/>
                <a:ea typeface="Inter" panose="020B0604020202020204" charset="0"/>
              </a:rPr>
              <a:t>= daltonisme</a:t>
            </a:r>
          </a:p>
        </p:txBody>
      </p:sp>
    </p:spTree>
    <p:extLst>
      <p:ext uri="{BB962C8B-B14F-4D97-AF65-F5344CB8AC3E}">
        <p14:creationId xmlns:p14="http://schemas.microsoft.com/office/powerpoint/2010/main" val="231731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E81AA5-7FE4-45DA-872B-8B6B84B19097}"/>
              </a:ext>
            </a:extLst>
          </p:cNvPr>
          <p:cNvSpPr/>
          <p:nvPr/>
        </p:nvSpPr>
        <p:spPr>
          <a:xfrm>
            <a:off x="170609" y="181204"/>
            <a:ext cx="8751718" cy="737768"/>
          </a:xfrm>
          <a:prstGeom prst="rect">
            <a:avLst/>
          </a:prstGeom>
          <a:solidFill>
            <a:srgbClr val="4DD7B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372583" y="258787"/>
            <a:ext cx="8055492" cy="6971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accent6"/>
                </a:solidFill>
              </a:rPr>
              <a:t>9. </a:t>
            </a:r>
            <a:r>
              <a:rPr lang="es-ES" b="1">
                <a:solidFill>
                  <a:schemeClr val="accent1"/>
                </a:solidFill>
              </a:rPr>
              <a:t>Transtorns d’origen genètic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Google Shape;71;p12">
            <a:extLst>
              <a:ext uri="{FF2B5EF4-FFF2-40B4-BE49-F238E27FC236}">
                <a16:creationId xmlns:a16="http://schemas.microsoft.com/office/drawing/2014/main" id="{BF54F4B5-F819-4C74-9C56-C32681E0E1D7}"/>
              </a:ext>
            </a:extLst>
          </p:cNvPr>
          <p:cNvSpPr txBox="1">
            <a:spLocks/>
          </p:cNvSpPr>
          <p:nvPr/>
        </p:nvSpPr>
        <p:spPr>
          <a:xfrm>
            <a:off x="798418" y="866851"/>
            <a:ext cx="7445037" cy="33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00000"/>
              <a:buFont typeface="Inter"/>
              <a:buNone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Els transtorns d’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origen genètic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són deguts 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anomalies en el material genètic</a:t>
            </a:r>
            <a:endParaRPr lang="es-ES" sz="1200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855BDD4-716E-411D-99D9-28C7F1B99032}"/>
              </a:ext>
            </a:extLst>
          </p:cNvPr>
          <p:cNvCxnSpPr/>
          <p:nvPr/>
        </p:nvCxnSpPr>
        <p:spPr>
          <a:xfrm>
            <a:off x="720437" y="894559"/>
            <a:ext cx="0" cy="248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1FFA76D6-8F23-4BFD-B187-44871379D0D1}"/>
              </a:ext>
            </a:extLst>
          </p:cNvPr>
          <p:cNvSpPr/>
          <p:nvPr/>
        </p:nvSpPr>
        <p:spPr>
          <a:xfrm>
            <a:off x="1012711" y="1232572"/>
            <a:ext cx="347840" cy="283025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/>
                </a:solidFill>
                <a:latin typeface="Inter" panose="020B0604020202020204" charset="0"/>
                <a:ea typeface="Inter" panose="020B0604020202020204" charset="0"/>
              </a:rPr>
              <a:t>1r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75FD5FD-626D-498E-AAB9-9676049A54C7}"/>
              </a:ext>
            </a:extLst>
          </p:cNvPr>
          <p:cNvCxnSpPr>
            <a:stCxn id="4" idx="3"/>
          </p:cNvCxnSpPr>
          <p:nvPr/>
        </p:nvCxnSpPr>
        <p:spPr>
          <a:xfrm flipV="1">
            <a:off x="1360551" y="1374084"/>
            <a:ext cx="7799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3BC62B5-8419-47C5-BB25-AD860DB61E22}"/>
              </a:ext>
            </a:extLst>
          </p:cNvPr>
          <p:cNvSpPr txBox="1"/>
          <p:nvPr/>
        </p:nvSpPr>
        <p:spPr>
          <a:xfrm>
            <a:off x="1378767" y="1202332"/>
            <a:ext cx="4515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ALTERACIONS EN EL NOMBRE DE CROMOSOMES</a:t>
            </a:r>
          </a:p>
        </p:txBody>
      </p:sp>
      <p:sp>
        <p:nvSpPr>
          <p:cNvPr id="17" name="Google Shape;71;p12">
            <a:extLst>
              <a:ext uri="{FF2B5EF4-FFF2-40B4-BE49-F238E27FC236}">
                <a16:creationId xmlns:a16="http://schemas.microsoft.com/office/drawing/2014/main" id="{498FF976-6CF1-4814-AEFB-947B66F74A4E}"/>
              </a:ext>
            </a:extLst>
          </p:cNvPr>
          <p:cNvSpPr txBox="1">
            <a:spLocks/>
          </p:cNvSpPr>
          <p:nvPr/>
        </p:nvSpPr>
        <p:spPr>
          <a:xfrm>
            <a:off x="1505000" y="1448700"/>
            <a:ext cx="7445037" cy="33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00000"/>
              <a:buFont typeface="Inter"/>
              <a:buNone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Sorgeixen quan el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repartiment de cromosomés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en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formació dels gàmets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és defectuós</a:t>
            </a:r>
          </a:p>
        </p:txBody>
      </p:sp>
      <p:sp>
        <p:nvSpPr>
          <p:cNvPr id="18" name="Google Shape;71;p12">
            <a:extLst>
              <a:ext uri="{FF2B5EF4-FFF2-40B4-BE49-F238E27FC236}">
                <a16:creationId xmlns:a16="http://schemas.microsoft.com/office/drawing/2014/main" id="{4BFE4EE7-3C75-4261-971E-023B6E7D7386}"/>
              </a:ext>
            </a:extLst>
          </p:cNvPr>
          <p:cNvSpPr txBox="1">
            <a:spLocks/>
          </p:cNvSpPr>
          <p:nvPr/>
        </p:nvSpPr>
        <p:spPr>
          <a:xfrm>
            <a:off x="1558875" y="1695068"/>
            <a:ext cx="7585125" cy="123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MONOSOMIES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 degudes a la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falta d’un cromosoma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a la dotació normal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</a:br>
            <a:r>
              <a:rPr lang="es-ES" sz="1200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EX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Síndrome de Turner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dones en què falta un cromosoma sexual </a:t>
            </a:r>
            <a:r>
              <a:rPr lang="es-ES" sz="12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(44 autosomes + 1 X)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TRISOMIES: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degudes a la presència d’un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cromosoma de més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3 cromosomes homòlegs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</a:br>
            <a:r>
              <a:rPr lang="es-ES" sz="1200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EX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: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Trisomia del cromosoma 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21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produeix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síndrome de Dawn</a:t>
            </a:r>
            <a:endParaRPr lang="es-ES" sz="1200" b="1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D9C5833-2CE8-4EBC-8780-3A32DBEB5795}"/>
              </a:ext>
            </a:extLst>
          </p:cNvPr>
          <p:cNvSpPr/>
          <p:nvPr/>
        </p:nvSpPr>
        <p:spPr>
          <a:xfrm>
            <a:off x="1711036" y="1784181"/>
            <a:ext cx="1108364" cy="1346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C91DED9-00AB-434F-9F55-01CD53C3CD15}"/>
              </a:ext>
            </a:extLst>
          </p:cNvPr>
          <p:cNvSpPr/>
          <p:nvPr/>
        </p:nvSpPr>
        <p:spPr>
          <a:xfrm>
            <a:off x="1711036" y="2481961"/>
            <a:ext cx="865909" cy="1346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A98A7C5-B259-4BA3-B19D-7633A98A50C1}"/>
              </a:ext>
            </a:extLst>
          </p:cNvPr>
          <p:cNvSpPr/>
          <p:nvPr/>
        </p:nvSpPr>
        <p:spPr>
          <a:xfrm>
            <a:off x="1012711" y="2996269"/>
            <a:ext cx="425835" cy="283025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/>
                </a:solidFill>
                <a:latin typeface="Inter" panose="020B0604020202020204" charset="0"/>
                <a:ea typeface="Inter" panose="020B0604020202020204" charset="0"/>
              </a:rPr>
              <a:t>2n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1714E86-CB5E-4071-828B-00B5F54D3B1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438546" y="3137782"/>
            <a:ext cx="77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39C25D6-81E2-4402-95BB-49B54B6C4AB6}"/>
              </a:ext>
            </a:extLst>
          </p:cNvPr>
          <p:cNvSpPr txBox="1"/>
          <p:nvPr/>
        </p:nvSpPr>
        <p:spPr>
          <a:xfrm>
            <a:off x="1456762" y="2966029"/>
            <a:ext cx="6473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ALTERACIONS EN ELS GENS DE AUTOSOMES DOMINANTS I RECESSIUS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B07167F-0744-4ECC-8B95-E9BA678AB2B2}"/>
              </a:ext>
            </a:extLst>
          </p:cNvPr>
          <p:cNvCxnSpPr>
            <a:cxnSpLocks/>
          </p:cNvCxnSpPr>
          <p:nvPr/>
        </p:nvCxnSpPr>
        <p:spPr>
          <a:xfrm flipH="1">
            <a:off x="1186630" y="1526597"/>
            <a:ext cx="1" cy="205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176711D-1D99-4A21-9CC6-C897C912E441}"/>
              </a:ext>
            </a:extLst>
          </p:cNvPr>
          <p:cNvSpPr/>
          <p:nvPr/>
        </p:nvSpPr>
        <p:spPr>
          <a:xfrm>
            <a:off x="91066" y="1758309"/>
            <a:ext cx="1287702" cy="426990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ES" sz="800">
                <a:latin typeface="Inter" panose="020B0604020202020204" charset="0"/>
                <a:ea typeface="Inter" panose="020B0604020202020204" charset="0"/>
              </a:rPr>
              <a:t>s’aprecia al cariotip i es pot conèixer abans d’expressar-se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6F1158A-9AAC-4723-8218-D6D38AA8C64E}"/>
              </a:ext>
            </a:extLst>
          </p:cNvPr>
          <p:cNvCxnSpPr>
            <a:cxnSpLocks/>
          </p:cNvCxnSpPr>
          <p:nvPr/>
        </p:nvCxnSpPr>
        <p:spPr>
          <a:xfrm flipH="1">
            <a:off x="1218700" y="3282466"/>
            <a:ext cx="1" cy="2055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A51D063-E496-4FFC-B8BD-406CF477B9D2}"/>
              </a:ext>
            </a:extLst>
          </p:cNvPr>
          <p:cNvSpPr/>
          <p:nvPr/>
        </p:nvSpPr>
        <p:spPr>
          <a:xfrm>
            <a:off x="123136" y="3514178"/>
            <a:ext cx="1287702" cy="576086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s-ES" sz="800">
                <a:latin typeface="Inter" panose="020B0604020202020204" charset="0"/>
                <a:ea typeface="Inter" panose="020B0604020202020204" charset="0"/>
              </a:rPr>
              <a:t>no s’aprecia al cariotip i no es pot conèixer fins que s’expressa</a:t>
            </a:r>
          </a:p>
        </p:txBody>
      </p:sp>
      <p:graphicFrame>
        <p:nvGraphicFramePr>
          <p:cNvPr id="24" name="Tabla 24">
            <a:extLst>
              <a:ext uri="{FF2B5EF4-FFF2-40B4-BE49-F238E27FC236}">
                <a16:creationId xmlns:a16="http://schemas.microsoft.com/office/drawing/2014/main" id="{262FBF5F-68B4-4E11-B491-3CE61BF3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24985"/>
              </p:ext>
            </p:extLst>
          </p:nvPr>
        </p:nvGraphicFramePr>
        <p:xfrm>
          <a:off x="1711035" y="3401251"/>
          <a:ext cx="6717026" cy="1376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58513">
                  <a:extLst>
                    <a:ext uri="{9D8B030D-6E8A-4147-A177-3AD203B41FA5}">
                      <a16:colId xmlns:a16="http://schemas.microsoft.com/office/drawing/2014/main" val="866639148"/>
                    </a:ext>
                  </a:extLst>
                </a:gridCol>
                <a:gridCol w="3358513">
                  <a:extLst>
                    <a:ext uri="{9D8B030D-6E8A-4147-A177-3AD203B41FA5}">
                      <a16:colId xmlns:a16="http://schemas.microsoft.com/office/drawing/2014/main" val="3925064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HERÈNCIA DOMINANT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HERÈNCIA RECESSIVA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0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Es produeix quan l’al·lel alterat és </a:t>
                      </a:r>
                      <a:r>
                        <a:rPr lang="es-ES" sz="1200" b="1">
                          <a:latin typeface="Inter" panose="020B0604020202020204" charset="0"/>
                          <a:ea typeface="Inter" panose="020B0604020202020204" charset="0"/>
                        </a:rPr>
                        <a:t>dominant</a:t>
                      </a:r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s-ES" sz="1200">
                          <a:solidFill>
                            <a:schemeClr val="accent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(fenotip aA, 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Es produeix quan l’al·lel alterat és </a:t>
                      </a:r>
                      <a:r>
                        <a:rPr lang="es-ES" sz="1200" b="1">
                          <a:latin typeface="Inter" panose="020B0604020202020204" charset="0"/>
                          <a:ea typeface="Inter" panose="020B0604020202020204" charset="0"/>
                        </a:rPr>
                        <a:t>recessiu</a:t>
                      </a:r>
                      <a:r>
                        <a:rPr lang="es-ES" sz="1200" b="0">
                          <a:latin typeface="Inter" panose="020B0604020202020204" charset="0"/>
                          <a:ea typeface="Inter" panose="020B0604020202020204" charset="0"/>
                        </a:rPr>
                        <a:t> </a:t>
                      </a:r>
                      <a:r>
                        <a:rPr lang="es-ES" sz="1200" b="0">
                          <a:solidFill>
                            <a:schemeClr val="accent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(fenotip aa)</a:t>
                      </a:r>
                      <a:endParaRPr lang="es-ES" sz="1200">
                        <a:solidFill>
                          <a:schemeClr val="accent1"/>
                        </a:solidFill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8717"/>
                  </a:ext>
                </a:extLst>
              </a:tr>
              <a:tr h="148745">
                <a:tc>
                  <a:txBody>
                    <a:bodyPr/>
                    <a:lstStyle/>
                    <a:p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Apareix en </a:t>
                      </a:r>
                      <a:r>
                        <a:rPr lang="es-ES" sz="1200" b="1">
                          <a:latin typeface="Inter" panose="020B0604020202020204" charset="0"/>
                          <a:ea typeface="Inter" panose="020B0604020202020204" charset="0"/>
                        </a:rPr>
                        <a:t>totes les generacions</a:t>
                      </a:r>
                      <a:endParaRPr lang="es-ES" sz="1200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Inter" panose="020B0604020202020204" charset="0"/>
                          <a:ea typeface="Inter" panose="020B0604020202020204" charset="0"/>
                        </a:rPr>
                        <a:t>Menys freqüents, difícil de detectar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4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u="sng" baseline="0">
                          <a:solidFill>
                            <a:schemeClr val="accent6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Inter" panose="020B0604020202020204" charset="0"/>
                          <a:ea typeface="Inter" panose="020B0604020202020204" charset="0"/>
                        </a:rPr>
                        <a:t>EX</a:t>
                      </a:r>
                      <a:r>
                        <a:rPr lang="es-ES" sz="1200" b="1" u="none"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 acondroplasia (enanisme)</a:t>
                      </a:r>
                      <a:endParaRPr lang="es-ES" sz="1200" b="1" u="sng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u="sng" baseline="0">
                          <a:solidFill>
                            <a:schemeClr val="accent6"/>
                          </a:solidFill>
                          <a:uFill>
                            <a:solidFill>
                              <a:schemeClr val="accent1"/>
                            </a:solidFill>
                          </a:uFill>
                          <a:latin typeface="Inter" panose="020B0604020202020204" charset="0"/>
                          <a:ea typeface="Inter" panose="020B0604020202020204" charset="0"/>
                        </a:rPr>
                        <a:t>EX</a:t>
                      </a:r>
                      <a:r>
                        <a:rPr lang="es-ES" sz="1200" b="1" u="none">
                          <a:latin typeface="Inter" panose="020B0604020202020204" charset="0"/>
                          <a:ea typeface="Inter" panose="020B0604020202020204" charset="0"/>
                        </a:rPr>
                        <a:t>:</a:t>
                      </a:r>
                      <a:r>
                        <a:rPr lang="es-ES" sz="1200" b="0" u="none">
                          <a:latin typeface="Inter" panose="020B0604020202020204" charset="0"/>
                          <a:ea typeface="Inter" panose="020B0604020202020204" charset="0"/>
                        </a:rPr>
                        <a:t> albinisme</a:t>
                      </a:r>
                      <a:endParaRPr lang="es-ES" sz="1200" b="1" u="sng"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9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65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A98A7C5-B259-4BA3-B19D-7633A98A50C1}"/>
              </a:ext>
            </a:extLst>
          </p:cNvPr>
          <p:cNvSpPr/>
          <p:nvPr/>
        </p:nvSpPr>
        <p:spPr>
          <a:xfrm>
            <a:off x="901875" y="232288"/>
            <a:ext cx="425835" cy="283025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/>
                </a:solidFill>
                <a:latin typeface="Inter" panose="020B0604020202020204" charset="0"/>
                <a:ea typeface="Inter" panose="020B0604020202020204" charset="0"/>
              </a:rPr>
              <a:t>3r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1714E86-CB5E-4071-828B-00B5F54D3B1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327710" y="373801"/>
            <a:ext cx="77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39C25D6-81E2-4402-95BB-49B54B6C4AB6}"/>
              </a:ext>
            </a:extLst>
          </p:cNvPr>
          <p:cNvSpPr txBox="1"/>
          <p:nvPr/>
        </p:nvSpPr>
        <p:spPr>
          <a:xfrm>
            <a:off x="1345926" y="202048"/>
            <a:ext cx="506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ALTERACIONS DELS GENS LLIGATS AL CROMOSOMA X</a:t>
            </a:r>
          </a:p>
        </p:txBody>
      </p:sp>
      <p:sp>
        <p:nvSpPr>
          <p:cNvPr id="23" name="Google Shape;71;p12">
            <a:extLst>
              <a:ext uri="{FF2B5EF4-FFF2-40B4-BE49-F238E27FC236}">
                <a16:creationId xmlns:a16="http://schemas.microsoft.com/office/drawing/2014/main" id="{EFB09563-99E7-495D-BA67-59DAE55F741C}"/>
              </a:ext>
            </a:extLst>
          </p:cNvPr>
          <p:cNvSpPr txBox="1">
            <a:spLocks/>
          </p:cNvSpPr>
          <p:nvPr/>
        </p:nvSpPr>
        <p:spPr>
          <a:xfrm>
            <a:off x="1463436" y="451173"/>
            <a:ext cx="7445037" cy="33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SzPct val="100000"/>
              <a:buFont typeface="Inter"/>
              <a:buNone/>
            </a:pP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Hi ha dues alteracions provocades per un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al·lel recessiu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segment diferencial del cromsoma X</a:t>
            </a:r>
            <a:endParaRPr lang="es-ES" sz="1200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sp>
        <p:nvSpPr>
          <p:cNvPr id="25" name="Google Shape;71;p12">
            <a:extLst>
              <a:ext uri="{FF2B5EF4-FFF2-40B4-BE49-F238E27FC236}">
                <a16:creationId xmlns:a16="http://schemas.microsoft.com/office/drawing/2014/main" id="{9B5256C8-3F32-4BEF-8828-BBFA7918D8B1}"/>
              </a:ext>
            </a:extLst>
          </p:cNvPr>
          <p:cNvSpPr txBox="1">
            <a:spLocks/>
          </p:cNvSpPr>
          <p:nvPr/>
        </p:nvSpPr>
        <p:spPr>
          <a:xfrm>
            <a:off x="1558875" y="758950"/>
            <a:ext cx="7585125" cy="61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DALTONISME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 trastorn hereditari que dificulta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distinció dels colors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HEMOFILIA: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es caracteritza per la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incapacitat de coaguluació de la sang</a:t>
            </a:r>
            <a:endParaRPr lang="es-ES" sz="1200" b="1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F5B7D89-DE83-4640-A28F-E12D740C8277}"/>
              </a:ext>
            </a:extLst>
          </p:cNvPr>
          <p:cNvSpPr/>
          <p:nvPr/>
        </p:nvSpPr>
        <p:spPr>
          <a:xfrm>
            <a:off x="1711036" y="848063"/>
            <a:ext cx="1039091" cy="1346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13E1881-F250-4FFE-B3F4-CE38451E0DE3}"/>
              </a:ext>
            </a:extLst>
          </p:cNvPr>
          <p:cNvSpPr/>
          <p:nvPr/>
        </p:nvSpPr>
        <p:spPr>
          <a:xfrm>
            <a:off x="1711036" y="1118041"/>
            <a:ext cx="865909" cy="13467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71;p12">
                <a:extLst>
                  <a:ext uri="{FF2B5EF4-FFF2-40B4-BE49-F238E27FC236}">
                    <a16:creationId xmlns:a16="http://schemas.microsoft.com/office/drawing/2014/main" id="{29F976FD-F24E-49A2-BC59-B7EE78EBCD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6148" y="1306025"/>
                <a:ext cx="7445037" cy="335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Inter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Inter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Inter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nter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nter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nter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nter"/>
                  <a:buChar char="●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Inter"/>
                  <a:buChar char="○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chemeClr val="dk1"/>
                  </a:buClr>
                  <a:buSzPts val="1400"/>
                  <a:buFont typeface="Inter"/>
                  <a:buChar char="■"/>
                  <a:defRPr sz="1400" b="0" i="0" u="none" strike="noStrike" cap="none">
                    <a:solidFill>
                      <a:schemeClr val="dk1"/>
                    </a:solidFill>
                    <a:latin typeface="Inter"/>
                    <a:ea typeface="Inter"/>
                    <a:cs typeface="Inter"/>
                    <a:sym typeface="Inter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Clr>
                    <a:schemeClr val="accent1"/>
                  </a:buClr>
                  <a:buSzPct val="100000"/>
                  <a:buFont typeface="Inter"/>
                  <a:buNone/>
                </a:pPr>
                <a:r>
                  <a:rPr lang="es-ES" sz="1200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Un </a:t>
                </a:r>
                <a:r>
                  <a:rPr lang="es-ES" sz="1200" b="1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home</a:t>
                </a:r>
                <a:r>
                  <a:rPr lang="es-ES" sz="1200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 expressa el trastorn si té el </a:t>
                </a:r>
                <a:r>
                  <a:rPr lang="es-ES" sz="1200" u="sng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gen del cromosoma X</a:t>
                </a:r>
                <a:r>
                  <a:rPr lang="es-ES" sz="1200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 que el provoca: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</m:ctrlPr>
                      </m:sSupPr>
                      <m:e>
                        <m: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  <m:t>𝑿</m:t>
                        </m:r>
                      </m:e>
                      <m:sup>
                        <m: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  <m:t>𝒅</m:t>
                        </m:r>
                      </m:sup>
                    </m:sSup>
                    <m:r>
                      <a:rPr lang="es-ES" sz="1200" b="1" i="1" smtClean="0">
                        <a:solidFill>
                          <a:schemeClr val="accent1"/>
                        </a:solidFill>
                        <a:uFill>
                          <a:solidFill>
                            <a:schemeClr val="accent1"/>
                          </a:solidFill>
                        </a:uFill>
                        <a:latin typeface="Cambria Math" panose="02040503050406030204" pitchFamily="18" charset="0"/>
                        <a:ea typeface="Inter" panose="020B0604020202020204" charset="0"/>
                        <a:sym typeface="Inter SemiBold"/>
                      </a:rPr>
                      <m:t>𝒀</m:t>
                    </m:r>
                  </m:oMath>
                </a14:m>
                <a:endParaRPr lang="es-ES" sz="1200" b="1">
                  <a:solidFill>
                    <a:schemeClr val="accent1"/>
                  </a:solidFill>
                  <a:uFill>
                    <a:solidFill>
                      <a:schemeClr val="accent1"/>
                    </a:solidFill>
                  </a:uFill>
                  <a:latin typeface="Inter" panose="020B0604020202020204" charset="0"/>
                  <a:ea typeface="Inter" panose="020B0604020202020204" charset="0"/>
                  <a:cs typeface="Inter SemiBold"/>
                  <a:sym typeface="Inter SemiBold"/>
                </a:endParaRPr>
              </a:p>
              <a:p>
                <a:pPr marL="0" indent="0">
                  <a:lnSpc>
                    <a:spcPct val="150000"/>
                  </a:lnSpc>
                  <a:buClr>
                    <a:schemeClr val="accent1"/>
                  </a:buClr>
                  <a:buSzPct val="100000"/>
                  <a:buFont typeface="Inter"/>
                  <a:buNone/>
                </a:pPr>
                <a:r>
                  <a:rPr lang="es-ES" sz="1200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Una </a:t>
                </a:r>
                <a:r>
                  <a:rPr lang="es-ES" sz="1200" b="1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dona</a:t>
                </a:r>
                <a:r>
                  <a:rPr lang="es-ES" sz="1200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 ha de tindre el gen en </a:t>
                </a:r>
                <a:r>
                  <a:rPr lang="es-ES" sz="1200" u="sng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ambdós cromosomas X</a:t>
                </a:r>
                <a:r>
                  <a:rPr lang="es-ES" sz="1200">
                    <a:uFill>
                      <a:solidFill>
                        <a:schemeClr val="accent1"/>
                      </a:solidFill>
                    </a:uFill>
                    <a:latin typeface="Inter" panose="020B0604020202020204" charset="0"/>
                    <a:ea typeface="Inter" panose="020B0604020202020204" charset="0"/>
                    <a:cs typeface="Inter SemiBold"/>
                    <a:sym typeface="Inter SemiBold"/>
                  </a:rPr>
                  <a:t> perquè és recessiu: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</m:ctrlPr>
                      </m:sSupPr>
                      <m:e>
                        <m: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  <m:t>𝑿</m:t>
                        </m:r>
                      </m:e>
                      <m:sup>
                        <m: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  <m:t>𝒅</m:t>
                        </m:r>
                      </m:sup>
                    </m:sSup>
                    <m:sSup>
                      <m:sSupPr>
                        <m:ctrlP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</m:ctrlPr>
                      </m:sSupPr>
                      <m:e>
                        <m: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  <m:t>𝑿</m:t>
                        </m:r>
                      </m:e>
                      <m:sup>
                        <m:r>
                          <a:rPr lang="es-ES" sz="1200" b="1" i="1" smtClean="0">
                            <a:solidFill>
                              <a:schemeClr val="accent1"/>
                            </a:solidFill>
                            <a:uFill>
                              <a:solidFill>
                                <a:schemeClr val="accent1"/>
                              </a:solidFill>
                            </a:uFill>
                            <a:latin typeface="Cambria Math" panose="02040503050406030204" pitchFamily="18" charset="0"/>
                            <a:ea typeface="Inter" panose="020B0604020202020204" charset="0"/>
                            <a:sym typeface="Inter SemiBold"/>
                          </a:rPr>
                          <m:t>𝒅</m:t>
                        </m:r>
                      </m:sup>
                    </m:sSup>
                  </m:oMath>
                </a14:m>
                <a:endParaRPr lang="es-ES" sz="1200" b="1">
                  <a:uFill>
                    <a:solidFill>
                      <a:schemeClr val="accent1"/>
                    </a:solidFill>
                  </a:uFill>
                  <a:latin typeface="Inter" panose="020B0604020202020204" charset="0"/>
                  <a:ea typeface="Inter" panose="020B0604020202020204" charset="0"/>
                  <a:cs typeface="Inter SemiBold"/>
                  <a:sym typeface="Inter SemiBold"/>
                </a:endParaRPr>
              </a:p>
            </p:txBody>
          </p:sp>
        </mc:Choice>
        <mc:Fallback xmlns="">
          <p:sp>
            <p:nvSpPr>
              <p:cNvPr id="30" name="Google Shape;71;p12">
                <a:extLst>
                  <a:ext uri="{FF2B5EF4-FFF2-40B4-BE49-F238E27FC236}">
                    <a16:creationId xmlns:a16="http://schemas.microsoft.com/office/drawing/2014/main" id="{29F976FD-F24E-49A2-BC59-B7EE78EB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48" y="1306025"/>
                <a:ext cx="7445037" cy="335481"/>
              </a:xfrm>
              <a:prstGeom prst="rect">
                <a:avLst/>
              </a:prstGeom>
              <a:blipFill>
                <a:blip r:embed="rId3"/>
                <a:stretch>
                  <a:fillRect l="-1310" b="-8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: doblada hacia arriba 4">
            <a:extLst>
              <a:ext uri="{FF2B5EF4-FFF2-40B4-BE49-F238E27FC236}">
                <a16:creationId xmlns:a16="http://schemas.microsoft.com/office/drawing/2014/main" id="{95547395-ECAE-4D2B-83A3-8185CD467282}"/>
              </a:ext>
            </a:extLst>
          </p:cNvPr>
          <p:cNvSpPr/>
          <p:nvPr/>
        </p:nvSpPr>
        <p:spPr>
          <a:xfrm rot="5400000">
            <a:off x="656428" y="937339"/>
            <a:ext cx="974489" cy="184986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: doblada hacia arriba 30">
            <a:extLst>
              <a:ext uri="{FF2B5EF4-FFF2-40B4-BE49-F238E27FC236}">
                <a16:creationId xmlns:a16="http://schemas.microsoft.com/office/drawing/2014/main" id="{31003A62-C50F-464A-A871-102DD1927330}"/>
              </a:ext>
            </a:extLst>
          </p:cNvPr>
          <p:cNvSpPr/>
          <p:nvPr/>
        </p:nvSpPr>
        <p:spPr>
          <a:xfrm rot="5400000">
            <a:off x="526442" y="1070589"/>
            <a:ext cx="1234460" cy="184986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49DAA24-9249-424D-8D2C-D4CC4D1FFB59}"/>
              </a:ext>
            </a:extLst>
          </p:cNvPr>
          <p:cNvCxnSpPr/>
          <p:nvPr/>
        </p:nvCxnSpPr>
        <p:spPr>
          <a:xfrm>
            <a:off x="1447268" y="1340660"/>
            <a:ext cx="590256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3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30750D6-ED41-4B31-8662-6A67EBB5A51F}"/>
              </a:ext>
            </a:extLst>
          </p:cNvPr>
          <p:cNvSpPr/>
          <p:nvPr/>
        </p:nvSpPr>
        <p:spPr>
          <a:xfrm>
            <a:off x="170609" y="215838"/>
            <a:ext cx="8751718" cy="1281979"/>
          </a:xfrm>
          <a:prstGeom prst="rect">
            <a:avLst/>
          </a:prstGeom>
          <a:solidFill>
            <a:srgbClr val="4DD7B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372583" y="258787"/>
            <a:ext cx="8055492" cy="6971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chemeClr val="accent6"/>
                </a:solidFill>
              </a:rPr>
              <a:t>10. </a:t>
            </a:r>
            <a:r>
              <a:rPr lang="es-ES" b="1">
                <a:solidFill>
                  <a:schemeClr val="accent1"/>
                </a:solidFill>
              </a:rPr>
              <a:t>Prevenció i diagnòstic de transtorns genètics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" name="Google Shape;66;p12">
            <a:extLst>
              <a:ext uri="{FF2B5EF4-FFF2-40B4-BE49-F238E27FC236}">
                <a16:creationId xmlns:a16="http://schemas.microsoft.com/office/drawing/2014/main" id="{18D76ABA-8D77-456E-B80D-2866E8FA5C6C}"/>
              </a:ext>
            </a:extLst>
          </p:cNvPr>
          <p:cNvSpPr txBox="1">
            <a:spLocks/>
          </p:cNvSpPr>
          <p:nvPr/>
        </p:nvSpPr>
        <p:spPr>
          <a:xfrm>
            <a:off x="456300" y="1562054"/>
            <a:ext cx="3841350" cy="44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r>
              <a:rPr lang="es-ES" sz="2800" b="1" u="heavy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</a:rPr>
              <a:t>PREVENCIÓ PRIMÀRIA</a:t>
            </a:r>
            <a:endParaRPr lang="es-ES" sz="2800" b="1" u="heavy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BD3779-1902-4F41-A19E-5546DE15CB07}"/>
              </a:ext>
            </a:extLst>
          </p:cNvPr>
          <p:cNvSpPr/>
          <p:nvPr/>
        </p:nvSpPr>
        <p:spPr>
          <a:xfrm>
            <a:off x="456300" y="2003348"/>
            <a:ext cx="6997445" cy="393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Si es coneixen antecedents de malalties hereditàries </a:t>
            </a:r>
            <a:r>
              <a:rPr lang="es-ES">
                <a:solidFill>
                  <a:schemeClr val="accent1"/>
                </a:solidFill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</a:t>
            </a:r>
            <a:r>
              <a:rPr lang="es-ES"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sym typeface="Wingdings" panose="05000000000000000000" pitchFamily="2" charset="2"/>
              </a:rPr>
              <a:t>abans de la concepció</a:t>
            </a:r>
            <a:endParaRPr lang="es-ES">
              <a:solidFill>
                <a:schemeClr val="tx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BA62F4-0A50-4AFD-9664-9ACB9337BE19}"/>
              </a:ext>
            </a:extLst>
          </p:cNvPr>
          <p:cNvSpPr txBox="1"/>
          <p:nvPr/>
        </p:nvSpPr>
        <p:spPr>
          <a:xfrm>
            <a:off x="456300" y="2417861"/>
            <a:ext cx="632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>
                <a:latin typeface="Inter" panose="020B0604020202020204" charset="0"/>
                <a:ea typeface="Inter" panose="020B0604020202020204" charset="0"/>
              </a:rPr>
              <a:t>D’acord amb els aspectes econòmics, culturals, religiosos, familiars</a:t>
            </a:r>
          </a:p>
        </p:txBody>
      </p:sp>
    </p:spTree>
    <p:extLst>
      <p:ext uri="{BB962C8B-B14F-4D97-AF65-F5344CB8AC3E}">
        <p14:creationId xmlns:p14="http://schemas.microsoft.com/office/powerpoint/2010/main" val="409682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071B58-E17A-4778-B1F6-20C627DB1B42}"/>
              </a:ext>
            </a:extLst>
          </p:cNvPr>
          <p:cNvSpPr txBox="1"/>
          <p:nvPr/>
        </p:nvSpPr>
        <p:spPr>
          <a:xfrm>
            <a:off x="345461" y="3209825"/>
            <a:ext cx="82314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1"/>
              </a:buClr>
              <a:buFont typeface="Inter" panose="020B0604020202020204" charset="0"/>
              <a:buChar char="●"/>
            </a:pPr>
            <a:r>
              <a:rPr lang="es-ES" b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DIAGNÒSTIC POSTNATAL</a:t>
            </a:r>
            <a:r>
              <a:rPr lang="es-ES" b="1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:</a:t>
            </a:r>
            <a:r>
              <a:rPr lang="es-ES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es fa </a:t>
            </a:r>
            <a:r>
              <a:rPr lang="es-ES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després del naixement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durant els primers dies de vida</a:t>
            </a:r>
            <a:endParaRPr lang="es-ES" b="1" u="sng">
              <a:solidFill>
                <a:schemeClr val="accent6"/>
              </a:solidFill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s-ES" sz="1200" b="1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      </a:t>
            </a:r>
            <a:r>
              <a:rPr lang="es-ES" sz="1200" b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EX</a:t>
            </a:r>
            <a:r>
              <a:rPr lang="es-ES" sz="1200" b="1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: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prova del taló</a:t>
            </a:r>
          </a:p>
        </p:txBody>
      </p:sp>
      <p:sp>
        <p:nvSpPr>
          <p:cNvPr id="14" name="Google Shape;71;p12">
            <a:extLst>
              <a:ext uri="{FF2B5EF4-FFF2-40B4-BE49-F238E27FC236}">
                <a16:creationId xmlns:a16="http://schemas.microsoft.com/office/drawing/2014/main" id="{5D61BD35-272C-4199-ADC3-FF728BCC461D}"/>
              </a:ext>
            </a:extLst>
          </p:cNvPr>
          <p:cNvSpPr txBox="1">
            <a:spLocks/>
          </p:cNvSpPr>
          <p:nvPr/>
        </p:nvSpPr>
        <p:spPr>
          <a:xfrm>
            <a:off x="675528" y="1067311"/>
            <a:ext cx="8669362" cy="210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No invasives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 major seguritat però inexactes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      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analítiques d’ADN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per detectar proteïnes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      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ecografies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i mesures de parts del fetus</a:t>
            </a:r>
            <a:endParaRPr lang="es-ES" sz="1200" b="1" u="sng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s-ES" sz="1200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Invasives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Inter SemiBold"/>
              </a:rPr>
              <a:t> amb una agulla per obtindre cèl·lules del fetus </a:t>
            </a:r>
            <a:r>
              <a:rPr lang="es-ES" sz="1200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 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major exactitud però gran risc de pèrdre l’embaràs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      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aminocentesi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s’introdueix una agulla fins a l’úter per recollir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líquid amniòtic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      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cordocentesi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s’analitza la sang del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cordó umbilical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que uneix la mare amb el fetus</a:t>
            </a:r>
            <a:b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       </a:t>
            </a:r>
            <a:r>
              <a:rPr lang="es-ES" sz="1200" b="1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biòpsia de vellositats cròniques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cèl·lules fetals de les </a:t>
            </a:r>
            <a:r>
              <a:rPr lang="es-ES" sz="1200" u="sng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parets de l’úter</a:t>
            </a:r>
            <a:r>
              <a:rPr lang="es-ES" sz="1200"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  <a:cs typeface="Inter SemiBold"/>
                <a:sym typeface="Wingdings" panose="05000000000000000000" pitchFamily="2" charset="2"/>
              </a:rPr>
              <a:t> que comuniquen amb la placenta</a:t>
            </a:r>
            <a:endParaRPr lang="es-ES" sz="1200" b="1"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  <a:cs typeface="Inter SemiBold"/>
              <a:sym typeface="Inter SemiBold"/>
            </a:endParaRPr>
          </a:p>
        </p:txBody>
      </p:sp>
      <p:sp>
        <p:nvSpPr>
          <p:cNvPr id="19" name="Google Shape;66;p12">
            <a:extLst>
              <a:ext uri="{FF2B5EF4-FFF2-40B4-BE49-F238E27FC236}">
                <a16:creationId xmlns:a16="http://schemas.microsoft.com/office/drawing/2014/main" id="{72710E6B-EB5B-473E-B22E-D98793811A48}"/>
              </a:ext>
            </a:extLst>
          </p:cNvPr>
          <p:cNvSpPr txBox="1">
            <a:spLocks/>
          </p:cNvSpPr>
          <p:nvPr/>
        </p:nvSpPr>
        <p:spPr>
          <a:xfrm>
            <a:off x="345463" y="242346"/>
            <a:ext cx="4316591" cy="44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adea"/>
              <a:buNone/>
              <a:defRPr sz="4500" b="0" i="0" u="none" strike="noStrike" cap="none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r>
              <a:rPr lang="es-ES" sz="2800" b="1" u="heavy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</a:rPr>
              <a:t>PREVENCIÓ SECUNDÀRIA</a:t>
            </a:r>
            <a:endParaRPr lang="es-ES" sz="2800" b="1" u="heavy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9B6F4C0-623F-4ED7-8719-A536BB3EAC02}"/>
              </a:ext>
            </a:extLst>
          </p:cNvPr>
          <p:cNvSpPr txBox="1"/>
          <p:nvPr/>
        </p:nvSpPr>
        <p:spPr>
          <a:xfrm>
            <a:off x="345461" y="618257"/>
            <a:ext cx="823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1"/>
              </a:buClr>
              <a:buFont typeface="Inter" panose="020B0604020202020204" charset="0"/>
              <a:buChar char="●"/>
            </a:pPr>
            <a:r>
              <a:rPr lang="es-ES" b="1" u="sng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DIAGNÒSTIC PRENATAL</a:t>
            </a:r>
            <a:r>
              <a:rPr lang="es-ES" b="1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:</a:t>
            </a:r>
            <a:r>
              <a:rPr lang="es-ES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es fa al </a:t>
            </a:r>
            <a:r>
              <a:rPr lang="es-ES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fetus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Inter" panose="020B0604020202020204" charset="0"/>
                <a:ea typeface="Inter" panose="020B0604020202020204" charset="0"/>
              </a:rPr>
              <a:t> (dins de l’úter) i abans del naixement per determinar l’existència de certes anomalies</a:t>
            </a:r>
            <a:endParaRPr lang="es-ES" b="1" u="sng">
              <a:solidFill>
                <a:schemeClr val="accent6"/>
              </a:solidFill>
              <a:uFill>
                <a:solidFill>
                  <a:schemeClr val="accent1"/>
                </a:solidFill>
              </a:uFill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10449"/>
      </p:ext>
    </p:extLst>
  </p:cSld>
  <p:clrMapOvr>
    <a:masterClrMapping/>
  </p:clrMapOvr>
</p:sld>
</file>

<file path=ppt/theme/theme1.xml><?xml version="1.0" encoding="utf-8"?>
<a:theme xmlns:a="http://schemas.openxmlformats.org/drawingml/2006/main" name="Amazing Botanical Slides">
  <a:themeElements>
    <a:clrScheme name="Custom 347">
      <a:dk1>
        <a:srgbClr val="0D050E"/>
      </a:dk1>
      <a:lt1>
        <a:srgbClr val="FFFFFF"/>
      </a:lt1>
      <a:dk2>
        <a:srgbClr val="9E9E9E"/>
      </a:dk2>
      <a:lt2>
        <a:srgbClr val="FFF7EA"/>
      </a:lt2>
      <a:accent1>
        <a:srgbClr val="FF4F63"/>
      </a:accent1>
      <a:accent2>
        <a:srgbClr val="FC8F27"/>
      </a:accent2>
      <a:accent3>
        <a:srgbClr val="A33B80"/>
      </a:accent3>
      <a:accent4>
        <a:srgbClr val="E0D9FF"/>
      </a:accent4>
      <a:accent5>
        <a:srgbClr val="E0FE9C"/>
      </a:accent5>
      <a:accent6>
        <a:srgbClr val="4DD7BC"/>
      </a:accent6>
      <a:hlink>
        <a:srgbClr val="0D050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561</Words>
  <Application>Microsoft Office PowerPoint</Application>
  <PresentationFormat>Presentación en pantalla (16:9)</PresentationFormat>
  <Paragraphs>77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Inter</vt:lpstr>
      <vt:lpstr>Cambria Math</vt:lpstr>
      <vt:lpstr>Caladea</vt:lpstr>
      <vt:lpstr>Wingdings</vt:lpstr>
      <vt:lpstr>Arial</vt:lpstr>
      <vt:lpstr>Amazing Botanical Slides</vt:lpstr>
      <vt:lpstr>BIOLOGIA T.3 GENÈTICA HUMANA</vt:lpstr>
      <vt:lpstr>1. Teoria cromosómica de l’herència</vt:lpstr>
      <vt:lpstr>3. La determinació genètica del sexe en l’espècie humana</vt:lpstr>
      <vt:lpstr>Presentación de PowerPoint</vt:lpstr>
      <vt:lpstr>9. Transtorns d’origen genètic</vt:lpstr>
      <vt:lpstr>Presentación de PowerPoint</vt:lpstr>
      <vt:lpstr>10. Prevenció i diagnòstic de transtorns genètics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T.3 GENÈTICA HUMANA</dc:title>
  <cp:lastModifiedBy>Eva Arnau</cp:lastModifiedBy>
  <cp:revision>15</cp:revision>
  <dcterms:modified xsi:type="dcterms:W3CDTF">2023-01-30T17:07:17Z</dcterms:modified>
</cp:coreProperties>
</file>