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6" r:id="rId1"/>
  </p:sldMasterIdLst>
  <p:notesMasterIdLst>
    <p:notesMasterId r:id="rId16"/>
  </p:notesMasterIdLst>
  <p:sldIdLst>
    <p:sldId id="256" r:id="rId2"/>
    <p:sldId id="257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</p:sldIdLst>
  <p:sldSz cx="9144000" cy="5143500" type="screen16x9"/>
  <p:notesSz cx="6858000" cy="9144000"/>
  <p:embeddedFontLst>
    <p:embeddedFont>
      <p:font typeface="Bebas Neue" panose="020B0604020202020204" charset="0"/>
      <p:regular r:id="rId17"/>
    </p:embeddedFont>
    <p:embeddedFont>
      <p:font typeface="Inter" panose="020B0604020202020204" charset="0"/>
      <p:regular r:id="rId18"/>
      <p:bold r:id="rId19"/>
    </p:embeddedFont>
    <p:embeddedFont>
      <p:font typeface="Kanit" panose="020B0604020202020204" charset="-34"/>
      <p:regular r:id="rId20"/>
      <p:bold r:id="rId21"/>
      <p:italic r:id="rId22"/>
      <p:boldItalic r:id="rId23"/>
    </p:embeddedFont>
    <p:embeddedFont>
      <p:font typeface="Mulish Medium" panose="020B0604020202020204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8BA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573BDC1-BD6D-4ACD-B2A0-578576A26AB3}">
  <a:tblStyle styleId="{F573BDC1-BD6D-4ACD-B2A0-578576A26AB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font" Target="fonts/font11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10d1d5e8f94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10d1d5e8f94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369474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21092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92530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68606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4205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02804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6995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23516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14268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33587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10881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70616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8125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782250" y="1288914"/>
            <a:ext cx="4651500" cy="2125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500"/>
              <a:buFont typeface="Loved by the King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656075" y="3488887"/>
            <a:ext cx="3777900" cy="365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600">
                <a:latin typeface="Mulish Medium"/>
                <a:ea typeface="Mulish Medium"/>
                <a:cs typeface="Mulish Medium"/>
                <a:sym typeface="Mulish Mediu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4"/>
          <p:cNvPicPr preferRelativeResize="0"/>
          <p:nvPr/>
        </p:nvPicPr>
        <p:blipFill rotWithShape="1">
          <a:blip r:embed="rId2">
            <a:alphaModFix/>
          </a:blip>
          <a:srcRect l="15074"/>
          <a:stretch/>
        </p:blipFill>
        <p:spPr>
          <a:xfrm>
            <a:off x="0" y="-8125"/>
            <a:ext cx="776555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457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716900" y="1038475"/>
            <a:ext cx="7704000" cy="35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nter SemiBold"/>
              <a:buAutoNum type="arabicPeriod"/>
              <a:defRPr sz="1100"/>
            </a:lvl1pPr>
            <a:lvl2pPr marL="914400" lvl="1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 Condensed Light"/>
              <a:buAutoNum type="alphaLcPeriod"/>
              <a:defRPr sz="1600"/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 Condensed Light"/>
              <a:buAutoNum type="romanLcPeriod"/>
              <a:defRPr sz="1600"/>
            </a:lvl3pPr>
            <a:lvl4pPr marL="1828800" lvl="3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 Condensed Light"/>
              <a:buAutoNum type="arabicPeriod"/>
              <a:defRPr sz="1600"/>
            </a:lvl4pPr>
            <a:lvl5pPr marL="2286000" lvl="4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 Condensed Light"/>
              <a:buAutoNum type="alphaLcPeriod"/>
              <a:defRPr sz="1600"/>
            </a:lvl5pPr>
            <a:lvl6pPr marL="2743200" lvl="5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 Condensed Light"/>
              <a:buAutoNum type="romanLcPeriod"/>
              <a:defRPr sz="1600"/>
            </a:lvl6pPr>
            <a:lvl7pPr marL="3200400" lvl="6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 Condensed Light"/>
              <a:buAutoNum type="arabicPeriod"/>
              <a:defRPr sz="1600"/>
            </a:lvl7pPr>
            <a:lvl8pPr marL="3657600" lvl="7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 Condensed Light"/>
              <a:buAutoNum type="alphaLcPeriod"/>
              <a:defRPr sz="1600"/>
            </a:lvl8pPr>
            <a:lvl9pPr marL="4114800" lvl="8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 Condensed Light"/>
              <a:buAutoNum type="romanLcPeriod"/>
              <a:defRPr sz="1600"/>
            </a:lvl9pPr>
          </a:lstStyle>
          <a:p>
            <a:endParaRPr/>
          </a:p>
        </p:txBody>
      </p:sp>
      <p:pic>
        <p:nvPicPr>
          <p:cNvPr id="23" name="Google Shape;23;p4"/>
          <p:cNvPicPr preferRelativeResize="0"/>
          <p:nvPr/>
        </p:nvPicPr>
        <p:blipFill rotWithShape="1">
          <a:blip r:embed="rId3">
            <a:alphaModFix/>
          </a:blip>
          <a:srcRect l="35831" r="48145"/>
          <a:stretch/>
        </p:blipFill>
        <p:spPr>
          <a:xfrm flipH="1">
            <a:off x="7678877" y="-8125"/>
            <a:ext cx="1465123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oogle Shape;185;p26"/>
          <p:cNvGrpSpPr/>
          <p:nvPr/>
        </p:nvGrpSpPr>
        <p:grpSpPr>
          <a:xfrm rot="10800000">
            <a:off x="-7275" y="-8125"/>
            <a:ext cx="9152244" cy="5143500"/>
            <a:chOff x="3254492" y="-8125"/>
            <a:chExt cx="9152244" cy="5143500"/>
          </a:xfrm>
        </p:grpSpPr>
        <p:pic>
          <p:nvPicPr>
            <p:cNvPr id="186" name="Google Shape;186;p26"/>
            <p:cNvPicPr preferRelativeResize="0"/>
            <p:nvPr/>
          </p:nvPicPr>
          <p:blipFill rotWithShape="1">
            <a:blip r:embed="rId2">
              <a:alphaModFix/>
            </a:blip>
            <a:srcRect l="42329"/>
            <a:stretch/>
          </p:blipFill>
          <p:spPr>
            <a:xfrm>
              <a:off x="3254492" y="-8125"/>
              <a:ext cx="5273050" cy="51435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7" name="Google Shape;187;p26"/>
            <p:cNvPicPr preferRelativeResize="0"/>
            <p:nvPr/>
          </p:nvPicPr>
          <p:blipFill rotWithShape="1">
            <a:blip r:embed="rId3">
              <a:alphaModFix/>
            </a:blip>
            <a:srcRect l="9327" r="38965"/>
            <a:stretch/>
          </p:blipFill>
          <p:spPr>
            <a:xfrm flipH="1">
              <a:off x="7678861" y="-8125"/>
              <a:ext cx="4727875" cy="5143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9" name="Google Shape;189;p27"/>
          <p:cNvGrpSpPr/>
          <p:nvPr/>
        </p:nvGrpSpPr>
        <p:grpSpPr>
          <a:xfrm>
            <a:off x="0" y="-8125"/>
            <a:ext cx="9144000" cy="5143500"/>
            <a:chOff x="0" y="-8125"/>
            <a:chExt cx="9144000" cy="5143500"/>
          </a:xfrm>
        </p:grpSpPr>
        <p:pic>
          <p:nvPicPr>
            <p:cNvPr id="190" name="Google Shape;190;p27"/>
            <p:cNvPicPr preferRelativeResize="0"/>
            <p:nvPr/>
          </p:nvPicPr>
          <p:blipFill rotWithShape="1">
            <a:blip r:embed="rId2">
              <a:alphaModFix/>
            </a:blip>
            <a:srcRect l="15074"/>
            <a:stretch/>
          </p:blipFill>
          <p:spPr>
            <a:xfrm>
              <a:off x="0" y="-8125"/>
              <a:ext cx="7765550" cy="51435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1" name="Google Shape;191;p27"/>
            <p:cNvPicPr preferRelativeResize="0"/>
            <p:nvPr/>
          </p:nvPicPr>
          <p:blipFill rotWithShape="1">
            <a:blip r:embed="rId3">
              <a:alphaModFix/>
            </a:blip>
            <a:srcRect l="35831" r="48145"/>
            <a:stretch/>
          </p:blipFill>
          <p:spPr>
            <a:xfrm flipH="1">
              <a:off x="7678877" y="-8125"/>
              <a:ext cx="1465123" cy="5143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7750" y="539496"/>
            <a:ext cx="7708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Kanit"/>
              <a:buNone/>
              <a:defRPr sz="35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Font typeface="Bebas Neue"/>
              <a:buNone/>
              <a:defRPr sz="35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Font typeface="Bebas Neue"/>
              <a:buNone/>
              <a:defRPr sz="35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Font typeface="Bebas Neue"/>
              <a:buNone/>
              <a:defRPr sz="35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Font typeface="Bebas Neue"/>
              <a:buNone/>
              <a:defRPr sz="35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Font typeface="Bebas Neue"/>
              <a:buNone/>
              <a:defRPr sz="35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Font typeface="Bebas Neue"/>
              <a:buNone/>
              <a:defRPr sz="35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Font typeface="Bebas Neue"/>
              <a:buNone/>
              <a:defRPr sz="35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500"/>
              <a:buFont typeface="Bebas Neue"/>
              <a:buNone/>
              <a:defRPr sz="3500">
                <a:solidFill>
                  <a:schemeClr val="accent4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92700" y="1351875"/>
            <a:ext cx="7711800" cy="32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Inter"/>
              <a:buChar char="●"/>
              <a:defRPr sz="15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lvl="1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Inter"/>
              <a:buChar char="○"/>
              <a:defRPr sz="15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lvl="2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Inter"/>
              <a:buChar char="■"/>
              <a:defRPr sz="15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lvl="3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Inter"/>
              <a:buChar char="●"/>
              <a:defRPr sz="15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lvl="4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Inter"/>
              <a:buChar char="○"/>
              <a:defRPr sz="15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lvl="5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Inter"/>
              <a:buChar char="■"/>
              <a:defRPr sz="15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lvl="6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Inter"/>
              <a:buChar char="●"/>
              <a:defRPr sz="15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lvl="7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Inter"/>
              <a:buChar char="○"/>
              <a:defRPr sz="15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lvl="8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Inter"/>
              <a:buChar char="■"/>
              <a:defRPr sz="15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72" r:id="rId4"/>
    <p:sldLayoutId id="2147483673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1"/>
          <p:cNvSpPr txBox="1">
            <a:spLocks noGrp="1"/>
          </p:cNvSpPr>
          <p:nvPr>
            <p:ph type="ctrTitle"/>
          </p:nvPr>
        </p:nvSpPr>
        <p:spPr>
          <a:xfrm>
            <a:off x="2213285" y="138713"/>
            <a:ext cx="6719453" cy="212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200"/>
              <a:t>BIOLOGIA T.2</a:t>
            </a:r>
            <a:br>
              <a:rPr lang="de" sz="8100"/>
            </a:br>
            <a:r>
              <a:rPr lang="es-ES" sz="3600">
                <a:solidFill>
                  <a:schemeClr val="lt1"/>
                </a:solidFill>
              </a:rPr>
              <a:t>HERÈNCIA I GENÈTICA</a:t>
            </a:r>
            <a:endParaRPr sz="3600">
              <a:solidFill>
                <a:schemeClr val="lt1"/>
              </a:solidFill>
            </a:endParaRPr>
          </a:p>
        </p:txBody>
      </p:sp>
      <p:sp>
        <p:nvSpPr>
          <p:cNvPr id="203" name="Google Shape;203;p31"/>
          <p:cNvSpPr txBox="1">
            <a:spLocks noGrp="1"/>
          </p:cNvSpPr>
          <p:nvPr>
            <p:ph type="subTitle" idx="1"/>
          </p:nvPr>
        </p:nvSpPr>
        <p:spPr>
          <a:xfrm>
            <a:off x="5099420" y="1971815"/>
            <a:ext cx="3777900" cy="36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accent2">
                    <a:lumMod val="40000"/>
                    <a:lumOff val="60000"/>
                  </a:schemeClr>
                </a:solidFill>
              </a:rPr>
              <a:t>Problemes</a:t>
            </a:r>
            <a:endParaRPr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B4270B27-5181-459C-A703-4FB0B598ADE2}"/>
              </a:ext>
            </a:extLst>
          </p:cNvPr>
          <p:cNvGrpSpPr/>
          <p:nvPr/>
        </p:nvGrpSpPr>
        <p:grpSpPr>
          <a:xfrm>
            <a:off x="255022" y="214484"/>
            <a:ext cx="415172" cy="413628"/>
            <a:chOff x="653172" y="1499725"/>
            <a:chExt cx="796763" cy="793800"/>
          </a:xfrm>
        </p:grpSpPr>
        <p:sp>
          <p:nvSpPr>
            <p:cNvPr id="7" name="Google Shape;217;p33">
              <a:extLst>
                <a:ext uri="{FF2B5EF4-FFF2-40B4-BE49-F238E27FC236}">
                  <a16:creationId xmlns:a16="http://schemas.microsoft.com/office/drawing/2014/main" id="{8976201A-DB6D-47DA-9329-D88CA68E3FB2}"/>
                </a:ext>
              </a:extLst>
            </p:cNvPr>
            <p:cNvSpPr/>
            <p:nvPr/>
          </p:nvSpPr>
          <p:spPr>
            <a:xfrm>
              <a:off x="653172" y="1499725"/>
              <a:ext cx="793800" cy="7938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227;p33">
              <a:extLst>
                <a:ext uri="{FF2B5EF4-FFF2-40B4-BE49-F238E27FC236}">
                  <a16:creationId xmlns:a16="http://schemas.microsoft.com/office/drawing/2014/main" id="{7C7C0BF2-C4BB-4385-9D39-510EB2692A5D}"/>
                </a:ext>
              </a:extLst>
            </p:cNvPr>
            <p:cNvSpPr txBox="1">
              <a:spLocks/>
            </p:cNvSpPr>
            <p:nvPr/>
          </p:nvSpPr>
          <p:spPr>
            <a:xfrm>
              <a:off x="656135" y="1794447"/>
              <a:ext cx="793800" cy="231157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de" b="1">
                  <a:solidFill>
                    <a:schemeClr val="lt1"/>
                  </a:solidFill>
                  <a:latin typeface="Kanit"/>
                  <a:cs typeface="Kanit"/>
                  <a:sym typeface="Kanit"/>
                </a:rPr>
                <a:t>12</a:t>
              </a:r>
              <a:endParaRPr lang="de" sz="2000" b="1">
                <a:solidFill>
                  <a:schemeClr val="lt1"/>
                </a:solidFill>
                <a:latin typeface="Kanit"/>
                <a:cs typeface="Kanit"/>
                <a:sym typeface="Kanit"/>
              </a:endParaRPr>
            </a:p>
          </p:txBody>
        </p:sp>
      </p:grpSp>
      <p:sp>
        <p:nvSpPr>
          <p:cNvPr id="10" name="Google Shape;209;p32">
            <a:extLst>
              <a:ext uri="{FF2B5EF4-FFF2-40B4-BE49-F238E27FC236}">
                <a16:creationId xmlns:a16="http://schemas.microsoft.com/office/drawing/2014/main" id="{9073ED15-5B6D-4881-A0A4-85851EA76372}"/>
              </a:ext>
            </a:extLst>
          </p:cNvPr>
          <p:cNvSpPr txBox="1">
            <a:spLocks/>
          </p:cNvSpPr>
          <p:nvPr/>
        </p:nvSpPr>
        <p:spPr>
          <a:xfrm>
            <a:off x="668650" y="137279"/>
            <a:ext cx="8389762" cy="689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Inter SemiBold"/>
              <a:buAutoNum type="arabicPeriod"/>
              <a:defRPr sz="11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>
              <a:buFont typeface="Inter SemiBold"/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En cierta especie de plantas, los colores de las flores pueden ser rojos, blancos o rosas. Se sabe que este carácter está determinado por dos genes alelos, rojo (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C</a:t>
            </a:r>
            <a:r>
              <a:rPr lang="es-ES" b="1" baseline="-25000">
                <a:uFill>
                  <a:solidFill>
                    <a:schemeClr val="accent1"/>
                  </a:solidFill>
                </a:uFill>
              </a:rPr>
              <a:t>R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) y blanco (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C</a:t>
            </a:r>
            <a:r>
              <a:rPr lang="es-ES" b="1" baseline="-25000">
                <a:uFill>
                  <a:solidFill>
                    <a:schemeClr val="accent1"/>
                  </a:solidFill>
                </a:uFill>
              </a:rPr>
              <a:t>B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), dominancia incompleta. ¿Cómo podrán ser los descendientes del cruce entre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plantas de flores rosas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? Haz un esquema del cruzamiento.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7408E80-0697-45D0-9A74-2EEB245B4645}"/>
              </a:ext>
            </a:extLst>
          </p:cNvPr>
          <p:cNvSpPr txBox="1"/>
          <p:nvPr/>
        </p:nvSpPr>
        <p:spPr>
          <a:xfrm>
            <a:off x="278058" y="819418"/>
            <a:ext cx="3190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Carácter: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color de las flores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</a:t>
            </a:r>
            <a:r>
              <a:rPr lang="es-ES" sz="1200" b="1" baseline="-250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R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rojo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</a:t>
            </a:r>
            <a:r>
              <a:rPr lang="es-ES" sz="1200" b="1" baseline="-250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blanco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60B53088-312B-4987-8591-8B0C390E94B7}"/>
              </a:ext>
            </a:extLst>
          </p:cNvPr>
          <p:cNvCxnSpPr/>
          <p:nvPr/>
        </p:nvCxnSpPr>
        <p:spPr>
          <a:xfrm>
            <a:off x="323778" y="801095"/>
            <a:ext cx="83897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upo 40">
            <a:extLst>
              <a:ext uri="{FF2B5EF4-FFF2-40B4-BE49-F238E27FC236}">
                <a16:creationId xmlns:a16="http://schemas.microsoft.com/office/drawing/2014/main" id="{C2652E59-81D0-4BD4-8855-842DD7BC118E}"/>
              </a:ext>
            </a:extLst>
          </p:cNvPr>
          <p:cNvGrpSpPr/>
          <p:nvPr/>
        </p:nvGrpSpPr>
        <p:grpSpPr>
          <a:xfrm>
            <a:off x="2433198" y="948461"/>
            <a:ext cx="159328" cy="187324"/>
            <a:chOff x="2501987" y="2628996"/>
            <a:chExt cx="159328" cy="187324"/>
          </a:xfrm>
        </p:grpSpPr>
        <p:cxnSp>
          <p:nvCxnSpPr>
            <p:cNvPr id="43" name="Conector recto de flecha 42">
              <a:extLst>
                <a:ext uri="{FF2B5EF4-FFF2-40B4-BE49-F238E27FC236}">
                  <a16:creationId xmlns:a16="http://schemas.microsoft.com/office/drawing/2014/main" id="{FABB975E-AF89-4001-BF3B-DB02597E8034}"/>
                </a:ext>
              </a:extLst>
            </p:cNvPr>
            <p:cNvCxnSpPr/>
            <p:nvPr/>
          </p:nvCxnSpPr>
          <p:spPr>
            <a:xfrm>
              <a:off x="2501987" y="2635345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de flecha 45">
              <a:extLst>
                <a:ext uri="{FF2B5EF4-FFF2-40B4-BE49-F238E27FC236}">
                  <a16:creationId xmlns:a16="http://schemas.microsoft.com/office/drawing/2014/main" id="{4854CD26-8539-4A6A-87C0-0A9B96AA2476}"/>
                </a:ext>
              </a:extLst>
            </p:cNvPr>
            <p:cNvCxnSpPr/>
            <p:nvPr/>
          </p:nvCxnSpPr>
          <p:spPr>
            <a:xfrm>
              <a:off x="2501987" y="2816320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>
              <a:extLst>
                <a:ext uri="{FF2B5EF4-FFF2-40B4-BE49-F238E27FC236}">
                  <a16:creationId xmlns:a16="http://schemas.microsoft.com/office/drawing/2014/main" id="{F19FD419-739B-4281-A7A2-3FA0247E25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10068" y="2628996"/>
              <a:ext cx="0" cy="18732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1" name="CuadroTexto 160">
            <a:extLst>
              <a:ext uri="{FF2B5EF4-FFF2-40B4-BE49-F238E27FC236}">
                <a16:creationId xmlns:a16="http://schemas.microsoft.com/office/drawing/2014/main" id="{D4DD62D6-6045-4D4F-815E-C15CD9B1E7E3}"/>
              </a:ext>
            </a:extLst>
          </p:cNvPr>
          <p:cNvSpPr txBox="1"/>
          <p:nvPr/>
        </p:nvSpPr>
        <p:spPr>
          <a:xfrm>
            <a:off x="4586974" y="1011672"/>
            <a:ext cx="18699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R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R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</a:p>
        </p:txBody>
      </p:sp>
      <p:sp>
        <p:nvSpPr>
          <p:cNvPr id="166" name="Signo de multiplicación 165">
            <a:extLst>
              <a:ext uri="{FF2B5EF4-FFF2-40B4-BE49-F238E27FC236}">
                <a16:creationId xmlns:a16="http://schemas.microsoft.com/office/drawing/2014/main" id="{5069DD78-EFAA-4421-AE05-F0F39173B3D4}"/>
              </a:ext>
            </a:extLst>
          </p:cNvPr>
          <p:cNvSpPr/>
          <p:nvPr/>
        </p:nvSpPr>
        <p:spPr>
          <a:xfrm>
            <a:off x="5280677" y="1110504"/>
            <a:ext cx="163627" cy="160020"/>
          </a:xfrm>
          <a:prstGeom prst="mathMultiply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CuadroTexto 167">
            <a:extLst>
              <a:ext uri="{FF2B5EF4-FFF2-40B4-BE49-F238E27FC236}">
                <a16:creationId xmlns:a16="http://schemas.microsoft.com/office/drawing/2014/main" id="{1B1C96E2-3D38-4519-ACC9-B69E5DCA5F8F}"/>
              </a:ext>
            </a:extLst>
          </p:cNvPr>
          <p:cNvSpPr txBox="1"/>
          <p:nvPr/>
        </p:nvSpPr>
        <p:spPr>
          <a:xfrm>
            <a:off x="4563063" y="1230525"/>
            <a:ext cx="7500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(C</a:t>
            </a:r>
            <a:r>
              <a:rPr lang="es-ES" sz="1050" baseline="-250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R</a:t>
            </a:r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)(C</a:t>
            </a:r>
            <a:r>
              <a:rPr lang="es-ES" sz="1050" baseline="-250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)</a:t>
            </a:r>
          </a:p>
        </p:txBody>
      </p:sp>
      <p:grpSp>
        <p:nvGrpSpPr>
          <p:cNvPr id="174" name="Grupo 173">
            <a:extLst>
              <a:ext uri="{FF2B5EF4-FFF2-40B4-BE49-F238E27FC236}">
                <a16:creationId xmlns:a16="http://schemas.microsoft.com/office/drawing/2014/main" id="{C4A4B77A-4BCC-4326-8C15-BE6DD419B391}"/>
              </a:ext>
            </a:extLst>
          </p:cNvPr>
          <p:cNvGrpSpPr/>
          <p:nvPr/>
        </p:nvGrpSpPr>
        <p:grpSpPr>
          <a:xfrm>
            <a:off x="3816447" y="1063246"/>
            <a:ext cx="423676" cy="390996"/>
            <a:chOff x="653172" y="1499725"/>
            <a:chExt cx="304388" cy="280909"/>
          </a:xfrm>
          <a:noFill/>
        </p:grpSpPr>
        <p:sp>
          <p:nvSpPr>
            <p:cNvPr id="175" name="Google Shape;217;p33">
              <a:extLst>
                <a:ext uri="{FF2B5EF4-FFF2-40B4-BE49-F238E27FC236}">
                  <a16:creationId xmlns:a16="http://schemas.microsoft.com/office/drawing/2014/main" id="{FAC44CAB-B3D1-49D2-92DE-380A411B7A76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227;p33">
              <a:extLst>
                <a:ext uri="{FF2B5EF4-FFF2-40B4-BE49-F238E27FC236}">
                  <a16:creationId xmlns:a16="http://schemas.microsoft.com/office/drawing/2014/main" id="{C3918E28-34FA-449B-9BB1-546C9F454DCC}"/>
                </a:ext>
              </a:extLst>
            </p:cNvPr>
            <p:cNvSpPr txBox="1">
              <a:spLocks/>
            </p:cNvSpPr>
            <p:nvPr/>
          </p:nvSpPr>
          <p:spPr>
            <a:xfrm>
              <a:off x="653172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P.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77" name="Grupo 176">
            <a:extLst>
              <a:ext uri="{FF2B5EF4-FFF2-40B4-BE49-F238E27FC236}">
                <a16:creationId xmlns:a16="http://schemas.microsoft.com/office/drawing/2014/main" id="{C0768699-8CE9-4678-873A-D39676878AAA}"/>
              </a:ext>
            </a:extLst>
          </p:cNvPr>
          <p:cNvGrpSpPr/>
          <p:nvPr/>
        </p:nvGrpSpPr>
        <p:grpSpPr>
          <a:xfrm>
            <a:off x="3792866" y="1717297"/>
            <a:ext cx="423676" cy="393963"/>
            <a:chOff x="632373" y="1499725"/>
            <a:chExt cx="304388" cy="283040"/>
          </a:xfrm>
          <a:noFill/>
        </p:grpSpPr>
        <p:sp>
          <p:nvSpPr>
            <p:cNvPr id="178" name="Google Shape;217;p33">
              <a:extLst>
                <a:ext uri="{FF2B5EF4-FFF2-40B4-BE49-F238E27FC236}">
                  <a16:creationId xmlns:a16="http://schemas.microsoft.com/office/drawing/2014/main" id="{6DF2F925-2E24-4CD5-814C-93D6D060EBF1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227;p33">
              <a:extLst>
                <a:ext uri="{FF2B5EF4-FFF2-40B4-BE49-F238E27FC236}">
                  <a16:creationId xmlns:a16="http://schemas.microsoft.com/office/drawing/2014/main" id="{A1141900-7143-41D1-8122-AF84595A8F4F}"/>
                </a:ext>
              </a:extLst>
            </p:cNvPr>
            <p:cNvSpPr txBox="1">
              <a:spLocks/>
            </p:cNvSpPr>
            <p:nvPr/>
          </p:nvSpPr>
          <p:spPr>
            <a:xfrm>
              <a:off x="632373" y="1512536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82" name="Grupo 81">
            <a:extLst>
              <a:ext uri="{FF2B5EF4-FFF2-40B4-BE49-F238E27FC236}">
                <a16:creationId xmlns:a16="http://schemas.microsoft.com/office/drawing/2014/main" id="{970495F2-DFA2-4DED-A12D-45DDB96023BA}"/>
              </a:ext>
            </a:extLst>
          </p:cNvPr>
          <p:cNvGrpSpPr/>
          <p:nvPr/>
        </p:nvGrpSpPr>
        <p:grpSpPr>
          <a:xfrm>
            <a:off x="4968801" y="1465397"/>
            <a:ext cx="887199" cy="177486"/>
            <a:chOff x="1937341" y="2910995"/>
            <a:chExt cx="887199" cy="177486"/>
          </a:xfrm>
        </p:grpSpPr>
        <p:cxnSp>
          <p:nvCxnSpPr>
            <p:cNvPr id="83" name="Conector recto 82">
              <a:extLst>
                <a:ext uri="{FF2B5EF4-FFF2-40B4-BE49-F238E27FC236}">
                  <a16:creationId xmlns:a16="http://schemas.microsoft.com/office/drawing/2014/main" id="{C76EBA54-80B8-4460-A63C-BF9ADFCA260C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ector recto 83">
              <a:extLst>
                <a:ext uri="{FF2B5EF4-FFF2-40B4-BE49-F238E27FC236}">
                  <a16:creationId xmlns:a16="http://schemas.microsoft.com/office/drawing/2014/main" id="{9A1C9DDB-0308-40CE-B944-B9D9546AB8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ector recto 84">
              <a:extLst>
                <a:ext uri="{FF2B5EF4-FFF2-40B4-BE49-F238E27FC236}">
                  <a16:creationId xmlns:a16="http://schemas.microsoft.com/office/drawing/2014/main" id="{4928E914-B23A-463B-BA38-8D387E35CD0D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CuadroTexto 61">
            <a:extLst>
              <a:ext uri="{FF2B5EF4-FFF2-40B4-BE49-F238E27FC236}">
                <a16:creationId xmlns:a16="http://schemas.microsoft.com/office/drawing/2014/main" id="{1CB6765A-D129-442F-8B64-88A547914DCF}"/>
              </a:ext>
            </a:extLst>
          </p:cNvPr>
          <p:cNvSpPr txBox="1"/>
          <p:nvPr/>
        </p:nvSpPr>
        <p:spPr>
          <a:xfrm>
            <a:off x="5546684" y="1232624"/>
            <a:ext cx="7500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(C</a:t>
            </a:r>
            <a:r>
              <a:rPr lang="es-ES" sz="1050" baseline="-250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R</a:t>
            </a:r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)(C</a:t>
            </a:r>
            <a:r>
              <a:rPr lang="es-ES" sz="1050" baseline="-250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)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B61A33A4-71B5-4BC1-B441-F732C07B99EF}"/>
              </a:ext>
            </a:extLst>
          </p:cNvPr>
          <p:cNvSpPr txBox="1"/>
          <p:nvPr/>
        </p:nvSpPr>
        <p:spPr>
          <a:xfrm>
            <a:off x="4267716" y="1602830"/>
            <a:ext cx="25084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R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R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R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R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</a:p>
        </p:txBody>
      </p:sp>
      <p:sp>
        <p:nvSpPr>
          <p:cNvPr id="64" name="Cerrar llave 63">
            <a:extLst>
              <a:ext uri="{FF2B5EF4-FFF2-40B4-BE49-F238E27FC236}">
                <a16:creationId xmlns:a16="http://schemas.microsoft.com/office/drawing/2014/main" id="{F73FB1D8-2032-45E9-B0B6-F86B8478305B}"/>
              </a:ext>
            </a:extLst>
          </p:cNvPr>
          <p:cNvSpPr/>
          <p:nvPr/>
        </p:nvSpPr>
        <p:spPr>
          <a:xfrm rot="5400000">
            <a:off x="5450817" y="1356592"/>
            <a:ext cx="45719" cy="110014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73BA98AE-B514-41A1-BE9C-5B2763D4184C}"/>
              </a:ext>
            </a:extLst>
          </p:cNvPr>
          <p:cNvSpPr txBox="1"/>
          <p:nvPr/>
        </p:nvSpPr>
        <p:spPr>
          <a:xfrm>
            <a:off x="5227467" y="1897312"/>
            <a:ext cx="4924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rosas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ECCF8B48-EC52-4303-A9A8-897E9A0787F0}"/>
              </a:ext>
            </a:extLst>
          </p:cNvPr>
          <p:cNvSpPr txBox="1"/>
          <p:nvPr/>
        </p:nvSpPr>
        <p:spPr>
          <a:xfrm>
            <a:off x="5030346" y="2040055"/>
            <a:ext cx="912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50%</a:t>
            </a:r>
          </a:p>
        </p:txBody>
      </p:sp>
      <p:sp>
        <p:nvSpPr>
          <p:cNvPr id="67" name="Cerrar llave 66">
            <a:extLst>
              <a:ext uri="{FF2B5EF4-FFF2-40B4-BE49-F238E27FC236}">
                <a16:creationId xmlns:a16="http://schemas.microsoft.com/office/drawing/2014/main" id="{6546F0CB-E146-4F6F-AD5F-A18F079D53FE}"/>
              </a:ext>
            </a:extLst>
          </p:cNvPr>
          <p:cNvSpPr/>
          <p:nvPr/>
        </p:nvSpPr>
        <p:spPr>
          <a:xfrm rot="5400000">
            <a:off x="6334769" y="1660455"/>
            <a:ext cx="41564" cy="4924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78A18A48-10B9-4F5A-806E-C90DDC6BBD42}"/>
              </a:ext>
            </a:extLst>
          </p:cNvPr>
          <p:cNvSpPr txBox="1"/>
          <p:nvPr/>
        </p:nvSpPr>
        <p:spPr>
          <a:xfrm>
            <a:off x="6052395" y="1897312"/>
            <a:ext cx="6257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blancas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B3380DE3-A70E-41DC-8953-755C6E52DBE6}"/>
              </a:ext>
            </a:extLst>
          </p:cNvPr>
          <p:cNvSpPr txBox="1"/>
          <p:nvPr/>
        </p:nvSpPr>
        <p:spPr>
          <a:xfrm>
            <a:off x="5908995" y="2040055"/>
            <a:ext cx="912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25%</a:t>
            </a:r>
          </a:p>
        </p:txBody>
      </p:sp>
      <p:sp>
        <p:nvSpPr>
          <p:cNvPr id="70" name="Cerrar llave 69">
            <a:extLst>
              <a:ext uri="{FF2B5EF4-FFF2-40B4-BE49-F238E27FC236}">
                <a16:creationId xmlns:a16="http://schemas.microsoft.com/office/drawing/2014/main" id="{F282937A-CB60-4F28-B2BC-4B83F966918C}"/>
              </a:ext>
            </a:extLst>
          </p:cNvPr>
          <p:cNvSpPr/>
          <p:nvPr/>
        </p:nvSpPr>
        <p:spPr>
          <a:xfrm rot="5400000">
            <a:off x="4566259" y="1660455"/>
            <a:ext cx="41564" cy="4924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00365957-2A25-4BE8-84C4-8220443934F8}"/>
              </a:ext>
            </a:extLst>
          </p:cNvPr>
          <p:cNvSpPr txBox="1"/>
          <p:nvPr/>
        </p:nvSpPr>
        <p:spPr>
          <a:xfrm>
            <a:off x="4372340" y="1897312"/>
            <a:ext cx="6257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rojas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01A02B27-50AD-434C-ACE2-1BA279A46F7A}"/>
              </a:ext>
            </a:extLst>
          </p:cNvPr>
          <p:cNvSpPr txBox="1"/>
          <p:nvPr/>
        </p:nvSpPr>
        <p:spPr>
          <a:xfrm>
            <a:off x="4140485" y="2040055"/>
            <a:ext cx="912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25%</a:t>
            </a: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325E4A0E-1018-4BD8-B9F7-E6EB4FF2519B}"/>
              </a:ext>
            </a:extLst>
          </p:cNvPr>
          <p:cNvSpPr/>
          <p:nvPr/>
        </p:nvSpPr>
        <p:spPr>
          <a:xfrm>
            <a:off x="3733762" y="898149"/>
            <a:ext cx="2973070" cy="138017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4" name="Grupo 73">
            <a:extLst>
              <a:ext uri="{FF2B5EF4-FFF2-40B4-BE49-F238E27FC236}">
                <a16:creationId xmlns:a16="http://schemas.microsoft.com/office/drawing/2014/main" id="{4D9C8F95-74FB-4FBD-B6DA-971749F08DD7}"/>
              </a:ext>
            </a:extLst>
          </p:cNvPr>
          <p:cNvGrpSpPr/>
          <p:nvPr/>
        </p:nvGrpSpPr>
        <p:grpSpPr>
          <a:xfrm>
            <a:off x="255022" y="2464418"/>
            <a:ext cx="415172" cy="413628"/>
            <a:chOff x="653172" y="1499725"/>
            <a:chExt cx="796763" cy="793800"/>
          </a:xfrm>
        </p:grpSpPr>
        <p:sp>
          <p:nvSpPr>
            <p:cNvPr id="75" name="Google Shape;217;p33">
              <a:extLst>
                <a:ext uri="{FF2B5EF4-FFF2-40B4-BE49-F238E27FC236}">
                  <a16:creationId xmlns:a16="http://schemas.microsoft.com/office/drawing/2014/main" id="{8E160A6A-0733-4C09-B0B8-5BFCE3F37B0E}"/>
                </a:ext>
              </a:extLst>
            </p:cNvPr>
            <p:cNvSpPr/>
            <p:nvPr/>
          </p:nvSpPr>
          <p:spPr>
            <a:xfrm>
              <a:off x="653172" y="1499725"/>
              <a:ext cx="793800" cy="7938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227;p33">
              <a:extLst>
                <a:ext uri="{FF2B5EF4-FFF2-40B4-BE49-F238E27FC236}">
                  <a16:creationId xmlns:a16="http://schemas.microsoft.com/office/drawing/2014/main" id="{B77101BA-E9D7-4660-BD74-EB276E111279}"/>
                </a:ext>
              </a:extLst>
            </p:cNvPr>
            <p:cNvSpPr txBox="1">
              <a:spLocks/>
            </p:cNvSpPr>
            <p:nvPr/>
          </p:nvSpPr>
          <p:spPr>
            <a:xfrm>
              <a:off x="656135" y="1794447"/>
              <a:ext cx="793800" cy="231157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de" b="1">
                  <a:solidFill>
                    <a:schemeClr val="lt1"/>
                  </a:solidFill>
                  <a:latin typeface="Kanit"/>
                  <a:cs typeface="Kanit"/>
                  <a:sym typeface="Kanit"/>
                </a:rPr>
                <a:t>13</a:t>
              </a:r>
              <a:endParaRPr lang="de" sz="2000" b="1">
                <a:solidFill>
                  <a:schemeClr val="lt1"/>
                </a:solidFill>
                <a:latin typeface="Kanit"/>
                <a:cs typeface="Kanit"/>
                <a:sym typeface="Kanit"/>
              </a:endParaRPr>
            </a:p>
          </p:txBody>
        </p:sp>
      </p:grpSp>
      <p:sp>
        <p:nvSpPr>
          <p:cNvPr id="77" name="Google Shape;209;p32">
            <a:extLst>
              <a:ext uri="{FF2B5EF4-FFF2-40B4-BE49-F238E27FC236}">
                <a16:creationId xmlns:a16="http://schemas.microsoft.com/office/drawing/2014/main" id="{C9054734-A844-44A4-B46C-6AE49A0328A2}"/>
              </a:ext>
            </a:extLst>
          </p:cNvPr>
          <p:cNvSpPr txBox="1">
            <a:spLocks/>
          </p:cNvSpPr>
          <p:nvPr/>
        </p:nvSpPr>
        <p:spPr>
          <a:xfrm>
            <a:off x="668650" y="2387213"/>
            <a:ext cx="8389762" cy="689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Inter SemiBold"/>
              <a:buAutoNum type="arabicPeriod"/>
              <a:defRPr sz="11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>
              <a:buFont typeface="Inter SemiBold"/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Al realizar un cruzamiento entre una mariposa de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alas grises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con otra de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alas negras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se obtuvo una descendencia formada por 93 mariposas de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alas negras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y 93 mariposas de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alas grises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. La mariposa de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alas grises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se cruzó con otra que presenta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alas blancas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, obteniéndose una descendencia formada por 35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mariposas blancas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y 35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mariposas grises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. Averigura los genotipos, tanto de las mariposas que se cruzan como de los descendientes. Razonar la respuesta.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E60BE5B7-0AC8-4D51-864A-CD397E35CA0C}"/>
              </a:ext>
            </a:extLst>
          </p:cNvPr>
          <p:cNvSpPr txBox="1"/>
          <p:nvPr/>
        </p:nvSpPr>
        <p:spPr>
          <a:xfrm>
            <a:off x="278058" y="3145549"/>
            <a:ext cx="4229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Carácter: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color de las alas de mariposas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</a:t>
            </a:r>
            <a:r>
              <a:rPr lang="es-ES" sz="1200" b="1" baseline="-250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blanco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</a:t>
            </a:r>
            <a:r>
              <a:rPr lang="es-ES" sz="1200" b="1" baseline="-250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N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negro</a:t>
            </a:r>
          </a:p>
        </p:txBody>
      </p:sp>
      <p:cxnSp>
        <p:nvCxnSpPr>
          <p:cNvPr id="81" name="Conector recto 80">
            <a:extLst>
              <a:ext uri="{FF2B5EF4-FFF2-40B4-BE49-F238E27FC236}">
                <a16:creationId xmlns:a16="http://schemas.microsoft.com/office/drawing/2014/main" id="{3704D282-2077-4AC3-B87D-19DC1413773C}"/>
              </a:ext>
            </a:extLst>
          </p:cNvPr>
          <p:cNvCxnSpPr/>
          <p:nvPr/>
        </p:nvCxnSpPr>
        <p:spPr>
          <a:xfrm>
            <a:off x="323778" y="3127226"/>
            <a:ext cx="83897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Grupo 85">
            <a:extLst>
              <a:ext uri="{FF2B5EF4-FFF2-40B4-BE49-F238E27FC236}">
                <a16:creationId xmlns:a16="http://schemas.microsoft.com/office/drawing/2014/main" id="{5A7244D9-6104-43D6-B060-EDD585D6736B}"/>
              </a:ext>
            </a:extLst>
          </p:cNvPr>
          <p:cNvGrpSpPr/>
          <p:nvPr/>
        </p:nvGrpSpPr>
        <p:grpSpPr>
          <a:xfrm>
            <a:off x="3328469" y="3282719"/>
            <a:ext cx="159328" cy="187324"/>
            <a:chOff x="2501987" y="2628996"/>
            <a:chExt cx="159328" cy="187324"/>
          </a:xfrm>
        </p:grpSpPr>
        <p:cxnSp>
          <p:nvCxnSpPr>
            <p:cNvPr id="87" name="Conector recto de flecha 86">
              <a:extLst>
                <a:ext uri="{FF2B5EF4-FFF2-40B4-BE49-F238E27FC236}">
                  <a16:creationId xmlns:a16="http://schemas.microsoft.com/office/drawing/2014/main" id="{485A6FEB-A411-4D7E-AA46-34E0DA28C382}"/>
                </a:ext>
              </a:extLst>
            </p:cNvPr>
            <p:cNvCxnSpPr/>
            <p:nvPr/>
          </p:nvCxnSpPr>
          <p:spPr>
            <a:xfrm>
              <a:off x="2501987" y="2635345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ector recto de flecha 87">
              <a:extLst>
                <a:ext uri="{FF2B5EF4-FFF2-40B4-BE49-F238E27FC236}">
                  <a16:creationId xmlns:a16="http://schemas.microsoft.com/office/drawing/2014/main" id="{229BFADC-3259-4FB7-88DF-365B68C5A1BD}"/>
                </a:ext>
              </a:extLst>
            </p:cNvPr>
            <p:cNvCxnSpPr/>
            <p:nvPr/>
          </p:nvCxnSpPr>
          <p:spPr>
            <a:xfrm>
              <a:off x="2501987" y="2816320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ector recto 88">
              <a:extLst>
                <a:ext uri="{FF2B5EF4-FFF2-40B4-BE49-F238E27FC236}">
                  <a16:creationId xmlns:a16="http://schemas.microsoft.com/office/drawing/2014/main" id="{208B3B7D-BF3F-446E-9D66-990AFFACFB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10068" y="2628996"/>
              <a:ext cx="0" cy="18732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CuadroTexto 89">
            <a:extLst>
              <a:ext uri="{FF2B5EF4-FFF2-40B4-BE49-F238E27FC236}">
                <a16:creationId xmlns:a16="http://schemas.microsoft.com/office/drawing/2014/main" id="{4430B2AB-7E3E-4013-A161-30126600EBA5}"/>
              </a:ext>
            </a:extLst>
          </p:cNvPr>
          <p:cNvSpPr txBox="1"/>
          <p:nvPr/>
        </p:nvSpPr>
        <p:spPr>
          <a:xfrm>
            <a:off x="1243836" y="3455137"/>
            <a:ext cx="18699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N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N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N </a:t>
            </a:r>
          </a:p>
        </p:txBody>
      </p:sp>
      <p:sp>
        <p:nvSpPr>
          <p:cNvPr id="91" name="Signo de multiplicación 90">
            <a:extLst>
              <a:ext uri="{FF2B5EF4-FFF2-40B4-BE49-F238E27FC236}">
                <a16:creationId xmlns:a16="http://schemas.microsoft.com/office/drawing/2014/main" id="{D22C03B0-9C2B-40D2-9BFC-F33C42BB7D4F}"/>
              </a:ext>
            </a:extLst>
          </p:cNvPr>
          <p:cNvSpPr/>
          <p:nvPr/>
        </p:nvSpPr>
        <p:spPr>
          <a:xfrm>
            <a:off x="2007890" y="3553059"/>
            <a:ext cx="163627" cy="160020"/>
          </a:xfrm>
          <a:prstGeom prst="mathMultiply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id="{480E30E8-21E1-4733-B6FC-DE0DAE8DF08C}"/>
              </a:ext>
            </a:extLst>
          </p:cNvPr>
          <p:cNvSpPr txBox="1"/>
          <p:nvPr/>
        </p:nvSpPr>
        <p:spPr>
          <a:xfrm>
            <a:off x="1219925" y="3673990"/>
            <a:ext cx="7500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(C</a:t>
            </a:r>
            <a:r>
              <a:rPr lang="es-ES" sz="1050" baseline="-250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)(C</a:t>
            </a:r>
            <a:r>
              <a:rPr lang="es-ES" sz="1050" baseline="-250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N</a:t>
            </a:r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)</a:t>
            </a:r>
          </a:p>
        </p:txBody>
      </p:sp>
      <p:grpSp>
        <p:nvGrpSpPr>
          <p:cNvPr id="93" name="Grupo 92">
            <a:extLst>
              <a:ext uri="{FF2B5EF4-FFF2-40B4-BE49-F238E27FC236}">
                <a16:creationId xmlns:a16="http://schemas.microsoft.com/office/drawing/2014/main" id="{C5AE1FD7-B0AB-4E00-B8A6-FEB2F8FDAAB4}"/>
              </a:ext>
            </a:extLst>
          </p:cNvPr>
          <p:cNvGrpSpPr/>
          <p:nvPr/>
        </p:nvGrpSpPr>
        <p:grpSpPr>
          <a:xfrm>
            <a:off x="473309" y="3506711"/>
            <a:ext cx="423676" cy="390996"/>
            <a:chOff x="653172" y="1499725"/>
            <a:chExt cx="304388" cy="280909"/>
          </a:xfrm>
          <a:noFill/>
        </p:grpSpPr>
        <p:sp>
          <p:nvSpPr>
            <p:cNvPr id="94" name="Google Shape;217;p33">
              <a:extLst>
                <a:ext uri="{FF2B5EF4-FFF2-40B4-BE49-F238E27FC236}">
                  <a16:creationId xmlns:a16="http://schemas.microsoft.com/office/drawing/2014/main" id="{EA38057D-7D02-4B75-A3A6-6DC5D37F5819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227;p33">
              <a:extLst>
                <a:ext uri="{FF2B5EF4-FFF2-40B4-BE49-F238E27FC236}">
                  <a16:creationId xmlns:a16="http://schemas.microsoft.com/office/drawing/2014/main" id="{BCEC9066-D15B-4AE2-8FB4-EDCB4538595A}"/>
                </a:ext>
              </a:extLst>
            </p:cNvPr>
            <p:cNvSpPr txBox="1">
              <a:spLocks/>
            </p:cNvSpPr>
            <p:nvPr/>
          </p:nvSpPr>
          <p:spPr>
            <a:xfrm>
              <a:off x="653172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P.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96" name="Grupo 95">
            <a:extLst>
              <a:ext uri="{FF2B5EF4-FFF2-40B4-BE49-F238E27FC236}">
                <a16:creationId xmlns:a16="http://schemas.microsoft.com/office/drawing/2014/main" id="{866D1F9E-6859-4757-988A-A76A51607B98}"/>
              </a:ext>
            </a:extLst>
          </p:cNvPr>
          <p:cNvGrpSpPr/>
          <p:nvPr/>
        </p:nvGrpSpPr>
        <p:grpSpPr>
          <a:xfrm>
            <a:off x="449728" y="4160762"/>
            <a:ext cx="423676" cy="393963"/>
            <a:chOff x="632373" y="1499725"/>
            <a:chExt cx="304388" cy="283040"/>
          </a:xfrm>
          <a:noFill/>
        </p:grpSpPr>
        <p:sp>
          <p:nvSpPr>
            <p:cNvPr id="97" name="Google Shape;217;p33">
              <a:extLst>
                <a:ext uri="{FF2B5EF4-FFF2-40B4-BE49-F238E27FC236}">
                  <a16:creationId xmlns:a16="http://schemas.microsoft.com/office/drawing/2014/main" id="{18350F84-4737-41DC-84CD-B1066F587E03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227;p33">
              <a:extLst>
                <a:ext uri="{FF2B5EF4-FFF2-40B4-BE49-F238E27FC236}">
                  <a16:creationId xmlns:a16="http://schemas.microsoft.com/office/drawing/2014/main" id="{2435EB4D-25EA-4EFE-8DBB-CCC8F655B7A9}"/>
                </a:ext>
              </a:extLst>
            </p:cNvPr>
            <p:cNvSpPr txBox="1">
              <a:spLocks/>
            </p:cNvSpPr>
            <p:nvPr/>
          </p:nvSpPr>
          <p:spPr>
            <a:xfrm>
              <a:off x="632373" y="1512536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99" name="Grupo 98">
            <a:extLst>
              <a:ext uri="{FF2B5EF4-FFF2-40B4-BE49-F238E27FC236}">
                <a16:creationId xmlns:a16="http://schemas.microsoft.com/office/drawing/2014/main" id="{AD817607-C8C4-408F-A424-C23317103C8C}"/>
              </a:ext>
            </a:extLst>
          </p:cNvPr>
          <p:cNvGrpSpPr/>
          <p:nvPr/>
        </p:nvGrpSpPr>
        <p:grpSpPr>
          <a:xfrm>
            <a:off x="1625663" y="3908862"/>
            <a:ext cx="887199" cy="177486"/>
            <a:chOff x="1937341" y="2910995"/>
            <a:chExt cx="887199" cy="177486"/>
          </a:xfrm>
        </p:grpSpPr>
        <p:cxnSp>
          <p:nvCxnSpPr>
            <p:cNvPr id="100" name="Conector recto 99">
              <a:extLst>
                <a:ext uri="{FF2B5EF4-FFF2-40B4-BE49-F238E27FC236}">
                  <a16:creationId xmlns:a16="http://schemas.microsoft.com/office/drawing/2014/main" id="{7E403CA3-3F28-4C09-A992-91C316D8D905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ector recto 100">
              <a:extLst>
                <a:ext uri="{FF2B5EF4-FFF2-40B4-BE49-F238E27FC236}">
                  <a16:creationId xmlns:a16="http://schemas.microsoft.com/office/drawing/2014/main" id="{3F0F9CCC-7FF5-433A-B6A1-19769066260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ector recto 101">
              <a:extLst>
                <a:ext uri="{FF2B5EF4-FFF2-40B4-BE49-F238E27FC236}">
                  <a16:creationId xmlns:a16="http://schemas.microsoft.com/office/drawing/2014/main" id="{2A314482-816C-456B-BB51-1769D49E9DE3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E2F9ADA5-7DCD-4698-A7F9-923BB9CFBC38}"/>
              </a:ext>
            </a:extLst>
          </p:cNvPr>
          <p:cNvSpPr txBox="1"/>
          <p:nvPr/>
        </p:nvSpPr>
        <p:spPr>
          <a:xfrm>
            <a:off x="2305595" y="3673990"/>
            <a:ext cx="7500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(C</a:t>
            </a:r>
            <a:r>
              <a:rPr lang="es-ES" sz="1050" baseline="-250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N</a:t>
            </a:r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)</a:t>
            </a:r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033ECCA6-B706-4BCF-A2D5-A3492AFDE237}"/>
              </a:ext>
            </a:extLst>
          </p:cNvPr>
          <p:cNvSpPr txBox="1"/>
          <p:nvPr/>
        </p:nvSpPr>
        <p:spPr>
          <a:xfrm>
            <a:off x="1476473" y="4043991"/>
            <a:ext cx="12469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N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N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N</a:t>
            </a:r>
          </a:p>
        </p:txBody>
      </p:sp>
      <p:sp>
        <p:nvSpPr>
          <p:cNvPr id="111" name="Cerrar llave 110">
            <a:extLst>
              <a:ext uri="{FF2B5EF4-FFF2-40B4-BE49-F238E27FC236}">
                <a16:creationId xmlns:a16="http://schemas.microsoft.com/office/drawing/2014/main" id="{6D6972F7-BB99-44F5-826A-C0CB6831C59A}"/>
              </a:ext>
            </a:extLst>
          </p:cNvPr>
          <p:cNvSpPr/>
          <p:nvPr/>
        </p:nvSpPr>
        <p:spPr>
          <a:xfrm rot="5400000">
            <a:off x="1763448" y="4103124"/>
            <a:ext cx="41564" cy="4924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D8DA0DF4-704C-4C31-B59A-1EC8704DE307}"/>
              </a:ext>
            </a:extLst>
          </p:cNvPr>
          <p:cNvSpPr txBox="1"/>
          <p:nvPr/>
        </p:nvSpPr>
        <p:spPr>
          <a:xfrm>
            <a:off x="1541821" y="4339981"/>
            <a:ext cx="6257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grises</a:t>
            </a:r>
          </a:p>
        </p:txBody>
      </p: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DC11BE6B-F6FD-49F8-9EB9-F90D71F20EC0}"/>
              </a:ext>
            </a:extLst>
          </p:cNvPr>
          <p:cNvSpPr txBox="1"/>
          <p:nvPr/>
        </p:nvSpPr>
        <p:spPr>
          <a:xfrm>
            <a:off x="1351528" y="4482724"/>
            <a:ext cx="912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50%</a:t>
            </a:r>
          </a:p>
        </p:txBody>
      </p:sp>
      <p:sp>
        <p:nvSpPr>
          <p:cNvPr id="115" name="Cerrar llave 114">
            <a:extLst>
              <a:ext uri="{FF2B5EF4-FFF2-40B4-BE49-F238E27FC236}">
                <a16:creationId xmlns:a16="http://schemas.microsoft.com/office/drawing/2014/main" id="{1A731196-B06B-4BE8-8249-132A0DFC2C0E}"/>
              </a:ext>
            </a:extLst>
          </p:cNvPr>
          <p:cNvSpPr/>
          <p:nvPr/>
        </p:nvSpPr>
        <p:spPr>
          <a:xfrm rot="5400000">
            <a:off x="2366517" y="4110385"/>
            <a:ext cx="41564" cy="4924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CuadroTexto 115">
            <a:extLst>
              <a:ext uri="{FF2B5EF4-FFF2-40B4-BE49-F238E27FC236}">
                <a16:creationId xmlns:a16="http://schemas.microsoft.com/office/drawing/2014/main" id="{D2B64CD2-33B9-4339-89AA-162A28905803}"/>
              </a:ext>
            </a:extLst>
          </p:cNvPr>
          <p:cNvSpPr txBox="1"/>
          <p:nvPr/>
        </p:nvSpPr>
        <p:spPr>
          <a:xfrm>
            <a:off x="2144890" y="4347242"/>
            <a:ext cx="6257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negras</a:t>
            </a:r>
          </a:p>
        </p:txBody>
      </p:sp>
      <p:sp>
        <p:nvSpPr>
          <p:cNvPr id="117" name="CuadroTexto 116">
            <a:extLst>
              <a:ext uri="{FF2B5EF4-FFF2-40B4-BE49-F238E27FC236}">
                <a16:creationId xmlns:a16="http://schemas.microsoft.com/office/drawing/2014/main" id="{D9F0DB36-7C7F-4FB9-85F2-73387D8994C8}"/>
              </a:ext>
            </a:extLst>
          </p:cNvPr>
          <p:cNvSpPr txBox="1"/>
          <p:nvPr/>
        </p:nvSpPr>
        <p:spPr>
          <a:xfrm>
            <a:off x="1954597" y="4489985"/>
            <a:ext cx="912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50%</a:t>
            </a:r>
          </a:p>
        </p:txBody>
      </p:sp>
      <p:sp>
        <p:nvSpPr>
          <p:cNvPr id="118" name="CuadroTexto 117">
            <a:extLst>
              <a:ext uri="{FF2B5EF4-FFF2-40B4-BE49-F238E27FC236}">
                <a16:creationId xmlns:a16="http://schemas.microsoft.com/office/drawing/2014/main" id="{DCF05440-149A-426B-AC14-DA2D6CD44493}"/>
              </a:ext>
            </a:extLst>
          </p:cNvPr>
          <p:cNvSpPr txBox="1"/>
          <p:nvPr/>
        </p:nvSpPr>
        <p:spPr>
          <a:xfrm>
            <a:off x="5452794" y="3390219"/>
            <a:ext cx="18699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N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</a:p>
        </p:txBody>
      </p:sp>
      <p:sp>
        <p:nvSpPr>
          <p:cNvPr id="119" name="Signo de multiplicación 118">
            <a:extLst>
              <a:ext uri="{FF2B5EF4-FFF2-40B4-BE49-F238E27FC236}">
                <a16:creationId xmlns:a16="http://schemas.microsoft.com/office/drawing/2014/main" id="{886B1F5F-855D-40B0-95E3-F53EFCCCA6C2}"/>
              </a:ext>
            </a:extLst>
          </p:cNvPr>
          <p:cNvSpPr/>
          <p:nvPr/>
        </p:nvSpPr>
        <p:spPr>
          <a:xfrm>
            <a:off x="6216848" y="3488141"/>
            <a:ext cx="163627" cy="160020"/>
          </a:xfrm>
          <a:prstGeom prst="mathMultiply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CuadroTexto 119">
            <a:extLst>
              <a:ext uri="{FF2B5EF4-FFF2-40B4-BE49-F238E27FC236}">
                <a16:creationId xmlns:a16="http://schemas.microsoft.com/office/drawing/2014/main" id="{68BEAF5A-C09E-446D-9281-0D7258293712}"/>
              </a:ext>
            </a:extLst>
          </p:cNvPr>
          <p:cNvSpPr txBox="1"/>
          <p:nvPr/>
        </p:nvSpPr>
        <p:spPr>
          <a:xfrm>
            <a:off x="5428883" y="3609072"/>
            <a:ext cx="7500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(C</a:t>
            </a:r>
            <a:r>
              <a:rPr lang="es-ES" sz="1050" baseline="-250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)(C</a:t>
            </a:r>
            <a:r>
              <a:rPr lang="es-ES" sz="1050" baseline="-250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N</a:t>
            </a:r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)</a:t>
            </a:r>
          </a:p>
        </p:txBody>
      </p:sp>
      <p:grpSp>
        <p:nvGrpSpPr>
          <p:cNvPr id="121" name="Grupo 120">
            <a:extLst>
              <a:ext uri="{FF2B5EF4-FFF2-40B4-BE49-F238E27FC236}">
                <a16:creationId xmlns:a16="http://schemas.microsoft.com/office/drawing/2014/main" id="{4ACA72AA-0D2D-4A5B-A7D5-0FA5CDD30F41}"/>
              </a:ext>
            </a:extLst>
          </p:cNvPr>
          <p:cNvGrpSpPr/>
          <p:nvPr/>
        </p:nvGrpSpPr>
        <p:grpSpPr>
          <a:xfrm>
            <a:off x="4940028" y="4071808"/>
            <a:ext cx="423676" cy="390996"/>
            <a:chOff x="646068" y="1499725"/>
            <a:chExt cx="304388" cy="280909"/>
          </a:xfrm>
          <a:noFill/>
        </p:grpSpPr>
        <p:sp>
          <p:nvSpPr>
            <p:cNvPr id="122" name="Google Shape;217;p33">
              <a:extLst>
                <a:ext uri="{FF2B5EF4-FFF2-40B4-BE49-F238E27FC236}">
                  <a16:creationId xmlns:a16="http://schemas.microsoft.com/office/drawing/2014/main" id="{4294ABF4-65C4-43D1-918A-52230713686B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227;p33">
              <a:extLst>
                <a:ext uri="{FF2B5EF4-FFF2-40B4-BE49-F238E27FC236}">
                  <a16:creationId xmlns:a16="http://schemas.microsoft.com/office/drawing/2014/main" id="{0C672C8B-8BF4-4AEC-AFD6-6B9C65983EF8}"/>
                </a:ext>
              </a:extLst>
            </p:cNvPr>
            <p:cNvSpPr txBox="1">
              <a:spLocks/>
            </p:cNvSpPr>
            <p:nvPr/>
          </p:nvSpPr>
          <p:spPr>
            <a:xfrm>
              <a:off x="646068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16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F2</a:t>
              </a:r>
              <a:endParaRPr lang="de" sz="16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24" name="Grupo 123">
            <a:extLst>
              <a:ext uri="{FF2B5EF4-FFF2-40B4-BE49-F238E27FC236}">
                <a16:creationId xmlns:a16="http://schemas.microsoft.com/office/drawing/2014/main" id="{CB5C27B2-BCDD-4E02-BCCC-B30544923204}"/>
              </a:ext>
            </a:extLst>
          </p:cNvPr>
          <p:cNvGrpSpPr/>
          <p:nvPr/>
        </p:nvGrpSpPr>
        <p:grpSpPr>
          <a:xfrm>
            <a:off x="5834621" y="3843944"/>
            <a:ext cx="887199" cy="177486"/>
            <a:chOff x="1937341" y="2910995"/>
            <a:chExt cx="887199" cy="177486"/>
          </a:xfrm>
        </p:grpSpPr>
        <p:cxnSp>
          <p:nvCxnSpPr>
            <p:cNvPr id="125" name="Conector recto 124">
              <a:extLst>
                <a:ext uri="{FF2B5EF4-FFF2-40B4-BE49-F238E27FC236}">
                  <a16:creationId xmlns:a16="http://schemas.microsoft.com/office/drawing/2014/main" id="{954784AC-DA2D-4EAE-AFC4-BD443AAAE0CC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ector recto 125">
              <a:extLst>
                <a:ext uri="{FF2B5EF4-FFF2-40B4-BE49-F238E27FC236}">
                  <a16:creationId xmlns:a16="http://schemas.microsoft.com/office/drawing/2014/main" id="{FD267F97-EAED-45F5-9F7F-AD25067ED9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ector recto 126">
              <a:extLst>
                <a:ext uri="{FF2B5EF4-FFF2-40B4-BE49-F238E27FC236}">
                  <a16:creationId xmlns:a16="http://schemas.microsoft.com/office/drawing/2014/main" id="{F0A0CE08-A7CB-44BD-AA8C-2D638D70A7AD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CuadroTexto 127">
            <a:extLst>
              <a:ext uri="{FF2B5EF4-FFF2-40B4-BE49-F238E27FC236}">
                <a16:creationId xmlns:a16="http://schemas.microsoft.com/office/drawing/2014/main" id="{C999ECBF-0CFA-4B1E-8231-5C5E246DD946}"/>
              </a:ext>
            </a:extLst>
          </p:cNvPr>
          <p:cNvSpPr txBox="1"/>
          <p:nvPr/>
        </p:nvSpPr>
        <p:spPr>
          <a:xfrm>
            <a:off x="6514553" y="3609072"/>
            <a:ext cx="7500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(C</a:t>
            </a:r>
            <a:r>
              <a:rPr lang="es-ES" sz="1050" baseline="-250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)</a:t>
            </a:r>
          </a:p>
        </p:txBody>
      </p:sp>
      <p:sp>
        <p:nvSpPr>
          <p:cNvPr id="130" name="CuadroTexto 129">
            <a:extLst>
              <a:ext uri="{FF2B5EF4-FFF2-40B4-BE49-F238E27FC236}">
                <a16:creationId xmlns:a16="http://schemas.microsoft.com/office/drawing/2014/main" id="{BFAB2C5D-CC0E-48CD-BAE9-C93EE57A30CB}"/>
              </a:ext>
            </a:extLst>
          </p:cNvPr>
          <p:cNvSpPr txBox="1"/>
          <p:nvPr/>
        </p:nvSpPr>
        <p:spPr>
          <a:xfrm>
            <a:off x="5667341" y="3975485"/>
            <a:ext cx="12469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N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</a:p>
        </p:txBody>
      </p:sp>
      <p:sp>
        <p:nvSpPr>
          <p:cNvPr id="131" name="Cerrar llave 130">
            <a:extLst>
              <a:ext uri="{FF2B5EF4-FFF2-40B4-BE49-F238E27FC236}">
                <a16:creationId xmlns:a16="http://schemas.microsoft.com/office/drawing/2014/main" id="{555775FF-996A-41B3-A1AF-967D684B3A87}"/>
              </a:ext>
            </a:extLst>
          </p:cNvPr>
          <p:cNvSpPr/>
          <p:nvPr/>
        </p:nvSpPr>
        <p:spPr>
          <a:xfrm rot="5400000">
            <a:off x="5954316" y="4034618"/>
            <a:ext cx="41564" cy="4924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2" name="CuadroTexto 131">
            <a:extLst>
              <a:ext uri="{FF2B5EF4-FFF2-40B4-BE49-F238E27FC236}">
                <a16:creationId xmlns:a16="http://schemas.microsoft.com/office/drawing/2014/main" id="{AA8E154C-DEE4-4EED-BC3D-61542DBA88B4}"/>
              </a:ext>
            </a:extLst>
          </p:cNvPr>
          <p:cNvSpPr txBox="1"/>
          <p:nvPr/>
        </p:nvSpPr>
        <p:spPr>
          <a:xfrm>
            <a:off x="5732689" y="4271475"/>
            <a:ext cx="6257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grises</a:t>
            </a:r>
          </a:p>
        </p:txBody>
      </p:sp>
      <p:sp>
        <p:nvSpPr>
          <p:cNvPr id="133" name="CuadroTexto 132">
            <a:extLst>
              <a:ext uri="{FF2B5EF4-FFF2-40B4-BE49-F238E27FC236}">
                <a16:creationId xmlns:a16="http://schemas.microsoft.com/office/drawing/2014/main" id="{57A3391F-FCC5-4538-884C-606BF3740909}"/>
              </a:ext>
            </a:extLst>
          </p:cNvPr>
          <p:cNvSpPr txBox="1"/>
          <p:nvPr/>
        </p:nvSpPr>
        <p:spPr>
          <a:xfrm>
            <a:off x="5542396" y="4414218"/>
            <a:ext cx="912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50%</a:t>
            </a:r>
          </a:p>
        </p:txBody>
      </p:sp>
      <p:sp>
        <p:nvSpPr>
          <p:cNvPr id="134" name="Cerrar llave 133">
            <a:extLst>
              <a:ext uri="{FF2B5EF4-FFF2-40B4-BE49-F238E27FC236}">
                <a16:creationId xmlns:a16="http://schemas.microsoft.com/office/drawing/2014/main" id="{536ED0E4-2F97-405B-9B86-1FA112B88EF2}"/>
              </a:ext>
            </a:extLst>
          </p:cNvPr>
          <p:cNvSpPr/>
          <p:nvPr/>
        </p:nvSpPr>
        <p:spPr>
          <a:xfrm rot="5400000">
            <a:off x="6557385" y="4041879"/>
            <a:ext cx="41564" cy="4924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CuadroTexto 134">
            <a:extLst>
              <a:ext uri="{FF2B5EF4-FFF2-40B4-BE49-F238E27FC236}">
                <a16:creationId xmlns:a16="http://schemas.microsoft.com/office/drawing/2014/main" id="{4A55B340-E341-487B-AAED-2093313FB4D7}"/>
              </a:ext>
            </a:extLst>
          </p:cNvPr>
          <p:cNvSpPr txBox="1"/>
          <p:nvPr/>
        </p:nvSpPr>
        <p:spPr>
          <a:xfrm>
            <a:off x="6290808" y="4278736"/>
            <a:ext cx="6257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blancas</a:t>
            </a:r>
          </a:p>
        </p:txBody>
      </p: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BE9B794D-4202-4D96-9244-5F844DAE2685}"/>
              </a:ext>
            </a:extLst>
          </p:cNvPr>
          <p:cNvSpPr txBox="1"/>
          <p:nvPr/>
        </p:nvSpPr>
        <p:spPr>
          <a:xfrm>
            <a:off x="6145465" y="4421479"/>
            <a:ext cx="912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50%</a:t>
            </a:r>
          </a:p>
        </p:txBody>
      </p:sp>
      <p:grpSp>
        <p:nvGrpSpPr>
          <p:cNvPr id="137" name="Grupo 136">
            <a:extLst>
              <a:ext uri="{FF2B5EF4-FFF2-40B4-BE49-F238E27FC236}">
                <a16:creationId xmlns:a16="http://schemas.microsoft.com/office/drawing/2014/main" id="{EE947E4E-3E37-4DB3-AA2A-378DC556DAE8}"/>
              </a:ext>
            </a:extLst>
          </p:cNvPr>
          <p:cNvGrpSpPr/>
          <p:nvPr/>
        </p:nvGrpSpPr>
        <p:grpSpPr>
          <a:xfrm>
            <a:off x="4938814" y="3455137"/>
            <a:ext cx="423676" cy="393963"/>
            <a:chOff x="632373" y="1499725"/>
            <a:chExt cx="304388" cy="283040"/>
          </a:xfrm>
          <a:noFill/>
        </p:grpSpPr>
        <p:sp>
          <p:nvSpPr>
            <p:cNvPr id="138" name="Google Shape;217;p33">
              <a:extLst>
                <a:ext uri="{FF2B5EF4-FFF2-40B4-BE49-F238E27FC236}">
                  <a16:creationId xmlns:a16="http://schemas.microsoft.com/office/drawing/2014/main" id="{87AF603A-A546-4176-BA56-6BC3FDD9B719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227;p33">
              <a:extLst>
                <a:ext uri="{FF2B5EF4-FFF2-40B4-BE49-F238E27FC236}">
                  <a16:creationId xmlns:a16="http://schemas.microsoft.com/office/drawing/2014/main" id="{89C10C3F-4852-4A90-B256-36CD1E69E9A9}"/>
                </a:ext>
              </a:extLst>
            </p:cNvPr>
            <p:cNvSpPr txBox="1">
              <a:spLocks/>
            </p:cNvSpPr>
            <p:nvPr/>
          </p:nvSpPr>
          <p:spPr>
            <a:xfrm>
              <a:off x="632373" y="1512536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3186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B4270B27-5181-459C-A703-4FB0B598ADE2}"/>
              </a:ext>
            </a:extLst>
          </p:cNvPr>
          <p:cNvGrpSpPr/>
          <p:nvPr/>
        </p:nvGrpSpPr>
        <p:grpSpPr>
          <a:xfrm>
            <a:off x="255022" y="214484"/>
            <a:ext cx="415172" cy="413628"/>
            <a:chOff x="653172" y="1499725"/>
            <a:chExt cx="796763" cy="793800"/>
          </a:xfrm>
        </p:grpSpPr>
        <p:sp>
          <p:nvSpPr>
            <p:cNvPr id="7" name="Google Shape;217;p33">
              <a:extLst>
                <a:ext uri="{FF2B5EF4-FFF2-40B4-BE49-F238E27FC236}">
                  <a16:creationId xmlns:a16="http://schemas.microsoft.com/office/drawing/2014/main" id="{8976201A-DB6D-47DA-9329-D88CA68E3FB2}"/>
                </a:ext>
              </a:extLst>
            </p:cNvPr>
            <p:cNvSpPr/>
            <p:nvPr/>
          </p:nvSpPr>
          <p:spPr>
            <a:xfrm>
              <a:off x="653172" y="1499725"/>
              <a:ext cx="793800" cy="7938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227;p33">
              <a:extLst>
                <a:ext uri="{FF2B5EF4-FFF2-40B4-BE49-F238E27FC236}">
                  <a16:creationId xmlns:a16="http://schemas.microsoft.com/office/drawing/2014/main" id="{7C7C0BF2-C4BB-4385-9D39-510EB2692A5D}"/>
                </a:ext>
              </a:extLst>
            </p:cNvPr>
            <p:cNvSpPr txBox="1">
              <a:spLocks/>
            </p:cNvSpPr>
            <p:nvPr/>
          </p:nvSpPr>
          <p:spPr>
            <a:xfrm>
              <a:off x="656135" y="1794447"/>
              <a:ext cx="793800" cy="231157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de" b="1">
                  <a:solidFill>
                    <a:schemeClr val="lt1"/>
                  </a:solidFill>
                  <a:latin typeface="Kanit"/>
                  <a:cs typeface="Kanit"/>
                  <a:sym typeface="Kanit"/>
                </a:rPr>
                <a:t>14</a:t>
              </a:r>
              <a:endParaRPr lang="de" sz="2000" b="1">
                <a:solidFill>
                  <a:schemeClr val="lt1"/>
                </a:solidFill>
                <a:latin typeface="Kanit"/>
                <a:cs typeface="Kanit"/>
                <a:sym typeface="Kanit"/>
              </a:endParaRPr>
            </a:p>
          </p:txBody>
        </p:sp>
      </p:grpSp>
      <p:sp>
        <p:nvSpPr>
          <p:cNvPr id="10" name="Google Shape;209;p32">
            <a:extLst>
              <a:ext uri="{FF2B5EF4-FFF2-40B4-BE49-F238E27FC236}">
                <a16:creationId xmlns:a16="http://schemas.microsoft.com/office/drawing/2014/main" id="{9073ED15-5B6D-4881-A0A4-85851EA76372}"/>
              </a:ext>
            </a:extLst>
          </p:cNvPr>
          <p:cNvSpPr txBox="1">
            <a:spLocks/>
          </p:cNvSpPr>
          <p:nvPr/>
        </p:nvSpPr>
        <p:spPr>
          <a:xfrm>
            <a:off x="668650" y="137279"/>
            <a:ext cx="8389762" cy="689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Inter SemiBold"/>
              <a:buAutoNum type="arabicPeriod"/>
              <a:defRPr sz="11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>
              <a:buFont typeface="Inter SemiBold"/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Los grupos sanguíneos en la especie humana están determinados por tres genes alelos: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I</a:t>
            </a:r>
            <a:r>
              <a:rPr lang="es-ES" b="1" baseline="-25000">
                <a:uFill>
                  <a:solidFill>
                    <a:schemeClr val="accent1"/>
                  </a:solidFill>
                </a:uFill>
              </a:rPr>
              <a:t>A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, que determina el grupo A;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I</a:t>
            </a:r>
            <a:r>
              <a:rPr lang="es-ES" b="1" baseline="-25000">
                <a:uFill>
                  <a:solidFill>
                    <a:schemeClr val="accent1"/>
                  </a:solidFill>
                </a:uFill>
              </a:rPr>
              <a:t>B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, que determina el grupo B; e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i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, que determina el grupo 0. Los genes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I</a:t>
            </a:r>
            <a:r>
              <a:rPr lang="es-ES" b="1" baseline="-25000">
                <a:uFill>
                  <a:solidFill>
                    <a:schemeClr val="accent1"/>
                  </a:solidFill>
                </a:uFill>
              </a:rPr>
              <a:t>A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e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I</a:t>
            </a:r>
            <a:r>
              <a:rPr lang="es-ES" b="1" baseline="-25000">
                <a:uFill>
                  <a:solidFill>
                    <a:schemeClr val="accent1"/>
                  </a:solidFill>
                </a:uFill>
              </a:rPr>
              <a:t>B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son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codominantes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, y ambos son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dominantes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respecto al gen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i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que es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recesivo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. ¿Cómo podrán ser los hijos de un hombre de grupo 0 y de una mujer de grupo AB?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7408E80-0697-45D0-9A74-2EEB245B4645}"/>
              </a:ext>
            </a:extLst>
          </p:cNvPr>
          <p:cNvSpPr txBox="1"/>
          <p:nvPr/>
        </p:nvSpPr>
        <p:spPr>
          <a:xfrm>
            <a:off x="278058" y="819418"/>
            <a:ext cx="3187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Carácter: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grupo sanguíneo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I</a:t>
            </a:r>
            <a:r>
              <a:rPr lang="es-ES" sz="1200" b="1" baseline="-250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A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grupo A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I</a:t>
            </a:r>
            <a:r>
              <a:rPr lang="es-ES" sz="1200" b="1" baseline="-250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grupo B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i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grupo 0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60B53088-312B-4987-8591-8B0C390E94B7}"/>
              </a:ext>
            </a:extLst>
          </p:cNvPr>
          <p:cNvCxnSpPr/>
          <p:nvPr/>
        </p:nvCxnSpPr>
        <p:spPr>
          <a:xfrm>
            <a:off x="323778" y="801095"/>
            <a:ext cx="83897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CuadroTexto 160">
            <a:extLst>
              <a:ext uri="{FF2B5EF4-FFF2-40B4-BE49-F238E27FC236}">
                <a16:creationId xmlns:a16="http://schemas.microsoft.com/office/drawing/2014/main" id="{D4DD62D6-6045-4D4F-815E-C15CD9B1E7E3}"/>
              </a:ext>
            </a:extLst>
          </p:cNvPr>
          <p:cNvSpPr txBox="1"/>
          <p:nvPr/>
        </p:nvSpPr>
        <p:spPr>
          <a:xfrm>
            <a:off x="6780328" y="1029221"/>
            <a:ext cx="18699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ii                I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I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</a:p>
        </p:txBody>
      </p:sp>
      <p:sp>
        <p:nvSpPr>
          <p:cNvPr id="166" name="Signo de multiplicación 165">
            <a:extLst>
              <a:ext uri="{FF2B5EF4-FFF2-40B4-BE49-F238E27FC236}">
                <a16:creationId xmlns:a16="http://schemas.microsoft.com/office/drawing/2014/main" id="{5069DD78-EFAA-4421-AE05-F0F39173B3D4}"/>
              </a:ext>
            </a:extLst>
          </p:cNvPr>
          <p:cNvSpPr/>
          <p:nvPr/>
        </p:nvSpPr>
        <p:spPr>
          <a:xfrm>
            <a:off x="7234126" y="1123705"/>
            <a:ext cx="163627" cy="160020"/>
          </a:xfrm>
          <a:prstGeom prst="mathMultiply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CuadroTexto 167">
            <a:extLst>
              <a:ext uri="{FF2B5EF4-FFF2-40B4-BE49-F238E27FC236}">
                <a16:creationId xmlns:a16="http://schemas.microsoft.com/office/drawing/2014/main" id="{1B1C96E2-3D38-4519-ACC9-B69E5DCA5F8F}"/>
              </a:ext>
            </a:extLst>
          </p:cNvPr>
          <p:cNvSpPr txBox="1"/>
          <p:nvPr/>
        </p:nvSpPr>
        <p:spPr>
          <a:xfrm>
            <a:off x="6756417" y="1248074"/>
            <a:ext cx="33370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(i)</a:t>
            </a:r>
          </a:p>
        </p:txBody>
      </p:sp>
      <p:grpSp>
        <p:nvGrpSpPr>
          <p:cNvPr id="174" name="Grupo 173">
            <a:extLst>
              <a:ext uri="{FF2B5EF4-FFF2-40B4-BE49-F238E27FC236}">
                <a16:creationId xmlns:a16="http://schemas.microsoft.com/office/drawing/2014/main" id="{C4A4B77A-4BCC-4326-8C15-BE6DD419B391}"/>
              </a:ext>
            </a:extLst>
          </p:cNvPr>
          <p:cNvGrpSpPr/>
          <p:nvPr/>
        </p:nvGrpSpPr>
        <p:grpSpPr>
          <a:xfrm>
            <a:off x="6009801" y="1080795"/>
            <a:ext cx="423676" cy="390996"/>
            <a:chOff x="653172" y="1499725"/>
            <a:chExt cx="304388" cy="280909"/>
          </a:xfrm>
          <a:noFill/>
        </p:grpSpPr>
        <p:sp>
          <p:nvSpPr>
            <p:cNvPr id="175" name="Google Shape;217;p33">
              <a:extLst>
                <a:ext uri="{FF2B5EF4-FFF2-40B4-BE49-F238E27FC236}">
                  <a16:creationId xmlns:a16="http://schemas.microsoft.com/office/drawing/2014/main" id="{FAC44CAB-B3D1-49D2-92DE-380A411B7A76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227;p33">
              <a:extLst>
                <a:ext uri="{FF2B5EF4-FFF2-40B4-BE49-F238E27FC236}">
                  <a16:creationId xmlns:a16="http://schemas.microsoft.com/office/drawing/2014/main" id="{C3918E28-34FA-449B-9BB1-546C9F454DCC}"/>
                </a:ext>
              </a:extLst>
            </p:cNvPr>
            <p:cNvSpPr txBox="1">
              <a:spLocks/>
            </p:cNvSpPr>
            <p:nvPr/>
          </p:nvSpPr>
          <p:spPr>
            <a:xfrm>
              <a:off x="653172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P.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77" name="Grupo 176">
            <a:extLst>
              <a:ext uri="{FF2B5EF4-FFF2-40B4-BE49-F238E27FC236}">
                <a16:creationId xmlns:a16="http://schemas.microsoft.com/office/drawing/2014/main" id="{C0768699-8CE9-4678-873A-D39676878AAA}"/>
              </a:ext>
            </a:extLst>
          </p:cNvPr>
          <p:cNvGrpSpPr/>
          <p:nvPr/>
        </p:nvGrpSpPr>
        <p:grpSpPr>
          <a:xfrm>
            <a:off x="5986220" y="1734846"/>
            <a:ext cx="423676" cy="393963"/>
            <a:chOff x="632373" y="1499725"/>
            <a:chExt cx="304388" cy="283040"/>
          </a:xfrm>
          <a:noFill/>
        </p:grpSpPr>
        <p:sp>
          <p:nvSpPr>
            <p:cNvPr id="178" name="Google Shape;217;p33">
              <a:extLst>
                <a:ext uri="{FF2B5EF4-FFF2-40B4-BE49-F238E27FC236}">
                  <a16:creationId xmlns:a16="http://schemas.microsoft.com/office/drawing/2014/main" id="{6DF2F925-2E24-4CD5-814C-93D6D060EBF1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227;p33">
              <a:extLst>
                <a:ext uri="{FF2B5EF4-FFF2-40B4-BE49-F238E27FC236}">
                  <a16:creationId xmlns:a16="http://schemas.microsoft.com/office/drawing/2014/main" id="{A1141900-7143-41D1-8122-AF84595A8F4F}"/>
                </a:ext>
              </a:extLst>
            </p:cNvPr>
            <p:cNvSpPr txBox="1">
              <a:spLocks/>
            </p:cNvSpPr>
            <p:nvPr/>
          </p:nvSpPr>
          <p:spPr>
            <a:xfrm>
              <a:off x="632373" y="1512536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82" name="Grupo 81">
            <a:extLst>
              <a:ext uri="{FF2B5EF4-FFF2-40B4-BE49-F238E27FC236}">
                <a16:creationId xmlns:a16="http://schemas.microsoft.com/office/drawing/2014/main" id="{970495F2-DFA2-4DED-A12D-45DDB96023BA}"/>
              </a:ext>
            </a:extLst>
          </p:cNvPr>
          <p:cNvGrpSpPr/>
          <p:nvPr/>
        </p:nvGrpSpPr>
        <p:grpSpPr>
          <a:xfrm>
            <a:off x="6906661" y="1489961"/>
            <a:ext cx="887199" cy="177486"/>
            <a:chOff x="1937341" y="2910995"/>
            <a:chExt cx="887199" cy="177486"/>
          </a:xfrm>
        </p:grpSpPr>
        <p:cxnSp>
          <p:nvCxnSpPr>
            <p:cNvPr id="83" name="Conector recto 82">
              <a:extLst>
                <a:ext uri="{FF2B5EF4-FFF2-40B4-BE49-F238E27FC236}">
                  <a16:creationId xmlns:a16="http://schemas.microsoft.com/office/drawing/2014/main" id="{C76EBA54-80B8-4460-A63C-BF9ADFCA260C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ector recto 83">
              <a:extLst>
                <a:ext uri="{FF2B5EF4-FFF2-40B4-BE49-F238E27FC236}">
                  <a16:creationId xmlns:a16="http://schemas.microsoft.com/office/drawing/2014/main" id="{9A1C9DDB-0308-40CE-B944-B9D9546AB8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ector recto 84">
              <a:extLst>
                <a:ext uri="{FF2B5EF4-FFF2-40B4-BE49-F238E27FC236}">
                  <a16:creationId xmlns:a16="http://schemas.microsoft.com/office/drawing/2014/main" id="{4928E914-B23A-463B-BA38-8D387E35CD0D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CuadroTexto 61">
            <a:extLst>
              <a:ext uri="{FF2B5EF4-FFF2-40B4-BE49-F238E27FC236}">
                <a16:creationId xmlns:a16="http://schemas.microsoft.com/office/drawing/2014/main" id="{1CB6765A-D129-442F-8B64-88A547914DCF}"/>
              </a:ext>
            </a:extLst>
          </p:cNvPr>
          <p:cNvSpPr txBox="1"/>
          <p:nvPr/>
        </p:nvSpPr>
        <p:spPr>
          <a:xfrm>
            <a:off x="7467073" y="1248074"/>
            <a:ext cx="7500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(I</a:t>
            </a:r>
            <a:r>
              <a:rPr lang="es-ES" sz="1050" baseline="-250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A</a:t>
            </a:r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)(I</a:t>
            </a:r>
            <a:r>
              <a:rPr lang="es-ES" sz="1050" baseline="-250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)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B61A33A4-71B5-4BC1-B441-F732C07B99EF}"/>
              </a:ext>
            </a:extLst>
          </p:cNvPr>
          <p:cNvSpPr txBox="1"/>
          <p:nvPr/>
        </p:nvSpPr>
        <p:spPr>
          <a:xfrm>
            <a:off x="6911363" y="1619116"/>
            <a:ext cx="9125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I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i       I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i</a:t>
            </a:r>
            <a:endParaRPr lang="es-ES" b="1" baseline="-25000">
              <a:solidFill>
                <a:schemeClr val="bg1"/>
              </a:solidFill>
              <a:latin typeface="Inter" panose="020B0604020202020204" charset="0"/>
              <a:ea typeface="Inter" panose="020B0604020202020204" charset="0"/>
            </a:endParaRPr>
          </a:p>
        </p:txBody>
      </p:sp>
      <p:sp>
        <p:nvSpPr>
          <p:cNvPr id="70" name="Cerrar llave 69">
            <a:extLst>
              <a:ext uri="{FF2B5EF4-FFF2-40B4-BE49-F238E27FC236}">
                <a16:creationId xmlns:a16="http://schemas.microsoft.com/office/drawing/2014/main" id="{F282937A-CB60-4F28-B2BC-4B83F966918C}"/>
              </a:ext>
            </a:extLst>
          </p:cNvPr>
          <p:cNvSpPr/>
          <p:nvPr/>
        </p:nvSpPr>
        <p:spPr>
          <a:xfrm rot="5400000">
            <a:off x="7076995" y="1816098"/>
            <a:ext cx="53335" cy="19592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00365957-2A25-4BE8-84C4-8220443934F8}"/>
              </a:ext>
            </a:extLst>
          </p:cNvPr>
          <p:cNvSpPr txBox="1"/>
          <p:nvPr/>
        </p:nvSpPr>
        <p:spPr>
          <a:xfrm>
            <a:off x="6969185" y="1914062"/>
            <a:ext cx="381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01A02B27-50AD-434C-ACE2-1BA279A46F7A}"/>
              </a:ext>
            </a:extLst>
          </p:cNvPr>
          <p:cNvSpPr txBox="1"/>
          <p:nvPr/>
        </p:nvSpPr>
        <p:spPr>
          <a:xfrm>
            <a:off x="6669282" y="2070267"/>
            <a:ext cx="912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50%</a:t>
            </a: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325E4A0E-1018-4BD8-B9F7-E6EB4FF2519B}"/>
              </a:ext>
            </a:extLst>
          </p:cNvPr>
          <p:cNvSpPr/>
          <p:nvPr/>
        </p:nvSpPr>
        <p:spPr>
          <a:xfrm>
            <a:off x="5934043" y="936479"/>
            <a:ext cx="2289986" cy="138017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EF903D2C-2882-407D-B8D0-12E04B7E2280}"/>
              </a:ext>
            </a:extLst>
          </p:cNvPr>
          <p:cNvGrpSpPr/>
          <p:nvPr/>
        </p:nvGrpSpPr>
        <p:grpSpPr>
          <a:xfrm>
            <a:off x="2353534" y="960580"/>
            <a:ext cx="159328" cy="358869"/>
            <a:chOff x="2353534" y="960580"/>
            <a:chExt cx="159328" cy="358869"/>
          </a:xfrm>
        </p:grpSpPr>
        <p:cxnSp>
          <p:nvCxnSpPr>
            <p:cNvPr id="43" name="Conector recto de flecha 42">
              <a:extLst>
                <a:ext uri="{FF2B5EF4-FFF2-40B4-BE49-F238E27FC236}">
                  <a16:creationId xmlns:a16="http://schemas.microsoft.com/office/drawing/2014/main" id="{FABB975E-AF89-4001-BF3B-DB02597E8034}"/>
                </a:ext>
              </a:extLst>
            </p:cNvPr>
            <p:cNvCxnSpPr/>
            <p:nvPr/>
          </p:nvCxnSpPr>
          <p:spPr>
            <a:xfrm>
              <a:off x="2353534" y="966929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de flecha 45">
              <a:extLst>
                <a:ext uri="{FF2B5EF4-FFF2-40B4-BE49-F238E27FC236}">
                  <a16:creationId xmlns:a16="http://schemas.microsoft.com/office/drawing/2014/main" id="{4854CD26-8539-4A6A-87C0-0A9B96AA2476}"/>
                </a:ext>
              </a:extLst>
            </p:cNvPr>
            <p:cNvCxnSpPr/>
            <p:nvPr/>
          </p:nvCxnSpPr>
          <p:spPr>
            <a:xfrm>
              <a:off x="2353534" y="1147904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>
              <a:extLst>
                <a:ext uri="{FF2B5EF4-FFF2-40B4-BE49-F238E27FC236}">
                  <a16:creationId xmlns:a16="http://schemas.microsoft.com/office/drawing/2014/main" id="{F19FD419-739B-4281-A7A2-3FA0247E25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61615" y="960580"/>
              <a:ext cx="0" cy="35886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ector recto de flecha 104">
              <a:extLst>
                <a:ext uri="{FF2B5EF4-FFF2-40B4-BE49-F238E27FC236}">
                  <a16:creationId xmlns:a16="http://schemas.microsoft.com/office/drawing/2014/main" id="{E4592C01-A74E-4C26-8813-FFF924B49CDF}"/>
                </a:ext>
              </a:extLst>
            </p:cNvPr>
            <p:cNvCxnSpPr/>
            <p:nvPr/>
          </p:nvCxnSpPr>
          <p:spPr>
            <a:xfrm>
              <a:off x="2353534" y="1319449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Cerrar llave 4">
            <a:extLst>
              <a:ext uri="{FF2B5EF4-FFF2-40B4-BE49-F238E27FC236}">
                <a16:creationId xmlns:a16="http://schemas.microsoft.com/office/drawing/2014/main" id="{A97531DB-095D-4AF8-BC37-7E6B54AB6A39}"/>
              </a:ext>
            </a:extLst>
          </p:cNvPr>
          <p:cNvSpPr/>
          <p:nvPr/>
        </p:nvSpPr>
        <p:spPr>
          <a:xfrm>
            <a:off x="3373582" y="899018"/>
            <a:ext cx="65284" cy="3323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3B93A47-F5CC-4B89-A3EC-300CE98A7C21}"/>
              </a:ext>
            </a:extLst>
          </p:cNvPr>
          <p:cNvSpPr txBox="1"/>
          <p:nvPr/>
        </p:nvSpPr>
        <p:spPr>
          <a:xfrm>
            <a:off x="3384228" y="931088"/>
            <a:ext cx="12121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codominantes</a:t>
            </a:r>
          </a:p>
        </p:txBody>
      </p:sp>
      <p:sp>
        <p:nvSpPr>
          <p:cNvPr id="106" name="Cerrar llave 105">
            <a:extLst>
              <a:ext uri="{FF2B5EF4-FFF2-40B4-BE49-F238E27FC236}">
                <a16:creationId xmlns:a16="http://schemas.microsoft.com/office/drawing/2014/main" id="{A6BC5937-7B70-489D-822C-410952BE169C}"/>
              </a:ext>
            </a:extLst>
          </p:cNvPr>
          <p:cNvSpPr/>
          <p:nvPr/>
        </p:nvSpPr>
        <p:spPr>
          <a:xfrm>
            <a:off x="3376841" y="1245977"/>
            <a:ext cx="75879" cy="17979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CuadroTexto 106">
            <a:extLst>
              <a:ext uri="{FF2B5EF4-FFF2-40B4-BE49-F238E27FC236}">
                <a16:creationId xmlns:a16="http://schemas.microsoft.com/office/drawing/2014/main" id="{E5DD5A30-85D2-4487-A53C-1403BD07A584}"/>
              </a:ext>
            </a:extLst>
          </p:cNvPr>
          <p:cNvSpPr txBox="1"/>
          <p:nvPr/>
        </p:nvSpPr>
        <p:spPr>
          <a:xfrm>
            <a:off x="3396928" y="1180949"/>
            <a:ext cx="80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recesivo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D2578D3-4D2A-4BAE-B733-7BDFCFBA01E9}"/>
              </a:ext>
            </a:extLst>
          </p:cNvPr>
          <p:cNvSpPr txBox="1"/>
          <p:nvPr/>
        </p:nvSpPr>
        <p:spPr>
          <a:xfrm>
            <a:off x="4555782" y="1029221"/>
            <a:ext cx="856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A = B &gt; 0</a:t>
            </a:r>
          </a:p>
        </p:txBody>
      </p:sp>
      <p:sp>
        <p:nvSpPr>
          <p:cNvPr id="108" name="Cerrar llave 107">
            <a:extLst>
              <a:ext uri="{FF2B5EF4-FFF2-40B4-BE49-F238E27FC236}">
                <a16:creationId xmlns:a16="http://schemas.microsoft.com/office/drawing/2014/main" id="{6DE4E5FA-D2C6-4768-96FE-F8C6608512AA}"/>
              </a:ext>
            </a:extLst>
          </p:cNvPr>
          <p:cNvSpPr/>
          <p:nvPr/>
        </p:nvSpPr>
        <p:spPr>
          <a:xfrm>
            <a:off x="4513155" y="899017"/>
            <a:ext cx="83263" cy="5267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10" name="Gráfico 109" descr="Masculino">
            <a:extLst>
              <a:ext uri="{FF2B5EF4-FFF2-40B4-BE49-F238E27FC236}">
                <a16:creationId xmlns:a16="http://schemas.microsoft.com/office/drawing/2014/main" id="{526D0514-24E2-4EE8-B0FB-11A586DD83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72573" y="1109373"/>
            <a:ext cx="180621" cy="180621"/>
          </a:xfrm>
          <a:prstGeom prst="rect">
            <a:avLst/>
          </a:prstGeom>
        </p:spPr>
      </p:pic>
      <p:pic>
        <p:nvPicPr>
          <p:cNvPr id="114" name="Gráfico 113" descr="Femenino">
            <a:extLst>
              <a:ext uri="{FF2B5EF4-FFF2-40B4-BE49-F238E27FC236}">
                <a16:creationId xmlns:a16="http://schemas.microsoft.com/office/drawing/2014/main" id="{5BCF7924-8FC2-4266-A4C0-472A6DF1FB9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906830" y="1127245"/>
            <a:ext cx="161700" cy="161700"/>
          </a:xfrm>
          <a:prstGeom prst="rect">
            <a:avLst/>
          </a:prstGeom>
        </p:spPr>
      </p:pic>
      <p:sp>
        <p:nvSpPr>
          <p:cNvPr id="129" name="Cerrar llave 128">
            <a:extLst>
              <a:ext uri="{FF2B5EF4-FFF2-40B4-BE49-F238E27FC236}">
                <a16:creationId xmlns:a16="http://schemas.microsoft.com/office/drawing/2014/main" id="{3A858473-0ED9-4F4D-B460-C55E7D18513D}"/>
              </a:ext>
            </a:extLst>
          </p:cNvPr>
          <p:cNvSpPr/>
          <p:nvPr/>
        </p:nvSpPr>
        <p:spPr>
          <a:xfrm rot="5400000">
            <a:off x="7533290" y="1824714"/>
            <a:ext cx="53335" cy="19592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CuadroTexto 139">
            <a:extLst>
              <a:ext uri="{FF2B5EF4-FFF2-40B4-BE49-F238E27FC236}">
                <a16:creationId xmlns:a16="http://schemas.microsoft.com/office/drawing/2014/main" id="{CE1169EF-66E8-432E-994F-00927D1D36AA}"/>
              </a:ext>
            </a:extLst>
          </p:cNvPr>
          <p:cNvSpPr txBox="1"/>
          <p:nvPr/>
        </p:nvSpPr>
        <p:spPr>
          <a:xfrm>
            <a:off x="7425480" y="1922678"/>
            <a:ext cx="381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</a:p>
        </p:txBody>
      </p:sp>
      <p:sp>
        <p:nvSpPr>
          <p:cNvPr id="141" name="CuadroTexto 140">
            <a:extLst>
              <a:ext uri="{FF2B5EF4-FFF2-40B4-BE49-F238E27FC236}">
                <a16:creationId xmlns:a16="http://schemas.microsoft.com/office/drawing/2014/main" id="{3187C860-D569-46A9-BBCD-4D9C1FB85C5D}"/>
              </a:ext>
            </a:extLst>
          </p:cNvPr>
          <p:cNvSpPr txBox="1"/>
          <p:nvPr/>
        </p:nvSpPr>
        <p:spPr>
          <a:xfrm>
            <a:off x="7125577" y="2078883"/>
            <a:ext cx="912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50%</a:t>
            </a:r>
          </a:p>
        </p:txBody>
      </p:sp>
      <p:grpSp>
        <p:nvGrpSpPr>
          <p:cNvPr id="142" name="Grupo 141">
            <a:extLst>
              <a:ext uri="{FF2B5EF4-FFF2-40B4-BE49-F238E27FC236}">
                <a16:creationId xmlns:a16="http://schemas.microsoft.com/office/drawing/2014/main" id="{6B2E8493-3032-43FE-ADC7-E7296AE4474A}"/>
              </a:ext>
            </a:extLst>
          </p:cNvPr>
          <p:cNvGrpSpPr/>
          <p:nvPr/>
        </p:nvGrpSpPr>
        <p:grpSpPr>
          <a:xfrm>
            <a:off x="320196" y="2453963"/>
            <a:ext cx="415172" cy="413628"/>
            <a:chOff x="653172" y="1499725"/>
            <a:chExt cx="796763" cy="793800"/>
          </a:xfrm>
        </p:grpSpPr>
        <p:sp>
          <p:nvSpPr>
            <p:cNvPr id="143" name="Google Shape;217;p33">
              <a:extLst>
                <a:ext uri="{FF2B5EF4-FFF2-40B4-BE49-F238E27FC236}">
                  <a16:creationId xmlns:a16="http://schemas.microsoft.com/office/drawing/2014/main" id="{D0336D63-F47F-444F-9337-1015340A69E4}"/>
                </a:ext>
              </a:extLst>
            </p:cNvPr>
            <p:cNvSpPr/>
            <p:nvPr/>
          </p:nvSpPr>
          <p:spPr>
            <a:xfrm>
              <a:off x="653172" y="1499725"/>
              <a:ext cx="793800" cy="7938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227;p33">
              <a:extLst>
                <a:ext uri="{FF2B5EF4-FFF2-40B4-BE49-F238E27FC236}">
                  <a16:creationId xmlns:a16="http://schemas.microsoft.com/office/drawing/2014/main" id="{867A2F88-9A64-496C-913B-437088F719B9}"/>
                </a:ext>
              </a:extLst>
            </p:cNvPr>
            <p:cNvSpPr txBox="1">
              <a:spLocks/>
            </p:cNvSpPr>
            <p:nvPr/>
          </p:nvSpPr>
          <p:spPr>
            <a:xfrm>
              <a:off x="656135" y="1794447"/>
              <a:ext cx="793800" cy="231157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de" b="1">
                  <a:solidFill>
                    <a:schemeClr val="lt1"/>
                  </a:solidFill>
                  <a:latin typeface="Kanit"/>
                  <a:cs typeface="Kanit"/>
                  <a:sym typeface="Kanit"/>
                </a:rPr>
                <a:t>15</a:t>
              </a:r>
              <a:endParaRPr lang="de" sz="2000" b="1">
                <a:solidFill>
                  <a:schemeClr val="lt1"/>
                </a:solidFill>
                <a:latin typeface="Kanit"/>
                <a:cs typeface="Kanit"/>
                <a:sym typeface="Kanit"/>
              </a:endParaRPr>
            </a:p>
          </p:txBody>
        </p:sp>
      </p:grpSp>
      <p:sp>
        <p:nvSpPr>
          <p:cNvPr id="145" name="Google Shape;209;p32">
            <a:extLst>
              <a:ext uri="{FF2B5EF4-FFF2-40B4-BE49-F238E27FC236}">
                <a16:creationId xmlns:a16="http://schemas.microsoft.com/office/drawing/2014/main" id="{73A0D8BA-5B59-44A6-BFF2-77F03AF37128}"/>
              </a:ext>
            </a:extLst>
          </p:cNvPr>
          <p:cNvSpPr txBox="1">
            <a:spLocks/>
          </p:cNvSpPr>
          <p:nvPr/>
        </p:nvSpPr>
        <p:spPr>
          <a:xfrm>
            <a:off x="733824" y="2376758"/>
            <a:ext cx="8259189" cy="689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Inter SemiBold"/>
              <a:buAutoNum type="arabicPeriod"/>
              <a:defRPr sz="11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>
              <a:buFont typeface="Inter SemiBold"/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Un hombre de grupo sanguíneo 0 se casa con una mujer de tipo 0. ¿Cuál es la probabilidad de que sus hijos sean de tipo A, B, 0 y AB?</a:t>
            </a:r>
          </a:p>
        </p:txBody>
      </p:sp>
      <p:sp>
        <p:nvSpPr>
          <p:cNvPr id="146" name="CuadroTexto 145">
            <a:extLst>
              <a:ext uri="{FF2B5EF4-FFF2-40B4-BE49-F238E27FC236}">
                <a16:creationId xmlns:a16="http://schemas.microsoft.com/office/drawing/2014/main" id="{5F7E8489-D4E9-451A-A96A-FC970EC2FE7A}"/>
              </a:ext>
            </a:extLst>
          </p:cNvPr>
          <p:cNvSpPr txBox="1"/>
          <p:nvPr/>
        </p:nvSpPr>
        <p:spPr>
          <a:xfrm>
            <a:off x="343232" y="3058897"/>
            <a:ext cx="3187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Carácter: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grupo sanguíneo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I</a:t>
            </a:r>
            <a:r>
              <a:rPr lang="es-ES" sz="1200" b="1" baseline="-250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A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grupo A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I</a:t>
            </a:r>
            <a:r>
              <a:rPr lang="es-ES" sz="1200" b="1" baseline="-250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grupo B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i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grupo 0</a:t>
            </a:r>
          </a:p>
        </p:txBody>
      </p:sp>
      <p:cxnSp>
        <p:nvCxnSpPr>
          <p:cNvPr id="147" name="Conector recto 146">
            <a:extLst>
              <a:ext uri="{FF2B5EF4-FFF2-40B4-BE49-F238E27FC236}">
                <a16:creationId xmlns:a16="http://schemas.microsoft.com/office/drawing/2014/main" id="{4F64C810-FC85-4D98-B91B-E9128FDE83E8}"/>
              </a:ext>
            </a:extLst>
          </p:cNvPr>
          <p:cNvCxnSpPr/>
          <p:nvPr/>
        </p:nvCxnSpPr>
        <p:spPr>
          <a:xfrm>
            <a:off x="388952" y="3040574"/>
            <a:ext cx="83897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CuadroTexto 147">
            <a:extLst>
              <a:ext uri="{FF2B5EF4-FFF2-40B4-BE49-F238E27FC236}">
                <a16:creationId xmlns:a16="http://schemas.microsoft.com/office/drawing/2014/main" id="{DC4C643A-132D-4D99-A0D1-BB56F5511D79}"/>
              </a:ext>
            </a:extLst>
          </p:cNvPr>
          <p:cNvSpPr txBox="1"/>
          <p:nvPr/>
        </p:nvSpPr>
        <p:spPr>
          <a:xfrm>
            <a:off x="6845502" y="3268700"/>
            <a:ext cx="12578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ii                  ii</a:t>
            </a:r>
            <a:endParaRPr lang="es-ES" b="1" baseline="-25000">
              <a:solidFill>
                <a:schemeClr val="bg1"/>
              </a:solidFill>
              <a:latin typeface="Inter" panose="020B0604020202020204" charset="0"/>
              <a:ea typeface="Inter" panose="020B0604020202020204" charset="0"/>
            </a:endParaRPr>
          </a:p>
        </p:txBody>
      </p:sp>
      <p:sp>
        <p:nvSpPr>
          <p:cNvPr id="149" name="Signo de multiplicación 148">
            <a:extLst>
              <a:ext uri="{FF2B5EF4-FFF2-40B4-BE49-F238E27FC236}">
                <a16:creationId xmlns:a16="http://schemas.microsoft.com/office/drawing/2014/main" id="{62571961-7CB2-47DE-AEAB-0C03169CE44A}"/>
              </a:ext>
            </a:extLst>
          </p:cNvPr>
          <p:cNvSpPr/>
          <p:nvPr/>
        </p:nvSpPr>
        <p:spPr>
          <a:xfrm>
            <a:off x="7332369" y="3363184"/>
            <a:ext cx="163627" cy="160020"/>
          </a:xfrm>
          <a:prstGeom prst="mathMultiply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0" name="CuadroTexto 149">
            <a:extLst>
              <a:ext uri="{FF2B5EF4-FFF2-40B4-BE49-F238E27FC236}">
                <a16:creationId xmlns:a16="http://schemas.microsoft.com/office/drawing/2014/main" id="{F90D5D96-6900-42C3-BB8A-DE73BD625E78}"/>
              </a:ext>
            </a:extLst>
          </p:cNvPr>
          <p:cNvSpPr txBox="1"/>
          <p:nvPr/>
        </p:nvSpPr>
        <p:spPr>
          <a:xfrm>
            <a:off x="6821591" y="3487553"/>
            <a:ext cx="33370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(i)</a:t>
            </a:r>
          </a:p>
        </p:txBody>
      </p:sp>
      <p:grpSp>
        <p:nvGrpSpPr>
          <p:cNvPr id="151" name="Grupo 150">
            <a:extLst>
              <a:ext uri="{FF2B5EF4-FFF2-40B4-BE49-F238E27FC236}">
                <a16:creationId xmlns:a16="http://schemas.microsoft.com/office/drawing/2014/main" id="{4CB5C3A9-1FC1-4B92-9D80-62B380DDDD20}"/>
              </a:ext>
            </a:extLst>
          </p:cNvPr>
          <p:cNvGrpSpPr/>
          <p:nvPr/>
        </p:nvGrpSpPr>
        <p:grpSpPr>
          <a:xfrm>
            <a:off x="6074975" y="3320274"/>
            <a:ext cx="423676" cy="390996"/>
            <a:chOff x="653172" y="1499725"/>
            <a:chExt cx="304388" cy="280909"/>
          </a:xfrm>
          <a:noFill/>
        </p:grpSpPr>
        <p:sp>
          <p:nvSpPr>
            <p:cNvPr id="152" name="Google Shape;217;p33">
              <a:extLst>
                <a:ext uri="{FF2B5EF4-FFF2-40B4-BE49-F238E27FC236}">
                  <a16:creationId xmlns:a16="http://schemas.microsoft.com/office/drawing/2014/main" id="{BF030A69-55AA-449E-822E-6C61A58AE69E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227;p33">
              <a:extLst>
                <a:ext uri="{FF2B5EF4-FFF2-40B4-BE49-F238E27FC236}">
                  <a16:creationId xmlns:a16="http://schemas.microsoft.com/office/drawing/2014/main" id="{DB87DC83-82FA-4CF6-8B42-F02563548DD2}"/>
                </a:ext>
              </a:extLst>
            </p:cNvPr>
            <p:cNvSpPr txBox="1">
              <a:spLocks/>
            </p:cNvSpPr>
            <p:nvPr/>
          </p:nvSpPr>
          <p:spPr>
            <a:xfrm>
              <a:off x="653172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P.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54" name="Grupo 153">
            <a:extLst>
              <a:ext uri="{FF2B5EF4-FFF2-40B4-BE49-F238E27FC236}">
                <a16:creationId xmlns:a16="http://schemas.microsoft.com/office/drawing/2014/main" id="{0118EA40-982D-4FE7-A1B9-9A55BD3AE434}"/>
              </a:ext>
            </a:extLst>
          </p:cNvPr>
          <p:cNvGrpSpPr/>
          <p:nvPr/>
        </p:nvGrpSpPr>
        <p:grpSpPr>
          <a:xfrm>
            <a:off x="6051394" y="3974325"/>
            <a:ext cx="423676" cy="393963"/>
            <a:chOff x="632373" y="1499725"/>
            <a:chExt cx="304388" cy="283040"/>
          </a:xfrm>
          <a:noFill/>
        </p:grpSpPr>
        <p:sp>
          <p:nvSpPr>
            <p:cNvPr id="155" name="Google Shape;217;p33">
              <a:extLst>
                <a:ext uri="{FF2B5EF4-FFF2-40B4-BE49-F238E27FC236}">
                  <a16:creationId xmlns:a16="http://schemas.microsoft.com/office/drawing/2014/main" id="{C26A4139-C298-4640-A5CA-6E47DD7B3515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227;p33">
              <a:extLst>
                <a:ext uri="{FF2B5EF4-FFF2-40B4-BE49-F238E27FC236}">
                  <a16:creationId xmlns:a16="http://schemas.microsoft.com/office/drawing/2014/main" id="{5506425A-0837-4ED8-B56A-0CF9489D0EC7}"/>
                </a:ext>
              </a:extLst>
            </p:cNvPr>
            <p:cNvSpPr txBox="1">
              <a:spLocks/>
            </p:cNvSpPr>
            <p:nvPr/>
          </p:nvSpPr>
          <p:spPr>
            <a:xfrm>
              <a:off x="632373" y="1512536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57" name="Grupo 156">
            <a:extLst>
              <a:ext uri="{FF2B5EF4-FFF2-40B4-BE49-F238E27FC236}">
                <a16:creationId xmlns:a16="http://schemas.microsoft.com/office/drawing/2014/main" id="{B67BADA9-0234-4B5A-AC24-C69702C752DC}"/>
              </a:ext>
            </a:extLst>
          </p:cNvPr>
          <p:cNvGrpSpPr/>
          <p:nvPr/>
        </p:nvGrpSpPr>
        <p:grpSpPr>
          <a:xfrm>
            <a:off x="6964855" y="3729407"/>
            <a:ext cx="887199" cy="177486"/>
            <a:chOff x="1937341" y="2910995"/>
            <a:chExt cx="887199" cy="177486"/>
          </a:xfrm>
        </p:grpSpPr>
        <p:cxnSp>
          <p:nvCxnSpPr>
            <p:cNvPr id="158" name="Conector recto 157">
              <a:extLst>
                <a:ext uri="{FF2B5EF4-FFF2-40B4-BE49-F238E27FC236}">
                  <a16:creationId xmlns:a16="http://schemas.microsoft.com/office/drawing/2014/main" id="{336802FB-BA9E-476E-8265-872EA88C3CAA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Conector recto 158">
              <a:extLst>
                <a:ext uri="{FF2B5EF4-FFF2-40B4-BE49-F238E27FC236}">
                  <a16:creationId xmlns:a16="http://schemas.microsoft.com/office/drawing/2014/main" id="{C3E7FB45-1290-4CCA-AB93-7B09440CD02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Conector recto 159">
              <a:extLst>
                <a:ext uri="{FF2B5EF4-FFF2-40B4-BE49-F238E27FC236}">
                  <a16:creationId xmlns:a16="http://schemas.microsoft.com/office/drawing/2014/main" id="{00DE6BFD-07F5-44AF-B134-2A57E860E1B0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" name="CuadroTexto 162">
            <a:extLst>
              <a:ext uri="{FF2B5EF4-FFF2-40B4-BE49-F238E27FC236}">
                <a16:creationId xmlns:a16="http://schemas.microsoft.com/office/drawing/2014/main" id="{0EDDC343-2FE9-4882-84E3-3A75A1138B44}"/>
              </a:ext>
            </a:extLst>
          </p:cNvPr>
          <p:cNvSpPr txBox="1"/>
          <p:nvPr/>
        </p:nvSpPr>
        <p:spPr>
          <a:xfrm>
            <a:off x="7266801" y="3872447"/>
            <a:ext cx="9125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ii</a:t>
            </a:r>
            <a:endParaRPr lang="es-ES" b="1" baseline="-25000">
              <a:solidFill>
                <a:schemeClr val="bg1"/>
              </a:solidFill>
              <a:latin typeface="Inter" panose="020B0604020202020204" charset="0"/>
              <a:ea typeface="Inter" panose="020B0604020202020204" charset="0"/>
            </a:endParaRPr>
          </a:p>
        </p:txBody>
      </p:sp>
      <p:sp>
        <p:nvSpPr>
          <p:cNvPr id="169" name="Rectángulo 168">
            <a:extLst>
              <a:ext uri="{FF2B5EF4-FFF2-40B4-BE49-F238E27FC236}">
                <a16:creationId xmlns:a16="http://schemas.microsoft.com/office/drawing/2014/main" id="{F9DF5693-491A-4382-95D0-54EE77B4764C}"/>
              </a:ext>
            </a:extLst>
          </p:cNvPr>
          <p:cNvSpPr/>
          <p:nvPr/>
        </p:nvSpPr>
        <p:spPr>
          <a:xfrm>
            <a:off x="5999217" y="3175958"/>
            <a:ext cx="2289986" cy="138017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0" name="Grupo 169">
            <a:extLst>
              <a:ext uri="{FF2B5EF4-FFF2-40B4-BE49-F238E27FC236}">
                <a16:creationId xmlns:a16="http://schemas.microsoft.com/office/drawing/2014/main" id="{D9B9CCB4-826F-4927-91B8-0B84A5F3382D}"/>
              </a:ext>
            </a:extLst>
          </p:cNvPr>
          <p:cNvGrpSpPr/>
          <p:nvPr/>
        </p:nvGrpSpPr>
        <p:grpSpPr>
          <a:xfrm>
            <a:off x="2418708" y="3200059"/>
            <a:ext cx="159328" cy="358869"/>
            <a:chOff x="2353534" y="960580"/>
            <a:chExt cx="159328" cy="358869"/>
          </a:xfrm>
        </p:grpSpPr>
        <p:cxnSp>
          <p:nvCxnSpPr>
            <p:cNvPr id="171" name="Conector recto de flecha 170">
              <a:extLst>
                <a:ext uri="{FF2B5EF4-FFF2-40B4-BE49-F238E27FC236}">
                  <a16:creationId xmlns:a16="http://schemas.microsoft.com/office/drawing/2014/main" id="{A3A47262-66D8-4153-903A-225E19B1E1C2}"/>
                </a:ext>
              </a:extLst>
            </p:cNvPr>
            <p:cNvCxnSpPr/>
            <p:nvPr/>
          </p:nvCxnSpPr>
          <p:spPr>
            <a:xfrm>
              <a:off x="2353534" y="966929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ector recto de flecha 171">
              <a:extLst>
                <a:ext uri="{FF2B5EF4-FFF2-40B4-BE49-F238E27FC236}">
                  <a16:creationId xmlns:a16="http://schemas.microsoft.com/office/drawing/2014/main" id="{5BAB2830-F5B7-4F65-9485-FDFA7372BF34}"/>
                </a:ext>
              </a:extLst>
            </p:cNvPr>
            <p:cNvCxnSpPr/>
            <p:nvPr/>
          </p:nvCxnSpPr>
          <p:spPr>
            <a:xfrm>
              <a:off x="2353534" y="1147904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ector recto 172">
              <a:extLst>
                <a:ext uri="{FF2B5EF4-FFF2-40B4-BE49-F238E27FC236}">
                  <a16:creationId xmlns:a16="http://schemas.microsoft.com/office/drawing/2014/main" id="{0D56FE43-397F-4944-AF9A-C2A842381D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61615" y="960580"/>
              <a:ext cx="0" cy="35886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ector recto de flecha 179">
              <a:extLst>
                <a:ext uri="{FF2B5EF4-FFF2-40B4-BE49-F238E27FC236}">
                  <a16:creationId xmlns:a16="http://schemas.microsoft.com/office/drawing/2014/main" id="{E07AE5F3-2C26-4F75-A169-70D634B95C8E}"/>
                </a:ext>
              </a:extLst>
            </p:cNvPr>
            <p:cNvCxnSpPr/>
            <p:nvPr/>
          </p:nvCxnSpPr>
          <p:spPr>
            <a:xfrm>
              <a:off x="2353534" y="1319449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1" name="Cerrar llave 180">
            <a:extLst>
              <a:ext uri="{FF2B5EF4-FFF2-40B4-BE49-F238E27FC236}">
                <a16:creationId xmlns:a16="http://schemas.microsoft.com/office/drawing/2014/main" id="{4BCC197E-94AB-4264-B68A-B1DEF5CC903D}"/>
              </a:ext>
            </a:extLst>
          </p:cNvPr>
          <p:cNvSpPr/>
          <p:nvPr/>
        </p:nvSpPr>
        <p:spPr>
          <a:xfrm>
            <a:off x="3438756" y="3138497"/>
            <a:ext cx="65284" cy="3323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2" name="CuadroTexto 181">
            <a:extLst>
              <a:ext uri="{FF2B5EF4-FFF2-40B4-BE49-F238E27FC236}">
                <a16:creationId xmlns:a16="http://schemas.microsoft.com/office/drawing/2014/main" id="{508063C6-5C66-4374-A6DB-0CF1F87061F0}"/>
              </a:ext>
            </a:extLst>
          </p:cNvPr>
          <p:cNvSpPr txBox="1"/>
          <p:nvPr/>
        </p:nvSpPr>
        <p:spPr>
          <a:xfrm>
            <a:off x="3449402" y="3170567"/>
            <a:ext cx="12121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codominantes</a:t>
            </a:r>
          </a:p>
        </p:txBody>
      </p:sp>
      <p:sp>
        <p:nvSpPr>
          <p:cNvPr id="183" name="Cerrar llave 182">
            <a:extLst>
              <a:ext uri="{FF2B5EF4-FFF2-40B4-BE49-F238E27FC236}">
                <a16:creationId xmlns:a16="http://schemas.microsoft.com/office/drawing/2014/main" id="{B7C91DF4-CBEB-49BD-8C70-0206C0EF6E99}"/>
              </a:ext>
            </a:extLst>
          </p:cNvPr>
          <p:cNvSpPr/>
          <p:nvPr/>
        </p:nvSpPr>
        <p:spPr>
          <a:xfrm>
            <a:off x="3442015" y="3485456"/>
            <a:ext cx="75879" cy="17979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4" name="CuadroTexto 183">
            <a:extLst>
              <a:ext uri="{FF2B5EF4-FFF2-40B4-BE49-F238E27FC236}">
                <a16:creationId xmlns:a16="http://schemas.microsoft.com/office/drawing/2014/main" id="{86901BAD-CFCA-4977-8C7D-6BA3E64B5531}"/>
              </a:ext>
            </a:extLst>
          </p:cNvPr>
          <p:cNvSpPr txBox="1"/>
          <p:nvPr/>
        </p:nvSpPr>
        <p:spPr>
          <a:xfrm>
            <a:off x="3462102" y="3420428"/>
            <a:ext cx="80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recesivo</a:t>
            </a:r>
          </a:p>
        </p:txBody>
      </p:sp>
      <p:sp>
        <p:nvSpPr>
          <p:cNvPr id="185" name="CuadroTexto 184">
            <a:extLst>
              <a:ext uri="{FF2B5EF4-FFF2-40B4-BE49-F238E27FC236}">
                <a16:creationId xmlns:a16="http://schemas.microsoft.com/office/drawing/2014/main" id="{60E30359-7D01-436E-B94D-3E866FEAE2CC}"/>
              </a:ext>
            </a:extLst>
          </p:cNvPr>
          <p:cNvSpPr txBox="1"/>
          <p:nvPr/>
        </p:nvSpPr>
        <p:spPr>
          <a:xfrm>
            <a:off x="4620956" y="3268700"/>
            <a:ext cx="856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A = B &gt; 0</a:t>
            </a:r>
          </a:p>
        </p:txBody>
      </p:sp>
      <p:sp>
        <p:nvSpPr>
          <p:cNvPr id="186" name="Cerrar llave 185">
            <a:extLst>
              <a:ext uri="{FF2B5EF4-FFF2-40B4-BE49-F238E27FC236}">
                <a16:creationId xmlns:a16="http://schemas.microsoft.com/office/drawing/2014/main" id="{DB7CFCC9-C087-4E21-8BFC-B876DEA00DBC}"/>
              </a:ext>
            </a:extLst>
          </p:cNvPr>
          <p:cNvSpPr/>
          <p:nvPr/>
        </p:nvSpPr>
        <p:spPr>
          <a:xfrm>
            <a:off x="4578329" y="3138496"/>
            <a:ext cx="83263" cy="5267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87" name="Gráfico 186" descr="Masculino">
            <a:extLst>
              <a:ext uri="{FF2B5EF4-FFF2-40B4-BE49-F238E27FC236}">
                <a16:creationId xmlns:a16="http://schemas.microsoft.com/office/drawing/2014/main" id="{87BDFF61-4AD4-4670-AF97-84EFD10DC6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37747" y="3348852"/>
            <a:ext cx="180621" cy="180621"/>
          </a:xfrm>
          <a:prstGeom prst="rect">
            <a:avLst/>
          </a:prstGeom>
        </p:spPr>
      </p:pic>
      <p:pic>
        <p:nvPicPr>
          <p:cNvPr id="188" name="Gráfico 187" descr="Femenino">
            <a:extLst>
              <a:ext uri="{FF2B5EF4-FFF2-40B4-BE49-F238E27FC236}">
                <a16:creationId xmlns:a16="http://schemas.microsoft.com/office/drawing/2014/main" id="{AC06E926-B364-4A91-855B-FB4A440B484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889127" y="3339578"/>
            <a:ext cx="161700" cy="161700"/>
          </a:xfrm>
          <a:prstGeom prst="rect">
            <a:avLst/>
          </a:prstGeom>
        </p:spPr>
      </p:pic>
      <p:sp>
        <p:nvSpPr>
          <p:cNvPr id="189" name="Cerrar llave 188">
            <a:extLst>
              <a:ext uri="{FF2B5EF4-FFF2-40B4-BE49-F238E27FC236}">
                <a16:creationId xmlns:a16="http://schemas.microsoft.com/office/drawing/2014/main" id="{04636D20-CE60-4DF4-AD66-22ABCD094535}"/>
              </a:ext>
            </a:extLst>
          </p:cNvPr>
          <p:cNvSpPr/>
          <p:nvPr/>
        </p:nvSpPr>
        <p:spPr>
          <a:xfrm rot="5400000">
            <a:off x="7382937" y="4056165"/>
            <a:ext cx="53335" cy="19592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0" name="CuadroTexto 189">
            <a:extLst>
              <a:ext uri="{FF2B5EF4-FFF2-40B4-BE49-F238E27FC236}">
                <a16:creationId xmlns:a16="http://schemas.microsoft.com/office/drawing/2014/main" id="{C7D391F4-9261-4001-BE2E-C5DADB8C6D88}"/>
              </a:ext>
            </a:extLst>
          </p:cNvPr>
          <p:cNvSpPr txBox="1"/>
          <p:nvPr/>
        </p:nvSpPr>
        <p:spPr>
          <a:xfrm>
            <a:off x="7275127" y="4154129"/>
            <a:ext cx="381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0</a:t>
            </a:r>
          </a:p>
        </p:txBody>
      </p:sp>
      <p:sp>
        <p:nvSpPr>
          <p:cNvPr id="191" name="CuadroTexto 190">
            <a:extLst>
              <a:ext uri="{FF2B5EF4-FFF2-40B4-BE49-F238E27FC236}">
                <a16:creationId xmlns:a16="http://schemas.microsoft.com/office/drawing/2014/main" id="{5FF2D7A6-89A2-4903-8FD5-6310E88C085B}"/>
              </a:ext>
            </a:extLst>
          </p:cNvPr>
          <p:cNvSpPr txBox="1"/>
          <p:nvPr/>
        </p:nvSpPr>
        <p:spPr>
          <a:xfrm>
            <a:off x="6975224" y="4310334"/>
            <a:ext cx="912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100%</a:t>
            </a:r>
          </a:p>
        </p:txBody>
      </p:sp>
      <p:sp>
        <p:nvSpPr>
          <p:cNvPr id="192" name="CuadroTexto 191">
            <a:extLst>
              <a:ext uri="{FF2B5EF4-FFF2-40B4-BE49-F238E27FC236}">
                <a16:creationId xmlns:a16="http://schemas.microsoft.com/office/drawing/2014/main" id="{41CDB170-CBDF-4A19-AF61-4F3DA60C8250}"/>
              </a:ext>
            </a:extLst>
          </p:cNvPr>
          <p:cNvSpPr txBox="1"/>
          <p:nvPr/>
        </p:nvSpPr>
        <p:spPr>
          <a:xfrm>
            <a:off x="7669422" y="3483174"/>
            <a:ext cx="33370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(i)</a:t>
            </a:r>
          </a:p>
        </p:txBody>
      </p:sp>
    </p:spTree>
    <p:extLst>
      <p:ext uri="{BB962C8B-B14F-4D97-AF65-F5344CB8AC3E}">
        <p14:creationId xmlns:p14="http://schemas.microsoft.com/office/powerpoint/2010/main" val="3610298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B4270B27-5181-459C-A703-4FB0B598ADE2}"/>
              </a:ext>
            </a:extLst>
          </p:cNvPr>
          <p:cNvGrpSpPr/>
          <p:nvPr/>
        </p:nvGrpSpPr>
        <p:grpSpPr>
          <a:xfrm>
            <a:off x="255022" y="214484"/>
            <a:ext cx="415172" cy="413628"/>
            <a:chOff x="653172" y="1499725"/>
            <a:chExt cx="796763" cy="793800"/>
          </a:xfrm>
        </p:grpSpPr>
        <p:sp>
          <p:nvSpPr>
            <p:cNvPr id="7" name="Google Shape;217;p33">
              <a:extLst>
                <a:ext uri="{FF2B5EF4-FFF2-40B4-BE49-F238E27FC236}">
                  <a16:creationId xmlns:a16="http://schemas.microsoft.com/office/drawing/2014/main" id="{8976201A-DB6D-47DA-9329-D88CA68E3FB2}"/>
                </a:ext>
              </a:extLst>
            </p:cNvPr>
            <p:cNvSpPr/>
            <p:nvPr/>
          </p:nvSpPr>
          <p:spPr>
            <a:xfrm>
              <a:off x="653172" y="1499725"/>
              <a:ext cx="793800" cy="7938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227;p33">
              <a:extLst>
                <a:ext uri="{FF2B5EF4-FFF2-40B4-BE49-F238E27FC236}">
                  <a16:creationId xmlns:a16="http://schemas.microsoft.com/office/drawing/2014/main" id="{7C7C0BF2-C4BB-4385-9D39-510EB2692A5D}"/>
                </a:ext>
              </a:extLst>
            </p:cNvPr>
            <p:cNvSpPr txBox="1">
              <a:spLocks/>
            </p:cNvSpPr>
            <p:nvPr/>
          </p:nvSpPr>
          <p:spPr>
            <a:xfrm>
              <a:off x="656135" y="1794447"/>
              <a:ext cx="793800" cy="231157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de" b="1">
                  <a:solidFill>
                    <a:schemeClr val="lt1"/>
                  </a:solidFill>
                  <a:latin typeface="Kanit"/>
                  <a:cs typeface="Kanit"/>
                  <a:sym typeface="Kanit"/>
                </a:rPr>
                <a:t>16</a:t>
              </a:r>
              <a:endParaRPr lang="de" sz="2000" b="1">
                <a:solidFill>
                  <a:schemeClr val="lt1"/>
                </a:solidFill>
                <a:latin typeface="Kanit"/>
                <a:cs typeface="Kanit"/>
                <a:sym typeface="Kanit"/>
              </a:endParaRPr>
            </a:p>
          </p:txBody>
        </p:sp>
      </p:grpSp>
      <p:sp>
        <p:nvSpPr>
          <p:cNvPr id="10" name="Google Shape;209;p32">
            <a:extLst>
              <a:ext uri="{FF2B5EF4-FFF2-40B4-BE49-F238E27FC236}">
                <a16:creationId xmlns:a16="http://schemas.microsoft.com/office/drawing/2014/main" id="{9073ED15-5B6D-4881-A0A4-85851EA76372}"/>
              </a:ext>
            </a:extLst>
          </p:cNvPr>
          <p:cNvSpPr txBox="1">
            <a:spLocks/>
          </p:cNvSpPr>
          <p:nvPr/>
        </p:nvSpPr>
        <p:spPr>
          <a:xfrm>
            <a:off x="668650" y="137279"/>
            <a:ext cx="8389762" cy="689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Inter SemiBold"/>
              <a:buAutoNum type="arabicPeriod"/>
              <a:defRPr sz="11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>
              <a:buFont typeface="Inter SemiBold"/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Si el padre de un niño de grupo sanguíneo 0 es del grupo A y la madre del grupo B, ¿qué fenotipos sanguíneos pueden presentar los hijos que puedan tener?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7408E80-0697-45D0-9A74-2EEB245B4645}"/>
              </a:ext>
            </a:extLst>
          </p:cNvPr>
          <p:cNvSpPr txBox="1"/>
          <p:nvPr/>
        </p:nvSpPr>
        <p:spPr>
          <a:xfrm>
            <a:off x="278058" y="819418"/>
            <a:ext cx="3187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Carácter: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grupo sanguíneo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I</a:t>
            </a:r>
            <a:r>
              <a:rPr lang="es-ES" sz="1200" b="1" baseline="-250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A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grupo A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I</a:t>
            </a:r>
            <a:r>
              <a:rPr lang="es-ES" sz="1200" b="1" baseline="-250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grupo B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i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grupo 0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60B53088-312B-4987-8591-8B0C390E94B7}"/>
              </a:ext>
            </a:extLst>
          </p:cNvPr>
          <p:cNvCxnSpPr/>
          <p:nvPr/>
        </p:nvCxnSpPr>
        <p:spPr>
          <a:xfrm>
            <a:off x="323778" y="801095"/>
            <a:ext cx="83897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CuadroTexto 160">
            <a:extLst>
              <a:ext uri="{FF2B5EF4-FFF2-40B4-BE49-F238E27FC236}">
                <a16:creationId xmlns:a16="http://schemas.microsoft.com/office/drawing/2014/main" id="{D4DD62D6-6045-4D4F-815E-C15CD9B1E7E3}"/>
              </a:ext>
            </a:extLst>
          </p:cNvPr>
          <p:cNvSpPr txBox="1"/>
          <p:nvPr/>
        </p:nvSpPr>
        <p:spPr>
          <a:xfrm>
            <a:off x="6731839" y="1029221"/>
            <a:ext cx="18699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I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i                I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i</a:t>
            </a:r>
            <a:endParaRPr lang="es-ES" b="1" baseline="-25000">
              <a:solidFill>
                <a:schemeClr val="bg1"/>
              </a:solidFill>
              <a:latin typeface="Inter" panose="020B0604020202020204" charset="0"/>
              <a:ea typeface="Inter" panose="020B0604020202020204" charset="0"/>
            </a:endParaRPr>
          </a:p>
        </p:txBody>
      </p:sp>
      <p:sp>
        <p:nvSpPr>
          <p:cNvPr id="166" name="Signo de multiplicación 165">
            <a:extLst>
              <a:ext uri="{FF2B5EF4-FFF2-40B4-BE49-F238E27FC236}">
                <a16:creationId xmlns:a16="http://schemas.microsoft.com/office/drawing/2014/main" id="{5069DD78-EFAA-4421-AE05-F0F39173B3D4}"/>
              </a:ext>
            </a:extLst>
          </p:cNvPr>
          <p:cNvSpPr/>
          <p:nvPr/>
        </p:nvSpPr>
        <p:spPr>
          <a:xfrm>
            <a:off x="7270150" y="1124740"/>
            <a:ext cx="163627" cy="160020"/>
          </a:xfrm>
          <a:prstGeom prst="mathMultiply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CuadroTexto 167">
            <a:extLst>
              <a:ext uri="{FF2B5EF4-FFF2-40B4-BE49-F238E27FC236}">
                <a16:creationId xmlns:a16="http://schemas.microsoft.com/office/drawing/2014/main" id="{1B1C96E2-3D38-4519-ACC9-B69E5DCA5F8F}"/>
              </a:ext>
            </a:extLst>
          </p:cNvPr>
          <p:cNvSpPr txBox="1"/>
          <p:nvPr/>
        </p:nvSpPr>
        <p:spPr>
          <a:xfrm>
            <a:off x="6680220" y="1248074"/>
            <a:ext cx="50666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(I</a:t>
            </a:r>
            <a:r>
              <a:rPr lang="es-ES" sz="1050" baseline="-250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A</a:t>
            </a:r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)(i)</a:t>
            </a:r>
          </a:p>
        </p:txBody>
      </p:sp>
      <p:grpSp>
        <p:nvGrpSpPr>
          <p:cNvPr id="174" name="Grupo 173">
            <a:extLst>
              <a:ext uri="{FF2B5EF4-FFF2-40B4-BE49-F238E27FC236}">
                <a16:creationId xmlns:a16="http://schemas.microsoft.com/office/drawing/2014/main" id="{C4A4B77A-4BCC-4326-8C15-BE6DD419B391}"/>
              </a:ext>
            </a:extLst>
          </p:cNvPr>
          <p:cNvGrpSpPr/>
          <p:nvPr/>
        </p:nvGrpSpPr>
        <p:grpSpPr>
          <a:xfrm>
            <a:off x="5939844" y="1094496"/>
            <a:ext cx="423676" cy="390996"/>
            <a:chOff x="653172" y="1499725"/>
            <a:chExt cx="304388" cy="280909"/>
          </a:xfrm>
          <a:noFill/>
        </p:grpSpPr>
        <p:sp>
          <p:nvSpPr>
            <p:cNvPr id="175" name="Google Shape;217;p33">
              <a:extLst>
                <a:ext uri="{FF2B5EF4-FFF2-40B4-BE49-F238E27FC236}">
                  <a16:creationId xmlns:a16="http://schemas.microsoft.com/office/drawing/2014/main" id="{FAC44CAB-B3D1-49D2-92DE-380A411B7A76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227;p33">
              <a:extLst>
                <a:ext uri="{FF2B5EF4-FFF2-40B4-BE49-F238E27FC236}">
                  <a16:creationId xmlns:a16="http://schemas.microsoft.com/office/drawing/2014/main" id="{C3918E28-34FA-449B-9BB1-546C9F454DCC}"/>
                </a:ext>
              </a:extLst>
            </p:cNvPr>
            <p:cNvSpPr txBox="1">
              <a:spLocks/>
            </p:cNvSpPr>
            <p:nvPr/>
          </p:nvSpPr>
          <p:spPr>
            <a:xfrm>
              <a:off x="653172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P.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77" name="Grupo 176">
            <a:extLst>
              <a:ext uri="{FF2B5EF4-FFF2-40B4-BE49-F238E27FC236}">
                <a16:creationId xmlns:a16="http://schemas.microsoft.com/office/drawing/2014/main" id="{C0768699-8CE9-4678-873A-D39676878AAA}"/>
              </a:ext>
            </a:extLst>
          </p:cNvPr>
          <p:cNvGrpSpPr/>
          <p:nvPr/>
        </p:nvGrpSpPr>
        <p:grpSpPr>
          <a:xfrm>
            <a:off x="5889333" y="1734846"/>
            <a:ext cx="423676" cy="393963"/>
            <a:chOff x="632373" y="1499725"/>
            <a:chExt cx="304388" cy="283040"/>
          </a:xfrm>
          <a:noFill/>
        </p:grpSpPr>
        <p:sp>
          <p:nvSpPr>
            <p:cNvPr id="178" name="Google Shape;217;p33">
              <a:extLst>
                <a:ext uri="{FF2B5EF4-FFF2-40B4-BE49-F238E27FC236}">
                  <a16:creationId xmlns:a16="http://schemas.microsoft.com/office/drawing/2014/main" id="{6DF2F925-2E24-4CD5-814C-93D6D060EBF1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227;p33">
              <a:extLst>
                <a:ext uri="{FF2B5EF4-FFF2-40B4-BE49-F238E27FC236}">
                  <a16:creationId xmlns:a16="http://schemas.microsoft.com/office/drawing/2014/main" id="{A1141900-7143-41D1-8122-AF84595A8F4F}"/>
                </a:ext>
              </a:extLst>
            </p:cNvPr>
            <p:cNvSpPr txBox="1">
              <a:spLocks/>
            </p:cNvSpPr>
            <p:nvPr/>
          </p:nvSpPr>
          <p:spPr>
            <a:xfrm>
              <a:off x="632373" y="1512536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82" name="Grupo 81">
            <a:extLst>
              <a:ext uri="{FF2B5EF4-FFF2-40B4-BE49-F238E27FC236}">
                <a16:creationId xmlns:a16="http://schemas.microsoft.com/office/drawing/2014/main" id="{970495F2-DFA2-4DED-A12D-45DDB96023BA}"/>
              </a:ext>
            </a:extLst>
          </p:cNvPr>
          <p:cNvGrpSpPr/>
          <p:nvPr/>
        </p:nvGrpSpPr>
        <p:grpSpPr>
          <a:xfrm>
            <a:off x="6906661" y="1489961"/>
            <a:ext cx="887199" cy="177486"/>
            <a:chOff x="1937341" y="2910995"/>
            <a:chExt cx="887199" cy="177486"/>
          </a:xfrm>
        </p:grpSpPr>
        <p:cxnSp>
          <p:nvCxnSpPr>
            <p:cNvPr id="83" name="Conector recto 82">
              <a:extLst>
                <a:ext uri="{FF2B5EF4-FFF2-40B4-BE49-F238E27FC236}">
                  <a16:creationId xmlns:a16="http://schemas.microsoft.com/office/drawing/2014/main" id="{C76EBA54-80B8-4460-A63C-BF9ADFCA260C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ector recto 83">
              <a:extLst>
                <a:ext uri="{FF2B5EF4-FFF2-40B4-BE49-F238E27FC236}">
                  <a16:creationId xmlns:a16="http://schemas.microsoft.com/office/drawing/2014/main" id="{9A1C9DDB-0308-40CE-B944-B9D9546AB8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ector recto 84">
              <a:extLst>
                <a:ext uri="{FF2B5EF4-FFF2-40B4-BE49-F238E27FC236}">
                  <a16:creationId xmlns:a16="http://schemas.microsoft.com/office/drawing/2014/main" id="{4928E914-B23A-463B-BA38-8D387E35CD0D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CuadroTexto 61">
            <a:extLst>
              <a:ext uri="{FF2B5EF4-FFF2-40B4-BE49-F238E27FC236}">
                <a16:creationId xmlns:a16="http://schemas.microsoft.com/office/drawing/2014/main" id="{1CB6765A-D129-442F-8B64-88A547914DCF}"/>
              </a:ext>
            </a:extLst>
          </p:cNvPr>
          <p:cNvSpPr txBox="1"/>
          <p:nvPr/>
        </p:nvSpPr>
        <p:spPr>
          <a:xfrm>
            <a:off x="7521240" y="1248074"/>
            <a:ext cx="7500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(I</a:t>
            </a:r>
            <a:r>
              <a:rPr lang="es-ES" sz="1050" baseline="-250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)(i)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B61A33A4-71B5-4BC1-B441-F732C07B99EF}"/>
              </a:ext>
            </a:extLst>
          </p:cNvPr>
          <p:cNvSpPr txBox="1"/>
          <p:nvPr/>
        </p:nvSpPr>
        <p:spPr>
          <a:xfrm>
            <a:off x="6357825" y="1611429"/>
            <a:ext cx="1834603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I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I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I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i       I</a:t>
            </a:r>
            <a:r>
              <a:rPr lang="es-ES" b="1" baseline="-250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i       ii</a:t>
            </a:r>
            <a:endParaRPr lang="es-ES" b="1" baseline="-25000">
              <a:solidFill>
                <a:schemeClr val="bg1"/>
              </a:solidFill>
              <a:latin typeface="Inter" panose="020B0604020202020204" charset="0"/>
              <a:ea typeface="Inter" panose="020B0604020202020204" charset="0"/>
            </a:endParaRPr>
          </a:p>
          <a:p>
            <a:endParaRPr lang="es-ES" b="1" baseline="-25000">
              <a:solidFill>
                <a:schemeClr val="bg1"/>
              </a:solidFill>
              <a:latin typeface="Inter" panose="020B0604020202020204" charset="0"/>
              <a:ea typeface="Inter" panose="020B0604020202020204" charset="0"/>
            </a:endParaRPr>
          </a:p>
        </p:txBody>
      </p:sp>
      <p:sp>
        <p:nvSpPr>
          <p:cNvPr id="70" name="Cerrar llave 69">
            <a:extLst>
              <a:ext uri="{FF2B5EF4-FFF2-40B4-BE49-F238E27FC236}">
                <a16:creationId xmlns:a16="http://schemas.microsoft.com/office/drawing/2014/main" id="{F282937A-CB60-4F28-B2BC-4B83F966918C}"/>
              </a:ext>
            </a:extLst>
          </p:cNvPr>
          <p:cNvSpPr/>
          <p:nvPr/>
        </p:nvSpPr>
        <p:spPr>
          <a:xfrm rot="5400000">
            <a:off x="7076995" y="1816098"/>
            <a:ext cx="53335" cy="19592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00365957-2A25-4BE8-84C4-8220443934F8}"/>
              </a:ext>
            </a:extLst>
          </p:cNvPr>
          <p:cNvSpPr txBox="1"/>
          <p:nvPr/>
        </p:nvSpPr>
        <p:spPr>
          <a:xfrm>
            <a:off x="6969185" y="1914062"/>
            <a:ext cx="381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01A02B27-50AD-434C-ACE2-1BA279A46F7A}"/>
              </a:ext>
            </a:extLst>
          </p:cNvPr>
          <p:cNvSpPr txBox="1"/>
          <p:nvPr/>
        </p:nvSpPr>
        <p:spPr>
          <a:xfrm>
            <a:off x="6669282" y="2070267"/>
            <a:ext cx="912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25%</a:t>
            </a: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325E4A0E-1018-4BD8-B9F7-E6EB4FF2519B}"/>
              </a:ext>
            </a:extLst>
          </p:cNvPr>
          <p:cNvSpPr/>
          <p:nvPr/>
        </p:nvSpPr>
        <p:spPr>
          <a:xfrm>
            <a:off x="5827970" y="936479"/>
            <a:ext cx="2396059" cy="138017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EF903D2C-2882-407D-B8D0-12E04B7E2280}"/>
              </a:ext>
            </a:extLst>
          </p:cNvPr>
          <p:cNvGrpSpPr/>
          <p:nvPr/>
        </p:nvGrpSpPr>
        <p:grpSpPr>
          <a:xfrm>
            <a:off x="2353534" y="960580"/>
            <a:ext cx="159328" cy="358869"/>
            <a:chOff x="2353534" y="960580"/>
            <a:chExt cx="159328" cy="358869"/>
          </a:xfrm>
        </p:grpSpPr>
        <p:cxnSp>
          <p:nvCxnSpPr>
            <p:cNvPr id="43" name="Conector recto de flecha 42">
              <a:extLst>
                <a:ext uri="{FF2B5EF4-FFF2-40B4-BE49-F238E27FC236}">
                  <a16:creationId xmlns:a16="http://schemas.microsoft.com/office/drawing/2014/main" id="{FABB975E-AF89-4001-BF3B-DB02597E8034}"/>
                </a:ext>
              </a:extLst>
            </p:cNvPr>
            <p:cNvCxnSpPr/>
            <p:nvPr/>
          </p:nvCxnSpPr>
          <p:spPr>
            <a:xfrm>
              <a:off x="2353534" y="966929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de flecha 45">
              <a:extLst>
                <a:ext uri="{FF2B5EF4-FFF2-40B4-BE49-F238E27FC236}">
                  <a16:creationId xmlns:a16="http://schemas.microsoft.com/office/drawing/2014/main" id="{4854CD26-8539-4A6A-87C0-0A9B96AA2476}"/>
                </a:ext>
              </a:extLst>
            </p:cNvPr>
            <p:cNvCxnSpPr/>
            <p:nvPr/>
          </p:nvCxnSpPr>
          <p:spPr>
            <a:xfrm>
              <a:off x="2353534" y="1147904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>
              <a:extLst>
                <a:ext uri="{FF2B5EF4-FFF2-40B4-BE49-F238E27FC236}">
                  <a16:creationId xmlns:a16="http://schemas.microsoft.com/office/drawing/2014/main" id="{F19FD419-739B-4281-A7A2-3FA0247E25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61615" y="960580"/>
              <a:ext cx="0" cy="35886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ector recto de flecha 104">
              <a:extLst>
                <a:ext uri="{FF2B5EF4-FFF2-40B4-BE49-F238E27FC236}">
                  <a16:creationId xmlns:a16="http://schemas.microsoft.com/office/drawing/2014/main" id="{E4592C01-A74E-4C26-8813-FFF924B49CDF}"/>
                </a:ext>
              </a:extLst>
            </p:cNvPr>
            <p:cNvCxnSpPr/>
            <p:nvPr/>
          </p:nvCxnSpPr>
          <p:spPr>
            <a:xfrm>
              <a:off x="2353534" y="1319449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Cerrar llave 4">
            <a:extLst>
              <a:ext uri="{FF2B5EF4-FFF2-40B4-BE49-F238E27FC236}">
                <a16:creationId xmlns:a16="http://schemas.microsoft.com/office/drawing/2014/main" id="{A97531DB-095D-4AF8-BC37-7E6B54AB6A39}"/>
              </a:ext>
            </a:extLst>
          </p:cNvPr>
          <p:cNvSpPr/>
          <p:nvPr/>
        </p:nvSpPr>
        <p:spPr>
          <a:xfrm>
            <a:off x="3373582" y="899018"/>
            <a:ext cx="65284" cy="3323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3B93A47-F5CC-4B89-A3EC-300CE98A7C21}"/>
              </a:ext>
            </a:extLst>
          </p:cNvPr>
          <p:cNvSpPr txBox="1"/>
          <p:nvPr/>
        </p:nvSpPr>
        <p:spPr>
          <a:xfrm>
            <a:off x="3384228" y="931088"/>
            <a:ext cx="12121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codominantes</a:t>
            </a:r>
          </a:p>
        </p:txBody>
      </p:sp>
      <p:sp>
        <p:nvSpPr>
          <p:cNvPr id="106" name="Cerrar llave 105">
            <a:extLst>
              <a:ext uri="{FF2B5EF4-FFF2-40B4-BE49-F238E27FC236}">
                <a16:creationId xmlns:a16="http://schemas.microsoft.com/office/drawing/2014/main" id="{A6BC5937-7B70-489D-822C-410952BE169C}"/>
              </a:ext>
            </a:extLst>
          </p:cNvPr>
          <p:cNvSpPr/>
          <p:nvPr/>
        </p:nvSpPr>
        <p:spPr>
          <a:xfrm>
            <a:off x="3376841" y="1245977"/>
            <a:ext cx="75879" cy="17979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CuadroTexto 106">
            <a:extLst>
              <a:ext uri="{FF2B5EF4-FFF2-40B4-BE49-F238E27FC236}">
                <a16:creationId xmlns:a16="http://schemas.microsoft.com/office/drawing/2014/main" id="{E5DD5A30-85D2-4487-A53C-1403BD07A584}"/>
              </a:ext>
            </a:extLst>
          </p:cNvPr>
          <p:cNvSpPr txBox="1"/>
          <p:nvPr/>
        </p:nvSpPr>
        <p:spPr>
          <a:xfrm>
            <a:off x="3396928" y="1180949"/>
            <a:ext cx="80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recesivo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D2578D3-4D2A-4BAE-B733-7BDFCFBA01E9}"/>
              </a:ext>
            </a:extLst>
          </p:cNvPr>
          <p:cNvSpPr txBox="1"/>
          <p:nvPr/>
        </p:nvSpPr>
        <p:spPr>
          <a:xfrm>
            <a:off x="4555782" y="1029221"/>
            <a:ext cx="856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A = B &gt; 0</a:t>
            </a:r>
          </a:p>
        </p:txBody>
      </p:sp>
      <p:sp>
        <p:nvSpPr>
          <p:cNvPr id="108" name="Cerrar llave 107">
            <a:extLst>
              <a:ext uri="{FF2B5EF4-FFF2-40B4-BE49-F238E27FC236}">
                <a16:creationId xmlns:a16="http://schemas.microsoft.com/office/drawing/2014/main" id="{6DE4E5FA-D2C6-4768-96FE-F8C6608512AA}"/>
              </a:ext>
            </a:extLst>
          </p:cNvPr>
          <p:cNvSpPr/>
          <p:nvPr/>
        </p:nvSpPr>
        <p:spPr>
          <a:xfrm>
            <a:off x="4513155" y="899017"/>
            <a:ext cx="83263" cy="5267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10" name="Gráfico 109" descr="Masculino">
            <a:extLst>
              <a:ext uri="{FF2B5EF4-FFF2-40B4-BE49-F238E27FC236}">
                <a16:creationId xmlns:a16="http://schemas.microsoft.com/office/drawing/2014/main" id="{526D0514-24E2-4EE8-B0FB-11A586DD83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37938" y="1109373"/>
            <a:ext cx="180621" cy="180621"/>
          </a:xfrm>
          <a:prstGeom prst="rect">
            <a:avLst/>
          </a:prstGeom>
        </p:spPr>
      </p:pic>
      <p:pic>
        <p:nvPicPr>
          <p:cNvPr id="114" name="Gráfico 113" descr="Femenino">
            <a:extLst>
              <a:ext uri="{FF2B5EF4-FFF2-40B4-BE49-F238E27FC236}">
                <a16:creationId xmlns:a16="http://schemas.microsoft.com/office/drawing/2014/main" id="{5BCF7924-8FC2-4266-A4C0-472A6DF1FB9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851414" y="1120318"/>
            <a:ext cx="161700" cy="161700"/>
          </a:xfrm>
          <a:prstGeom prst="rect">
            <a:avLst/>
          </a:prstGeom>
        </p:spPr>
      </p:pic>
      <p:sp>
        <p:nvSpPr>
          <p:cNvPr id="129" name="Cerrar llave 128">
            <a:extLst>
              <a:ext uri="{FF2B5EF4-FFF2-40B4-BE49-F238E27FC236}">
                <a16:creationId xmlns:a16="http://schemas.microsoft.com/office/drawing/2014/main" id="{3A858473-0ED9-4F4D-B460-C55E7D18513D}"/>
              </a:ext>
            </a:extLst>
          </p:cNvPr>
          <p:cNvSpPr/>
          <p:nvPr/>
        </p:nvSpPr>
        <p:spPr>
          <a:xfrm rot="5400000">
            <a:off x="7533290" y="1824714"/>
            <a:ext cx="53335" cy="19592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CuadroTexto 139">
            <a:extLst>
              <a:ext uri="{FF2B5EF4-FFF2-40B4-BE49-F238E27FC236}">
                <a16:creationId xmlns:a16="http://schemas.microsoft.com/office/drawing/2014/main" id="{CE1169EF-66E8-432E-994F-00927D1D36AA}"/>
              </a:ext>
            </a:extLst>
          </p:cNvPr>
          <p:cNvSpPr txBox="1"/>
          <p:nvPr/>
        </p:nvSpPr>
        <p:spPr>
          <a:xfrm>
            <a:off x="7425480" y="1922678"/>
            <a:ext cx="381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</a:p>
        </p:txBody>
      </p:sp>
      <p:sp>
        <p:nvSpPr>
          <p:cNvPr id="141" name="CuadroTexto 140">
            <a:extLst>
              <a:ext uri="{FF2B5EF4-FFF2-40B4-BE49-F238E27FC236}">
                <a16:creationId xmlns:a16="http://schemas.microsoft.com/office/drawing/2014/main" id="{3187C860-D569-46A9-BBCD-4D9C1FB85C5D}"/>
              </a:ext>
            </a:extLst>
          </p:cNvPr>
          <p:cNvSpPr txBox="1"/>
          <p:nvPr/>
        </p:nvSpPr>
        <p:spPr>
          <a:xfrm>
            <a:off x="7125577" y="2078883"/>
            <a:ext cx="912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25%</a:t>
            </a:r>
          </a:p>
        </p:txBody>
      </p:sp>
      <p:grpSp>
        <p:nvGrpSpPr>
          <p:cNvPr id="142" name="Grupo 141">
            <a:extLst>
              <a:ext uri="{FF2B5EF4-FFF2-40B4-BE49-F238E27FC236}">
                <a16:creationId xmlns:a16="http://schemas.microsoft.com/office/drawing/2014/main" id="{6B2E8493-3032-43FE-ADC7-E7296AE4474A}"/>
              </a:ext>
            </a:extLst>
          </p:cNvPr>
          <p:cNvGrpSpPr/>
          <p:nvPr/>
        </p:nvGrpSpPr>
        <p:grpSpPr>
          <a:xfrm>
            <a:off x="320196" y="2453963"/>
            <a:ext cx="415172" cy="413628"/>
            <a:chOff x="653172" y="1499725"/>
            <a:chExt cx="796763" cy="793800"/>
          </a:xfrm>
        </p:grpSpPr>
        <p:sp>
          <p:nvSpPr>
            <p:cNvPr id="143" name="Google Shape;217;p33">
              <a:extLst>
                <a:ext uri="{FF2B5EF4-FFF2-40B4-BE49-F238E27FC236}">
                  <a16:creationId xmlns:a16="http://schemas.microsoft.com/office/drawing/2014/main" id="{D0336D63-F47F-444F-9337-1015340A69E4}"/>
                </a:ext>
              </a:extLst>
            </p:cNvPr>
            <p:cNvSpPr/>
            <p:nvPr/>
          </p:nvSpPr>
          <p:spPr>
            <a:xfrm>
              <a:off x="653172" y="1499725"/>
              <a:ext cx="793800" cy="7938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227;p33">
              <a:extLst>
                <a:ext uri="{FF2B5EF4-FFF2-40B4-BE49-F238E27FC236}">
                  <a16:creationId xmlns:a16="http://schemas.microsoft.com/office/drawing/2014/main" id="{867A2F88-9A64-496C-913B-437088F719B9}"/>
                </a:ext>
              </a:extLst>
            </p:cNvPr>
            <p:cNvSpPr txBox="1">
              <a:spLocks/>
            </p:cNvSpPr>
            <p:nvPr/>
          </p:nvSpPr>
          <p:spPr>
            <a:xfrm>
              <a:off x="656135" y="1794447"/>
              <a:ext cx="793800" cy="231157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de" b="1">
                  <a:solidFill>
                    <a:schemeClr val="lt1"/>
                  </a:solidFill>
                  <a:latin typeface="Kanit"/>
                  <a:cs typeface="Kanit"/>
                  <a:sym typeface="Kanit"/>
                </a:rPr>
                <a:t>17</a:t>
              </a:r>
              <a:endParaRPr lang="de" sz="2000" b="1">
                <a:solidFill>
                  <a:schemeClr val="lt1"/>
                </a:solidFill>
                <a:latin typeface="Kanit"/>
                <a:cs typeface="Kanit"/>
                <a:sym typeface="Kanit"/>
              </a:endParaRPr>
            </a:p>
          </p:txBody>
        </p:sp>
      </p:grpSp>
      <p:sp>
        <p:nvSpPr>
          <p:cNvPr id="145" name="Google Shape;209;p32">
            <a:extLst>
              <a:ext uri="{FF2B5EF4-FFF2-40B4-BE49-F238E27FC236}">
                <a16:creationId xmlns:a16="http://schemas.microsoft.com/office/drawing/2014/main" id="{73A0D8BA-5B59-44A6-BFF2-77F03AF37128}"/>
              </a:ext>
            </a:extLst>
          </p:cNvPr>
          <p:cNvSpPr txBox="1">
            <a:spLocks/>
          </p:cNvSpPr>
          <p:nvPr/>
        </p:nvSpPr>
        <p:spPr>
          <a:xfrm>
            <a:off x="733824" y="2376758"/>
            <a:ext cx="8259189" cy="689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Inter SemiBold"/>
              <a:buAutoNum type="arabicPeriod"/>
              <a:defRPr sz="11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>
              <a:buFont typeface="Inter SemiBold"/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Un hombre de grupo sanguíneo 0 se casa con una mujer de tipo 0. ¿Cuál es la probabilidad de que sus hijos sean de tipo A, B, 0 y AB?</a:t>
            </a:r>
          </a:p>
        </p:txBody>
      </p:sp>
      <p:sp>
        <p:nvSpPr>
          <p:cNvPr id="146" name="CuadroTexto 145">
            <a:extLst>
              <a:ext uri="{FF2B5EF4-FFF2-40B4-BE49-F238E27FC236}">
                <a16:creationId xmlns:a16="http://schemas.microsoft.com/office/drawing/2014/main" id="{5F7E8489-D4E9-451A-A96A-FC970EC2FE7A}"/>
              </a:ext>
            </a:extLst>
          </p:cNvPr>
          <p:cNvSpPr txBox="1"/>
          <p:nvPr/>
        </p:nvSpPr>
        <p:spPr>
          <a:xfrm>
            <a:off x="343232" y="3058897"/>
            <a:ext cx="3187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Carácter: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grupo sanguíneo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I</a:t>
            </a:r>
            <a:r>
              <a:rPr lang="es-ES" sz="1200" b="1" baseline="-250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A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grupo A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I</a:t>
            </a:r>
            <a:r>
              <a:rPr lang="es-ES" sz="1200" b="1" baseline="-250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grupo B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i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grupo 0</a:t>
            </a:r>
          </a:p>
        </p:txBody>
      </p:sp>
      <p:cxnSp>
        <p:nvCxnSpPr>
          <p:cNvPr id="147" name="Conector recto 146">
            <a:extLst>
              <a:ext uri="{FF2B5EF4-FFF2-40B4-BE49-F238E27FC236}">
                <a16:creationId xmlns:a16="http://schemas.microsoft.com/office/drawing/2014/main" id="{4F64C810-FC85-4D98-B91B-E9128FDE83E8}"/>
              </a:ext>
            </a:extLst>
          </p:cNvPr>
          <p:cNvCxnSpPr/>
          <p:nvPr/>
        </p:nvCxnSpPr>
        <p:spPr>
          <a:xfrm>
            <a:off x="388952" y="3040574"/>
            <a:ext cx="83897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CuadroTexto 147">
            <a:extLst>
              <a:ext uri="{FF2B5EF4-FFF2-40B4-BE49-F238E27FC236}">
                <a16:creationId xmlns:a16="http://schemas.microsoft.com/office/drawing/2014/main" id="{DC4C643A-132D-4D99-A0D1-BB56F5511D79}"/>
              </a:ext>
            </a:extLst>
          </p:cNvPr>
          <p:cNvSpPr txBox="1"/>
          <p:nvPr/>
        </p:nvSpPr>
        <p:spPr>
          <a:xfrm>
            <a:off x="6845502" y="3268700"/>
            <a:ext cx="12578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ii                  ii</a:t>
            </a:r>
            <a:endParaRPr lang="es-ES" b="1" baseline="-25000">
              <a:solidFill>
                <a:schemeClr val="bg1"/>
              </a:solidFill>
              <a:latin typeface="Inter" panose="020B0604020202020204" charset="0"/>
              <a:ea typeface="Inter" panose="020B0604020202020204" charset="0"/>
            </a:endParaRPr>
          </a:p>
        </p:txBody>
      </p:sp>
      <p:sp>
        <p:nvSpPr>
          <p:cNvPr id="149" name="Signo de multiplicación 148">
            <a:extLst>
              <a:ext uri="{FF2B5EF4-FFF2-40B4-BE49-F238E27FC236}">
                <a16:creationId xmlns:a16="http://schemas.microsoft.com/office/drawing/2014/main" id="{62571961-7CB2-47DE-AEAB-0C03169CE44A}"/>
              </a:ext>
            </a:extLst>
          </p:cNvPr>
          <p:cNvSpPr/>
          <p:nvPr/>
        </p:nvSpPr>
        <p:spPr>
          <a:xfrm>
            <a:off x="7332369" y="3363184"/>
            <a:ext cx="163627" cy="160020"/>
          </a:xfrm>
          <a:prstGeom prst="mathMultiply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0" name="CuadroTexto 149">
            <a:extLst>
              <a:ext uri="{FF2B5EF4-FFF2-40B4-BE49-F238E27FC236}">
                <a16:creationId xmlns:a16="http://schemas.microsoft.com/office/drawing/2014/main" id="{F90D5D96-6900-42C3-BB8A-DE73BD625E78}"/>
              </a:ext>
            </a:extLst>
          </p:cNvPr>
          <p:cNvSpPr txBox="1"/>
          <p:nvPr/>
        </p:nvSpPr>
        <p:spPr>
          <a:xfrm>
            <a:off x="6821591" y="3487553"/>
            <a:ext cx="33370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(i)</a:t>
            </a:r>
          </a:p>
        </p:txBody>
      </p:sp>
      <p:grpSp>
        <p:nvGrpSpPr>
          <p:cNvPr id="151" name="Grupo 150">
            <a:extLst>
              <a:ext uri="{FF2B5EF4-FFF2-40B4-BE49-F238E27FC236}">
                <a16:creationId xmlns:a16="http://schemas.microsoft.com/office/drawing/2014/main" id="{4CB5C3A9-1FC1-4B92-9D80-62B380DDDD20}"/>
              </a:ext>
            </a:extLst>
          </p:cNvPr>
          <p:cNvGrpSpPr/>
          <p:nvPr/>
        </p:nvGrpSpPr>
        <p:grpSpPr>
          <a:xfrm>
            <a:off x="6074975" y="3320274"/>
            <a:ext cx="423676" cy="390996"/>
            <a:chOff x="653172" y="1499725"/>
            <a:chExt cx="304388" cy="280909"/>
          </a:xfrm>
          <a:noFill/>
        </p:grpSpPr>
        <p:sp>
          <p:nvSpPr>
            <p:cNvPr id="152" name="Google Shape;217;p33">
              <a:extLst>
                <a:ext uri="{FF2B5EF4-FFF2-40B4-BE49-F238E27FC236}">
                  <a16:creationId xmlns:a16="http://schemas.microsoft.com/office/drawing/2014/main" id="{BF030A69-55AA-449E-822E-6C61A58AE69E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227;p33">
              <a:extLst>
                <a:ext uri="{FF2B5EF4-FFF2-40B4-BE49-F238E27FC236}">
                  <a16:creationId xmlns:a16="http://schemas.microsoft.com/office/drawing/2014/main" id="{DB87DC83-82FA-4CF6-8B42-F02563548DD2}"/>
                </a:ext>
              </a:extLst>
            </p:cNvPr>
            <p:cNvSpPr txBox="1">
              <a:spLocks/>
            </p:cNvSpPr>
            <p:nvPr/>
          </p:nvSpPr>
          <p:spPr>
            <a:xfrm>
              <a:off x="653172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P.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54" name="Grupo 153">
            <a:extLst>
              <a:ext uri="{FF2B5EF4-FFF2-40B4-BE49-F238E27FC236}">
                <a16:creationId xmlns:a16="http://schemas.microsoft.com/office/drawing/2014/main" id="{0118EA40-982D-4FE7-A1B9-9A55BD3AE434}"/>
              </a:ext>
            </a:extLst>
          </p:cNvPr>
          <p:cNvGrpSpPr/>
          <p:nvPr/>
        </p:nvGrpSpPr>
        <p:grpSpPr>
          <a:xfrm>
            <a:off x="6051394" y="3974325"/>
            <a:ext cx="423676" cy="393963"/>
            <a:chOff x="632373" y="1499725"/>
            <a:chExt cx="304388" cy="283040"/>
          </a:xfrm>
          <a:noFill/>
        </p:grpSpPr>
        <p:sp>
          <p:nvSpPr>
            <p:cNvPr id="155" name="Google Shape;217;p33">
              <a:extLst>
                <a:ext uri="{FF2B5EF4-FFF2-40B4-BE49-F238E27FC236}">
                  <a16:creationId xmlns:a16="http://schemas.microsoft.com/office/drawing/2014/main" id="{C26A4139-C298-4640-A5CA-6E47DD7B3515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227;p33">
              <a:extLst>
                <a:ext uri="{FF2B5EF4-FFF2-40B4-BE49-F238E27FC236}">
                  <a16:creationId xmlns:a16="http://schemas.microsoft.com/office/drawing/2014/main" id="{5506425A-0837-4ED8-B56A-0CF9489D0EC7}"/>
                </a:ext>
              </a:extLst>
            </p:cNvPr>
            <p:cNvSpPr txBox="1">
              <a:spLocks/>
            </p:cNvSpPr>
            <p:nvPr/>
          </p:nvSpPr>
          <p:spPr>
            <a:xfrm>
              <a:off x="632373" y="1512536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57" name="Grupo 156">
            <a:extLst>
              <a:ext uri="{FF2B5EF4-FFF2-40B4-BE49-F238E27FC236}">
                <a16:creationId xmlns:a16="http://schemas.microsoft.com/office/drawing/2014/main" id="{B67BADA9-0234-4B5A-AC24-C69702C752DC}"/>
              </a:ext>
            </a:extLst>
          </p:cNvPr>
          <p:cNvGrpSpPr/>
          <p:nvPr/>
        </p:nvGrpSpPr>
        <p:grpSpPr>
          <a:xfrm>
            <a:off x="6964855" y="3729407"/>
            <a:ext cx="887199" cy="177486"/>
            <a:chOff x="1937341" y="2910995"/>
            <a:chExt cx="887199" cy="177486"/>
          </a:xfrm>
        </p:grpSpPr>
        <p:cxnSp>
          <p:nvCxnSpPr>
            <p:cNvPr id="158" name="Conector recto 157">
              <a:extLst>
                <a:ext uri="{FF2B5EF4-FFF2-40B4-BE49-F238E27FC236}">
                  <a16:creationId xmlns:a16="http://schemas.microsoft.com/office/drawing/2014/main" id="{336802FB-BA9E-476E-8265-872EA88C3CAA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Conector recto 158">
              <a:extLst>
                <a:ext uri="{FF2B5EF4-FFF2-40B4-BE49-F238E27FC236}">
                  <a16:creationId xmlns:a16="http://schemas.microsoft.com/office/drawing/2014/main" id="{C3E7FB45-1290-4CCA-AB93-7B09440CD02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Conector recto 159">
              <a:extLst>
                <a:ext uri="{FF2B5EF4-FFF2-40B4-BE49-F238E27FC236}">
                  <a16:creationId xmlns:a16="http://schemas.microsoft.com/office/drawing/2014/main" id="{00DE6BFD-07F5-44AF-B134-2A57E860E1B0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" name="CuadroTexto 162">
            <a:extLst>
              <a:ext uri="{FF2B5EF4-FFF2-40B4-BE49-F238E27FC236}">
                <a16:creationId xmlns:a16="http://schemas.microsoft.com/office/drawing/2014/main" id="{0EDDC343-2FE9-4882-84E3-3A75A1138B44}"/>
              </a:ext>
            </a:extLst>
          </p:cNvPr>
          <p:cNvSpPr txBox="1"/>
          <p:nvPr/>
        </p:nvSpPr>
        <p:spPr>
          <a:xfrm>
            <a:off x="7266801" y="3872447"/>
            <a:ext cx="9125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ii</a:t>
            </a:r>
            <a:endParaRPr lang="es-ES" b="1" baseline="-25000">
              <a:solidFill>
                <a:schemeClr val="bg1"/>
              </a:solidFill>
              <a:latin typeface="Inter" panose="020B0604020202020204" charset="0"/>
              <a:ea typeface="Inter" panose="020B0604020202020204" charset="0"/>
            </a:endParaRPr>
          </a:p>
        </p:txBody>
      </p:sp>
      <p:sp>
        <p:nvSpPr>
          <p:cNvPr id="169" name="Rectángulo 168">
            <a:extLst>
              <a:ext uri="{FF2B5EF4-FFF2-40B4-BE49-F238E27FC236}">
                <a16:creationId xmlns:a16="http://schemas.microsoft.com/office/drawing/2014/main" id="{F9DF5693-491A-4382-95D0-54EE77B4764C}"/>
              </a:ext>
            </a:extLst>
          </p:cNvPr>
          <p:cNvSpPr/>
          <p:nvPr/>
        </p:nvSpPr>
        <p:spPr>
          <a:xfrm>
            <a:off x="5999217" y="3175958"/>
            <a:ext cx="2289986" cy="138017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0" name="Grupo 169">
            <a:extLst>
              <a:ext uri="{FF2B5EF4-FFF2-40B4-BE49-F238E27FC236}">
                <a16:creationId xmlns:a16="http://schemas.microsoft.com/office/drawing/2014/main" id="{D9B9CCB4-826F-4927-91B8-0B84A5F3382D}"/>
              </a:ext>
            </a:extLst>
          </p:cNvPr>
          <p:cNvGrpSpPr/>
          <p:nvPr/>
        </p:nvGrpSpPr>
        <p:grpSpPr>
          <a:xfrm>
            <a:off x="2418708" y="3200059"/>
            <a:ext cx="159328" cy="358869"/>
            <a:chOff x="2353534" y="960580"/>
            <a:chExt cx="159328" cy="358869"/>
          </a:xfrm>
        </p:grpSpPr>
        <p:cxnSp>
          <p:nvCxnSpPr>
            <p:cNvPr id="171" name="Conector recto de flecha 170">
              <a:extLst>
                <a:ext uri="{FF2B5EF4-FFF2-40B4-BE49-F238E27FC236}">
                  <a16:creationId xmlns:a16="http://schemas.microsoft.com/office/drawing/2014/main" id="{A3A47262-66D8-4153-903A-225E19B1E1C2}"/>
                </a:ext>
              </a:extLst>
            </p:cNvPr>
            <p:cNvCxnSpPr/>
            <p:nvPr/>
          </p:nvCxnSpPr>
          <p:spPr>
            <a:xfrm>
              <a:off x="2353534" y="966929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ector recto de flecha 171">
              <a:extLst>
                <a:ext uri="{FF2B5EF4-FFF2-40B4-BE49-F238E27FC236}">
                  <a16:creationId xmlns:a16="http://schemas.microsoft.com/office/drawing/2014/main" id="{5BAB2830-F5B7-4F65-9485-FDFA7372BF34}"/>
                </a:ext>
              </a:extLst>
            </p:cNvPr>
            <p:cNvCxnSpPr/>
            <p:nvPr/>
          </p:nvCxnSpPr>
          <p:spPr>
            <a:xfrm>
              <a:off x="2353534" y="1147904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ector recto 172">
              <a:extLst>
                <a:ext uri="{FF2B5EF4-FFF2-40B4-BE49-F238E27FC236}">
                  <a16:creationId xmlns:a16="http://schemas.microsoft.com/office/drawing/2014/main" id="{0D56FE43-397F-4944-AF9A-C2A842381D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61615" y="960580"/>
              <a:ext cx="0" cy="35886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ector recto de flecha 179">
              <a:extLst>
                <a:ext uri="{FF2B5EF4-FFF2-40B4-BE49-F238E27FC236}">
                  <a16:creationId xmlns:a16="http://schemas.microsoft.com/office/drawing/2014/main" id="{E07AE5F3-2C26-4F75-A169-70D634B95C8E}"/>
                </a:ext>
              </a:extLst>
            </p:cNvPr>
            <p:cNvCxnSpPr/>
            <p:nvPr/>
          </p:nvCxnSpPr>
          <p:spPr>
            <a:xfrm>
              <a:off x="2353534" y="1319449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1" name="Cerrar llave 180">
            <a:extLst>
              <a:ext uri="{FF2B5EF4-FFF2-40B4-BE49-F238E27FC236}">
                <a16:creationId xmlns:a16="http://schemas.microsoft.com/office/drawing/2014/main" id="{4BCC197E-94AB-4264-B68A-B1DEF5CC903D}"/>
              </a:ext>
            </a:extLst>
          </p:cNvPr>
          <p:cNvSpPr/>
          <p:nvPr/>
        </p:nvSpPr>
        <p:spPr>
          <a:xfrm>
            <a:off x="3438756" y="3138497"/>
            <a:ext cx="65284" cy="3323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2" name="CuadroTexto 181">
            <a:extLst>
              <a:ext uri="{FF2B5EF4-FFF2-40B4-BE49-F238E27FC236}">
                <a16:creationId xmlns:a16="http://schemas.microsoft.com/office/drawing/2014/main" id="{508063C6-5C66-4374-A6DB-0CF1F87061F0}"/>
              </a:ext>
            </a:extLst>
          </p:cNvPr>
          <p:cNvSpPr txBox="1"/>
          <p:nvPr/>
        </p:nvSpPr>
        <p:spPr>
          <a:xfrm>
            <a:off x="3449402" y="3170567"/>
            <a:ext cx="12121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codominantes</a:t>
            </a:r>
          </a:p>
        </p:txBody>
      </p:sp>
      <p:sp>
        <p:nvSpPr>
          <p:cNvPr id="183" name="Cerrar llave 182">
            <a:extLst>
              <a:ext uri="{FF2B5EF4-FFF2-40B4-BE49-F238E27FC236}">
                <a16:creationId xmlns:a16="http://schemas.microsoft.com/office/drawing/2014/main" id="{B7C91DF4-CBEB-49BD-8C70-0206C0EF6E99}"/>
              </a:ext>
            </a:extLst>
          </p:cNvPr>
          <p:cNvSpPr/>
          <p:nvPr/>
        </p:nvSpPr>
        <p:spPr>
          <a:xfrm>
            <a:off x="3442015" y="3485456"/>
            <a:ext cx="75879" cy="17979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4" name="CuadroTexto 183">
            <a:extLst>
              <a:ext uri="{FF2B5EF4-FFF2-40B4-BE49-F238E27FC236}">
                <a16:creationId xmlns:a16="http://schemas.microsoft.com/office/drawing/2014/main" id="{86901BAD-CFCA-4977-8C7D-6BA3E64B5531}"/>
              </a:ext>
            </a:extLst>
          </p:cNvPr>
          <p:cNvSpPr txBox="1"/>
          <p:nvPr/>
        </p:nvSpPr>
        <p:spPr>
          <a:xfrm>
            <a:off x="3462102" y="3420428"/>
            <a:ext cx="80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recesivo</a:t>
            </a:r>
          </a:p>
        </p:txBody>
      </p:sp>
      <p:sp>
        <p:nvSpPr>
          <p:cNvPr id="185" name="CuadroTexto 184">
            <a:extLst>
              <a:ext uri="{FF2B5EF4-FFF2-40B4-BE49-F238E27FC236}">
                <a16:creationId xmlns:a16="http://schemas.microsoft.com/office/drawing/2014/main" id="{60E30359-7D01-436E-B94D-3E866FEAE2CC}"/>
              </a:ext>
            </a:extLst>
          </p:cNvPr>
          <p:cNvSpPr txBox="1"/>
          <p:nvPr/>
        </p:nvSpPr>
        <p:spPr>
          <a:xfrm>
            <a:off x="4620956" y="3268700"/>
            <a:ext cx="856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A = B &gt; 0</a:t>
            </a:r>
          </a:p>
        </p:txBody>
      </p:sp>
      <p:sp>
        <p:nvSpPr>
          <p:cNvPr id="186" name="Cerrar llave 185">
            <a:extLst>
              <a:ext uri="{FF2B5EF4-FFF2-40B4-BE49-F238E27FC236}">
                <a16:creationId xmlns:a16="http://schemas.microsoft.com/office/drawing/2014/main" id="{DB7CFCC9-C087-4E21-8BFC-B876DEA00DBC}"/>
              </a:ext>
            </a:extLst>
          </p:cNvPr>
          <p:cNvSpPr/>
          <p:nvPr/>
        </p:nvSpPr>
        <p:spPr>
          <a:xfrm>
            <a:off x="4578329" y="3138496"/>
            <a:ext cx="83263" cy="5267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87" name="Gráfico 186" descr="Masculino">
            <a:extLst>
              <a:ext uri="{FF2B5EF4-FFF2-40B4-BE49-F238E27FC236}">
                <a16:creationId xmlns:a16="http://schemas.microsoft.com/office/drawing/2014/main" id="{87BDFF61-4AD4-4670-AF97-84EFD10DC6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37747" y="3348852"/>
            <a:ext cx="180621" cy="180621"/>
          </a:xfrm>
          <a:prstGeom prst="rect">
            <a:avLst/>
          </a:prstGeom>
        </p:spPr>
      </p:pic>
      <p:pic>
        <p:nvPicPr>
          <p:cNvPr id="188" name="Gráfico 187" descr="Femenino">
            <a:extLst>
              <a:ext uri="{FF2B5EF4-FFF2-40B4-BE49-F238E27FC236}">
                <a16:creationId xmlns:a16="http://schemas.microsoft.com/office/drawing/2014/main" id="{AC06E926-B364-4A91-855B-FB4A440B484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889127" y="3339578"/>
            <a:ext cx="161700" cy="161700"/>
          </a:xfrm>
          <a:prstGeom prst="rect">
            <a:avLst/>
          </a:prstGeom>
        </p:spPr>
      </p:pic>
      <p:sp>
        <p:nvSpPr>
          <p:cNvPr id="189" name="Cerrar llave 188">
            <a:extLst>
              <a:ext uri="{FF2B5EF4-FFF2-40B4-BE49-F238E27FC236}">
                <a16:creationId xmlns:a16="http://schemas.microsoft.com/office/drawing/2014/main" id="{04636D20-CE60-4DF4-AD66-22ABCD094535}"/>
              </a:ext>
            </a:extLst>
          </p:cNvPr>
          <p:cNvSpPr/>
          <p:nvPr/>
        </p:nvSpPr>
        <p:spPr>
          <a:xfrm rot="5400000">
            <a:off x="7382937" y="4056165"/>
            <a:ext cx="53335" cy="19592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0" name="CuadroTexto 189">
            <a:extLst>
              <a:ext uri="{FF2B5EF4-FFF2-40B4-BE49-F238E27FC236}">
                <a16:creationId xmlns:a16="http://schemas.microsoft.com/office/drawing/2014/main" id="{C7D391F4-9261-4001-BE2E-C5DADB8C6D88}"/>
              </a:ext>
            </a:extLst>
          </p:cNvPr>
          <p:cNvSpPr txBox="1"/>
          <p:nvPr/>
        </p:nvSpPr>
        <p:spPr>
          <a:xfrm>
            <a:off x="7275127" y="4154129"/>
            <a:ext cx="381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0</a:t>
            </a:r>
          </a:p>
        </p:txBody>
      </p:sp>
      <p:sp>
        <p:nvSpPr>
          <p:cNvPr id="191" name="CuadroTexto 190">
            <a:extLst>
              <a:ext uri="{FF2B5EF4-FFF2-40B4-BE49-F238E27FC236}">
                <a16:creationId xmlns:a16="http://schemas.microsoft.com/office/drawing/2014/main" id="{5FF2D7A6-89A2-4903-8FD5-6310E88C085B}"/>
              </a:ext>
            </a:extLst>
          </p:cNvPr>
          <p:cNvSpPr txBox="1"/>
          <p:nvPr/>
        </p:nvSpPr>
        <p:spPr>
          <a:xfrm>
            <a:off x="6975224" y="4310334"/>
            <a:ext cx="912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100%</a:t>
            </a:r>
          </a:p>
        </p:txBody>
      </p:sp>
      <p:sp>
        <p:nvSpPr>
          <p:cNvPr id="192" name="CuadroTexto 191">
            <a:extLst>
              <a:ext uri="{FF2B5EF4-FFF2-40B4-BE49-F238E27FC236}">
                <a16:creationId xmlns:a16="http://schemas.microsoft.com/office/drawing/2014/main" id="{41CDB170-CBDF-4A19-AF61-4F3DA60C8250}"/>
              </a:ext>
            </a:extLst>
          </p:cNvPr>
          <p:cNvSpPr txBox="1"/>
          <p:nvPr/>
        </p:nvSpPr>
        <p:spPr>
          <a:xfrm>
            <a:off x="7669422" y="3483174"/>
            <a:ext cx="33370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(i)</a:t>
            </a:r>
          </a:p>
        </p:txBody>
      </p:sp>
      <p:sp>
        <p:nvSpPr>
          <p:cNvPr id="81" name="Cerrar llave 80">
            <a:extLst>
              <a:ext uri="{FF2B5EF4-FFF2-40B4-BE49-F238E27FC236}">
                <a16:creationId xmlns:a16="http://schemas.microsoft.com/office/drawing/2014/main" id="{BA7F086C-36F0-4722-82AF-888923BDFBDA}"/>
              </a:ext>
            </a:extLst>
          </p:cNvPr>
          <p:cNvSpPr/>
          <p:nvPr/>
        </p:nvSpPr>
        <p:spPr>
          <a:xfrm rot="5400000">
            <a:off x="6552469" y="1776249"/>
            <a:ext cx="45719" cy="2714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4542A06A-859D-4E5B-97EA-8D387A9BF128}"/>
              </a:ext>
            </a:extLst>
          </p:cNvPr>
          <p:cNvSpPr txBox="1"/>
          <p:nvPr/>
        </p:nvSpPr>
        <p:spPr>
          <a:xfrm>
            <a:off x="6410016" y="1915784"/>
            <a:ext cx="381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AB</a:t>
            </a: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3CA9DEB8-2621-4FE8-98E6-00E47561BBAC}"/>
              </a:ext>
            </a:extLst>
          </p:cNvPr>
          <p:cNvSpPr txBox="1"/>
          <p:nvPr/>
        </p:nvSpPr>
        <p:spPr>
          <a:xfrm>
            <a:off x="6123967" y="2071989"/>
            <a:ext cx="912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25%</a:t>
            </a:r>
          </a:p>
        </p:txBody>
      </p:sp>
      <p:sp>
        <p:nvSpPr>
          <p:cNvPr id="88" name="Cerrar llave 87">
            <a:extLst>
              <a:ext uri="{FF2B5EF4-FFF2-40B4-BE49-F238E27FC236}">
                <a16:creationId xmlns:a16="http://schemas.microsoft.com/office/drawing/2014/main" id="{E5EF44A6-E066-43AA-A691-D6FD5846A24A}"/>
              </a:ext>
            </a:extLst>
          </p:cNvPr>
          <p:cNvSpPr/>
          <p:nvPr/>
        </p:nvSpPr>
        <p:spPr>
          <a:xfrm rot="5400000">
            <a:off x="7964061" y="1831657"/>
            <a:ext cx="53335" cy="19592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85B11169-E379-4217-9DC5-0F27485B89B5}"/>
              </a:ext>
            </a:extLst>
          </p:cNvPr>
          <p:cNvSpPr txBox="1"/>
          <p:nvPr/>
        </p:nvSpPr>
        <p:spPr>
          <a:xfrm>
            <a:off x="7856251" y="1929621"/>
            <a:ext cx="381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0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685DF2B4-1903-4903-BEED-5FEB2F843E40}"/>
              </a:ext>
            </a:extLst>
          </p:cNvPr>
          <p:cNvSpPr txBox="1"/>
          <p:nvPr/>
        </p:nvSpPr>
        <p:spPr>
          <a:xfrm>
            <a:off x="7556348" y="2085826"/>
            <a:ext cx="912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25%</a:t>
            </a:r>
          </a:p>
        </p:txBody>
      </p:sp>
    </p:spTree>
    <p:extLst>
      <p:ext uri="{BB962C8B-B14F-4D97-AF65-F5344CB8AC3E}">
        <p14:creationId xmlns:p14="http://schemas.microsoft.com/office/powerpoint/2010/main" val="1587298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B4270B27-5181-459C-A703-4FB0B598ADE2}"/>
              </a:ext>
            </a:extLst>
          </p:cNvPr>
          <p:cNvGrpSpPr/>
          <p:nvPr/>
        </p:nvGrpSpPr>
        <p:grpSpPr>
          <a:xfrm>
            <a:off x="255022" y="214484"/>
            <a:ext cx="415172" cy="413628"/>
            <a:chOff x="653172" y="1499725"/>
            <a:chExt cx="796763" cy="793800"/>
          </a:xfrm>
        </p:grpSpPr>
        <p:sp>
          <p:nvSpPr>
            <p:cNvPr id="7" name="Google Shape;217;p33">
              <a:extLst>
                <a:ext uri="{FF2B5EF4-FFF2-40B4-BE49-F238E27FC236}">
                  <a16:creationId xmlns:a16="http://schemas.microsoft.com/office/drawing/2014/main" id="{8976201A-DB6D-47DA-9329-D88CA68E3FB2}"/>
                </a:ext>
              </a:extLst>
            </p:cNvPr>
            <p:cNvSpPr/>
            <p:nvPr/>
          </p:nvSpPr>
          <p:spPr>
            <a:xfrm>
              <a:off x="653172" y="1499725"/>
              <a:ext cx="793800" cy="7938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227;p33">
              <a:extLst>
                <a:ext uri="{FF2B5EF4-FFF2-40B4-BE49-F238E27FC236}">
                  <a16:creationId xmlns:a16="http://schemas.microsoft.com/office/drawing/2014/main" id="{7C7C0BF2-C4BB-4385-9D39-510EB2692A5D}"/>
                </a:ext>
              </a:extLst>
            </p:cNvPr>
            <p:cNvSpPr txBox="1">
              <a:spLocks/>
            </p:cNvSpPr>
            <p:nvPr/>
          </p:nvSpPr>
          <p:spPr>
            <a:xfrm>
              <a:off x="656135" y="1794447"/>
              <a:ext cx="793800" cy="231157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de" b="1">
                  <a:solidFill>
                    <a:schemeClr val="lt1"/>
                  </a:solidFill>
                  <a:latin typeface="Kanit"/>
                  <a:cs typeface="Kanit"/>
                  <a:sym typeface="Kanit"/>
                </a:rPr>
                <a:t>18</a:t>
              </a:r>
              <a:endParaRPr lang="de" sz="2000" b="1">
                <a:solidFill>
                  <a:schemeClr val="lt1"/>
                </a:solidFill>
                <a:latin typeface="Kanit"/>
                <a:cs typeface="Kanit"/>
                <a:sym typeface="Kanit"/>
              </a:endParaRPr>
            </a:p>
          </p:txBody>
        </p:sp>
      </p:grpSp>
      <p:sp>
        <p:nvSpPr>
          <p:cNvPr id="10" name="Google Shape;209;p32">
            <a:extLst>
              <a:ext uri="{FF2B5EF4-FFF2-40B4-BE49-F238E27FC236}">
                <a16:creationId xmlns:a16="http://schemas.microsoft.com/office/drawing/2014/main" id="{9073ED15-5B6D-4881-A0A4-85851EA76372}"/>
              </a:ext>
            </a:extLst>
          </p:cNvPr>
          <p:cNvSpPr txBox="1">
            <a:spLocks/>
          </p:cNvSpPr>
          <p:nvPr/>
        </p:nvSpPr>
        <p:spPr>
          <a:xfrm>
            <a:off x="668650" y="137279"/>
            <a:ext cx="8389762" cy="986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Inter SemiBold"/>
              <a:buAutoNum type="arabicPeriod"/>
              <a:defRPr sz="11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>
              <a:buFont typeface="Inter SemiBold"/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El sistema de grupos sanguíneos A B 0, está determinado por tres alelos: A, B, 0. Indicar las proporciones fenotípicas que se espera en la descendencia de los cruzamientos siguientes:</a:t>
            </a:r>
          </a:p>
          <a:p>
            <a:pPr marL="228600" indent="-228600">
              <a:buClr>
                <a:schemeClr val="accent1"/>
              </a:buClr>
              <a:buSzPct val="100000"/>
              <a:buFont typeface="Inter SemiBold"/>
              <a:buAutoNum type="alphaLcParenR"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AA x AB</a:t>
            </a:r>
          </a:p>
          <a:p>
            <a:pPr marL="228600" indent="-228600">
              <a:buClr>
                <a:schemeClr val="accent1"/>
              </a:buClr>
              <a:buSzPct val="100000"/>
              <a:buFont typeface="Inter SemiBold"/>
              <a:buAutoNum type="alphaLcParenR"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AA x B0</a:t>
            </a:r>
          </a:p>
          <a:p>
            <a:pPr marL="228600" indent="-228600">
              <a:buClr>
                <a:schemeClr val="accent1"/>
              </a:buClr>
              <a:buSzPct val="100000"/>
              <a:buFont typeface="Inter SemiBold"/>
              <a:buAutoNum type="alphaLcParenR"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A0 X A0</a:t>
            </a:r>
          </a:p>
          <a:p>
            <a:pPr marL="228600" indent="-228600">
              <a:buClr>
                <a:schemeClr val="accent1"/>
              </a:buClr>
              <a:buSzPct val="100000"/>
              <a:buFont typeface="Inter SemiBold"/>
              <a:buAutoNum type="alphaLcParenR"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A0 X AB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7408E80-0697-45D0-9A74-2EEB245B4645}"/>
              </a:ext>
            </a:extLst>
          </p:cNvPr>
          <p:cNvSpPr txBox="1"/>
          <p:nvPr/>
        </p:nvSpPr>
        <p:spPr>
          <a:xfrm>
            <a:off x="299683" y="1221420"/>
            <a:ext cx="3187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Carácter: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grupo sanguíneo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A: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grupo A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grupo B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0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grupo 0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60B53088-312B-4987-8591-8B0C390E94B7}"/>
              </a:ext>
            </a:extLst>
          </p:cNvPr>
          <p:cNvCxnSpPr/>
          <p:nvPr/>
        </p:nvCxnSpPr>
        <p:spPr>
          <a:xfrm>
            <a:off x="345403" y="1203097"/>
            <a:ext cx="83897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CuadroTexto 160">
            <a:extLst>
              <a:ext uri="{FF2B5EF4-FFF2-40B4-BE49-F238E27FC236}">
                <a16:creationId xmlns:a16="http://schemas.microsoft.com/office/drawing/2014/main" id="{D4DD62D6-6045-4D4F-815E-C15CD9B1E7E3}"/>
              </a:ext>
            </a:extLst>
          </p:cNvPr>
          <p:cNvSpPr txBox="1"/>
          <p:nvPr/>
        </p:nvSpPr>
        <p:spPr>
          <a:xfrm>
            <a:off x="1208828" y="2024573"/>
            <a:ext cx="18699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AA               AB</a:t>
            </a:r>
            <a:endParaRPr lang="es-ES" b="1" baseline="-25000">
              <a:solidFill>
                <a:schemeClr val="bg1"/>
              </a:solidFill>
              <a:latin typeface="Inter" panose="020B0604020202020204" charset="0"/>
              <a:ea typeface="Inter" panose="020B0604020202020204" charset="0"/>
            </a:endParaRPr>
          </a:p>
        </p:txBody>
      </p:sp>
      <p:sp>
        <p:nvSpPr>
          <p:cNvPr id="166" name="Signo de multiplicación 165">
            <a:extLst>
              <a:ext uri="{FF2B5EF4-FFF2-40B4-BE49-F238E27FC236}">
                <a16:creationId xmlns:a16="http://schemas.microsoft.com/office/drawing/2014/main" id="{5069DD78-EFAA-4421-AE05-F0F39173B3D4}"/>
              </a:ext>
            </a:extLst>
          </p:cNvPr>
          <p:cNvSpPr/>
          <p:nvPr/>
        </p:nvSpPr>
        <p:spPr>
          <a:xfrm>
            <a:off x="1780187" y="2117894"/>
            <a:ext cx="163627" cy="160020"/>
          </a:xfrm>
          <a:prstGeom prst="mathMultiply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CuadroTexto 167">
            <a:extLst>
              <a:ext uri="{FF2B5EF4-FFF2-40B4-BE49-F238E27FC236}">
                <a16:creationId xmlns:a16="http://schemas.microsoft.com/office/drawing/2014/main" id="{1B1C96E2-3D38-4519-ACC9-B69E5DCA5F8F}"/>
              </a:ext>
            </a:extLst>
          </p:cNvPr>
          <p:cNvSpPr txBox="1"/>
          <p:nvPr/>
        </p:nvSpPr>
        <p:spPr>
          <a:xfrm>
            <a:off x="1246500" y="2243426"/>
            <a:ext cx="4236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(A)</a:t>
            </a:r>
          </a:p>
        </p:txBody>
      </p:sp>
      <p:grpSp>
        <p:nvGrpSpPr>
          <p:cNvPr id="174" name="Grupo 173">
            <a:extLst>
              <a:ext uri="{FF2B5EF4-FFF2-40B4-BE49-F238E27FC236}">
                <a16:creationId xmlns:a16="http://schemas.microsoft.com/office/drawing/2014/main" id="{C4A4B77A-4BCC-4326-8C15-BE6DD419B391}"/>
              </a:ext>
            </a:extLst>
          </p:cNvPr>
          <p:cNvGrpSpPr/>
          <p:nvPr/>
        </p:nvGrpSpPr>
        <p:grpSpPr>
          <a:xfrm>
            <a:off x="731587" y="2095344"/>
            <a:ext cx="423676" cy="390996"/>
            <a:chOff x="653172" y="1499725"/>
            <a:chExt cx="304388" cy="280909"/>
          </a:xfrm>
          <a:noFill/>
        </p:grpSpPr>
        <p:sp>
          <p:nvSpPr>
            <p:cNvPr id="175" name="Google Shape;217;p33">
              <a:extLst>
                <a:ext uri="{FF2B5EF4-FFF2-40B4-BE49-F238E27FC236}">
                  <a16:creationId xmlns:a16="http://schemas.microsoft.com/office/drawing/2014/main" id="{FAC44CAB-B3D1-49D2-92DE-380A411B7A76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227;p33">
              <a:extLst>
                <a:ext uri="{FF2B5EF4-FFF2-40B4-BE49-F238E27FC236}">
                  <a16:creationId xmlns:a16="http://schemas.microsoft.com/office/drawing/2014/main" id="{C3918E28-34FA-449B-9BB1-546C9F454DCC}"/>
                </a:ext>
              </a:extLst>
            </p:cNvPr>
            <p:cNvSpPr txBox="1">
              <a:spLocks/>
            </p:cNvSpPr>
            <p:nvPr/>
          </p:nvSpPr>
          <p:spPr>
            <a:xfrm>
              <a:off x="653172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P.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77" name="Grupo 176">
            <a:extLst>
              <a:ext uri="{FF2B5EF4-FFF2-40B4-BE49-F238E27FC236}">
                <a16:creationId xmlns:a16="http://schemas.microsoft.com/office/drawing/2014/main" id="{C0768699-8CE9-4678-873A-D39676878AAA}"/>
              </a:ext>
            </a:extLst>
          </p:cNvPr>
          <p:cNvGrpSpPr/>
          <p:nvPr/>
        </p:nvGrpSpPr>
        <p:grpSpPr>
          <a:xfrm>
            <a:off x="701677" y="2723986"/>
            <a:ext cx="423676" cy="393963"/>
            <a:chOff x="632373" y="1499725"/>
            <a:chExt cx="304388" cy="283040"/>
          </a:xfrm>
          <a:noFill/>
        </p:grpSpPr>
        <p:sp>
          <p:nvSpPr>
            <p:cNvPr id="178" name="Google Shape;217;p33">
              <a:extLst>
                <a:ext uri="{FF2B5EF4-FFF2-40B4-BE49-F238E27FC236}">
                  <a16:creationId xmlns:a16="http://schemas.microsoft.com/office/drawing/2014/main" id="{6DF2F925-2E24-4CD5-814C-93D6D060EBF1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227;p33">
              <a:extLst>
                <a:ext uri="{FF2B5EF4-FFF2-40B4-BE49-F238E27FC236}">
                  <a16:creationId xmlns:a16="http://schemas.microsoft.com/office/drawing/2014/main" id="{A1141900-7143-41D1-8122-AF84595A8F4F}"/>
                </a:ext>
              </a:extLst>
            </p:cNvPr>
            <p:cNvSpPr txBox="1">
              <a:spLocks/>
            </p:cNvSpPr>
            <p:nvPr/>
          </p:nvSpPr>
          <p:spPr>
            <a:xfrm>
              <a:off x="632373" y="1512536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82" name="Grupo 81">
            <a:extLst>
              <a:ext uri="{FF2B5EF4-FFF2-40B4-BE49-F238E27FC236}">
                <a16:creationId xmlns:a16="http://schemas.microsoft.com/office/drawing/2014/main" id="{970495F2-DFA2-4DED-A12D-45DDB96023BA}"/>
              </a:ext>
            </a:extLst>
          </p:cNvPr>
          <p:cNvGrpSpPr/>
          <p:nvPr/>
        </p:nvGrpSpPr>
        <p:grpSpPr>
          <a:xfrm>
            <a:off x="1458869" y="2486340"/>
            <a:ext cx="887199" cy="177486"/>
            <a:chOff x="1937341" y="2910995"/>
            <a:chExt cx="887199" cy="177486"/>
          </a:xfrm>
        </p:grpSpPr>
        <p:cxnSp>
          <p:nvCxnSpPr>
            <p:cNvPr id="83" name="Conector recto 82">
              <a:extLst>
                <a:ext uri="{FF2B5EF4-FFF2-40B4-BE49-F238E27FC236}">
                  <a16:creationId xmlns:a16="http://schemas.microsoft.com/office/drawing/2014/main" id="{C76EBA54-80B8-4460-A63C-BF9ADFCA260C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ector recto 83">
              <a:extLst>
                <a:ext uri="{FF2B5EF4-FFF2-40B4-BE49-F238E27FC236}">
                  <a16:creationId xmlns:a16="http://schemas.microsoft.com/office/drawing/2014/main" id="{9A1C9DDB-0308-40CE-B944-B9D9546AB8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ector recto 84">
              <a:extLst>
                <a:ext uri="{FF2B5EF4-FFF2-40B4-BE49-F238E27FC236}">
                  <a16:creationId xmlns:a16="http://schemas.microsoft.com/office/drawing/2014/main" id="{4928E914-B23A-463B-BA38-8D387E35CD0D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CuadroTexto 61">
            <a:extLst>
              <a:ext uri="{FF2B5EF4-FFF2-40B4-BE49-F238E27FC236}">
                <a16:creationId xmlns:a16="http://schemas.microsoft.com/office/drawing/2014/main" id="{1CB6765A-D129-442F-8B64-88A547914DCF}"/>
              </a:ext>
            </a:extLst>
          </p:cNvPr>
          <p:cNvSpPr txBox="1"/>
          <p:nvPr/>
        </p:nvSpPr>
        <p:spPr>
          <a:xfrm>
            <a:off x="2025114" y="2243426"/>
            <a:ext cx="7500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(A)(B)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B61A33A4-71B5-4BC1-B441-F732C07B99EF}"/>
              </a:ext>
            </a:extLst>
          </p:cNvPr>
          <p:cNvSpPr txBox="1"/>
          <p:nvPr/>
        </p:nvSpPr>
        <p:spPr>
          <a:xfrm>
            <a:off x="1394668" y="2613191"/>
            <a:ext cx="10300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AA       AB</a:t>
            </a:r>
            <a:endParaRPr lang="es-ES" b="1" baseline="-25000">
              <a:solidFill>
                <a:schemeClr val="bg1"/>
              </a:solidFill>
              <a:latin typeface="Inter" panose="020B0604020202020204" charset="0"/>
              <a:ea typeface="Inter" panose="020B0604020202020204" charset="0"/>
            </a:endParaRP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325E4A0E-1018-4BD8-B9F7-E6EB4FF2519B}"/>
              </a:ext>
            </a:extLst>
          </p:cNvPr>
          <p:cNvSpPr/>
          <p:nvPr/>
        </p:nvSpPr>
        <p:spPr>
          <a:xfrm>
            <a:off x="622712" y="1931831"/>
            <a:ext cx="2078305" cy="138017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EF903D2C-2882-407D-B8D0-12E04B7E2280}"/>
              </a:ext>
            </a:extLst>
          </p:cNvPr>
          <p:cNvGrpSpPr/>
          <p:nvPr/>
        </p:nvGrpSpPr>
        <p:grpSpPr>
          <a:xfrm>
            <a:off x="2375159" y="1362582"/>
            <a:ext cx="159328" cy="358869"/>
            <a:chOff x="2353534" y="960580"/>
            <a:chExt cx="159328" cy="358869"/>
          </a:xfrm>
        </p:grpSpPr>
        <p:cxnSp>
          <p:nvCxnSpPr>
            <p:cNvPr id="43" name="Conector recto de flecha 42">
              <a:extLst>
                <a:ext uri="{FF2B5EF4-FFF2-40B4-BE49-F238E27FC236}">
                  <a16:creationId xmlns:a16="http://schemas.microsoft.com/office/drawing/2014/main" id="{FABB975E-AF89-4001-BF3B-DB02597E8034}"/>
                </a:ext>
              </a:extLst>
            </p:cNvPr>
            <p:cNvCxnSpPr/>
            <p:nvPr/>
          </p:nvCxnSpPr>
          <p:spPr>
            <a:xfrm>
              <a:off x="2353534" y="966929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de flecha 45">
              <a:extLst>
                <a:ext uri="{FF2B5EF4-FFF2-40B4-BE49-F238E27FC236}">
                  <a16:creationId xmlns:a16="http://schemas.microsoft.com/office/drawing/2014/main" id="{4854CD26-8539-4A6A-87C0-0A9B96AA2476}"/>
                </a:ext>
              </a:extLst>
            </p:cNvPr>
            <p:cNvCxnSpPr/>
            <p:nvPr/>
          </p:nvCxnSpPr>
          <p:spPr>
            <a:xfrm>
              <a:off x="2353534" y="1147904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>
              <a:extLst>
                <a:ext uri="{FF2B5EF4-FFF2-40B4-BE49-F238E27FC236}">
                  <a16:creationId xmlns:a16="http://schemas.microsoft.com/office/drawing/2014/main" id="{F19FD419-739B-4281-A7A2-3FA0247E25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61615" y="960580"/>
              <a:ext cx="0" cy="35886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ector recto de flecha 104">
              <a:extLst>
                <a:ext uri="{FF2B5EF4-FFF2-40B4-BE49-F238E27FC236}">
                  <a16:creationId xmlns:a16="http://schemas.microsoft.com/office/drawing/2014/main" id="{E4592C01-A74E-4C26-8813-FFF924B49CDF}"/>
                </a:ext>
              </a:extLst>
            </p:cNvPr>
            <p:cNvCxnSpPr/>
            <p:nvPr/>
          </p:nvCxnSpPr>
          <p:spPr>
            <a:xfrm>
              <a:off x="2353534" y="1319449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Cerrar llave 4">
            <a:extLst>
              <a:ext uri="{FF2B5EF4-FFF2-40B4-BE49-F238E27FC236}">
                <a16:creationId xmlns:a16="http://schemas.microsoft.com/office/drawing/2014/main" id="{A97531DB-095D-4AF8-BC37-7E6B54AB6A39}"/>
              </a:ext>
            </a:extLst>
          </p:cNvPr>
          <p:cNvSpPr/>
          <p:nvPr/>
        </p:nvSpPr>
        <p:spPr>
          <a:xfrm>
            <a:off x="3395207" y="1301020"/>
            <a:ext cx="65284" cy="3323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3B93A47-F5CC-4B89-A3EC-300CE98A7C21}"/>
              </a:ext>
            </a:extLst>
          </p:cNvPr>
          <p:cNvSpPr txBox="1"/>
          <p:nvPr/>
        </p:nvSpPr>
        <p:spPr>
          <a:xfrm>
            <a:off x="3405853" y="1333090"/>
            <a:ext cx="12121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codominantes</a:t>
            </a:r>
          </a:p>
        </p:txBody>
      </p:sp>
      <p:sp>
        <p:nvSpPr>
          <p:cNvPr id="106" name="Cerrar llave 105">
            <a:extLst>
              <a:ext uri="{FF2B5EF4-FFF2-40B4-BE49-F238E27FC236}">
                <a16:creationId xmlns:a16="http://schemas.microsoft.com/office/drawing/2014/main" id="{A6BC5937-7B70-489D-822C-410952BE169C}"/>
              </a:ext>
            </a:extLst>
          </p:cNvPr>
          <p:cNvSpPr/>
          <p:nvPr/>
        </p:nvSpPr>
        <p:spPr>
          <a:xfrm>
            <a:off x="3398466" y="1647979"/>
            <a:ext cx="75879" cy="17979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CuadroTexto 106">
            <a:extLst>
              <a:ext uri="{FF2B5EF4-FFF2-40B4-BE49-F238E27FC236}">
                <a16:creationId xmlns:a16="http://schemas.microsoft.com/office/drawing/2014/main" id="{E5DD5A30-85D2-4487-A53C-1403BD07A584}"/>
              </a:ext>
            </a:extLst>
          </p:cNvPr>
          <p:cNvSpPr txBox="1"/>
          <p:nvPr/>
        </p:nvSpPr>
        <p:spPr>
          <a:xfrm>
            <a:off x="3418553" y="1582951"/>
            <a:ext cx="80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recesivo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D2578D3-4D2A-4BAE-B733-7BDFCFBA01E9}"/>
              </a:ext>
            </a:extLst>
          </p:cNvPr>
          <p:cNvSpPr txBox="1"/>
          <p:nvPr/>
        </p:nvSpPr>
        <p:spPr>
          <a:xfrm>
            <a:off x="4577407" y="1431223"/>
            <a:ext cx="856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A = B &gt; 0</a:t>
            </a:r>
          </a:p>
        </p:txBody>
      </p:sp>
      <p:sp>
        <p:nvSpPr>
          <p:cNvPr id="108" name="Cerrar llave 107">
            <a:extLst>
              <a:ext uri="{FF2B5EF4-FFF2-40B4-BE49-F238E27FC236}">
                <a16:creationId xmlns:a16="http://schemas.microsoft.com/office/drawing/2014/main" id="{6DE4E5FA-D2C6-4768-96FE-F8C6608512AA}"/>
              </a:ext>
            </a:extLst>
          </p:cNvPr>
          <p:cNvSpPr/>
          <p:nvPr/>
        </p:nvSpPr>
        <p:spPr>
          <a:xfrm>
            <a:off x="4534780" y="1301019"/>
            <a:ext cx="83263" cy="5267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Cerrar llave 80">
            <a:extLst>
              <a:ext uri="{FF2B5EF4-FFF2-40B4-BE49-F238E27FC236}">
                <a16:creationId xmlns:a16="http://schemas.microsoft.com/office/drawing/2014/main" id="{BA7F086C-36F0-4722-82AF-888923BDFBDA}"/>
              </a:ext>
            </a:extLst>
          </p:cNvPr>
          <p:cNvSpPr/>
          <p:nvPr/>
        </p:nvSpPr>
        <p:spPr>
          <a:xfrm rot="5400000">
            <a:off x="2129488" y="2765581"/>
            <a:ext cx="45719" cy="2714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4542A06A-859D-4E5B-97EA-8D387A9BF128}"/>
              </a:ext>
            </a:extLst>
          </p:cNvPr>
          <p:cNvSpPr txBox="1"/>
          <p:nvPr/>
        </p:nvSpPr>
        <p:spPr>
          <a:xfrm>
            <a:off x="1987035" y="2905116"/>
            <a:ext cx="381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AB</a:t>
            </a: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3CA9DEB8-2621-4FE8-98E6-00E47561BBAC}"/>
              </a:ext>
            </a:extLst>
          </p:cNvPr>
          <p:cNvSpPr txBox="1"/>
          <p:nvPr/>
        </p:nvSpPr>
        <p:spPr>
          <a:xfrm>
            <a:off x="1700986" y="3061321"/>
            <a:ext cx="912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25%</a:t>
            </a:r>
          </a:p>
        </p:txBody>
      </p:sp>
      <p:sp>
        <p:nvSpPr>
          <p:cNvPr id="91" name="Cerrar llave 90">
            <a:extLst>
              <a:ext uri="{FF2B5EF4-FFF2-40B4-BE49-F238E27FC236}">
                <a16:creationId xmlns:a16="http://schemas.microsoft.com/office/drawing/2014/main" id="{DEBCCC9F-E36F-4FFE-B051-DDB606FFFBB9}"/>
              </a:ext>
            </a:extLst>
          </p:cNvPr>
          <p:cNvSpPr/>
          <p:nvPr/>
        </p:nvSpPr>
        <p:spPr>
          <a:xfrm rot="5400000">
            <a:off x="1611095" y="2762380"/>
            <a:ext cx="45719" cy="2714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id="{2FADB09D-032B-4DE1-9B20-F78D91EEDF18}"/>
              </a:ext>
            </a:extLst>
          </p:cNvPr>
          <p:cNvSpPr txBox="1"/>
          <p:nvPr/>
        </p:nvSpPr>
        <p:spPr>
          <a:xfrm>
            <a:off x="1503277" y="2901915"/>
            <a:ext cx="381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</a:t>
            </a: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54D679F8-C1B4-44B2-B48D-BC15F6D1E92F}"/>
              </a:ext>
            </a:extLst>
          </p:cNvPr>
          <p:cNvSpPr txBox="1"/>
          <p:nvPr/>
        </p:nvSpPr>
        <p:spPr>
          <a:xfrm>
            <a:off x="1182593" y="3058120"/>
            <a:ext cx="912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25%</a:t>
            </a: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57E0F5D0-56DC-4A55-8DCF-453FCF589A95}"/>
              </a:ext>
            </a:extLst>
          </p:cNvPr>
          <p:cNvSpPr txBox="1"/>
          <p:nvPr/>
        </p:nvSpPr>
        <p:spPr>
          <a:xfrm>
            <a:off x="313335" y="1886073"/>
            <a:ext cx="3369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a)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C8D8A6A5-8EF0-4A1C-A57B-2DCAC98EEFC8}"/>
              </a:ext>
            </a:extLst>
          </p:cNvPr>
          <p:cNvSpPr txBox="1"/>
          <p:nvPr/>
        </p:nvSpPr>
        <p:spPr>
          <a:xfrm>
            <a:off x="1208828" y="3661688"/>
            <a:ext cx="18699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AA               B0</a:t>
            </a:r>
            <a:endParaRPr lang="es-ES" b="1" baseline="-25000">
              <a:solidFill>
                <a:schemeClr val="bg1"/>
              </a:solidFill>
              <a:latin typeface="Inter" panose="020B0604020202020204" charset="0"/>
              <a:ea typeface="Inter" panose="020B0604020202020204" charset="0"/>
            </a:endParaRPr>
          </a:p>
        </p:txBody>
      </p:sp>
      <p:sp>
        <p:nvSpPr>
          <p:cNvPr id="96" name="Signo de multiplicación 95">
            <a:extLst>
              <a:ext uri="{FF2B5EF4-FFF2-40B4-BE49-F238E27FC236}">
                <a16:creationId xmlns:a16="http://schemas.microsoft.com/office/drawing/2014/main" id="{1A014C67-661A-420B-B09C-C1A0C24FA4B6}"/>
              </a:ext>
            </a:extLst>
          </p:cNvPr>
          <p:cNvSpPr/>
          <p:nvPr/>
        </p:nvSpPr>
        <p:spPr>
          <a:xfrm>
            <a:off x="1780187" y="3755009"/>
            <a:ext cx="163627" cy="160020"/>
          </a:xfrm>
          <a:prstGeom prst="mathMultiply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E7ED5BFD-3400-496E-8CE9-25A9C298C975}"/>
              </a:ext>
            </a:extLst>
          </p:cNvPr>
          <p:cNvSpPr txBox="1"/>
          <p:nvPr/>
        </p:nvSpPr>
        <p:spPr>
          <a:xfrm>
            <a:off x="1246500" y="3880541"/>
            <a:ext cx="4236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(A)</a:t>
            </a:r>
          </a:p>
        </p:txBody>
      </p:sp>
      <p:grpSp>
        <p:nvGrpSpPr>
          <p:cNvPr id="98" name="Grupo 97">
            <a:extLst>
              <a:ext uri="{FF2B5EF4-FFF2-40B4-BE49-F238E27FC236}">
                <a16:creationId xmlns:a16="http://schemas.microsoft.com/office/drawing/2014/main" id="{72963810-8839-44FA-AB28-C3B92241489C}"/>
              </a:ext>
            </a:extLst>
          </p:cNvPr>
          <p:cNvGrpSpPr/>
          <p:nvPr/>
        </p:nvGrpSpPr>
        <p:grpSpPr>
          <a:xfrm>
            <a:off x="731587" y="3732459"/>
            <a:ext cx="423676" cy="390996"/>
            <a:chOff x="653172" y="1499725"/>
            <a:chExt cx="304388" cy="280909"/>
          </a:xfrm>
          <a:noFill/>
        </p:grpSpPr>
        <p:sp>
          <p:nvSpPr>
            <p:cNvPr id="99" name="Google Shape;217;p33">
              <a:extLst>
                <a:ext uri="{FF2B5EF4-FFF2-40B4-BE49-F238E27FC236}">
                  <a16:creationId xmlns:a16="http://schemas.microsoft.com/office/drawing/2014/main" id="{A261A0B7-053B-4ECA-9E8B-A711BF12B7D8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227;p33">
              <a:extLst>
                <a:ext uri="{FF2B5EF4-FFF2-40B4-BE49-F238E27FC236}">
                  <a16:creationId xmlns:a16="http://schemas.microsoft.com/office/drawing/2014/main" id="{1C260E6C-F868-45CD-9724-9B4CB877FE56}"/>
                </a:ext>
              </a:extLst>
            </p:cNvPr>
            <p:cNvSpPr txBox="1">
              <a:spLocks/>
            </p:cNvSpPr>
            <p:nvPr/>
          </p:nvSpPr>
          <p:spPr>
            <a:xfrm>
              <a:off x="653172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P.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01" name="Grupo 100">
            <a:extLst>
              <a:ext uri="{FF2B5EF4-FFF2-40B4-BE49-F238E27FC236}">
                <a16:creationId xmlns:a16="http://schemas.microsoft.com/office/drawing/2014/main" id="{FB0F9D56-665D-477C-8051-FA6D050B42C3}"/>
              </a:ext>
            </a:extLst>
          </p:cNvPr>
          <p:cNvGrpSpPr/>
          <p:nvPr/>
        </p:nvGrpSpPr>
        <p:grpSpPr>
          <a:xfrm>
            <a:off x="701677" y="4361101"/>
            <a:ext cx="423676" cy="393963"/>
            <a:chOff x="632373" y="1499725"/>
            <a:chExt cx="304388" cy="283040"/>
          </a:xfrm>
          <a:noFill/>
        </p:grpSpPr>
        <p:sp>
          <p:nvSpPr>
            <p:cNvPr id="102" name="Google Shape;217;p33">
              <a:extLst>
                <a:ext uri="{FF2B5EF4-FFF2-40B4-BE49-F238E27FC236}">
                  <a16:creationId xmlns:a16="http://schemas.microsoft.com/office/drawing/2014/main" id="{096BA069-3E15-458D-881D-E38EC8C3918F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227;p33">
              <a:extLst>
                <a:ext uri="{FF2B5EF4-FFF2-40B4-BE49-F238E27FC236}">
                  <a16:creationId xmlns:a16="http://schemas.microsoft.com/office/drawing/2014/main" id="{FAB7FB40-376F-43B7-9A76-9AEF812A04A2}"/>
                </a:ext>
              </a:extLst>
            </p:cNvPr>
            <p:cNvSpPr txBox="1">
              <a:spLocks/>
            </p:cNvSpPr>
            <p:nvPr/>
          </p:nvSpPr>
          <p:spPr>
            <a:xfrm>
              <a:off x="632373" y="1512536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04" name="Grupo 103">
            <a:extLst>
              <a:ext uri="{FF2B5EF4-FFF2-40B4-BE49-F238E27FC236}">
                <a16:creationId xmlns:a16="http://schemas.microsoft.com/office/drawing/2014/main" id="{68D9C209-D78D-434E-90FD-50DE7C0FF45B}"/>
              </a:ext>
            </a:extLst>
          </p:cNvPr>
          <p:cNvGrpSpPr/>
          <p:nvPr/>
        </p:nvGrpSpPr>
        <p:grpSpPr>
          <a:xfrm>
            <a:off x="1458869" y="4123455"/>
            <a:ext cx="887199" cy="177486"/>
            <a:chOff x="1937341" y="2910995"/>
            <a:chExt cx="887199" cy="177486"/>
          </a:xfrm>
        </p:grpSpPr>
        <p:cxnSp>
          <p:nvCxnSpPr>
            <p:cNvPr id="109" name="Conector recto 108">
              <a:extLst>
                <a:ext uri="{FF2B5EF4-FFF2-40B4-BE49-F238E27FC236}">
                  <a16:creationId xmlns:a16="http://schemas.microsoft.com/office/drawing/2014/main" id="{A1DC9544-498B-4CD4-A0C5-AD0C6A6BA246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ector recto 110">
              <a:extLst>
                <a:ext uri="{FF2B5EF4-FFF2-40B4-BE49-F238E27FC236}">
                  <a16:creationId xmlns:a16="http://schemas.microsoft.com/office/drawing/2014/main" id="{47716EDF-953A-40E9-AE09-67C502F62BD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ector recto 111">
              <a:extLst>
                <a:ext uri="{FF2B5EF4-FFF2-40B4-BE49-F238E27FC236}">
                  <a16:creationId xmlns:a16="http://schemas.microsoft.com/office/drawing/2014/main" id="{00BBE20F-2E61-4249-9CEA-862421F7E121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98DD31C8-7E30-4793-AC37-3A0011992BE0}"/>
              </a:ext>
            </a:extLst>
          </p:cNvPr>
          <p:cNvSpPr txBox="1"/>
          <p:nvPr/>
        </p:nvSpPr>
        <p:spPr>
          <a:xfrm>
            <a:off x="2025114" y="3880541"/>
            <a:ext cx="7500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(B)(0)</a:t>
            </a:r>
          </a:p>
        </p:txBody>
      </p: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CB79B408-E5D0-4095-8E98-AE4817AD371A}"/>
              </a:ext>
            </a:extLst>
          </p:cNvPr>
          <p:cNvSpPr txBox="1"/>
          <p:nvPr/>
        </p:nvSpPr>
        <p:spPr>
          <a:xfrm>
            <a:off x="1394668" y="4250306"/>
            <a:ext cx="10300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AB       A0</a:t>
            </a:r>
            <a:endParaRPr lang="es-ES" b="1" baseline="-25000">
              <a:solidFill>
                <a:schemeClr val="bg1"/>
              </a:solidFill>
              <a:latin typeface="Inter" panose="020B0604020202020204" charset="0"/>
              <a:ea typeface="Inter" panose="020B0604020202020204" charset="0"/>
            </a:endParaRPr>
          </a:p>
        </p:txBody>
      </p:sp>
      <p:sp>
        <p:nvSpPr>
          <p:cNvPr id="116" name="Rectángulo 115">
            <a:extLst>
              <a:ext uri="{FF2B5EF4-FFF2-40B4-BE49-F238E27FC236}">
                <a16:creationId xmlns:a16="http://schemas.microsoft.com/office/drawing/2014/main" id="{696C485C-F49D-4A1D-93E1-FB69F398BC98}"/>
              </a:ext>
            </a:extLst>
          </p:cNvPr>
          <p:cNvSpPr/>
          <p:nvPr/>
        </p:nvSpPr>
        <p:spPr>
          <a:xfrm>
            <a:off x="622712" y="3568946"/>
            <a:ext cx="2078305" cy="138017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Cerrar llave 116">
            <a:extLst>
              <a:ext uri="{FF2B5EF4-FFF2-40B4-BE49-F238E27FC236}">
                <a16:creationId xmlns:a16="http://schemas.microsoft.com/office/drawing/2014/main" id="{1111598E-937C-4449-A021-FD1DA56D7C29}"/>
              </a:ext>
            </a:extLst>
          </p:cNvPr>
          <p:cNvSpPr/>
          <p:nvPr/>
        </p:nvSpPr>
        <p:spPr>
          <a:xfrm rot="5400000">
            <a:off x="2129488" y="4402696"/>
            <a:ext cx="45719" cy="2714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CuadroTexto 117">
            <a:extLst>
              <a:ext uri="{FF2B5EF4-FFF2-40B4-BE49-F238E27FC236}">
                <a16:creationId xmlns:a16="http://schemas.microsoft.com/office/drawing/2014/main" id="{55ACC48C-A34A-4816-A0FA-6EB2CAA6E2A2}"/>
              </a:ext>
            </a:extLst>
          </p:cNvPr>
          <p:cNvSpPr txBox="1"/>
          <p:nvPr/>
        </p:nvSpPr>
        <p:spPr>
          <a:xfrm>
            <a:off x="2016619" y="4542907"/>
            <a:ext cx="381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</a:t>
            </a:r>
          </a:p>
        </p:txBody>
      </p:sp>
      <p:sp>
        <p:nvSpPr>
          <p:cNvPr id="119" name="CuadroTexto 118">
            <a:extLst>
              <a:ext uri="{FF2B5EF4-FFF2-40B4-BE49-F238E27FC236}">
                <a16:creationId xmlns:a16="http://schemas.microsoft.com/office/drawing/2014/main" id="{52916B90-5655-4251-A0A0-274ADC5A4EC0}"/>
              </a:ext>
            </a:extLst>
          </p:cNvPr>
          <p:cNvSpPr txBox="1"/>
          <p:nvPr/>
        </p:nvSpPr>
        <p:spPr>
          <a:xfrm>
            <a:off x="1700986" y="4698436"/>
            <a:ext cx="912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25%</a:t>
            </a:r>
          </a:p>
        </p:txBody>
      </p:sp>
      <p:sp>
        <p:nvSpPr>
          <p:cNvPr id="120" name="Cerrar llave 119">
            <a:extLst>
              <a:ext uri="{FF2B5EF4-FFF2-40B4-BE49-F238E27FC236}">
                <a16:creationId xmlns:a16="http://schemas.microsoft.com/office/drawing/2014/main" id="{ED64F2A4-BEFA-43E8-BB56-A2C715EF2399}"/>
              </a:ext>
            </a:extLst>
          </p:cNvPr>
          <p:cNvSpPr/>
          <p:nvPr/>
        </p:nvSpPr>
        <p:spPr>
          <a:xfrm rot="5400000">
            <a:off x="1611095" y="4399495"/>
            <a:ext cx="45719" cy="2714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CuadroTexto 120">
            <a:extLst>
              <a:ext uri="{FF2B5EF4-FFF2-40B4-BE49-F238E27FC236}">
                <a16:creationId xmlns:a16="http://schemas.microsoft.com/office/drawing/2014/main" id="{FE489E17-13C0-41C5-8B82-F0485DA8270F}"/>
              </a:ext>
            </a:extLst>
          </p:cNvPr>
          <p:cNvSpPr txBox="1"/>
          <p:nvPr/>
        </p:nvSpPr>
        <p:spPr>
          <a:xfrm>
            <a:off x="1468642" y="4549167"/>
            <a:ext cx="381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AB</a:t>
            </a:r>
          </a:p>
        </p:txBody>
      </p:sp>
      <p:sp>
        <p:nvSpPr>
          <p:cNvPr id="122" name="CuadroTexto 121">
            <a:extLst>
              <a:ext uri="{FF2B5EF4-FFF2-40B4-BE49-F238E27FC236}">
                <a16:creationId xmlns:a16="http://schemas.microsoft.com/office/drawing/2014/main" id="{545368A0-B01B-4A14-9988-DE0A3A4C9742}"/>
              </a:ext>
            </a:extLst>
          </p:cNvPr>
          <p:cNvSpPr txBox="1"/>
          <p:nvPr/>
        </p:nvSpPr>
        <p:spPr>
          <a:xfrm>
            <a:off x="1182593" y="4695235"/>
            <a:ext cx="912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25%</a:t>
            </a:r>
          </a:p>
        </p:txBody>
      </p:sp>
      <p:sp>
        <p:nvSpPr>
          <p:cNvPr id="123" name="CuadroTexto 122">
            <a:extLst>
              <a:ext uri="{FF2B5EF4-FFF2-40B4-BE49-F238E27FC236}">
                <a16:creationId xmlns:a16="http://schemas.microsoft.com/office/drawing/2014/main" id="{8F205BBA-6EB4-4E1B-8CC2-C8093EFFE4A1}"/>
              </a:ext>
            </a:extLst>
          </p:cNvPr>
          <p:cNvSpPr txBox="1"/>
          <p:nvPr/>
        </p:nvSpPr>
        <p:spPr>
          <a:xfrm>
            <a:off x="313335" y="3523188"/>
            <a:ext cx="3449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b)</a:t>
            </a:r>
          </a:p>
        </p:txBody>
      </p:sp>
      <p:sp>
        <p:nvSpPr>
          <p:cNvPr id="218" name="CuadroTexto 217">
            <a:extLst>
              <a:ext uri="{FF2B5EF4-FFF2-40B4-BE49-F238E27FC236}">
                <a16:creationId xmlns:a16="http://schemas.microsoft.com/office/drawing/2014/main" id="{866A2EC4-EAD7-43E5-8731-EFEFD45CB052}"/>
              </a:ext>
            </a:extLst>
          </p:cNvPr>
          <p:cNvSpPr txBox="1"/>
          <p:nvPr/>
        </p:nvSpPr>
        <p:spPr>
          <a:xfrm>
            <a:off x="5345725" y="2024573"/>
            <a:ext cx="18699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A0               A0</a:t>
            </a:r>
            <a:endParaRPr lang="es-ES" b="1" baseline="-25000">
              <a:solidFill>
                <a:schemeClr val="bg1"/>
              </a:solidFill>
              <a:latin typeface="Inter" panose="020B0604020202020204" charset="0"/>
              <a:ea typeface="Inter" panose="020B0604020202020204" charset="0"/>
            </a:endParaRPr>
          </a:p>
        </p:txBody>
      </p:sp>
      <p:sp>
        <p:nvSpPr>
          <p:cNvPr id="219" name="Signo de multiplicación 218">
            <a:extLst>
              <a:ext uri="{FF2B5EF4-FFF2-40B4-BE49-F238E27FC236}">
                <a16:creationId xmlns:a16="http://schemas.microsoft.com/office/drawing/2014/main" id="{0B73EF1C-5B0A-4128-8567-79C8F31B7E4E}"/>
              </a:ext>
            </a:extLst>
          </p:cNvPr>
          <p:cNvSpPr/>
          <p:nvPr/>
        </p:nvSpPr>
        <p:spPr>
          <a:xfrm>
            <a:off x="5917084" y="2117894"/>
            <a:ext cx="163627" cy="160020"/>
          </a:xfrm>
          <a:prstGeom prst="mathMultiply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CuadroTexto 219">
            <a:extLst>
              <a:ext uri="{FF2B5EF4-FFF2-40B4-BE49-F238E27FC236}">
                <a16:creationId xmlns:a16="http://schemas.microsoft.com/office/drawing/2014/main" id="{CB69B5C2-74CB-4E85-B0B4-B1FEF5A00532}"/>
              </a:ext>
            </a:extLst>
          </p:cNvPr>
          <p:cNvSpPr txBox="1"/>
          <p:nvPr/>
        </p:nvSpPr>
        <p:spPr>
          <a:xfrm>
            <a:off x="5299904" y="2243426"/>
            <a:ext cx="55079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(A)(0)</a:t>
            </a:r>
          </a:p>
        </p:txBody>
      </p:sp>
      <p:grpSp>
        <p:nvGrpSpPr>
          <p:cNvPr id="221" name="Grupo 220">
            <a:extLst>
              <a:ext uri="{FF2B5EF4-FFF2-40B4-BE49-F238E27FC236}">
                <a16:creationId xmlns:a16="http://schemas.microsoft.com/office/drawing/2014/main" id="{C0DE76EF-E21F-4324-A340-4F8B407A0A6A}"/>
              </a:ext>
            </a:extLst>
          </p:cNvPr>
          <p:cNvGrpSpPr/>
          <p:nvPr/>
        </p:nvGrpSpPr>
        <p:grpSpPr>
          <a:xfrm>
            <a:off x="4333158" y="2095344"/>
            <a:ext cx="423676" cy="390996"/>
            <a:chOff x="653172" y="1499725"/>
            <a:chExt cx="304388" cy="280909"/>
          </a:xfrm>
          <a:noFill/>
        </p:grpSpPr>
        <p:sp>
          <p:nvSpPr>
            <p:cNvPr id="222" name="Google Shape;217;p33">
              <a:extLst>
                <a:ext uri="{FF2B5EF4-FFF2-40B4-BE49-F238E27FC236}">
                  <a16:creationId xmlns:a16="http://schemas.microsoft.com/office/drawing/2014/main" id="{FE7F114A-5927-4464-ADAD-D9D5EB019A3B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7;p33">
              <a:extLst>
                <a:ext uri="{FF2B5EF4-FFF2-40B4-BE49-F238E27FC236}">
                  <a16:creationId xmlns:a16="http://schemas.microsoft.com/office/drawing/2014/main" id="{B5C796D7-1BF9-403C-A446-F982AFF101ED}"/>
                </a:ext>
              </a:extLst>
            </p:cNvPr>
            <p:cNvSpPr txBox="1">
              <a:spLocks/>
            </p:cNvSpPr>
            <p:nvPr/>
          </p:nvSpPr>
          <p:spPr>
            <a:xfrm>
              <a:off x="653172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P.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224" name="Grupo 223">
            <a:extLst>
              <a:ext uri="{FF2B5EF4-FFF2-40B4-BE49-F238E27FC236}">
                <a16:creationId xmlns:a16="http://schemas.microsoft.com/office/drawing/2014/main" id="{A78C157D-BBE1-448E-9E06-7157D1368590}"/>
              </a:ext>
            </a:extLst>
          </p:cNvPr>
          <p:cNvGrpSpPr/>
          <p:nvPr/>
        </p:nvGrpSpPr>
        <p:grpSpPr>
          <a:xfrm>
            <a:off x="4303248" y="2723986"/>
            <a:ext cx="423676" cy="393963"/>
            <a:chOff x="632373" y="1499725"/>
            <a:chExt cx="304388" cy="283040"/>
          </a:xfrm>
          <a:noFill/>
        </p:grpSpPr>
        <p:sp>
          <p:nvSpPr>
            <p:cNvPr id="225" name="Google Shape;217;p33">
              <a:extLst>
                <a:ext uri="{FF2B5EF4-FFF2-40B4-BE49-F238E27FC236}">
                  <a16:creationId xmlns:a16="http://schemas.microsoft.com/office/drawing/2014/main" id="{B774879D-AEA5-414E-B6A2-606CE8E9413A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7;p33">
              <a:extLst>
                <a:ext uri="{FF2B5EF4-FFF2-40B4-BE49-F238E27FC236}">
                  <a16:creationId xmlns:a16="http://schemas.microsoft.com/office/drawing/2014/main" id="{5E22FFC3-37D1-4821-A953-9DCBA06EF9F5}"/>
                </a:ext>
              </a:extLst>
            </p:cNvPr>
            <p:cNvSpPr txBox="1">
              <a:spLocks/>
            </p:cNvSpPr>
            <p:nvPr/>
          </p:nvSpPr>
          <p:spPr>
            <a:xfrm>
              <a:off x="632373" y="1512536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227" name="Grupo 226">
            <a:extLst>
              <a:ext uri="{FF2B5EF4-FFF2-40B4-BE49-F238E27FC236}">
                <a16:creationId xmlns:a16="http://schemas.microsoft.com/office/drawing/2014/main" id="{3D10986E-4351-40D1-968C-FDABBF0B747A}"/>
              </a:ext>
            </a:extLst>
          </p:cNvPr>
          <p:cNvGrpSpPr/>
          <p:nvPr/>
        </p:nvGrpSpPr>
        <p:grpSpPr>
          <a:xfrm>
            <a:off x="5574985" y="2486340"/>
            <a:ext cx="887199" cy="177486"/>
            <a:chOff x="1937341" y="2910995"/>
            <a:chExt cx="887199" cy="177486"/>
          </a:xfrm>
        </p:grpSpPr>
        <p:cxnSp>
          <p:nvCxnSpPr>
            <p:cNvPr id="228" name="Conector recto 227">
              <a:extLst>
                <a:ext uri="{FF2B5EF4-FFF2-40B4-BE49-F238E27FC236}">
                  <a16:creationId xmlns:a16="http://schemas.microsoft.com/office/drawing/2014/main" id="{B3E8D0F8-2DF6-4014-A016-4520F7A20D8D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Conector recto 228">
              <a:extLst>
                <a:ext uri="{FF2B5EF4-FFF2-40B4-BE49-F238E27FC236}">
                  <a16:creationId xmlns:a16="http://schemas.microsoft.com/office/drawing/2014/main" id="{70D3F72A-E4C5-498C-B30F-650D18165A2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Conector recto 229">
              <a:extLst>
                <a:ext uri="{FF2B5EF4-FFF2-40B4-BE49-F238E27FC236}">
                  <a16:creationId xmlns:a16="http://schemas.microsoft.com/office/drawing/2014/main" id="{10F51729-68F8-418A-A3A3-DE59604CF861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CuadroTexto 230">
            <a:extLst>
              <a:ext uri="{FF2B5EF4-FFF2-40B4-BE49-F238E27FC236}">
                <a16:creationId xmlns:a16="http://schemas.microsoft.com/office/drawing/2014/main" id="{3DDDC5A5-FDBA-43A1-9BCA-1715AA403038}"/>
              </a:ext>
            </a:extLst>
          </p:cNvPr>
          <p:cNvSpPr txBox="1"/>
          <p:nvPr/>
        </p:nvSpPr>
        <p:spPr>
          <a:xfrm>
            <a:off x="6162011" y="2243426"/>
            <a:ext cx="7500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(A)(0)</a:t>
            </a:r>
          </a:p>
        </p:txBody>
      </p:sp>
      <p:sp>
        <p:nvSpPr>
          <p:cNvPr id="232" name="CuadroTexto 231">
            <a:extLst>
              <a:ext uri="{FF2B5EF4-FFF2-40B4-BE49-F238E27FC236}">
                <a16:creationId xmlns:a16="http://schemas.microsoft.com/office/drawing/2014/main" id="{E6CE93C9-DA53-4692-800D-432C41D3630E}"/>
              </a:ext>
            </a:extLst>
          </p:cNvPr>
          <p:cNvSpPr txBox="1"/>
          <p:nvPr/>
        </p:nvSpPr>
        <p:spPr>
          <a:xfrm>
            <a:off x="4996238" y="2613191"/>
            <a:ext cx="2446771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AA       A0      A0       00</a:t>
            </a:r>
            <a:endParaRPr lang="es-ES" b="1" baseline="-25000">
              <a:solidFill>
                <a:schemeClr val="bg1"/>
              </a:solidFill>
              <a:latin typeface="Inter" panose="020B0604020202020204" charset="0"/>
              <a:ea typeface="Inter" panose="020B0604020202020204" charset="0"/>
            </a:endParaRPr>
          </a:p>
          <a:p>
            <a:endParaRPr lang="es-ES" b="1" baseline="-25000">
              <a:solidFill>
                <a:schemeClr val="bg1"/>
              </a:solidFill>
              <a:latin typeface="Inter" panose="020B0604020202020204" charset="0"/>
              <a:ea typeface="Inter" panose="020B0604020202020204" charset="0"/>
            </a:endParaRPr>
          </a:p>
        </p:txBody>
      </p:sp>
      <p:sp>
        <p:nvSpPr>
          <p:cNvPr id="233" name="Rectángulo 232">
            <a:extLst>
              <a:ext uri="{FF2B5EF4-FFF2-40B4-BE49-F238E27FC236}">
                <a16:creationId xmlns:a16="http://schemas.microsoft.com/office/drawing/2014/main" id="{F2F97B9E-A1A5-4244-B8D9-75517779242E}"/>
              </a:ext>
            </a:extLst>
          </p:cNvPr>
          <p:cNvSpPr/>
          <p:nvPr/>
        </p:nvSpPr>
        <p:spPr>
          <a:xfrm>
            <a:off x="4224283" y="1931831"/>
            <a:ext cx="2903098" cy="138017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Cerrar llave 233">
            <a:extLst>
              <a:ext uri="{FF2B5EF4-FFF2-40B4-BE49-F238E27FC236}">
                <a16:creationId xmlns:a16="http://schemas.microsoft.com/office/drawing/2014/main" id="{D4657E30-F868-43D0-9DEA-050B57C29B60}"/>
              </a:ext>
            </a:extLst>
          </p:cNvPr>
          <p:cNvSpPr/>
          <p:nvPr/>
        </p:nvSpPr>
        <p:spPr>
          <a:xfrm rot="5400000">
            <a:off x="5729675" y="2248572"/>
            <a:ext cx="45719" cy="13054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CuadroTexto 235">
            <a:extLst>
              <a:ext uri="{FF2B5EF4-FFF2-40B4-BE49-F238E27FC236}">
                <a16:creationId xmlns:a16="http://schemas.microsoft.com/office/drawing/2014/main" id="{EF9BBDEB-3126-4F96-ACB6-1C213F5A5B7E}"/>
              </a:ext>
            </a:extLst>
          </p:cNvPr>
          <p:cNvSpPr txBox="1"/>
          <p:nvPr/>
        </p:nvSpPr>
        <p:spPr>
          <a:xfrm>
            <a:off x="5302557" y="3061321"/>
            <a:ext cx="912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75%</a:t>
            </a:r>
          </a:p>
        </p:txBody>
      </p:sp>
      <p:sp>
        <p:nvSpPr>
          <p:cNvPr id="238" name="CuadroTexto 237">
            <a:extLst>
              <a:ext uri="{FF2B5EF4-FFF2-40B4-BE49-F238E27FC236}">
                <a16:creationId xmlns:a16="http://schemas.microsoft.com/office/drawing/2014/main" id="{D7FDB01D-5373-411C-A7D4-15D93DA1471A}"/>
              </a:ext>
            </a:extLst>
          </p:cNvPr>
          <p:cNvSpPr txBox="1"/>
          <p:nvPr/>
        </p:nvSpPr>
        <p:spPr>
          <a:xfrm>
            <a:off x="5618190" y="2901915"/>
            <a:ext cx="381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</a:t>
            </a:r>
          </a:p>
        </p:txBody>
      </p:sp>
      <p:sp>
        <p:nvSpPr>
          <p:cNvPr id="240" name="CuadroTexto 239">
            <a:extLst>
              <a:ext uri="{FF2B5EF4-FFF2-40B4-BE49-F238E27FC236}">
                <a16:creationId xmlns:a16="http://schemas.microsoft.com/office/drawing/2014/main" id="{C117EC8B-D085-4ADE-BA75-9AB5D0919000}"/>
              </a:ext>
            </a:extLst>
          </p:cNvPr>
          <p:cNvSpPr txBox="1"/>
          <p:nvPr/>
        </p:nvSpPr>
        <p:spPr>
          <a:xfrm>
            <a:off x="3914906" y="1886073"/>
            <a:ext cx="3369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c)</a:t>
            </a:r>
          </a:p>
        </p:txBody>
      </p:sp>
      <p:sp>
        <p:nvSpPr>
          <p:cNvPr id="264" name="Cerrar llave 263">
            <a:extLst>
              <a:ext uri="{FF2B5EF4-FFF2-40B4-BE49-F238E27FC236}">
                <a16:creationId xmlns:a16="http://schemas.microsoft.com/office/drawing/2014/main" id="{27CECB37-FD69-45AF-AD87-E5C879A38BF7}"/>
              </a:ext>
            </a:extLst>
          </p:cNvPr>
          <p:cNvSpPr/>
          <p:nvPr/>
        </p:nvSpPr>
        <p:spPr>
          <a:xfrm rot="5400000">
            <a:off x="6795657" y="2777764"/>
            <a:ext cx="45719" cy="2714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5" name="CuadroTexto 264">
            <a:extLst>
              <a:ext uri="{FF2B5EF4-FFF2-40B4-BE49-F238E27FC236}">
                <a16:creationId xmlns:a16="http://schemas.microsoft.com/office/drawing/2014/main" id="{0CFC9D8C-D1F7-4838-9F75-9BD57FA25D7F}"/>
              </a:ext>
            </a:extLst>
          </p:cNvPr>
          <p:cNvSpPr txBox="1"/>
          <p:nvPr/>
        </p:nvSpPr>
        <p:spPr>
          <a:xfrm>
            <a:off x="6682788" y="2917975"/>
            <a:ext cx="381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0</a:t>
            </a:r>
          </a:p>
        </p:txBody>
      </p:sp>
      <p:sp>
        <p:nvSpPr>
          <p:cNvPr id="266" name="CuadroTexto 265">
            <a:extLst>
              <a:ext uri="{FF2B5EF4-FFF2-40B4-BE49-F238E27FC236}">
                <a16:creationId xmlns:a16="http://schemas.microsoft.com/office/drawing/2014/main" id="{0C8FBCDF-2412-47D4-9267-FD920EAB113B}"/>
              </a:ext>
            </a:extLst>
          </p:cNvPr>
          <p:cNvSpPr txBox="1"/>
          <p:nvPr/>
        </p:nvSpPr>
        <p:spPr>
          <a:xfrm>
            <a:off x="6367155" y="3073504"/>
            <a:ext cx="912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25%</a:t>
            </a:r>
          </a:p>
        </p:txBody>
      </p:sp>
      <p:sp>
        <p:nvSpPr>
          <p:cNvPr id="290" name="CuadroTexto 289">
            <a:extLst>
              <a:ext uri="{FF2B5EF4-FFF2-40B4-BE49-F238E27FC236}">
                <a16:creationId xmlns:a16="http://schemas.microsoft.com/office/drawing/2014/main" id="{6B74E1B2-0A69-4351-BE68-0A56C25C98D5}"/>
              </a:ext>
            </a:extLst>
          </p:cNvPr>
          <p:cNvSpPr txBox="1"/>
          <p:nvPr/>
        </p:nvSpPr>
        <p:spPr>
          <a:xfrm>
            <a:off x="5345725" y="3652958"/>
            <a:ext cx="18699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A0               AB</a:t>
            </a:r>
            <a:endParaRPr lang="es-ES" b="1" baseline="-25000">
              <a:solidFill>
                <a:schemeClr val="bg1"/>
              </a:solidFill>
              <a:latin typeface="Inter" panose="020B0604020202020204" charset="0"/>
              <a:ea typeface="Inter" panose="020B0604020202020204" charset="0"/>
            </a:endParaRPr>
          </a:p>
        </p:txBody>
      </p:sp>
      <p:sp>
        <p:nvSpPr>
          <p:cNvPr id="291" name="Signo de multiplicación 290">
            <a:extLst>
              <a:ext uri="{FF2B5EF4-FFF2-40B4-BE49-F238E27FC236}">
                <a16:creationId xmlns:a16="http://schemas.microsoft.com/office/drawing/2014/main" id="{17675572-CF85-454D-B554-6D290624AD5C}"/>
              </a:ext>
            </a:extLst>
          </p:cNvPr>
          <p:cNvSpPr/>
          <p:nvPr/>
        </p:nvSpPr>
        <p:spPr>
          <a:xfrm>
            <a:off x="5917084" y="3746279"/>
            <a:ext cx="163627" cy="160020"/>
          </a:xfrm>
          <a:prstGeom prst="mathMultiply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2" name="CuadroTexto 291">
            <a:extLst>
              <a:ext uri="{FF2B5EF4-FFF2-40B4-BE49-F238E27FC236}">
                <a16:creationId xmlns:a16="http://schemas.microsoft.com/office/drawing/2014/main" id="{409CFF8A-43E2-4AEF-9A61-3E8FACFB2446}"/>
              </a:ext>
            </a:extLst>
          </p:cNvPr>
          <p:cNvSpPr txBox="1"/>
          <p:nvPr/>
        </p:nvSpPr>
        <p:spPr>
          <a:xfrm>
            <a:off x="5299904" y="3871811"/>
            <a:ext cx="55079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(A)(0)</a:t>
            </a:r>
          </a:p>
        </p:txBody>
      </p:sp>
      <p:grpSp>
        <p:nvGrpSpPr>
          <p:cNvPr id="293" name="Grupo 292">
            <a:extLst>
              <a:ext uri="{FF2B5EF4-FFF2-40B4-BE49-F238E27FC236}">
                <a16:creationId xmlns:a16="http://schemas.microsoft.com/office/drawing/2014/main" id="{3CDB5665-12A0-4049-9A09-6BA74481753A}"/>
              </a:ext>
            </a:extLst>
          </p:cNvPr>
          <p:cNvGrpSpPr/>
          <p:nvPr/>
        </p:nvGrpSpPr>
        <p:grpSpPr>
          <a:xfrm>
            <a:off x="4333158" y="3723729"/>
            <a:ext cx="423676" cy="390996"/>
            <a:chOff x="653172" y="1499725"/>
            <a:chExt cx="304388" cy="280909"/>
          </a:xfrm>
          <a:noFill/>
        </p:grpSpPr>
        <p:sp>
          <p:nvSpPr>
            <p:cNvPr id="294" name="Google Shape;217;p33">
              <a:extLst>
                <a:ext uri="{FF2B5EF4-FFF2-40B4-BE49-F238E27FC236}">
                  <a16:creationId xmlns:a16="http://schemas.microsoft.com/office/drawing/2014/main" id="{1FF8217E-28DB-4AF1-A7CD-643278B0A536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27;p33">
              <a:extLst>
                <a:ext uri="{FF2B5EF4-FFF2-40B4-BE49-F238E27FC236}">
                  <a16:creationId xmlns:a16="http://schemas.microsoft.com/office/drawing/2014/main" id="{C9C6CF19-2545-4E96-BAAF-982A3C4C7DE3}"/>
                </a:ext>
              </a:extLst>
            </p:cNvPr>
            <p:cNvSpPr txBox="1">
              <a:spLocks/>
            </p:cNvSpPr>
            <p:nvPr/>
          </p:nvSpPr>
          <p:spPr>
            <a:xfrm>
              <a:off x="653172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P.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296" name="Grupo 295">
            <a:extLst>
              <a:ext uri="{FF2B5EF4-FFF2-40B4-BE49-F238E27FC236}">
                <a16:creationId xmlns:a16="http://schemas.microsoft.com/office/drawing/2014/main" id="{A8CD2171-E298-4E82-88C8-D0768F040CC9}"/>
              </a:ext>
            </a:extLst>
          </p:cNvPr>
          <p:cNvGrpSpPr/>
          <p:nvPr/>
        </p:nvGrpSpPr>
        <p:grpSpPr>
          <a:xfrm>
            <a:off x="4303248" y="4352371"/>
            <a:ext cx="423676" cy="393963"/>
            <a:chOff x="632373" y="1499725"/>
            <a:chExt cx="304388" cy="283040"/>
          </a:xfrm>
          <a:noFill/>
        </p:grpSpPr>
        <p:sp>
          <p:nvSpPr>
            <p:cNvPr id="297" name="Google Shape;217;p33">
              <a:extLst>
                <a:ext uri="{FF2B5EF4-FFF2-40B4-BE49-F238E27FC236}">
                  <a16:creationId xmlns:a16="http://schemas.microsoft.com/office/drawing/2014/main" id="{F0E87FA7-28C8-4196-AF8F-46A8A5203247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27;p33">
              <a:extLst>
                <a:ext uri="{FF2B5EF4-FFF2-40B4-BE49-F238E27FC236}">
                  <a16:creationId xmlns:a16="http://schemas.microsoft.com/office/drawing/2014/main" id="{C6BB9318-4ADE-43E5-91E5-A908F17ED46B}"/>
                </a:ext>
              </a:extLst>
            </p:cNvPr>
            <p:cNvSpPr txBox="1">
              <a:spLocks/>
            </p:cNvSpPr>
            <p:nvPr/>
          </p:nvSpPr>
          <p:spPr>
            <a:xfrm>
              <a:off x="632373" y="1512536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299" name="Grupo 298">
            <a:extLst>
              <a:ext uri="{FF2B5EF4-FFF2-40B4-BE49-F238E27FC236}">
                <a16:creationId xmlns:a16="http://schemas.microsoft.com/office/drawing/2014/main" id="{7D63EA30-C200-4FBB-BD28-B7D323D202BB}"/>
              </a:ext>
            </a:extLst>
          </p:cNvPr>
          <p:cNvGrpSpPr/>
          <p:nvPr/>
        </p:nvGrpSpPr>
        <p:grpSpPr>
          <a:xfrm>
            <a:off x="5574985" y="4114725"/>
            <a:ext cx="887199" cy="177486"/>
            <a:chOff x="1937341" y="2910995"/>
            <a:chExt cx="887199" cy="177486"/>
          </a:xfrm>
        </p:grpSpPr>
        <p:cxnSp>
          <p:nvCxnSpPr>
            <p:cNvPr id="300" name="Conector recto 299">
              <a:extLst>
                <a:ext uri="{FF2B5EF4-FFF2-40B4-BE49-F238E27FC236}">
                  <a16:creationId xmlns:a16="http://schemas.microsoft.com/office/drawing/2014/main" id="{E1F71C1F-A59D-4C03-8EC3-41470F37E865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Conector recto 300">
              <a:extLst>
                <a:ext uri="{FF2B5EF4-FFF2-40B4-BE49-F238E27FC236}">
                  <a16:creationId xmlns:a16="http://schemas.microsoft.com/office/drawing/2014/main" id="{1083065F-B266-42DB-BDA0-D622267EB4B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Conector recto 301">
              <a:extLst>
                <a:ext uri="{FF2B5EF4-FFF2-40B4-BE49-F238E27FC236}">
                  <a16:creationId xmlns:a16="http://schemas.microsoft.com/office/drawing/2014/main" id="{09E65271-C6A4-4D25-A320-AAFF0369FDDF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3" name="CuadroTexto 302">
            <a:extLst>
              <a:ext uri="{FF2B5EF4-FFF2-40B4-BE49-F238E27FC236}">
                <a16:creationId xmlns:a16="http://schemas.microsoft.com/office/drawing/2014/main" id="{27A8AD8D-6907-4D5E-8477-CFC667897700}"/>
              </a:ext>
            </a:extLst>
          </p:cNvPr>
          <p:cNvSpPr txBox="1"/>
          <p:nvPr/>
        </p:nvSpPr>
        <p:spPr>
          <a:xfrm>
            <a:off x="6162011" y="3871811"/>
            <a:ext cx="7500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(A)(B)</a:t>
            </a:r>
          </a:p>
        </p:txBody>
      </p:sp>
      <p:sp>
        <p:nvSpPr>
          <p:cNvPr id="304" name="CuadroTexto 303">
            <a:extLst>
              <a:ext uri="{FF2B5EF4-FFF2-40B4-BE49-F238E27FC236}">
                <a16:creationId xmlns:a16="http://schemas.microsoft.com/office/drawing/2014/main" id="{CFABC7B8-F0AE-408A-8192-35F34C7E5E40}"/>
              </a:ext>
            </a:extLst>
          </p:cNvPr>
          <p:cNvSpPr txBox="1"/>
          <p:nvPr/>
        </p:nvSpPr>
        <p:spPr>
          <a:xfrm>
            <a:off x="4996238" y="4241576"/>
            <a:ext cx="2446771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AA       A0      AB       B0</a:t>
            </a:r>
            <a:endParaRPr lang="es-ES" b="1" baseline="-25000">
              <a:solidFill>
                <a:schemeClr val="bg1"/>
              </a:solidFill>
              <a:latin typeface="Inter" panose="020B0604020202020204" charset="0"/>
              <a:ea typeface="Inter" panose="020B0604020202020204" charset="0"/>
            </a:endParaRPr>
          </a:p>
          <a:p>
            <a:endParaRPr lang="es-ES" b="1" baseline="-25000">
              <a:solidFill>
                <a:schemeClr val="bg1"/>
              </a:solidFill>
              <a:latin typeface="Inter" panose="020B0604020202020204" charset="0"/>
              <a:ea typeface="Inter" panose="020B0604020202020204" charset="0"/>
            </a:endParaRPr>
          </a:p>
        </p:txBody>
      </p:sp>
      <p:sp>
        <p:nvSpPr>
          <p:cNvPr id="305" name="Rectángulo 304">
            <a:extLst>
              <a:ext uri="{FF2B5EF4-FFF2-40B4-BE49-F238E27FC236}">
                <a16:creationId xmlns:a16="http://schemas.microsoft.com/office/drawing/2014/main" id="{982BF907-199E-4707-A12E-3822FD01BAB8}"/>
              </a:ext>
            </a:extLst>
          </p:cNvPr>
          <p:cNvSpPr/>
          <p:nvPr/>
        </p:nvSpPr>
        <p:spPr>
          <a:xfrm>
            <a:off x="4224283" y="3560216"/>
            <a:ext cx="2903098" cy="138017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6" name="Cerrar llave 305">
            <a:extLst>
              <a:ext uri="{FF2B5EF4-FFF2-40B4-BE49-F238E27FC236}">
                <a16:creationId xmlns:a16="http://schemas.microsoft.com/office/drawing/2014/main" id="{B5C04A84-07BE-4EA4-90CC-58D9235B7120}"/>
              </a:ext>
            </a:extLst>
          </p:cNvPr>
          <p:cNvSpPr/>
          <p:nvPr/>
        </p:nvSpPr>
        <p:spPr>
          <a:xfrm rot="5400000">
            <a:off x="5454174" y="4110897"/>
            <a:ext cx="80825" cy="81728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7" name="CuadroTexto 306">
            <a:extLst>
              <a:ext uri="{FF2B5EF4-FFF2-40B4-BE49-F238E27FC236}">
                <a16:creationId xmlns:a16="http://schemas.microsoft.com/office/drawing/2014/main" id="{10040575-66F5-4C7D-BEBD-66EE354302BB}"/>
              </a:ext>
            </a:extLst>
          </p:cNvPr>
          <p:cNvSpPr txBox="1"/>
          <p:nvPr/>
        </p:nvSpPr>
        <p:spPr>
          <a:xfrm>
            <a:off x="5050999" y="4682374"/>
            <a:ext cx="912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50%</a:t>
            </a:r>
          </a:p>
        </p:txBody>
      </p:sp>
      <p:sp>
        <p:nvSpPr>
          <p:cNvPr id="308" name="CuadroTexto 307">
            <a:extLst>
              <a:ext uri="{FF2B5EF4-FFF2-40B4-BE49-F238E27FC236}">
                <a16:creationId xmlns:a16="http://schemas.microsoft.com/office/drawing/2014/main" id="{D336693C-FF73-498F-BDEB-1993DB1D288C}"/>
              </a:ext>
            </a:extLst>
          </p:cNvPr>
          <p:cNvSpPr txBox="1"/>
          <p:nvPr/>
        </p:nvSpPr>
        <p:spPr>
          <a:xfrm>
            <a:off x="5366632" y="4536822"/>
            <a:ext cx="381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</a:t>
            </a:r>
          </a:p>
        </p:txBody>
      </p:sp>
      <p:sp>
        <p:nvSpPr>
          <p:cNvPr id="309" name="CuadroTexto 308">
            <a:extLst>
              <a:ext uri="{FF2B5EF4-FFF2-40B4-BE49-F238E27FC236}">
                <a16:creationId xmlns:a16="http://schemas.microsoft.com/office/drawing/2014/main" id="{E5DC5E74-92DD-4E9F-93CA-220ED1086D96}"/>
              </a:ext>
            </a:extLst>
          </p:cNvPr>
          <p:cNvSpPr txBox="1"/>
          <p:nvPr/>
        </p:nvSpPr>
        <p:spPr>
          <a:xfrm>
            <a:off x="3914906" y="3514458"/>
            <a:ext cx="3369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c)</a:t>
            </a:r>
          </a:p>
        </p:txBody>
      </p:sp>
      <p:sp>
        <p:nvSpPr>
          <p:cNvPr id="310" name="Cerrar llave 309">
            <a:extLst>
              <a:ext uri="{FF2B5EF4-FFF2-40B4-BE49-F238E27FC236}">
                <a16:creationId xmlns:a16="http://schemas.microsoft.com/office/drawing/2014/main" id="{12725811-E86A-4827-BB3E-EAEF87868FD7}"/>
              </a:ext>
            </a:extLst>
          </p:cNvPr>
          <p:cNvSpPr/>
          <p:nvPr/>
        </p:nvSpPr>
        <p:spPr>
          <a:xfrm rot="5400000">
            <a:off x="6774876" y="4378441"/>
            <a:ext cx="45719" cy="2714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1" name="CuadroTexto 310">
            <a:extLst>
              <a:ext uri="{FF2B5EF4-FFF2-40B4-BE49-F238E27FC236}">
                <a16:creationId xmlns:a16="http://schemas.microsoft.com/office/drawing/2014/main" id="{D9847AA0-864D-4A53-A0B0-49EB8B63CA56}"/>
              </a:ext>
            </a:extLst>
          </p:cNvPr>
          <p:cNvSpPr txBox="1"/>
          <p:nvPr/>
        </p:nvSpPr>
        <p:spPr>
          <a:xfrm>
            <a:off x="6675861" y="4511725"/>
            <a:ext cx="381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</a:p>
        </p:txBody>
      </p:sp>
      <p:sp>
        <p:nvSpPr>
          <p:cNvPr id="312" name="CuadroTexto 311">
            <a:extLst>
              <a:ext uri="{FF2B5EF4-FFF2-40B4-BE49-F238E27FC236}">
                <a16:creationId xmlns:a16="http://schemas.microsoft.com/office/drawing/2014/main" id="{D6ADF1E0-5E15-42AB-B444-8C01D071EFBE}"/>
              </a:ext>
            </a:extLst>
          </p:cNvPr>
          <p:cNvSpPr txBox="1"/>
          <p:nvPr/>
        </p:nvSpPr>
        <p:spPr>
          <a:xfrm>
            <a:off x="6367155" y="4660327"/>
            <a:ext cx="912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25%</a:t>
            </a:r>
          </a:p>
        </p:txBody>
      </p:sp>
      <p:sp>
        <p:nvSpPr>
          <p:cNvPr id="313" name="Cerrar llave 312">
            <a:extLst>
              <a:ext uri="{FF2B5EF4-FFF2-40B4-BE49-F238E27FC236}">
                <a16:creationId xmlns:a16="http://schemas.microsoft.com/office/drawing/2014/main" id="{5D59900E-B983-43F2-AFA5-E08913382258}"/>
              </a:ext>
            </a:extLst>
          </p:cNvPr>
          <p:cNvSpPr/>
          <p:nvPr/>
        </p:nvSpPr>
        <p:spPr>
          <a:xfrm rot="5400000">
            <a:off x="6240972" y="4398684"/>
            <a:ext cx="45719" cy="2714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4" name="CuadroTexto 313">
            <a:extLst>
              <a:ext uri="{FF2B5EF4-FFF2-40B4-BE49-F238E27FC236}">
                <a16:creationId xmlns:a16="http://schemas.microsoft.com/office/drawing/2014/main" id="{923E99FA-CF60-4908-8330-08E1EE51269C}"/>
              </a:ext>
            </a:extLst>
          </p:cNvPr>
          <p:cNvSpPr txBox="1"/>
          <p:nvPr/>
        </p:nvSpPr>
        <p:spPr>
          <a:xfrm>
            <a:off x="6100395" y="4531968"/>
            <a:ext cx="381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AB</a:t>
            </a:r>
          </a:p>
        </p:txBody>
      </p:sp>
      <p:sp>
        <p:nvSpPr>
          <p:cNvPr id="315" name="CuadroTexto 314">
            <a:extLst>
              <a:ext uri="{FF2B5EF4-FFF2-40B4-BE49-F238E27FC236}">
                <a16:creationId xmlns:a16="http://schemas.microsoft.com/office/drawing/2014/main" id="{CB0093BA-9D1D-4E31-BAC4-842790D95614}"/>
              </a:ext>
            </a:extLst>
          </p:cNvPr>
          <p:cNvSpPr txBox="1"/>
          <p:nvPr/>
        </p:nvSpPr>
        <p:spPr>
          <a:xfrm>
            <a:off x="5833251" y="4680570"/>
            <a:ext cx="9125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25%</a:t>
            </a:r>
          </a:p>
        </p:txBody>
      </p:sp>
    </p:spTree>
    <p:extLst>
      <p:ext uri="{BB962C8B-B14F-4D97-AF65-F5344CB8AC3E}">
        <p14:creationId xmlns:p14="http://schemas.microsoft.com/office/powerpoint/2010/main" val="3014544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B4270B27-5181-459C-A703-4FB0B598ADE2}"/>
              </a:ext>
            </a:extLst>
          </p:cNvPr>
          <p:cNvGrpSpPr/>
          <p:nvPr/>
        </p:nvGrpSpPr>
        <p:grpSpPr>
          <a:xfrm>
            <a:off x="255022" y="214484"/>
            <a:ext cx="415172" cy="413628"/>
            <a:chOff x="653172" y="1499725"/>
            <a:chExt cx="796763" cy="793800"/>
          </a:xfrm>
        </p:grpSpPr>
        <p:sp>
          <p:nvSpPr>
            <p:cNvPr id="7" name="Google Shape;217;p33">
              <a:extLst>
                <a:ext uri="{FF2B5EF4-FFF2-40B4-BE49-F238E27FC236}">
                  <a16:creationId xmlns:a16="http://schemas.microsoft.com/office/drawing/2014/main" id="{8976201A-DB6D-47DA-9329-D88CA68E3FB2}"/>
                </a:ext>
              </a:extLst>
            </p:cNvPr>
            <p:cNvSpPr/>
            <p:nvPr/>
          </p:nvSpPr>
          <p:spPr>
            <a:xfrm>
              <a:off x="653172" y="1499725"/>
              <a:ext cx="793800" cy="7938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227;p33">
              <a:extLst>
                <a:ext uri="{FF2B5EF4-FFF2-40B4-BE49-F238E27FC236}">
                  <a16:creationId xmlns:a16="http://schemas.microsoft.com/office/drawing/2014/main" id="{7C7C0BF2-C4BB-4385-9D39-510EB2692A5D}"/>
                </a:ext>
              </a:extLst>
            </p:cNvPr>
            <p:cNvSpPr txBox="1">
              <a:spLocks/>
            </p:cNvSpPr>
            <p:nvPr/>
          </p:nvSpPr>
          <p:spPr>
            <a:xfrm>
              <a:off x="656135" y="1794447"/>
              <a:ext cx="793800" cy="231157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de" b="1">
                  <a:solidFill>
                    <a:schemeClr val="lt1"/>
                  </a:solidFill>
                  <a:latin typeface="Kanit"/>
                  <a:cs typeface="Kanit"/>
                  <a:sym typeface="Kanit"/>
                </a:rPr>
                <a:t>19</a:t>
              </a:r>
              <a:endParaRPr lang="de" sz="2000" b="1">
                <a:solidFill>
                  <a:schemeClr val="lt1"/>
                </a:solidFill>
                <a:latin typeface="Kanit"/>
                <a:cs typeface="Kanit"/>
                <a:sym typeface="Kanit"/>
              </a:endParaRPr>
            </a:p>
          </p:txBody>
        </p:sp>
      </p:grpSp>
      <p:sp>
        <p:nvSpPr>
          <p:cNvPr id="10" name="Google Shape;209;p32">
            <a:extLst>
              <a:ext uri="{FF2B5EF4-FFF2-40B4-BE49-F238E27FC236}">
                <a16:creationId xmlns:a16="http://schemas.microsoft.com/office/drawing/2014/main" id="{9073ED15-5B6D-4881-A0A4-85851EA76372}"/>
              </a:ext>
            </a:extLst>
          </p:cNvPr>
          <p:cNvSpPr txBox="1">
            <a:spLocks/>
          </p:cNvSpPr>
          <p:nvPr/>
        </p:nvSpPr>
        <p:spPr>
          <a:xfrm>
            <a:off x="668650" y="137279"/>
            <a:ext cx="8389762" cy="986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Inter SemiBold"/>
              <a:buAutoNum type="arabicPeriod"/>
              <a:defRPr sz="11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>
              <a:buFont typeface="Inter SemiBold"/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En una clínica, se mezclan por error 4 recién nacidos. Los grupos sanguíneos de estos niños son: 0, A, B, AB. Los grupos sanguíneos de las cuastro parejas de padres son los siguientes. Indicar qué niño corresponde a cada pareja.</a:t>
            </a:r>
          </a:p>
          <a:p>
            <a:pPr marL="228600" indent="-228600">
              <a:buClr>
                <a:schemeClr val="accent1"/>
              </a:buClr>
              <a:buSzPct val="100000"/>
              <a:buFont typeface="Inter SemiBold"/>
              <a:buAutoNum type="alphaLcParenR"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AB x 00 </a:t>
            </a:r>
            <a:r>
              <a:rPr lang="es-ES">
                <a:solidFill>
                  <a:schemeClr val="accent2">
                    <a:lumMod val="40000"/>
                    <a:lumOff val="60000"/>
                  </a:schemeClr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 B</a:t>
            </a:r>
            <a:endParaRPr lang="es-ES">
              <a:solidFill>
                <a:schemeClr val="accent2">
                  <a:lumMod val="40000"/>
                  <a:lumOff val="60000"/>
                </a:schemeClr>
              </a:solidFill>
              <a:uFill>
                <a:solidFill>
                  <a:schemeClr val="accent1"/>
                </a:solidFill>
              </a:uFill>
            </a:endParaRPr>
          </a:p>
          <a:p>
            <a:pPr marL="228600" indent="-228600">
              <a:buClr>
                <a:schemeClr val="accent1"/>
              </a:buClr>
              <a:buSzPct val="100000"/>
              <a:buFont typeface="Inter SemiBold"/>
              <a:buAutoNum type="alphaLcParenR"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A0 x 00 </a:t>
            </a:r>
            <a:r>
              <a:rPr lang="es-ES">
                <a:solidFill>
                  <a:schemeClr val="accent2">
                    <a:lumMod val="40000"/>
                    <a:lumOff val="60000"/>
                  </a:schemeClr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 A</a:t>
            </a:r>
            <a:endParaRPr lang="es-ES">
              <a:solidFill>
                <a:schemeClr val="accent2">
                  <a:lumMod val="40000"/>
                  <a:lumOff val="60000"/>
                </a:schemeClr>
              </a:solidFill>
              <a:uFill>
                <a:solidFill>
                  <a:schemeClr val="accent1"/>
                </a:solidFill>
              </a:uFill>
            </a:endParaRPr>
          </a:p>
          <a:p>
            <a:pPr marL="228600" indent="-228600">
              <a:buClr>
                <a:schemeClr val="accent1"/>
              </a:buClr>
              <a:buSzPct val="100000"/>
              <a:buFont typeface="Inter SemiBold"/>
              <a:buAutoNum type="alphaLcParenR"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A0 x AB </a:t>
            </a:r>
            <a:r>
              <a:rPr lang="es-ES">
                <a:solidFill>
                  <a:schemeClr val="accent2">
                    <a:lumMod val="40000"/>
                    <a:lumOff val="60000"/>
                  </a:schemeClr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 AB</a:t>
            </a:r>
            <a:endParaRPr lang="es-ES">
              <a:solidFill>
                <a:schemeClr val="accent2">
                  <a:lumMod val="40000"/>
                  <a:lumOff val="60000"/>
                </a:schemeClr>
              </a:solidFill>
              <a:uFill>
                <a:solidFill>
                  <a:schemeClr val="accent1"/>
                </a:solidFill>
              </a:uFill>
            </a:endParaRPr>
          </a:p>
          <a:p>
            <a:pPr marL="228600" indent="-228600">
              <a:buClr>
                <a:schemeClr val="accent1"/>
              </a:buClr>
              <a:buSzPct val="100000"/>
              <a:buFont typeface="Inter SemiBold"/>
              <a:buAutoNum type="alphaLcParenR"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00 x 00 </a:t>
            </a:r>
            <a:r>
              <a:rPr lang="es-ES">
                <a:solidFill>
                  <a:schemeClr val="accent2">
                    <a:lumMod val="40000"/>
                    <a:lumOff val="60000"/>
                  </a:schemeClr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 0</a:t>
            </a:r>
            <a:endParaRPr lang="es-ES">
              <a:solidFill>
                <a:schemeClr val="accent2">
                  <a:lumMod val="40000"/>
                  <a:lumOff val="60000"/>
                </a:schemeClr>
              </a:solidFill>
              <a:uFill>
                <a:solidFill>
                  <a:schemeClr val="accent1"/>
                </a:solidFill>
              </a:u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7408E80-0697-45D0-9A74-2EEB245B4645}"/>
              </a:ext>
            </a:extLst>
          </p:cNvPr>
          <p:cNvSpPr txBox="1"/>
          <p:nvPr/>
        </p:nvSpPr>
        <p:spPr>
          <a:xfrm>
            <a:off x="299683" y="1221420"/>
            <a:ext cx="3187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Carácter: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grupo sanguíneo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A: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grupo A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grupo B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0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grupo 0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60B53088-312B-4987-8591-8B0C390E94B7}"/>
              </a:ext>
            </a:extLst>
          </p:cNvPr>
          <p:cNvCxnSpPr/>
          <p:nvPr/>
        </p:nvCxnSpPr>
        <p:spPr>
          <a:xfrm>
            <a:off x="345403" y="1203097"/>
            <a:ext cx="83897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EF903D2C-2882-407D-B8D0-12E04B7E2280}"/>
              </a:ext>
            </a:extLst>
          </p:cNvPr>
          <p:cNvGrpSpPr/>
          <p:nvPr/>
        </p:nvGrpSpPr>
        <p:grpSpPr>
          <a:xfrm>
            <a:off x="2375159" y="1362582"/>
            <a:ext cx="159328" cy="358869"/>
            <a:chOff x="2353534" y="960580"/>
            <a:chExt cx="159328" cy="358869"/>
          </a:xfrm>
        </p:grpSpPr>
        <p:cxnSp>
          <p:nvCxnSpPr>
            <p:cNvPr id="43" name="Conector recto de flecha 42">
              <a:extLst>
                <a:ext uri="{FF2B5EF4-FFF2-40B4-BE49-F238E27FC236}">
                  <a16:creationId xmlns:a16="http://schemas.microsoft.com/office/drawing/2014/main" id="{FABB975E-AF89-4001-BF3B-DB02597E8034}"/>
                </a:ext>
              </a:extLst>
            </p:cNvPr>
            <p:cNvCxnSpPr/>
            <p:nvPr/>
          </p:nvCxnSpPr>
          <p:spPr>
            <a:xfrm>
              <a:off x="2353534" y="966929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de flecha 45">
              <a:extLst>
                <a:ext uri="{FF2B5EF4-FFF2-40B4-BE49-F238E27FC236}">
                  <a16:creationId xmlns:a16="http://schemas.microsoft.com/office/drawing/2014/main" id="{4854CD26-8539-4A6A-87C0-0A9B96AA2476}"/>
                </a:ext>
              </a:extLst>
            </p:cNvPr>
            <p:cNvCxnSpPr/>
            <p:nvPr/>
          </p:nvCxnSpPr>
          <p:spPr>
            <a:xfrm>
              <a:off x="2353534" y="1147904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>
              <a:extLst>
                <a:ext uri="{FF2B5EF4-FFF2-40B4-BE49-F238E27FC236}">
                  <a16:creationId xmlns:a16="http://schemas.microsoft.com/office/drawing/2014/main" id="{F19FD419-739B-4281-A7A2-3FA0247E25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61615" y="960580"/>
              <a:ext cx="0" cy="35886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ector recto de flecha 104">
              <a:extLst>
                <a:ext uri="{FF2B5EF4-FFF2-40B4-BE49-F238E27FC236}">
                  <a16:creationId xmlns:a16="http://schemas.microsoft.com/office/drawing/2014/main" id="{E4592C01-A74E-4C26-8813-FFF924B49CDF}"/>
                </a:ext>
              </a:extLst>
            </p:cNvPr>
            <p:cNvCxnSpPr/>
            <p:nvPr/>
          </p:nvCxnSpPr>
          <p:spPr>
            <a:xfrm>
              <a:off x="2353534" y="1319449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Cerrar llave 4">
            <a:extLst>
              <a:ext uri="{FF2B5EF4-FFF2-40B4-BE49-F238E27FC236}">
                <a16:creationId xmlns:a16="http://schemas.microsoft.com/office/drawing/2014/main" id="{A97531DB-095D-4AF8-BC37-7E6B54AB6A39}"/>
              </a:ext>
            </a:extLst>
          </p:cNvPr>
          <p:cNvSpPr/>
          <p:nvPr/>
        </p:nvSpPr>
        <p:spPr>
          <a:xfrm>
            <a:off x="3395207" y="1301020"/>
            <a:ext cx="65284" cy="3323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3B93A47-F5CC-4B89-A3EC-300CE98A7C21}"/>
              </a:ext>
            </a:extLst>
          </p:cNvPr>
          <p:cNvSpPr txBox="1"/>
          <p:nvPr/>
        </p:nvSpPr>
        <p:spPr>
          <a:xfrm>
            <a:off x="3405853" y="1333090"/>
            <a:ext cx="12121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codominantes</a:t>
            </a:r>
          </a:p>
        </p:txBody>
      </p:sp>
      <p:sp>
        <p:nvSpPr>
          <p:cNvPr id="106" name="Cerrar llave 105">
            <a:extLst>
              <a:ext uri="{FF2B5EF4-FFF2-40B4-BE49-F238E27FC236}">
                <a16:creationId xmlns:a16="http://schemas.microsoft.com/office/drawing/2014/main" id="{A6BC5937-7B70-489D-822C-410952BE169C}"/>
              </a:ext>
            </a:extLst>
          </p:cNvPr>
          <p:cNvSpPr/>
          <p:nvPr/>
        </p:nvSpPr>
        <p:spPr>
          <a:xfrm>
            <a:off x="3398466" y="1647979"/>
            <a:ext cx="75879" cy="17979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CuadroTexto 106">
            <a:extLst>
              <a:ext uri="{FF2B5EF4-FFF2-40B4-BE49-F238E27FC236}">
                <a16:creationId xmlns:a16="http://schemas.microsoft.com/office/drawing/2014/main" id="{E5DD5A30-85D2-4487-A53C-1403BD07A584}"/>
              </a:ext>
            </a:extLst>
          </p:cNvPr>
          <p:cNvSpPr txBox="1"/>
          <p:nvPr/>
        </p:nvSpPr>
        <p:spPr>
          <a:xfrm>
            <a:off x="3418553" y="1582951"/>
            <a:ext cx="80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recesivo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D2578D3-4D2A-4BAE-B733-7BDFCFBA01E9}"/>
              </a:ext>
            </a:extLst>
          </p:cNvPr>
          <p:cNvSpPr txBox="1"/>
          <p:nvPr/>
        </p:nvSpPr>
        <p:spPr>
          <a:xfrm>
            <a:off x="4577407" y="1431223"/>
            <a:ext cx="856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A = B &gt; 0</a:t>
            </a:r>
          </a:p>
        </p:txBody>
      </p:sp>
      <p:sp>
        <p:nvSpPr>
          <p:cNvPr id="108" name="Cerrar llave 107">
            <a:extLst>
              <a:ext uri="{FF2B5EF4-FFF2-40B4-BE49-F238E27FC236}">
                <a16:creationId xmlns:a16="http://schemas.microsoft.com/office/drawing/2014/main" id="{6DE4E5FA-D2C6-4768-96FE-F8C6608512AA}"/>
              </a:ext>
            </a:extLst>
          </p:cNvPr>
          <p:cNvSpPr/>
          <p:nvPr/>
        </p:nvSpPr>
        <p:spPr>
          <a:xfrm>
            <a:off x="4534780" y="1301019"/>
            <a:ext cx="83263" cy="5267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CuadroTexto 113">
            <a:extLst>
              <a:ext uri="{FF2B5EF4-FFF2-40B4-BE49-F238E27FC236}">
                <a16:creationId xmlns:a16="http://schemas.microsoft.com/office/drawing/2014/main" id="{2D4DD606-3FA7-4373-8B82-EDF7F75EE572}"/>
              </a:ext>
            </a:extLst>
          </p:cNvPr>
          <p:cNvSpPr txBox="1"/>
          <p:nvPr/>
        </p:nvSpPr>
        <p:spPr>
          <a:xfrm>
            <a:off x="1195177" y="2253173"/>
            <a:ext cx="1384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AB                00</a:t>
            </a:r>
            <a:endParaRPr lang="es-ES" b="1" baseline="-25000">
              <a:solidFill>
                <a:schemeClr val="bg1"/>
              </a:solidFill>
              <a:latin typeface="Inter" panose="020B0604020202020204" charset="0"/>
              <a:ea typeface="Inter" panose="020B0604020202020204" charset="0"/>
            </a:endParaRPr>
          </a:p>
        </p:txBody>
      </p:sp>
      <p:sp>
        <p:nvSpPr>
          <p:cNvPr id="124" name="Signo de multiplicación 123">
            <a:extLst>
              <a:ext uri="{FF2B5EF4-FFF2-40B4-BE49-F238E27FC236}">
                <a16:creationId xmlns:a16="http://schemas.microsoft.com/office/drawing/2014/main" id="{C49BEED5-08E7-4877-95C3-BCD3C429E8C9}"/>
              </a:ext>
            </a:extLst>
          </p:cNvPr>
          <p:cNvSpPr/>
          <p:nvPr/>
        </p:nvSpPr>
        <p:spPr>
          <a:xfrm>
            <a:off x="1766535" y="2346494"/>
            <a:ext cx="163627" cy="160020"/>
          </a:xfrm>
          <a:prstGeom prst="mathMultiply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CuadroTexto 124">
            <a:extLst>
              <a:ext uri="{FF2B5EF4-FFF2-40B4-BE49-F238E27FC236}">
                <a16:creationId xmlns:a16="http://schemas.microsoft.com/office/drawing/2014/main" id="{86323A36-190C-4503-B4A1-D87CD91A6C5D}"/>
              </a:ext>
            </a:extLst>
          </p:cNvPr>
          <p:cNvSpPr txBox="1"/>
          <p:nvPr/>
        </p:nvSpPr>
        <p:spPr>
          <a:xfrm>
            <a:off x="1141611" y="2472026"/>
            <a:ext cx="5746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(A)(B)</a:t>
            </a:r>
          </a:p>
        </p:txBody>
      </p:sp>
      <p:grpSp>
        <p:nvGrpSpPr>
          <p:cNvPr id="126" name="Grupo 125">
            <a:extLst>
              <a:ext uri="{FF2B5EF4-FFF2-40B4-BE49-F238E27FC236}">
                <a16:creationId xmlns:a16="http://schemas.microsoft.com/office/drawing/2014/main" id="{75ECDB95-EFAF-445E-8B45-47828DCA94CA}"/>
              </a:ext>
            </a:extLst>
          </p:cNvPr>
          <p:cNvGrpSpPr/>
          <p:nvPr/>
        </p:nvGrpSpPr>
        <p:grpSpPr>
          <a:xfrm>
            <a:off x="717935" y="2301441"/>
            <a:ext cx="423676" cy="390996"/>
            <a:chOff x="653172" y="1499725"/>
            <a:chExt cx="304388" cy="280909"/>
          </a:xfrm>
          <a:noFill/>
        </p:grpSpPr>
        <p:sp>
          <p:nvSpPr>
            <p:cNvPr id="127" name="Google Shape;217;p33">
              <a:extLst>
                <a:ext uri="{FF2B5EF4-FFF2-40B4-BE49-F238E27FC236}">
                  <a16:creationId xmlns:a16="http://schemas.microsoft.com/office/drawing/2014/main" id="{B8CFBBBA-9042-41CA-8F62-C8B288341CB6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227;p33">
              <a:extLst>
                <a:ext uri="{FF2B5EF4-FFF2-40B4-BE49-F238E27FC236}">
                  <a16:creationId xmlns:a16="http://schemas.microsoft.com/office/drawing/2014/main" id="{F4503C2C-5616-41C3-BC85-EE614047E12C}"/>
                </a:ext>
              </a:extLst>
            </p:cNvPr>
            <p:cNvSpPr txBox="1">
              <a:spLocks/>
            </p:cNvSpPr>
            <p:nvPr/>
          </p:nvSpPr>
          <p:spPr>
            <a:xfrm>
              <a:off x="653172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P.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29" name="Grupo 128">
            <a:extLst>
              <a:ext uri="{FF2B5EF4-FFF2-40B4-BE49-F238E27FC236}">
                <a16:creationId xmlns:a16="http://schemas.microsoft.com/office/drawing/2014/main" id="{F5CD552F-F38C-4411-A963-1A398CF039E8}"/>
              </a:ext>
            </a:extLst>
          </p:cNvPr>
          <p:cNvGrpSpPr/>
          <p:nvPr/>
        </p:nvGrpSpPr>
        <p:grpSpPr>
          <a:xfrm>
            <a:off x="686703" y="2774193"/>
            <a:ext cx="423676" cy="393963"/>
            <a:chOff x="632373" y="1499725"/>
            <a:chExt cx="304388" cy="283040"/>
          </a:xfrm>
          <a:noFill/>
        </p:grpSpPr>
        <p:sp>
          <p:nvSpPr>
            <p:cNvPr id="130" name="Google Shape;217;p33">
              <a:extLst>
                <a:ext uri="{FF2B5EF4-FFF2-40B4-BE49-F238E27FC236}">
                  <a16:creationId xmlns:a16="http://schemas.microsoft.com/office/drawing/2014/main" id="{CA973E1A-5060-4760-8713-81AD7D2F8F05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227;p33">
              <a:extLst>
                <a:ext uri="{FF2B5EF4-FFF2-40B4-BE49-F238E27FC236}">
                  <a16:creationId xmlns:a16="http://schemas.microsoft.com/office/drawing/2014/main" id="{FF4CFA8B-9B5F-4CE7-A3E4-B0667C3E40E1}"/>
                </a:ext>
              </a:extLst>
            </p:cNvPr>
            <p:cNvSpPr txBox="1">
              <a:spLocks/>
            </p:cNvSpPr>
            <p:nvPr/>
          </p:nvSpPr>
          <p:spPr>
            <a:xfrm>
              <a:off x="632373" y="1512536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32" name="Grupo 131">
            <a:extLst>
              <a:ext uri="{FF2B5EF4-FFF2-40B4-BE49-F238E27FC236}">
                <a16:creationId xmlns:a16="http://schemas.microsoft.com/office/drawing/2014/main" id="{1C19EA2A-F635-49B4-ACFF-CD09379664BB}"/>
              </a:ext>
            </a:extLst>
          </p:cNvPr>
          <p:cNvGrpSpPr/>
          <p:nvPr/>
        </p:nvGrpSpPr>
        <p:grpSpPr>
          <a:xfrm>
            <a:off x="1419756" y="2714940"/>
            <a:ext cx="887199" cy="177486"/>
            <a:chOff x="1937341" y="2910995"/>
            <a:chExt cx="887199" cy="177486"/>
          </a:xfrm>
        </p:grpSpPr>
        <p:cxnSp>
          <p:nvCxnSpPr>
            <p:cNvPr id="133" name="Conector recto 132">
              <a:extLst>
                <a:ext uri="{FF2B5EF4-FFF2-40B4-BE49-F238E27FC236}">
                  <a16:creationId xmlns:a16="http://schemas.microsoft.com/office/drawing/2014/main" id="{B420E055-E159-4D22-A8D6-EC3DEE448ECF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ector recto 133">
              <a:extLst>
                <a:ext uri="{FF2B5EF4-FFF2-40B4-BE49-F238E27FC236}">
                  <a16:creationId xmlns:a16="http://schemas.microsoft.com/office/drawing/2014/main" id="{79F6BA3E-AB49-485D-9DB9-FDAE6A42CE5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ector recto 134">
              <a:extLst>
                <a:ext uri="{FF2B5EF4-FFF2-40B4-BE49-F238E27FC236}">
                  <a16:creationId xmlns:a16="http://schemas.microsoft.com/office/drawing/2014/main" id="{B27DBC2C-69E5-45FF-91AE-E48DA3F2B412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88FFAB30-E30D-4A46-B300-4B44D433F524}"/>
              </a:ext>
            </a:extLst>
          </p:cNvPr>
          <p:cNvSpPr txBox="1"/>
          <p:nvPr/>
        </p:nvSpPr>
        <p:spPr>
          <a:xfrm>
            <a:off x="2136168" y="2472026"/>
            <a:ext cx="44359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(0)</a:t>
            </a:r>
          </a:p>
        </p:txBody>
      </p:sp>
      <p:sp>
        <p:nvSpPr>
          <p:cNvPr id="137" name="CuadroTexto 136">
            <a:extLst>
              <a:ext uri="{FF2B5EF4-FFF2-40B4-BE49-F238E27FC236}">
                <a16:creationId xmlns:a16="http://schemas.microsoft.com/office/drawing/2014/main" id="{628F06AB-9CA4-4B45-B650-5A18551FF4A0}"/>
              </a:ext>
            </a:extLst>
          </p:cNvPr>
          <p:cNvSpPr txBox="1"/>
          <p:nvPr/>
        </p:nvSpPr>
        <p:spPr>
          <a:xfrm>
            <a:off x="1413652" y="2857205"/>
            <a:ext cx="965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A0     </a:t>
            </a:r>
            <a:r>
              <a:rPr lang="es-ES" b="1">
                <a:solidFill>
                  <a:schemeClr val="accent2">
                    <a:lumMod val="40000"/>
                    <a:lumOff val="60000"/>
                  </a:schemeClr>
                </a:solidFill>
                <a:latin typeface="Inter" panose="020B0604020202020204" charset="0"/>
                <a:ea typeface="Inter" panose="020B0604020202020204" charset="0"/>
              </a:rPr>
              <a:t>B0</a:t>
            </a:r>
            <a:endParaRPr lang="es-ES" b="1" baseline="-25000">
              <a:solidFill>
                <a:schemeClr val="accent2">
                  <a:lumMod val="40000"/>
                  <a:lumOff val="60000"/>
                </a:schemeClr>
              </a:solidFill>
              <a:latin typeface="Inter" panose="020B0604020202020204" charset="0"/>
              <a:ea typeface="Inter" panose="020B0604020202020204" charset="0"/>
            </a:endParaRPr>
          </a:p>
        </p:txBody>
      </p:sp>
      <p:sp>
        <p:nvSpPr>
          <p:cNvPr id="138" name="Rectángulo 137">
            <a:extLst>
              <a:ext uri="{FF2B5EF4-FFF2-40B4-BE49-F238E27FC236}">
                <a16:creationId xmlns:a16="http://schemas.microsoft.com/office/drawing/2014/main" id="{FF46E2A3-DBF2-49B3-BF6F-2E29B7D8901D}"/>
              </a:ext>
            </a:extLst>
          </p:cNvPr>
          <p:cNvSpPr/>
          <p:nvPr/>
        </p:nvSpPr>
        <p:spPr>
          <a:xfrm>
            <a:off x="609060" y="2160431"/>
            <a:ext cx="2078305" cy="111531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5" name="CuadroTexto 144">
            <a:extLst>
              <a:ext uri="{FF2B5EF4-FFF2-40B4-BE49-F238E27FC236}">
                <a16:creationId xmlns:a16="http://schemas.microsoft.com/office/drawing/2014/main" id="{3B16E08F-4971-452A-90CE-B91D37B6EE8C}"/>
              </a:ext>
            </a:extLst>
          </p:cNvPr>
          <p:cNvSpPr txBox="1"/>
          <p:nvPr/>
        </p:nvSpPr>
        <p:spPr>
          <a:xfrm>
            <a:off x="299683" y="2114673"/>
            <a:ext cx="3369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a)</a:t>
            </a:r>
          </a:p>
        </p:txBody>
      </p:sp>
      <p:sp>
        <p:nvSpPr>
          <p:cNvPr id="146" name="CuadroTexto 145">
            <a:extLst>
              <a:ext uri="{FF2B5EF4-FFF2-40B4-BE49-F238E27FC236}">
                <a16:creationId xmlns:a16="http://schemas.microsoft.com/office/drawing/2014/main" id="{03163D1A-AAD1-4D31-81A2-03F318B2865F}"/>
              </a:ext>
            </a:extLst>
          </p:cNvPr>
          <p:cNvSpPr txBox="1"/>
          <p:nvPr/>
        </p:nvSpPr>
        <p:spPr>
          <a:xfrm>
            <a:off x="1195177" y="3575963"/>
            <a:ext cx="1384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A0                00</a:t>
            </a:r>
            <a:endParaRPr lang="es-ES" b="1" baseline="-25000">
              <a:solidFill>
                <a:schemeClr val="bg1"/>
              </a:solidFill>
              <a:latin typeface="Inter" panose="020B0604020202020204" charset="0"/>
              <a:ea typeface="Inter" panose="020B0604020202020204" charset="0"/>
            </a:endParaRPr>
          </a:p>
        </p:txBody>
      </p:sp>
      <p:sp>
        <p:nvSpPr>
          <p:cNvPr id="147" name="Signo de multiplicación 146">
            <a:extLst>
              <a:ext uri="{FF2B5EF4-FFF2-40B4-BE49-F238E27FC236}">
                <a16:creationId xmlns:a16="http://schemas.microsoft.com/office/drawing/2014/main" id="{62E15A98-0EA6-4A4A-9BC8-9946CA1097A6}"/>
              </a:ext>
            </a:extLst>
          </p:cNvPr>
          <p:cNvSpPr/>
          <p:nvPr/>
        </p:nvSpPr>
        <p:spPr>
          <a:xfrm>
            <a:off x="1766535" y="3669284"/>
            <a:ext cx="163627" cy="160020"/>
          </a:xfrm>
          <a:prstGeom prst="mathMultiply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CuadroTexto 147">
            <a:extLst>
              <a:ext uri="{FF2B5EF4-FFF2-40B4-BE49-F238E27FC236}">
                <a16:creationId xmlns:a16="http://schemas.microsoft.com/office/drawing/2014/main" id="{E1B9D39F-763B-4723-9366-A3D245EC2013}"/>
              </a:ext>
            </a:extLst>
          </p:cNvPr>
          <p:cNvSpPr txBox="1"/>
          <p:nvPr/>
        </p:nvSpPr>
        <p:spPr>
          <a:xfrm>
            <a:off x="1141611" y="3794816"/>
            <a:ext cx="5746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(A)(0)</a:t>
            </a:r>
          </a:p>
        </p:txBody>
      </p:sp>
      <p:grpSp>
        <p:nvGrpSpPr>
          <p:cNvPr id="149" name="Grupo 148">
            <a:extLst>
              <a:ext uri="{FF2B5EF4-FFF2-40B4-BE49-F238E27FC236}">
                <a16:creationId xmlns:a16="http://schemas.microsoft.com/office/drawing/2014/main" id="{5768A86C-61BC-4A15-AC4E-BD0F7C8E8AB7}"/>
              </a:ext>
            </a:extLst>
          </p:cNvPr>
          <p:cNvGrpSpPr/>
          <p:nvPr/>
        </p:nvGrpSpPr>
        <p:grpSpPr>
          <a:xfrm>
            <a:off x="717935" y="3605364"/>
            <a:ext cx="423676" cy="390996"/>
            <a:chOff x="653172" y="1499725"/>
            <a:chExt cx="304388" cy="280909"/>
          </a:xfrm>
          <a:noFill/>
        </p:grpSpPr>
        <p:sp>
          <p:nvSpPr>
            <p:cNvPr id="150" name="Google Shape;217;p33">
              <a:extLst>
                <a:ext uri="{FF2B5EF4-FFF2-40B4-BE49-F238E27FC236}">
                  <a16:creationId xmlns:a16="http://schemas.microsoft.com/office/drawing/2014/main" id="{0A58C9BC-8228-43FF-B51B-34FAC0341F5D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227;p33">
              <a:extLst>
                <a:ext uri="{FF2B5EF4-FFF2-40B4-BE49-F238E27FC236}">
                  <a16:creationId xmlns:a16="http://schemas.microsoft.com/office/drawing/2014/main" id="{2681455E-5A97-4C4F-91EB-DA8AEFB84031}"/>
                </a:ext>
              </a:extLst>
            </p:cNvPr>
            <p:cNvSpPr txBox="1">
              <a:spLocks/>
            </p:cNvSpPr>
            <p:nvPr/>
          </p:nvSpPr>
          <p:spPr>
            <a:xfrm>
              <a:off x="653172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P.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52" name="Grupo 151">
            <a:extLst>
              <a:ext uri="{FF2B5EF4-FFF2-40B4-BE49-F238E27FC236}">
                <a16:creationId xmlns:a16="http://schemas.microsoft.com/office/drawing/2014/main" id="{40560320-C740-4DE9-95C6-0E86836D455F}"/>
              </a:ext>
            </a:extLst>
          </p:cNvPr>
          <p:cNvGrpSpPr/>
          <p:nvPr/>
        </p:nvGrpSpPr>
        <p:grpSpPr>
          <a:xfrm>
            <a:off x="686703" y="4096983"/>
            <a:ext cx="423676" cy="393963"/>
            <a:chOff x="632373" y="1499725"/>
            <a:chExt cx="304388" cy="283040"/>
          </a:xfrm>
          <a:noFill/>
        </p:grpSpPr>
        <p:sp>
          <p:nvSpPr>
            <p:cNvPr id="153" name="Google Shape;217;p33">
              <a:extLst>
                <a:ext uri="{FF2B5EF4-FFF2-40B4-BE49-F238E27FC236}">
                  <a16:creationId xmlns:a16="http://schemas.microsoft.com/office/drawing/2014/main" id="{3267E184-A331-45DE-943A-1E6D8DF8A301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227;p33">
              <a:extLst>
                <a:ext uri="{FF2B5EF4-FFF2-40B4-BE49-F238E27FC236}">
                  <a16:creationId xmlns:a16="http://schemas.microsoft.com/office/drawing/2014/main" id="{75BF9B62-6D3A-4CA7-A4B3-60294823CAC1}"/>
                </a:ext>
              </a:extLst>
            </p:cNvPr>
            <p:cNvSpPr txBox="1">
              <a:spLocks/>
            </p:cNvSpPr>
            <p:nvPr/>
          </p:nvSpPr>
          <p:spPr>
            <a:xfrm>
              <a:off x="632373" y="1512536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55" name="Grupo 154">
            <a:extLst>
              <a:ext uri="{FF2B5EF4-FFF2-40B4-BE49-F238E27FC236}">
                <a16:creationId xmlns:a16="http://schemas.microsoft.com/office/drawing/2014/main" id="{1A5C6225-FA5D-4F84-BF27-C6D8AF88045B}"/>
              </a:ext>
            </a:extLst>
          </p:cNvPr>
          <p:cNvGrpSpPr/>
          <p:nvPr/>
        </p:nvGrpSpPr>
        <p:grpSpPr>
          <a:xfrm>
            <a:off x="1419756" y="4037730"/>
            <a:ext cx="887199" cy="177486"/>
            <a:chOff x="1937341" y="2910995"/>
            <a:chExt cx="887199" cy="177486"/>
          </a:xfrm>
        </p:grpSpPr>
        <p:cxnSp>
          <p:nvCxnSpPr>
            <p:cNvPr id="156" name="Conector recto 155">
              <a:extLst>
                <a:ext uri="{FF2B5EF4-FFF2-40B4-BE49-F238E27FC236}">
                  <a16:creationId xmlns:a16="http://schemas.microsoft.com/office/drawing/2014/main" id="{5CA8B5F3-EB39-4F72-A13D-00DF8693BE2A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Conector recto 156">
              <a:extLst>
                <a:ext uri="{FF2B5EF4-FFF2-40B4-BE49-F238E27FC236}">
                  <a16:creationId xmlns:a16="http://schemas.microsoft.com/office/drawing/2014/main" id="{6DA5DEC7-01D3-4F49-87DB-656C5F64EC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ector recto 157">
              <a:extLst>
                <a:ext uri="{FF2B5EF4-FFF2-40B4-BE49-F238E27FC236}">
                  <a16:creationId xmlns:a16="http://schemas.microsoft.com/office/drawing/2014/main" id="{907EBE42-FABF-4DF1-B1F4-E08B52CE275A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9" name="CuadroTexto 158">
            <a:extLst>
              <a:ext uri="{FF2B5EF4-FFF2-40B4-BE49-F238E27FC236}">
                <a16:creationId xmlns:a16="http://schemas.microsoft.com/office/drawing/2014/main" id="{4D18C2DE-2A3C-435D-AFBD-BD9B25B0278D}"/>
              </a:ext>
            </a:extLst>
          </p:cNvPr>
          <p:cNvSpPr txBox="1"/>
          <p:nvPr/>
        </p:nvSpPr>
        <p:spPr>
          <a:xfrm>
            <a:off x="2136168" y="3794816"/>
            <a:ext cx="44359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(0)</a:t>
            </a:r>
          </a:p>
        </p:txBody>
      </p:sp>
      <p:sp>
        <p:nvSpPr>
          <p:cNvPr id="160" name="CuadroTexto 159">
            <a:extLst>
              <a:ext uri="{FF2B5EF4-FFF2-40B4-BE49-F238E27FC236}">
                <a16:creationId xmlns:a16="http://schemas.microsoft.com/office/drawing/2014/main" id="{013A2AA2-584B-4B57-A653-5D5002B0368D}"/>
              </a:ext>
            </a:extLst>
          </p:cNvPr>
          <p:cNvSpPr txBox="1"/>
          <p:nvPr/>
        </p:nvSpPr>
        <p:spPr>
          <a:xfrm>
            <a:off x="1413652" y="4190640"/>
            <a:ext cx="965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accent2">
                    <a:lumMod val="40000"/>
                    <a:lumOff val="60000"/>
                  </a:schemeClr>
                </a:solidFill>
                <a:latin typeface="Inter" panose="020B0604020202020204" charset="0"/>
                <a:ea typeface="Inter" panose="020B0604020202020204" charset="0"/>
              </a:rPr>
              <a:t>A0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00</a:t>
            </a:r>
            <a:endParaRPr lang="es-ES" b="1" baseline="-25000">
              <a:solidFill>
                <a:schemeClr val="bg1"/>
              </a:solidFill>
              <a:latin typeface="Inter" panose="020B0604020202020204" charset="0"/>
              <a:ea typeface="Inter" panose="020B0604020202020204" charset="0"/>
            </a:endParaRPr>
          </a:p>
        </p:txBody>
      </p:sp>
      <p:sp>
        <p:nvSpPr>
          <p:cNvPr id="162" name="Rectángulo 161">
            <a:extLst>
              <a:ext uri="{FF2B5EF4-FFF2-40B4-BE49-F238E27FC236}">
                <a16:creationId xmlns:a16="http://schemas.microsoft.com/office/drawing/2014/main" id="{A6116543-550C-46D1-857C-01CADC31B112}"/>
              </a:ext>
            </a:extLst>
          </p:cNvPr>
          <p:cNvSpPr/>
          <p:nvPr/>
        </p:nvSpPr>
        <p:spPr>
          <a:xfrm>
            <a:off x="609060" y="3483221"/>
            <a:ext cx="2078305" cy="111531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3" name="CuadroTexto 162">
            <a:extLst>
              <a:ext uri="{FF2B5EF4-FFF2-40B4-BE49-F238E27FC236}">
                <a16:creationId xmlns:a16="http://schemas.microsoft.com/office/drawing/2014/main" id="{1F4C76EF-7397-4FCA-A04F-96B2CBC95FD9}"/>
              </a:ext>
            </a:extLst>
          </p:cNvPr>
          <p:cNvSpPr txBox="1"/>
          <p:nvPr/>
        </p:nvSpPr>
        <p:spPr>
          <a:xfrm>
            <a:off x="299683" y="3437463"/>
            <a:ext cx="3449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b)</a:t>
            </a:r>
          </a:p>
        </p:txBody>
      </p:sp>
      <p:sp>
        <p:nvSpPr>
          <p:cNvPr id="189" name="CuadroTexto 188">
            <a:extLst>
              <a:ext uri="{FF2B5EF4-FFF2-40B4-BE49-F238E27FC236}">
                <a16:creationId xmlns:a16="http://schemas.microsoft.com/office/drawing/2014/main" id="{8F1C0B6A-64D4-47E8-9B3B-D57E68EC7AC0}"/>
              </a:ext>
            </a:extLst>
          </p:cNvPr>
          <p:cNvSpPr txBox="1"/>
          <p:nvPr/>
        </p:nvSpPr>
        <p:spPr>
          <a:xfrm>
            <a:off x="4657977" y="2251446"/>
            <a:ext cx="1384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A0                AB</a:t>
            </a:r>
            <a:endParaRPr lang="es-ES" b="1" baseline="-25000">
              <a:solidFill>
                <a:schemeClr val="bg1"/>
              </a:solidFill>
              <a:latin typeface="Inter" panose="020B0604020202020204" charset="0"/>
              <a:ea typeface="Inter" panose="020B0604020202020204" charset="0"/>
            </a:endParaRPr>
          </a:p>
        </p:txBody>
      </p:sp>
      <p:sp>
        <p:nvSpPr>
          <p:cNvPr id="190" name="Signo de multiplicación 189">
            <a:extLst>
              <a:ext uri="{FF2B5EF4-FFF2-40B4-BE49-F238E27FC236}">
                <a16:creationId xmlns:a16="http://schemas.microsoft.com/office/drawing/2014/main" id="{1B1A4895-0012-4D5F-9FA5-561C98944B3A}"/>
              </a:ext>
            </a:extLst>
          </p:cNvPr>
          <p:cNvSpPr/>
          <p:nvPr/>
        </p:nvSpPr>
        <p:spPr>
          <a:xfrm>
            <a:off x="5229335" y="2344767"/>
            <a:ext cx="163627" cy="160020"/>
          </a:xfrm>
          <a:prstGeom prst="mathMultiply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CuadroTexto 190">
            <a:extLst>
              <a:ext uri="{FF2B5EF4-FFF2-40B4-BE49-F238E27FC236}">
                <a16:creationId xmlns:a16="http://schemas.microsoft.com/office/drawing/2014/main" id="{B08CDDCD-A3FF-4F84-A833-DD14A82D7CBF}"/>
              </a:ext>
            </a:extLst>
          </p:cNvPr>
          <p:cNvSpPr txBox="1"/>
          <p:nvPr/>
        </p:nvSpPr>
        <p:spPr>
          <a:xfrm>
            <a:off x="4604411" y="2470299"/>
            <a:ext cx="5746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(A)(0)</a:t>
            </a:r>
          </a:p>
        </p:txBody>
      </p:sp>
      <p:grpSp>
        <p:nvGrpSpPr>
          <p:cNvPr id="192" name="Grupo 191">
            <a:extLst>
              <a:ext uri="{FF2B5EF4-FFF2-40B4-BE49-F238E27FC236}">
                <a16:creationId xmlns:a16="http://schemas.microsoft.com/office/drawing/2014/main" id="{B6F9B3D0-9B03-4898-82C9-2E3B46C43609}"/>
              </a:ext>
            </a:extLst>
          </p:cNvPr>
          <p:cNvGrpSpPr/>
          <p:nvPr/>
        </p:nvGrpSpPr>
        <p:grpSpPr>
          <a:xfrm>
            <a:off x="3951123" y="2279423"/>
            <a:ext cx="423676" cy="390996"/>
            <a:chOff x="653172" y="1499725"/>
            <a:chExt cx="304388" cy="280909"/>
          </a:xfrm>
          <a:noFill/>
        </p:grpSpPr>
        <p:sp>
          <p:nvSpPr>
            <p:cNvPr id="193" name="Google Shape;217;p33">
              <a:extLst>
                <a:ext uri="{FF2B5EF4-FFF2-40B4-BE49-F238E27FC236}">
                  <a16:creationId xmlns:a16="http://schemas.microsoft.com/office/drawing/2014/main" id="{9BB54751-3423-4592-B62A-591236A11C8D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227;p33">
              <a:extLst>
                <a:ext uri="{FF2B5EF4-FFF2-40B4-BE49-F238E27FC236}">
                  <a16:creationId xmlns:a16="http://schemas.microsoft.com/office/drawing/2014/main" id="{0CCADD67-0E74-4403-9F42-C2F2D23D8CBE}"/>
                </a:ext>
              </a:extLst>
            </p:cNvPr>
            <p:cNvSpPr txBox="1">
              <a:spLocks/>
            </p:cNvSpPr>
            <p:nvPr/>
          </p:nvSpPr>
          <p:spPr>
            <a:xfrm>
              <a:off x="653172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P.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95" name="Grupo 194">
            <a:extLst>
              <a:ext uri="{FF2B5EF4-FFF2-40B4-BE49-F238E27FC236}">
                <a16:creationId xmlns:a16="http://schemas.microsoft.com/office/drawing/2014/main" id="{28FA7E83-8EC5-4470-AF6C-94BA37D8A712}"/>
              </a:ext>
            </a:extLst>
          </p:cNvPr>
          <p:cNvGrpSpPr/>
          <p:nvPr/>
        </p:nvGrpSpPr>
        <p:grpSpPr>
          <a:xfrm>
            <a:off x="3919891" y="2771042"/>
            <a:ext cx="423676" cy="393963"/>
            <a:chOff x="632373" y="1499725"/>
            <a:chExt cx="304388" cy="283040"/>
          </a:xfrm>
          <a:noFill/>
        </p:grpSpPr>
        <p:sp>
          <p:nvSpPr>
            <p:cNvPr id="196" name="Google Shape;217;p33">
              <a:extLst>
                <a:ext uri="{FF2B5EF4-FFF2-40B4-BE49-F238E27FC236}">
                  <a16:creationId xmlns:a16="http://schemas.microsoft.com/office/drawing/2014/main" id="{8B2C5FD5-7FAA-43A3-A452-1D7C2101D7DE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227;p33">
              <a:extLst>
                <a:ext uri="{FF2B5EF4-FFF2-40B4-BE49-F238E27FC236}">
                  <a16:creationId xmlns:a16="http://schemas.microsoft.com/office/drawing/2014/main" id="{51E8404A-169F-429B-87BE-91CBDB3DFC96}"/>
                </a:ext>
              </a:extLst>
            </p:cNvPr>
            <p:cNvSpPr txBox="1">
              <a:spLocks/>
            </p:cNvSpPr>
            <p:nvPr/>
          </p:nvSpPr>
          <p:spPr>
            <a:xfrm>
              <a:off x="632373" y="1512536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98" name="Grupo 197">
            <a:extLst>
              <a:ext uri="{FF2B5EF4-FFF2-40B4-BE49-F238E27FC236}">
                <a16:creationId xmlns:a16="http://schemas.microsoft.com/office/drawing/2014/main" id="{3067EC51-1938-45E3-B975-6D6481901909}"/>
              </a:ext>
            </a:extLst>
          </p:cNvPr>
          <p:cNvGrpSpPr/>
          <p:nvPr/>
        </p:nvGrpSpPr>
        <p:grpSpPr>
          <a:xfrm>
            <a:off x="4889463" y="2700131"/>
            <a:ext cx="887199" cy="177486"/>
            <a:chOff x="1937341" y="2910995"/>
            <a:chExt cx="887199" cy="177486"/>
          </a:xfrm>
        </p:grpSpPr>
        <p:cxnSp>
          <p:nvCxnSpPr>
            <p:cNvPr id="199" name="Conector recto 198">
              <a:extLst>
                <a:ext uri="{FF2B5EF4-FFF2-40B4-BE49-F238E27FC236}">
                  <a16:creationId xmlns:a16="http://schemas.microsoft.com/office/drawing/2014/main" id="{5BFF2964-9918-4C35-A332-7E40580CE9DC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Conector recto 199">
              <a:extLst>
                <a:ext uri="{FF2B5EF4-FFF2-40B4-BE49-F238E27FC236}">
                  <a16:creationId xmlns:a16="http://schemas.microsoft.com/office/drawing/2014/main" id="{EB4352F9-AC8E-401D-8C8B-F42D146EC7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Conector recto 200">
              <a:extLst>
                <a:ext uri="{FF2B5EF4-FFF2-40B4-BE49-F238E27FC236}">
                  <a16:creationId xmlns:a16="http://schemas.microsoft.com/office/drawing/2014/main" id="{CD6E2F39-0CB5-4E69-A9FB-A9F01103DA68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2" name="CuadroTexto 201">
            <a:extLst>
              <a:ext uri="{FF2B5EF4-FFF2-40B4-BE49-F238E27FC236}">
                <a16:creationId xmlns:a16="http://schemas.microsoft.com/office/drawing/2014/main" id="{F5460FDC-61D3-47B2-9711-4AAAC4A9A302}"/>
              </a:ext>
            </a:extLst>
          </p:cNvPr>
          <p:cNvSpPr txBox="1"/>
          <p:nvPr/>
        </p:nvSpPr>
        <p:spPr>
          <a:xfrm>
            <a:off x="5514338" y="2472611"/>
            <a:ext cx="55119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(A)(B)</a:t>
            </a:r>
          </a:p>
        </p:txBody>
      </p:sp>
      <p:sp>
        <p:nvSpPr>
          <p:cNvPr id="203" name="CuadroTexto 202">
            <a:extLst>
              <a:ext uri="{FF2B5EF4-FFF2-40B4-BE49-F238E27FC236}">
                <a16:creationId xmlns:a16="http://schemas.microsoft.com/office/drawing/2014/main" id="{B53B05C3-8B01-419F-BD5C-92F7B09E6D09}"/>
              </a:ext>
            </a:extLst>
          </p:cNvPr>
          <p:cNvSpPr txBox="1"/>
          <p:nvPr/>
        </p:nvSpPr>
        <p:spPr>
          <a:xfrm>
            <a:off x="4421210" y="2864072"/>
            <a:ext cx="1864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AA     </a:t>
            </a:r>
            <a:r>
              <a:rPr lang="es-ES" b="1">
                <a:solidFill>
                  <a:schemeClr val="accent2">
                    <a:lumMod val="40000"/>
                    <a:lumOff val="60000"/>
                  </a:schemeClr>
                </a:solidFill>
                <a:latin typeface="Inter" panose="020B0604020202020204" charset="0"/>
                <a:ea typeface="Inter" panose="020B0604020202020204" charset="0"/>
              </a:rPr>
              <a:t>AB</a:t>
            </a:r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A0     B0</a:t>
            </a:r>
            <a:endParaRPr lang="es-ES" b="1" baseline="-25000">
              <a:solidFill>
                <a:schemeClr val="bg1"/>
              </a:solidFill>
              <a:latin typeface="Inter" panose="020B0604020202020204" charset="0"/>
              <a:ea typeface="Inter" panose="020B0604020202020204" charset="0"/>
            </a:endParaRPr>
          </a:p>
        </p:txBody>
      </p:sp>
      <p:sp>
        <p:nvSpPr>
          <p:cNvPr id="204" name="Rectángulo 203">
            <a:extLst>
              <a:ext uri="{FF2B5EF4-FFF2-40B4-BE49-F238E27FC236}">
                <a16:creationId xmlns:a16="http://schemas.microsoft.com/office/drawing/2014/main" id="{123CC633-86ED-4222-99AC-990ADC2DA171}"/>
              </a:ext>
            </a:extLst>
          </p:cNvPr>
          <p:cNvSpPr/>
          <p:nvPr/>
        </p:nvSpPr>
        <p:spPr>
          <a:xfrm>
            <a:off x="3842248" y="2157280"/>
            <a:ext cx="2443754" cy="111531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CuadroTexto 204">
            <a:extLst>
              <a:ext uri="{FF2B5EF4-FFF2-40B4-BE49-F238E27FC236}">
                <a16:creationId xmlns:a16="http://schemas.microsoft.com/office/drawing/2014/main" id="{18F76B95-67D1-4166-B5EE-3AF09A1A153E}"/>
              </a:ext>
            </a:extLst>
          </p:cNvPr>
          <p:cNvSpPr txBox="1"/>
          <p:nvPr/>
        </p:nvSpPr>
        <p:spPr>
          <a:xfrm>
            <a:off x="3532871" y="2111522"/>
            <a:ext cx="3449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c)</a:t>
            </a:r>
          </a:p>
        </p:txBody>
      </p:sp>
      <p:sp>
        <p:nvSpPr>
          <p:cNvPr id="206" name="CuadroTexto 205">
            <a:extLst>
              <a:ext uri="{FF2B5EF4-FFF2-40B4-BE49-F238E27FC236}">
                <a16:creationId xmlns:a16="http://schemas.microsoft.com/office/drawing/2014/main" id="{873D7A62-0602-4571-A9F6-AF506DFEFCB3}"/>
              </a:ext>
            </a:extLst>
          </p:cNvPr>
          <p:cNvSpPr txBox="1"/>
          <p:nvPr/>
        </p:nvSpPr>
        <p:spPr>
          <a:xfrm>
            <a:off x="4414094" y="3575963"/>
            <a:ext cx="1384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00                00</a:t>
            </a:r>
            <a:endParaRPr lang="es-ES" b="1" baseline="-25000">
              <a:solidFill>
                <a:schemeClr val="bg1"/>
              </a:solidFill>
              <a:latin typeface="Inter" panose="020B0604020202020204" charset="0"/>
              <a:ea typeface="Inter" panose="020B0604020202020204" charset="0"/>
            </a:endParaRPr>
          </a:p>
        </p:txBody>
      </p:sp>
      <p:sp>
        <p:nvSpPr>
          <p:cNvPr id="207" name="Signo de multiplicación 206">
            <a:extLst>
              <a:ext uri="{FF2B5EF4-FFF2-40B4-BE49-F238E27FC236}">
                <a16:creationId xmlns:a16="http://schemas.microsoft.com/office/drawing/2014/main" id="{E5F3DF94-1FB7-48C5-87D6-EF2D15333447}"/>
              </a:ext>
            </a:extLst>
          </p:cNvPr>
          <p:cNvSpPr/>
          <p:nvPr/>
        </p:nvSpPr>
        <p:spPr>
          <a:xfrm>
            <a:off x="4985452" y="3669284"/>
            <a:ext cx="163627" cy="160020"/>
          </a:xfrm>
          <a:prstGeom prst="mathMultiply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CuadroTexto 207">
            <a:extLst>
              <a:ext uri="{FF2B5EF4-FFF2-40B4-BE49-F238E27FC236}">
                <a16:creationId xmlns:a16="http://schemas.microsoft.com/office/drawing/2014/main" id="{4D85779D-4F38-4A01-91EF-B2298040E090}"/>
              </a:ext>
            </a:extLst>
          </p:cNvPr>
          <p:cNvSpPr txBox="1"/>
          <p:nvPr/>
        </p:nvSpPr>
        <p:spPr>
          <a:xfrm>
            <a:off x="4457051" y="3794375"/>
            <a:ext cx="5746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(0)</a:t>
            </a:r>
          </a:p>
        </p:txBody>
      </p:sp>
      <p:grpSp>
        <p:nvGrpSpPr>
          <p:cNvPr id="209" name="Grupo 208">
            <a:extLst>
              <a:ext uri="{FF2B5EF4-FFF2-40B4-BE49-F238E27FC236}">
                <a16:creationId xmlns:a16="http://schemas.microsoft.com/office/drawing/2014/main" id="{BF4EA83C-D3F3-4037-894F-6A31BA5521C8}"/>
              </a:ext>
            </a:extLst>
          </p:cNvPr>
          <p:cNvGrpSpPr/>
          <p:nvPr/>
        </p:nvGrpSpPr>
        <p:grpSpPr>
          <a:xfrm>
            <a:off x="3936852" y="3605364"/>
            <a:ext cx="423676" cy="390996"/>
            <a:chOff x="653172" y="1499725"/>
            <a:chExt cx="304388" cy="280909"/>
          </a:xfrm>
          <a:noFill/>
        </p:grpSpPr>
        <p:sp>
          <p:nvSpPr>
            <p:cNvPr id="210" name="Google Shape;217;p33">
              <a:extLst>
                <a:ext uri="{FF2B5EF4-FFF2-40B4-BE49-F238E27FC236}">
                  <a16:creationId xmlns:a16="http://schemas.microsoft.com/office/drawing/2014/main" id="{D4DF15A1-032D-49B8-BF5F-F0469E5DE236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7;p33">
              <a:extLst>
                <a:ext uri="{FF2B5EF4-FFF2-40B4-BE49-F238E27FC236}">
                  <a16:creationId xmlns:a16="http://schemas.microsoft.com/office/drawing/2014/main" id="{7C9D0FD0-BC09-4BBA-93C0-444C56A71989}"/>
                </a:ext>
              </a:extLst>
            </p:cNvPr>
            <p:cNvSpPr txBox="1">
              <a:spLocks/>
            </p:cNvSpPr>
            <p:nvPr/>
          </p:nvSpPr>
          <p:spPr>
            <a:xfrm>
              <a:off x="653172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P.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212" name="Grupo 211">
            <a:extLst>
              <a:ext uri="{FF2B5EF4-FFF2-40B4-BE49-F238E27FC236}">
                <a16:creationId xmlns:a16="http://schemas.microsoft.com/office/drawing/2014/main" id="{AA99C992-9AB3-4E36-94D0-0FEF4844252C}"/>
              </a:ext>
            </a:extLst>
          </p:cNvPr>
          <p:cNvGrpSpPr/>
          <p:nvPr/>
        </p:nvGrpSpPr>
        <p:grpSpPr>
          <a:xfrm>
            <a:off x="3905620" y="4096983"/>
            <a:ext cx="423676" cy="393963"/>
            <a:chOff x="632373" y="1499725"/>
            <a:chExt cx="304388" cy="283040"/>
          </a:xfrm>
          <a:noFill/>
        </p:grpSpPr>
        <p:sp>
          <p:nvSpPr>
            <p:cNvPr id="213" name="Google Shape;217;p33">
              <a:extLst>
                <a:ext uri="{FF2B5EF4-FFF2-40B4-BE49-F238E27FC236}">
                  <a16:creationId xmlns:a16="http://schemas.microsoft.com/office/drawing/2014/main" id="{DDD1E226-E161-4EB7-BEFF-A9A1CA523FAA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7;p33">
              <a:extLst>
                <a:ext uri="{FF2B5EF4-FFF2-40B4-BE49-F238E27FC236}">
                  <a16:creationId xmlns:a16="http://schemas.microsoft.com/office/drawing/2014/main" id="{73ADCFA8-63A6-4765-8161-8E62A28F4C96}"/>
                </a:ext>
              </a:extLst>
            </p:cNvPr>
            <p:cNvSpPr txBox="1">
              <a:spLocks/>
            </p:cNvSpPr>
            <p:nvPr/>
          </p:nvSpPr>
          <p:spPr>
            <a:xfrm>
              <a:off x="632373" y="1512536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215" name="Grupo 214">
            <a:extLst>
              <a:ext uri="{FF2B5EF4-FFF2-40B4-BE49-F238E27FC236}">
                <a16:creationId xmlns:a16="http://schemas.microsoft.com/office/drawing/2014/main" id="{1A57CFF6-C37A-4116-9F1A-7CBE4755FF76}"/>
              </a:ext>
            </a:extLst>
          </p:cNvPr>
          <p:cNvGrpSpPr/>
          <p:nvPr/>
        </p:nvGrpSpPr>
        <p:grpSpPr>
          <a:xfrm>
            <a:off x="4638673" y="4037730"/>
            <a:ext cx="887199" cy="177486"/>
            <a:chOff x="1937341" y="2910995"/>
            <a:chExt cx="887199" cy="177486"/>
          </a:xfrm>
        </p:grpSpPr>
        <p:cxnSp>
          <p:nvCxnSpPr>
            <p:cNvPr id="216" name="Conector recto 215">
              <a:extLst>
                <a:ext uri="{FF2B5EF4-FFF2-40B4-BE49-F238E27FC236}">
                  <a16:creationId xmlns:a16="http://schemas.microsoft.com/office/drawing/2014/main" id="{B576889A-63F3-4A5D-B931-977F41EA0AF3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Conector recto 216">
              <a:extLst>
                <a:ext uri="{FF2B5EF4-FFF2-40B4-BE49-F238E27FC236}">
                  <a16:creationId xmlns:a16="http://schemas.microsoft.com/office/drawing/2014/main" id="{56F93F20-8790-4DCA-948A-7F5A83FEAC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Conector recto 234">
              <a:extLst>
                <a:ext uri="{FF2B5EF4-FFF2-40B4-BE49-F238E27FC236}">
                  <a16:creationId xmlns:a16="http://schemas.microsoft.com/office/drawing/2014/main" id="{ED557A5F-3E34-4B19-9814-89F13483558E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7" name="CuadroTexto 236">
            <a:extLst>
              <a:ext uri="{FF2B5EF4-FFF2-40B4-BE49-F238E27FC236}">
                <a16:creationId xmlns:a16="http://schemas.microsoft.com/office/drawing/2014/main" id="{72A7BE57-6BE8-45DD-BF95-F1416BACFAFB}"/>
              </a:ext>
            </a:extLst>
          </p:cNvPr>
          <p:cNvSpPr txBox="1"/>
          <p:nvPr/>
        </p:nvSpPr>
        <p:spPr>
          <a:xfrm>
            <a:off x="5355085" y="3794816"/>
            <a:ext cx="44359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(0)</a:t>
            </a:r>
          </a:p>
        </p:txBody>
      </p:sp>
      <p:sp>
        <p:nvSpPr>
          <p:cNvPr id="239" name="CuadroTexto 238">
            <a:extLst>
              <a:ext uri="{FF2B5EF4-FFF2-40B4-BE49-F238E27FC236}">
                <a16:creationId xmlns:a16="http://schemas.microsoft.com/office/drawing/2014/main" id="{DD11E73B-902D-471E-AB63-0106D644E8D6}"/>
              </a:ext>
            </a:extLst>
          </p:cNvPr>
          <p:cNvSpPr txBox="1"/>
          <p:nvPr/>
        </p:nvSpPr>
        <p:spPr>
          <a:xfrm>
            <a:off x="4870673" y="4190640"/>
            <a:ext cx="443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accent2">
                    <a:lumMod val="40000"/>
                    <a:lumOff val="60000"/>
                  </a:schemeClr>
                </a:solidFill>
                <a:latin typeface="Inter" panose="020B0604020202020204" charset="0"/>
                <a:ea typeface="Inter" panose="020B0604020202020204" charset="0"/>
              </a:rPr>
              <a:t>00</a:t>
            </a:r>
            <a:endParaRPr lang="es-ES" b="1" baseline="-25000">
              <a:solidFill>
                <a:schemeClr val="accent2">
                  <a:lumMod val="40000"/>
                  <a:lumOff val="60000"/>
                </a:schemeClr>
              </a:solidFill>
              <a:latin typeface="Inter" panose="020B0604020202020204" charset="0"/>
              <a:ea typeface="Inter" panose="020B0604020202020204" charset="0"/>
            </a:endParaRPr>
          </a:p>
        </p:txBody>
      </p:sp>
      <p:sp>
        <p:nvSpPr>
          <p:cNvPr id="241" name="Rectángulo 240">
            <a:extLst>
              <a:ext uri="{FF2B5EF4-FFF2-40B4-BE49-F238E27FC236}">
                <a16:creationId xmlns:a16="http://schemas.microsoft.com/office/drawing/2014/main" id="{A9142746-52D1-4FEF-9D52-E0E7357A0122}"/>
              </a:ext>
            </a:extLst>
          </p:cNvPr>
          <p:cNvSpPr/>
          <p:nvPr/>
        </p:nvSpPr>
        <p:spPr>
          <a:xfrm>
            <a:off x="3827977" y="3483221"/>
            <a:ext cx="2078305" cy="111531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2" name="CuadroTexto 241">
            <a:extLst>
              <a:ext uri="{FF2B5EF4-FFF2-40B4-BE49-F238E27FC236}">
                <a16:creationId xmlns:a16="http://schemas.microsoft.com/office/drawing/2014/main" id="{1671DE5C-9B09-416E-804C-8A1667B04683}"/>
              </a:ext>
            </a:extLst>
          </p:cNvPr>
          <p:cNvSpPr txBox="1"/>
          <p:nvPr/>
        </p:nvSpPr>
        <p:spPr>
          <a:xfrm>
            <a:off x="3518600" y="3437463"/>
            <a:ext cx="3449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d)</a:t>
            </a:r>
          </a:p>
        </p:txBody>
      </p:sp>
    </p:spTree>
    <p:extLst>
      <p:ext uri="{BB962C8B-B14F-4D97-AF65-F5344CB8AC3E}">
        <p14:creationId xmlns:p14="http://schemas.microsoft.com/office/powerpoint/2010/main" val="3999381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588F7EA6-2CEF-4E88-9118-24BD70D5AF67}"/>
              </a:ext>
            </a:extLst>
          </p:cNvPr>
          <p:cNvSpPr/>
          <p:nvPr/>
        </p:nvSpPr>
        <p:spPr>
          <a:xfrm>
            <a:off x="1880681" y="795104"/>
            <a:ext cx="5462228" cy="63730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Google Shape;208;p32"/>
          <p:cNvSpPr txBox="1">
            <a:spLocks noGrp="1"/>
          </p:cNvSpPr>
          <p:nvPr>
            <p:ph type="title"/>
          </p:nvPr>
        </p:nvSpPr>
        <p:spPr>
          <a:xfrm>
            <a:off x="668409" y="285534"/>
            <a:ext cx="7704000" cy="4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bg1"/>
                </a:solidFill>
              </a:rPr>
              <a:t>PROBLEMES DE LA </a:t>
            </a:r>
            <a:r>
              <a:rPr lang="es-ES"/>
              <a:t>1ªLLEI DE MENDEL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09" name="Google Shape;209;p32"/>
          <p:cNvSpPr txBox="1">
            <a:spLocks noGrp="1"/>
          </p:cNvSpPr>
          <p:nvPr>
            <p:ph type="body" idx="1"/>
          </p:nvPr>
        </p:nvSpPr>
        <p:spPr>
          <a:xfrm>
            <a:off x="1880681" y="815885"/>
            <a:ext cx="5559209" cy="56803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Quan se creuen dos individus de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línies pures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per a un </a:t>
            </a:r>
            <a:r>
              <a:rPr lang="es-ES" u="sng">
                <a:uFill>
                  <a:solidFill>
                    <a:schemeClr val="accent1"/>
                  </a:solidFill>
                </a:uFill>
              </a:rPr>
              <a:t>determinat caràcter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,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tota la descendència està formada per individus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heterozigòtics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o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híbrids</a:t>
            </a:r>
            <a:endParaRPr lang="es-ES">
              <a:uFill>
                <a:solidFill>
                  <a:schemeClr val="accent1"/>
                </a:solidFill>
              </a:u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que presenten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uniformitat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: són </a:t>
            </a:r>
            <a:r>
              <a:rPr lang="es-ES" u="sng">
                <a:uFill>
                  <a:solidFill>
                    <a:schemeClr val="accent1"/>
                  </a:solidFill>
                </a:uFill>
              </a:rPr>
              <a:t>iguals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entre ells tant en </a:t>
            </a:r>
            <a:r>
              <a:rPr lang="es-ES" u="sng">
                <a:uFill>
                  <a:solidFill>
                    <a:schemeClr val="accent1"/>
                  </a:solidFill>
                </a:uFill>
              </a:rPr>
              <a:t>genotip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com en </a:t>
            </a:r>
            <a:r>
              <a:rPr lang="es-ES" u="sng">
                <a:uFill>
                  <a:solidFill>
                    <a:schemeClr val="accent1"/>
                  </a:solidFill>
                </a:uFill>
              </a:rPr>
              <a:t>fenotip</a:t>
            </a:r>
            <a:endParaRPr>
              <a:uFill>
                <a:solidFill>
                  <a:schemeClr val="accent1"/>
                </a:solidFill>
              </a:uFill>
            </a:endParaRP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3D039AE6-EBC8-4437-B1A9-0D2AECF4051A}"/>
              </a:ext>
            </a:extLst>
          </p:cNvPr>
          <p:cNvSpPr/>
          <p:nvPr/>
        </p:nvSpPr>
        <p:spPr>
          <a:xfrm>
            <a:off x="2705027" y="2444212"/>
            <a:ext cx="3855101" cy="63730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Google Shape;208;p32">
            <a:extLst>
              <a:ext uri="{FF2B5EF4-FFF2-40B4-BE49-F238E27FC236}">
                <a16:creationId xmlns:a16="http://schemas.microsoft.com/office/drawing/2014/main" id="{6C784ADF-DAFF-40EF-A393-367DCEB67816}"/>
              </a:ext>
            </a:extLst>
          </p:cNvPr>
          <p:cNvSpPr txBox="1">
            <a:spLocks/>
          </p:cNvSpPr>
          <p:nvPr/>
        </p:nvSpPr>
        <p:spPr>
          <a:xfrm>
            <a:off x="668409" y="1906933"/>
            <a:ext cx="770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Kanit"/>
              <a:buNone/>
              <a:defRPr sz="3500" b="1" i="0" u="none" strike="noStrike" cap="none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r>
              <a:rPr lang="es-ES">
                <a:solidFill>
                  <a:schemeClr val="bg1"/>
                </a:solidFill>
              </a:rPr>
              <a:t>PROBLEMES DE LA </a:t>
            </a:r>
            <a:r>
              <a:rPr lang="es-ES"/>
              <a:t>2ªLLEI DE MENDEL</a:t>
            </a:r>
            <a:endParaRPr lang="es-ES">
              <a:solidFill>
                <a:schemeClr val="lt1"/>
              </a:solidFill>
            </a:endParaRPr>
          </a:p>
        </p:txBody>
      </p:sp>
      <p:sp>
        <p:nvSpPr>
          <p:cNvPr id="53" name="Google Shape;209;p32">
            <a:extLst>
              <a:ext uri="{FF2B5EF4-FFF2-40B4-BE49-F238E27FC236}">
                <a16:creationId xmlns:a16="http://schemas.microsoft.com/office/drawing/2014/main" id="{EC478814-6FE8-4E8E-A2DA-AED70C2BCC34}"/>
              </a:ext>
            </a:extLst>
          </p:cNvPr>
          <p:cNvSpPr txBox="1">
            <a:spLocks/>
          </p:cNvSpPr>
          <p:nvPr/>
        </p:nvSpPr>
        <p:spPr>
          <a:xfrm>
            <a:off x="2705027" y="2458066"/>
            <a:ext cx="3855101" cy="568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Inter SemiBold"/>
              <a:buAutoNum type="arabicPeriod"/>
              <a:defRPr sz="11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>
              <a:buFont typeface="Inter SemiBold"/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En creuar els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híbrids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de la </a:t>
            </a:r>
            <a:r>
              <a:rPr lang="es-ES" u="sng">
                <a:uFill>
                  <a:solidFill>
                    <a:schemeClr val="accent1"/>
                  </a:solidFill>
                </a:uFill>
              </a:rPr>
              <a:t>1ª generació filial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,</a:t>
            </a:r>
          </a:p>
          <a:p>
            <a:pPr marL="0" indent="0">
              <a:buFont typeface="Inter SemiBold"/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els </a:t>
            </a:r>
            <a:r>
              <a:rPr lang="es-ES" u="sng">
                <a:uFill>
                  <a:solidFill>
                    <a:schemeClr val="accent1"/>
                  </a:solidFill>
                </a:uFill>
              </a:rPr>
              <a:t>al·lels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se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segreguen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o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mesclen</a:t>
            </a:r>
          </a:p>
          <a:p>
            <a:pPr marL="0" indent="0">
              <a:buFont typeface="Inter SemiBold"/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i es distribueixen de manera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independent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l’un de l’altre</a:t>
            </a:r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DAB84AA9-2D42-488C-94E0-36917860530B}"/>
              </a:ext>
            </a:extLst>
          </p:cNvPr>
          <p:cNvSpPr/>
          <p:nvPr/>
        </p:nvSpPr>
        <p:spPr>
          <a:xfrm>
            <a:off x="2296318" y="4167580"/>
            <a:ext cx="4824918" cy="49488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Google Shape;208;p32">
            <a:extLst>
              <a:ext uri="{FF2B5EF4-FFF2-40B4-BE49-F238E27FC236}">
                <a16:creationId xmlns:a16="http://schemas.microsoft.com/office/drawing/2014/main" id="{FA834281-277C-4EA9-B39D-43BF4C74F4E0}"/>
              </a:ext>
            </a:extLst>
          </p:cNvPr>
          <p:cNvSpPr txBox="1">
            <a:spLocks/>
          </p:cNvSpPr>
          <p:nvPr/>
        </p:nvSpPr>
        <p:spPr>
          <a:xfrm>
            <a:off x="668409" y="3682670"/>
            <a:ext cx="770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Kanit"/>
              <a:buNone/>
              <a:defRPr sz="3500" b="1" i="0" u="none" strike="noStrike" cap="none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r>
              <a:rPr lang="es-ES">
                <a:solidFill>
                  <a:schemeClr val="bg1"/>
                </a:solidFill>
              </a:rPr>
              <a:t>PROBLEMES DE LA </a:t>
            </a:r>
            <a:r>
              <a:rPr lang="es-ES"/>
              <a:t>3ªLLEI DE MENDEL</a:t>
            </a:r>
            <a:endParaRPr lang="es-ES">
              <a:solidFill>
                <a:schemeClr val="lt1"/>
              </a:solidFill>
            </a:endParaRPr>
          </a:p>
        </p:txBody>
      </p:sp>
      <p:sp>
        <p:nvSpPr>
          <p:cNvPr id="64" name="Google Shape;209;p32">
            <a:extLst>
              <a:ext uri="{FF2B5EF4-FFF2-40B4-BE49-F238E27FC236}">
                <a16:creationId xmlns:a16="http://schemas.microsoft.com/office/drawing/2014/main" id="{0D82D77B-F2D2-4EAC-8F0C-7EFE3819A149}"/>
              </a:ext>
            </a:extLst>
          </p:cNvPr>
          <p:cNvSpPr txBox="1">
            <a:spLocks/>
          </p:cNvSpPr>
          <p:nvPr/>
        </p:nvSpPr>
        <p:spPr>
          <a:xfrm>
            <a:off x="2296318" y="4122139"/>
            <a:ext cx="4824918" cy="568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Inter SemiBold"/>
              <a:buAutoNum type="arabicPeriod"/>
              <a:defRPr sz="11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>
              <a:buFont typeface="Inter SemiBold"/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Els diferents </a:t>
            </a:r>
            <a:r>
              <a:rPr lang="es-ES" u="sng">
                <a:uFill>
                  <a:solidFill>
                    <a:schemeClr val="accent1"/>
                  </a:solidFill>
                </a:uFill>
              </a:rPr>
              <a:t>caràcters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s’hereten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independentment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els uns dels altres</a:t>
            </a:r>
          </a:p>
          <a:p>
            <a:pPr marL="0" indent="0">
              <a:buFont typeface="Inter SemiBold"/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i es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combinen a l’atzar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en la descendència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B4270B27-5181-459C-A703-4FB0B598ADE2}"/>
              </a:ext>
            </a:extLst>
          </p:cNvPr>
          <p:cNvGrpSpPr/>
          <p:nvPr/>
        </p:nvGrpSpPr>
        <p:grpSpPr>
          <a:xfrm>
            <a:off x="255022" y="2493557"/>
            <a:ext cx="413628" cy="413628"/>
            <a:chOff x="653172" y="1499725"/>
            <a:chExt cx="793800" cy="793800"/>
          </a:xfrm>
        </p:grpSpPr>
        <p:sp>
          <p:nvSpPr>
            <p:cNvPr id="7" name="Google Shape;217;p33">
              <a:extLst>
                <a:ext uri="{FF2B5EF4-FFF2-40B4-BE49-F238E27FC236}">
                  <a16:creationId xmlns:a16="http://schemas.microsoft.com/office/drawing/2014/main" id="{8976201A-DB6D-47DA-9329-D88CA68E3FB2}"/>
                </a:ext>
              </a:extLst>
            </p:cNvPr>
            <p:cNvSpPr/>
            <p:nvPr/>
          </p:nvSpPr>
          <p:spPr>
            <a:xfrm>
              <a:off x="653172" y="1499725"/>
              <a:ext cx="793800" cy="7938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227;p33">
              <a:extLst>
                <a:ext uri="{FF2B5EF4-FFF2-40B4-BE49-F238E27FC236}">
                  <a16:creationId xmlns:a16="http://schemas.microsoft.com/office/drawing/2014/main" id="{7C7C0BF2-C4BB-4385-9D39-510EB2692A5D}"/>
                </a:ext>
              </a:extLst>
            </p:cNvPr>
            <p:cNvSpPr txBox="1">
              <a:spLocks/>
            </p:cNvSpPr>
            <p:nvPr/>
          </p:nvSpPr>
          <p:spPr>
            <a:xfrm>
              <a:off x="682722" y="1794445"/>
              <a:ext cx="734701" cy="270229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de" sz="2000" b="1">
                  <a:solidFill>
                    <a:schemeClr val="lt1"/>
                  </a:solidFill>
                  <a:latin typeface="Kanit"/>
                  <a:cs typeface="Kanit"/>
                  <a:sym typeface="Kanit"/>
                </a:rPr>
                <a:t>2</a:t>
              </a:r>
            </a:p>
          </p:txBody>
        </p:sp>
      </p:grpSp>
      <p:sp>
        <p:nvSpPr>
          <p:cNvPr id="10" name="Google Shape;209;p32">
            <a:extLst>
              <a:ext uri="{FF2B5EF4-FFF2-40B4-BE49-F238E27FC236}">
                <a16:creationId xmlns:a16="http://schemas.microsoft.com/office/drawing/2014/main" id="{9073ED15-5B6D-4881-A0A4-85851EA76372}"/>
              </a:ext>
            </a:extLst>
          </p:cNvPr>
          <p:cNvSpPr txBox="1">
            <a:spLocks/>
          </p:cNvSpPr>
          <p:nvPr/>
        </p:nvSpPr>
        <p:spPr>
          <a:xfrm>
            <a:off x="668650" y="2416353"/>
            <a:ext cx="8093032" cy="568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Inter SemiBold"/>
              <a:buAutoNum type="arabicPeriod"/>
              <a:defRPr sz="11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>
              <a:buFont typeface="Inter SemiBold"/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El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color negro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de la piel de los hámsteres depende de un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gen dominante B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y el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color blanco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de un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gen recesivo b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. Si una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hembra de piel negra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tiene descendientes de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piel blanca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, ¿cuál debe ser su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genotipo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? ¿Qué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genotipo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y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fenotipo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podría haber tenido el macho?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7408E80-0697-45D0-9A74-2EEB245B4645}"/>
              </a:ext>
            </a:extLst>
          </p:cNvPr>
          <p:cNvSpPr txBox="1"/>
          <p:nvPr/>
        </p:nvSpPr>
        <p:spPr>
          <a:xfrm>
            <a:off x="193904" y="3002712"/>
            <a:ext cx="4185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Carácter: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color de la piel del hámster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B: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color negro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b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color blanco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60B53088-312B-4987-8591-8B0C390E94B7}"/>
              </a:ext>
            </a:extLst>
          </p:cNvPr>
          <p:cNvCxnSpPr/>
          <p:nvPr/>
        </p:nvCxnSpPr>
        <p:spPr>
          <a:xfrm>
            <a:off x="239624" y="2984389"/>
            <a:ext cx="83897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upo 32">
            <a:extLst>
              <a:ext uri="{FF2B5EF4-FFF2-40B4-BE49-F238E27FC236}">
                <a16:creationId xmlns:a16="http://schemas.microsoft.com/office/drawing/2014/main" id="{0061FE16-93D6-4BC1-8C54-8F443F793966}"/>
              </a:ext>
            </a:extLst>
          </p:cNvPr>
          <p:cNvGrpSpPr/>
          <p:nvPr/>
        </p:nvGrpSpPr>
        <p:grpSpPr>
          <a:xfrm>
            <a:off x="1086938" y="3724148"/>
            <a:ext cx="1316386" cy="307777"/>
            <a:chOff x="2198368" y="2671550"/>
            <a:chExt cx="1316386" cy="307777"/>
          </a:xfrm>
        </p:grpSpPr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2CCD48B1-9105-4A95-A6F1-FB1B30459FFE}"/>
                </a:ext>
              </a:extLst>
            </p:cNvPr>
            <p:cNvSpPr txBox="1"/>
            <p:nvPr/>
          </p:nvSpPr>
          <p:spPr>
            <a:xfrm>
              <a:off x="2198368" y="2671550"/>
              <a:ext cx="13163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b="1">
                  <a:solidFill>
                    <a:schemeClr val="bg1"/>
                  </a:solidFill>
                  <a:latin typeface="Inter" panose="020B0604020202020204" charset="0"/>
                  <a:ea typeface="Inter" panose="020B0604020202020204" charset="0"/>
                </a:rPr>
                <a:t>Bb                Bb</a:t>
              </a:r>
            </a:p>
          </p:txBody>
        </p:sp>
        <p:sp>
          <p:nvSpPr>
            <p:cNvPr id="21" name="Signo de multiplicación 20">
              <a:extLst>
                <a:ext uri="{FF2B5EF4-FFF2-40B4-BE49-F238E27FC236}">
                  <a16:creationId xmlns:a16="http://schemas.microsoft.com/office/drawing/2014/main" id="{9806C638-000F-49AC-B717-6E1A56435851}"/>
                </a:ext>
              </a:extLst>
            </p:cNvPr>
            <p:cNvSpPr/>
            <p:nvPr/>
          </p:nvSpPr>
          <p:spPr>
            <a:xfrm>
              <a:off x="2749900" y="2770451"/>
              <a:ext cx="163627" cy="160020"/>
            </a:xfrm>
            <a:prstGeom prst="mathMultiply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730A8A5-4A2D-48AB-8759-969068C6E350}"/>
              </a:ext>
            </a:extLst>
          </p:cNvPr>
          <p:cNvGrpSpPr/>
          <p:nvPr/>
        </p:nvGrpSpPr>
        <p:grpSpPr>
          <a:xfrm>
            <a:off x="409319" y="3698019"/>
            <a:ext cx="423676" cy="390996"/>
            <a:chOff x="653172" y="1499725"/>
            <a:chExt cx="304388" cy="280909"/>
          </a:xfrm>
          <a:noFill/>
        </p:grpSpPr>
        <p:sp>
          <p:nvSpPr>
            <p:cNvPr id="26" name="Google Shape;217;p33">
              <a:extLst>
                <a:ext uri="{FF2B5EF4-FFF2-40B4-BE49-F238E27FC236}">
                  <a16:creationId xmlns:a16="http://schemas.microsoft.com/office/drawing/2014/main" id="{C2944CBA-FC83-4952-AA0D-E90A66FA6E36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27;p33">
              <a:extLst>
                <a:ext uri="{FF2B5EF4-FFF2-40B4-BE49-F238E27FC236}">
                  <a16:creationId xmlns:a16="http://schemas.microsoft.com/office/drawing/2014/main" id="{D1301543-C8CD-4058-8428-D27CEA59E830}"/>
                </a:ext>
              </a:extLst>
            </p:cNvPr>
            <p:cNvSpPr txBox="1">
              <a:spLocks/>
            </p:cNvSpPr>
            <p:nvPr/>
          </p:nvSpPr>
          <p:spPr>
            <a:xfrm>
              <a:off x="653172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P.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0138A317-9E8B-49F3-B8DA-1B4020CD956E}"/>
              </a:ext>
            </a:extLst>
          </p:cNvPr>
          <p:cNvGrpSpPr/>
          <p:nvPr/>
        </p:nvGrpSpPr>
        <p:grpSpPr>
          <a:xfrm>
            <a:off x="409319" y="4320771"/>
            <a:ext cx="423676" cy="390995"/>
            <a:chOff x="638392" y="1499725"/>
            <a:chExt cx="304388" cy="280908"/>
          </a:xfrm>
          <a:noFill/>
        </p:grpSpPr>
        <p:sp>
          <p:nvSpPr>
            <p:cNvPr id="49" name="Google Shape;217;p33">
              <a:extLst>
                <a:ext uri="{FF2B5EF4-FFF2-40B4-BE49-F238E27FC236}">
                  <a16:creationId xmlns:a16="http://schemas.microsoft.com/office/drawing/2014/main" id="{37B42CC8-076F-4224-9DC4-E79A1F336202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227;p33">
              <a:extLst>
                <a:ext uri="{FF2B5EF4-FFF2-40B4-BE49-F238E27FC236}">
                  <a16:creationId xmlns:a16="http://schemas.microsoft.com/office/drawing/2014/main" id="{AC056E15-E458-47A5-A91B-323065EE37A4}"/>
                </a:ext>
              </a:extLst>
            </p:cNvPr>
            <p:cNvSpPr txBox="1">
              <a:spLocks/>
            </p:cNvSpPr>
            <p:nvPr/>
          </p:nvSpPr>
          <p:spPr>
            <a:xfrm>
              <a:off x="638392" y="1510404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sp>
        <p:nvSpPr>
          <p:cNvPr id="44" name="Rectángulo 43">
            <a:extLst>
              <a:ext uri="{FF2B5EF4-FFF2-40B4-BE49-F238E27FC236}">
                <a16:creationId xmlns:a16="http://schemas.microsoft.com/office/drawing/2014/main" id="{8180ECCD-3FD6-4462-A385-EC5A4BF8159A}"/>
              </a:ext>
            </a:extLst>
          </p:cNvPr>
          <p:cNvSpPr/>
          <p:nvPr/>
        </p:nvSpPr>
        <p:spPr>
          <a:xfrm>
            <a:off x="346404" y="3644463"/>
            <a:ext cx="2403305" cy="116059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1" name="Conector recto de flecha 50">
            <a:extLst>
              <a:ext uri="{FF2B5EF4-FFF2-40B4-BE49-F238E27FC236}">
                <a16:creationId xmlns:a16="http://schemas.microsoft.com/office/drawing/2014/main" id="{16A4151C-7F7A-4896-A961-D99B963A9923}"/>
              </a:ext>
            </a:extLst>
          </p:cNvPr>
          <p:cNvCxnSpPr>
            <a:cxnSpLocks/>
          </p:cNvCxnSpPr>
          <p:nvPr/>
        </p:nvCxnSpPr>
        <p:spPr>
          <a:xfrm>
            <a:off x="2403324" y="4060395"/>
            <a:ext cx="682438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>
            <a:extLst>
              <a:ext uri="{FF2B5EF4-FFF2-40B4-BE49-F238E27FC236}">
                <a16:creationId xmlns:a16="http://schemas.microsoft.com/office/drawing/2014/main" id="{0C010A5B-254C-4D24-8FF2-B8B504183936}"/>
              </a:ext>
            </a:extLst>
          </p:cNvPr>
          <p:cNvCxnSpPr>
            <a:cxnSpLocks/>
          </p:cNvCxnSpPr>
          <p:nvPr/>
        </p:nvCxnSpPr>
        <p:spPr>
          <a:xfrm>
            <a:off x="2677652" y="4473215"/>
            <a:ext cx="41137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de flecha 55">
            <a:extLst>
              <a:ext uri="{FF2B5EF4-FFF2-40B4-BE49-F238E27FC236}">
                <a16:creationId xmlns:a16="http://schemas.microsoft.com/office/drawing/2014/main" id="{4464AD38-E6E0-4E25-A416-6158EB34FBD8}"/>
              </a:ext>
            </a:extLst>
          </p:cNvPr>
          <p:cNvCxnSpPr>
            <a:cxnSpLocks/>
          </p:cNvCxnSpPr>
          <p:nvPr/>
        </p:nvCxnSpPr>
        <p:spPr>
          <a:xfrm flipV="1">
            <a:off x="2740262" y="4662821"/>
            <a:ext cx="345500" cy="42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CuadroTexto 54">
            <a:extLst>
              <a:ext uri="{FF2B5EF4-FFF2-40B4-BE49-F238E27FC236}">
                <a16:creationId xmlns:a16="http://schemas.microsoft.com/office/drawing/2014/main" id="{D9549FBE-6E4D-4D6A-9727-159C39DFFBF5}"/>
              </a:ext>
            </a:extLst>
          </p:cNvPr>
          <p:cNvSpPr txBox="1"/>
          <p:nvPr/>
        </p:nvSpPr>
        <p:spPr>
          <a:xfrm>
            <a:off x="3014394" y="3906506"/>
            <a:ext cx="816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gámetos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57B65AAC-7260-406E-8A38-A59323F53B9D}"/>
              </a:ext>
            </a:extLst>
          </p:cNvPr>
          <p:cNvSpPr txBox="1"/>
          <p:nvPr/>
        </p:nvSpPr>
        <p:spPr>
          <a:xfrm>
            <a:off x="3014394" y="4319326"/>
            <a:ext cx="8290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genotipo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CF981EEC-EEAE-4413-ABDC-4B83069E2F9A}"/>
              </a:ext>
            </a:extLst>
          </p:cNvPr>
          <p:cNvSpPr txBox="1"/>
          <p:nvPr/>
        </p:nvSpPr>
        <p:spPr>
          <a:xfrm>
            <a:off x="3008855" y="4521382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fenotipo</a:t>
            </a:r>
          </a:p>
        </p:txBody>
      </p:sp>
      <p:grpSp>
        <p:nvGrpSpPr>
          <p:cNvPr id="41" name="Grupo 40">
            <a:extLst>
              <a:ext uri="{FF2B5EF4-FFF2-40B4-BE49-F238E27FC236}">
                <a16:creationId xmlns:a16="http://schemas.microsoft.com/office/drawing/2014/main" id="{C2652E59-81D0-4BD4-8855-842DD7BC118E}"/>
              </a:ext>
            </a:extLst>
          </p:cNvPr>
          <p:cNvGrpSpPr/>
          <p:nvPr/>
        </p:nvGrpSpPr>
        <p:grpSpPr>
          <a:xfrm>
            <a:off x="3006560" y="3138613"/>
            <a:ext cx="159328" cy="187324"/>
            <a:chOff x="2501987" y="2628996"/>
            <a:chExt cx="159328" cy="187324"/>
          </a:xfrm>
        </p:grpSpPr>
        <p:cxnSp>
          <p:nvCxnSpPr>
            <p:cNvPr id="43" name="Conector recto de flecha 42">
              <a:extLst>
                <a:ext uri="{FF2B5EF4-FFF2-40B4-BE49-F238E27FC236}">
                  <a16:creationId xmlns:a16="http://schemas.microsoft.com/office/drawing/2014/main" id="{FABB975E-AF89-4001-BF3B-DB02597E8034}"/>
                </a:ext>
              </a:extLst>
            </p:cNvPr>
            <p:cNvCxnSpPr/>
            <p:nvPr/>
          </p:nvCxnSpPr>
          <p:spPr>
            <a:xfrm>
              <a:off x="2501987" y="2635345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de flecha 45">
              <a:extLst>
                <a:ext uri="{FF2B5EF4-FFF2-40B4-BE49-F238E27FC236}">
                  <a16:creationId xmlns:a16="http://schemas.microsoft.com/office/drawing/2014/main" id="{4854CD26-8539-4A6A-87C0-0A9B96AA2476}"/>
                </a:ext>
              </a:extLst>
            </p:cNvPr>
            <p:cNvCxnSpPr/>
            <p:nvPr/>
          </p:nvCxnSpPr>
          <p:spPr>
            <a:xfrm>
              <a:off x="2501987" y="2816320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>
              <a:extLst>
                <a:ext uri="{FF2B5EF4-FFF2-40B4-BE49-F238E27FC236}">
                  <a16:creationId xmlns:a16="http://schemas.microsoft.com/office/drawing/2014/main" id="{F19FD419-739B-4281-A7A2-3FA0247E25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10068" y="2628996"/>
              <a:ext cx="0" cy="18732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3" name="Gráfico 52" descr="Masculino">
            <a:extLst>
              <a:ext uri="{FF2B5EF4-FFF2-40B4-BE49-F238E27FC236}">
                <a16:creationId xmlns:a16="http://schemas.microsoft.com/office/drawing/2014/main" id="{9847A5F9-0FDF-4BDE-82AB-3398425652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7303" y="3825953"/>
            <a:ext cx="180621" cy="180621"/>
          </a:xfrm>
          <a:prstGeom prst="rect">
            <a:avLst/>
          </a:prstGeom>
        </p:spPr>
      </p:pic>
      <p:pic>
        <p:nvPicPr>
          <p:cNvPr id="57" name="Gráfico 56" descr="Femenino">
            <a:extLst>
              <a:ext uri="{FF2B5EF4-FFF2-40B4-BE49-F238E27FC236}">
                <a16:creationId xmlns:a16="http://schemas.microsoft.com/office/drawing/2014/main" id="{7D703708-7832-48EE-8202-1E3C9D98D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314504" y="3799194"/>
            <a:ext cx="161700" cy="161700"/>
          </a:xfrm>
          <a:prstGeom prst="rect">
            <a:avLst/>
          </a:prstGeom>
        </p:spPr>
      </p:pic>
      <p:sp>
        <p:nvSpPr>
          <p:cNvPr id="58" name="CuadroTexto 57">
            <a:extLst>
              <a:ext uri="{FF2B5EF4-FFF2-40B4-BE49-F238E27FC236}">
                <a16:creationId xmlns:a16="http://schemas.microsoft.com/office/drawing/2014/main" id="{A2240B43-4A9B-4C07-B78D-84268944DC86}"/>
              </a:ext>
            </a:extLst>
          </p:cNvPr>
          <p:cNvSpPr txBox="1"/>
          <p:nvPr/>
        </p:nvSpPr>
        <p:spPr>
          <a:xfrm>
            <a:off x="801347" y="4286604"/>
            <a:ext cx="19291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BB      Bb      Bb      bb</a:t>
            </a:r>
          </a:p>
        </p:txBody>
      </p:sp>
      <p:grpSp>
        <p:nvGrpSpPr>
          <p:cNvPr id="61" name="Grupo 60">
            <a:extLst>
              <a:ext uri="{FF2B5EF4-FFF2-40B4-BE49-F238E27FC236}">
                <a16:creationId xmlns:a16="http://schemas.microsoft.com/office/drawing/2014/main" id="{80D15191-5BE3-4D44-A4A9-A0D2851E50CD}"/>
              </a:ext>
            </a:extLst>
          </p:cNvPr>
          <p:cNvGrpSpPr/>
          <p:nvPr/>
        </p:nvGrpSpPr>
        <p:grpSpPr>
          <a:xfrm>
            <a:off x="5142984" y="3690259"/>
            <a:ext cx="1311578" cy="307777"/>
            <a:chOff x="2198368" y="2671550"/>
            <a:chExt cx="1311578" cy="307777"/>
          </a:xfrm>
        </p:grpSpPr>
        <p:sp>
          <p:nvSpPr>
            <p:cNvPr id="62" name="CuadroTexto 61">
              <a:extLst>
                <a:ext uri="{FF2B5EF4-FFF2-40B4-BE49-F238E27FC236}">
                  <a16:creationId xmlns:a16="http://schemas.microsoft.com/office/drawing/2014/main" id="{98773AE4-3E9A-4D5D-9A7A-E7D3C5EA677B}"/>
                </a:ext>
              </a:extLst>
            </p:cNvPr>
            <p:cNvSpPr txBox="1"/>
            <p:nvPr/>
          </p:nvSpPr>
          <p:spPr>
            <a:xfrm>
              <a:off x="2198368" y="2671550"/>
              <a:ext cx="1311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b="1">
                  <a:solidFill>
                    <a:schemeClr val="bg1"/>
                  </a:solidFill>
                  <a:latin typeface="Inter" panose="020B0604020202020204" charset="0"/>
                  <a:ea typeface="Inter" panose="020B0604020202020204" charset="0"/>
                </a:rPr>
                <a:t>bb                Bb</a:t>
              </a:r>
            </a:p>
          </p:txBody>
        </p:sp>
        <p:sp>
          <p:nvSpPr>
            <p:cNvPr id="63" name="Signo de multiplicación 62">
              <a:extLst>
                <a:ext uri="{FF2B5EF4-FFF2-40B4-BE49-F238E27FC236}">
                  <a16:creationId xmlns:a16="http://schemas.microsoft.com/office/drawing/2014/main" id="{48105DDB-B53C-4AC6-B03A-3D95507305DA}"/>
                </a:ext>
              </a:extLst>
            </p:cNvPr>
            <p:cNvSpPr/>
            <p:nvPr/>
          </p:nvSpPr>
          <p:spPr>
            <a:xfrm>
              <a:off x="2749900" y="2770451"/>
              <a:ext cx="163627" cy="160020"/>
            </a:xfrm>
            <a:prstGeom prst="mathMultiply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64" name="Gráfico 63" descr="Masculino">
            <a:extLst>
              <a:ext uri="{FF2B5EF4-FFF2-40B4-BE49-F238E27FC236}">
                <a16:creationId xmlns:a16="http://schemas.microsoft.com/office/drawing/2014/main" id="{DDEA8275-C892-4C14-A41F-BD23F9BFC4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33349" y="3792064"/>
            <a:ext cx="180621" cy="180621"/>
          </a:xfrm>
          <a:prstGeom prst="rect">
            <a:avLst/>
          </a:prstGeom>
        </p:spPr>
      </p:pic>
      <p:pic>
        <p:nvPicPr>
          <p:cNvPr id="65" name="Gráfico 64" descr="Femenino">
            <a:extLst>
              <a:ext uri="{FF2B5EF4-FFF2-40B4-BE49-F238E27FC236}">
                <a16:creationId xmlns:a16="http://schemas.microsoft.com/office/drawing/2014/main" id="{8FD83349-626D-4AEB-9A97-A80AEB3BEE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373712" y="3766244"/>
            <a:ext cx="161700" cy="161700"/>
          </a:xfrm>
          <a:prstGeom prst="rect">
            <a:avLst/>
          </a:prstGeom>
        </p:spPr>
      </p:pic>
      <p:sp>
        <p:nvSpPr>
          <p:cNvPr id="66" name="CuadroTexto 65">
            <a:extLst>
              <a:ext uri="{FF2B5EF4-FFF2-40B4-BE49-F238E27FC236}">
                <a16:creationId xmlns:a16="http://schemas.microsoft.com/office/drawing/2014/main" id="{E060DBC7-9884-4AD9-8781-EA9746918B3C}"/>
              </a:ext>
            </a:extLst>
          </p:cNvPr>
          <p:cNvSpPr txBox="1"/>
          <p:nvPr/>
        </p:nvSpPr>
        <p:spPr>
          <a:xfrm>
            <a:off x="1015677" y="3922550"/>
            <a:ext cx="6024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(B)(b)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ADEA6226-AF5A-46BB-A7BB-9C51107DA4C2}"/>
              </a:ext>
            </a:extLst>
          </p:cNvPr>
          <p:cNvSpPr txBox="1"/>
          <p:nvPr/>
        </p:nvSpPr>
        <p:spPr>
          <a:xfrm>
            <a:off x="1910501" y="3915941"/>
            <a:ext cx="6024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(B)(b)</a:t>
            </a:r>
          </a:p>
        </p:txBody>
      </p:sp>
      <p:grpSp>
        <p:nvGrpSpPr>
          <p:cNvPr id="68" name="Grupo 67">
            <a:extLst>
              <a:ext uri="{FF2B5EF4-FFF2-40B4-BE49-F238E27FC236}">
                <a16:creationId xmlns:a16="http://schemas.microsoft.com/office/drawing/2014/main" id="{E0037E6D-7CF7-4938-B7A8-126F382839FE}"/>
              </a:ext>
            </a:extLst>
          </p:cNvPr>
          <p:cNvGrpSpPr/>
          <p:nvPr/>
        </p:nvGrpSpPr>
        <p:grpSpPr>
          <a:xfrm>
            <a:off x="1301531" y="4148541"/>
            <a:ext cx="887199" cy="177486"/>
            <a:chOff x="1937341" y="2910995"/>
            <a:chExt cx="887199" cy="177486"/>
          </a:xfrm>
        </p:grpSpPr>
        <p:cxnSp>
          <p:nvCxnSpPr>
            <p:cNvPr id="69" name="Conector recto 68">
              <a:extLst>
                <a:ext uri="{FF2B5EF4-FFF2-40B4-BE49-F238E27FC236}">
                  <a16:creationId xmlns:a16="http://schemas.microsoft.com/office/drawing/2014/main" id="{743515D1-06B6-47A2-B43F-91A37C264F70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ector recto 69">
              <a:extLst>
                <a:ext uri="{FF2B5EF4-FFF2-40B4-BE49-F238E27FC236}">
                  <a16:creationId xmlns:a16="http://schemas.microsoft.com/office/drawing/2014/main" id="{ACCC9A44-3E8B-4AB4-9405-BCF2E2D03F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ector recto 70">
              <a:extLst>
                <a:ext uri="{FF2B5EF4-FFF2-40B4-BE49-F238E27FC236}">
                  <a16:creationId xmlns:a16="http://schemas.microsoft.com/office/drawing/2014/main" id="{DF114933-C6C4-47B8-87E6-BA9FE3E217AB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Cerrar llave 71">
            <a:extLst>
              <a:ext uri="{FF2B5EF4-FFF2-40B4-BE49-F238E27FC236}">
                <a16:creationId xmlns:a16="http://schemas.microsoft.com/office/drawing/2014/main" id="{044E331F-3FA7-4850-BC16-AEDEE2D7D73F}"/>
              </a:ext>
            </a:extLst>
          </p:cNvPr>
          <p:cNvSpPr/>
          <p:nvPr/>
        </p:nvSpPr>
        <p:spPr>
          <a:xfrm rot="5400000">
            <a:off x="1459921" y="3946980"/>
            <a:ext cx="48336" cy="121913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5E5A7941-67F9-4CA4-BA3C-DCF7D158F1CA}"/>
              </a:ext>
            </a:extLst>
          </p:cNvPr>
          <p:cNvSpPr txBox="1"/>
          <p:nvPr/>
        </p:nvSpPr>
        <p:spPr>
          <a:xfrm>
            <a:off x="1233308" y="4540851"/>
            <a:ext cx="5453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negro</a:t>
            </a:r>
          </a:p>
        </p:txBody>
      </p:sp>
      <p:sp>
        <p:nvSpPr>
          <p:cNvPr id="74" name="Cerrar llave 73">
            <a:extLst>
              <a:ext uri="{FF2B5EF4-FFF2-40B4-BE49-F238E27FC236}">
                <a16:creationId xmlns:a16="http://schemas.microsoft.com/office/drawing/2014/main" id="{3F191ECB-3600-45E3-AB15-FF55D34FE487}"/>
              </a:ext>
            </a:extLst>
          </p:cNvPr>
          <p:cNvSpPr/>
          <p:nvPr/>
        </p:nvSpPr>
        <p:spPr>
          <a:xfrm rot="5400000">
            <a:off x="2409990" y="4423198"/>
            <a:ext cx="55024" cy="27254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4BF56941-40C2-48AA-B69A-DB7CE475C7E8}"/>
              </a:ext>
            </a:extLst>
          </p:cNvPr>
          <p:cNvSpPr txBox="1"/>
          <p:nvPr/>
        </p:nvSpPr>
        <p:spPr>
          <a:xfrm>
            <a:off x="2185134" y="4553094"/>
            <a:ext cx="5453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blanco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DAADE613-39B5-4C62-A56C-FB630249044E}"/>
              </a:ext>
            </a:extLst>
          </p:cNvPr>
          <p:cNvSpPr txBox="1"/>
          <p:nvPr/>
        </p:nvSpPr>
        <p:spPr>
          <a:xfrm>
            <a:off x="5932954" y="3869170"/>
            <a:ext cx="6024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(B)(b)</a:t>
            </a: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815BDC9F-E707-4E96-A1FA-BDA6259758F0}"/>
              </a:ext>
            </a:extLst>
          </p:cNvPr>
          <p:cNvSpPr txBox="1"/>
          <p:nvPr/>
        </p:nvSpPr>
        <p:spPr>
          <a:xfrm>
            <a:off x="5170116" y="3863892"/>
            <a:ext cx="382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(b)</a:t>
            </a:r>
          </a:p>
        </p:txBody>
      </p:sp>
      <p:grpSp>
        <p:nvGrpSpPr>
          <p:cNvPr id="78" name="Grupo 77">
            <a:extLst>
              <a:ext uri="{FF2B5EF4-FFF2-40B4-BE49-F238E27FC236}">
                <a16:creationId xmlns:a16="http://schemas.microsoft.com/office/drawing/2014/main" id="{5D19517C-C9D5-4119-9590-BA94722CD644}"/>
              </a:ext>
            </a:extLst>
          </p:cNvPr>
          <p:cNvGrpSpPr/>
          <p:nvPr/>
        </p:nvGrpSpPr>
        <p:grpSpPr>
          <a:xfrm>
            <a:off x="5336776" y="4108933"/>
            <a:ext cx="887199" cy="177486"/>
            <a:chOff x="1937341" y="2910995"/>
            <a:chExt cx="887199" cy="177486"/>
          </a:xfrm>
        </p:grpSpPr>
        <p:cxnSp>
          <p:nvCxnSpPr>
            <p:cNvPr id="79" name="Conector recto 78">
              <a:extLst>
                <a:ext uri="{FF2B5EF4-FFF2-40B4-BE49-F238E27FC236}">
                  <a16:creationId xmlns:a16="http://schemas.microsoft.com/office/drawing/2014/main" id="{585853DA-53D2-47EA-9041-9B93B8B3E79D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ector recto 79">
              <a:extLst>
                <a:ext uri="{FF2B5EF4-FFF2-40B4-BE49-F238E27FC236}">
                  <a16:creationId xmlns:a16="http://schemas.microsoft.com/office/drawing/2014/main" id="{67743A31-2F9B-41E5-9C72-331D6C3C91F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ector recto 80">
              <a:extLst>
                <a:ext uri="{FF2B5EF4-FFF2-40B4-BE49-F238E27FC236}">
                  <a16:creationId xmlns:a16="http://schemas.microsoft.com/office/drawing/2014/main" id="{25CE4849-B55B-4FF3-8E55-E0BFFFE27FE7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CuadroTexto 81">
            <a:extLst>
              <a:ext uri="{FF2B5EF4-FFF2-40B4-BE49-F238E27FC236}">
                <a16:creationId xmlns:a16="http://schemas.microsoft.com/office/drawing/2014/main" id="{28BDF6A2-133B-4BA6-B4F2-D0B5A6384F60}"/>
              </a:ext>
            </a:extLst>
          </p:cNvPr>
          <p:cNvSpPr txBox="1"/>
          <p:nvPr/>
        </p:nvSpPr>
        <p:spPr>
          <a:xfrm>
            <a:off x="5325433" y="4255334"/>
            <a:ext cx="946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Bb      bb</a:t>
            </a:r>
          </a:p>
        </p:txBody>
      </p:sp>
      <p:sp>
        <p:nvSpPr>
          <p:cNvPr id="83" name="Cerrar llave 82">
            <a:extLst>
              <a:ext uri="{FF2B5EF4-FFF2-40B4-BE49-F238E27FC236}">
                <a16:creationId xmlns:a16="http://schemas.microsoft.com/office/drawing/2014/main" id="{04C704E7-536B-424F-A2B8-B95DE8087F42}"/>
              </a:ext>
            </a:extLst>
          </p:cNvPr>
          <p:cNvSpPr/>
          <p:nvPr/>
        </p:nvSpPr>
        <p:spPr>
          <a:xfrm rot="5400000">
            <a:off x="5490284" y="4383590"/>
            <a:ext cx="55024" cy="27254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CuadroTexto 83">
            <a:extLst>
              <a:ext uri="{FF2B5EF4-FFF2-40B4-BE49-F238E27FC236}">
                <a16:creationId xmlns:a16="http://schemas.microsoft.com/office/drawing/2014/main" id="{D90E737F-378F-4386-A258-D227BBABD480}"/>
              </a:ext>
            </a:extLst>
          </p:cNvPr>
          <p:cNvSpPr txBox="1"/>
          <p:nvPr/>
        </p:nvSpPr>
        <p:spPr>
          <a:xfrm>
            <a:off x="5279581" y="4513486"/>
            <a:ext cx="5453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negro</a:t>
            </a:r>
          </a:p>
        </p:txBody>
      </p:sp>
      <p:sp>
        <p:nvSpPr>
          <p:cNvPr id="87" name="Cerrar llave 86">
            <a:extLst>
              <a:ext uri="{FF2B5EF4-FFF2-40B4-BE49-F238E27FC236}">
                <a16:creationId xmlns:a16="http://schemas.microsoft.com/office/drawing/2014/main" id="{75A800F5-82C2-4862-BC5A-8F5E92038FF9}"/>
              </a:ext>
            </a:extLst>
          </p:cNvPr>
          <p:cNvSpPr/>
          <p:nvPr/>
        </p:nvSpPr>
        <p:spPr>
          <a:xfrm rot="5400000">
            <a:off x="5981627" y="4391486"/>
            <a:ext cx="55024" cy="27254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794A3EAC-95B3-429B-B3BE-5A88AEBBFCE6}"/>
              </a:ext>
            </a:extLst>
          </p:cNvPr>
          <p:cNvSpPr txBox="1"/>
          <p:nvPr/>
        </p:nvSpPr>
        <p:spPr>
          <a:xfrm>
            <a:off x="5756771" y="4521382"/>
            <a:ext cx="5453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blanco</a:t>
            </a:r>
          </a:p>
        </p:txBody>
      </p:sp>
      <p:grpSp>
        <p:nvGrpSpPr>
          <p:cNvPr id="92" name="Grupo 91">
            <a:extLst>
              <a:ext uri="{FF2B5EF4-FFF2-40B4-BE49-F238E27FC236}">
                <a16:creationId xmlns:a16="http://schemas.microsoft.com/office/drawing/2014/main" id="{866272A1-FD92-4D59-8BEB-985CB59CC4F5}"/>
              </a:ext>
            </a:extLst>
          </p:cNvPr>
          <p:cNvGrpSpPr/>
          <p:nvPr/>
        </p:nvGrpSpPr>
        <p:grpSpPr>
          <a:xfrm>
            <a:off x="4610913" y="3698019"/>
            <a:ext cx="423676" cy="390996"/>
            <a:chOff x="653172" y="1499725"/>
            <a:chExt cx="304388" cy="280909"/>
          </a:xfrm>
          <a:noFill/>
        </p:grpSpPr>
        <p:sp>
          <p:nvSpPr>
            <p:cNvPr id="93" name="Google Shape;217;p33">
              <a:extLst>
                <a:ext uri="{FF2B5EF4-FFF2-40B4-BE49-F238E27FC236}">
                  <a16:creationId xmlns:a16="http://schemas.microsoft.com/office/drawing/2014/main" id="{E35A001F-2575-4055-AD9C-5831E063BF6D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227;p33">
              <a:extLst>
                <a:ext uri="{FF2B5EF4-FFF2-40B4-BE49-F238E27FC236}">
                  <a16:creationId xmlns:a16="http://schemas.microsoft.com/office/drawing/2014/main" id="{E6DEAD03-7D88-47E8-815D-71BE17381988}"/>
                </a:ext>
              </a:extLst>
            </p:cNvPr>
            <p:cNvSpPr txBox="1">
              <a:spLocks/>
            </p:cNvSpPr>
            <p:nvPr/>
          </p:nvSpPr>
          <p:spPr>
            <a:xfrm>
              <a:off x="653172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P.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95" name="Grupo 94">
            <a:extLst>
              <a:ext uri="{FF2B5EF4-FFF2-40B4-BE49-F238E27FC236}">
                <a16:creationId xmlns:a16="http://schemas.microsoft.com/office/drawing/2014/main" id="{F4565C60-49C6-47EF-AB36-3596C83CF522}"/>
              </a:ext>
            </a:extLst>
          </p:cNvPr>
          <p:cNvGrpSpPr/>
          <p:nvPr/>
        </p:nvGrpSpPr>
        <p:grpSpPr>
          <a:xfrm>
            <a:off x="4610913" y="4320771"/>
            <a:ext cx="423676" cy="390995"/>
            <a:chOff x="638392" y="1499725"/>
            <a:chExt cx="304388" cy="280908"/>
          </a:xfrm>
          <a:noFill/>
        </p:grpSpPr>
        <p:sp>
          <p:nvSpPr>
            <p:cNvPr id="96" name="Google Shape;217;p33">
              <a:extLst>
                <a:ext uri="{FF2B5EF4-FFF2-40B4-BE49-F238E27FC236}">
                  <a16:creationId xmlns:a16="http://schemas.microsoft.com/office/drawing/2014/main" id="{44FBF978-C942-4ECB-9CE7-2F85ADD5B587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227;p33">
              <a:extLst>
                <a:ext uri="{FF2B5EF4-FFF2-40B4-BE49-F238E27FC236}">
                  <a16:creationId xmlns:a16="http://schemas.microsoft.com/office/drawing/2014/main" id="{8F33D28F-ED16-42BC-9D56-F98E213B6982}"/>
                </a:ext>
              </a:extLst>
            </p:cNvPr>
            <p:cNvSpPr txBox="1">
              <a:spLocks/>
            </p:cNvSpPr>
            <p:nvPr/>
          </p:nvSpPr>
          <p:spPr>
            <a:xfrm>
              <a:off x="638392" y="1510404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sp>
        <p:nvSpPr>
          <p:cNvPr id="98" name="Rectángulo 97">
            <a:extLst>
              <a:ext uri="{FF2B5EF4-FFF2-40B4-BE49-F238E27FC236}">
                <a16:creationId xmlns:a16="http://schemas.microsoft.com/office/drawing/2014/main" id="{A4DC7429-8075-4DDB-90B5-F3E5AC5C628C}"/>
              </a:ext>
            </a:extLst>
          </p:cNvPr>
          <p:cNvSpPr/>
          <p:nvPr/>
        </p:nvSpPr>
        <p:spPr>
          <a:xfrm>
            <a:off x="4547999" y="3644463"/>
            <a:ext cx="2129474" cy="116059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9" name="Conector recto de flecha 98">
            <a:extLst>
              <a:ext uri="{FF2B5EF4-FFF2-40B4-BE49-F238E27FC236}">
                <a16:creationId xmlns:a16="http://schemas.microsoft.com/office/drawing/2014/main" id="{3A1F2A5D-7636-4AB8-98A5-A6401FDED129}"/>
              </a:ext>
            </a:extLst>
          </p:cNvPr>
          <p:cNvCxnSpPr>
            <a:cxnSpLocks/>
          </p:cNvCxnSpPr>
          <p:nvPr/>
        </p:nvCxnSpPr>
        <p:spPr>
          <a:xfrm>
            <a:off x="6426400" y="4002814"/>
            <a:ext cx="682438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cto de flecha 99">
            <a:extLst>
              <a:ext uri="{FF2B5EF4-FFF2-40B4-BE49-F238E27FC236}">
                <a16:creationId xmlns:a16="http://schemas.microsoft.com/office/drawing/2014/main" id="{C1FEAFEF-E067-4283-8402-A1FADC0DD22A}"/>
              </a:ext>
            </a:extLst>
          </p:cNvPr>
          <p:cNvCxnSpPr>
            <a:cxnSpLocks/>
          </p:cNvCxnSpPr>
          <p:nvPr/>
        </p:nvCxnSpPr>
        <p:spPr>
          <a:xfrm>
            <a:off x="6426400" y="4426249"/>
            <a:ext cx="52038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recto de flecha 100">
            <a:extLst>
              <a:ext uri="{FF2B5EF4-FFF2-40B4-BE49-F238E27FC236}">
                <a16:creationId xmlns:a16="http://schemas.microsoft.com/office/drawing/2014/main" id="{A6670A48-B16E-430B-8B92-0AFE35642EE0}"/>
              </a:ext>
            </a:extLst>
          </p:cNvPr>
          <p:cNvCxnSpPr>
            <a:cxnSpLocks/>
          </p:cNvCxnSpPr>
          <p:nvPr/>
        </p:nvCxnSpPr>
        <p:spPr>
          <a:xfrm>
            <a:off x="6426400" y="4615855"/>
            <a:ext cx="517122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22D7B2FB-C281-488E-B615-568121C990FD}"/>
              </a:ext>
            </a:extLst>
          </p:cNvPr>
          <p:cNvSpPr txBox="1"/>
          <p:nvPr/>
        </p:nvSpPr>
        <p:spPr>
          <a:xfrm>
            <a:off x="7037470" y="3848925"/>
            <a:ext cx="816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gámetos</a:t>
            </a: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0C87A6F4-BAD4-485F-95B8-91CB84545F15}"/>
              </a:ext>
            </a:extLst>
          </p:cNvPr>
          <p:cNvSpPr txBox="1"/>
          <p:nvPr/>
        </p:nvSpPr>
        <p:spPr>
          <a:xfrm>
            <a:off x="6872154" y="4272360"/>
            <a:ext cx="8290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genotipo</a:t>
            </a:r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2867B115-97DA-4193-B661-0BC215B658B1}"/>
              </a:ext>
            </a:extLst>
          </p:cNvPr>
          <p:cNvSpPr txBox="1"/>
          <p:nvPr/>
        </p:nvSpPr>
        <p:spPr>
          <a:xfrm>
            <a:off x="6866615" y="4474416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fenotipo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872D821-E47E-4AD5-830F-5DBE4B24384E}"/>
              </a:ext>
            </a:extLst>
          </p:cNvPr>
          <p:cNvSpPr txBox="1"/>
          <p:nvPr/>
        </p:nvSpPr>
        <p:spPr>
          <a:xfrm>
            <a:off x="306612" y="3385780"/>
            <a:ext cx="1199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1ª posibilidad</a:t>
            </a:r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5D4E8B44-8B00-4BF3-90E5-0ECB31ED6C44}"/>
              </a:ext>
            </a:extLst>
          </p:cNvPr>
          <p:cNvSpPr txBox="1"/>
          <p:nvPr/>
        </p:nvSpPr>
        <p:spPr>
          <a:xfrm>
            <a:off x="4496344" y="3399971"/>
            <a:ext cx="12202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2ª posibilidad</a:t>
            </a:r>
          </a:p>
        </p:txBody>
      </p:sp>
      <p:grpSp>
        <p:nvGrpSpPr>
          <p:cNvPr id="86" name="Grupo 85">
            <a:extLst>
              <a:ext uri="{FF2B5EF4-FFF2-40B4-BE49-F238E27FC236}">
                <a16:creationId xmlns:a16="http://schemas.microsoft.com/office/drawing/2014/main" id="{9DE06A3F-DD70-4776-8281-58ECCCDF5F5F}"/>
              </a:ext>
            </a:extLst>
          </p:cNvPr>
          <p:cNvGrpSpPr/>
          <p:nvPr/>
        </p:nvGrpSpPr>
        <p:grpSpPr>
          <a:xfrm>
            <a:off x="171341" y="239783"/>
            <a:ext cx="413628" cy="413628"/>
            <a:chOff x="653172" y="1499725"/>
            <a:chExt cx="793800" cy="793800"/>
          </a:xfrm>
        </p:grpSpPr>
        <p:sp>
          <p:nvSpPr>
            <p:cNvPr id="89" name="Google Shape;217;p33">
              <a:extLst>
                <a:ext uri="{FF2B5EF4-FFF2-40B4-BE49-F238E27FC236}">
                  <a16:creationId xmlns:a16="http://schemas.microsoft.com/office/drawing/2014/main" id="{F8FED72B-3A63-45B3-8ACF-BC756EC1D7FE}"/>
                </a:ext>
              </a:extLst>
            </p:cNvPr>
            <p:cNvSpPr/>
            <p:nvPr/>
          </p:nvSpPr>
          <p:spPr>
            <a:xfrm>
              <a:off x="653172" y="1499725"/>
              <a:ext cx="793800" cy="7938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227;p33">
              <a:extLst>
                <a:ext uri="{FF2B5EF4-FFF2-40B4-BE49-F238E27FC236}">
                  <a16:creationId xmlns:a16="http://schemas.microsoft.com/office/drawing/2014/main" id="{FA42CD90-CF41-463C-96A6-F3B12788145C}"/>
                </a:ext>
              </a:extLst>
            </p:cNvPr>
            <p:cNvSpPr txBox="1">
              <a:spLocks/>
            </p:cNvSpPr>
            <p:nvPr/>
          </p:nvSpPr>
          <p:spPr>
            <a:xfrm>
              <a:off x="682722" y="1794445"/>
              <a:ext cx="734701" cy="270229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de" sz="2000" b="1">
                  <a:solidFill>
                    <a:schemeClr val="lt1"/>
                  </a:solidFill>
                  <a:latin typeface="Kanit"/>
                  <a:cs typeface="Kanit"/>
                  <a:sym typeface="Kanit"/>
                </a:rPr>
                <a:t>1</a:t>
              </a:r>
            </a:p>
          </p:txBody>
        </p:sp>
      </p:grpSp>
      <p:sp>
        <p:nvSpPr>
          <p:cNvPr id="91" name="Google Shape;209;p32">
            <a:extLst>
              <a:ext uri="{FF2B5EF4-FFF2-40B4-BE49-F238E27FC236}">
                <a16:creationId xmlns:a16="http://schemas.microsoft.com/office/drawing/2014/main" id="{9FD09A2E-78B1-4DF6-BAA9-650641D78EDD}"/>
              </a:ext>
            </a:extLst>
          </p:cNvPr>
          <p:cNvSpPr txBox="1">
            <a:spLocks/>
          </p:cNvSpPr>
          <p:nvPr/>
        </p:nvSpPr>
        <p:spPr>
          <a:xfrm>
            <a:off x="584969" y="162579"/>
            <a:ext cx="8093032" cy="568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Inter SemiBold"/>
              <a:buAutoNum type="arabicPeriod"/>
              <a:defRPr sz="11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>
              <a:buFont typeface="Inter SemiBold"/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Ciertos tipos de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miopía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en la especie humana dependen de un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gen dominante (A)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; el gen para la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vista normal 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es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recesivo (a)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. ¿Cómo podrán ser los hijos de un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varón normal 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y de una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mujer miope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,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heterocigótica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? Haz un esquema de cruzamiento bien hecho.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12B1A63B-6759-4921-8A98-963D3A8623A7}"/>
              </a:ext>
            </a:extLst>
          </p:cNvPr>
          <p:cNvSpPr txBox="1"/>
          <p:nvPr/>
        </p:nvSpPr>
        <p:spPr>
          <a:xfrm>
            <a:off x="110223" y="748938"/>
            <a:ext cx="36663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Carácter: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presencia de miopía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A: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miopía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a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vista normal</a:t>
            </a:r>
          </a:p>
        </p:txBody>
      </p:sp>
      <p:grpSp>
        <p:nvGrpSpPr>
          <p:cNvPr id="106" name="Grupo 105">
            <a:extLst>
              <a:ext uri="{FF2B5EF4-FFF2-40B4-BE49-F238E27FC236}">
                <a16:creationId xmlns:a16="http://schemas.microsoft.com/office/drawing/2014/main" id="{C4DD29A7-45A7-4A9E-8E90-481C0EB510D1}"/>
              </a:ext>
            </a:extLst>
          </p:cNvPr>
          <p:cNvGrpSpPr/>
          <p:nvPr/>
        </p:nvGrpSpPr>
        <p:grpSpPr>
          <a:xfrm>
            <a:off x="2423931" y="888061"/>
            <a:ext cx="159328" cy="187324"/>
            <a:chOff x="2501987" y="2628996"/>
            <a:chExt cx="159328" cy="187324"/>
          </a:xfrm>
        </p:grpSpPr>
        <p:cxnSp>
          <p:nvCxnSpPr>
            <p:cNvPr id="107" name="Conector recto de flecha 106">
              <a:extLst>
                <a:ext uri="{FF2B5EF4-FFF2-40B4-BE49-F238E27FC236}">
                  <a16:creationId xmlns:a16="http://schemas.microsoft.com/office/drawing/2014/main" id="{524DD8D8-D8B2-4DCC-A172-402B8C6E940E}"/>
                </a:ext>
              </a:extLst>
            </p:cNvPr>
            <p:cNvCxnSpPr/>
            <p:nvPr/>
          </p:nvCxnSpPr>
          <p:spPr>
            <a:xfrm>
              <a:off x="2501987" y="2635345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ector recto de flecha 107">
              <a:extLst>
                <a:ext uri="{FF2B5EF4-FFF2-40B4-BE49-F238E27FC236}">
                  <a16:creationId xmlns:a16="http://schemas.microsoft.com/office/drawing/2014/main" id="{27D05108-E6BE-4161-8ABA-A02366F12D41}"/>
                </a:ext>
              </a:extLst>
            </p:cNvPr>
            <p:cNvCxnSpPr/>
            <p:nvPr/>
          </p:nvCxnSpPr>
          <p:spPr>
            <a:xfrm>
              <a:off x="2501987" y="2816320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ector recto 108">
              <a:extLst>
                <a:ext uri="{FF2B5EF4-FFF2-40B4-BE49-F238E27FC236}">
                  <a16:creationId xmlns:a16="http://schemas.microsoft.com/office/drawing/2014/main" id="{7C48EF0E-6759-4ABC-A64C-DB2625E338C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10068" y="2628996"/>
              <a:ext cx="0" cy="18732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0" name="Conector recto 109">
            <a:extLst>
              <a:ext uri="{FF2B5EF4-FFF2-40B4-BE49-F238E27FC236}">
                <a16:creationId xmlns:a16="http://schemas.microsoft.com/office/drawing/2014/main" id="{6DA85D16-637D-424B-8A8A-5D704817E4F5}"/>
              </a:ext>
            </a:extLst>
          </p:cNvPr>
          <p:cNvCxnSpPr/>
          <p:nvPr/>
        </p:nvCxnSpPr>
        <p:spPr>
          <a:xfrm>
            <a:off x="155943" y="730615"/>
            <a:ext cx="83897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1" name="Grupo 110">
            <a:extLst>
              <a:ext uri="{FF2B5EF4-FFF2-40B4-BE49-F238E27FC236}">
                <a16:creationId xmlns:a16="http://schemas.microsoft.com/office/drawing/2014/main" id="{339B226D-8533-4479-96BC-79644B259B7C}"/>
              </a:ext>
            </a:extLst>
          </p:cNvPr>
          <p:cNvGrpSpPr/>
          <p:nvPr/>
        </p:nvGrpSpPr>
        <p:grpSpPr>
          <a:xfrm>
            <a:off x="893493" y="1161472"/>
            <a:ext cx="1257075" cy="307777"/>
            <a:chOff x="1737453" y="2635658"/>
            <a:chExt cx="1257075" cy="307777"/>
          </a:xfrm>
        </p:grpSpPr>
        <p:sp>
          <p:nvSpPr>
            <p:cNvPr id="112" name="CuadroTexto 111">
              <a:extLst>
                <a:ext uri="{FF2B5EF4-FFF2-40B4-BE49-F238E27FC236}">
                  <a16:creationId xmlns:a16="http://schemas.microsoft.com/office/drawing/2014/main" id="{6EE90E69-3656-455B-B584-8406E31281B4}"/>
                </a:ext>
              </a:extLst>
            </p:cNvPr>
            <p:cNvSpPr txBox="1"/>
            <p:nvPr/>
          </p:nvSpPr>
          <p:spPr>
            <a:xfrm>
              <a:off x="1737453" y="2635658"/>
              <a:ext cx="12570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b="1">
                  <a:solidFill>
                    <a:schemeClr val="bg1"/>
                  </a:solidFill>
                  <a:latin typeface="Inter" panose="020B0604020202020204" charset="0"/>
                  <a:ea typeface="Inter" panose="020B0604020202020204" charset="0"/>
                </a:rPr>
                <a:t>aa               Aa</a:t>
              </a:r>
            </a:p>
          </p:txBody>
        </p:sp>
        <p:sp>
          <p:nvSpPr>
            <p:cNvPr id="113" name="Signo de multiplicación 112">
              <a:extLst>
                <a:ext uri="{FF2B5EF4-FFF2-40B4-BE49-F238E27FC236}">
                  <a16:creationId xmlns:a16="http://schemas.microsoft.com/office/drawing/2014/main" id="{B4D31E4C-AA72-4773-B113-7E22818BFF20}"/>
                </a:ext>
              </a:extLst>
            </p:cNvPr>
            <p:cNvSpPr/>
            <p:nvPr/>
          </p:nvSpPr>
          <p:spPr>
            <a:xfrm>
              <a:off x="2271237" y="2737456"/>
              <a:ext cx="163627" cy="160020"/>
            </a:xfrm>
            <a:prstGeom prst="mathMultiply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14" name="Grupo 113">
            <a:extLst>
              <a:ext uri="{FF2B5EF4-FFF2-40B4-BE49-F238E27FC236}">
                <a16:creationId xmlns:a16="http://schemas.microsoft.com/office/drawing/2014/main" id="{53E8AF29-E52A-4BB6-8B8A-553E2FB00F69}"/>
              </a:ext>
            </a:extLst>
          </p:cNvPr>
          <p:cNvGrpSpPr/>
          <p:nvPr/>
        </p:nvGrpSpPr>
        <p:grpSpPr>
          <a:xfrm>
            <a:off x="352003" y="1155755"/>
            <a:ext cx="423676" cy="390996"/>
            <a:chOff x="653172" y="1499725"/>
            <a:chExt cx="304388" cy="280909"/>
          </a:xfrm>
          <a:noFill/>
        </p:grpSpPr>
        <p:sp>
          <p:nvSpPr>
            <p:cNvPr id="115" name="Google Shape;217;p33">
              <a:extLst>
                <a:ext uri="{FF2B5EF4-FFF2-40B4-BE49-F238E27FC236}">
                  <a16:creationId xmlns:a16="http://schemas.microsoft.com/office/drawing/2014/main" id="{557293B0-64D6-4447-B30C-378386B2E796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3">
              <a:extLst>
                <a:ext uri="{FF2B5EF4-FFF2-40B4-BE49-F238E27FC236}">
                  <a16:creationId xmlns:a16="http://schemas.microsoft.com/office/drawing/2014/main" id="{D9DB6395-6701-445B-B71E-4693931D39DD}"/>
                </a:ext>
              </a:extLst>
            </p:cNvPr>
            <p:cNvSpPr txBox="1">
              <a:spLocks/>
            </p:cNvSpPr>
            <p:nvPr/>
          </p:nvSpPr>
          <p:spPr>
            <a:xfrm>
              <a:off x="653172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P.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17" name="Grupo 116">
            <a:extLst>
              <a:ext uri="{FF2B5EF4-FFF2-40B4-BE49-F238E27FC236}">
                <a16:creationId xmlns:a16="http://schemas.microsoft.com/office/drawing/2014/main" id="{B7827F32-47B9-4117-BD15-69E9014322FE}"/>
              </a:ext>
            </a:extLst>
          </p:cNvPr>
          <p:cNvGrpSpPr/>
          <p:nvPr/>
        </p:nvGrpSpPr>
        <p:grpSpPr>
          <a:xfrm>
            <a:off x="1078430" y="1571047"/>
            <a:ext cx="887199" cy="177486"/>
            <a:chOff x="1937341" y="2910995"/>
            <a:chExt cx="887199" cy="177486"/>
          </a:xfrm>
        </p:grpSpPr>
        <p:cxnSp>
          <p:nvCxnSpPr>
            <p:cNvPr id="118" name="Conector recto 117">
              <a:extLst>
                <a:ext uri="{FF2B5EF4-FFF2-40B4-BE49-F238E27FC236}">
                  <a16:creationId xmlns:a16="http://schemas.microsoft.com/office/drawing/2014/main" id="{F4900A47-D9B8-4F12-BFC3-953E82C9AF6F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ector recto 118">
              <a:extLst>
                <a:ext uri="{FF2B5EF4-FFF2-40B4-BE49-F238E27FC236}">
                  <a16:creationId xmlns:a16="http://schemas.microsoft.com/office/drawing/2014/main" id="{3C8378F2-C1B1-4689-9B43-A38E7580970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ector recto 119">
              <a:extLst>
                <a:ext uri="{FF2B5EF4-FFF2-40B4-BE49-F238E27FC236}">
                  <a16:creationId xmlns:a16="http://schemas.microsoft.com/office/drawing/2014/main" id="{7E2263CF-AAE5-4E3C-A149-0D7D360DD67C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CuadroTexto 120">
            <a:extLst>
              <a:ext uri="{FF2B5EF4-FFF2-40B4-BE49-F238E27FC236}">
                <a16:creationId xmlns:a16="http://schemas.microsoft.com/office/drawing/2014/main" id="{65C45861-CF68-4986-A1BD-EDDC01436D1C}"/>
              </a:ext>
            </a:extLst>
          </p:cNvPr>
          <p:cNvSpPr txBox="1"/>
          <p:nvPr/>
        </p:nvSpPr>
        <p:spPr>
          <a:xfrm>
            <a:off x="915362" y="1351253"/>
            <a:ext cx="3674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(a)</a:t>
            </a:r>
          </a:p>
        </p:txBody>
      </p:sp>
      <p:sp>
        <p:nvSpPr>
          <p:cNvPr id="122" name="CuadroTexto 121">
            <a:extLst>
              <a:ext uri="{FF2B5EF4-FFF2-40B4-BE49-F238E27FC236}">
                <a16:creationId xmlns:a16="http://schemas.microsoft.com/office/drawing/2014/main" id="{A48DDAFC-EDDF-4544-822C-5E08EA5EC76D}"/>
              </a:ext>
            </a:extLst>
          </p:cNvPr>
          <p:cNvSpPr txBox="1"/>
          <p:nvPr/>
        </p:nvSpPr>
        <p:spPr>
          <a:xfrm>
            <a:off x="1672155" y="1344446"/>
            <a:ext cx="5437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(A)(a)</a:t>
            </a:r>
          </a:p>
        </p:txBody>
      </p:sp>
      <p:sp>
        <p:nvSpPr>
          <p:cNvPr id="123" name="CuadroTexto 122">
            <a:extLst>
              <a:ext uri="{FF2B5EF4-FFF2-40B4-BE49-F238E27FC236}">
                <a16:creationId xmlns:a16="http://schemas.microsoft.com/office/drawing/2014/main" id="{2D358A4A-61C3-4980-AC84-45111DB18CEA}"/>
              </a:ext>
            </a:extLst>
          </p:cNvPr>
          <p:cNvSpPr txBox="1"/>
          <p:nvPr/>
        </p:nvSpPr>
        <p:spPr>
          <a:xfrm>
            <a:off x="1078430" y="1728180"/>
            <a:ext cx="8819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Aa      aa</a:t>
            </a:r>
          </a:p>
        </p:txBody>
      </p:sp>
      <p:sp>
        <p:nvSpPr>
          <p:cNvPr id="124" name="Cerrar llave 123">
            <a:extLst>
              <a:ext uri="{FF2B5EF4-FFF2-40B4-BE49-F238E27FC236}">
                <a16:creationId xmlns:a16="http://schemas.microsoft.com/office/drawing/2014/main" id="{3A6A4630-443F-49CE-A326-D4034EB25008}"/>
              </a:ext>
            </a:extLst>
          </p:cNvPr>
          <p:cNvSpPr/>
          <p:nvPr/>
        </p:nvSpPr>
        <p:spPr>
          <a:xfrm rot="5400000">
            <a:off x="1256564" y="1865244"/>
            <a:ext cx="55024" cy="27254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Cerrar llave 124">
            <a:extLst>
              <a:ext uri="{FF2B5EF4-FFF2-40B4-BE49-F238E27FC236}">
                <a16:creationId xmlns:a16="http://schemas.microsoft.com/office/drawing/2014/main" id="{E5F19ABB-BF17-4963-9A1A-7D977FCC1592}"/>
              </a:ext>
            </a:extLst>
          </p:cNvPr>
          <p:cNvSpPr/>
          <p:nvPr/>
        </p:nvSpPr>
        <p:spPr>
          <a:xfrm rot="5400000">
            <a:off x="1732152" y="1865245"/>
            <a:ext cx="55024" cy="27254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CuadroTexto 125">
            <a:extLst>
              <a:ext uri="{FF2B5EF4-FFF2-40B4-BE49-F238E27FC236}">
                <a16:creationId xmlns:a16="http://schemas.microsoft.com/office/drawing/2014/main" id="{111CBCA8-24CD-4252-89F9-27C7D0CAE45C}"/>
              </a:ext>
            </a:extLst>
          </p:cNvPr>
          <p:cNvSpPr txBox="1"/>
          <p:nvPr/>
        </p:nvSpPr>
        <p:spPr>
          <a:xfrm>
            <a:off x="1503757" y="1994359"/>
            <a:ext cx="5581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normal</a:t>
            </a:r>
          </a:p>
        </p:txBody>
      </p:sp>
      <p:sp>
        <p:nvSpPr>
          <p:cNvPr id="127" name="CuadroTexto 126">
            <a:extLst>
              <a:ext uri="{FF2B5EF4-FFF2-40B4-BE49-F238E27FC236}">
                <a16:creationId xmlns:a16="http://schemas.microsoft.com/office/drawing/2014/main" id="{C25D77DE-8D57-4F28-886E-37DADC7DAABF}"/>
              </a:ext>
            </a:extLst>
          </p:cNvPr>
          <p:cNvSpPr txBox="1"/>
          <p:nvPr/>
        </p:nvSpPr>
        <p:spPr>
          <a:xfrm>
            <a:off x="1031708" y="1995140"/>
            <a:ext cx="5453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miopía</a:t>
            </a:r>
          </a:p>
        </p:txBody>
      </p:sp>
      <p:grpSp>
        <p:nvGrpSpPr>
          <p:cNvPr id="128" name="Grupo 127">
            <a:extLst>
              <a:ext uri="{FF2B5EF4-FFF2-40B4-BE49-F238E27FC236}">
                <a16:creationId xmlns:a16="http://schemas.microsoft.com/office/drawing/2014/main" id="{FFDACDB5-CD5D-40DC-BB88-B58F8DE674A5}"/>
              </a:ext>
            </a:extLst>
          </p:cNvPr>
          <p:cNvGrpSpPr/>
          <p:nvPr/>
        </p:nvGrpSpPr>
        <p:grpSpPr>
          <a:xfrm>
            <a:off x="352003" y="1778507"/>
            <a:ext cx="423676" cy="390995"/>
            <a:chOff x="638392" y="1499725"/>
            <a:chExt cx="304388" cy="280908"/>
          </a:xfrm>
          <a:noFill/>
        </p:grpSpPr>
        <p:sp>
          <p:nvSpPr>
            <p:cNvPr id="129" name="Google Shape;217;p33">
              <a:extLst>
                <a:ext uri="{FF2B5EF4-FFF2-40B4-BE49-F238E27FC236}">
                  <a16:creationId xmlns:a16="http://schemas.microsoft.com/office/drawing/2014/main" id="{F274F5DE-8027-4A6D-AD0E-7735CF7D1231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227;p33">
              <a:extLst>
                <a:ext uri="{FF2B5EF4-FFF2-40B4-BE49-F238E27FC236}">
                  <a16:creationId xmlns:a16="http://schemas.microsoft.com/office/drawing/2014/main" id="{861D7EFC-5D71-4AC2-A365-6B545033A7A6}"/>
                </a:ext>
              </a:extLst>
            </p:cNvPr>
            <p:cNvSpPr txBox="1">
              <a:spLocks/>
            </p:cNvSpPr>
            <p:nvPr/>
          </p:nvSpPr>
          <p:spPr>
            <a:xfrm>
              <a:off x="638392" y="1510404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sp>
        <p:nvSpPr>
          <p:cNvPr id="131" name="Rectángulo 130">
            <a:extLst>
              <a:ext uri="{FF2B5EF4-FFF2-40B4-BE49-F238E27FC236}">
                <a16:creationId xmlns:a16="http://schemas.microsoft.com/office/drawing/2014/main" id="{E46AD1AC-EDDA-40D4-9EF2-BF81635346C8}"/>
              </a:ext>
            </a:extLst>
          </p:cNvPr>
          <p:cNvSpPr/>
          <p:nvPr/>
        </p:nvSpPr>
        <p:spPr>
          <a:xfrm>
            <a:off x="289089" y="1102199"/>
            <a:ext cx="1926805" cy="1131054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32" name="Conector recto de flecha 131">
            <a:extLst>
              <a:ext uri="{FF2B5EF4-FFF2-40B4-BE49-F238E27FC236}">
                <a16:creationId xmlns:a16="http://schemas.microsoft.com/office/drawing/2014/main" id="{B159BD14-E74A-438F-B0C8-E797328827A2}"/>
              </a:ext>
            </a:extLst>
          </p:cNvPr>
          <p:cNvCxnSpPr>
            <a:cxnSpLocks/>
          </p:cNvCxnSpPr>
          <p:nvPr/>
        </p:nvCxnSpPr>
        <p:spPr>
          <a:xfrm flipV="1">
            <a:off x="2160476" y="1469249"/>
            <a:ext cx="208037" cy="215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Conector recto de flecha 132">
            <a:extLst>
              <a:ext uri="{FF2B5EF4-FFF2-40B4-BE49-F238E27FC236}">
                <a16:creationId xmlns:a16="http://schemas.microsoft.com/office/drawing/2014/main" id="{10542B5A-315A-44EE-AE24-A1CC2609FE34}"/>
              </a:ext>
            </a:extLst>
          </p:cNvPr>
          <p:cNvCxnSpPr>
            <a:cxnSpLocks/>
            <a:stCxn id="123" idx="3"/>
          </p:cNvCxnSpPr>
          <p:nvPr/>
        </p:nvCxnSpPr>
        <p:spPr>
          <a:xfrm>
            <a:off x="1960403" y="1882069"/>
            <a:ext cx="41137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Conector recto de flecha 133">
            <a:extLst>
              <a:ext uri="{FF2B5EF4-FFF2-40B4-BE49-F238E27FC236}">
                <a16:creationId xmlns:a16="http://schemas.microsoft.com/office/drawing/2014/main" id="{1AD87857-9281-4E13-B182-9CEC65A331C4}"/>
              </a:ext>
            </a:extLst>
          </p:cNvPr>
          <p:cNvCxnSpPr>
            <a:cxnSpLocks/>
          </p:cNvCxnSpPr>
          <p:nvPr/>
        </p:nvCxnSpPr>
        <p:spPr>
          <a:xfrm flipV="1">
            <a:off x="2023013" y="2109775"/>
            <a:ext cx="345500" cy="42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CuadroTexto 134">
            <a:extLst>
              <a:ext uri="{FF2B5EF4-FFF2-40B4-BE49-F238E27FC236}">
                <a16:creationId xmlns:a16="http://schemas.microsoft.com/office/drawing/2014/main" id="{A2CEBFB3-0E9C-41A8-9149-7E7090B22972}"/>
              </a:ext>
            </a:extLst>
          </p:cNvPr>
          <p:cNvSpPr txBox="1"/>
          <p:nvPr/>
        </p:nvSpPr>
        <p:spPr>
          <a:xfrm>
            <a:off x="2297145" y="1315360"/>
            <a:ext cx="816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gámetos</a:t>
            </a:r>
          </a:p>
        </p:txBody>
      </p: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D47FC625-EF43-45B7-BA1F-4B05DE6CD7BF}"/>
              </a:ext>
            </a:extLst>
          </p:cNvPr>
          <p:cNvSpPr txBox="1"/>
          <p:nvPr/>
        </p:nvSpPr>
        <p:spPr>
          <a:xfrm>
            <a:off x="2297145" y="1728180"/>
            <a:ext cx="8290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genotipo</a:t>
            </a:r>
          </a:p>
        </p:txBody>
      </p:sp>
      <p:sp>
        <p:nvSpPr>
          <p:cNvPr id="137" name="CuadroTexto 136">
            <a:extLst>
              <a:ext uri="{FF2B5EF4-FFF2-40B4-BE49-F238E27FC236}">
                <a16:creationId xmlns:a16="http://schemas.microsoft.com/office/drawing/2014/main" id="{E0BC985B-63E4-4B0E-9EEA-6767C23C6EBF}"/>
              </a:ext>
            </a:extLst>
          </p:cNvPr>
          <p:cNvSpPr txBox="1"/>
          <p:nvPr/>
        </p:nvSpPr>
        <p:spPr>
          <a:xfrm>
            <a:off x="2291606" y="1968336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fenotipo</a:t>
            </a:r>
          </a:p>
        </p:txBody>
      </p:sp>
      <p:pic>
        <p:nvPicPr>
          <p:cNvPr id="138" name="Gráfico 137" descr="Masculino">
            <a:extLst>
              <a:ext uri="{FF2B5EF4-FFF2-40B4-BE49-F238E27FC236}">
                <a16:creationId xmlns:a16="http://schemas.microsoft.com/office/drawing/2014/main" id="{B20F8F6D-314E-41F7-8DEB-488C3E7DDB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5051" y="1238310"/>
            <a:ext cx="180621" cy="180621"/>
          </a:xfrm>
          <a:prstGeom prst="rect">
            <a:avLst/>
          </a:prstGeom>
        </p:spPr>
      </p:pic>
      <p:pic>
        <p:nvPicPr>
          <p:cNvPr id="139" name="Gráfico 138" descr="Femenino">
            <a:extLst>
              <a:ext uri="{FF2B5EF4-FFF2-40B4-BE49-F238E27FC236}">
                <a16:creationId xmlns:a16="http://schemas.microsoft.com/office/drawing/2014/main" id="{E537B6F0-8F33-4BEC-B640-D18A44F831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655911" y="1238310"/>
            <a:ext cx="161700" cy="16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016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B4270B27-5181-459C-A703-4FB0B598ADE2}"/>
              </a:ext>
            </a:extLst>
          </p:cNvPr>
          <p:cNvGrpSpPr/>
          <p:nvPr/>
        </p:nvGrpSpPr>
        <p:grpSpPr>
          <a:xfrm>
            <a:off x="200906" y="241972"/>
            <a:ext cx="413628" cy="413628"/>
            <a:chOff x="653172" y="1499725"/>
            <a:chExt cx="793800" cy="793800"/>
          </a:xfrm>
        </p:grpSpPr>
        <p:sp>
          <p:nvSpPr>
            <p:cNvPr id="7" name="Google Shape;217;p33">
              <a:extLst>
                <a:ext uri="{FF2B5EF4-FFF2-40B4-BE49-F238E27FC236}">
                  <a16:creationId xmlns:a16="http://schemas.microsoft.com/office/drawing/2014/main" id="{8976201A-DB6D-47DA-9329-D88CA68E3FB2}"/>
                </a:ext>
              </a:extLst>
            </p:cNvPr>
            <p:cNvSpPr/>
            <p:nvPr/>
          </p:nvSpPr>
          <p:spPr>
            <a:xfrm>
              <a:off x="653172" y="1499725"/>
              <a:ext cx="793800" cy="7938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227;p33">
              <a:extLst>
                <a:ext uri="{FF2B5EF4-FFF2-40B4-BE49-F238E27FC236}">
                  <a16:creationId xmlns:a16="http://schemas.microsoft.com/office/drawing/2014/main" id="{7C7C0BF2-C4BB-4385-9D39-510EB2692A5D}"/>
                </a:ext>
              </a:extLst>
            </p:cNvPr>
            <p:cNvSpPr txBox="1">
              <a:spLocks/>
            </p:cNvSpPr>
            <p:nvPr/>
          </p:nvSpPr>
          <p:spPr>
            <a:xfrm>
              <a:off x="682722" y="1794445"/>
              <a:ext cx="734701" cy="270229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de" sz="2000" b="1">
                  <a:solidFill>
                    <a:schemeClr val="lt1"/>
                  </a:solidFill>
                  <a:latin typeface="Kanit"/>
                  <a:cs typeface="Kanit"/>
                  <a:sym typeface="Kanit"/>
                </a:rPr>
                <a:t>3</a:t>
              </a:r>
            </a:p>
          </p:txBody>
        </p:sp>
      </p:grpSp>
      <p:sp>
        <p:nvSpPr>
          <p:cNvPr id="10" name="Google Shape;209;p32">
            <a:extLst>
              <a:ext uri="{FF2B5EF4-FFF2-40B4-BE49-F238E27FC236}">
                <a16:creationId xmlns:a16="http://schemas.microsoft.com/office/drawing/2014/main" id="{9073ED15-5B6D-4881-A0A4-85851EA76372}"/>
              </a:ext>
            </a:extLst>
          </p:cNvPr>
          <p:cNvSpPr txBox="1">
            <a:spLocks/>
          </p:cNvSpPr>
          <p:nvPr/>
        </p:nvSpPr>
        <p:spPr>
          <a:xfrm>
            <a:off x="614534" y="164768"/>
            <a:ext cx="8093032" cy="568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Inter SemiBold"/>
              <a:buAutoNum type="arabicPeriod"/>
              <a:defRPr sz="11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>
              <a:buFont typeface="Inter SemiBold"/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En la especie humana, el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pelo en pico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depende de un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gel dominante (P)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; el gen que determina el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pelo recto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es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recesivo (p)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. ¿Cómo podrán ser los hijos de un varón de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pelo en pico, homocigótico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, y de una mujer de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pelo recto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,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homocigótica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? Haz un esquema de cruzamiento bien hecho.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7408E80-0697-45D0-9A74-2EEB245B4645}"/>
              </a:ext>
            </a:extLst>
          </p:cNvPr>
          <p:cNvSpPr txBox="1"/>
          <p:nvPr/>
        </p:nvSpPr>
        <p:spPr>
          <a:xfrm>
            <a:off x="139788" y="751127"/>
            <a:ext cx="3320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Carácter: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forma del pelo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P: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pelo en pico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p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pelo recto</a:t>
            </a:r>
          </a:p>
        </p:txBody>
      </p:sp>
      <p:grpSp>
        <p:nvGrpSpPr>
          <p:cNvPr id="57" name="Grupo 56">
            <a:extLst>
              <a:ext uri="{FF2B5EF4-FFF2-40B4-BE49-F238E27FC236}">
                <a16:creationId xmlns:a16="http://schemas.microsoft.com/office/drawing/2014/main" id="{D379B5C6-E4F6-4E82-BB1D-53C8203A2041}"/>
              </a:ext>
            </a:extLst>
          </p:cNvPr>
          <p:cNvGrpSpPr/>
          <p:nvPr/>
        </p:nvGrpSpPr>
        <p:grpSpPr>
          <a:xfrm>
            <a:off x="2042861" y="881389"/>
            <a:ext cx="159328" cy="187324"/>
            <a:chOff x="2501987" y="2628996"/>
            <a:chExt cx="159328" cy="187324"/>
          </a:xfrm>
        </p:grpSpPr>
        <p:cxnSp>
          <p:nvCxnSpPr>
            <p:cNvPr id="13" name="Conector recto de flecha 12">
              <a:extLst>
                <a:ext uri="{FF2B5EF4-FFF2-40B4-BE49-F238E27FC236}">
                  <a16:creationId xmlns:a16="http://schemas.microsoft.com/office/drawing/2014/main" id="{DD1C6474-5525-4902-B252-7BB4F5CE7F1E}"/>
                </a:ext>
              </a:extLst>
            </p:cNvPr>
            <p:cNvCxnSpPr/>
            <p:nvPr/>
          </p:nvCxnSpPr>
          <p:spPr>
            <a:xfrm>
              <a:off x="2501987" y="2635345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de flecha 15">
              <a:extLst>
                <a:ext uri="{FF2B5EF4-FFF2-40B4-BE49-F238E27FC236}">
                  <a16:creationId xmlns:a16="http://schemas.microsoft.com/office/drawing/2014/main" id="{D7C5F5A1-294D-42DC-BCF3-B5DA12629E65}"/>
                </a:ext>
              </a:extLst>
            </p:cNvPr>
            <p:cNvCxnSpPr/>
            <p:nvPr/>
          </p:nvCxnSpPr>
          <p:spPr>
            <a:xfrm>
              <a:off x="2501987" y="2816320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>
              <a:extLst>
                <a:ext uri="{FF2B5EF4-FFF2-40B4-BE49-F238E27FC236}">
                  <a16:creationId xmlns:a16="http://schemas.microsoft.com/office/drawing/2014/main" id="{1029E2BF-246C-4133-84E4-60C32FF23B4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10068" y="2628996"/>
              <a:ext cx="0" cy="18732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60B53088-312B-4987-8591-8B0C390E94B7}"/>
              </a:ext>
            </a:extLst>
          </p:cNvPr>
          <p:cNvCxnSpPr/>
          <p:nvPr/>
        </p:nvCxnSpPr>
        <p:spPr>
          <a:xfrm>
            <a:off x="185508" y="732804"/>
            <a:ext cx="83897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upo 51">
            <a:extLst>
              <a:ext uri="{FF2B5EF4-FFF2-40B4-BE49-F238E27FC236}">
                <a16:creationId xmlns:a16="http://schemas.microsoft.com/office/drawing/2014/main" id="{6ED3694A-5839-459D-AE22-A44572E2547E}"/>
              </a:ext>
            </a:extLst>
          </p:cNvPr>
          <p:cNvGrpSpPr/>
          <p:nvPr/>
        </p:nvGrpSpPr>
        <p:grpSpPr>
          <a:xfrm>
            <a:off x="4424040" y="1035655"/>
            <a:ext cx="1313180" cy="307777"/>
            <a:chOff x="2198368" y="2671550"/>
            <a:chExt cx="1313180" cy="307777"/>
          </a:xfrm>
        </p:grpSpPr>
        <p:sp>
          <p:nvSpPr>
            <p:cNvPr id="53" name="CuadroTexto 52">
              <a:extLst>
                <a:ext uri="{FF2B5EF4-FFF2-40B4-BE49-F238E27FC236}">
                  <a16:creationId xmlns:a16="http://schemas.microsoft.com/office/drawing/2014/main" id="{192E28B1-BA13-43E2-A465-09E5B1E13E8A}"/>
                </a:ext>
              </a:extLst>
            </p:cNvPr>
            <p:cNvSpPr txBox="1"/>
            <p:nvPr/>
          </p:nvSpPr>
          <p:spPr>
            <a:xfrm>
              <a:off x="2198368" y="2671550"/>
              <a:ext cx="13131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b="1">
                  <a:solidFill>
                    <a:schemeClr val="bg1"/>
                  </a:solidFill>
                  <a:latin typeface="Inter" panose="020B0604020202020204" charset="0"/>
                  <a:ea typeface="Inter" panose="020B0604020202020204" charset="0"/>
                </a:rPr>
                <a:t>PP                pp</a:t>
              </a:r>
            </a:p>
          </p:txBody>
        </p:sp>
        <p:sp>
          <p:nvSpPr>
            <p:cNvPr id="58" name="Signo de multiplicación 57">
              <a:extLst>
                <a:ext uri="{FF2B5EF4-FFF2-40B4-BE49-F238E27FC236}">
                  <a16:creationId xmlns:a16="http://schemas.microsoft.com/office/drawing/2014/main" id="{40B4E261-3C23-4CB6-A730-59B3ADD6B771}"/>
                </a:ext>
              </a:extLst>
            </p:cNvPr>
            <p:cNvSpPr/>
            <p:nvPr/>
          </p:nvSpPr>
          <p:spPr>
            <a:xfrm>
              <a:off x="2749900" y="2770451"/>
              <a:ext cx="163627" cy="160020"/>
            </a:xfrm>
            <a:prstGeom prst="mathMultiply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1BA6103C-7A59-4981-9945-72B59B17162C}"/>
              </a:ext>
            </a:extLst>
          </p:cNvPr>
          <p:cNvGrpSpPr/>
          <p:nvPr/>
        </p:nvGrpSpPr>
        <p:grpSpPr>
          <a:xfrm>
            <a:off x="3746421" y="1009526"/>
            <a:ext cx="423676" cy="390996"/>
            <a:chOff x="653172" y="1499725"/>
            <a:chExt cx="304388" cy="280909"/>
          </a:xfrm>
          <a:noFill/>
        </p:grpSpPr>
        <p:sp>
          <p:nvSpPr>
            <p:cNvPr id="64" name="Google Shape;217;p33">
              <a:extLst>
                <a:ext uri="{FF2B5EF4-FFF2-40B4-BE49-F238E27FC236}">
                  <a16:creationId xmlns:a16="http://schemas.microsoft.com/office/drawing/2014/main" id="{8245B986-9B21-4911-8E88-976B2A2F7295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227;p33">
              <a:extLst>
                <a:ext uri="{FF2B5EF4-FFF2-40B4-BE49-F238E27FC236}">
                  <a16:creationId xmlns:a16="http://schemas.microsoft.com/office/drawing/2014/main" id="{53633C1E-D8B4-48B1-A2E4-07EF839B66B2}"/>
                </a:ext>
              </a:extLst>
            </p:cNvPr>
            <p:cNvSpPr txBox="1">
              <a:spLocks/>
            </p:cNvSpPr>
            <p:nvPr/>
          </p:nvSpPr>
          <p:spPr>
            <a:xfrm>
              <a:off x="653172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P.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66" name="Grupo 65">
            <a:extLst>
              <a:ext uri="{FF2B5EF4-FFF2-40B4-BE49-F238E27FC236}">
                <a16:creationId xmlns:a16="http://schemas.microsoft.com/office/drawing/2014/main" id="{F7942CB8-3A07-4316-8983-6FAC4EE434A9}"/>
              </a:ext>
            </a:extLst>
          </p:cNvPr>
          <p:cNvGrpSpPr/>
          <p:nvPr/>
        </p:nvGrpSpPr>
        <p:grpSpPr>
          <a:xfrm>
            <a:off x="3722327" y="1528124"/>
            <a:ext cx="423676" cy="390995"/>
            <a:chOff x="638392" y="1499725"/>
            <a:chExt cx="304388" cy="280908"/>
          </a:xfrm>
          <a:noFill/>
        </p:grpSpPr>
        <p:sp>
          <p:nvSpPr>
            <p:cNvPr id="67" name="Google Shape;217;p33">
              <a:extLst>
                <a:ext uri="{FF2B5EF4-FFF2-40B4-BE49-F238E27FC236}">
                  <a16:creationId xmlns:a16="http://schemas.microsoft.com/office/drawing/2014/main" id="{9696F640-36D9-4866-B0E8-181E899CC617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227;p33">
              <a:extLst>
                <a:ext uri="{FF2B5EF4-FFF2-40B4-BE49-F238E27FC236}">
                  <a16:creationId xmlns:a16="http://schemas.microsoft.com/office/drawing/2014/main" id="{5B407631-8FE2-4433-856E-15C1D90A5CB6}"/>
                </a:ext>
              </a:extLst>
            </p:cNvPr>
            <p:cNvSpPr txBox="1">
              <a:spLocks/>
            </p:cNvSpPr>
            <p:nvPr/>
          </p:nvSpPr>
          <p:spPr>
            <a:xfrm>
              <a:off x="638392" y="1510404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sp>
        <p:nvSpPr>
          <p:cNvPr id="69" name="Rectángulo 68">
            <a:extLst>
              <a:ext uri="{FF2B5EF4-FFF2-40B4-BE49-F238E27FC236}">
                <a16:creationId xmlns:a16="http://schemas.microsoft.com/office/drawing/2014/main" id="{4B4F653D-B15A-4746-8BBB-E91666FB6901}"/>
              </a:ext>
            </a:extLst>
          </p:cNvPr>
          <p:cNvSpPr/>
          <p:nvPr/>
        </p:nvSpPr>
        <p:spPr>
          <a:xfrm>
            <a:off x="3652880" y="923512"/>
            <a:ext cx="2244146" cy="1199640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0" name="Conector recto de flecha 69">
            <a:extLst>
              <a:ext uri="{FF2B5EF4-FFF2-40B4-BE49-F238E27FC236}">
                <a16:creationId xmlns:a16="http://schemas.microsoft.com/office/drawing/2014/main" id="{5A866BBE-6265-42E1-A6FE-CBB6778208AE}"/>
              </a:ext>
            </a:extLst>
          </p:cNvPr>
          <p:cNvCxnSpPr>
            <a:cxnSpLocks/>
          </p:cNvCxnSpPr>
          <p:nvPr/>
        </p:nvCxnSpPr>
        <p:spPr>
          <a:xfrm flipV="1">
            <a:off x="5726360" y="1361725"/>
            <a:ext cx="485310" cy="2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cto de flecha 70">
            <a:extLst>
              <a:ext uri="{FF2B5EF4-FFF2-40B4-BE49-F238E27FC236}">
                <a16:creationId xmlns:a16="http://schemas.microsoft.com/office/drawing/2014/main" id="{E21385E5-6037-4A85-82B9-A33F30C89077}"/>
              </a:ext>
            </a:extLst>
          </p:cNvPr>
          <p:cNvCxnSpPr>
            <a:cxnSpLocks/>
          </p:cNvCxnSpPr>
          <p:nvPr/>
        </p:nvCxnSpPr>
        <p:spPr>
          <a:xfrm>
            <a:off x="5755609" y="1749478"/>
            <a:ext cx="41137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de flecha 71">
            <a:extLst>
              <a:ext uri="{FF2B5EF4-FFF2-40B4-BE49-F238E27FC236}">
                <a16:creationId xmlns:a16="http://schemas.microsoft.com/office/drawing/2014/main" id="{FC93BEB2-93FA-4F3B-B5BE-265B4405BB8C}"/>
              </a:ext>
            </a:extLst>
          </p:cNvPr>
          <p:cNvCxnSpPr>
            <a:cxnSpLocks/>
          </p:cNvCxnSpPr>
          <p:nvPr/>
        </p:nvCxnSpPr>
        <p:spPr>
          <a:xfrm flipV="1">
            <a:off x="5818219" y="1939084"/>
            <a:ext cx="345500" cy="42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CuadroTexto 72">
            <a:extLst>
              <a:ext uri="{FF2B5EF4-FFF2-40B4-BE49-F238E27FC236}">
                <a16:creationId xmlns:a16="http://schemas.microsoft.com/office/drawing/2014/main" id="{5AD3E30E-30C2-41AB-84C0-39064A87497B}"/>
              </a:ext>
            </a:extLst>
          </p:cNvPr>
          <p:cNvSpPr txBox="1"/>
          <p:nvPr/>
        </p:nvSpPr>
        <p:spPr>
          <a:xfrm>
            <a:off x="6173734" y="1208155"/>
            <a:ext cx="816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gámetos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D5ABF635-E662-4407-B6AB-A4287080EC1F}"/>
              </a:ext>
            </a:extLst>
          </p:cNvPr>
          <p:cNvSpPr txBox="1"/>
          <p:nvPr/>
        </p:nvSpPr>
        <p:spPr>
          <a:xfrm>
            <a:off x="6092351" y="1595589"/>
            <a:ext cx="8290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genotipo</a:t>
            </a: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FD177C91-8CB1-402E-BA5C-A9C05B11D487}"/>
              </a:ext>
            </a:extLst>
          </p:cNvPr>
          <p:cNvSpPr txBox="1"/>
          <p:nvPr/>
        </p:nvSpPr>
        <p:spPr>
          <a:xfrm>
            <a:off x="6086812" y="1797645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fenotipo</a:t>
            </a:r>
          </a:p>
        </p:txBody>
      </p:sp>
      <p:pic>
        <p:nvPicPr>
          <p:cNvPr id="76" name="Gráfico 75" descr="Masculino">
            <a:extLst>
              <a:ext uri="{FF2B5EF4-FFF2-40B4-BE49-F238E27FC236}">
                <a16:creationId xmlns:a16="http://schemas.microsoft.com/office/drawing/2014/main" id="{078D91DD-ECDC-4970-B3BD-3BFC64BFE6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16753" y="1113955"/>
            <a:ext cx="180621" cy="180621"/>
          </a:xfrm>
          <a:prstGeom prst="rect">
            <a:avLst/>
          </a:prstGeom>
        </p:spPr>
      </p:pic>
      <p:pic>
        <p:nvPicPr>
          <p:cNvPr id="77" name="Gráfico 76" descr="Femenino">
            <a:extLst>
              <a:ext uri="{FF2B5EF4-FFF2-40B4-BE49-F238E27FC236}">
                <a16:creationId xmlns:a16="http://schemas.microsoft.com/office/drawing/2014/main" id="{8544BCB9-49E1-42E4-B68A-7F2A949ABA0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56370" y="1138471"/>
            <a:ext cx="161700" cy="161700"/>
          </a:xfrm>
          <a:prstGeom prst="rect">
            <a:avLst/>
          </a:prstGeom>
        </p:spPr>
      </p:pic>
      <p:sp>
        <p:nvSpPr>
          <p:cNvPr id="78" name="CuadroTexto 77">
            <a:extLst>
              <a:ext uri="{FF2B5EF4-FFF2-40B4-BE49-F238E27FC236}">
                <a16:creationId xmlns:a16="http://schemas.microsoft.com/office/drawing/2014/main" id="{57112064-F867-40CD-B2A4-BD70BB2C637E}"/>
              </a:ext>
            </a:extLst>
          </p:cNvPr>
          <p:cNvSpPr txBox="1"/>
          <p:nvPr/>
        </p:nvSpPr>
        <p:spPr>
          <a:xfrm>
            <a:off x="4846804" y="1592344"/>
            <a:ext cx="4627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Pp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4BF75808-E281-4859-8B3B-3112F9B265A9}"/>
              </a:ext>
            </a:extLst>
          </p:cNvPr>
          <p:cNvSpPr txBox="1"/>
          <p:nvPr/>
        </p:nvSpPr>
        <p:spPr>
          <a:xfrm>
            <a:off x="4436021" y="1235963"/>
            <a:ext cx="4052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(P)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8A187E94-288D-42EB-B7DF-F01918088143}"/>
              </a:ext>
            </a:extLst>
          </p:cNvPr>
          <p:cNvSpPr txBox="1"/>
          <p:nvPr/>
        </p:nvSpPr>
        <p:spPr>
          <a:xfrm>
            <a:off x="5333298" y="1236478"/>
            <a:ext cx="6024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(p)</a:t>
            </a:r>
          </a:p>
        </p:txBody>
      </p:sp>
      <p:grpSp>
        <p:nvGrpSpPr>
          <p:cNvPr id="81" name="Grupo 80">
            <a:extLst>
              <a:ext uri="{FF2B5EF4-FFF2-40B4-BE49-F238E27FC236}">
                <a16:creationId xmlns:a16="http://schemas.microsoft.com/office/drawing/2014/main" id="{6732032C-4CF7-488B-8A3E-7AC09BACD226}"/>
              </a:ext>
            </a:extLst>
          </p:cNvPr>
          <p:cNvGrpSpPr/>
          <p:nvPr/>
        </p:nvGrpSpPr>
        <p:grpSpPr>
          <a:xfrm>
            <a:off x="4613784" y="1446151"/>
            <a:ext cx="887199" cy="177486"/>
            <a:chOff x="1937341" y="2910995"/>
            <a:chExt cx="887199" cy="177486"/>
          </a:xfrm>
        </p:grpSpPr>
        <p:cxnSp>
          <p:nvCxnSpPr>
            <p:cNvPr id="82" name="Conector recto 81">
              <a:extLst>
                <a:ext uri="{FF2B5EF4-FFF2-40B4-BE49-F238E27FC236}">
                  <a16:creationId xmlns:a16="http://schemas.microsoft.com/office/drawing/2014/main" id="{8D9AF071-3589-4C0E-97AA-939E61171D86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ector recto 82">
              <a:extLst>
                <a:ext uri="{FF2B5EF4-FFF2-40B4-BE49-F238E27FC236}">
                  <a16:creationId xmlns:a16="http://schemas.microsoft.com/office/drawing/2014/main" id="{26290E64-CB86-4E2E-BF3A-B9300DA15A9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ector recto 83">
              <a:extLst>
                <a:ext uri="{FF2B5EF4-FFF2-40B4-BE49-F238E27FC236}">
                  <a16:creationId xmlns:a16="http://schemas.microsoft.com/office/drawing/2014/main" id="{8CB22BB9-B9C0-4D99-AABF-E66E7EA2EE5A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Cerrar llave 86">
            <a:extLst>
              <a:ext uri="{FF2B5EF4-FFF2-40B4-BE49-F238E27FC236}">
                <a16:creationId xmlns:a16="http://schemas.microsoft.com/office/drawing/2014/main" id="{34D8D1A8-609B-4B0C-B4C0-C2F153449307}"/>
              </a:ext>
            </a:extLst>
          </p:cNvPr>
          <p:cNvSpPr/>
          <p:nvPr/>
        </p:nvSpPr>
        <p:spPr>
          <a:xfrm rot="5400000">
            <a:off x="5009568" y="1743086"/>
            <a:ext cx="55024" cy="27254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759A6321-6B0A-42E9-AA63-D9C5D32D2098}"/>
              </a:ext>
            </a:extLst>
          </p:cNvPr>
          <p:cNvSpPr txBox="1"/>
          <p:nvPr/>
        </p:nvSpPr>
        <p:spPr>
          <a:xfrm>
            <a:off x="4623771" y="1872549"/>
            <a:ext cx="8495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pelo en pico</a:t>
            </a:r>
          </a:p>
        </p:txBody>
      </p:sp>
      <p:sp>
        <p:nvSpPr>
          <p:cNvPr id="43" name="Cerrar llave 42">
            <a:extLst>
              <a:ext uri="{FF2B5EF4-FFF2-40B4-BE49-F238E27FC236}">
                <a16:creationId xmlns:a16="http://schemas.microsoft.com/office/drawing/2014/main" id="{ABE4A19A-F533-4078-9082-00C287E3F11A}"/>
              </a:ext>
            </a:extLst>
          </p:cNvPr>
          <p:cNvSpPr/>
          <p:nvPr/>
        </p:nvSpPr>
        <p:spPr>
          <a:xfrm>
            <a:off x="6849901" y="1670746"/>
            <a:ext cx="45719" cy="32126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C59CFCD9-9628-4F6F-A28D-C3880A2435E8}"/>
              </a:ext>
            </a:extLst>
          </p:cNvPr>
          <p:cNvSpPr txBox="1"/>
          <p:nvPr/>
        </p:nvSpPr>
        <p:spPr>
          <a:xfrm>
            <a:off x="6867917" y="1713529"/>
            <a:ext cx="7670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uniformes</a:t>
            </a:r>
          </a:p>
        </p:txBody>
      </p:sp>
      <p:grpSp>
        <p:nvGrpSpPr>
          <p:cNvPr id="45" name="Grupo 44">
            <a:extLst>
              <a:ext uri="{FF2B5EF4-FFF2-40B4-BE49-F238E27FC236}">
                <a16:creationId xmlns:a16="http://schemas.microsoft.com/office/drawing/2014/main" id="{7575DE49-4AB4-41C8-A2DF-A36E3A27737F}"/>
              </a:ext>
            </a:extLst>
          </p:cNvPr>
          <p:cNvGrpSpPr/>
          <p:nvPr/>
        </p:nvGrpSpPr>
        <p:grpSpPr>
          <a:xfrm>
            <a:off x="176912" y="2637516"/>
            <a:ext cx="413628" cy="413628"/>
            <a:chOff x="653172" y="1499725"/>
            <a:chExt cx="793800" cy="793800"/>
          </a:xfrm>
        </p:grpSpPr>
        <p:sp>
          <p:nvSpPr>
            <p:cNvPr id="46" name="Google Shape;217;p33">
              <a:extLst>
                <a:ext uri="{FF2B5EF4-FFF2-40B4-BE49-F238E27FC236}">
                  <a16:creationId xmlns:a16="http://schemas.microsoft.com/office/drawing/2014/main" id="{19ECA90F-EC97-480D-AFE3-C0C8D136E162}"/>
                </a:ext>
              </a:extLst>
            </p:cNvPr>
            <p:cNvSpPr/>
            <p:nvPr/>
          </p:nvSpPr>
          <p:spPr>
            <a:xfrm>
              <a:off x="653172" y="1499725"/>
              <a:ext cx="793800" cy="7938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27;p33">
              <a:extLst>
                <a:ext uri="{FF2B5EF4-FFF2-40B4-BE49-F238E27FC236}">
                  <a16:creationId xmlns:a16="http://schemas.microsoft.com/office/drawing/2014/main" id="{05AE88A5-4508-4F28-803C-F2EBEA659987}"/>
                </a:ext>
              </a:extLst>
            </p:cNvPr>
            <p:cNvSpPr txBox="1">
              <a:spLocks/>
            </p:cNvSpPr>
            <p:nvPr/>
          </p:nvSpPr>
          <p:spPr>
            <a:xfrm>
              <a:off x="682722" y="1794445"/>
              <a:ext cx="734701" cy="270229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de" sz="2000" b="1">
                  <a:solidFill>
                    <a:schemeClr val="lt1"/>
                  </a:solidFill>
                  <a:latin typeface="Kanit"/>
                  <a:cs typeface="Kanit"/>
                  <a:sym typeface="Kanit"/>
                </a:rPr>
                <a:t>4</a:t>
              </a:r>
            </a:p>
          </p:txBody>
        </p:sp>
      </p:grpSp>
      <p:sp>
        <p:nvSpPr>
          <p:cNvPr id="48" name="Google Shape;209;p32">
            <a:extLst>
              <a:ext uri="{FF2B5EF4-FFF2-40B4-BE49-F238E27FC236}">
                <a16:creationId xmlns:a16="http://schemas.microsoft.com/office/drawing/2014/main" id="{E6C5538F-5D47-405A-997A-63A179905FC3}"/>
              </a:ext>
            </a:extLst>
          </p:cNvPr>
          <p:cNvSpPr txBox="1">
            <a:spLocks/>
          </p:cNvSpPr>
          <p:nvPr/>
        </p:nvSpPr>
        <p:spPr>
          <a:xfrm>
            <a:off x="590540" y="2560312"/>
            <a:ext cx="8093032" cy="568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Inter SemiBold"/>
              <a:buAutoNum type="arabicPeriod"/>
              <a:defRPr sz="11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>
              <a:buFont typeface="Inter SemiBold"/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En cierta especie de plantas el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color azul de la flor, (A)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, domina sobre el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color blanco (a)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. ¿Cómo podrán ser los descendientes del cruce de plantas de flores azules con plantas de flores blancas, ambas homocigóticas? Haz un esquema de cruzamiento bien hecho.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0E32E09B-2E59-4ABA-B272-6B6156C82ECC}"/>
              </a:ext>
            </a:extLst>
          </p:cNvPr>
          <p:cNvSpPr txBox="1"/>
          <p:nvPr/>
        </p:nvSpPr>
        <p:spPr>
          <a:xfrm>
            <a:off x="115794" y="3146671"/>
            <a:ext cx="28376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Carácter: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color de la flor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A: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azul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a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blanco</a:t>
            </a:r>
          </a:p>
        </p:txBody>
      </p:sp>
      <p:grpSp>
        <p:nvGrpSpPr>
          <p:cNvPr id="50" name="Grupo 49">
            <a:extLst>
              <a:ext uri="{FF2B5EF4-FFF2-40B4-BE49-F238E27FC236}">
                <a16:creationId xmlns:a16="http://schemas.microsoft.com/office/drawing/2014/main" id="{A2559440-C4EB-4850-BC33-5F24C3ECF4C6}"/>
              </a:ext>
            </a:extLst>
          </p:cNvPr>
          <p:cNvGrpSpPr/>
          <p:nvPr/>
        </p:nvGrpSpPr>
        <p:grpSpPr>
          <a:xfrm>
            <a:off x="2018867" y="3276933"/>
            <a:ext cx="159328" cy="187324"/>
            <a:chOff x="2501987" y="2628996"/>
            <a:chExt cx="159328" cy="187324"/>
          </a:xfrm>
        </p:grpSpPr>
        <p:cxnSp>
          <p:nvCxnSpPr>
            <p:cNvPr id="51" name="Conector recto de flecha 50">
              <a:extLst>
                <a:ext uri="{FF2B5EF4-FFF2-40B4-BE49-F238E27FC236}">
                  <a16:creationId xmlns:a16="http://schemas.microsoft.com/office/drawing/2014/main" id="{78F58AAE-AB93-4357-8490-8B9CF86113DE}"/>
                </a:ext>
              </a:extLst>
            </p:cNvPr>
            <p:cNvCxnSpPr/>
            <p:nvPr/>
          </p:nvCxnSpPr>
          <p:spPr>
            <a:xfrm>
              <a:off x="2501987" y="2635345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cto de flecha 53">
              <a:extLst>
                <a:ext uri="{FF2B5EF4-FFF2-40B4-BE49-F238E27FC236}">
                  <a16:creationId xmlns:a16="http://schemas.microsoft.com/office/drawing/2014/main" id="{1AB93DDC-D709-4F89-98AE-FC219A010CDA}"/>
                </a:ext>
              </a:extLst>
            </p:cNvPr>
            <p:cNvCxnSpPr/>
            <p:nvPr/>
          </p:nvCxnSpPr>
          <p:spPr>
            <a:xfrm>
              <a:off x="2501987" y="2816320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54">
              <a:extLst>
                <a:ext uri="{FF2B5EF4-FFF2-40B4-BE49-F238E27FC236}">
                  <a16:creationId xmlns:a16="http://schemas.microsoft.com/office/drawing/2014/main" id="{418D25BA-FD26-4CD1-A1C0-C1AEFDED128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10068" y="2628996"/>
              <a:ext cx="0" cy="18732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D2921A16-4806-4580-B0EE-8FE341B35411}"/>
              </a:ext>
            </a:extLst>
          </p:cNvPr>
          <p:cNvCxnSpPr/>
          <p:nvPr/>
        </p:nvCxnSpPr>
        <p:spPr>
          <a:xfrm>
            <a:off x="161514" y="3128348"/>
            <a:ext cx="83897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upo 58">
            <a:extLst>
              <a:ext uri="{FF2B5EF4-FFF2-40B4-BE49-F238E27FC236}">
                <a16:creationId xmlns:a16="http://schemas.microsoft.com/office/drawing/2014/main" id="{D9014F36-6ACB-4A20-87CF-4FC8DCFB9CC2}"/>
              </a:ext>
            </a:extLst>
          </p:cNvPr>
          <p:cNvGrpSpPr/>
          <p:nvPr/>
        </p:nvGrpSpPr>
        <p:grpSpPr>
          <a:xfrm>
            <a:off x="4354322" y="3436454"/>
            <a:ext cx="1329210" cy="307777"/>
            <a:chOff x="2198368" y="2671550"/>
            <a:chExt cx="1329210" cy="307777"/>
          </a:xfrm>
        </p:grpSpPr>
        <p:sp>
          <p:nvSpPr>
            <p:cNvPr id="60" name="CuadroTexto 59">
              <a:extLst>
                <a:ext uri="{FF2B5EF4-FFF2-40B4-BE49-F238E27FC236}">
                  <a16:creationId xmlns:a16="http://schemas.microsoft.com/office/drawing/2014/main" id="{2A581C57-901C-427D-B61F-F8FFBF2E7AD5}"/>
                </a:ext>
              </a:extLst>
            </p:cNvPr>
            <p:cNvSpPr txBox="1"/>
            <p:nvPr/>
          </p:nvSpPr>
          <p:spPr>
            <a:xfrm>
              <a:off x="2198368" y="2671550"/>
              <a:ext cx="13292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b="1">
                  <a:solidFill>
                    <a:schemeClr val="bg1"/>
                  </a:solidFill>
                  <a:latin typeface="Inter" panose="020B0604020202020204" charset="0"/>
                  <a:ea typeface="Inter" panose="020B0604020202020204" charset="0"/>
                </a:rPr>
                <a:t>AA                aa</a:t>
              </a:r>
            </a:p>
          </p:txBody>
        </p:sp>
        <p:sp>
          <p:nvSpPr>
            <p:cNvPr id="61" name="Signo de multiplicación 60">
              <a:extLst>
                <a:ext uri="{FF2B5EF4-FFF2-40B4-BE49-F238E27FC236}">
                  <a16:creationId xmlns:a16="http://schemas.microsoft.com/office/drawing/2014/main" id="{2CFE964F-FE17-4929-A098-0070707DADB5}"/>
                </a:ext>
              </a:extLst>
            </p:cNvPr>
            <p:cNvSpPr/>
            <p:nvPr/>
          </p:nvSpPr>
          <p:spPr>
            <a:xfrm>
              <a:off x="2749900" y="2770451"/>
              <a:ext cx="163627" cy="160020"/>
            </a:xfrm>
            <a:prstGeom prst="mathMultiply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63" name="Grupo 62">
            <a:extLst>
              <a:ext uri="{FF2B5EF4-FFF2-40B4-BE49-F238E27FC236}">
                <a16:creationId xmlns:a16="http://schemas.microsoft.com/office/drawing/2014/main" id="{BA9E714B-9452-4954-AC45-2EEE24CC98A1}"/>
              </a:ext>
            </a:extLst>
          </p:cNvPr>
          <p:cNvGrpSpPr/>
          <p:nvPr/>
        </p:nvGrpSpPr>
        <p:grpSpPr>
          <a:xfrm>
            <a:off x="3704411" y="3403398"/>
            <a:ext cx="423676" cy="390996"/>
            <a:chOff x="653172" y="1499725"/>
            <a:chExt cx="304388" cy="280909"/>
          </a:xfrm>
          <a:noFill/>
        </p:grpSpPr>
        <p:sp>
          <p:nvSpPr>
            <p:cNvPr id="89" name="Google Shape;217;p33">
              <a:extLst>
                <a:ext uri="{FF2B5EF4-FFF2-40B4-BE49-F238E27FC236}">
                  <a16:creationId xmlns:a16="http://schemas.microsoft.com/office/drawing/2014/main" id="{24A92800-4CFC-4B86-B548-55136F554F51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227;p33">
              <a:extLst>
                <a:ext uri="{FF2B5EF4-FFF2-40B4-BE49-F238E27FC236}">
                  <a16:creationId xmlns:a16="http://schemas.microsoft.com/office/drawing/2014/main" id="{B14112DF-3CA9-429B-8159-C636DF537EDA}"/>
                </a:ext>
              </a:extLst>
            </p:cNvPr>
            <p:cNvSpPr txBox="1">
              <a:spLocks/>
            </p:cNvSpPr>
            <p:nvPr/>
          </p:nvSpPr>
          <p:spPr>
            <a:xfrm>
              <a:off x="653172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P.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91" name="Grupo 90">
            <a:extLst>
              <a:ext uri="{FF2B5EF4-FFF2-40B4-BE49-F238E27FC236}">
                <a16:creationId xmlns:a16="http://schemas.microsoft.com/office/drawing/2014/main" id="{EEA79B4C-C34E-4B66-9F83-B64B7CE96E64}"/>
              </a:ext>
            </a:extLst>
          </p:cNvPr>
          <p:cNvGrpSpPr/>
          <p:nvPr/>
        </p:nvGrpSpPr>
        <p:grpSpPr>
          <a:xfrm>
            <a:off x="3680317" y="3921996"/>
            <a:ext cx="423676" cy="390995"/>
            <a:chOff x="638392" y="1499725"/>
            <a:chExt cx="304388" cy="280908"/>
          </a:xfrm>
          <a:noFill/>
        </p:grpSpPr>
        <p:sp>
          <p:nvSpPr>
            <p:cNvPr id="92" name="Google Shape;217;p33">
              <a:extLst>
                <a:ext uri="{FF2B5EF4-FFF2-40B4-BE49-F238E27FC236}">
                  <a16:creationId xmlns:a16="http://schemas.microsoft.com/office/drawing/2014/main" id="{65A7DCCD-2F4C-49BC-B4A3-BBF0CE9F502D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227;p33">
              <a:extLst>
                <a:ext uri="{FF2B5EF4-FFF2-40B4-BE49-F238E27FC236}">
                  <a16:creationId xmlns:a16="http://schemas.microsoft.com/office/drawing/2014/main" id="{209482BC-61FD-4B53-99EA-A44567AFDB80}"/>
                </a:ext>
              </a:extLst>
            </p:cNvPr>
            <p:cNvSpPr txBox="1">
              <a:spLocks/>
            </p:cNvSpPr>
            <p:nvPr/>
          </p:nvSpPr>
          <p:spPr>
            <a:xfrm>
              <a:off x="638392" y="1510404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sp>
        <p:nvSpPr>
          <p:cNvPr id="94" name="Rectángulo 93">
            <a:extLst>
              <a:ext uri="{FF2B5EF4-FFF2-40B4-BE49-F238E27FC236}">
                <a16:creationId xmlns:a16="http://schemas.microsoft.com/office/drawing/2014/main" id="{C3C9D22A-F4F2-49D0-B6D5-79FB8D5363CD}"/>
              </a:ext>
            </a:extLst>
          </p:cNvPr>
          <p:cNvSpPr/>
          <p:nvPr/>
        </p:nvSpPr>
        <p:spPr>
          <a:xfrm>
            <a:off x="3610870" y="3317384"/>
            <a:ext cx="2244146" cy="1199640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5" name="Conector recto de flecha 94">
            <a:extLst>
              <a:ext uri="{FF2B5EF4-FFF2-40B4-BE49-F238E27FC236}">
                <a16:creationId xmlns:a16="http://schemas.microsoft.com/office/drawing/2014/main" id="{B86DC8CC-BD8C-4CEB-8CBA-E7CB78836906}"/>
              </a:ext>
            </a:extLst>
          </p:cNvPr>
          <p:cNvCxnSpPr>
            <a:cxnSpLocks/>
          </p:cNvCxnSpPr>
          <p:nvPr/>
        </p:nvCxnSpPr>
        <p:spPr>
          <a:xfrm flipV="1">
            <a:off x="5684350" y="3755597"/>
            <a:ext cx="485310" cy="2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cto de flecha 95">
            <a:extLst>
              <a:ext uri="{FF2B5EF4-FFF2-40B4-BE49-F238E27FC236}">
                <a16:creationId xmlns:a16="http://schemas.microsoft.com/office/drawing/2014/main" id="{581F3D71-E9E9-445A-A84C-6C27E126574E}"/>
              </a:ext>
            </a:extLst>
          </p:cNvPr>
          <p:cNvCxnSpPr>
            <a:cxnSpLocks/>
          </p:cNvCxnSpPr>
          <p:nvPr/>
        </p:nvCxnSpPr>
        <p:spPr>
          <a:xfrm>
            <a:off x="5695606" y="4171821"/>
            <a:ext cx="41137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Conector recto de flecha 96">
            <a:extLst>
              <a:ext uri="{FF2B5EF4-FFF2-40B4-BE49-F238E27FC236}">
                <a16:creationId xmlns:a16="http://schemas.microsoft.com/office/drawing/2014/main" id="{348C2C8B-F905-42A7-A5AC-4D511A92844A}"/>
              </a:ext>
            </a:extLst>
          </p:cNvPr>
          <p:cNvCxnSpPr>
            <a:cxnSpLocks/>
          </p:cNvCxnSpPr>
          <p:nvPr/>
        </p:nvCxnSpPr>
        <p:spPr>
          <a:xfrm flipV="1">
            <a:off x="5758216" y="4361427"/>
            <a:ext cx="345500" cy="42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CuadroTexto 97">
            <a:extLst>
              <a:ext uri="{FF2B5EF4-FFF2-40B4-BE49-F238E27FC236}">
                <a16:creationId xmlns:a16="http://schemas.microsoft.com/office/drawing/2014/main" id="{8890922C-59EE-4997-9397-F5B90BA4805E}"/>
              </a:ext>
            </a:extLst>
          </p:cNvPr>
          <p:cNvSpPr txBox="1"/>
          <p:nvPr/>
        </p:nvSpPr>
        <p:spPr>
          <a:xfrm>
            <a:off x="6131724" y="3602027"/>
            <a:ext cx="816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gámetos</a:t>
            </a:r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ED09CBAF-1B2B-40DD-905A-E0E96C8CA289}"/>
              </a:ext>
            </a:extLst>
          </p:cNvPr>
          <p:cNvSpPr txBox="1"/>
          <p:nvPr/>
        </p:nvSpPr>
        <p:spPr>
          <a:xfrm>
            <a:off x="6032348" y="4017932"/>
            <a:ext cx="8290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genotipo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24863A04-D77A-463B-BE1D-F79794581074}"/>
              </a:ext>
            </a:extLst>
          </p:cNvPr>
          <p:cNvSpPr txBox="1"/>
          <p:nvPr/>
        </p:nvSpPr>
        <p:spPr>
          <a:xfrm>
            <a:off x="6026809" y="4219988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fenotipo</a:t>
            </a: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A81A2C9D-664E-464E-8815-B19B9EDFB0B0}"/>
              </a:ext>
            </a:extLst>
          </p:cNvPr>
          <p:cNvSpPr txBox="1"/>
          <p:nvPr/>
        </p:nvSpPr>
        <p:spPr>
          <a:xfrm>
            <a:off x="4804794" y="3986216"/>
            <a:ext cx="4627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Aa</a:t>
            </a:r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9712709E-1272-46C5-A918-F7867048B890}"/>
              </a:ext>
            </a:extLst>
          </p:cNvPr>
          <p:cNvSpPr txBox="1"/>
          <p:nvPr/>
        </p:nvSpPr>
        <p:spPr>
          <a:xfrm>
            <a:off x="4394011" y="3629835"/>
            <a:ext cx="4052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(A)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D0C122DB-A38E-476E-B921-630953B8E797}"/>
              </a:ext>
            </a:extLst>
          </p:cNvPr>
          <p:cNvSpPr txBox="1"/>
          <p:nvPr/>
        </p:nvSpPr>
        <p:spPr>
          <a:xfrm>
            <a:off x="5291288" y="3630350"/>
            <a:ext cx="6024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(a)</a:t>
            </a:r>
          </a:p>
        </p:txBody>
      </p:sp>
      <p:grpSp>
        <p:nvGrpSpPr>
          <p:cNvPr id="106" name="Grupo 105">
            <a:extLst>
              <a:ext uri="{FF2B5EF4-FFF2-40B4-BE49-F238E27FC236}">
                <a16:creationId xmlns:a16="http://schemas.microsoft.com/office/drawing/2014/main" id="{D139EB47-2082-4EF7-A350-DA6500EA138D}"/>
              </a:ext>
            </a:extLst>
          </p:cNvPr>
          <p:cNvGrpSpPr/>
          <p:nvPr/>
        </p:nvGrpSpPr>
        <p:grpSpPr>
          <a:xfrm>
            <a:off x="4571774" y="3840023"/>
            <a:ext cx="887199" cy="177486"/>
            <a:chOff x="1937341" y="2910995"/>
            <a:chExt cx="887199" cy="177486"/>
          </a:xfrm>
        </p:grpSpPr>
        <p:cxnSp>
          <p:nvCxnSpPr>
            <p:cNvPr id="107" name="Conector recto 106">
              <a:extLst>
                <a:ext uri="{FF2B5EF4-FFF2-40B4-BE49-F238E27FC236}">
                  <a16:creationId xmlns:a16="http://schemas.microsoft.com/office/drawing/2014/main" id="{160BC61D-C1BC-4AA8-8B43-8A3D95168FEE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ector recto 107">
              <a:extLst>
                <a:ext uri="{FF2B5EF4-FFF2-40B4-BE49-F238E27FC236}">
                  <a16:creationId xmlns:a16="http://schemas.microsoft.com/office/drawing/2014/main" id="{A6E08849-8B3B-4FEE-A893-4018418171A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ector recto 108">
              <a:extLst>
                <a:ext uri="{FF2B5EF4-FFF2-40B4-BE49-F238E27FC236}">
                  <a16:creationId xmlns:a16="http://schemas.microsoft.com/office/drawing/2014/main" id="{E8BC29EF-8C7E-4882-A31B-38CB69567FBE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" name="Cerrar llave 109">
            <a:extLst>
              <a:ext uri="{FF2B5EF4-FFF2-40B4-BE49-F238E27FC236}">
                <a16:creationId xmlns:a16="http://schemas.microsoft.com/office/drawing/2014/main" id="{BA9D8C30-7C05-4588-9D52-CE8EBF563654}"/>
              </a:ext>
            </a:extLst>
          </p:cNvPr>
          <p:cNvSpPr/>
          <p:nvPr/>
        </p:nvSpPr>
        <p:spPr>
          <a:xfrm rot="5400000">
            <a:off x="4981412" y="4130031"/>
            <a:ext cx="55024" cy="27254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69A83C09-C713-4490-A061-01B9B3C329DB}"/>
              </a:ext>
            </a:extLst>
          </p:cNvPr>
          <p:cNvSpPr txBox="1"/>
          <p:nvPr/>
        </p:nvSpPr>
        <p:spPr>
          <a:xfrm>
            <a:off x="4719844" y="4275364"/>
            <a:ext cx="8495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flor azul</a:t>
            </a:r>
          </a:p>
        </p:txBody>
      </p:sp>
      <p:sp>
        <p:nvSpPr>
          <p:cNvPr id="112" name="Cerrar llave 111">
            <a:extLst>
              <a:ext uri="{FF2B5EF4-FFF2-40B4-BE49-F238E27FC236}">
                <a16:creationId xmlns:a16="http://schemas.microsoft.com/office/drawing/2014/main" id="{AE2D62CE-9163-4DB6-A2E5-507EB78FD038}"/>
              </a:ext>
            </a:extLst>
          </p:cNvPr>
          <p:cNvSpPr/>
          <p:nvPr/>
        </p:nvSpPr>
        <p:spPr>
          <a:xfrm>
            <a:off x="6789898" y="4093089"/>
            <a:ext cx="45719" cy="32126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AC96195F-4113-4161-9AC4-9E67D0266412}"/>
              </a:ext>
            </a:extLst>
          </p:cNvPr>
          <p:cNvSpPr txBox="1"/>
          <p:nvPr/>
        </p:nvSpPr>
        <p:spPr>
          <a:xfrm>
            <a:off x="6807013" y="4137034"/>
            <a:ext cx="7670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uniformes</a:t>
            </a:r>
          </a:p>
        </p:txBody>
      </p:sp>
    </p:spTree>
    <p:extLst>
      <p:ext uri="{BB962C8B-B14F-4D97-AF65-F5344CB8AC3E}">
        <p14:creationId xmlns:p14="http://schemas.microsoft.com/office/powerpoint/2010/main" val="2198761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B4270B27-5181-459C-A703-4FB0B598ADE2}"/>
              </a:ext>
            </a:extLst>
          </p:cNvPr>
          <p:cNvGrpSpPr/>
          <p:nvPr/>
        </p:nvGrpSpPr>
        <p:grpSpPr>
          <a:xfrm>
            <a:off x="267341" y="304102"/>
            <a:ext cx="413628" cy="413628"/>
            <a:chOff x="653172" y="1499725"/>
            <a:chExt cx="793800" cy="793800"/>
          </a:xfrm>
        </p:grpSpPr>
        <p:sp>
          <p:nvSpPr>
            <p:cNvPr id="7" name="Google Shape;217;p33">
              <a:extLst>
                <a:ext uri="{FF2B5EF4-FFF2-40B4-BE49-F238E27FC236}">
                  <a16:creationId xmlns:a16="http://schemas.microsoft.com/office/drawing/2014/main" id="{8976201A-DB6D-47DA-9329-D88CA68E3FB2}"/>
                </a:ext>
              </a:extLst>
            </p:cNvPr>
            <p:cNvSpPr/>
            <p:nvPr/>
          </p:nvSpPr>
          <p:spPr>
            <a:xfrm>
              <a:off x="653172" y="1499725"/>
              <a:ext cx="793800" cy="7938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227;p33">
              <a:extLst>
                <a:ext uri="{FF2B5EF4-FFF2-40B4-BE49-F238E27FC236}">
                  <a16:creationId xmlns:a16="http://schemas.microsoft.com/office/drawing/2014/main" id="{7C7C0BF2-C4BB-4385-9D39-510EB2692A5D}"/>
                </a:ext>
              </a:extLst>
            </p:cNvPr>
            <p:cNvSpPr txBox="1">
              <a:spLocks/>
            </p:cNvSpPr>
            <p:nvPr/>
          </p:nvSpPr>
          <p:spPr>
            <a:xfrm>
              <a:off x="682722" y="1794445"/>
              <a:ext cx="734701" cy="270229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de" sz="2000" b="1">
                  <a:solidFill>
                    <a:schemeClr val="lt1"/>
                  </a:solidFill>
                  <a:latin typeface="Kanit"/>
                  <a:cs typeface="Kanit"/>
                  <a:sym typeface="Kanit"/>
                </a:rPr>
                <a:t>5</a:t>
              </a:r>
            </a:p>
          </p:txBody>
        </p:sp>
      </p:grpSp>
      <p:sp>
        <p:nvSpPr>
          <p:cNvPr id="10" name="Google Shape;209;p32">
            <a:extLst>
              <a:ext uri="{FF2B5EF4-FFF2-40B4-BE49-F238E27FC236}">
                <a16:creationId xmlns:a16="http://schemas.microsoft.com/office/drawing/2014/main" id="{9073ED15-5B6D-4881-A0A4-85851EA76372}"/>
              </a:ext>
            </a:extLst>
          </p:cNvPr>
          <p:cNvSpPr txBox="1">
            <a:spLocks/>
          </p:cNvSpPr>
          <p:nvPr/>
        </p:nvSpPr>
        <p:spPr>
          <a:xfrm>
            <a:off x="680969" y="226898"/>
            <a:ext cx="8093032" cy="568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Inter SemiBold"/>
              <a:buAutoNum type="arabicPeriod"/>
              <a:defRPr sz="11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>
              <a:buFont typeface="Inter SemiBold"/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En el hombre, el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color pardo de los ojos “A”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domina sobre el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color azul “a”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. Una pareja en la que el hombre tiene los ojos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pardos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y la mujer ojos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azules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tienen dos hijos, uno de ellos de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ojos pardos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, y otro de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ojos azules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. Averiguar:</a:t>
            </a:r>
          </a:p>
          <a:p>
            <a:pPr marL="228600" indent="-228600">
              <a:buClr>
                <a:schemeClr val="accent1"/>
              </a:buClr>
              <a:buSzPct val="100000"/>
              <a:buFont typeface="Inter SemiBold"/>
              <a:buAutoNum type="alphaLcParenR"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El genotipo del padre: </a:t>
            </a:r>
            <a:r>
              <a:rPr lang="es-ES">
                <a:solidFill>
                  <a:schemeClr val="accent2">
                    <a:lumMod val="60000"/>
                    <a:lumOff val="40000"/>
                  </a:schemeClr>
                </a:solidFill>
                <a:uFill>
                  <a:solidFill>
                    <a:schemeClr val="accent1"/>
                  </a:solidFill>
                </a:uFill>
              </a:rPr>
              <a:t>Aa</a:t>
            </a:r>
          </a:p>
          <a:p>
            <a:pPr marL="228600" indent="-228600">
              <a:buClr>
                <a:schemeClr val="accent1"/>
              </a:buClr>
              <a:buSzPct val="100000"/>
              <a:buFont typeface="Inter SemiBold"/>
              <a:buAutoNum type="alphaLcParenR"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La probabilidad de que el tercer hijo sea de ojos azules: </a:t>
            </a:r>
            <a:r>
              <a:rPr lang="es-ES">
                <a:solidFill>
                  <a:schemeClr val="accent2">
                    <a:lumMod val="60000"/>
                    <a:lumOff val="40000"/>
                  </a:schemeClr>
                </a:solidFill>
                <a:uFill>
                  <a:solidFill>
                    <a:schemeClr val="accent1"/>
                  </a:solidFill>
                </a:uFill>
              </a:rPr>
              <a:t>50%</a:t>
            </a:r>
            <a:endParaRPr lang="es-ES">
              <a:uFill>
                <a:solidFill>
                  <a:schemeClr val="accent1"/>
                </a:solidFill>
              </a:u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7408E80-0697-45D0-9A74-2EEB245B4645}"/>
              </a:ext>
            </a:extLst>
          </p:cNvPr>
          <p:cNvSpPr txBox="1"/>
          <p:nvPr/>
        </p:nvSpPr>
        <p:spPr>
          <a:xfrm>
            <a:off x="219844" y="946872"/>
            <a:ext cx="2710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Carácter: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color de ojos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A: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pardo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a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azul</a:t>
            </a:r>
          </a:p>
        </p:txBody>
      </p:sp>
      <p:grpSp>
        <p:nvGrpSpPr>
          <p:cNvPr id="57" name="Grupo 56">
            <a:extLst>
              <a:ext uri="{FF2B5EF4-FFF2-40B4-BE49-F238E27FC236}">
                <a16:creationId xmlns:a16="http://schemas.microsoft.com/office/drawing/2014/main" id="{D379B5C6-E4F6-4E82-BB1D-53C8203A2041}"/>
              </a:ext>
            </a:extLst>
          </p:cNvPr>
          <p:cNvGrpSpPr/>
          <p:nvPr/>
        </p:nvGrpSpPr>
        <p:grpSpPr>
          <a:xfrm>
            <a:off x="2032866" y="1077134"/>
            <a:ext cx="159328" cy="187324"/>
            <a:chOff x="2501987" y="2628996"/>
            <a:chExt cx="159328" cy="187324"/>
          </a:xfrm>
        </p:grpSpPr>
        <p:cxnSp>
          <p:nvCxnSpPr>
            <p:cNvPr id="13" name="Conector recto de flecha 12">
              <a:extLst>
                <a:ext uri="{FF2B5EF4-FFF2-40B4-BE49-F238E27FC236}">
                  <a16:creationId xmlns:a16="http://schemas.microsoft.com/office/drawing/2014/main" id="{DD1C6474-5525-4902-B252-7BB4F5CE7F1E}"/>
                </a:ext>
              </a:extLst>
            </p:cNvPr>
            <p:cNvCxnSpPr/>
            <p:nvPr/>
          </p:nvCxnSpPr>
          <p:spPr>
            <a:xfrm>
              <a:off x="2501987" y="2635345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de flecha 15">
              <a:extLst>
                <a:ext uri="{FF2B5EF4-FFF2-40B4-BE49-F238E27FC236}">
                  <a16:creationId xmlns:a16="http://schemas.microsoft.com/office/drawing/2014/main" id="{D7C5F5A1-294D-42DC-BCF3-B5DA12629E65}"/>
                </a:ext>
              </a:extLst>
            </p:cNvPr>
            <p:cNvCxnSpPr/>
            <p:nvPr/>
          </p:nvCxnSpPr>
          <p:spPr>
            <a:xfrm>
              <a:off x="2501987" y="2816320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>
              <a:extLst>
                <a:ext uri="{FF2B5EF4-FFF2-40B4-BE49-F238E27FC236}">
                  <a16:creationId xmlns:a16="http://schemas.microsoft.com/office/drawing/2014/main" id="{1029E2BF-246C-4133-84E4-60C32FF23B4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10068" y="2628996"/>
              <a:ext cx="0" cy="18732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60B53088-312B-4987-8591-8B0C390E94B7}"/>
              </a:ext>
            </a:extLst>
          </p:cNvPr>
          <p:cNvCxnSpPr/>
          <p:nvPr/>
        </p:nvCxnSpPr>
        <p:spPr>
          <a:xfrm>
            <a:off x="265564" y="928549"/>
            <a:ext cx="83897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upo 51">
            <a:extLst>
              <a:ext uri="{FF2B5EF4-FFF2-40B4-BE49-F238E27FC236}">
                <a16:creationId xmlns:a16="http://schemas.microsoft.com/office/drawing/2014/main" id="{6ED3694A-5839-459D-AE22-A44572E2547E}"/>
              </a:ext>
            </a:extLst>
          </p:cNvPr>
          <p:cNvGrpSpPr/>
          <p:nvPr/>
        </p:nvGrpSpPr>
        <p:grpSpPr>
          <a:xfrm>
            <a:off x="4003409" y="1232293"/>
            <a:ext cx="1298753" cy="307777"/>
            <a:chOff x="2198368" y="2671550"/>
            <a:chExt cx="1298753" cy="307777"/>
          </a:xfrm>
        </p:grpSpPr>
        <p:sp>
          <p:nvSpPr>
            <p:cNvPr id="53" name="CuadroTexto 52">
              <a:extLst>
                <a:ext uri="{FF2B5EF4-FFF2-40B4-BE49-F238E27FC236}">
                  <a16:creationId xmlns:a16="http://schemas.microsoft.com/office/drawing/2014/main" id="{192E28B1-BA13-43E2-A465-09E5B1E13E8A}"/>
                </a:ext>
              </a:extLst>
            </p:cNvPr>
            <p:cNvSpPr txBox="1"/>
            <p:nvPr/>
          </p:nvSpPr>
          <p:spPr>
            <a:xfrm>
              <a:off x="2198368" y="2671550"/>
              <a:ext cx="12987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b="1">
                  <a:solidFill>
                    <a:schemeClr val="bg1"/>
                  </a:solidFill>
                  <a:latin typeface="Inter" panose="020B0604020202020204" charset="0"/>
                  <a:ea typeface="Inter" panose="020B0604020202020204" charset="0"/>
                </a:rPr>
                <a:t>Aa                aa</a:t>
              </a:r>
            </a:p>
          </p:txBody>
        </p:sp>
        <p:sp>
          <p:nvSpPr>
            <p:cNvPr id="58" name="Signo de multiplicación 57">
              <a:extLst>
                <a:ext uri="{FF2B5EF4-FFF2-40B4-BE49-F238E27FC236}">
                  <a16:creationId xmlns:a16="http://schemas.microsoft.com/office/drawing/2014/main" id="{40B4E261-3C23-4CB6-A730-59B3ADD6B771}"/>
                </a:ext>
              </a:extLst>
            </p:cNvPr>
            <p:cNvSpPr/>
            <p:nvPr/>
          </p:nvSpPr>
          <p:spPr>
            <a:xfrm>
              <a:off x="2749900" y="2770451"/>
              <a:ext cx="163627" cy="160020"/>
            </a:xfrm>
            <a:prstGeom prst="mathMultiply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1BA6103C-7A59-4981-9945-72B59B17162C}"/>
              </a:ext>
            </a:extLst>
          </p:cNvPr>
          <p:cNvGrpSpPr/>
          <p:nvPr/>
        </p:nvGrpSpPr>
        <p:grpSpPr>
          <a:xfrm>
            <a:off x="3325790" y="1206164"/>
            <a:ext cx="423676" cy="390996"/>
            <a:chOff x="653172" y="1499725"/>
            <a:chExt cx="304388" cy="280909"/>
          </a:xfrm>
          <a:noFill/>
        </p:grpSpPr>
        <p:sp>
          <p:nvSpPr>
            <p:cNvPr id="64" name="Google Shape;217;p33">
              <a:extLst>
                <a:ext uri="{FF2B5EF4-FFF2-40B4-BE49-F238E27FC236}">
                  <a16:creationId xmlns:a16="http://schemas.microsoft.com/office/drawing/2014/main" id="{8245B986-9B21-4911-8E88-976B2A2F7295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227;p33">
              <a:extLst>
                <a:ext uri="{FF2B5EF4-FFF2-40B4-BE49-F238E27FC236}">
                  <a16:creationId xmlns:a16="http://schemas.microsoft.com/office/drawing/2014/main" id="{53633C1E-D8B4-48B1-A2E4-07EF839B66B2}"/>
                </a:ext>
              </a:extLst>
            </p:cNvPr>
            <p:cNvSpPr txBox="1">
              <a:spLocks/>
            </p:cNvSpPr>
            <p:nvPr/>
          </p:nvSpPr>
          <p:spPr>
            <a:xfrm>
              <a:off x="653172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P.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66" name="Grupo 65">
            <a:extLst>
              <a:ext uri="{FF2B5EF4-FFF2-40B4-BE49-F238E27FC236}">
                <a16:creationId xmlns:a16="http://schemas.microsoft.com/office/drawing/2014/main" id="{F7942CB8-3A07-4316-8983-6FAC4EE434A9}"/>
              </a:ext>
            </a:extLst>
          </p:cNvPr>
          <p:cNvGrpSpPr/>
          <p:nvPr/>
        </p:nvGrpSpPr>
        <p:grpSpPr>
          <a:xfrm>
            <a:off x="3301696" y="1724762"/>
            <a:ext cx="423676" cy="390995"/>
            <a:chOff x="638392" y="1499725"/>
            <a:chExt cx="304388" cy="280908"/>
          </a:xfrm>
          <a:noFill/>
        </p:grpSpPr>
        <p:sp>
          <p:nvSpPr>
            <p:cNvPr id="67" name="Google Shape;217;p33">
              <a:extLst>
                <a:ext uri="{FF2B5EF4-FFF2-40B4-BE49-F238E27FC236}">
                  <a16:creationId xmlns:a16="http://schemas.microsoft.com/office/drawing/2014/main" id="{9696F640-36D9-4866-B0E8-181E899CC617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227;p33">
              <a:extLst>
                <a:ext uri="{FF2B5EF4-FFF2-40B4-BE49-F238E27FC236}">
                  <a16:creationId xmlns:a16="http://schemas.microsoft.com/office/drawing/2014/main" id="{5B407631-8FE2-4433-856E-15C1D90A5CB6}"/>
                </a:ext>
              </a:extLst>
            </p:cNvPr>
            <p:cNvSpPr txBox="1">
              <a:spLocks/>
            </p:cNvSpPr>
            <p:nvPr/>
          </p:nvSpPr>
          <p:spPr>
            <a:xfrm>
              <a:off x="638392" y="1510404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sp>
        <p:nvSpPr>
          <p:cNvPr id="69" name="Rectángulo 68">
            <a:extLst>
              <a:ext uri="{FF2B5EF4-FFF2-40B4-BE49-F238E27FC236}">
                <a16:creationId xmlns:a16="http://schemas.microsoft.com/office/drawing/2014/main" id="{4B4F653D-B15A-4746-8BBB-E91666FB6901}"/>
              </a:ext>
            </a:extLst>
          </p:cNvPr>
          <p:cNvSpPr/>
          <p:nvPr/>
        </p:nvSpPr>
        <p:spPr>
          <a:xfrm>
            <a:off x="3271127" y="1121930"/>
            <a:ext cx="2244146" cy="1233623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0" name="Conector recto de flecha 69">
            <a:extLst>
              <a:ext uri="{FF2B5EF4-FFF2-40B4-BE49-F238E27FC236}">
                <a16:creationId xmlns:a16="http://schemas.microsoft.com/office/drawing/2014/main" id="{5A866BBE-6265-42E1-A6FE-CBB6778208AE}"/>
              </a:ext>
            </a:extLst>
          </p:cNvPr>
          <p:cNvCxnSpPr>
            <a:cxnSpLocks/>
          </p:cNvCxnSpPr>
          <p:nvPr/>
        </p:nvCxnSpPr>
        <p:spPr>
          <a:xfrm flipV="1">
            <a:off x="5305729" y="1558363"/>
            <a:ext cx="485310" cy="2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cto de flecha 70">
            <a:extLst>
              <a:ext uri="{FF2B5EF4-FFF2-40B4-BE49-F238E27FC236}">
                <a16:creationId xmlns:a16="http://schemas.microsoft.com/office/drawing/2014/main" id="{E21385E5-6037-4A85-82B9-A33F30C89077}"/>
              </a:ext>
            </a:extLst>
          </p:cNvPr>
          <p:cNvCxnSpPr>
            <a:cxnSpLocks/>
          </p:cNvCxnSpPr>
          <p:nvPr/>
        </p:nvCxnSpPr>
        <p:spPr>
          <a:xfrm>
            <a:off x="5334978" y="1946116"/>
            <a:ext cx="41137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de flecha 71">
            <a:extLst>
              <a:ext uri="{FF2B5EF4-FFF2-40B4-BE49-F238E27FC236}">
                <a16:creationId xmlns:a16="http://schemas.microsoft.com/office/drawing/2014/main" id="{FC93BEB2-93FA-4F3B-B5BE-265B4405BB8C}"/>
              </a:ext>
            </a:extLst>
          </p:cNvPr>
          <p:cNvCxnSpPr>
            <a:cxnSpLocks/>
          </p:cNvCxnSpPr>
          <p:nvPr/>
        </p:nvCxnSpPr>
        <p:spPr>
          <a:xfrm flipV="1">
            <a:off x="5397588" y="2135722"/>
            <a:ext cx="345500" cy="42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CuadroTexto 72">
            <a:extLst>
              <a:ext uri="{FF2B5EF4-FFF2-40B4-BE49-F238E27FC236}">
                <a16:creationId xmlns:a16="http://schemas.microsoft.com/office/drawing/2014/main" id="{5AD3E30E-30C2-41AB-84C0-39064A87497B}"/>
              </a:ext>
            </a:extLst>
          </p:cNvPr>
          <p:cNvSpPr txBox="1"/>
          <p:nvPr/>
        </p:nvSpPr>
        <p:spPr>
          <a:xfrm>
            <a:off x="5753103" y="1404793"/>
            <a:ext cx="816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gámetos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D5ABF635-E662-4407-B6AB-A4287080EC1F}"/>
              </a:ext>
            </a:extLst>
          </p:cNvPr>
          <p:cNvSpPr txBox="1"/>
          <p:nvPr/>
        </p:nvSpPr>
        <p:spPr>
          <a:xfrm>
            <a:off x="5671720" y="1792227"/>
            <a:ext cx="8290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genotipo</a:t>
            </a: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FD177C91-8CB1-402E-BA5C-A9C05B11D487}"/>
              </a:ext>
            </a:extLst>
          </p:cNvPr>
          <p:cNvSpPr txBox="1"/>
          <p:nvPr/>
        </p:nvSpPr>
        <p:spPr>
          <a:xfrm>
            <a:off x="5666181" y="1994283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fenotipo</a:t>
            </a:r>
          </a:p>
        </p:txBody>
      </p:sp>
      <p:pic>
        <p:nvPicPr>
          <p:cNvPr id="76" name="Gráfico 75" descr="Masculino">
            <a:extLst>
              <a:ext uri="{FF2B5EF4-FFF2-40B4-BE49-F238E27FC236}">
                <a16:creationId xmlns:a16="http://schemas.microsoft.com/office/drawing/2014/main" id="{078D91DD-ECDC-4970-B3BD-3BFC64BFE6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96122" y="1310593"/>
            <a:ext cx="180621" cy="180621"/>
          </a:xfrm>
          <a:prstGeom prst="rect">
            <a:avLst/>
          </a:prstGeom>
        </p:spPr>
      </p:pic>
      <p:pic>
        <p:nvPicPr>
          <p:cNvPr id="77" name="Gráfico 76" descr="Femenino">
            <a:extLst>
              <a:ext uri="{FF2B5EF4-FFF2-40B4-BE49-F238E27FC236}">
                <a16:creationId xmlns:a16="http://schemas.microsoft.com/office/drawing/2014/main" id="{8544BCB9-49E1-42E4-B68A-7F2A949ABA0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235739" y="1335109"/>
            <a:ext cx="161700" cy="161700"/>
          </a:xfrm>
          <a:prstGeom prst="rect">
            <a:avLst/>
          </a:prstGeom>
        </p:spPr>
      </p:pic>
      <p:sp>
        <p:nvSpPr>
          <p:cNvPr id="79" name="CuadroTexto 78">
            <a:extLst>
              <a:ext uri="{FF2B5EF4-FFF2-40B4-BE49-F238E27FC236}">
                <a16:creationId xmlns:a16="http://schemas.microsoft.com/office/drawing/2014/main" id="{4BF75808-E281-4859-8B3B-3112F9B265A9}"/>
              </a:ext>
            </a:extLst>
          </p:cNvPr>
          <p:cNvSpPr txBox="1"/>
          <p:nvPr/>
        </p:nvSpPr>
        <p:spPr>
          <a:xfrm>
            <a:off x="3948693" y="1426921"/>
            <a:ext cx="58403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(A)(a)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8A187E94-288D-42EB-B7DF-F01918088143}"/>
              </a:ext>
            </a:extLst>
          </p:cNvPr>
          <p:cNvSpPr txBox="1"/>
          <p:nvPr/>
        </p:nvSpPr>
        <p:spPr>
          <a:xfrm>
            <a:off x="4912667" y="1433116"/>
            <a:ext cx="6024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(a)</a:t>
            </a:r>
          </a:p>
        </p:txBody>
      </p:sp>
      <p:grpSp>
        <p:nvGrpSpPr>
          <p:cNvPr id="81" name="Grupo 80">
            <a:extLst>
              <a:ext uri="{FF2B5EF4-FFF2-40B4-BE49-F238E27FC236}">
                <a16:creationId xmlns:a16="http://schemas.microsoft.com/office/drawing/2014/main" id="{6732032C-4CF7-488B-8A3E-7AC09BACD226}"/>
              </a:ext>
            </a:extLst>
          </p:cNvPr>
          <p:cNvGrpSpPr/>
          <p:nvPr/>
        </p:nvGrpSpPr>
        <p:grpSpPr>
          <a:xfrm>
            <a:off x="4193153" y="1642789"/>
            <a:ext cx="887199" cy="177486"/>
            <a:chOff x="1937341" y="2910995"/>
            <a:chExt cx="887199" cy="177486"/>
          </a:xfrm>
        </p:grpSpPr>
        <p:cxnSp>
          <p:nvCxnSpPr>
            <p:cNvPr id="82" name="Conector recto 81">
              <a:extLst>
                <a:ext uri="{FF2B5EF4-FFF2-40B4-BE49-F238E27FC236}">
                  <a16:creationId xmlns:a16="http://schemas.microsoft.com/office/drawing/2014/main" id="{8D9AF071-3589-4C0E-97AA-939E61171D86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ector recto 82">
              <a:extLst>
                <a:ext uri="{FF2B5EF4-FFF2-40B4-BE49-F238E27FC236}">
                  <a16:creationId xmlns:a16="http://schemas.microsoft.com/office/drawing/2014/main" id="{26290E64-CB86-4E2E-BF3A-B9300DA15A9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ector recto 83">
              <a:extLst>
                <a:ext uri="{FF2B5EF4-FFF2-40B4-BE49-F238E27FC236}">
                  <a16:creationId xmlns:a16="http://schemas.microsoft.com/office/drawing/2014/main" id="{8CB22BB9-B9C0-4D99-AABF-E66E7EA2EE5A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Cerrar llave 86">
            <a:extLst>
              <a:ext uri="{FF2B5EF4-FFF2-40B4-BE49-F238E27FC236}">
                <a16:creationId xmlns:a16="http://schemas.microsoft.com/office/drawing/2014/main" id="{34D8D1A8-609B-4B0C-B4C0-C2F153449307}"/>
              </a:ext>
            </a:extLst>
          </p:cNvPr>
          <p:cNvSpPr/>
          <p:nvPr/>
        </p:nvSpPr>
        <p:spPr>
          <a:xfrm rot="5400000">
            <a:off x="4360337" y="1884308"/>
            <a:ext cx="55024" cy="27254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759A6321-6B0A-42E9-AA63-D9C5D32D2098}"/>
              </a:ext>
            </a:extLst>
          </p:cNvPr>
          <p:cNvSpPr txBox="1"/>
          <p:nvPr/>
        </p:nvSpPr>
        <p:spPr>
          <a:xfrm>
            <a:off x="4112634" y="2019902"/>
            <a:ext cx="5972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pardos</a:t>
            </a:r>
          </a:p>
        </p:txBody>
      </p:sp>
      <p:grpSp>
        <p:nvGrpSpPr>
          <p:cNvPr id="45" name="Grupo 44">
            <a:extLst>
              <a:ext uri="{FF2B5EF4-FFF2-40B4-BE49-F238E27FC236}">
                <a16:creationId xmlns:a16="http://schemas.microsoft.com/office/drawing/2014/main" id="{7575DE49-4AB4-41C8-A2DF-A36E3A27737F}"/>
              </a:ext>
            </a:extLst>
          </p:cNvPr>
          <p:cNvGrpSpPr/>
          <p:nvPr/>
        </p:nvGrpSpPr>
        <p:grpSpPr>
          <a:xfrm>
            <a:off x="174454" y="2817359"/>
            <a:ext cx="413628" cy="413628"/>
            <a:chOff x="653172" y="1499725"/>
            <a:chExt cx="793800" cy="793800"/>
          </a:xfrm>
        </p:grpSpPr>
        <p:sp>
          <p:nvSpPr>
            <p:cNvPr id="46" name="Google Shape;217;p33">
              <a:extLst>
                <a:ext uri="{FF2B5EF4-FFF2-40B4-BE49-F238E27FC236}">
                  <a16:creationId xmlns:a16="http://schemas.microsoft.com/office/drawing/2014/main" id="{19ECA90F-EC97-480D-AFE3-C0C8D136E162}"/>
                </a:ext>
              </a:extLst>
            </p:cNvPr>
            <p:cNvSpPr/>
            <p:nvPr/>
          </p:nvSpPr>
          <p:spPr>
            <a:xfrm>
              <a:off x="653172" y="1499725"/>
              <a:ext cx="793800" cy="7938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27;p33">
              <a:extLst>
                <a:ext uri="{FF2B5EF4-FFF2-40B4-BE49-F238E27FC236}">
                  <a16:creationId xmlns:a16="http://schemas.microsoft.com/office/drawing/2014/main" id="{05AE88A5-4508-4F28-803C-F2EBEA659987}"/>
                </a:ext>
              </a:extLst>
            </p:cNvPr>
            <p:cNvSpPr txBox="1">
              <a:spLocks/>
            </p:cNvSpPr>
            <p:nvPr/>
          </p:nvSpPr>
          <p:spPr>
            <a:xfrm>
              <a:off x="682722" y="1794445"/>
              <a:ext cx="734701" cy="270229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de" sz="2000" b="1">
                  <a:solidFill>
                    <a:schemeClr val="lt1"/>
                  </a:solidFill>
                  <a:latin typeface="Kanit"/>
                  <a:cs typeface="Kanit"/>
                  <a:sym typeface="Kanit"/>
                </a:rPr>
                <a:t>6</a:t>
              </a:r>
            </a:p>
          </p:txBody>
        </p:sp>
      </p:grpSp>
      <p:sp>
        <p:nvSpPr>
          <p:cNvPr id="48" name="Google Shape;209;p32">
            <a:extLst>
              <a:ext uri="{FF2B5EF4-FFF2-40B4-BE49-F238E27FC236}">
                <a16:creationId xmlns:a16="http://schemas.microsoft.com/office/drawing/2014/main" id="{E6C5538F-5D47-405A-997A-63A179905FC3}"/>
              </a:ext>
            </a:extLst>
          </p:cNvPr>
          <p:cNvSpPr txBox="1">
            <a:spLocks/>
          </p:cNvSpPr>
          <p:nvPr/>
        </p:nvSpPr>
        <p:spPr>
          <a:xfrm>
            <a:off x="590539" y="2609829"/>
            <a:ext cx="8664297" cy="818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Inter SemiBold"/>
              <a:buAutoNum type="arabicPeriod"/>
              <a:defRPr sz="11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>
              <a:buFont typeface="Inter SemiBold"/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La acondroplasia es una anomalía determinada por un gen autosómico que da lugar a un tipo de enanismo en la especie humana. Dos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enanos acondroplásticos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tienen dos hijos, uno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acondroplástico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y otro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normal</a:t>
            </a:r>
            <a:endParaRPr lang="es-ES">
              <a:uFill>
                <a:solidFill>
                  <a:schemeClr val="accent1"/>
                </a:solidFill>
              </a:uFill>
            </a:endParaRPr>
          </a:p>
          <a:p>
            <a:pPr marL="228600" indent="-228600">
              <a:buClr>
                <a:schemeClr val="accent1"/>
              </a:buClr>
              <a:buSzPct val="100000"/>
              <a:buFont typeface="Inter SemiBold"/>
              <a:buAutoNum type="alphaLcParenR"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La acondroplasia, ¿es un carácter dominante o recesivo? ¿Por qué? </a:t>
            </a:r>
            <a:r>
              <a:rPr lang="es-ES">
                <a:solidFill>
                  <a:schemeClr val="accent2">
                    <a:lumMod val="60000"/>
                    <a:lumOff val="40000"/>
                  </a:schemeClr>
                </a:solidFill>
                <a:uFill>
                  <a:solidFill>
                    <a:schemeClr val="accent1"/>
                  </a:solidFill>
                </a:uFill>
              </a:rPr>
              <a:t>Carácter dominante porque tienen hijos normales</a:t>
            </a:r>
            <a:endParaRPr lang="es-ES">
              <a:uFill>
                <a:solidFill>
                  <a:schemeClr val="accent1"/>
                </a:solidFill>
              </a:uFill>
            </a:endParaRPr>
          </a:p>
          <a:p>
            <a:pPr marL="228600" indent="-228600">
              <a:buClr>
                <a:schemeClr val="accent1"/>
              </a:buClr>
              <a:buSzPct val="100000"/>
              <a:buFont typeface="Inter SemiBold"/>
              <a:buAutoNum type="alphaLcParenR"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¿Cuál es el genotipo de cada uno de los progenitores? ¿Por qué? </a:t>
            </a:r>
            <a:r>
              <a:rPr lang="es-ES">
                <a:solidFill>
                  <a:schemeClr val="accent2">
                    <a:lumMod val="60000"/>
                    <a:lumOff val="40000"/>
                  </a:schemeClr>
                </a:solidFill>
                <a:uFill>
                  <a:solidFill>
                    <a:schemeClr val="accent1"/>
                  </a:solidFill>
                </a:uFill>
              </a:rPr>
              <a:t>Ambos han de tener el carácter recesivo</a:t>
            </a:r>
            <a:endParaRPr lang="es-ES">
              <a:uFill>
                <a:solidFill>
                  <a:schemeClr val="accent1"/>
                </a:solidFill>
              </a:uFill>
            </a:endParaRPr>
          </a:p>
          <a:p>
            <a:pPr marL="228600" indent="-228600">
              <a:buClr>
                <a:schemeClr val="accent1"/>
              </a:buClr>
              <a:buSzPct val="100000"/>
              <a:buFont typeface="Inter SemiBold"/>
              <a:buAutoNum type="alphaLcParenR"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¿Cuál es la probabilidad de que el próximo descendiente dela pareja sea normal? </a:t>
            </a:r>
            <a:r>
              <a:rPr lang="es-ES">
                <a:solidFill>
                  <a:schemeClr val="accent2">
                    <a:lumMod val="60000"/>
                    <a:lumOff val="40000"/>
                  </a:schemeClr>
                </a:solidFill>
                <a:uFill>
                  <a:solidFill>
                    <a:schemeClr val="accent1"/>
                  </a:solidFill>
                </a:uFill>
              </a:rPr>
              <a:t>25%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¿Y de que sea acondroplástico? </a:t>
            </a:r>
            <a:r>
              <a:rPr lang="es-ES">
                <a:solidFill>
                  <a:schemeClr val="accent2">
                    <a:lumMod val="60000"/>
                    <a:lumOff val="40000"/>
                  </a:schemeClr>
                </a:solidFill>
                <a:uFill>
                  <a:solidFill>
                    <a:schemeClr val="accent1"/>
                  </a:solidFill>
                </a:uFill>
              </a:rPr>
              <a:t>75%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0E32E09B-2E59-4ABA-B272-6B6156C82ECC}"/>
              </a:ext>
            </a:extLst>
          </p:cNvPr>
          <p:cNvSpPr txBox="1"/>
          <p:nvPr/>
        </p:nvSpPr>
        <p:spPr>
          <a:xfrm>
            <a:off x="60376" y="3518584"/>
            <a:ext cx="4374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Carácter: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presencia de acondroplasia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A: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acondroplasia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a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normal</a:t>
            </a:r>
          </a:p>
        </p:txBody>
      </p:sp>
      <p:grpSp>
        <p:nvGrpSpPr>
          <p:cNvPr id="50" name="Grupo 49">
            <a:extLst>
              <a:ext uri="{FF2B5EF4-FFF2-40B4-BE49-F238E27FC236}">
                <a16:creationId xmlns:a16="http://schemas.microsoft.com/office/drawing/2014/main" id="{A2559440-C4EB-4850-BC33-5F24C3ECF4C6}"/>
              </a:ext>
            </a:extLst>
          </p:cNvPr>
          <p:cNvGrpSpPr/>
          <p:nvPr/>
        </p:nvGrpSpPr>
        <p:grpSpPr>
          <a:xfrm>
            <a:off x="2906647" y="3665153"/>
            <a:ext cx="159328" cy="187324"/>
            <a:chOff x="2501987" y="2628996"/>
            <a:chExt cx="159328" cy="187324"/>
          </a:xfrm>
        </p:grpSpPr>
        <p:cxnSp>
          <p:nvCxnSpPr>
            <p:cNvPr id="51" name="Conector recto de flecha 50">
              <a:extLst>
                <a:ext uri="{FF2B5EF4-FFF2-40B4-BE49-F238E27FC236}">
                  <a16:creationId xmlns:a16="http://schemas.microsoft.com/office/drawing/2014/main" id="{78F58AAE-AB93-4357-8490-8B9CF86113DE}"/>
                </a:ext>
              </a:extLst>
            </p:cNvPr>
            <p:cNvCxnSpPr/>
            <p:nvPr/>
          </p:nvCxnSpPr>
          <p:spPr>
            <a:xfrm>
              <a:off x="2501987" y="2635345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cto de flecha 53">
              <a:extLst>
                <a:ext uri="{FF2B5EF4-FFF2-40B4-BE49-F238E27FC236}">
                  <a16:creationId xmlns:a16="http://schemas.microsoft.com/office/drawing/2014/main" id="{1AB93DDC-D709-4F89-98AE-FC219A010CDA}"/>
                </a:ext>
              </a:extLst>
            </p:cNvPr>
            <p:cNvCxnSpPr/>
            <p:nvPr/>
          </p:nvCxnSpPr>
          <p:spPr>
            <a:xfrm>
              <a:off x="2501987" y="2816320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54">
              <a:extLst>
                <a:ext uri="{FF2B5EF4-FFF2-40B4-BE49-F238E27FC236}">
                  <a16:creationId xmlns:a16="http://schemas.microsoft.com/office/drawing/2014/main" id="{418D25BA-FD26-4CD1-A1C0-C1AEFDED128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10068" y="2628996"/>
              <a:ext cx="0" cy="18732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D2921A16-4806-4580-B0EE-8FE341B35411}"/>
              </a:ext>
            </a:extLst>
          </p:cNvPr>
          <p:cNvCxnSpPr/>
          <p:nvPr/>
        </p:nvCxnSpPr>
        <p:spPr>
          <a:xfrm>
            <a:off x="106096" y="3500261"/>
            <a:ext cx="83897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uadroTexto 84">
            <a:extLst>
              <a:ext uri="{FF2B5EF4-FFF2-40B4-BE49-F238E27FC236}">
                <a16:creationId xmlns:a16="http://schemas.microsoft.com/office/drawing/2014/main" id="{C69B9F61-1A97-4A21-95BD-4FC00FD6E2CE}"/>
              </a:ext>
            </a:extLst>
          </p:cNvPr>
          <p:cNvSpPr txBox="1"/>
          <p:nvPr/>
        </p:nvSpPr>
        <p:spPr>
          <a:xfrm>
            <a:off x="4181066" y="1733526"/>
            <a:ext cx="941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Aa      aa</a:t>
            </a:r>
          </a:p>
        </p:txBody>
      </p:sp>
      <p:sp>
        <p:nvSpPr>
          <p:cNvPr id="86" name="Cerrar llave 85">
            <a:extLst>
              <a:ext uri="{FF2B5EF4-FFF2-40B4-BE49-F238E27FC236}">
                <a16:creationId xmlns:a16="http://schemas.microsoft.com/office/drawing/2014/main" id="{4D51AFE7-4809-4A41-B6CF-9D245FB029AF}"/>
              </a:ext>
            </a:extLst>
          </p:cNvPr>
          <p:cNvSpPr/>
          <p:nvPr/>
        </p:nvSpPr>
        <p:spPr>
          <a:xfrm rot="5400000">
            <a:off x="4822308" y="1892772"/>
            <a:ext cx="55024" cy="27254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BE9B3EAA-7819-49A9-8ACF-3F74B68A8F58}"/>
              </a:ext>
            </a:extLst>
          </p:cNvPr>
          <p:cNvSpPr txBox="1"/>
          <p:nvPr/>
        </p:nvSpPr>
        <p:spPr>
          <a:xfrm>
            <a:off x="4588459" y="2014512"/>
            <a:ext cx="5972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azules</a:t>
            </a: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E0DD82F2-335A-419A-8F5B-613611767CE5}"/>
              </a:ext>
            </a:extLst>
          </p:cNvPr>
          <p:cNvSpPr txBox="1"/>
          <p:nvPr/>
        </p:nvSpPr>
        <p:spPr>
          <a:xfrm>
            <a:off x="4196339" y="2148687"/>
            <a:ext cx="4404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50%</a:t>
            </a:r>
          </a:p>
        </p:txBody>
      </p:sp>
      <p:sp>
        <p:nvSpPr>
          <p:cNvPr id="114" name="CuadroTexto 113">
            <a:extLst>
              <a:ext uri="{FF2B5EF4-FFF2-40B4-BE49-F238E27FC236}">
                <a16:creationId xmlns:a16="http://schemas.microsoft.com/office/drawing/2014/main" id="{E85BED3B-AB05-40DC-9A1F-229F6CED13EB}"/>
              </a:ext>
            </a:extLst>
          </p:cNvPr>
          <p:cNvSpPr txBox="1"/>
          <p:nvPr/>
        </p:nvSpPr>
        <p:spPr>
          <a:xfrm>
            <a:off x="4639939" y="2147943"/>
            <a:ext cx="4404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50%</a:t>
            </a:r>
          </a:p>
        </p:txBody>
      </p:sp>
      <p:grpSp>
        <p:nvGrpSpPr>
          <p:cNvPr id="115" name="Grupo 114">
            <a:extLst>
              <a:ext uri="{FF2B5EF4-FFF2-40B4-BE49-F238E27FC236}">
                <a16:creationId xmlns:a16="http://schemas.microsoft.com/office/drawing/2014/main" id="{5155CCF1-610C-415D-A8CE-399150FE8872}"/>
              </a:ext>
            </a:extLst>
          </p:cNvPr>
          <p:cNvGrpSpPr/>
          <p:nvPr/>
        </p:nvGrpSpPr>
        <p:grpSpPr>
          <a:xfrm>
            <a:off x="5264657" y="3775715"/>
            <a:ext cx="1329210" cy="307777"/>
            <a:chOff x="2198368" y="2671550"/>
            <a:chExt cx="1329210" cy="307777"/>
          </a:xfrm>
        </p:grpSpPr>
        <p:sp>
          <p:nvSpPr>
            <p:cNvPr id="116" name="CuadroTexto 115">
              <a:extLst>
                <a:ext uri="{FF2B5EF4-FFF2-40B4-BE49-F238E27FC236}">
                  <a16:creationId xmlns:a16="http://schemas.microsoft.com/office/drawing/2014/main" id="{994A8D71-78E1-45A4-9817-0EC9D9AF35CA}"/>
                </a:ext>
              </a:extLst>
            </p:cNvPr>
            <p:cNvSpPr txBox="1"/>
            <p:nvPr/>
          </p:nvSpPr>
          <p:spPr>
            <a:xfrm>
              <a:off x="2198368" y="2671550"/>
              <a:ext cx="13292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b="1">
                  <a:solidFill>
                    <a:schemeClr val="bg1"/>
                  </a:solidFill>
                  <a:latin typeface="Inter" panose="020B0604020202020204" charset="0"/>
                  <a:ea typeface="Inter" panose="020B0604020202020204" charset="0"/>
                </a:rPr>
                <a:t>Aa                Aa</a:t>
              </a:r>
            </a:p>
          </p:txBody>
        </p:sp>
        <p:sp>
          <p:nvSpPr>
            <p:cNvPr id="117" name="Signo de multiplicación 116">
              <a:extLst>
                <a:ext uri="{FF2B5EF4-FFF2-40B4-BE49-F238E27FC236}">
                  <a16:creationId xmlns:a16="http://schemas.microsoft.com/office/drawing/2014/main" id="{7AE2C630-9EDC-4500-9776-9E4F4A5AAE25}"/>
                </a:ext>
              </a:extLst>
            </p:cNvPr>
            <p:cNvSpPr/>
            <p:nvPr/>
          </p:nvSpPr>
          <p:spPr>
            <a:xfrm>
              <a:off x="2749900" y="2770451"/>
              <a:ext cx="163627" cy="160020"/>
            </a:xfrm>
            <a:prstGeom prst="mathMultiply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18" name="Grupo 117">
            <a:extLst>
              <a:ext uri="{FF2B5EF4-FFF2-40B4-BE49-F238E27FC236}">
                <a16:creationId xmlns:a16="http://schemas.microsoft.com/office/drawing/2014/main" id="{59DE1E23-4614-4736-806D-A29A5D6AC390}"/>
              </a:ext>
            </a:extLst>
          </p:cNvPr>
          <p:cNvGrpSpPr/>
          <p:nvPr/>
        </p:nvGrpSpPr>
        <p:grpSpPr>
          <a:xfrm>
            <a:off x="4587038" y="3749586"/>
            <a:ext cx="423676" cy="390996"/>
            <a:chOff x="653172" y="1499725"/>
            <a:chExt cx="304388" cy="280909"/>
          </a:xfrm>
          <a:noFill/>
        </p:grpSpPr>
        <p:sp>
          <p:nvSpPr>
            <p:cNvPr id="119" name="Google Shape;217;p33">
              <a:extLst>
                <a:ext uri="{FF2B5EF4-FFF2-40B4-BE49-F238E27FC236}">
                  <a16:creationId xmlns:a16="http://schemas.microsoft.com/office/drawing/2014/main" id="{DAC05F1D-E17E-434B-BB8B-7DFC8088FE04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227;p33">
              <a:extLst>
                <a:ext uri="{FF2B5EF4-FFF2-40B4-BE49-F238E27FC236}">
                  <a16:creationId xmlns:a16="http://schemas.microsoft.com/office/drawing/2014/main" id="{1F21DB31-7E26-4AA0-9DFB-4448144C4CD6}"/>
                </a:ext>
              </a:extLst>
            </p:cNvPr>
            <p:cNvSpPr txBox="1">
              <a:spLocks/>
            </p:cNvSpPr>
            <p:nvPr/>
          </p:nvSpPr>
          <p:spPr>
            <a:xfrm>
              <a:off x="653172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P.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21" name="Grupo 120">
            <a:extLst>
              <a:ext uri="{FF2B5EF4-FFF2-40B4-BE49-F238E27FC236}">
                <a16:creationId xmlns:a16="http://schemas.microsoft.com/office/drawing/2014/main" id="{E0688387-7F54-4EA1-A440-C3FA94B9436E}"/>
              </a:ext>
            </a:extLst>
          </p:cNvPr>
          <p:cNvGrpSpPr/>
          <p:nvPr/>
        </p:nvGrpSpPr>
        <p:grpSpPr>
          <a:xfrm>
            <a:off x="4587038" y="4372338"/>
            <a:ext cx="423676" cy="390995"/>
            <a:chOff x="638392" y="1499725"/>
            <a:chExt cx="304388" cy="280908"/>
          </a:xfrm>
          <a:noFill/>
        </p:grpSpPr>
        <p:sp>
          <p:nvSpPr>
            <p:cNvPr id="122" name="Google Shape;217;p33">
              <a:extLst>
                <a:ext uri="{FF2B5EF4-FFF2-40B4-BE49-F238E27FC236}">
                  <a16:creationId xmlns:a16="http://schemas.microsoft.com/office/drawing/2014/main" id="{C20F670D-AC84-4623-91CB-CA3720A7CA32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227;p33">
              <a:extLst>
                <a:ext uri="{FF2B5EF4-FFF2-40B4-BE49-F238E27FC236}">
                  <a16:creationId xmlns:a16="http://schemas.microsoft.com/office/drawing/2014/main" id="{A088AF6C-EE2E-4645-BA07-42FD27A9E566}"/>
                </a:ext>
              </a:extLst>
            </p:cNvPr>
            <p:cNvSpPr txBox="1">
              <a:spLocks/>
            </p:cNvSpPr>
            <p:nvPr/>
          </p:nvSpPr>
          <p:spPr>
            <a:xfrm>
              <a:off x="638392" y="1510404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sp>
        <p:nvSpPr>
          <p:cNvPr id="124" name="Rectángulo 123">
            <a:extLst>
              <a:ext uri="{FF2B5EF4-FFF2-40B4-BE49-F238E27FC236}">
                <a16:creationId xmlns:a16="http://schemas.microsoft.com/office/drawing/2014/main" id="{941F78DA-C08D-4558-8981-4BB77E1F8326}"/>
              </a:ext>
            </a:extLst>
          </p:cNvPr>
          <p:cNvSpPr/>
          <p:nvPr/>
        </p:nvSpPr>
        <p:spPr>
          <a:xfrm>
            <a:off x="4524123" y="3696030"/>
            <a:ext cx="2403305" cy="116059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5" name="Conector recto de flecha 124">
            <a:extLst>
              <a:ext uri="{FF2B5EF4-FFF2-40B4-BE49-F238E27FC236}">
                <a16:creationId xmlns:a16="http://schemas.microsoft.com/office/drawing/2014/main" id="{F750388B-CBD1-41D2-8E17-13A6E5F43FE2}"/>
              </a:ext>
            </a:extLst>
          </p:cNvPr>
          <p:cNvCxnSpPr>
            <a:cxnSpLocks/>
          </p:cNvCxnSpPr>
          <p:nvPr/>
        </p:nvCxnSpPr>
        <p:spPr>
          <a:xfrm>
            <a:off x="6581043" y="4111962"/>
            <a:ext cx="682438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Conector recto de flecha 125">
            <a:extLst>
              <a:ext uri="{FF2B5EF4-FFF2-40B4-BE49-F238E27FC236}">
                <a16:creationId xmlns:a16="http://schemas.microsoft.com/office/drawing/2014/main" id="{3B0E3E43-178E-4302-8526-4FC5B9553DD6}"/>
              </a:ext>
            </a:extLst>
          </p:cNvPr>
          <p:cNvCxnSpPr>
            <a:cxnSpLocks/>
          </p:cNvCxnSpPr>
          <p:nvPr/>
        </p:nvCxnSpPr>
        <p:spPr>
          <a:xfrm>
            <a:off x="6855371" y="4524782"/>
            <a:ext cx="41137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Conector recto de flecha 126">
            <a:extLst>
              <a:ext uri="{FF2B5EF4-FFF2-40B4-BE49-F238E27FC236}">
                <a16:creationId xmlns:a16="http://schemas.microsoft.com/office/drawing/2014/main" id="{4F8A47FD-F101-4639-B861-CF0069D91B9E}"/>
              </a:ext>
            </a:extLst>
          </p:cNvPr>
          <p:cNvCxnSpPr>
            <a:cxnSpLocks/>
          </p:cNvCxnSpPr>
          <p:nvPr/>
        </p:nvCxnSpPr>
        <p:spPr>
          <a:xfrm flipV="1">
            <a:off x="6917981" y="4714388"/>
            <a:ext cx="345500" cy="42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CuadroTexto 127">
            <a:extLst>
              <a:ext uri="{FF2B5EF4-FFF2-40B4-BE49-F238E27FC236}">
                <a16:creationId xmlns:a16="http://schemas.microsoft.com/office/drawing/2014/main" id="{467F874C-29F2-47D5-A7B5-877B386428B1}"/>
              </a:ext>
            </a:extLst>
          </p:cNvPr>
          <p:cNvSpPr txBox="1"/>
          <p:nvPr/>
        </p:nvSpPr>
        <p:spPr>
          <a:xfrm>
            <a:off x="7192113" y="3958073"/>
            <a:ext cx="816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gámetos</a:t>
            </a:r>
          </a:p>
        </p:txBody>
      </p:sp>
      <p:sp>
        <p:nvSpPr>
          <p:cNvPr id="129" name="CuadroTexto 128">
            <a:extLst>
              <a:ext uri="{FF2B5EF4-FFF2-40B4-BE49-F238E27FC236}">
                <a16:creationId xmlns:a16="http://schemas.microsoft.com/office/drawing/2014/main" id="{701A314B-381D-425B-8E67-60DC6531C481}"/>
              </a:ext>
            </a:extLst>
          </p:cNvPr>
          <p:cNvSpPr txBox="1"/>
          <p:nvPr/>
        </p:nvSpPr>
        <p:spPr>
          <a:xfrm>
            <a:off x="7192113" y="4370893"/>
            <a:ext cx="8290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genotipo</a:t>
            </a:r>
          </a:p>
        </p:txBody>
      </p:sp>
      <p:sp>
        <p:nvSpPr>
          <p:cNvPr id="130" name="CuadroTexto 129">
            <a:extLst>
              <a:ext uri="{FF2B5EF4-FFF2-40B4-BE49-F238E27FC236}">
                <a16:creationId xmlns:a16="http://schemas.microsoft.com/office/drawing/2014/main" id="{57F8C9BD-4C04-4DD6-8A92-22D15A33C050}"/>
              </a:ext>
            </a:extLst>
          </p:cNvPr>
          <p:cNvSpPr txBox="1"/>
          <p:nvPr/>
        </p:nvSpPr>
        <p:spPr>
          <a:xfrm>
            <a:off x="7186574" y="4572949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fenotipo</a:t>
            </a:r>
          </a:p>
        </p:txBody>
      </p:sp>
      <p:sp>
        <p:nvSpPr>
          <p:cNvPr id="133" name="CuadroTexto 132">
            <a:extLst>
              <a:ext uri="{FF2B5EF4-FFF2-40B4-BE49-F238E27FC236}">
                <a16:creationId xmlns:a16="http://schemas.microsoft.com/office/drawing/2014/main" id="{D0958CB0-08B2-4A9A-9999-6FB70DBF220B}"/>
              </a:ext>
            </a:extLst>
          </p:cNvPr>
          <p:cNvSpPr txBox="1"/>
          <p:nvPr/>
        </p:nvSpPr>
        <p:spPr>
          <a:xfrm>
            <a:off x="4979066" y="4338171"/>
            <a:ext cx="19291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AA      Aa      Aa      aa</a:t>
            </a:r>
          </a:p>
        </p:txBody>
      </p:sp>
      <p:sp>
        <p:nvSpPr>
          <p:cNvPr id="134" name="CuadroTexto 133">
            <a:extLst>
              <a:ext uri="{FF2B5EF4-FFF2-40B4-BE49-F238E27FC236}">
                <a16:creationId xmlns:a16="http://schemas.microsoft.com/office/drawing/2014/main" id="{123A16D3-1002-4AA7-886F-71A0CC8B7975}"/>
              </a:ext>
            </a:extLst>
          </p:cNvPr>
          <p:cNvSpPr txBox="1"/>
          <p:nvPr/>
        </p:nvSpPr>
        <p:spPr>
          <a:xfrm>
            <a:off x="5193396" y="3974117"/>
            <a:ext cx="6024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(A)(a)</a:t>
            </a:r>
          </a:p>
        </p:txBody>
      </p:sp>
      <p:sp>
        <p:nvSpPr>
          <p:cNvPr id="135" name="CuadroTexto 134">
            <a:extLst>
              <a:ext uri="{FF2B5EF4-FFF2-40B4-BE49-F238E27FC236}">
                <a16:creationId xmlns:a16="http://schemas.microsoft.com/office/drawing/2014/main" id="{2A0AEAE1-930A-4FD3-B30B-B71BC177E268}"/>
              </a:ext>
            </a:extLst>
          </p:cNvPr>
          <p:cNvSpPr txBox="1"/>
          <p:nvPr/>
        </p:nvSpPr>
        <p:spPr>
          <a:xfrm>
            <a:off x="6088220" y="3967508"/>
            <a:ext cx="6024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(A)(a)</a:t>
            </a:r>
          </a:p>
        </p:txBody>
      </p:sp>
      <p:grpSp>
        <p:nvGrpSpPr>
          <p:cNvPr id="136" name="Grupo 135">
            <a:extLst>
              <a:ext uri="{FF2B5EF4-FFF2-40B4-BE49-F238E27FC236}">
                <a16:creationId xmlns:a16="http://schemas.microsoft.com/office/drawing/2014/main" id="{BBEB98D0-471D-4971-AD13-D3766133ECE3}"/>
              </a:ext>
            </a:extLst>
          </p:cNvPr>
          <p:cNvGrpSpPr/>
          <p:nvPr/>
        </p:nvGrpSpPr>
        <p:grpSpPr>
          <a:xfrm>
            <a:off x="5479250" y="4200108"/>
            <a:ext cx="887199" cy="177486"/>
            <a:chOff x="1937341" y="2910995"/>
            <a:chExt cx="887199" cy="177486"/>
          </a:xfrm>
        </p:grpSpPr>
        <p:cxnSp>
          <p:nvCxnSpPr>
            <p:cNvPr id="137" name="Conector recto 136">
              <a:extLst>
                <a:ext uri="{FF2B5EF4-FFF2-40B4-BE49-F238E27FC236}">
                  <a16:creationId xmlns:a16="http://schemas.microsoft.com/office/drawing/2014/main" id="{37B3E61B-0694-4BC8-A2BA-DD46D972E266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ector recto 137">
              <a:extLst>
                <a:ext uri="{FF2B5EF4-FFF2-40B4-BE49-F238E27FC236}">
                  <a16:creationId xmlns:a16="http://schemas.microsoft.com/office/drawing/2014/main" id="{4C33A303-6ED4-4178-9D65-46A8B7201B0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ector recto 138">
              <a:extLst>
                <a:ext uri="{FF2B5EF4-FFF2-40B4-BE49-F238E27FC236}">
                  <a16:creationId xmlns:a16="http://schemas.microsoft.com/office/drawing/2014/main" id="{7F44F36B-DD17-41E2-BBE8-5BD52F356424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0" name="Cerrar llave 139">
            <a:extLst>
              <a:ext uri="{FF2B5EF4-FFF2-40B4-BE49-F238E27FC236}">
                <a16:creationId xmlns:a16="http://schemas.microsoft.com/office/drawing/2014/main" id="{C22A01FF-8B85-4FEC-8D82-8B7B532A6B67}"/>
              </a:ext>
            </a:extLst>
          </p:cNvPr>
          <p:cNvSpPr/>
          <p:nvPr/>
        </p:nvSpPr>
        <p:spPr>
          <a:xfrm rot="5400000">
            <a:off x="5637640" y="3998547"/>
            <a:ext cx="48336" cy="121913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CuadroTexto 140">
            <a:extLst>
              <a:ext uri="{FF2B5EF4-FFF2-40B4-BE49-F238E27FC236}">
                <a16:creationId xmlns:a16="http://schemas.microsoft.com/office/drawing/2014/main" id="{A9A327C0-0285-4132-87CC-893B7D9DCD92}"/>
              </a:ext>
            </a:extLst>
          </p:cNvPr>
          <p:cNvSpPr txBox="1"/>
          <p:nvPr/>
        </p:nvSpPr>
        <p:spPr>
          <a:xfrm>
            <a:off x="5156157" y="4606529"/>
            <a:ext cx="9860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acondroplasia</a:t>
            </a:r>
          </a:p>
        </p:txBody>
      </p:sp>
      <p:sp>
        <p:nvSpPr>
          <p:cNvPr id="142" name="Cerrar llave 141">
            <a:extLst>
              <a:ext uri="{FF2B5EF4-FFF2-40B4-BE49-F238E27FC236}">
                <a16:creationId xmlns:a16="http://schemas.microsoft.com/office/drawing/2014/main" id="{92088273-79E2-4E9E-BA24-3B99F147751D}"/>
              </a:ext>
            </a:extLst>
          </p:cNvPr>
          <p:cNvSpPr/>
          <p:nvPr/>
        </p:nvSpPr>
        <p:spPr>
          <a:xfrm rot="5400000">
            <a:off x="6622344" y="4474765"/>
            <a:ext cx="55024" cy="27254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CuadroTexto 142">
            <a:extLst>
              <a:ext uri="{FF2B5EF4-FFF2-40B4-BE49-F238E27FC236}">
                <a16:creationId xmlns:a16="http://schemas.microsoft.com/office/drawing/2014/main" id="{4164A91C-151C-444B-ABDF-57581F754865}"/>
              </a:ext>
            </a:extLst>
          </p:cNvPr>
          <p:cNvSpPr txBox="1"/>
          <p:nvPr/>
        </p:nvSpPr>
        <p:spPr>
          <a:xfrm>
            <a:off x="6390560" y="4604661"/>
            <a:ext cx="60610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normal</a:t>
            </a:r>
          </a:p>
        </p:txBody>
      </p:sp>
    </p:spTree>
    <p:extLst>
      <p:ext uri="{BB962C8B-B14F-4D97-AF65-F5344CB8AC3E}">
        <p14:creationId xmlns:p14="http://schemas.microsoft.com/office/powerpoint/2010/main" val="143332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B4270B27-5181-459C-A703-4FB0B598ADE2}"/>
              </a:ext>
            </a:extLst>
          </p:cNvPr>
          <p:cNvGrpSpPr/>
          <p:nvPr/>
        </p:nvGrpSpPr>
        <p:grpSpPr>
          <a:xfrm>
            <a:off x="200906" y="332026"/>
            <a:ext cx="413628" cy="413628"/>
            <a:chOff x="653172" y="1499725"/>
            <a:chExt cx="793800" cy="793800"/>
          </a:xfrm>
        </p:grpSpPr>
        <p:sp>
          <p:nvSpPr>
            <p:cNvPr id="7" name="Google Shape;217;p33">
              <a:extLst>
                <a:ext uri="{FF2B5EF4-FFF2-40B4-BE49-F238E27FC236}">
                  <a16:creationId xmlns:a16="http://schemas.microsoft.com/office/drawing/2014/main" id="{8976201A-DB6D-47DA-9329-D88CA68E3FB2}"/>
                </a:ext>
              </a:extLst>
            </p:cNvPr>
            <p:cNvSpPr/>
            <p:nvPr/>
          </p:nvSpPr>
          <p:spPr>
            <a:xfrm>
              <a:off x="653172" y="1499725"/>
              <a:ext cx="793800" cy="7938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227;p33">
              <a:extLst>
                <a:ext uri="{FF2B5EF4-FFF2-40B4-BE49-F238E27FC236}">
                  <a16:creationId xmlns:a16="http://schemas.microsoft.com/office/drawing/2014/main" id="{7C7C0BF2-C4BB-4385-9D39-510EB2692A5D}"/>
                </a:ext>
              </a:extLst>
            </p:cNvPr>
            <p:cNvSpPr txBox="1">
              <a:spLocks/>
            </p:cNvSpPr>
            <p:nvPr/>
          </p:nvSpPr>
          <p:spPr>
            <a:xfrm>
              <a:off x="682722" y="1794445"/>
              <a:ext cx="734701" cy="270229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de" sz="2000" b="1">
                  <a:solidFill>
                    <a:schemeClr val="lt1"/>
                  </a:solidFill>
                  <a:latin typeface="Kanit"/>
                  <a:cs typeface="Kanit"/>
                  <a:sym typeface="Kanit"/>
                </a:rPr>
                <a:t>7</a:t>
              </a:r>
            </a:p>
          </p:txBody>
        </p:sp>
      </p:grpSp>
      <p:sp>
        <p:nvSpPr>
          <p:cNvPr id="10" name="Google Shape;209;p32">
            <a:extLst>
              <a:ext uri="{FF2B5EF4-FFF2-40B4-BE49-F238E27FC236}">
                <a16:creationId xmlns:a16="http://schemas.microsoft.com/office/drawing/2014/main" id="{9073ED15-5B6D-4881-A0A4-85851EA76372}"/>
              </a:ext>
            </a:extLst>
          </p:cNvPr>
          <p:cNvSpPr txBox="1">
            <a:spLocks/>
          </p:cNvSpPr>
          <p:nvPr/>
        </p:nvSpPr>
        <p:spPr>
          <a:xfrm>
            <a:off x="614534" y="254822"/>
            <a:ext cx="8093032" cy="568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Inter SemiBold"/>
              <a:buAutoNum type="arabicPeriod"/>
              <a:defRPr sz="11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>
              <a:buFont typeface="Inter SemiBold"/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El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gen R 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que rige el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pelo rizado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domina sobre el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gen recesivo (r)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del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pelo liso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. Una mujer con el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pelo rizado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se casa con un varón con el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pelo liso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y tienen una hija con el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pelo rizado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. El padre de la mujer tenía el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pelo liso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, el de la madre no lo recuerdan, pero sí saben que la abuela materna lo tenía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liso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y el abuelo materno lo tenía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rizado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, aunque el de la madre de éste era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liso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. ¿Cuál es el genotipo de todos ellos?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7408E80-0697-45D0-9A74-2EEB245B4645}"/>
              </a:ext>
            </a:extLst>
          </p:cNvPr>
          <p:cNvSpPr txBox="1"/>
          <p:nvPr/>
        </p:nvSpPr>
        <p:spPr>
          <a:xfrm>
            <a:off x="139788" y="958945"/>
            <a:ext cx="2832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Carácter: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forma del pelo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R: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rizado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r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liso</a:t>
            </a:r>
          </a:p>
        </p:txBody>
      </p:sp>
      <p:grpSp>
        <p:nvGrpSpPr>
          <p:cNvPr id="57" name="Grupo 56">
            <a:extLst>
              <a:ext uri="{FF2B5EF4-FFF2-40B4-BE49-F238E27FC236}">
                <a16:creationId xmlns:a16="http://schemas.microsoft.com/office/drawing/2014/main" id="{D379B5C6-E4F6-4E82-BB1D-53C8203A2041}"/>
              </a:ext>
            </a:extLst>
          </p:cNvPr>
          <p:cNvGrpSpPr/>
          <p:nvPr/>
        </p:nvGrpSpPr>
        <p:grpSpPr>
          <a:xfrm>
            <a:off x="2042861" y="1089207"/>
            <a:ext cx="159328" cy="187324"/>
            <a:chOff x="2501987" y="2628996"/>
            <a:chExt cx="159328" cy="187324"/>
          </a:xfrm>
        </p:grpSpPr>
        <p:cxnSp>
          <p:nvCxnSpPr>
            <p:cNvPr id="13" name="Conector recto de flecha 12">
              <a:extLst>
                <a:ext uri="{FF2B5EF4-FFF2-40B4-BE49-F238E27FC236}">
                  <a16:creationId xmlns:a16="http://schemas.microsoft.com/office/drawing/2014/main" id="{DD1C6474-5525-4902-B252-7BB4F5CE7F1E}"/>
                </a:ext>
              </a:extLst>
            </p:cNvPr>
            <p:cNvCxnSpPr/>
            <p:nvPr/>
          </p:nvCxnSpPr>
          <p:spPr>
            <a:xfrm>
              <a:off x="2501987" y="2635345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de flecha 15">
              <a:extLst>
                <a:ext uri="{FF2B5EF4-FFF2-40B4-BE49-F238E27FC236}">
                  <a16:creationId xmlns:a16="http://schemas.microsoft.com/office/drawing/2014/main" id="{D7C5F5A1-294D-42DC-BCF3-B5DA12629E65}"/>
                </a:ext>
              </a:extLst>
            </p:cNvPr>
            <p:cNvCxnSpPr/>
            <p:nvPr/>
          </p:nvCxnSpPr>
          <p:spPr>
            <a:xfrm>
              <a:off x="2501987" y="2816320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>
              <a:extLst>
                <a:ext uri="{FF2B5EF4-FFF2-40B4-BE49-F238E27FC236}">
                  <a16:creationId xmlns:a16="http://schemas.microsoft.com/office/drawing/2014/main" id="{1029E2BF-246C-4133-84E4-60C32FF23B4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10068" y="2628996"/>
              <a:ext cx="0" cy="18732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60B53088-312B-4987-8591-8B0C390E94B7}"/>
              </a:ext>
            </a:extLst>
          </p:cNvPr>
          <p:cNvCxnSpPr/>
          <p:nvPr/>
        </p:nvCxnSpPr>
        <p:spPr>
          <a:xfrm>
            <a:off x="185508" y="940622"/>
            <a:ext cx="83897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upo 51">
            <a:extLst>
              <a:ext uri="{FF2B5EF4-FFF2-40B4-BE49-F238E27FC236}">
                <a16:creationId xmlns:a16="http://schemas.microsoft.com/office/drawing/2014/main" id="{6ED3694A-5839-459D-AE22-A44572E2547E}"/>
              </a:ext>
            </a:extLst>
          </p:cNvPr>
          <p:cNvGrpSpPr/>
          <p:nvPr/>
        </p:nvGrpSpPr>
        <p:grpSpPr>
          <a:xfrm>
            <a:off x="949979" y="3441972"/>
            <a:ext cx="1285929" cy="307777"/>
            <a:chOff x="2198368" y="2671550"/>
            <a:chExt cx="1285929" cy="307777"/>
          </a:xfrm>
        </p:grpSpPr>
        <p:sp>
          <p:nvSpPr>
            <p:cNvPr id="53" name="CuadroTexto 52">
              <a:extLst>
                <a:ext uri="{FF2B5EF4-FFF2-40B4-BE49-F238E27FC236}">
                  <a16:creationId xmlns:a16="http://schemas.microsoft.com/office/drawing/2014/main" id="{192E28B1-BA13-43E2-A465-09E5B1E13E8A}"/>
                </a:ext>
              </a:extLst>
            </p:cNvPr>
            <p:cNvSpPr txBox="1"/>
            <p:nvPr/>
          </p:nvSpPr>
          <p:spPr>
            <a:xfrm>
              <a:off x="2198368" y="2671550"/>
              <a:ext cx="12859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b="1">
                  <a:solidFill>
                    <a:schemeClr val="bg1"/>
                  </a:solidFill>
                  <a:latin typeface="Inter" panose="020B0604020202020204" charset="0"/>
                  <a:ea typeface="Inter" panose="020B0604020202020204" charset="0"/>
                </a:rPr>
                <a:t>rr                  Rr</a:t>
              </a:r>
            </a:p>
          </p:txBody>
        </p:sp>
        <p:sp>
          <p:nvSpPr>
            <p:cNvPr id="58" name="Signo de multiplicación 57">
              <a:extLst>
                <a:ext uri="{FF2B5EF4-FFF2-40B4-BE49-F238E27FC236}">
                  <a16:creationId xmlns:a16="http://schemas.microsoft.com/office/drawing/2014/main" id="{40B4E261-3C23-4CB6-A730-59B3ADD6B771}"/>
                </a:ext>
              </a:extLst>
            </p:cNvPr>
            <p:cNvSpPr/>
            <p:nvPr/>
          </p:nvSpPr>
          <p:spPr>
            <a:xfrm>
              <a:off x="2749900" y="2770451"/>
              <a:ext cx="163627" cy="160020"/>
            </a:xfrm>
            <a:prstGeom prst="mathMultiply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1BA6103C-7A59-4981-9945-72B59B17162C}"/>
              </a:ext>
            </a:extLst>
          </p:cNvPr>
          <p:cNvGrpSpPr/>
          <p:nvPr/>
        </p:nvGrpSpPr>
        <p:grpSpPr>
          <a:xfrm>
            <a:off x="398110" y="1674164"/>
            <a:ext cx="423676" cy="390996"/>
            <a:chOff x="653172" y="1499725"/>
            <a:chExt cx="304388" cy="280909"/>
          </a:xfrm>
          <a:noFill/>
        </p:grpSpPr>
        <p:sp>
          <p:nvSpPr>
            <p:cNvPr id="64" name="Google Shape;217;p33">
              <a:extLst>
                <a:ext uri="{FF2B5EF4-FFF2-40B4-BE49-F238E27FC236}">
                  <a16:creationId xmlns:a16="http://schemas.microsoft.com/office/drawing/2014/main" id="{8245B986-9B21-4911-8E88-976B2A2F7295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227;p33">
              <a:extLst>
                <a:ext uri="{FF2B5EF4-FFF2-40B4-BE49-F238E27FC236}">
                  <a16:creationId xmlns:a16="http://schemas.microsoft.com/office/drawing/2014/main" id="{53633C1E-D8B4-48B1-A2E4-07EF839B66B2}"/>
                </a:ext>
              </a:extLst>
            </p:cNvPr>
            <p:cNvSpPr txBox="1">
              <a:spLocks/>
            </p:cNvSpPr>
            <p:nvPr/>
          </p:nvSpPr>
          <p:spPr>
            <a:xfrm>
              <a:off x="653172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P.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66" name="Grupo 65">
            <a:extLst>
              <a:ext uri="{FF2B5EF4-FFF2-40B4-BE49-F238E27FC236}">
                <a16:creationId xmlns:a16="http://schemas.microsoft.com/office/drawing/2014/main" id="{F7942CB8-3A07-4316-8983-6FAC4EE434A9}"/>
              </a:ext>
            </a:extLst>
          </p:cNvPr>
          <p:cNvGrpSpPr/>
          <p:nvPr/>
        </p:nvGrpSpPr>
        <p:grpSpPr>
          <a:xfrm>
            <a:off x="398110" y="2248770"/>
            <a:ext cx="423676" cy="390995"/>
            <a:chOff x="638392" y="1499725"/>
            <a:chExt cx="304388" cy="280908"/>
          </a:xfrm>
          <a:noFill/>
        </p:grpSpPr>
        <p:sp>
          <p:nvSpPr>
            <p:cNvPr id="67" name="Google Shape;217;p33">
              <a:extLst>
                <a:ext uri="{FF2B5EF4-FFF2-40B4-BE49-F238E27FC236}">
                  <a16:creationId xmlns:a16="http://schemas.microsoft.com/office/drawing/2014/main" id="{9696F640-36D9-4866-B0E8-181E899CC617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227;p33">
              <a:extLst>
                <a:ext uri="{FF2B5EF4-FFF2-40B4-BE49-F238E27FC236}">
                  <a16:creationId xmlns:a16="http://schemas.microsoft.com/office/drawing/2014/main" id="{5B407631-8FE2-4433-856E-15C1D90A5CB6}"/>
                </a:ext>
              </a:extLst>
            </p:cNvPr>
            <p:cNvSpPr txBox="1">
              <a:spLocks/>
            </p:cNvSpPr>
            <p:nvPr/>
          </p:nvSpPr>
          <p:spPr>
            <a:xfrm>
              <a:off x="638392" y="1510404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sp>
        <p:nvSpPr>
          <p:cNvPr id="69" name="Rectángulo 68">
            <a:extLst>
              <a:ext uri="{FF2B5EF4-FFF2-40B4-BE49-F238E27FC236}">
                <a16:creationId xmlns:a16="http://schemas.microsoft.com/office/drawing/2014/main" id="{4B4F653D-B15A-4746-8BBB-E91666FB6901}"/>
              </a:ext>
            </a:extLst>
          </p:cNvPr>
          <p:cNvSpPr/>
          <p:nvPr/>
        </p:nvSpPr>
        <p:spPr>
          <a:xfrm>
            <a:off x="285983" y="1555351"/>
            <a:ext cx="3059889" cy="292797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6" name="Gráfico 75" descr="Masculino">
            <a:extLst>
              <a:ext uri="{FF2B5EF4-FFF2-40B4-BE49-F238E27FC236}">
                <a16:creationId xmlns:a16="http://schemas.microsoft.com/office/drawing/2014/main" id="{078D91DD-ECDC-4970-B3BD-3BFC64BFE6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2692" y="3520272"/>
            <a:ext cx="180621" cy="180621"/>
          </a:xfrm>
          <a:prstGeom prst="rect">
            <a:avLst/>
          </a:prstGeom>
        </p:spPr>
      </p:pic>
      <p:pic>
        <p:nvPicPr>
          <p:cNvPr id="77" name="Gráfico 76" descr="Femenino">
            <a:extLst>
              <a:ext uri="{FF2B5EF4-FFF2-40B4-BE49-F238E27FC236}">
                <a16:creationId xmlns:a16="http://schemas.microsoft.com/office/drawing/2014/main" id="{8544BCB9-49E1-42E4-B68A-7F2A949ABA0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146782" y="3538112"/>
            <a:ext cx="161700" cy="161700"/>
          </a:xfrm>
          <a:prstGeom prst="rect">
            <a:avLst/>
          </a:prstGeom>
        </p:spPr>
      </p:pic>
      <p:sp>
        <p:nvSpPr>
          <p:cNvPr id="78" name="CuadroTexto 77">
            <a:extLst>
              <a:ext uri="{FF2B5EF4-FFF2-40B4-BE49-F238E27FC236}">
                <a16:creationId xmlns:a16="http://schemas.microsoft.com/office/drawing/2014/main" id="{57112064-F867-40CD-B2A4-BD70BB2C637E}"/>
              </a:ext>
            </a:extLst>
          </p:cNvPr>
          <p:cNvSpPr txBox="1"/>
          <p:nvPr/>
        </p:nvSpPr>
        <p:spPr>
          <a:xfrm>
            <a:off x="1406142" y="4042697"/>
            <a:ext cx="4627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Rr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4BF75808-E281-4859-8B3B-3112F9B265A9}"/>
              </a:ext>
            </a:extLst>
          </p:cNvPr>
          <p:cNvSpPr txBox="1"/>
          <p:nvPr/>
        </p:nvSpPr>
        <p:spPr>
          <a:xfrm>
            <a:off x="948106" y="3642280"/>
            <a:ext cx="4052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(r)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8A187E94-288D-42EB-B7DF-F01918088143}"/>
              </a:ext>
            </a:extLst>
          </p:cNvPr>
          <p:cNvSpPr txBox="1"/>
          <p:nvPr/>
        </p:nvSpPr>
        <p:spPr>
          <a:xfrm>
            <a:off x="1852480" y="3642280"/>
            <a:ext cx="6024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(R)</a:t>
            </a:r>
          </a:p>
        </p:txBody>
      </p:sp>
      <p:grpSp>
        <p:nvGrpSpPr>
          <p:cNvPr id="81" name="Grupo 80">
            <a:extLst>
              <a:ext uri="{FF2B5EF4-FFF2-40B4-BE49-F238E27FC236}">
                <a16:creationId xmlns:a16="http://schemas.microsoft.com/office/drawing/2014/main" id="{6732032C-4CF7-488B-8A3E-7AC09BACD226}"/>
              </a:ext>
            </a:extLst>
          </p:cNvPr>
          <p:cNvGrpSpPr/>
          <p:nvPr/>
        </p:nvGrpSpPr>
        <p:grpSpPr>
          <a:xfrm>
            <a:off x="1139724" y="3861314"/>
            <a:ext cx="887199" cy="177486"/>
            <a:chOff x="1937341" y="2910995"/>
            <a:chExt cx="887199" cy="177486"/>
          </a:xfrm>
        </p:grpSpPr>
        <p:cxnSp>
          <p:nvCxnSpPr>
            <p:cNvPr id="82" name="Conector recto 81">
              <a:extLst>
                <a:ext uri="{FF2B5EF4-FFF2-40B4-BE49-F238E27FC236}">
                  <a16:creationId xmlns:a16="http://schemas.microsoft.com/office/drawing/2014/main" id="{8D9AF071-3589-4C0E-97AA-939E61171D86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ector recto 82">
              <a:extLst>
                <a:ext uri="{FF2B5EF4-FFF2-40B4-BE49-F238E27FC236}">
                  <a16:creationId xmlns:a16="http://schemas.microsoft.com/office/drawing/2014/main" id="{26290E64-CB86-4E2E-BF3A-B9300DA15A9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ector recto 83">
              <a:extLst>
                <a:ext uri="{FF2B5EF4-FFF2-40B4-BE49-F238E27FC236}">
                  <a16:creationId xmlns:a16="http://schemas.microsoft.com/office/drawing/2014/main" id="{8CB22BB9-B9C0-4D99-AABF-E66E7EA2EE5A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upo 84">
            <a:extLst>
              <a:ext uri="{FF2B5EF4-FFF2-40B4-BE49-F238E27FC236}">
                <a16:creationId xmlns:a16="http://schemas.microsoft.com/office/drawing/2014/main" id="{698178A0-3AEA-44F8-8E45-D467DD7042F6}"/>
              </a:ext>
            </a:extLst>
          </p:cNvPr>
          <p:cNvGrpSpPr/>
          <p:nvPr/>
        </p:nvGrpSpPr>
        <p:grpSpPr>
          <a:xfrm>
            <a:off x="1642931" y="3301218"/>
            <a:ext cx="887199" cy="177486"/>
            <a:chOff x="1937341" y="2910995"/>
            <a:chExt cx="887199" cy="177486"/>
          </a:xfrm>
        </p:grpSpPr>
        <p:cxnSp>
          <p:nvCxnSpPr>
            <p:cNvPr id="86" name="Conector recto 85">
              <a:extLst>
                <a:ext uri="{FF2B5EF4-FFF2-40B4-BE49-F238E27FC236}">
                  <a16:creationId xmlns:a16="http://schemas.microsoft.com/office/drawing/2014/main" id="{4F7A50BC-4F9E-4598-82A6-18831BF33A2A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ector recto 100">
              <a:extLst>
                <a:ext uri="{FF2B5EF4-FFF2-40B4-BE49-F238E27FC236}">
                  <a16:creationId xmlns:a16="http://schemas.microsoft.com/office/drawing/2014/main" id="{438F8247-6E73-4A08-B64B-C950839FD14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ector recto 101">
              <a:extLst>
                <a:ext uri="{FF2B5EF4-FFF2-40B4-BE49-F238E27FC236}">
                  <a16:creationId xmlns:a16="http://schemas.microsoft.com/office/drawing/2014/main" id="{DA3F1897-0295-48AA-8F4A-A4B1D8A19069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upo 113">
            <a:extLst>
              <a:ext uri="{FF2B5EF4-FFF2-40B4-BE49-F238E27FC236}">
                <a16:creationId xmlns:a16="http://schemas.microsoft.com/office/drawing/2014/main" id="{7AAEC58C-55DE-48FB-B3D8-88443350E098}"/>
              </a:ext>
            </a:extLst>
          </p:cNvPr>
          <p:cNvGrpSpPr/>
          <p:nvPr/>
        </p:nvGrpSpPr>
        <p:grpSpPr>
          <a:xfrm>
            <a:off x="1456589" y="2868133"/>
            <a:ext cx="1316386" cy="307777"/>
            <a:chOff x="2198368" y="2671550"/>
            <a:chExt cx="1316386" cy="307777"/>
          </a:xfrm>
        </p:grpSpPr>
        <p:sp>
          <p:nvSpPr>
            <p:cNvPr id="115" name="CuadroTexto 114">
              <a:extLst>
                <a:ext uri="{FF2B5EF4-FFF2-40B4-BE49-F238E27FC236}">
                  <a16:creationId xmlns:a16="http://schemas.microsoft.com/office/drawing/2014/main" id="{83C90693-4656-4538-835B-2F933865CADC}"/>
                </a:ext>
              </a:extLst>
            </p:cNvPr>
            <p:cNvSpPr txBox="1"/>
            <p:nvPr/>
          </p:nvSpPr>
          <p:spPr>
            <a:xfrm>
              <a:off x="2198368" y="2671550"/>
              <a:ext cx="13163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b="1">
                  <a:solidFill>
                    <a:schemeClr val="bg1"/>
                  </a:solidFill>
                  <a:latin typeface="Inter" panose="020B0604020202020204" charset="0"/>
                  <a:ea typeface="Inter" panose="020B0604020202020204" charset="0"/>
                </a:rPr>
                <a:t>rr                  Rr</a:t>
              </a:r>
            </a:p>
          </p:txBody>
        </p:sp>
        <p:sp>
          <p:nvSpPr>
            <p:cNvPr id="116" name="Signo de multiplicación 115">
              <a:extLst>
                <a:ext uri="{FF2B5EF4-FFF2-40B4-BE49-F238E27FC236}">
                  <a16:creationId xmlns:a16="http://schemas.microsoft.com/office/drawing/2014/main" id="{1CFDBFB1-D868-40F7-85E3-75A62CF3DC3E}"/>
                </a:ext>
              </a:extLst>
            </p:cNvPr>
            <p:cNvSpPr/>
            <p:nvPr/>
          </p:nvSpPr>
          <p:spPr>
            <a:xfrm>
              <a:off x="2749900" y="2770451"/>
              <a:ext cx="163627" cy="160020"/>
            </a:xfrm>
            <a:prstGeom prst="mathMultiply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17" name="Gráfico 116" descr="Masculino">
            <a:extLst>
              <a:ext uri="{FF2B5EF4-FFF2-40B4-BE49-F238E27FC236}">
                <a16:creationId xmlns:a16="http://schemas.microsoft.com/office/drawing/2014/main" id="{0D003D1D-A0B9-4889-A9B5-785786595A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49302" y="2946433"/>
            <a:ext cx="180621" cy="180621"/>
          </a:xfrm>
          <a:prstGeom prst="rect">
            <a:avLst/>
          </a:prstGeom>
        </p:spPr>
      </p:pic>
      <p:pic>
        <p:nvPicPr>
          <p:cNvPr id="118" name="Gráfico 117" descr="Femenino">
            <a:extLst>
              <a:ext uri="{FF2B5EF4-FFF2-40B4-BE49-F238E27FC236}">
                <a16:creationId xmlns:a16="http://schemas.microsoft.com/office/drawing/2014/main" id="{02C2196F-7A71-4E7C-914A-6F714FDE13C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53392" y="2964273"/>
            <a:ext cx="161700" cy="161700"/>
          </a:xfrm>
          <a:prstGeom prst="rect">
            <a:avLst/>
          </a:prstGeom>
        </p:spPr>
      </p:pic>
      <p:sp>
        <p:nvSpPr>
          <p:cNvPr id="119" name="CuadroTexto 118">
            <a:extLst>
              <a:ext uri="{FF2B5EF4-FFF2-40B4-BE49-F238E27FC236}">
                <a16:creationId xmlns:a16="http://schemas.microsoft.com/office/drawing/2014/main" id="{87A949B5-4C4B-4356-8524-DC1EA0BB0C34}"/>
              </a:ext>
            </a:extLst>
          </p:cNvPr>
          <p:cNvSpPr txBox="1"/>
          <p:nvPr/>
        </p:nvSpPr>
        <p:spPr>
          <a:xfrm>
            <a:off x="1454716" y="3068441"/>
            <a:ext cx="4052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(r)</a:t>
            </a:r>
          </a:p>
        </p:txBody>
      </p:sp>
      <p:sp>
        <p:nvSpPr>
          <p:cNvPr id="120" name="CuadroTexto 119">
            <a:extLst>
              <a:ext uri="{FF2B5EF4-FFF2-40B4-BE49-F238E27FC236}">
                <a16:creationId xmlns:a16="http://schemas.microsoft.com/office/drawing/2014/main" id="{22E1F0E9-7F80-4469-9DA6-7BD2702E0271}"/>
              </a:ext>
            </a:extLst>
          </p:cNvPr>
          <p:cNvSpPr txBox="1"/>
          <p:nvPr/>
        </p:nvSpPr>
        <p:spPr>
          <a:xfrm>
            <a:off x="2274745" y="3068441"/>
            <a:ext cx="6024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(R)(r)</a:t>
            </a:r>
          </a:p>
        </p:txBody>
      </p:sp>
      <p:grpSp>
        <p:nvGrpSpPr>
          <p:cNvPr id="121" name="Grupo 120">
            <a:extLst>
              <a:ext uri="{FF2B5EF4-FFF2-40B4-BE49-F238E27FC236}">
                <a16:creationId xmlns:a16="http://schemas.microsoft.com/office/drawing/2014/main" id="{2D823DA1-DF6E-4C10-86E9-D5E6EE913532}"/>
              </a:ext>
            </a:extLst>
          </p:cNvPr>
          <p:cNvGrpSpPr/>
          <p:nvPr/>
        </p:nvGrpSpPr>
        <p:grpSpPr>
          <a:xfrm>
            <a:off x="2139409" y="2705094"/>
            <a:ext cx="887199" cy="177486"/>
            <a:chOff x="1937341" y="2910995"/>
            <a:chExt cx="887199" cy="177486"/>
          </a:xfrm>
        </p:grpSpPr>
        <p:cxnSp>
          <p:nvCxnSpPr>
            <p:cNvPr id="122" name="Conector recto 121">
              <a:extLst>
                <a:ext uri="{FF2B5EF4-FFF2-40B4-BE49-F238E27FC236}">
                  <a16:creationId xmlns:a16="http://schemas.microsoft.com/office/drawing/2014/main" id="{BC78FD76-7CBB-4F91-A6A1-1BEBBE172DC5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ector recto 122">
              <a:extLst>
                <a:ext uri="{FF2B5EF4-FFF2-40B4-BE49-F238E27FC236}">
                  <a16:creationId xmlns:a16="http://schemas.microsoft.com/office/drawing/2014/main" id="{2FE6C930-4DF3-42DB-8B4C-FD038046858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ector recto 123">
              <a:extLst>
                <a:ext uri="{FF2B5EF4-FFF2-40B4-BE49-F238E27FC236}">
                  <a16:creationId xmlns:a16="http://schemas.microsoft.com/office/drawing/2014/main" id="{9B604B18-F672-446D-BA7C-FC6D88321456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9" name="Grupo 128">
            <a:extLst>
              <a:ext uri="{FF2B5EF4-FFF2-40B4-BE49-F238E27FC236}">
                <a16:creationId xmlns:a16="http://schemas.microsoft.com/office/drawing/2014/main" id="{1F19925E-E29B-4196-B919-8826AC2ED136}"/>
              </a:ext>
            </a:extLst>
          </p:cNvPr>
          <p:cNvGrpSpPr/>
          <p:nvPr/>
        </p:nvGrpSpPr>
        <p:grpSpPr>
          <a:xfrm>
            <a:off x="1898335" y="2267278"/>
            <a:ext cx="1327608" cy="307777"/>
            <a:chOff x="2198368" y="2671550"/>
            <a:chExt cx="1327608" cy="307777"/>
          </a:xfrm>
        </p:grpSpPr>
        <p:sp>
          <p:nvSpPr>
            <p:cNvPr id="130" name="CuadroTexto 129">
              <a:extLst>
                <a:ext uri="{FF2B5EF4-FFF2-40B4-BE49-F238E27FC236}">
                  <a16:creationId xmlns:a16="http://schemas.microsoft.com/office/drawing/2014/main" id="{6B946B2C-441F-4489-8633-B7184D09684F}"/>
                </a:ext>
              </a:extLst>
            </p:cNvPr>
            <p:cNvSpPr txBox="1"/>
            <p:nvPr/>
          </p:nvSpPr>
          <p:spPr>
            <a:xfrm>
              <a:off x="2198368" y="2671550"/>
              <a:ext cx="13276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b="1">
                  <a:solidFill>
                    <a:schemeClr val="bg1"/>
                  </a:solidFill>
                  <a:latin typeface="Inter" panose="020B0604020202020204" charset="0"/>
                  <a:ea typeface="Inter" panose="020B0604020202020204" charset="0"/>
                </a:rPr>
                <a:t>Rr                   rr</a:t>
              </a:r>
            </a:p>
          </p:txBody>
        </p:sp>
        <p:sp>
          <p:nvSpPr>
            <p:cNvPr id="131" name="Signo de multiplicación 130">
              <a:extLst>
                <a:ext uri="{FF2B5EF4-FFF2-40B4-BE49-F238E27FC236}">
                  <a16:creationId xmlns:a16="http://schemas.microsoft.com/office/drawing/2014/main" id="{E6FAE470-10EE-416D-9996-A2B12F15EC14}"/>
                </a:ext>
              </a:extLst>
            </p:cNvPr>
            <p:cNvSpPr/>
            <p:nvPr/>
          </p:nvSpPr>
          <p:spPr>
            <a:xfrm>
              <a:off x="2749900" y="2770451"/>
              <a:ext cx="163627" cy="160020"/>
            </a:xfrm>
            <a:prstGeom prst="mathMultiply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32" name="Gráfico 131" descr="Masculino">
            <a:extLst>
              <a:ext uri="{FF2B5EF4-FFF2-40B4-BE49-F238E27FC236}">
                <a16:creationId xmlns:a16="http://schemas.microsoft.com/office/drawing/2014/main" id="{1E2C178A-534B-46B3-8885-E35EE004A6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91048" y="2345578"/>
            <a:ext cx="180621" cy="180621"/>
          </a:xfrm>
          <a:prstGeom prst="rect">
            <a:avLst/>
          </a:prstGeom>
        </p:spPr>
      </p:pic>
      <p:pic>
        <p:nvPicPr>
          <p:cNvPr id="133" name="Gráfico 132" descr="Femenino">
            <a:extLst>
              <a:ext uri="{FF2B5EF4-FFF2-40B4-BE49-F238E27FC236}">
                <a16:creationId xmlns:a16="http://schemas.microsoft.com/office/drawing/2014/main" id="{7EC06349-CBD7-4815-968F-C291A1F534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95138" y="2363418"/>
            <a:ext cx="161700" cy="161700"/>
          </a:xfrm>
          <a:prstGeom prst="rect">
            <a:avLst/>
          </a:prstGeom>
        </p:spPr>
      </p:pic>
      <p:sp>
        <p:nvSpPr>
          <p:cNvPr id="134" name="CuadroTexto 133">
            <a:extLst>
              <a:ext uri="{FF2B5EF4-FFF2-40B4-BE49-F238E27FC236}">
                <a16:creationId xmlns:a16="http://schemas.microsoft.com/office/drawing/2014/main" id="{AC1218AF-FCBE-4201-ABE2-97CB2D57DF98}"/>
              </a:ext>
            </a:extLst>
          </p:cNvPr>
          <p:cNvSpPr txBox="1"/>
          <p:nvPr/>
        </p:nvSpPr>
        <p:spPr>
          <a:xfrm>
            <a:off x="1828504" y="2466328"/>
            <a:ext cx="5209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(R)(r)</a:t>
            </a:r>
          </a:p>
        </p:txBody>
      </p:sp>
      <p:sp>
        <p:nvSpPr>
          <p:cNvPr id="135" name="CuadroTexto 134">
            <a:extLst>
              <a:ext uri="{FF2B5EF4-FFF2-40B4-BE49-F238E27FC236}">
                <a16:creationId xmlns:a16="http://schemas.microsoft.com/office/drawing/2014/main" id="{CF2BF4B1-A4F9-4AF7-851B-38591D5D8BC6}"/>
              </a:ext>
            </a:extLst>
          </p:cNvPr>
          <p:cNvSpPr txBox="1"/>
          <p:nvPr/>
        </p:nvSpPr>
        <p:spPr>
          <a:xfrm>
            <a:off x="2877703" y="2466328"/>
            <a:ext cx="6024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(r)</a:t>
            </a:r>
          </a:p>
        </p:txBody>
      </p:sp>
      <p:grpSp>
        <p:nvGrpSpPr>
          <p:cNvPr id="136" name="Grupo 135">
            <a:extLst>
              <a:ext uri="{FF2B5EF4-FFF2-40B4-BE49-F238E27FC236}">
                <a16:creationId xmlns:a16="http://schemas.microsoft.com/office/drawing/2014/main" id="{19788B2E-F877-42BA-8C51-3B9D2C062778}"/>
              </a:ext>
            </a:extLst>
          </p:cNvPr>
          <p:cNvGrpSpPr/>
          <p:nvPr/>
        </p:nvGrpSpPr>
        <p:grpSpPr>
          <a:xfrm>
            <a:off x="1583323" y="2125554"/>
            <a:ext cx="887199" cy="177486"/>
            <a:chOff x="1937341" y="2910995"/>
            <a:chExt cx="887199" cy="177486"/>
          </a:xfrm>
        </p:grpSpPr>
        <p:cxnSp>
          <p:nvCxnSpPr>
            <p:cNvPr id="137" name="Conector recto 136">
              <a:extLst>
                <a:ext uri="{FF2B5EF4-FFF2-40B4-BE49-F238E27FC236}">
                  <a16:creationId xmlns:a16="http://schemas.microsoft.com/office/drawing/2014/main" id="{15C1CD40-63F5-42A6-B363-EEEA4E9C11BD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ector recto 137">
              <a:extLst>
                <a:ext uri="{FF2B5EF4-FFF2-40B4-BE49-F238E27FC236}">
                  <a16:creationId xmlns:a16="http://schemas.microsoft.com/office/drawing/2014/main" id="{1CF1DD05-C88B-4C39-A79C-039F2B1E66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ector recto 138">
              <a:extLst>
                <a:ext uri="{FF2B5EF4-FFF2-40B4-BE49-F238E27FC236}">
                  <a16:creationId xmlns:a16="http://schemas.microsoft.com/office/drawing/2014/main" id="{BA9ADC8C-DE3D-44E5-A454-E971F415D2AC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Grupo 139">
            <a:extLst>
              <a:ext uri="{FF2B5EF4-FFF2-40B4-BE49-F238E27FC236}">
                <a16:creationId xmlns:a16="http://schemas.microsoft.com/office/drawing/2014/main" id="{FFD28675-832C-49A9-8695-72DBF89CA043}"/>
              </a:ext>
            </a:extLst>
          </p:cNvPr>
          <p:cNvGrpSpPr/>
          <p:nvPr/>
        </p:nvGrpSpPr>
        <p:grpSpPr>
          <a:xfrm>
            <a:off x="1398936" y="1701052"/>
            <a:ext cx="1293944" cy="307777"/>
            <a:chOff x="2198368" y="2671550"/>
            <a:chExt cx="1293944" cy="307777"/>
          </a:xfrm>
        </p:grpSpPr>
        <p:sp>
          <p:nvSpPr>
            <p:cNvPr id="141" name="CuadroTexto 140">
              <a:extLst>
                <a:ext uri="{FF2B5EF4-FFF2-40B4-BE49-F238E27FC236}">
                  <a16:creationId xmlns:a16="http://schemas.microsoft.com/office/drawing/2014/main" id="{F4276705-DCE9-4E5C-93F6-05DEF5B5EB30}"/>
                </a:ext>
              </a:extLst>
            </p:cNvPr>
            <p:cNvSpPr txBox="1"/>
            <p:nvPr/>
          </p:nvSpPr>
          <p:spPr>
            <a:xfrm>
              <a:off x="2198368" y="2671550"/>
              <a:ext cx="12939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b="1">
                  <a:solidFill>
                    <a:schemeClr val="bg1"/>
                  </a:solidFill>
                  <a:latin typeface="Inter" panose="020B0604020202020204" charset="0"/>
                  <a:ea typeface="Inter" panose="020B0604020202020204" charset="0"/>
                </a:rPr>
                <a:t>__                   rr</a:t>
              </a:r>
            </a:p>
          </p:txBody>
        </p:sp>
        <p:sp>
          <p:nvSpPr>
            <p:cNvPr id="142" name="Signo de multiplicación 141">
              <a:extLst>
                <a:ext uri="{FF2B5EF4-FFF2-40B4-BE49-F238E27FC236}">
                  <a16:creationId xmlns:a16="http://schemas.microsoft.com/office/drawing/2014/main" id="{4FD2ACBF-1F9B-4997-A93F-7D9FB127168C}"/>
                </a:ext>
              </a:extLst>
            </p:cNvPr>
            <p:cNvSpPr/>
            <p:nvPr/>
          </p:nvSpPr>
          <p:spPr>
            <a:xfrm>
              <a:off x="2749900" y="2770451"/>
              <a:ext cx="163627" cy="160020"/>
            </a:xfrm>
            <a:prstGeom prst="mathMultiply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43" name="Gráfico 142" descr="Masculino">
            <a:extLst>
              <a:ext uri="{FF2B5EF4-FFF2-40B4-BE49-F238E27FC236}">
                <a16:creationId xmlns:a16="http://schemas.microsoft.com/office/drawing/2014/main" id="{475BD951-6580-4CDD-838F-A754C92EBB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91649" y="1779352"/>
            <a:ext cx="180621" cy="180621"/>
          </a:xfrm>
          <a:prstGeom prst="rect">
            <a:avLst/>
          </a:prstGeom>
        </p:spPr>
      </p:pic>
      <p:pic>
        <p:nvPicPr>
          <p:cNvPr id="144" name="Gráfico 143" descr="Femenino">
            <a:extLst>
              <a:ext uri="{FF2B5EF4-FFF2-40B4-BE49-F238E27FC236}">
                <a16:creationId xmlns:a16="http://schemas.microsoft.com/office/drawing/2014/main" id="{3ABD1B30-25C2-49C8-8A0F-183C4E33D0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95739" y="1797192"/>
            <a:ext cx="161700" cy="161700"/>
          </a:xfrm>
          <a:prstGeom prst="rect">
            <a:avLst/>
          </a:prstGeom>
        </p:spPr>
      </p:pic>
      <p:sp>
        <p:nvSpPr>
          <p:cNvPr id="146" name="CuadroTexto 145">
            <a:extLst>
              <a:ext uri="{FF2B5EF4-FFF2-40B4-BE49-F238E27FC236}">
                <a16:creationId xmlns:a16="http://schemas.microsoft.com/office/drawing/2014/main" id="{41DDC875-192C-481B-B626-EC30F17BE225}"/>
              </a:ext>
            </a:extLst>
          </p:cNvPr>
          <p:cNvSpPr txBox="1"/>
          <p:nvPr/>
        </p:nvSpPr>
        <p:spPr>
          <a:xfrm>
            <a:off x="2322218" y="1901360"/>
            <a:ext cx="6024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(r)</a:t>
            </a:r>
          </a:p>
        </p:txBody>
      </p:sp>
      <p:grpSp>
        <p:nvGrpSpPr>
          <p:cNvPr id="147" name="Grupo 146">
            <a:extLst>
              <a:ext uri="{FF2B5EF4-FFF2-40B4-BE49-F238E27FC236}">
                <a16:creationId xmlns:a16="http://schemas.microsoft.com/office/drawing/2014/main" id="{C6DDF86D-3854-4394-BDFA-DB2A5C3A6CE7}"/>
              </a:ext>
            </a:extLst>
          </p:cNvPr>
          <p:cNvGrpSpPr/>
          <p:nvPr/>
        </p:nvGrpSpPr>
        <p:grpSpPr>
          <a:xfrm>
            <a:off x="394910" y="2832987"/>
            <a:ext cx="423676" cy="390995"/>
            <a:chOff x="638392" y="1499725"/>
            <a:chExt cx="304388" cy="280908"/>
          </a:xfrm>
          <a:noFill/>
        </p:grpSpPr>
        <p:sp>
          <p:nvSpPr>
            <p:cNvPr id="148" name="Google Shape;217;p33">
              <a:extLst>
                <a:ext uri="{FF2B5EF4-FFF2-40B4-BE49-F238E27FC236}">
                  <a16:creationId xmlns:a16="http://schemas.microsoft.com/office/drawing/2014/main" id="{BA814D33-DD55-49F8-B948-0B37974C6996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227;p33">
              <a:extLst>
                <a:ext uri="{FF2B5EF4-FFF2-40B4-BE49-F238E27FC236}">
                  <a16:creationId xmlns:a16="http://schemas.microsoft.com/office/drawing/2014/main" id="{F6287021-C100-4D9E-88EE-E5B6DC38B2DE}"/>
                </a:ext>
              </a:extLst>
            </p:cNvPr>
            <p:cNvSpPr txBox="1">
              <a:spLocks/>
            </p:cNvSpPr>
            <p:nvPr/>
          </p:nvSpPr>
          <p:spPr>
            <a:xfrm>
              <a:off x="638392" y="1510404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16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F2</a:t>
              </a:r>
              <a:endParaRPr lang="de" sz="16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50" name="Grupo 149">
            <a:extLst>
              <a:ext uri="{FF2B5EF4-FFF2-40B4-BE49-F238E27FC236}">
                <a16:creationId xmlns:a16="http://schemas.microsoft.com/office/drawing/2014/main" id="{E0C3D7CD-122F-4B69-919B-CB8AD96E1445}"/>
              </a:ext>
            </a:extLst>
          </p:cNvPr>
          <p:cNvGrpSpPr/>
          <p:nvPr/>
        </p:nvGrpSpPr>
        <p:grpSpPr>
          <a:xfrm>
            <a:off x="391294" y="3415084"/>
            <a:ext cx="423676" cy="390995"/>
            <a:chOff x="638392" y="1499725"/>
            <a:chExt cx="304388" cy="280908"/>
          </a:xfrm>
          <a:noFill/>
        </p:grpSpPr>
        <p:sp>
          <p:nvSpPr>
            <p:cNvPr id="151" name="Google Shape;217;p33">
              <a:extLst>
                <a:ext uri="{FF2B5EF4-FFF2-40B4-BE49-F238E27FC236}">
                  <a16:creationId xmlns:a16="http://schemas.microsoft.com/office/drawing/2014/main" id="{A1A9E1CF-B134-485D-8594-A6A8ADBB3832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227;p33">
              <a:extLst>
                <a:ext uri="{FF2B5EF4-FFF2-40B4-BE49-F238E27FC236}">
                  <a16:creationId xmlns:a16="http://schemas.microsoft.com/office/drawing/2014/main" id="{6C3EFA6C-A991-4BDB-8230-10D6D2206796}"/>
                </a:ext>
              </a:extLst>
            </p:cNvPr>
            <p:cNvSpPr txBox="1">
              <a:spLocks/>
            </p:cNvSpPr>
            <p:nvPr/>
          </p:nvSpPr>
          <p:spPr>
            <a:xfrm>
              <a:off x="638392" y="1510404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16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F3</a:t>
              </a:r>
              <a:endParaRPr lang="de" sz="16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53" name="Grupo 152">
            <a:extLst>
              <a:ext uri="{FF2B5EF4-FFF2-40B4-BE49-F238E27FC236}">
                <a16:creationId xmlns:a16="http://schemas.microsoft.com/office/drawing/2014/main" id="{ADB96F99-E956-4085-948B-03FB76C56A3A}"/>
              </a:ext>
            </a:extLst>
          </p:cNvPr>
          <p:cNvGrpSpPr/>
          <p:nvPr/>
        </p:nvGrpSpPr>
        <p:grpSpPr>
          <a:xfrm>
            <a:off x="388094" y="3997182"/>
            <a:ext cx="423676" cy="390995"/>
            <a:chOff x="638392" y="1499725"/>
            <a:chExt cx="304388" cy="280908"/>
          </a:xfrm>
          <a:noFill/>
        </p:grpSpPr>
        <p:sp>
          <p:nvSpPr>
            <p:cNvPr id="154" name="Google Shape;217;p33">
              <a:extLst>
                <a:ext uri="{FF2B5EF4-FFF2-40B4-BE49-F238E27FC236}">
                  <a16:creationId xmlns:a16="http://schemas.microsoft.com/office/drawing/2014/main" id="{FC10DB82-F8B2-417E-9BEB-CA4476D88860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227;p33">
              <a:extLst>
                <a:ext uri="{FF2B5EF4-FFF2-40B4-BE49-F238E27FC236}">
                  <a16:creationId xmlns:a16="http://schemas.microsoft.com/office/drawing/2014/main" id="{B59F6700-F185-46DB-B16E-1391DBADB734}"/>
                </a:ext>
              </a:extLst>
            </p:cNvPr>
            <p:cNvSpPr txBox="1">
              <a:spLocks/>
            </p:cNvSpPr>
            <p:nvPr/>
          </p:nvSpPr>
          <p:spPr>
            <a:xfrm>
              <a:off x="638392" y="1510404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16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F4</a:t>
              </a:r>
              <a:endParaRPr lang="de" sz="16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7343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B4270B27-5181-459C-A703-4FB0B598ADE2}"/>
              </a:ext>
            </a:extLst>
          </p:cNvPr>
          <p:cNvGrpSpPr/>
          <p:nvPr/>
        </p:nvGrpSpPr>
        <p:grpSpPr>
          <a:xfrm>
            <a:off x="255022" y="2493557"/>
            <a:ext cx="413628" cy="413628"/>
            <a:chOff x="653172" y="1499725"/>
            <a:chExt cx="793800" cy="793800"/>
          </a:xfrm>
        </p:grpSpPr>
        <p:sp>
          <p:nvSpPr>
            <p:cNvPr id="7" name="Google Shape;217;p33">
              <a:extLst>
                <a:ext uri="{FF2B5EF4-FFF2-40B4-BE49-F238E27FC236}">
                  <a16:creationId xmlns:a16="http://schemas.microsoft.com/office/drawing/2014/main" id="{8976201A-DB6D-47DA-9329-D88CA68E3FB2}"/>
                </a:ext>
              </a:extLst>
            </p:cNvPr>
            <p:cNvSpPr/>
            <p:nvPr/>
          </p:nvSpPr>
          <p:spPr>
            <a:xfrm>
              <a:off x="653172" y="1499725"/>
              <a:ext cx="793800" cy="7938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227;p33">
              <a:extLst>
                <a:ext uri="{FF2B5EF4-FFF2-40B4-BE49-F238E27FC236}">
                  <a16:creationId xmlns:a16="http://schemas.microsoft.com/office/drawing/2014/main" id="{7C7C0BF2-C4BB-4385-9D39-510EB2692A5D}"/>
                </a:ext>
              </a:extLst>
            </p:cNvPr>
            <p:cNvSpPr txBox="1">
              <a:spLocks/>
            </p:cNvSpPr>
            <p:nvPr/>
          </p:nvSpPr>
          <p:spPr>
            <a:xfrm>
              <a:off x="682722" y="1794445"/>
              <a:ext cx="734701" cy="270229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de" sz="1800" b="1">
                  <a:solidFill>
                    <a:schemeClr val="lt1"/>
                  </a:solidFill>
                  <a:latin typeface="Kanit"/>
                  <a:cs typeface="Kanit"/>
                  <a:sym typeface="Kanit"/>
                </a:rPr>
                <a:t>9</a:t>
              </a:r>
              <a:endParaRPr lang="de" sz="2000" b="1">
                <a:solidFill>
                  <a:schemeClr val="lt1"/>
                </a:solidFill>
                <a:latin typeface="Kanit"/>
                <a:cs typeface="Kanit"/>
                <a:sym typeface="Kanit"/>
              </a:endParaRPr>
            </a:p>
          </p:txBody>
        </p:sp>
      </p:grpSp>
      <p:sp>
        <p:nvSpPr>
          <p:cNvPr id="10" name="Google Shape;209;p32">
            <a:extLst>
              <a:ext uri="{FF2B5EF4-FFF2-40B4-BE49-F238E27FC236}">
                <a16:creationId xmlns:a16="http://schemas.microsoft.com/office/drawing/2014/main" id="{9073ED15-5B6D-4881-A0A4-85851EA76372}"/>
              </a:ext>
            </a:extLst>
          </p:cNvPr>
          <p:cNvSpPr txBox="1">
            <a:spLocks/>
          </p:cNvSpPr>
          <p:nvPr/>
        </p:nvSpPr>
        <p:spPr>
          <a:xfrm>
            <a:off x="668650" y="2416353"/>
            <a:ext cx="8389762" cy="568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Inter SemiBold"/>
              <a:buAutoNum type="arabicPeriod"/>
              <a:defRPr sz="11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>
              <a:buFont typeface="Inter SemiBold"/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En el guisante, los carácteres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tallo largo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y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flor roja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dominan sobre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tallo enano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y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flor blanca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. ¿Cuál será la proporción de plantas doble homocigóticas que cabe esperar en la F2 obtenida a partir de un cruzamiento entre dos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líneas puras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, una de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tallo largo 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y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flor blanca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con otra de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tallo enano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y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flor roja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? </a:t>
            </a:r>
            <a:r>
              <a:rPr lang="es-ES">
                <a:solidFill>
                  <a:schemeClr val="accent2">
                    <a:lumMod val="40000"/>
                    <a:lumOff val="60000"/>
                  </a:schemeClr>
                </a:solidFill>
                <a:uFill>
                  <a:solidFill>
                    <a:schemeClr val="accent1"/>
                  </a:solidFill>
                </a:uFill>
              </a:rPr>
              <a:t>4/16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Indica el genotipo de las plantas homocigóticas en F2.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7408E80-0697-45D0-9A74-2EEB245B4645}"/>
              </a:ext>
            </a:extLst>
          </p:cNvPr>
          <p:cNvSpPr txBox="1"/>
          <p:nvPr/>
        </p:nvSpPr>
        <p:spPr>
          <a:xfrm>
            <a:off x="193904" y="3002712"/>
            <a:ext cx="3161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Carácter 1: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longitud tallo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L: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tallo largo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l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tallo enano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60B53088-312B-4987-8591-8B0C390E94B7}"/>
              </a:ext>
            </a:extLst>
          </p:cNvPr>
          <p:cNvCxnSpPr/>
          <p:nvPr/>
        </p:nvCxnSpPr>
        <p:spPr>
          <a:xfrm>
            <a:off x="239624" y="2984389"/>
            <a:ext cx="83897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upo 40">
            <a:extLst>
              <a:ext uri="{FF2B5EF4-FFF2-40B4-BE49-F238E27FC236}">
                <a16:creationId xmlns:a16="http://schemas.microsoft.com/office/drawing/2014/main" id="{C2652E59-81D0-4BD4-8855-842DD7BC118E}"/>
              </a:ext>
            </a:extLst>
          </p:cNvPr>
          <p:cNvGrpSpPr/>
          <p:nvPr/>
        </p:nvGrpSpPr>
        <p:grpSpPr>
          <a:xfrm>
            <a:off x="2111285" y="3138171"/>
            <a:ext cx="159328" cy="187324"/>
            <a:chOff x="2501987" y="2628996"/>
            <a:chExt cx="159328" cy="187324"/>
          </a:xfrm>
        </p:grpSpPr>
        <p:cxnSp>
          <p:nvCxnSpPr>
            <p:cNvPr id="43" name="Conector recto de flecha 42">
              <a:extLst>
                <a:ext uri="{FF2B5EF4-FFF2-40B4-BE49-F238E27FC236}">
                  <a16:creationId xmlns:a16="http://schemas.microsoft.com/office/drawing/2014/main" id="{FABB975E-AF89-4001-BF3B-DB02597E8034}"/>
                </a:ext>
              </a:extLst>
            </p:cNvPr>
            <p:cNvCxnSpPr/>
            <p:nvPr/>
          </p:nvCxnSpPr>
          <p:spPr>
            <a:xfrm>
              <a:off x="2501987" y="2635345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de flecha 45">
              <a:extLst>
                <a:ext uri="{FF2B5EF4-FFF2-40B4-BE49-F238E27FC236}">
                  <a16:creationId xmlns:a16="http://schemas.microsoft.com/office/drawing/2014/main" id="{4854CD26-8539-4A6A-87C0-0A9B96AA2476}"/>
                </a:ext>
              </a:extLst>
            </p:cNvPr>
            <p:cNvCxnSpPr/>
            <p:nvPr/>
          </p:nvCxnSpPr>
          <p:spPr>
            <a:xfrm>
              <a:off x="2501987" y="2816320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>
              <a:extLst>
                <a:ext uri="{FF2B5EF4-FFF2-40B4-BE49-F238E27FC236}">
                  <a16:creationId xmlns:a16="http://schemas.microsoft.com/office/drawing/2014/main" id="{F19FD419-739B-4281-A7A2-3FA0247E25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10068" y="2628996"/>
              <a:ext cx="0" cy="18732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upo 85">
            <a:extLst>
              <a:ext uri="{FF2B5EF4-FFF2-40B4-BE49-F238E27FC236}">
                <a16:creationId xmlns:a16="http://schemas.microsoft.com/office/drawing/2014/main" id="{9DE06A3F-DD70-4776-8281-58ECCCDF5F5F}"/>
              </a:ext>
            </a:extLst>
          </p:cNvPr>
          <p:cNvGrpSpPr/>
          <p:nvPr/>
        </p:nvGrpSpPr>
        <p:grpSpPr>
          <a:xfrm>
            <a:off x="171341" y="239783"/>
            <a:ext cx="413628" cy="413628"/>
            <a:chOff x="653172" y="1499725"/>
            <a:chExt cx="793800" cy="793800"/>
          </a:xfrm>
        </p:grpSpPr>
        <p:sp>
          <p:nvSpPr>
            <p:cNvPr id="89" name="Google Shape;217;p33">
              <a:extLst>
                <a:ext uri="{FF2B5EF4-FFF2-40B4-BE49-F238E27FC236}">
                  <a16:creationId xmlns:a16="http://schemas.microsoft.com/office/drawing/2014/main" id="{F8FED72B-3A63-45B3-8ACF-BC756EC1D7FE}"/>
                </a:ext>
              </a:extLst>
            </p:cNvPr>
            <p:cNvSpPr/>
            <p:nvPr/>
          </p:nvSpPr>
          <p:spPr>
            <a:xfrm>
              <a:off x="653172" y="1499725"/>
              <a:ext cx="793800" cy="7938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227;p33">
              <a:extLst>
                <a:ext uri="{FF2B5EF4-FFF2-40B4-BE49-F238E27FC236}">
                  <a16:creationId xmlns:a16="http://schemas.microsoft.com/office/drawing/2014/main" id="{FA42CD90-CF41-463C-96A6-F3B12788145C}"/>
                </a:ext>
              </a:extLst>
            </p:cNvPr>
            <p:cNvSpPr txBox="1">
              <a:spLocks/>
            </p:cNvSpPr>
            <p:nvPr/>
          </p:nvSpPr>
          <p:spPr>
            <a:xfrm>
              <a:off x="682722" y="1794445"/>
              <a:ext cx="734701" cy="270229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de" sz="2000" b="1">
                  <a:solidFill>
                    <a:schemeClr val="lt1"/>
                  </a:solidFill>
                  <a:latin typeface="Kanit"/>
                  <a:cs typeface="Kanit"/>
                  <a:sym typeface="Kanit"/>
                </a:rPr>
                <a:t>8</a:t>
              </a:r>
            </a:p>
          </p:txBody>
        </p:sp>
      </p:grpSp>
      <p:sp>
        <p:nvSpPr>
          <p:cNvPr id="91" name="Google Shape;209;p32">
            <a:extLst>
              <a:ext uri="{FF2B5EF4-FFF2-40B4-BE49-F238E27FC236}">
                <a16:creationId xmlns:a16="http://schemas.microsoft.com/office/drawing/2014/main" id="{9FD09A2E-78B1-4DF6-BAA9-650641D78EDD}"/>
              </a:ext>
            </a:extLst>
          </p:cNvPr>
          <p:cNvSpPr txBox="1">
            <a:spLocks/>
          </p:cNvSpPr>
          <p:nvPr/>
        </p:nvSpPr>
        <p:spPr>
          <a:xfrm>
            <a:off x="584969" y="162579"/>
            <a:ext cx="8093032" cy="568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Inter SemiBold"/>
              <a:buAutoNum type="arabicPeriod"/>
              <a:defRPr sz="11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>
              <a:buFont typeface="Inter SemiBold"/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Cruzando dos moscas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grises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entre sí se obtiene una descendencia de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153 moscas grises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y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49 moscas negras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. ¿Qué genotipo tendrán los progenitores? ¿Y las moscas grises de la descendencia?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12B1A63B-6759-4921-8A98-963D3A8623A7}"/>
              </a:ext>
            </a:extLst>
          </p:cNvPr>
          <p:cNvSpPr txBox="1"/>
          <p:nvPr/>
        </p:nvSpPr>
        <p:spPr>
          <a:xfrm>
            <a:off x="110223" y="748938"/>
            <a:ext cx="3214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Carácter: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color de las moscas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G: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gris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g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negro</a:t>
            </a:r>
          </a:p>
        </p:txBody>
      </p:sp>
      <p:grpSp>
        <p:nvGrpSpPr>
          <p:cNvPr id="106" name="Grupo 105">
            <a:extLst>
              <a:ext uri="{FF2B5EF4-FFF2-40B4-BE49-F238E27FC236}">
                <a16:creationId xmlns:a16="http://schemas.microsoft.com/office/drawing/2014/main" id="{C4DD29A7-45A7-4A9E-8E90-481C0EB510D1}"/>
              </a:ext>
            </a:extLst>
          </p:cNvPr>
          <p:cNvGrpSpPr/>
          <p:nvPr/>
        </p:nvGrpSpPr>
        <p:grpSpPr>
          <a:xfrm>
            <a:off x="2423931" y="888061"/>
            <a:ext cx="159328" cy="187324"/>
            <a:chOff x="2501987" y="2628996"/>
            <a:chExt cx="159328" cy="187324"/>
          </a:xfrm>
        </p:grpSpPr>
        <p:cxnSp>
          <p:nvCxnSpPr>
            <p:cNvPr id="107" name="Conector recto de flecha 106">
              <a:extLst>
                <a:ext uri="{FF2B5EF4-FFF2-40B4-BE49-F238E27FC236}">
                  <a16:creationId xmlns:a16="http://schemas.microsoft.com/office/drawing/2014/main" id="{524DD8D8-D8B2-4DCC-A172-402B8C6E940E}"/>
                </a:ext>
              </a:extLst>
            </p:cNvPr>
            <p:cNvCxnSpPr/>
            <p:nvPr/>
          </p:nvCxnSpPr>
          <p:spPr>
            <a:xfrm>
              <a:off x="2501987" y="2635345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ector recto de flecha 107">
              <a:extLst>
                <a:ext uri="{FF2B5EF4-FFF2-40B4-BE49-F238E27FC236}">
                  <a16:creationId xmlns:a16="http://schemas.microsoft.com/office/drawing/2014/main" id="{27D05108-E6BE-4161-8ABA-A02366F12D41}"/>
                </a:ext>
              </a:extLst>
            </p:cNvPr>
            <p:cNvCxnSpPr/>
            <p:nvPr/>
          </p:nvCxnSpPr>
          <p:spPr>
            <a:xfrm>
              <a:off x="2501987" y="2816320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ector recto 108">
              <a:extLst>
                <a:ext uri="{FF2B5EF4-FFF2-40B4-BE49-F238E27FC236}">
                  <a16:creationId xmlns:a16="http://schemas.microsoft.com/office/drawing/2014/main" id="{7C48EF0E-6759-4ABC-A64C-DB2625E338C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10068" y="2628996"/>
              <a:ext cx="0" cy="18732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0" name="Conector recto 109">
            <a:extLst>
              <a:ext uri="{FF2B5EF4-FFF2-40B4-BE49-F238E27FC236}">
                <a16:creationId xmlns:a16="http://schemas.microsoft.com/office/drawing/2014/main" id="{6DA85D16-637D-424B-8A8A-5D704817E4F5}"/>
              </a:ext>
            </a:extLst>
          </p:cNvPr>
          <p:cNvCxnSpPr/>
          <p:nvPr/>
        </p:nvCxnSpPr>
        <p:spPr>
          <a:xfrm>
            <a:off x="155943" y="730615"/>
            <a:ext cx="83897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1" name="Grupo 110">
            <a:extLst>
              <a:ext uri="{FF2B5EF4-FFF2-40B4-BE49-F238E27FC236}">
                <a16:creationId xmlns:a16="http://schemas.microsoft.com/office/drawing/2014/main" id="{339B226D-8533-4479-96BC-79644B259B7C}"/>
              </a:ext>
            </a:extLst>
          </p:cNvPr>
          <p:cNvGrpSpPr/>
          <p:nvPr/>
        </p:nvGrpSpPr>
        <p:grpSpPr>
          <a:xfrm>
            <a:off x="4240695" y="970397"/>
            <a:ext cx="1268296" cy="307777"/>
            <a:chOff x="1737453" y="2635658"/>
            <a:chExt cx="1268296" cy="307777"/>
          </a:xfrm>
        </p:grpSpPr>
        <p:sp>
          <p:nvSpPr>
            <p:cNvPr id="112" name="CuadroTexto 111">
              <a:extLst>
                <a:ext uri="{FF2B5EF4-FFF2-40B4-BE49-F238E27FC236}">
                  <a16:creationId xmlns:a16="http://schemas.microsoft.com/office/drawing/2014/main" id="{6EE90E69-3656-455B-B584-8406E31281B4}"/>
                </a:ext>
              </a:extLst>
            </p:cNvPr>
            <p:cNvSpPr txBox="1"/>
            <p:nvPr/>
          </p:nvSpPr>
          <p:spPr>
            <a:xfrm>
              <a:off x="1737453" y="2635658"/>
              <a:ext cx="12682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b="1">
                  <a:solidFill>
                    <a:schemeClr val="bg1"/>
                  </a:solidFill>
                  <a:latin typeface="Inter" panose="020B0604020202020204" charset="0"/>
                  <a:ea typeface="Inter" panose="020B0604020202020204" charset="0"/>
                </a:rPr>
                <a:t>Gg              Gg</a:t>
              </a:r>
            </a:p>
          </p:txBody>
        </p:sp>
        <p:sp>
          <p:nvSpPr>
            <p:cNvPr id="113" name="Signo de multiplicación 112">
              <a:extLst>
                <a:ext uri="{FF2B5EF4-FFF2-40B4-BE49-F238E27FC236}">
                  <a16:creationId xmlns:a16="http://schemas.microsoft.com/office/drawing/2014/main" id="{B4D31E4C-AA72-4773-B113-7E22818BFF20}"/>
                </a:ext>
              </a:extLst>
            </p:cNvPr>
            <p:cNvSpPr/>
            <p:nvPr/>
          </p:nvSpPr>
          <p:spPr>
            <a:xfrm>
              <a:off x="2271237" y="2737456"/>
              <a:ext cx="163627" cy="160020"/>
            </a:xfrm>
            <a:prstGeom prst="mathMultiply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14" name="Grupo 113">
            <a:extLst>
              <a:ext uri="{FF2B5EF4-FFF2-40B4-BE49-F238E27FC236}">
                <a16:creationId xmlns:a16="http://schemas.microsoft.com/office/drawing/2014/main" id="{53E8AF29-E52A-4BB6-8B8A-553E2FB00F69}"/>
              </a:ext>
            </a:extLst>
          </p:cNvPr>
          <p:cNvGrpSpPr/>
          <p:nvPr/>
        </p:nvGrpSpPr>
        <p:grpSpPr>
          <a:xfrm>
            <a:off x="3387478" y="985461"/>
            <a:ext cx="423676" cy="390996"/>
            <a:chOff x="653172" y="1499725"/>
            <a:chExt cx="304388" cy="280909"/>
          </a:xfrm>
          <a:noFill/>
        </p:grpSpPr>
        <p:sp>
          <p:nvSpPr>
            <p:cNvPr id="115" name="Google Shape;217;p33">
              <a:extLst>
                <a:ext uri="{FF2B5EF4-FFF2-40B4-BE49-F238E27FC236}">
                  <a16:creationId xmlns:a16="http://schemas.microsoft.com/office/drawing/2014/main" id="{557293B0-64D6-4447-B30C-378386B2E796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3">
              <a:extLst>
                <a:ext uri="{FF2B5EF4-FFF2-40B4-BE49-F238E27FC236}">
                  <a16:creationId xmlns:a16="http://schemas.microsoft.com/office/drawing/2014/main" id="{D9DB6395-6701-445B-B71E-4693931D39DD}"/>
                </a:ext>
              </a:extLst>
            </p:cNvPr>
            <p:cNvSpPr txBox="1">
              <a:spLocks/>
            </p:cNvSpPr>
            <p:nvPr/>
          </p:nvSpPr>
          <p:spPr>
            <a:xfrm>
              <a:off x="653172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P.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17" name="Grupo 116">
            <a:extLst>
              <a:ext uri="{FF2B5EF4-FFF2-40B4-BE49-F238E27FC236}">
                <a16:creationId xmlns:a16="http://schemas.microsoft.com/office/drawing/2014/main" id="{B7827F32-47B9-4117-BD15-69E9014322FE}"/>
              </a:ext>
            </a:extLst>
          </p:cNvPr>
          <p:cNvGrpSpPr/>
          <p:nvPr/>
        </p:nvGrpSpPr>
        <p:grpSpPr>
          <a:xfrm>
            <a:off x="4425632" y="1407680"/>
            <a:ext cx="887199" cy="177486"/>
            <a:chOff x="1937341" y="2910995"/>
            <a:chExt cx="887199" cy="177486"/>
          </a:xfrm>
        </p:grpSpPr>
        <p:cxnSp>
          <p:nvCxnSpPr>
            <p:cNvPr id="118" name="Conector recto 117">
              <a:extLst>
                <a:ext uri="{FF2B5EF4-FFF2-40B4-BE49-F238E27FC236}">
                  <a16:creationId xmlns:a16="http://schemas.microsoft.com/office/drawing/2014/main" id="{F4900A47-D9B8-4F12-BFC3-953E82C9AF6F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ector recto 118">
              <a:extLst>
                <a:ext uri="{FF2B5EF4-FFF2-40B4-BE49-F238E27FC236}">
                  <a16:creationId xmlns:a16="http://schemas.microsoft.com/office/drawing/2014/main" id="{3C8378F2-C1B1-4689-9B43-A38E7580970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ector recto 119">
              <a:extLst>
                <a:ext uri="{FF2B5EF4-FFF2-40B4-BE49-F238E27FC236}">
                  <a16:creationId xmlns:a16="http://schemas.microsoft.com/office/drawing/2014/main" id="{7E2263CF-AAE5-4E3C-A149-0D7D360DD67C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CuadroTexto 120">
            <a:extLst>
              <a:ext uri="{FF2B5EF4-FFF2-40B4-BE49-F238E27FC236}">
                <a16:creationId xmlns:a16="http://schemas.microsoft.com/office/drawing/2014/main" id="{65C45861-CF68-4986-A1BD-EDDC01436D1C}"/>
              </a:ext>
            </a:extLst>
          </p:cNvPr>
          <p:cNvSpPr txBox="1"/>
          <p:nvPr/>
        </p:nvSpPr>
        <p:spPr>
          <a:xfrm>
            <a:off x="4179156" y="1167643"/>
            <a:ext cx="5883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(G)(g)</a:t>
            </a:r>
          </a:p>
        </p:txBody>
      </p:sp>
      <p:grpSp>
        <p:nvGrpSpPr>
          <p:cNvPr id="128" name="Grupo 127">
            <a:extLst>
              <a:ext uri="{FF2B5EF4-FFF2-40B4-BE49-F238E27FC236}">
                <a16:creationId xmlns:a16="http://schemas.microsoft.com/office/drawing/2014/main" id="{FFDACDB5-CD5D-40DC-BB88-B58F8DE674A5}"/>
              </a:ext>
            </a:extLst>
          </p:cNvPr>
          <p:cNvGrpSpPr/>
          <p:nvPr/>
        </p:nvGrpSpPr>
        <p:grpSpPr>
          <a:xfrm>
            <a:off x="3366697" y="1545870"/>
            <a:ext cx="423676" cy="390995"/>
            <a:chOff x="638392" y="1499725"/>
            <a:chExt cx="304388" cy="280908"/>
          </a:xfrm>
          <a:noFill/>
        </p:grpSpPr>
        <p:sp>
          <p:nvSpPr>
            <p:cNvPr id="129" name="Google Shape;217;p33">
              <a:extLst>
                <a:ext uri="{FF2B5EF4-FFF2-40B4-BE49-F238E27FC236}">
                  <a16:creationId xmlns:a16="http://schemas.microsoft.com/office/drawing/2014/main" id="{F274F5DE-8027-4A6D-AD0E-7735CF7D1231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227;p33">
              <a:extLst>
                <a:ext uri="{FF2B5EF4-FFF2-40B4-BE49-F238E27FC236}">
                  <a16:creationId xmlns:a16="http://schemas.microsoft.com/office/drawing/2014/main" id="{861D7EFC-5D71-4AC2-A365-6B545033A7A6}"/>
                </a:ext>
              </a:extLst>
            </p:cNvPr>
            <p:cNvSpPr txBox="1">
              <a:spLocks/>
            </p:cNvSpPr>
            <p:nvPr/>
          </p:nvSpPr>
          <p:spPr>
            <a:xfrm>
              <a:off x="638392" y="1510404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sp>
        <p:nvSpPr>
          <p:cNvPr id="131" name="Rectángulo 130">
            <a:extLst>
              <a:ext uri="{FF2B5EF4-FFF2-40B4-BE49-F238E27FC236}">
                <a16:creationId xmlns:a16="http://schemas.microsoft.com/office/drawing/2014/main" id="{E46AD1AC-EDDA-40D4-9EF2-BF81635346C8}"/>
              </a:ext>
            </a:extLst>
          </p:cNvPr>
          <p:cNvSpPr/>
          <p:nvPr/>
        </p:nvSpPr>
        <p:spPr>
          <a:xfrm>
            <a:off x="3324565" y="911123"/>
            <a:ext cx="2642832" cy="138017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32" name="Conector recto de flecha 131">
            <a:extLst>
              <a:ext uri="{FF2B5EF4-FFF2-40B4-BE49-F238E27FC236}">
                <a16:creationId xmlns:a16="http://schemas.microsoft.com/office/drawing/2014/main" id="{B159BD14-E74A-438F-B0C8-E797328827A2}"/>
              </a:ext>
            </a:extLst>
          </p:cNvPr>
          <p:cNvCxnSpPr>
            <a:cxnSpLocks/>
            <a:stCxn id="140" idx="3"/>
          </p:cNvCxnSpPr>
          <p:nvPr/>
        </p:nvCxnSpPr>
        <p:spPr>
          <a:xfrm>
            <a:off x="5596793" y="1293810"/>
            <a:ext cx="614520" cy="88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Conector recto de flecha 132">
            <a:extLst>
              <a:ext uri="{FF2B5EF4-FFF2-40B4-BE49-F238E27FC236}">
                <a16:creationId xmlns:a16="http://schemas.microsoft.com/office/drawing/2014/main" id="{10542B5A-315A-44EE-AE24-A1CC2609FE34}"/>
              </a:ext>
            </a:extLst>
          </p:cNvPr>
          <p:cNvCxnSpPr>
            <a:cxnSpLocks/>
          </p:cNvCxnSpPr>
          <p:nvPr/>
        </p:nvCxnSpPr>
        <p:spPr>
          <a:xfrm>
            <a:off x="5782422" y="1701583"/>
            <a:ext cx="41137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Conector recto de flecha 133">
            <a:extLst>
              <a:ext uri="{FF2B5EF4-FFF2-40B4-BE49-F238E27FC236}">
                <a16:creationId xmlns:a16="http://schemas.microsoft.com/office/drawing/2014/main" id="{1AD87857-9281-4E13-B182-9CEC65A331C4}"/>
              </a:ext>
            </a:extLst>
          </p:cNvPr>
          <p:cNvCxnSpPr>
            <a:cxnSpLocks/>
          </p:cNvCxnSpPr>
          <p:nvPr/>
        </p:nvCxnSpPr>
        <p:spPr>
          <a:xfrm flipV="1">
            <a:off x="5845032" y="1929289"/>
            <a:ext cx="345500" cy="42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CuadroTexto 134">
            <a:extLst>
              <a:ext uri="{FF2B5EF4-FFF2-40B4-BE49-F238E27FC236}">
                <a16:creationId xmlns:a16="http://schemas.microsoft.com/office/drawing/2014/main" id="{A2CEBFB3-0E9C-41A8-9149-7E7090B22972}"/>
              </a:ext>
            </a:extLst>
          </p:cNvPr>
          <p:cNvSpPr txBox="1"/>
          <p:nvPr/>
        </p:nvSpPr>
        <p:spPr>
          <a:xfrm>
            <a:off x="6139945" y="1148728"/>
            <a:ext cx="816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gámetos</a:t>
            </a:r>
          </a:p>
        </p:txBody>
      </p: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D47FC625-EF43-45B7-BA1F-4B05DE6CD7BF}"/>
              </a:ext>
            </a:extLst>
          </p:cNvPr>
          <p:cNvSpPr txBox="1"/>
          <p:nvPr/>
        </p:nvSpPr>
        <p:spPr>
          <a:xfrm>
            <a:off x="6119164" y="1547694"/>
            <a:ext cx="8290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genotipo</a:t>
            </a:r>
          </a:p>
        </p:txBody>
      </p:sp>
      <p:sp>
        <p:nvSpPr>
          <p:cNvPr id="137" name="CuadroTexto 136">
            <a:extLst>
              <a:ext uri="{FF2B5EF4-FFF2-40B4-BE49-F238E27FC236}">
                <a16:creationId xmlns:a16="http://schemas.microsoft.com/office/drawing/2014/main" id="{E0BC985B-63E4-4B0E-9EEA-6767C23C6EBF}"/>
              </a:ext>
            </a:extLst>
          </p:cNvPr>
          <p:cNvSpPr txBox="1"/>
          <p:nvPr/>
        </p:nvSpPr>
        <p:spPr>
          <a:xfrm>
            <a:off x="6113625" y="1787850"/>
            <a:ext cx="790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fenotipo</a:t>
            </a:r>
          </a:p>
        </p:txBody>
      </p:sp>
      <p:sp>
        <p:nvSpPr>
          <p:cNvPr id="140" name="CuadroTexto 139">
            <a:extLst>
              <a:ext uri="{FF2B5EF4-FFF2-40B4-BE49-F238E27FC236}">
                <a16:creationId xmlns:a16="http://schemas.microsoft.com/office/drawing/2014/main" id="{5DC05601-8330-4479-B5C7-84CF86A49EE9}"/>
              </a:ext>
            </a:extLst>
          </p:cNvPr>
          <p:cNvSpPr txBox="1"/>
          <p:nvPr/>
        </p:nvSpPr>
        <p:spPr>
          <a:xfrm>
            <a:off x="5008398" y="1166852"/>
            <a:ext cx="5883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(G)(g)</a:t>
            </a:r>
          </a:p>
        </p:txBody>
      </p:sp>
      <p:sp>
        <p:nvSpPr>
          <p:cNvPr id="141" name="CuadroTexto 140">
            <a:extLst>
              <a:ext uri="{FF2B5EF4-FFF2-40B4-BE49-F238E27FC236}">
                <a16:creationId xmlns:a16="http://schemas.microsoft.com/office/drawing/2014/main" id="{80E04B85-DAE0-4463-8BF6-7F7BFCE8CC23}"/>
              </a:ext>
            </a:extLst>
          </p:cNvPr>
          <p:cNvSpPr txBox="1"/>
          <p:nvPr/>
        </p:nvSpPr>
        <p:spPr>
          <a:xfrm>
            <a:off x="3872649" y="1523146"/>
            <a:ext cx="19291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GG      Gg      Gg      gg</a:t>
            </a:r>
          </a:p>
        </p:txBody>
      </p:sp>
      <p:sp>
        <p:nvSpPr>
          <p:cNvPr id="142" name="Cerrar llave 141">
            <a:extLst>
              <a:ext uri="{FF2B5EF4-FFF2-40B4-BE49-F238E27FC236}">
                <a16:creationId xmlns:a16="http://schemas.microsoft.com/office/drawing/2014/main" id="{E31AF4BC-7EE8-4813-92C8-3A5007A7ADF5}"/>
              </a:ext>
            </a:extLst>
          </p:cNvPr>
          <p:cNvSpPr/>
          <p:nvPr/>
        </p:nvSpPr>
        <p:spPr>
          <a:xfrm rot="5400000">
            <a:off x="4585897" y="1180211"/>
            <a:ext cx="54360" cy="127364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CuadroTexto 142">
            <a:extLst>
              <a:ext uri="{FF2B5EF4-FFF2-40B4-BE49-F238E27FC236}">
                <a16:creationId xmlns:a16="http://schemas.microsoft.com/office/drawing/2014/main" id="{56B2D2AC-5B00-4207-8CAE-8595B3D2F779}"/>
              </a:ext>
            </a:extLst>
          </p:cNvPr>
          <p:cNvSpPr txBox="1"/>
          <p:nvPr/>
        </p:nvSpPr>
        <p:spPr>
          <a:xfrm>
            <a:off x="4424186" y="1798325"/>
            <a:ext cx="3918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gris</a:t>
            </a:r>
          </a:p>
        </p:txBody>
      </p:sp>
      <p:sp>
        <p:nvSpPr>
          <p:cNvPr id="144" name="Cerrar llave 143">
            <a:extLst>
              <a:ext uri="{FF2B5EF4-FFF2-40B4-BE49-F238E27FC236}">
                <a16:creationId xmlns:a16="http://schemas.microsoft.com/office/drawing/2014/main" id="{15F7649E-A11B-4A8A-857A-0AE437384DEF}"/>
              </a:ext>
            </a:extLst>
          </p:cNvPr>
          <p:cNvSpPr/>
          <p:nvPr/>
        </p:nvSpPr>
        <p:spPr>
          <a:xfrm rot="5400000">
            <a:off x="5552379" y="1680672"/>
            <a:ext cx="55024" cy="27254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5" name="CuadroTexto 144">
            <a:extLst>
              <a:ext uri="{FF2B5EF4-FFF2-40B4-BE49-F238E27FC236}">
                <a16:creationId xmlns:a16="http://schemas.microsoft.com/office/drawing/2014/main" id="{33075E5B-29E0-43D5-8C95-58C8F656A8E5}"/>
              </a:ext>
            </a:extLst>
          </p:cNvPr>
          <p:cNvSpPr txBox="1"/>
          <p:nvPr/>
        </p:nvSpPr>
        <p:spPr>
          <a:xfrm>
            <a:off x="5327523" y="1810568"/>
            <a:ext cx="5453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negro</a:t>
            </a:r>
          </a:p>
        </p:txBody>
      </p:sp>
      <p:sp>
        <p:nvSpPr>
          <p:cNvPr id="146" name="CuadroTexto 145">
            <a:extLst>
              <a:ext uri="{FF2B5EF4-FFF2-40B4-BE49-F238E27FC236}">
                <a16:creationId xmlns:a16="http://schemas.microsoft.com/office/drawing/2014/main" id="{6ABEB70F-0A78-4EF2-88A8-C756D8B305FA}"/>
              </a:ext>
            </a:extLst>
          </p:cNvPr>
          <p:cNvSpPr txBox="1"/>
          <p:nvPr/>
        </p:nvSpPr>
        <p:spPr>
          <a:xfrm>
            <a:off x="4163818" y="1932948"/>
            <a:ext cx="912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153 moscas</a:t>
            </a:r>
          </a:p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75%</a:t>
            </a:r>
          </a:p>
        </p:txBody>
      </p:sp>
      <p:sp>
        <p:nvSpPr>
          <p:cNvPr id="147" name="CuadroTexto 146">
            <a:extLst>
              <a:ext uri="{FF2B5EF4-FFF2-40B4-BE49-F238E27FC236}">
                <a16:creationId xmlns:a16="http://schemas.microsoft.com/office/drawing/2014/main" id="{61036E47-A232-4CC3-BC85-090BC5799886}"/>
              </a:ext>
            </a:extLst>
          </p:cNvPr>
          <p:cNvSpPr txBox="1"/>
          <p:nvPr/>
        </p:nvSpPr>
        <p:spPr>
          <a:xfrm>
            <a:off x="5096549" y="1944545"/>
            <a:ext cx="912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49 moscas</a:t>
            </a:r>
          </a:p>
          <a:p>
            <a:pPr algn="ctr"/>
            <a:r>
              <a:rPr lang="es-ES" sz="9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25%</a:t>
            </a:r>
          </a:p>
        </p:txBody>
      </p:sp>
      <p:sp>
        <p:nvSpPr>
          <p:cNvPr id="148" name="CuadroTexto 147">
            <a:extLst>
              <a:ext uri="{FF2B5EF4-FFF2-40B4-BE49-F238E27FC236}">
                <a16:creationId xmlns:a16="http://schemas.microsoft.com/office/drawing/2014/main" id="{C0208EC4-05CB-49F4-925D-679FF141B8EC}"/>
              </a:ext>
            </a:extLst>
          </p:cNvPr>
          <p:cNvSpPr txBox="1"/>
          <p:nvPr/>
        </p:nvSpPr>
        <p:spPr>
          <a:xfrm>
            <a:off x="178835" y="3460954"/>
            <a:ext cx="2869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Carácter 2: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color flor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R: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flor roja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r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flor blanca</a:t>
            </a:r>
          </a:p>
        </p:txBody>
      </p:sp>
      <p:grpSp>
        <p:nvGrpSpPr>
          <p:cNvPr id="149" name="Grupo 148">
            <a:extLst>
              <a:ext uri="{FF2B5EF4-FFF2-40B4-BE49-F238E27FC236}">
                <a16:creationId xmlns:a16="http://schemas.microsoft.com/office/drawing/2014/main" id="{34317E15-6C85-4C3B-AB09-05C83D1164C7}"/>
              </a:ext>
            </a:extLst>
          </p:cNvPr>
          <p:cNvGrpSpPr/>
          <p:nvPr/>
        </p:nvGrpSpPr>
        <p:grpSpPr>
          <a:xfrm>
            <a:off x="1820340" y="3585981"/>
            <a:ext cx="159328" cy="187324"/>
            <a:chOff x="2501987" y="2628996"/>
            <a:chExt cx="159328" cy="187324"/>
          </a:xfrm>
        </p:grpSpPr>
        <p:cxnSp>
          <p:nvCxnSpPr>
            <p:cNvPr id="150" name="Conector recto de flecha 149">
              <a:extLst>
                <a:ext uri="{FF2B5EF4-FFF2-40B4-BE49-F238E27FC236}">
                  <a16:creationId xmlns:a16="http://schemas.microsoft.com/office/drawing/2014/main" id="{D77CC1B2-6ED0-4786-B7CD-D3CC8FA36B1A}"/>
                </a:ext>
              </a:extLst>
            </p:cNvPr>
            <p:cNvCxnSpPr/>
            <p:nvPr/>
          </p:nvCxnSpPr>
          <p:spPr>
            <a:xfrm>
              <a:off x="2501987" y="2635345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ector recto de flecha 150">
              <a:extLst>
                <a:ext uri="{FF2B5EF4-FFF2-40B4-BE49-F238E27FC236}">
                  <a16:creationId xmlns:a16="http://schemas.microsoft.com/office/drawing/2014/main" id="{92070F25-7AB2-43E3-ACB1-9CFCB002AB84}"/>
                </a:ext>
              </a:extLst>
            </p:cNvPr>
            <p:cNvCxnSpPr/>
            <p:nvPr/>
          </p:nvCxnSpPr>
          <p:spPr>
            <a:xfrm>
              <a:off x="2501987" y="2816320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Conector recto 151">
              <a:extLst>
                <a:ext uri="{FF2B5EF4-FFF2-40B4-BE49-F238E27FC236}">
                  <a16:creationId xmlns:a16="http://schemas.microsoft.com/office/drawing/2014/main" id="{CCF1023F-7F4C-4810-B2FB-C83C8A9C58C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10068" y="2628996"/>
              <a:ext cx="0" cy="18732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Grupo 152">
            <a:extLst>
              <a:ext uri="{FF2B5EF4-FFF2-40B4-BE49-F238E27FC236}">
                <a16:creationId xmlns:a16="http://schemas.microsoft.com/office/drawing/2014/main" id="{BFB72205-7D83-4757-969A-69CF944AFE11}"/>
              </a:ext>
            </a:extLst>
          </p:cNvPr>
          <p:cNvGrpSpPr/>
          <p:nvPr/>
        </p:nvGrpSpPr>
        <p:grpSpPr>
          <a:xfrm>
            <a:off x="925936" y="3922071"/>
            <a:ext cx="1454244" cy="307777"/>
            <a:chOff x="1737453" y="2635658"/>
            <a:chExt cx="1454244" cy="307777"/>
          </a:xfrm>
        </p:grpSpPr>
        <p:sp>
          <p:nvSpPr>
            <p:cNvPr id="154" name="CuadroTexto 153">
              <a:extLst>
                <a:ext uri="{FF2B5EF4-FFF2-40B4-BE49-F238E27FC236}">
                  <a16:creationId xmlns:a16="http://schemas.microsoft.com/office/drawing/2014/main" id="{BEE7A937-B183-4FB5-9A3C-3852D3212D2D}"/>
                </a:ext>
              </a:extLst>
            </p:cNvPr>
            <p:cNvSpPr txBox="1"/>
            <p:nvPr/>
          </p:nvSpPr>
          <p:spPr>
            <a:xfrm>
              <a:off x="1737453" y="2635658"/>
              <a:ext cx="14542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b="1">
                  <a:solidFill>
                    <a:schemeClr val="bg1"/>
                  </a:solidFill>
                  <a:latin typeface="Inter" panose="020B0604020202020204" charset="0"/>
                  <a:ea typeface="Inter" panose="020B0604020202020204" charset="0"/>
                </a:rPr>
                <a:t>LLrr              llRR</a:t>
              </a:r>
            </a:p>
          </p:txBody>
        </p:sp>
        <p:sp>
          <p:nvSpPr>
            <p:cNvPr id="155" name="Signo de multiplicación 154">
              <a:extLst>
                <a:ext uri="{FF2B5EF4-FFF2-40B4-BE49-F238E27FC236}">
                  <a16:creationId xmlns:a16="http://schemas.microsoft.com/office/drawing/2014/main" id="{4F360BBF-5526-4799-B87B-8491D233A2BA}"/>
                </a:ext>
              </a:extLst>
            </p:cNvPr>
            <p:cNvSpPr/>
            <p:nvPr/>
          </p:nvSpPr>
          <p:spPr>
            <a:xfrm>
              <a:off x="2403892" y="2731019"/>
              <a:ext cx="163627" cy="160020"/>
            </a:xfrm>
            <a:prstGeom prst="mathMultiply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56" name="CuadroTexto 155">
            <a:extLst>
              <a:ext uri="{FF2B5EF4-FFF2-40B4-BE49-F238E27FC236}">
                <a16:creationId xmlns:a16="http://schemas.microsoft.com/office/drawing/2014/main" id="{6E53001C-594C-418E-9CDF-BEBB5D5D741A}"/>
              </a:ext>
            </a:extLst>
          </p:cNvPr>
          <p:cNvSpPr txBox="1"/>
          <p:nvPr/>
        </p:nvSpPr>
        <p:spPr>
          <a:xfrm>
            <a:off x="1000620" y="4125364"/>
            <a:ext cx="42367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(Lr)</a:t>
            </a:r>
          </a:p>
        </p:txBody>
      </p:sp>
      <p:sp>
        <p:nvSpPr>
          <p:cNvPr id="157" name="CuadroTexto 156">
            <a:extLst>
              <a:ext uri="{FF2B5EF4-FFF2-40B4-BE49-F238E27FC236}">
                <a16:creationId xmlns:a16="http://schemas.microsoft.com/office/drawing/2014/main" id="{9B6482F5-BBC9-4AD4-A0A8-64BA120F96FB}"/>
              </a:ext>
            </a:extLst>
          </p:cNvPr>
          <p:cNvSpPr txBox="1"/>
          <p:nvPr/>
        </p:nvSpPr>
        <p:spPr>
          <a:xfrm>
            <a:off x="1908871" y="4125364"/>
            <a:ext cx="39970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(lR)</a:t>
            </a:r>
          </a:p>
        </p:txBody>
      </p:sp>
      <p:sp>
        <p:nvSpPr>
          <p:cNvPr id="161" name="CuadroTexto 160">
            <a:extLst>
              <a:ext uri="{FF2B5EF4-FFF2-40B4-BE49-F238E27FC236}">
                <a16:creationId xmlns:a16="http://schemas.microsoft.com/office/drawing/2014/main" id="{D4DD62D6-6045-4D4F-815E-C15CD9B1E7E3}"/>
              </a:ext>
            </a:extLst>
          </p:cNvPr>
          <p:cNvSpPr txBox="1"/>
          <p:nvPr/>
        </p:nvSpPr>
        <p:spPr>
          <a:xfrm>
            <a:off x="1399747" y="4503182"/>
            <a:ext cx="14982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LlRr              LlRr</a:t>
            </a:r>
          </a:p>
        </p:txBody>
      </p:sp>
      <p:grpSp>
        <p:nvGrpSpPr>
          <p:cNvPr id="162" name="Grupo 161">
            <a:extLst>
              <a:ext uri="{FF2B5EF4-FFF2-40B4-BE49-F238E27FC236}">
                <a16:creationId xmlns:a16="http://schemas.microsoft.com/office/drawing/2014/main" id="{BBE6152C-926E-41A7-B489-BA34D0E7057C}"/>
              </a:ext>
            </a:extLst>
          </p:cNvPr>
          <p:cNvGrpSpPr/>
          <p:nvPr/>
        </p:nvGrpSpPr>
        <p:grpSpPr>
          <a:xfrm>
            <a:off x="1202498" y="4359285"/>
            <a:ext cx="887199" cy="177486"/>
            <a:chOff x="1937341" y="2910995"/>
            <a:chExt cx="887199" cy="177486"/>
          </a:xfrm>
        </p:grpSpPr>
        <p:cxnSp>
          <p:nvCxnSpPr>
            <p:cNvPr id="163" name="Conector recto 162">
              <a:extLst>
                <a:ext uri="{FF2B5EF4-FFF2-40B4-BE49-F238E27FC236}">
                  <a16:creationId xmlns:a16="http://schemas.microsoft.com/office/drawing/2014/main" id="{11E19D30-9ABF-43EF-9C45-6079AF07D23E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ector recto 163">
              <a:extLst>
                <a:ext uri="{FF2B5EF4-FFF2-40B4-BE49-F238E27FC236}">
                  <a16:creationId xmlns:a16="http://schemas.microsoft.com/office/drawing/2014/main" id="{1F8A05A0-8956-4944-A068-901C78134D6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Conector recto 164">
              <a:extLst>
                <a:ext uri="{FF2B5EF4-FFF2-40B4-BE49-F238E27FC236}">
                  <a16:creationId xmlns:a16="http://schemas.microsoft.com/office/drawing/2014/main" id="{B9C55B0A-B3D5-4600-8FCF-CBBFDA21AEA7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6" name="Signo de multiplicación 165">
            <a:extLst>
              <a:ext uri="{FF2B5EF4-FFF2-40B4-BE49-F238E27FC236}">
                <a16:creationId xmlns:a16="http://schemas.microsoft.com/office/drawing/2014/main" id="{5069DD78-EFAA-4421-AE05-F0F39173B3D4}"/>
              </a:ext>
            </a:extLst>
          </p:cNvPr>
          <p:cNvSpPr/>
          <p:nvPr/>
        </p:nvSpPr>
        <p:spPr>
          <a:xfrm>
            <a:off x="2053992" y="4590915"/>
            <a:ext cx="163627" cy="160020"/>
          </a:xfrm>
          <a:prstGeom prst="mathMultiply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CuadroTexto 167">
            <a:extLst>
              <a:ext uri="{FF2B5EF4-FFF2-40B4-BE49-F238E27FC236}">
                <a16:creationId xmlns:a16="http://schemas.microsoft.com/office/drawing/2014/main" id="{1B1C96E2-3D38-4519-ACC9-B69E5DCA5F8F}"/>
              </a:ext>
            </a:extLst>
          </p:cNvPr>
          <p:cNvSpPr txBox="1"/>
          <p:nvPr/>
        </p:nvSpPr>
        <p:spPr>
          <a:xfrm>
            <a:off x="1099493" y="4707298"/>
            <a:ext cx="10563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(LR)(Lr)(lR)(lr)</a:t>
            </a:r>
          </a:p>
        </p:txBody>
      </p:sp>
      <p:sp>
        <p:nvSpPr>
          <p:cNvPr id="169" name="CuadroTexto 168">
            <a:extLst>
              <a:ext uri="{FF2B5EF4-FFF2-40B4-BE49-F238E27FC236}">
                <a16:creationId xmlns:a16="http://schemas.microsoft.com/office/drawing/2014/main" id="{15218502-63B7-4A93-84DB-8B9B580AF9B0}"/>
              </a:ext>
            </a:extLst>
          </p:cNvPr>
          <p:cNvSpPr txBox="1"/>
          <p:nvPr/>
        </p:nvSpPr>
        <p:spPr>
          <a:xfrm>
            <a:off x="2055062" y="4699294"/>
            <a:ext cx="10563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(LR)(Lr)(lR)(lr)</a:t>
            </a:r>
          </a:p>
        </p:txBody>
      </p:sp>
      <p:grpSp>
        <p:nvGrpSpPr>
          <p:cNvPr id="174" name="Grupo 173">
            <a:extLst>
              <a:ext uri="{FF2B5EF4-FFF2-40B4-BE49-F238E27FC236}">
                <a16:creationId xmlns:a16="http://schemas.microsoft.com/office/drawing/2014/main" id="{C4A4B77A-4BCC-4326-8C15-BE6DD419B391}"/>
              </a:ext>
            </a:extLst>
          </p:cNvPr>
          <p:cNvGrpSpPr/>
          <p:nvPr/>
        </p:nvGrpSpPr>
        <p:grpSpPr>
          <a:xfrm>
            <a:off x="506220" y="3913610"/>
            <a:ext cx="423676" cy="390996"/>
            <a:chOff x="653172" y="1499725"/>
            <a:chExt cx="304388" cy="280909"/>
          </a:xfrm>
          <a:noFill/>
        </p:grpSpPr>
        <p:sp>
          <p:nvSpPr>
            <p:cNvPr id="175" name="Google Shape;217;p33">
              <a:extLst>
                <a:ext uri="{FF2B5EF4-FFF2-40B4-BE49-F238E27FC236}">
                  <a16:creationId xmlns:a16="http://schemas.microsoft.com/office/drawing/2014/main" id="{FAC44CAB-B3D1-49D2-92DE-380A411B7A76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227;p33">
              <a:extLst>
                <a:ext uri="{FF2B5EF4-FFF2-40B4-BE49-F238E27FC236}">
                  <a16:creationId xmlns:a16="http://schemas.microsoft.com/office/drawing/2014/main" id="{C3918E28-34FA-449B-9BB1-546C9F454DCC}"/>
                </a:ext>
              </a:extLst>
            </p:cNvPr>
            <p:cNvSpPr txBox="1">
              <a:spLocks/>
            </p:cNvSpPr>
            <p:nvPr/>
          </p:nvSpPr>
          <p:spPr>
            <a:xfrm>
              <a:off x="653172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P.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77" name="Grupo 176">
            <a:extLst>
              <a:ext uri="{FF2B5EF4-FFF2-40B4-BE49-F238E27FC236}">
                <a16:creationId xmlns:a16="http://schemas.microsoft.com/office/drawing/2014/main" id="{C0768699-8CE9-4678-873A-D39676878AAA}"/>
              </a:ext>
            </a:extLst>
          </p:cNvPr>
          <p:cNvGrpSpPr/>
          <p:nvPr/>
        </p:nvGrpSpPr>
        <p:grpSpPr>
          <a:xfrm>
            <a:off x="477605" y="4521417"/>
            <a:ext cx="423676" cy="390995"/>
            <a:chOff x="638392" y="1499725"/>
            <a:chExt cx="304388" cy="280908"/>
          </a:xfrm>
          <a:noFill/>
        </p:grpSpPr>
        <p:sp>
          <p:nvSpPr>
            <p:cNvPr id="178" name="Google Shape;217;p33">
              <a:extLst>
                <a:ext uri="{FF2B5EF4-FFF2-40B4-BE49-F238E27FC236}">
                  <a16:creationId xmlns:a16="http://schemas.microsoft.com/office/drawing/2014/main" id="{6DF2F925-2E24-4CD5-814C-93D6D060EBF1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227;p33">
              <a:extLst>
                <a:ext uri="{FF2B5EF4-FFF2-40B4-BE49-F238E27FC236}">
                  <a16:creationId xmlns:a16="http://schemas.microsoft.com/office/drawing/2014/main" id="{A1141900-7143-41D1-8122-AF84595A8F4F}"/>
                </a:ext>
              </a:extLst>
            </p:cNvPr>
            <p:cNvSpPr txBox="1">
              <a:spLocks/>
            </p:cNvSpPr>
            <p:nvPr/>
          </p:nvSpPr>
          <p:spPr>
            <a:xfrm>
              <a:off x="638392" y="1510404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80" name="Grupo 179">
            <a:extLst>
              <a:ext uri="{FF2B5EF4-FFF2-40B4-BE49-F238E27FC236}">
                <a16:creationId xmlns:a16="http://schemas.microsoft.com/office/drawing/2014/main" id="{7267374C-B17D-4E37-9EE8-0E22A44F2E75}"/>
              </a:ext>
            </a:extLst>
          </p:cNvPr>
          <p:cNvGrpSpPr/>
          <p:nvPr/>
        </p:nvGrpSpPr>
        <p:grpSpPr>
          <a:xfrm>
            <a:off x="3678197" y="3265150"/>
            <a:ext cx="423676" cy="390995"/>
            <a:chOff x="638392" y="1499725"/>
            <a:chExt cx="304388" cy="280908"/>
          </a:xfrm>
          <a:noFill/>
        </p:grpSpPr>
        <p:sp>
          <p:nvSpPr>
            <p:cNvPr id="181" name="Google Shape;217;p33">
              <a:extLst>
                <a:ext uri="{FF2B5EF4-FFF2-40B4-BE49-F238E27FC236}">
                  <a16:creationId xmlns:a16="http://schemas.microsoft.com/office/drawing/2014/main" id="{7FD20381-87EE-4B0C-851C-3D89DEF27FAB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227;p33">
              <a:extLst>
                <a:ext uri="{FF2B5EF4-FFF2-40B4-BE49-F238E27FC236}">
                  <a16:creationId xmlns:a16="http://schemas.microsoft.com/office/drawing/2014/main" id="{35808891-6478-45F5-9650-6A7F695E650A}"/>
                </a:ext>
              </a:extLst>
            </p:cNvPr>
            <p:cNvSpPr txBox="1">
              <a:spLocks/>
            </p:cNvSpPr>
            <p:nvPr/>
          </p:nvSpPr>
          <p:spPr>
            <a:xfrm>
              <a:off x="638392" y="1510404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16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F2</a:t>
              </a:r>
              <a:endParaRPr lang="de" sz="16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45777C83-18E6-4726-A77E-1E66EC2D96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777047"/>
              </p:ext>
            </p:extLst>
          </p:nvPr>
        </p:nvGraphicFramePr>
        <p:xfrm>
          <a:off x="3739283" y="3444051"/>
          <a:ext cx="2542313" cy="137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8713">
                  <a:extLst>
                    <a:ext uri="{9D8B030D-6E8A-4147-A177-3AD203B41FA5}">
                      <a16:colId xmlns:a16="http://schemas.microsoft.com/office/drawing/2014/main" val="387411394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4198195310"/>
                    </a:ext>
                  </a:extLst>
                </a:gridCol>
                <a:gridCol w="547255">
                  <a:extLst>
                    <a:ext uri="{9D8B030D-6E8A-4147-A177-3AD203B41FA5}">
                      <a16:colId xmlns:a16="http://schemas.microsoft.com/office/drawing/2014/main" val="3461475437"/>
                    </a:ext>
                  </a:extLst>
                </a:gridCol>
                <a:gridCol w="505691">
                  <a:extLst>
                    <a:ext uri="{9D8B030D-6E8A-4147-A177-3AD203B41FA5}">
                      <a16:colId xmlns:a16="http://schemas.microsoft.com/office/drawing/2014/main" val="4057787996"/>
                    </a:ext>
                  </a:extLst>
                </a:gridCol>
                <a:gridCol w="477982">
                  <a:extLst>
                    <a:ext uri="{9D8B030D-6E8A-4147-A177-3AD203B41FA5}">
                      <a16:colId xmlns:a16="http://schemas.microsoft.com/office/drawing/2014/main" val="17781847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s-ES" sz="1200">
                        <a:latin typeface="Inter" panose="020B0604020202020204" charset="0"/>
                        <a:ea typeface="Inter" panose="020B060402020202020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Inter" panose="020B0604020202020204" charset="0"/>
                          <a:ea typeface="Inter" panose="020B0604020202020204" charset="0"/>
                        </a:rPr>
                        <a:t>LR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Inter" panose="020B0604020202020204" charset="0"/>
                          <a:ea typeface="Inter" panose="020B0604020202020204" charset="0"/>
                        </a:rPr>
                        <a:t>Lr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Inter" panose="020B0604020202020204" charset="0"/>
                          <a:ea typeface="Inter" panose="020B0604020202020204" charset="0"/>
                        </a:rPr>
                        <a:t>lR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Inter" panose="020B0604020202020204" charset="0"/>
                          <a:ea typeface="Inter" panose="020B0604020202020204" charset="0"/>
                        </a:rPr>
                        <a:t>lr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4608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Inter" panose="020B0604020202020204" charset="0"/>
                          <a:ea typeface="Inter" panose="020B0604020202020204" charset="0"/>
                        </a:rPr>
                        <a:t>LR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LLRR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58B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LLRr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58B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LlRR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58B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LlRr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58BA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1321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Inter" panose="020B0604020202020204" charset="0"/>
                          <a:ea typeface="Inter" panose="020B0604020202020204" charset="0"/>
                        </a:rPr>
                        <a:t>Lr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LLRr</a:t>
                      </a:r>
                    </a:p>
                  </a:txBody>
                  <a:tcPr anchor="ctr">
                    <a:solidFill>
                      <a:srgbClr val="F58B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LLrr</a:t>
                      </a:r>
                    </a:p>
                  </a:txBody>
                  <a:tcPr anchor="ctr">
                    <a:solidFill>
                      <a:srgbClr val="F58B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LlRr</a:t>
                      </a:r>
                    </a:p>
                  </a:txBody>
                  <a:tcPr anchor="ctr">
                    <a:solidFill>
                      <a:srgbClr val="F58B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Llrr</a:t>
                      </a:r>
                    </a:p>
                  </a:txBody>
                  <a:tcPr anchor="ctr">
                    <a:solidFill>
                      <a:srgbClr val="F58BA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365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Inter" panose="020B0604020202020204" charset="0"/>
                          <a:ea typeface="Inter" panose="020B0604020202020204" charset="0"/>
                        </a:rPr>
                        <a:t>lR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LlRR</a:t>
                      </a:r>
                    </a:p>
                  </a:txBody>
                  <a:tcPr anchor="ctr">
                    <a:solidFill>
                      <a:srgbClr val="F58B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LlRr</a:t>
                      </a:r>
                    </a:p>
                  </a:txBody>
                  <a:tcPr anchor="ctr">
                    <a:solidFill>
                      <a:srgbClr val="F58B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llRR</a:t>
                      </a:r>
                    </a:p>
                  </a:txBody>
                  <a:tcPr anchor="ctr">
                    <a:solidFill>
                      <a:srgbClr val="F58B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llRr</a:t>
                      </a:r>
                    </a:p>
                  </a:txBody>
                  <a:tcPr anchor="ctr">
                    <a:solidFill>
                      <a:srgbClr val="F58BA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1789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Inter" panose="020B0604020202020204" charset="0"/>
                          <a:ea typeface="Inter" panose="020B0604020202020204" charset="0"/>
                        </a:rPr>
                        <a:t>lr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LlRr</a:t>
                      </a:r>
                    </a:p>
                  </a:txBody>
                  <a:tcPr anchor="ctr">
                    <a:solidFill>
                      <a:srgbClr val="F58B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Llrr</a:t>
                      </a:r>
                    </a:p>
                  </a:txBody>
                  <a:tcPr anchor="ctr">
                    <a:solidFill>
                      <a:srgbClr val="F58B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llRr</a:t>
                      </a:r>
                    </a:p>
                  </a:txBody>
                  <a:tcPr anchor="ctr">
                    <a:solidFill>
                      <a:srgbClr val="F58B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llrr</a:t>
                      </a:r>
                    </a:p>
                  </a:txBody>
                  <a:tcPr anchor="ctr">
                    <a:solidFill>
                      <a:srgbClr val="F58BA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936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654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B4270B27-5181-459C-A703-4FB0B598ADE2}"/>
              </a:ext>
            </a:extLst>
          </p:cNvPr>
          <p:cNvGrpSpPr/>
          <p:nvPr/>
        </p:nvGrpSpPr>
        <p:grpSpPr>
          <a:xfrm>
            <a:off x="255022" y="214484"/>
            <a:ext cx="413628" cy="413628"/>
            <a:chOff x="653172" y="1499725"/>
            <a:chExt cx="793800" cy="793800"/>
          </a:xfrm>
        </p:grpSpPr>
        <p:sp>
          <p:nvSpPr>
            <p:cNvPr id="7" name="Google Shape;217;p33">
              <a:extLst>
                <a:ext uri="{FF2B5EF4-FFF2-40B4-BE49-F238E27FC236}">
                  <a16:creationId xmlns:a16="http://schemas.microsoft.com/office/drawing/2014/main" id="{8976201A-DB6D-47DA-9329-D88CA68E3FB2}"/>
                </a:ext>
              </a:extLst>
            </p:cNvPr>
            <p:cNvSpPr/>
            <p:nvPr/>
          </p:nvSpPr>
          <p:spPr>
            <a:xfrm>
              <a:off x="653172" y="1499725"/>
              <a:ext cx="793800" cy="7938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227;p33">
              <a:extLst>
                <a:ext uri="{FF2B5EF4-FFF2-40B4-BE49-F238E27FC236}">
                  <a16:creationId xmlns:a16="http://schemas.microsoft.com/office/drawing/2014/main" id="{7C7C0BF2-C4BB-4385-9D39-510EB2692A5D}"/>
                </a:ext>
              </a:extLst>
            </p:cNvPr>
            <p:cNvSpPr txBox="1">
              <a:spLocks/>
            </p:cNvSpPr>
            <p:nvPr/>
          </p:nvSpPr>
          <p:spPr>
            <a:xfrm>
              <a:off x="682722" y="1794445"/>
              <a:ext cx="734701" cy="270229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de" b="1">
                  <a:solidFill>
                    <a:schemeClr val="lt1"/>
                  </a:solidFill>
                  <a:latin typeface="Kanit"/>
                  <a:cs typeface="Kanit"/>
                  <a:sym typeface="Kanit"/>
                </a:rPr>
                <a:t>10</a:t>
              </a:r>
              <a:endParaRPr lang="de" sz="2000" b="1">
                <a:solidFill>
                  <a:schemeClr val="lt1"/>
                </a:solidFill>
                <a:latin typeface="Kanit"/>
                <a:cs typeface="Kanit"/>
                <a:sym typeface="Kanit"/>
              </a:endParaRPr>
            </a:p>
          </p:txBody>
        </p:sp>
      </p:grpSp>
      <p:sp>
        <p:nvSpPr>
          <p:cNvPr id="10" name="Google Shape;209;p32">
            <a:extLst>
              <a:ext uri="{FF2B5EF4-FFF2-40B4-BE49-F238E27FC236}">
                <a16:creationId xmlns:a16="http://schemas.microsoft.com/office/drawing/2014/main" id="{9073ED15-5B6D-4881-A0A4-85851EA76372}"/>
              </a:ext>
            </a:extLst>
          </p:cNvPr>
          <p:cNvSpPr txBox="1">
            <a:spLocks/>
          </p:cNvSpPr>
          <p:nvPr/>
        </p:nvSpPr>
        <p:spPr>
          <a:xfrm>
            <a:off x="668650" y="137280"/>
            <a:ext cx="8389762" cy="568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Inter SemiBold"/>
              <a:buAutoNum type="arabicPeriod"/>
              <a:defRPr sz="11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>
              <a:buFont typeface="Inter SemiBold"/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La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miopía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es debida a un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gen dominante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, al igual que el fenotipo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Rh+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. Una mujer de visión normal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Rh+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, hija de un hombre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Rh-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, tiene descendencia con un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varón miope heterozigótico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y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Rh-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. Establézcanse los previsibles genotipos y fenotipos de los hijos de la pareja.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7408E80-0697-45D0-9A74-2EEB245B4645}"/>
              </a:ext>
            </a:extLst>
          </p:cNvPr>
          <p:cNvSpPr txBox="1"/>
          <p:nvPr/>
        </p:nvSpPr>
        <p:spPr>
          <a:xfrm>
            <a:off x="193904" y="723639"/>
            <a:ext cx="3427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Carácter 1: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presencia de miopía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M: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miopía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m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normal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60B53088-312B-4987-8591-8B0C390E94B7}"/>
              </a:ext>
            </a:extLst>
          </p:cNvPr>
          <p:cNvCxnSpPr/>
          <p:nvPr/>
        </p:nvCxnSpPr>
        <p:spPr>
          <a:xfrm>
            <a:off x="239624" y="705316"/>
            <a:ext cx="83897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upo 40">
            <a:extLst>
              <a:ext uri="{FF2B5EF4-FFF2-40B4-BE49-F238E27FC236}">
                <a16:creationId xmlns:a16="http://schemas.microsoft.com/office/drawing/2014/main" id="{C2652E59-81D0-4BD4-8855-842DD7BC118E}"/>
              </a:ext>
            </a:extLst>
          </p:cNvPr>
          <p:cNvGrpSpPr/>
          <p:nvPr/>
        </p:nvGrpSpPr>
        <p:grpSpPr>
          <a:xfrm>
            <a:off x="2624821" y="866026"/>
            <a:ext cx="159328" cy="187324"/>
            <a:chOff x="2501987" y="2628996"/>
            <a:chExt cx="159328" cy="187324"/>
          </a:xfrm>
        </p:grpSpPr>
        <p:cxnSp>
          <p:nvCxnSpPr>
            <p:cNvPr id="43" name="Conector recto de flecha 42">
              <a:extLst>
                <a:ext uri="{FF2B5EF4-FFF2-40B4-BE49-F238E27FC236}">
                  <a16:creationId xmlns:a16="http://schemas.microsoft.com/office/drawing/2014/main" id="{FABB975E-AF89-4001-BF3B-DB02597E8034}"/>
                </a:ext>
              </a:extLst>
            </p:cNvPr>
            <p:cNvCxnSpPr/>
            <p:nvPr/>
          </p:nvCxnSpPr>
          <p:spPr>
            <a:xfrm>
              <a:off x="2501987" y="2635345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de flecha 45">
              <a:extLst>
                <a:ext uri="{FF2B5EF4-FFF2-40B4-BE49-F238E27FC236}">
                  <a16:creationId xmlns:a16="http://schemas.microsoft.com/office/drawing/2014/main" id="{4854CD26-8539-4A6A-87C0-0A9B96AA2476}"/>
                </a:ext>
              </a:extLst>
            </p:cNvPr>
            <p:cNvCxnSpPr/>
            <p:nvPr/>
          </p:nvCxnSpPr>
          <p:spPr>
            <a:xfrm>
              <a:off x="2501987" y="2816320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>
              <a:extLst>
                <a:ext uri="{FF2B5EF4-FFF2-40B4-BE49-F238E27FC236}">
                  <a16:creationId xmlns:a16="http://schemas.microsoft.com/office/drawing/2014/main" id="{F19FD419-739B-4281-A7A2-3FA0247E25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10068" y="2628996"/>
              <a:ext cx="0" cy="18732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8" name="CuadroTexto 147">
            <a:extLst>
              <a:ext uri="{FF2B5EF4-FFF2-40B4-BE49-F238E27FC236}">
                <a16:creationId xmlns:a16="http://schemas.microsoft.com/office/drawing/2014/main" id="{C0208EC4-05CB-49F4-925D-679FF141B8EC}"/>
              </a:ext>
            </a:extLst>
          </p:cNvPr>
          <p:cNvSpPr txBox="1"/>
          <p:nvPr/>
        </p:nvSpPr>
        <p:spPr>
          <a:xfrm>
            <a:off x="178835" y="1181881"/>
            <a:ext cx="3446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Carácter 2: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grupo sanguíneo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R: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grupo Rh+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r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grupo Rh-</a:t>
            </a:r>
          </a:p>
        </p:txBody>
      </p:sp>
      <p:grpSp>
        <p:nvGrpSpPr>
          <p:cNvPr id="149" name="Grupo 148">
            <a:extLst>
              <a:ext uri="{FF2B5EF4-FFF2-40B4-BE49-F238E27FC236}">
                <a16:creationId xmlns:a16="http://schemas.microsoft.com/office/drawing/2014/main" id="{34317E15-6C85-4C3B-AB09-05C83D1164C7}"/>
              </a:ext>
            </a:extLst>
          </p:cNvPr>
          <p:cNvGrpSpPr/>
          <p:nvPr/>
        </p:nvGrpSpPr>
        <p:grpSpPr>
          <a:xfrm>
            <a:off x="2380180" y="1316258"/>
            <a:ext cx="159328" cy="187324"/>
            <a:chOff x="2501987" y="2628996"/>
            <a:chExt cx="159328" cy="187324"/>
          </a:xfrm>
        </p:grpSpPr>
        <p:cxnSp>
          <p:nvCxnSpPr>
            <p:cNvPr id="150" name="Conector recto de flecha 149">
              <a:extLst>
                <a:ext uri="{FF2B5EF4-FFF2-40B4-BE49-F238E27FC236}">
                  <a16:creationId xmlns:a16="http://schemas.microsoft.com/office/drawing/2014/main" id="{D77CC1B2-6ED0-4786-B7CD-D3CC8FA36B1A}"/>
                </a:ext>
              </a:extLst>
            </p:cNvPr>
            <p:cNvCxnSpPr/>
            <p:nvPr/>
          </p:nvCxnSpPr>
          <p:spPr>
            <a:xfrm>
              <a:off x="2501987" y="2635345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ector recto de flecha 150">
              <a:extLst>
                <a:ext uri="{FF2B5EF4-FFF2-40B4-BE49-F238E27FC236}">
                  <a16:creationId xmlns:a16="http://schemas.microsoft.com/office/drawing/2014/main" id="{92070F25-7AB2-43E3-ACB1-9CFCB002AB84}"/>
                </a:ext>
              </a:extLst>
            </p:cNvPr>
            <p:cNvCxnSpPr/>
            <p:nvPr/>
          </p:nvCxnSpPr>
          <p:spPr>
            <a:xfrm>
              <a:off x="2501987" y="2816320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Conector recto 151">
              <a:extLst>
                <a:ext uri="{FF2B5EF4-FFF2-40B4-BE49-F238E27FC236}">
                  <a16:creationId xmlns:a16="http://schemas.microsoft.com/office/drawing/2014/main" id="{CCF1023F-7F4C-4810-B2FB-C83C8A9C58C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10068" y="2628996"/>
              <a:ext cx="0" cy="18732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Grupo 152">
            <a:extLst>
              <a:ext uri="{FF2B5EF4-FFF2-40B4-BE49-F238E27FC236}">
                <a16:creationId xmlns:a16="http://schemas.microsoft.com/office/drawing/2014/main" id="{BFB72205-7D83-4757-969A-69CF944AFE11}"/>
              </a:ext>
            </a:extLst>
          </p:cNvPr>
          <p:cNvGrpSpPr/>
          <p:nvPr/>
        </p:nvGrpSpPr>
        <p:grpSpPr>
          <a:xfrm>
            <a:off x="2076526" y="2093149"/>
            <a:ext cx="1425390" cy="307777"/>
            <a:chOff x="1737453" y="2635658"/>
            <a:chExt cx="1425390" cy="307777"/>
          </a:xfrm>
        </p:grpSpPr>
        <p:sp>
          <p:nvSpPr>
            <p:cNvPr id="154" name="CuadroTexto 153">
              <a:extLst>
                <a:ext uri="{FF2B5EF4-FFF2-40B4-BE49-F238E27FC236}">
                  <a16:creationId xmlns:a16="http://schemas.microsoft.com/office/drawing/2014/main" id="{BEE7A937-B183-4FB5-9A3C-3852D3212D2D}"/>
                </a:ext>
              </a:extLst>
            </p:cNvPr>
            <p:cNvSpPr txBox="1"/>
            <p:nvPr/>
          </p:nvSpPr>
          <p:spPr>
            <a:xfrm>
              <a:off x="1737453" y="2635658"/>
              <a:ext cx="14253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b="1">
                  <a:solidFill>
                    <a:schemeClr val="bg1"/>
                  </a:solidFill>
                  <a:latin typeface="Inter" panose="020B0604020202020204" charset="0"/>
                  <a:ea typeface="Inter" panose="020B0604020202020204" charset="0"/>
                </a:rPr>
                <a:t>__rr              ____</a:t>
              </a:r>
            </a:p>
          </p:txBody>
        </p:sp>
        <p:sp>
          <p:nvSpPr>
            <p:cNvPr id="155" name="Signo de multiplicación 154">
              <a:extLst>
                <a:ext uri="{FF2B5EF4-FFF2-40B4-BE49-F238E27FC236}">
                  <a16:creationId xmlns:a16="http://schemas.microsoft.com/office/drawing/2014/main" id="{4F360BBF-5526-4799-B87B-8491D233A2BA}"/>
                </a:ext>
              </a:extLst>
            </p:cNvPr>
            <p:cNvSpPr/>
            <p:nvPr/>
          </p:nvSpPr>
          <p:spPr>
            <a:xfrm>
              <a:off x="2390431" y="2731832"/>
              <a:ext cx="163627" cy="160020"/>
            </a:xfrm>
            <a:prstGeom prst="mathMultiply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56" name="CuadroTexto 155">
            <a:extLst>
              <a:ext uri="{FF2B5EF4-FFF2-40B4-BE49-F238E27FC236}">
                <a16:creationId xmlns:a16="http://schemas.microsoft.com/office/drawing/2014/main" id="{6E53001C-594C-418E-9CDF-BEBB5D5D741A}"/>
              </a:ext>
            </a:extLst>
          </p:cNvPr>
          <p:cNvSpPr txBox="1"/>
          <p:nvPr/>
        </p:nvSpPr>
        <p:spPr>
          <a:xfrm>
            <a:off x="2173632" y="2297247"/>
            <a:ext cx="4503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(r)</a:t>
            </a:r>
          </a:p>
        </p:txBody>
      </p:sp>
      <p:sp>
        <p:nvSpPr>
          <p:cNvPr id="161" name="CuadroTexto 160">
            <a:extLst>
              <a:ext uri="{FF2B5EF4-FFF2-40B4-BE49-F238E27FC236}">
                <a16:creationId xmlns:a16="http://schemas.microsoft.com/office/drawing/2014/main" id="{D4DD62D6-6045-4D4F-815E-C15CD9B1E7E3}"/>
              </a:ext>
            </a:extLst>
          </p:cNvPr>
          <p:cNvSpPr txBox="1"/>
          <p:nvPr/>
        </p:nvSpPr>
        <p:spPr>
          <a:xfrm>
            <a:off x="1423450" y="2681102"/>
            <a:ext cx="18699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Mmrr              mmRr</a:t>
            </a:r>
          </a:p>
        </p:txBody>
      </p:sp>
      <p:grpSp>
        <p:nvGrpSpPr>
          <p:cNvPr id="162" name="Grupo 161">
            <a:extLst>
              <a:ext uri="{FF2B5EF4-FFF2-40B4-BE49-F238E27FC236}">
                <a16:creationId xmlns:a16="http://schemas.microsoft.com/office/drawing/2014/main" id="{BBE6152C-926E-41A7-B489-BA34D0E7057C}"/>
              </a:ext>
            </a:extLst>
          </p:cNvPr>
          <p:cNvGrpSpPr/>
          <p:nvPr/>
        </p:nvGrpSpPr>
        <p:grpSpPr>
          <a:xfrm>
            <a:off x="2353088" y="2530363"/>
            <a:ext cx="887199" cy="177486"/>
            <a:chOff x="1937341" y="2910995"/>
            <a:chExt cx="887199" cy="177486"/>
          </a:xfrm>
        </p:grpSpPr>
        <p:cxnSp>
          <p:nvCxnSpPr>
            <p:cNvPr id="163" name="Conector recto 162">
              <a:extLst>
                <a:ext uri="{FF2B5EF4-FFF2-40B4-BE49-F238E27FC236}">
                  <a16:creationId xmlns:a16="http://schemas.microsoft.com/office/drawing/2014/main" id="{11E19D30-9ABF-43EF-9C45-6079AF07D23E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ector recto 163">
              <a:extLst>
                <a:ext uri="{FF2B5EF4-FFF2-40B4-BE49-F238E27FC236}">
                  <a16:creationId xmlns:a16="http://schemas.microsoft.com/office/drawing/2014/main" id="{1F8A05A0-8956-4944-A068-901C78134D6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Conector recto 164">
              <a:extLst>
                <a:ext uri="{FF2B5EF4-FFF2-40B4-BE49-F238E27FC236}">
                  <a16:creationId xmlns:a16="http://schemas.microsoft.com/office/drawing/2014/main" id="{B9C55B0A-B3D5-4600-8FCF-CBBFDA21AEA7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6" name="Signo de multiplicación 165">
            <a:extLst>
              <a:ext uri="{FF2B5EF4-FFF2-40B4-BE49-F238E27FC236}">
                <a16:creationId xmlns:a16="http://schemas.microsoft.com/office/drawing/2014/main" id="{5069DD78-EFAA-4421-AE05-F0F39173B3D4}"/>
              </a:ext>
            </a:extLst>
          </p:cNvPr>
          <p:cNvSpPr/>
          <p:nvPr/>
        </p:nvSpPr>
        <p:spPr>
          <a:xfrm>
            <a:off x="2201241" y="2779131"/>
            <a:ext cx="163627" cy="160020"/>
          </a:xfrm>
          <a:prstGeom prst="mathMultiply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CuadroTexto 167">
            <a:extLst>
              <a:ext uri="{FF2B5EF4-FFF2-40B4-BE49-F238E27FC236}">
                <a16:creationId xmlns:a16="http://schemas.microsoft.com/office/drawing/2014/main" id="{1B1C96E2-3D38-4519-ACC9-B69E5DCA5F8F}"/>
              </a:ext>
            </a:extLst>
          </p:cNvPr>
          <p:cNvSpPr txBox="1"/>
          <p:nvPr/>
        </p:nvSpPr>
        <p:spPr>
          <a:xfrm>
            <a:off x="1399028" y="2884164"/>
            <a:ext cx="7500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(Mr)(mr)</a:t>
            </a:r>
          </a:p>
        </p:txBody>
      </p:sp>
      <p:sp>
        <p:nvSpPr>
          <p:cNvPr id="169" name="CuadroTexto 168">
            <a:extLst>
              <a:ext uri="{FF2B5EF4-FFF2-40B4-BE49-F238E27FC236}">
                <a16:creationId xmlns:a16="http://schemas.microsoft.com/office/drawing/2014/main" id="{15218502-63B7-4A93-84DB-8B9B580AF9B0}"/>
              </a:ext>
            </a:extLst>
          </p:cNvPr>
          <p:cNvSpPr txBox="1"/>
          <p:nvPr/>
        </p:nvSpPr>
        <p:spPr>
          <a:xfrm>
            <a:off x="2412266" y="2883123"/>
            <a:ext cx="74376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(mR)(mr)</a:t>
            </a:r>
          </a:p>
        </p:txBody>
      </p:sp>
      <p:grpSp>
        <p:nvGrpSpPr>
          <p:cNvPr id="174" name="Grupo 173">
            <a:extLst>
              <a:ext uri="{FF2B5EF4-FFF2-40B4-BE49-F238E27FC236}">
                <a16:creationId xmlns:a16="http://schemas.microsoft.com/office/drawing/2014/main" id="{C4A4B77A-4BCC-4326-8C15-BE6DD419B391}"/>
              </a:ext>
            </a:extLst>
          </p:cNvPr>
          <p:cNvGrpSpPr/>
          <p:nvPr/>
        </p:nvGrpSpPr>
        <p:grpSpPr>
          <a:xfrm>
            <a:off x="630911" y="2120110"/>
            <a:ext cx="423676" cy="390996"/>
            <a:chOff x="653172" y="1499725"/>
            <a:chExt cx="304388" cy="280909"/>
          </a:xfrm>
          <a:noFill/>
        </p:grpSpPr>
        <p:sp>
          <p:nvSpPr>
            <p:cNvPr id="175" name="Google Shape;217;p33">
              <a:extLst>
                <a:ext uri="{FF2B5EF4-FFF2-40B4-BE49-F238E27FC236}">
                  <a16:creationId xmlns:a16="http://schemas.microsoft.com/office/drawing/2014/main" id="{FAC44CAB-B3D1-49D2-92DE-380A411B7A76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227;p33">
              <a:extLst>
                <a:ext uri="{FF2B5EF4-FFF2-40B4-BE49-F238E27FC236}">
                  <a16:creationId xmlns:a16="http://schemas.microsoft.com/office/drawing/2014/main" id="{C3918E28-34FA-449B-9BB1-546C9F454DCC}"/>
                </a:ext>
              </a:extLst>
            </p:cNvPr>
            <p:cNvSpPr txBox="1">
              <a:spLocks/>
            </p:cNvSpPr>
            <p:nvPr/>
          </p:nvSpPr>
          <p:spPr>
            <a:xfrm>
              <a:off x="653172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P.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77" name="Grupo 176">
            <a:extLst>
              <a:ext uri="{FF2B5EF4-FFF2-40B4-BE49-F238E27FC236}">
                <a16:creationId xmlns:a16="http://schemas.microsoft.com/office/drawing/2014/main" id="{C0768699-8CE9-4678-873A-D39676878AAA}"/>
              </a:ext>
            </a:extLst>
          </p:cNvPr>
          <p:cNvGrpSpPr/>
          <p:nvPr/>
        </p:nvGrpSpPr>
        <p:grpSpPr>
          <a:xfrm>
            <a:off x="602296" y="2727917"/>
            <a:ext cx="423676" cy="390995"/>
            <a:chOff x="638392" y="1499725"/>
            <a:chExt cx="304388" cy="280908"/>
          </a:xfrm>
          <a:noFill/>
        </p:grpSpPr>
        <p:sp>
          <p:nvSpPr>
            <p:cNvPr id="178" name="Google Shape;217;p33">
              <a:extLst>
                <a:ext uri="{FF2B5EF4-FFF2-40B4-BE49-F238E27FC236}">
                  <a16:creationId xmlns:a16="http://schemas.microsoft.com/office/drawing/2014/main" id="{6DF2F925-2E24-4CD5-814C-93D6D060EBF1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227;p33">
              <a:extLst>
                <a:ext uri="{FF2B5EF4-FFF2-40B4-BE49-F238E27FC236}">
                  <a16:creationId xmlns:a16="http://schemas.microsoft.com/office/drawing/2014/main" id="{A1141900-7143-41D1-8122-AF84595A8F4F}"/>
                </a:ext>
              </a:extLst>
            </p:cNvPr>
            <p:cNvSpPr txBox="1">
              <a:spLocks/>
            </p:cNvSpPr>
            <p:nvPr/>
          </p:nvSpPr>
          <p:spPr>
            <a:xfrm>
              <a:off x="638392" y="1510404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80" name="Grupo 179">
            <a:extLst>
              <a:ext uri="{FF2B5EF4-FFF2-40B4-BE49-F238E27FC236}">
                <a16:creationId xmlns:a16="http://schemas.microsoft.com/office/drawing/2014/main" id="{7267374C-B17D-4E37-9EE8-0E22A44F2E75}"/>
              </a:ext>
            </a:extLst>
          </p:cNvPr>
          <p:cNvGrpSpPr/>
          <p:nvPr/>
        </p:nvGrpSpPr>
        <p:grpSpPr>
          <a:xfrm>
            <a:off x="610339" y="3320638"/>
            <a:ext cx="423676" cy="390995"/>
            <a:chOff x="638392" y="1499725"/>
            <a:chExt cx="304388" cy="280908"/>
          </a:xfrm>
          <a:noFill/>
        </p:grpSpPr>
        <p:sp>
          <p:nvSpPr>
            <p:cNvPr id="181" name="Google Shape;217;p33">
              <a:extLst>
                <a:ext uri="{FF2B5EF4-FFF2-40B4-BE49-F238E27FC236}">
                  <a16:creationId xmlns:a16="http://schemas.microsoft.com/office/drawing/2014/main" id="{7FD20381-87EE-4B0C-851C-3D89DEF27FAB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227;p33">
              <a:extLst>
                <a:ext uri="{FF2B5EF4-FFF2-40B4-BE49-F238E27FC236}">
                  <a16:creationId xmlns:a16="http://schemas.microsoft.com/office/drawing/2014/main" id="{35808891-6478-45F5-9650-6A7F695E650A}"/>
                </a:ext>
              </a:extLst>
            </p:cNvPr>
            <p:cNvSpPr txBox="1">
              <a:spLocks/>
            </p:cNvSpPr>
            <p:nvPr/>
          </p:nvSpPr>
          <p:spPr>
            <a:xfrm>
              <a:off x="638392" y="1510404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16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F2</a:t>
              </a:r>
              <a:endParaRPr lang="de" sz="16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45777C83-18E6-4726-A77E-1E66EC2D96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453338"/>
              </p:ext>
            </p:extLst>
          </p:nvPr>
        </p:nvGraphicFramePr>
        <p:xfrm>
          <a:off x="630910" y="3500971"/>
          <a:ext cx="2638763" cy="1135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3599">
                  <a:extLst>
                    <a:ext uri="{9D8B030D-6E8A-4147-A177-3AD203B41FA5}">
                      <a16:colId xmlns:a16="http://schemas.microsoft.com/office/drawing/2014/main" val="387411394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198195310"/>
                    </a:ext>
                  </a:extLst>
                </a:gridCol>
                <a:gridCol w="1108364">
                  <a:extLst>
                    <a:ext uri="{9D8B030D-6E8A-4147-A177-3AD203B41FA5}">
                      <a16:colId xmlns:a16="http://schemas.microsoft.com/office/drawing/2014/main" val="34614754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s-ES" sz="1200">
                        <a:latin typeface="Inter" panose="020B0604020202020204" charset="0"/>
                        <a:ea typeface="Inter" panose="020B060402020202020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Inter" panose="020B0604020202020204" charset="0"/>
                          <a:ea typeface="Inter" panose="020B0604020202020204" charset="0"/>
                        </a:rPr>
                        <a:t>Mr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Inter" panose="020B0604020202020204" charset="0"/>
                          <a:ea typeface="Inter" panose="020B0604020202020204" charset="0"/>
                        </a:rPr>
                        <a:t>mr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4608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Inter" panose="020B0604020202020204" charset="0"/>
                          <a:ea typeface="Inter" panose="020B0604020202020204" charset="0"/>
                        </a:rPr>
                        <a:t>mR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MmRr</a:t>
                      </a:r>
                    </a:p>
                    <a:p>
                      <a:pPr algn="ctr"/>
                      <a:r>
                        <a:rPr lang="es-ES" sz="1000" b="0">
                          <a:solidFill>
                            <a:schemeClr val="bg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(miopía, Rh+)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58B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mmRr</a:t>
                      </a:r>
                    </a:p>
                    <a:p>
                      <a:pPr algn="ctr"/>
                      <a:r>
                        <a:rPr lang="es-ES" sz="1000" b="0">
                          <a:solidFill>
                            <a:schemeClr val="bg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(normal, Rh+)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58BA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1321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Inter" panose="020B0604020202020204" charset="0"/>
                          <a:ea typeface="Inter" panose="020B0604020202020204" charset="0"/>
                        </a:rPr>
                        <a:t>mr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Mmrr</a:t>
                      </a:r>
                    </a:p>
                    <a:p>
                      <a:pPr algn="ctr"/>
                      <a:r>
                        <a:rPr lang="es-ES" sz="1050" b="0">
                          <a:solidFill>
                            <a:schemeClr val="bg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(miopía, Rh-)</a:t>
                      </a:r>
                    </a:p>
                  </a:txBody>
                  <a:tcPr anchor="ctr">
                    <a:solidFill>
                      <a:srgbClr val="F58B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mmrr</a:t>
                      </a:r>
                    </a:p>
                    <a:p>
                      <a:pPr algn="ctr"/>
                      <a:r>
                        <a:rPr lang="es-ES" sz="1050" b="0">
                          <a:solidFill>
                            <a:schemeClr val="bg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(normal, Rh-)</a:t>
                      </a:r>
                      <a:endParaRPr lang="es-ES" sz="1200" b="0">
                        <a:solidFill>
                          <a:schemeClr val="bg1"/>
                        </a:solidFill>
                        <a:latin typeface="Inter" panose="020B0604020202020204" charset="0"/>
                        <a:ea typeface="Inter" panose="020B0604020202020204" charset="0"/>
                      </a:endParaRPr>
                    </a:p>
                  </a:txBody>
                  <a:tcPr anchor="ctr">
                    <a:solidFill>
                      <a:srgbClr val="F58BA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36506"/>
                  </a:ext>
                </a:extLst>
              </a:tr>
            </a:tbl>
          </a:graphicData>
        </a:graphic>
      </p:graphicFrame>
      <p:pic>
        <p:nvPicPr>
          <p:cNvPr id="79" name="Gráfico 78" descr="Masculino">
            <a:extLst>
              <a:ext uri="{FF2B5EF4-FFF2-40B4-BE49-F238E27FC236}">
                <a16:creationId xmlns:a16="http://schemas.microsoft.com/office/drawing/2014/main" id="{23D401B4-352C-4F24-9252-5471CCDCCC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28655" y="2742453"/>
            <a:ext cx="180621" cy="180621"/>
          </a:xfrm>
          <a:prstGeom prst="rect">
            <a:avLst/>
          </a:prstGeom>
        </p:spPr>
      </p:pic>
      <p:pic>
        <p:nvPicPr>
          <p:cNvPr id="80" name="Gráfico 79" descr="Femenino">
            <a:extLst>
              <a:ext uri="{FF2B5EF4-FFF2-40B4-BE49-F238E27FC236}">
                <a16:creationId xmlns:a16="http://schemas.microsoft.com/office/drawing/2014/main" id="{B1B058EE-D23C-4F6E-8AA0-0AA4AEEC76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75182" y="2759575"/>
            <a:ext cx="161700" cy="161700"/>
          </a:xfrm>
          <a:prstGeom prst="rect">
            <a:avLst/>
          </a:prstGeom>
        </p:spPr>
      </p:pic>
      <p:pic>
        <p:nvPicPr>
          <p:cNvPr id="81" name="Gráfico 80" descr="Masculino">
            <a:extLst>
              <a:ext uri="{FF2B5EF4-FFF2-40B4-BE49-F238E27FC236}">
                <a16:creationId xmlns:a16="http://schemas.microsoft.com/office/drawing/2014/main" id="{723DC420-3A65-4424-8B04-6A363FFF70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86215" y="2168722"/>
            <a:ext cx="180621" cy="180621"/>
          </a:xfrm>
          <a:prstGeom prst="rect">
            <a:avLst/>
          </a:prstGeom>
        </p:spPr>
      </p:pic>
      <p:grpSp>
        <p:nvGrpSpPr>
          <p:cNvPr id="82" name="Grupo 81">
            <a:extLst>
              <a:ext uri="{FF2B5EF4-FFF2-40B4-BE49-F238E27FC236}">
                <a16:creationId xmlns:a16="http://schemas.microsoft.com/office/drawing/2014/main" id="{970495F2-DFA2-4DED-A12D-45DDB96023BA}"/>
              </a:ext>
            </a:extLst>
          </p:cNvPr>
          <p:cNvGrpSpPr/>
          <p:nvPr/>
        </p:nvGrpSpPr>
        <p:grpSpPr>
          <a:xfrm>
            <a:off x="1805277" y="3134827"/>
            <a:ext cx="887199" cy="177486"/>
            <a:chOff x="1937341" y="2910995"/>
            <a:chExt cx="887199" cy="177486"/>
          </a:xfrm>
        </p:grpSpPr>
        <p:cxnSp>
          <p:nvCxnSpPr>
            <p:cNvPr id="83" name="Conector recto 82">
              <a:extLst>
                <a:ext uri="{FF2B5EF4-FFF2-40B4-BE49-F238E27FC236}">
                  <a16:creationId xmlns:a16="http://schemas.microsoft.com/office/drawing/2014/main" id="{C76EBA54-80B8-4460-A63C-BF9ADFCA260C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ector recto 83">
              <a:extLst>
                <a:ext uri="{FF2B5EF4-FFF2-40B4-BE49-F238E27FC236}">
                  <a16:creationId xmlns:a16="http://schemas.microsoft.com/office/drawing/2014/main" id="{9A1C9DDB-0308-40CE-B944-B9D9546AB8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ector recto 84">
              <a:extLst>
                <a:ext uri="{FF2B5EF4-FFF2-40B4-BE49-F238E27FC236}">
                  <a16:creationId xmlns:a16="http://schemas.microsoft.com/office/drawing/2014/main" id="{4928E914-B23A-463B-BA38-8D387E35CD0D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56296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B4270B27-5181-459C-A703-4FB0B598ADE2}"/>
              </a:ext>
            </a:extLst>
          </p:cNvPr>
          <p:cNvGrpSpPr/>
          <p:nvPr/>
        </p:nvGrpSpPr>
        <p:grpSpPr>
          <a:xfrm>
            <a:off x="255022" y="214484"/>
            <a:ext cx="415172" cy="413628"/>
            <a:chOff x="653172" y="1499725"/>
            <a:chExt cx="796763" cy="793800"/>
          </a:xfrm>
        </p:grpSpPr>
        <p:sp>
          <p:nvSpPr>
            <p:cNvPr id="7" name="Google Shape;217;p33">
              <a:extLst>
                <a:ext uri="{FF2B5EF4-FFF2-40B4-BE49-F238E27FC236}">
                  <a16:creationId xmlns:a16="http://schemas.microsoft.com/office/drawing/2014/main" id="{8976201A-DB6D-47DA-9329-D88CA68E3FB2}"/>
                </a:ext>
              </a:extLst>
            </p:cNvPr>
            <p:cNvSpPr/>
            <p:nvPr/>
          </p:nvSpPr>
          <p:spPr>
            <a:xfrm>
              <a:off x="653172" y="1499725"/>
              <a:ext cx="793800" cy="7938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227;p33">
              <a:extLst>
                <a:ext uri="{FF2B5EF4-FFF2-40B4-BE49-F238E27FC236}">
                  <a16:creationId xmlns:a16="http://schemas.microsoft.com/office/drawing/2014/main" id="{7C7C0BF2-C4BB-4385-9D39-510EB2692A5D}"/>
                </a:ext>
              </a:extLst>
            </p:cNvPr>
            <p:cNvSpPr txBox="1">
              <a:spLocks/>
            </p:cNvSpPr>
            <p:nvPr/>
          </p:nvSpPr>
          <p:spPr>
            <a:xfrm>
              <a:off x="656135" y="1794447"/>
              <a:ext cx="793800" cy="231157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de" b="1">
                  <a:solidFill>
                    <a:schemeClr val="lt1"/>
                  </a:solidFill>
                  <a:latin typeface="Kanit"/>
                  <a:cs typeface="Kanit"/>
                  <a:sym typeface="Kanit"/>
                </a:rPr>
                <a:t>11</a:t>
              </a:r>
              <a:endParaRPr lang="de" sz="2000" b="1">
                <a:solidFill>
                  <a:schemeClr val="lt1"/>
                </a:solidFill>
                <a:latin typeface="Kanit"/>
                <a:cs typeface="Kanit"/>
                <a:sym typeface="Kanit"/>
              </a:endParaRPr>
            </a:p>
          </p:txBody>
        </p:sp>
      </p:grpSp>
      <p:sp>
        <p:nvSpPr>
          <p:cNvPr id="10" name="Google Shape;209;p32">
            <a:extLst>
              <a:ext uri="{FF2B5EF4-FFF2-40B4-BE49-F238E27FC236}">
                <a16:creationId xmlns:a16="http://schemas.microsoft.com/office/drawing/2014/main" id="{9073ED15-5B6D-4881-A0A4-85851EA76372}"/>
              </a:ext>
            </a:extLst>
          </p:cNvPr>
          <p:cNvSpPr txBox="1">
            <a:spLocks/>
          </p:cNvSpPr>
          <p:nvPr/>
        </p:nvSpPr>
        <p:spPr>
          <a:xfrm>
            <a:off x="668650" y="137279"/>
            <a:ext cx="8389762" cy="1169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Inter SemiBold"/>
              <a:buAutoNum type="arabicPeriod"/>
              <a:defRPr sz="11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rabi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alpha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Condensed Light"/>
              <a:buAutoNum type="romanLcPeriod"/>
              <a:defRPr sz="1600" b="0" i="0" u="none" strike="noStrike" cap="none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marL="0" indent="0">
              <a:buFont typeface="Inter SemiBold"/>
              <a:buNone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Dos condiciones anormales en el hombre, que son las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cataratas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y la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fragilidad de huesos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son debidas a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alelos dominantes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. Un hombre con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cataratas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y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huesos normales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cuyo padre tenía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ojos normales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, se casó con una mujer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sin cataratas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pero con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huesos frágiles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, cuyo padre tenía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huesos normales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. Calcula la probabilidad de:</a:t>
            </a:r>
          </a:p>
          <a:p>
            <a:pPr marL="228600" indent="-228600">
              <a:buClr>
                <a:schemeClr val="accent1"/>
              </a:buClr>
              <a:buSzPct val="100000"/>
              <a:buFont typeface="Inter SemiBold"/>
              <a:buAutoNum type="alphaLcParenR"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Tener un hijo completamente normal: </a:t>
            </a:r>
            <a:r>
              <a:rPr lang="es-ES">
                <a:solidFill>
                  <a:schemeClr val="accent2">
                    <a:lumMod val="40000"/>
                    <a:lumOff val="60000"/>
                  </a:schemeClr>
                </a:solidFill>
                <a:uFill>
                  <a:solidFill>
                    <a:schemeClr val="accent1"/>
                  </a:solidFill>
                </a:uFill>
              </a:rPr>
              <a:t>¼ = 25%</a:t>
            </a:r>
            <a:endParaRPr lang="es-ES">
              <a:uFill>
                <a:solidFill>
                  <a:schemeClr val="accent1"/>
                </a:solidFill>
              </a:uFill>
            </a:endParaRPr>
          </a:p>
          <a:p>
            <a:pPr marL="228600" indent="-228600">
              <a:buClr>
                <a:schemeClr val="accent1"/>
              </a:buClr>
              <a:buSzPct val="100000"/>
              <a:buFont typeface="Inter SemiBold"/>
              <a:buAutoNum type="alphaLcParenR"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Que tenga cataratas y huesos normales: </a:t>
            </a:r>
            <a:r>
              <a:rPr lang="es-ES">
                <a:solidFill>
                  <a:schemeClr val="accent2">
                    <a:lumMod val="40000"/>
                    <a:lumOff val="60000"/>
                  </a:schemeClr>
                </a:solidFill>
                <a:uFill>
                  <a:solidFill>
                    <a:schemeClr val="accent1"/>
                  </a:solidFill>
                </a:uFill>
              </a:rPr>
              <a:t>¼ = 25%</a:t>
            </a:r>
          </a:p>
          <a:p>
            <a:pPr marL="228600" indent="-228600">
              <a:buClr>
                <a:schemeClr val="accent1"/>
              </a:buClr>
              <a:buSzPct val="100000"/>
              <a:buFont typeface="Inter SemiBold"/>
              <a:buAutoNum type="alphaLcParenR"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Que tenga ojos normales y huesos frágiles: </a:t>
            </a:r>
            <a:r>
              <a:rPr lang="es-ES">
                <a:solidFill>
                  <a:schemeClr val="accent2">
                    <a:lumMod val="40000"/>
                    <a:lumOff val="60000"/>
                  </a:schemeClr>
                </a:solidFill>
                <a:uFill>
                  <a:solidFill>
                    <a:schemeClr val="accent1"/>
                  </a:solidFill>
                </a:uFill>
              </a:rPr>
              <a:t>¼ = 25%</a:t>
            </a:r>
            <a:endParaRPr lang="es-ES">
              <a:uFill>
                <a:solidFill>
                  <a:schemeClr val="accent1"/>
                </a:solidFill>
              </a:uFill>
            </a:endParaRPr>
          </a:p>
          <a:p>
            <a:pPr marL="228600" indent="-228600">
              <a:buClr>
                <a:schemeClr val="accent1"/>
              </a:buClr>
              <a:buSzPct val="100000"/>
              <a:buFont typeface="Inter SemiBold"/>
              <a:buAutoNum type="alphaLcParenR"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Que padezca ambas enfermedades: </a:t>
            </a:r>
            <a:r>
              <a:rPr lang="es-ES">
                <a:solidFill>
                  <a:schemeClr val="accent2">
                    <a:lumMod val="40000"/>
                    <a:lumOff val="60000"/>
                  </a:schemeClr>
                </a:solidFill>
                <a:uFill>
                  <a:solidFill>
                    <a:schemeClr val="accent1"/>
                  </a:solidFill>
                </a:uFill>
              </a:rPr>
              <a:t>¼ = 25%</a:t>
            </a:r>
            <a:endParaRPr lang="es-ES">
              <a:uFill>
                <a:solidFill>
                  <a:schemeClr val="accent1"/>
                </a:solidFill>
              </a:u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7408E80-0697-45D0-9A74-2EEB245B4645}"/>
              </a:ext>
            </a:extLst>
          </p:cNvPr>
          <p:cNvSpPr txBox="1"/>
          <p:nvPr/>
        </p:nvSpPr>
        <p:spPr>
          <a:xfrm>
            <a:off x="270091" y="1415400"/>
            <a:ext cx="40126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Carácter 1: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presencia de cataratas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C: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cataratas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vista normal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60B53088-312B-4987-8591-8B0C390E94B7}"/>
              </a:ext>
            </a:extLst>
          </p:cNvPr>
          <p:cNvCxnSpPr/>
          <p:nvPr/>
        </p:nvCxnSpPr>
        <p:spPr>
          <a:xfrm>
            <a:off x="315811" y="1397077"/>
            <a:ext cx="83897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upo 40">
            <a:extLst>
              <a:ext uri="{FF2B5EF4-FFF2-40B4-BE49-F238E27FC236}">
                <a16:creationId xmlns:a16="http://schemas.microsoft.com/office/drawing/2014/main" id="{C2652E59-81D0-4BD4-8855-842DD7BC118E}"/>
              </a:ext>
            </a:extLst>
          </p:cNvPr>
          <p:cNvGrpSpPr/>
          <p:nvPr/>
        </p:nvGrpSpPr>
        <p:grpSpPr>
          <a:xfrm>
            <a:off x="2901899" y="1569235"/>
            <a:ext cx="159328" cy="187324"/>
            <a:chOff x="2501987" y="2628996"/>
            <a:chExt cx="159328" cy="187324"/>
          </a:xfrm>
        </p:grpSpPr>
        <p:cxnSp>
          <p:nvCxnSpPr>
            <p:cNvPr id="43" name="Conector recto de flecha 42">
              <a:extLst>
                <a:ext uri="{FF2B5EF4-FFF2-40B4-BE49-F238E27FC236}">
                  <a16:creationId xmlns:a16="http://schemas.microsoft.com/office/drawing/2014/main" id="{FABB975E-AF89-4001-BF3B-DB02597E8034}"/>
                </a:ext>
              </a:extLst>
            </p:cNvPr>
            <p:cNvCxnSpPr/>
            <p:nvPr/>
          </p:nvCxnSpPr>
          <p:spPr>
            <a:xfrm>
              <a:off x="2501987" y="2635345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de flecha 45">
              <a:extLst>
                <a:ext uri="{FF2B5EF4-FFF2-40B4-BE49-F238E27FC236}">
                  <a16:creationId xmlns:a16="http://schemas.microsoft.com/office/drawing/2014/main" id="{4854CD26-8539-4A6A-87C0-0A9B96AA2476}"/>
                </a:ext>
              </a:extLst>
            </p:cNvPr>
            <p:cNvCxnSpPr/>
            <p:nvPr/>
          </p:nvCxnSpPr>
          <p:spPr>
            <a:xfrm>
              <a:off x="2501987" y="2816320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>
              <a:extLst>
                <a:ext uri="{FF2B5EF4-FFF2-40B4-BE49-F238E27FC236}">
                  <a16:creationId xmlns:a16="http://schemas.microsoft.com/office/drawing/2014/main" id="{F19FD419-739B-4281-A7A2-3FA0247E25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10068" y="2628996"/>
              <a:ext cx="0" cy="18732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8" name="CuadroTexto 147">
            <a:extLst>
              <a:ext uri="{FF2B5EF4-FFF2-40B4-BE49-F238E27FC236}">
                <a16:creationId xmlns:a16="http://schemas.microsoft.com/office/drawing/2014/main" id="{C0208EC4-05CB-49F4-925D-679FF141B8EC}"/>
              </a:ext>
            </a:extLst>
          </p:cNvPr>
          <p:cNvSpPr txBox="1"/>
          <p:nvPr/>
        </p:nvSpPr>
        <p:spPr>
          <a:xfrm>
            <a:off x="255022" y="1873642"/>
            <a:ext cx="3334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Carácter 2: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fragilidad huesos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F: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 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frágiles</a:t>
            </a:r>
            <a:b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</a:b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                                                     </a:t>
            </a:r>
            <a:r>
              <a:rPr lang="es-ES" sz="1200" b="1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f</a:t>
            </a:r>
            <a:r>
              <a:rPr lang="es-ES" sz="120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:</a:t>
            </a:r>
            <a:r>
              <a:rPr lang="es-ES" sz="1200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 normales</a:t>
            </a:r>
          </a:p>
        </p:txBody>
      </p:sp>
      <p:grpSp>
        <p:nvGrpSpPr>
          <p:cNvPr id="149" name="Grupo 148">
            <a:extLst>
              <a:ext uri="{FF2B5EF4-FFF2-40B4-BE49-F238E27FC236}">
                <a16:creationId xmlns:a16="http://schemas.microsoft.com/office/drawing/2014/main" id="{34317E15-6C85-4C3B-AB09-05C83D1164C7}"/>
              </a:ext>
            </a:extLst>
          </p:cNvPr>
          <p:cNvGrpSpPr/>
          <p:nvPr/>
        </p:nvGrpSpPr>
        <p:grpSpPr>
          <a:xfrm>
            <a:off x="2477148" y="2008019"/>
            <a:ext cx="159328" cy="187324"/>
            <a:chOff x="2501987" y="2628996"/>
            <a:chExt cx="159328" cy="187324"/>
          </a:xfrm>
        </p:grpSpPr>
        <p:cxnSp>
          <p:nvCxnSpPr>
            <p:cNvPr id="150" name="Conector recto de flecha 149">
              <a:extLst>
                <a:ext uri="{FF2B5EF4-FFF2-40B4-BE49-F238E27FC236}">
                  <a16:creationId xmlns:a16="http://schemas.microsoft.com/office/drawing/2014/main" id="{D77CC1B2-6ED0-4786-B7CD-D3CC8FA36B1A}"/>
                </a:ext>
              </a:extLst>
            </p:cNvPr>
            <p:cNvCxnSpPr/>
            <p:nvPr/>
          </p:nvCxnSpPr>
          <p:spPr>
            <a:xfrm>
              <a:off x="2501987" y="2635345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ector recto de flecha 150">
              <a:extLst>
                <a:ext uri="{FF2B5EF4-FFF2-40B4-BE49-F238E27FC236}">
                  <a16:creationId xmlns:a16="http://schemas.microsoft.com/office/drawing/2014/main" id="{92070F25-7AB2-43E3-ACB1-9CFCB002AB84}"/>
                </a:ext>
              </a:extLst>
            </p:cNvPr>
            <p:cNvCxnSpPr/>
            <p:nvPr/>
          </p:nvCxnSpPr>
          <p:spPr>
            <a:xfrm>
              <a:off x="2501987" y="2816320"/>
              <a:ext cx="15932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Conector recto 151">
              <a:extLst>
                <a:ext uri="{FF2B5EF4-FFF2-40B4-BE49-F238E27FC236}">
                  <a16:creationId xmlns:a16="http://schemas.microsoft.com/office/drawing/2014/main" id="{CCF1023F-7F4C-4810-B2FB-C83C8A9C58C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10068" y="2628996"/>
              <a:ext cx="0" cy="18732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1" name="CuadroTexto 160">
            <a:extLst>
              <a:ext uri="{FF2B5EF4-FFF2-40B4-BE49-F238E27FC236}">
                <a16:creationId xmlns:a16="http://schemas.microsoft.com/office/drawing/2014/main" id="{D4DD62D6-6045-4D4F-815E-C15CD9B1E7E3}"/>
              </a:ext>
            </a:extLst>
          </p:cNvPr>
          <p:cNvSpPr txBox="1"/>
          <p:nvPr/>
        </p:nvSpPr>
        <p:spPr>
          <a:xfrm>
            <a:off x="1752305" y="3024123"/>
            <a:ext cx="18699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Ccff              ccFf</a:t>
            </a:r>
          </a:p>
        </p:txBody>
      </p:sp>
      <p:sp>
        <p:nvSpPr>
          <p:cNvPr id="166" name="Signo de multiplicación 165">
            <a:extLst>
              <a:ext uri="{FF2B5EF4-FFF2-40B4-BE49-F238E27FC236}">
                <a16:creationId xmlns:a16="http://schemas.microsoft.com/office/drawing/2014/main" id="{5069DD78-EFAA-4421-AE05-F0F39173B3D4}"/>
              </a:ext>
            </a:extLst>
          </p:cNvPr>
          <p:cNvSpPr/>
          <p:nvPr/>
        </p:nvSpPr>
        <p:spPr>
          <a:xfrm>
            <a:off x="2446008" y="3122955"/>
            <a:ext cx="163627" cy="160020"/>
          </a:xfrm>
          <a:prstGeom prst="mathMultiply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CuadroTexto 167">
            <a:extLst>
              <a:ext uri="{FF2B5EF4-FFF2-40B4-BE49-F238E27FC236}">
                <a16:creationId xmlns:a16="http://schemas.microsoft.com/office/drawing/2014/main" id="{1B1C96E2-3D38-4519-ACC9-B69E5DCA5F8F}"/>
              </a:ext>
            </a:extLst>
          </p:cNvPr>
          <p:cNvSpPr txBox="1"/>
          <p:nvPr/>
        </p:nvSpPr>
        <p:spPr>
          <a:xfrm>
            <a:off x="1727883" y="3227185"/>
            <a:ext cx="7500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(Cf)(cf)</a:t>
            </a:r>
          </a:p>
        </p:txBody>
      </p:sp>
      <p:sp>
        <p:nvSpPr>
          <p:cNvPr id="169" name="CuadroTexto 168">
            <a:extLst>
              <a:ext uri="{FF2B5EF4-FFF2-40B4-BE49-F238E27FC236}">
                <a16:creationId xmlns:a16="http://schemas.microsoft.com/office/drawing/2014/main" id="{15218502-63B7-4A93-84DB-8B9B580AF9B0}"/>
              </a:ext>
            </a:extLst>
          </p:cNvPr>
          <p:cNvSpPr txBox="1"/>
          <p:nvPr/>
        </p:nvSpPr>
        <p:spPr>
          <a:xfrm>
            <a:off x="2657365" y="3232305"/>
            <a:ext cx="74376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chemeClr val="accent1"/>
                </a:solidFill>
                <a:latin typeface="Inter" panose="020B0604020202020204" charset="0"/>
                <a:ea typeface="Inter" panose="020B0604020202020204" charset="0"/>
              </a:rPr>
              <a:t>(cF)(cf)</a:t>
            </a:r>
          </a:p>
        </p:txBody>
      </p:sp>
      <p:grpSp>
        <p:nvGrpSpPr>
          <p:cNvPr id="174" name="Grupo 173">
            <a:extLst>
              <a:ext uri="{FF2B5EF4-FFF2-40B4-BE49-F238E27FC236}">
                <a16:creationId xmlns:a16="http://schemas.microsoft.com/office/drawing/2014/main" id="{C4A4B77A-4BCC-4326-8C15-BE6DD419B391}"/>
              </a:ext>
            </a:extLst>
          </p:cNvPr>
          <p:cNvGrpSpPr/>
          <p:nvPr/>
        </p:nvGrpSpPr>
        <p:grpSpPr>
          <a:xfrm>
            <a:off x="574368" y="2487350"/>
            <a:ext cx="423676" cy="390996"/>
            <a:chOff x="653172" y="1499725"/>
            <a:chExt cx="304388" cy="280909"/>
          </a:xfrm>
          <a:noFill/>
        </p:grpSpPr>
        <p:sp>
          <p:nvSpPr>
            <p:cNvPr id="175" name="Google Shape;217;p33">
              <a:extLst>
                <a:ext uri="{FF2B5EF4-FFF2-40B4-BE49-F238E27FC236}">
                  <a16:creationId xmlns:a16="http://schemas.microsoft.com/office/drawing/2014/main" id="{FAC44CAB-B3D1-49D2-92DE-380A411B7A76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227;p33">
              <a:extLst>
                <a:ext uri="{FF2B5EF4-FFF2-40B4-BE49-F238E27FC236}">
                  <a16:creationId xmlns:a16="http://schemas.microsoft.com/office/drawing/2014/main" id="{C3918E28-34FA-449B-9BB1-546C9F454DCC}"/>
                </a:ext>
              </a:extLst>
            </p:cNvPr>
            <p:cNvSpPr txBox="1">
              <a:spLocks/>
            </p:cNvSpPr>
            <p:nvPr/>
          </p:nvSpPr>
          <p:spPr>
            <a:xfrm>
              <a:off x="653172" y="1510405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P.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77" name="Grupo 176">
            <a:extLst>
              <a:ext uri="{FF2B5EF4-FFF2-40B4-BE49-F238E27FC236}">
                <a16:creationId xmlns:a16="http://schemas.microsoft.com/office/drawing/2014/main" id="{C0768699-8CE9-4678-873A-D39676878AAA}"/>
              </a:ext>
            </a:extLst>
          </p:cNvPr>
          <p:cNvGrpSpPr/>
          <p:nvPr/>
        </p:nvGrpSpPr>
        <p:grpSpPr>
          <a:xfrm>
            <a:off x="550596" y="3045254"/>
            <a:ext cx="423676" cy="393963"/>
            <a:chOff x="632373" y="1499725"/>
            <a:chExt cx="304388" cy="283040"/>
          </a:xfrm>
          <a:noFill/>
        </p:grpSpPr>
        <p:sp>
          <p:nvSpPr>
            <p:cNvPr id="178" name="Google Shape;217;p33">
              <a:extLst>
                <a:ext uri="{FF2B5EF4-FFF2-40B4-BE49-F238E27FC236}">
                  <a16:creationId xmlns:a16="http://schemas.microsoft.com/office/drawing/2014/main" id="{6DF2F925-2E24-4CD5-814C-93D6D060EBF1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227;p33">
              <a:extLst>
                <a:ext uri="{FF2B5EF4-FFF2-40B4-BE49-F238E27FC236}">
                  <a16:creationId xmlns:a16="http://schemas.microsoft.com/office/drawing/2014/main" id="{A1141900-7143-41D1-8122-AF84595A8F4F}"/>
                </a:ext>
              </a:extLst>
            </p:cNvPr>
            <p:cNvSpPr txBox="1">
              <a:spLocks/>
            </p:cNvSpPr>
            <p:nvPr/>
          </p:nvSpPr>
          <p:spPr>
            <a:xfrm>
              <a:off x="632373" y="1512536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20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F1</a:t>
              </a:r>
              <a:endParaRPr lang="de" sz="20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pSp>
        <p:nvGrpSpPr>
          <p:cNvPr id="180" name="Grupo 179">
            <a:extLst>
              <a:ext uri="{FF2B5EF4-FFF2-40B4-BE49-F238E27FC236}">
                <a16:creationId xmlns:a16="http://schemas.microsoft.com/office/drawing/2014/main" id="{7267374C-B17D-4E37-9EE8-0E22A44F2E75}"/>
              </a:ext>
            </a:extLst>
          </p:cNvPr>
          <p:cNvGrpSpPr/>
          <p:nvPr/>
        </p:nvGrpSpPr>
        <p:grpSpPr>
          <a:xfrm>
            <a:off x="574368" y="3606125"/>
            <a:ext cx="423676" cy="390995"/>
            <a:chOff x="638392" y="1499725"/>
            <a:chExt cx="304388" cy="280908"/>
          </a:xfrm>
          <a:noFill/>
        </p:grpSpPr>
        <p:sp>
          <p:nvSpPr>
            <p:cNvPr id="181" name="Google Shape;217;p33">
              <a:extLst>
                <a:ext uri="{FF2B5EF4-FFF2-40B4-BE49-F238E27FC236}">
                  <a16:creationId xmlns:a16="http://schemas.microsoft.com/office/drawing/2014/main" id="{7FD20381-87EE-4B0C-851C-3D89DEF27FAB}"/>
                </a:ext>
              </a:extLst>
            </p:cNvPr>
            <p:cNvSpPr/>
            <p:nvPr/>
          </p:nvSpPr>
          <p:spPr>
            <a:xfrm>
              <a:off x="653172" y="1499725"/>
              <a:ext cx="270230" cy="27023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227;p33">
              <a:extLst>
                <a:ext uri="{FF2B5EF4-FFF2-40B4-BE49-F238E27FC236}">
                  <a16:creationId xmlns:a16="http://schemas.microsoft.com/office/drawing/2014/main" id="{35808891-6478-45F5-9650-6A7F695E650A}"/>
                </a:ext>
              </a:extLst>
            </p:cNvPr>
            <p:cNvSpPr txBox="1">
              <a:spLocks/>
            </p:cNvSpPr>
            <p:nvPr/>
          </p:nvSpPr>
          <p:spPr>
            <a:xfrm>
              <a:off x="638392" y="1510404"/>
              <a:ext cx="304388" cy="27022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s-ES" sz="1600" b="1">
                  <a:solidFill>
                    <a:schemeClr val="accent1"/>
                  </a:solidFill>
                  <a:latin typeface="Kanit"/>
                  <a:cs typeface="Kanit"/>
                  <a:sym typeface="Kanit"/>
                </a:rPr>
                <a:t>F2</a:t>
              </a:r>
              <a:endParaRPr lang="de" sz="1600" b="1">
                <a:solidFill>
                  <a:schemeClr val="accent1"/>
                </a:solidFill>
                <a:latin typeface="Kanit"/>
                <a:cs typeface="Kanit"/>
                <a:sym typeface="Kanit"/>
              </a:endParaRPr>
            </a:p>
          </p:txBody>
        </p:sp>
      </p:grp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45777C83-18E6-4726-A77E-1E66EC2D96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512988"/>
              </p:ext>
            </p:extLst>
          </p:nvPr>
        </p:nvGraphicFramePr>
        <p:xfrm>
          <a:off x="668650" y="3759319"/>
          <a:ext cx="4677608" cy="1135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954">
                  <a:extLst>
                    <a:ext uri="{9D8B030D-6E8A-4147-A177-3AD203B41FA5}">
                      <a16:colId xmlns:a16="http://schemas.microsoft.com/office/drawing/2014/main" val="3874113940"/>
                    </a:ext>
                  </a:extLst>
                </a:gridCol>
                <a:gridCol w="2051367">
                  <a:extLst>
                    <a:ext uri="{9D8B030D-6E8A-4147-A177-3AD203B41FA5}">
                      <a16:colId xmlns:a16="http://schemas.microsoft.com/office/drawing/2014/main" val="4198195310"/>
                    </a:ext>
                  </a:extLst>
                </a:gridCol>
                <a:gridCol w="2258287">
                  <a:extLst>
                    <a:ext uri="{9D8B030D-6E8A-4147-A177-3AD203B41FA5}">
                      <a16:colId xmlns:a16="http://schemas.microsoft.com/office/drawing/2014/main" val="34614754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s-ES" sz="1200">
                        <a:latin typeface="Inter" panose="020B0604020202020204" charset="0"/>
                        <a:ea typeface="Inter" panose="020B060402020202020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Inter" panose="020B0604020202020204" charset="0"/>
                          <a:ea typeface="Inter" panose="020B0604020202020204" charset="0"/>
                        </a:rPr>
                        <a:t>Cf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Inter" panose="020B0604020202020204" charset="0"/>
                          <a:ea typeface="Inter" panose="020B0604020202020204" charset="0"/>
                        </a:rPr>
                        <a:t>cf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4608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Inter" panose="020B0604020202020204" charset="0"/>
                          <a:ea typeface="Inter" panose="020B0604020202020204" charset="0"/>
                        </a:rPr>
                        <a:t>cF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CcFf</a:t>
                      </a:r>
                    </a:p>
                    <a:p>
                      <a:pPr algn="ctr"/>
                      <a:r>
                        <a:rPr lang="es-ES" sz="1000" b="0">
                          <a:solidFill>
                            <a:schemeClr val="bg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(cataratas, huesos frágiles)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58B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ccFf</a:t>
                      </a:r>
                    </a:p>
                    <a:p>
                      <a:pPr algn="ctr"/>
                      <a:r>
                        <a:rPr lang="es-ES" sz="1000" b="0">
                          <a:solidFill>
                            <a:schemeClr val="bg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(</a:t>
                      </a:r>
                      <a:r>
                        <a:rPr lang="es-ES" sz="1000" b="0" i="0">
                          <a:solidFill>
                            <a:schemeClr val="bg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vista normal, huesos frágiles)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58BA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1321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Inter" panose="020B0604020202020204" charset="0"/>
                          <a:ea typeface="Inter" panose="020B0604020202020204" charset="0"/>
                        </a:rPr>
                        <a:t>cf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Ccff</a:t>
                      </a:r>
                    </a:p>
                    <a:p>
                      <a:pPr algn="ctr"/>
                      <a:r>
                        <a:rPr lang="es-ES" sz="1050" b="0">
                          <a:solidFill>
                            <a:schemeClr val="bg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(cataratas, huesos normales)</a:t>
                      </a:r>
                    </a:p>
                  </a:txBody>
                  <a:tcPr anchor="ctr">
                    <a:solidFill>
                      <a:srgbClr val="F58BA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ccff</a:t>
                      </a:r>
                    </a:p>
                    <a:p>
                      <a:pPr algn="ctr"/>
                      <a:r>
                        <a:rPr lang="es-ES" sz="1050" b="0">
                          <a:solidFill>
                            <a:schemeClr val="bg1"/>
                          </a:solidFill>
                          <a:latin typeface="Inter" panose="020B0604020202020204" charset="0"/>
                          <a:ea typeface="Inter" panose="020B0604020202020204" charset="0"/>
                        </a:rPr>
                        <a:t>(vista normal, huesos normales)</a:t>
                      </a:r>
                      <a:endParaRPr lang="es-ES" sz="1200" b="0">
                        <a:solidFill>
                          <a:schemeClr val="bg1"/>
                        </a:solidFill>
                        <a:latin typeface="Inter" panose="020B0604020202020204" charset="0"/>
                        <a:ea typeface="Inter" panose="020B0604020202020204" charset="0"/>
                      </a:endParaRPr>
                    </a:p>
                  </a:txBody>
                  <a:tcPr anchor="ctr">
                    <a:solidFill>
                      <a:srgbClr val="F58BA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36506"/>
                  </a:ext>
                </a:extLst>
              </a:tr>
            </a:tbl>
          </a:graphicData>
        </a:graphic>
      </p:graphicFrame>
      <p:pic>
        <p:nvPicPr>
          <p:cNvPr id="79" name="Gráfico 78" descr="Masculino">
            <a:extLst>
              <a:ext uri="{FF2B5EF4-FFF2-40B4-BE49-F238E27FC236}">
                <a16:creationId xmlns:a16="http://schemas.microsoft.com/office/drawing/2014/main" id="{23D401B4-352C-4F24-9252-5471CCDCCC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57510" y="3085474"/>
            <a:ext cx="180621" cy="180621"/>
          </a:xfrm>
          <a:prstGeom prst="rect">
            <a:avLst/>
          </a:prstGeom>
        </p:spPr>
      </p:pic>
      <p:pic>
        <p:nvPicPr>
          <p:cNvPr id="80" name="Gráfico 79" descr="Femenino">
            <a:extLst>
              <a:ext uri="{FF2B5EF4-FFF2-40B4-BE49-F238E27FC236}">
                <a16:creationId xmlns:a16="http://schemas.microsoft.com/office/drawing/2014/main" id="{B1B058EE-D23C-4F6E-8AA0-0AA4AEEC76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202907" y="3104395"/>
            <a:ext cx="161700" cy="161700"/>
          </a:xfrm>
          <a:prstGeom prst="rect">
            <a:avLst/>
          </a:prstGeom>
        </p:spPr>
      </p:pic>
      <p:grpSp>
        <p:nvGrpSpPr>
          <p:cNvPr id="82" name="Grupo 81">
            <a:extLst>
              <a:ext uri="{FF2B5EF4-FFF2-40B4-BE49-F238E27FC236}">
                <a16:creationId xmlns:a16="http://schemas.microsoft.com/office/drawing/2014/main" id="{970495F2-DFA2-4DED-A12D-45DDB96023BA}"/>
              </a:ext>
            </a:extLst>
          </p:cNvPr>
          <p:cNvGrpSpPr/>
          <p:nvPr/>
        </p:nvGrpSpPr>
        <p:grpSpPr>
          <a:xfrm>
            <a:off x="2134132" y="3477848"/>
            <a:ext cx="887199" cy="177486"/>
            <a:chOff x="1937341" y="2910995"/>
            <a:chExt cx="887199" cy="177486"/>
          </a:xfrm>
        </p:grpSpPr>
        <p:cxnSp>
          <p:nvCxnSpPr>
            <p:cNvPr id="83" name="Conector recto 82">
              <a:extLst>
                <a:ext uri="{FF2B5EF4-FFF2-40B4-BE49-F238E27FC236}">
                  <a16:creationId xmlns:a16="http://schemas.microsoft.com/office/drawing/2014/main" id="{C76EBA54-80B8-4460-A63C-BF9ADFCA260C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ector recto 83">
              <a:extLst>
                <a:ext uri="{FF2B5EF4-FFF2-40B4-BE49-F238E27FC236}">
                  <a16:creationId xmlns:a16="http://schemas.microsoft.com/office/drawing/2014/main" id="{9A1C9DDB-0308-40CE-B944-B9D9546AB8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ector recto 84">
              <a:extLst>
                <a:ext uri="{FF2B5EF4-FFF2-40B4-BE49-F238E27FC236}">
                  <a16:creationId xmlns:a16="http://schemas.microsoft.com/office/drawing/2014/main" id="{4928E914-B23A-463B-BA38-8D387E35CD0D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89A7B879-0820-465A-B4BF-D56DA93575F6}"/>
              </a:ext>
            </a:extLst>
          </p:cNvPr>
          <p:cNvGrpSpPr/>
          <p:nvPr/>
        </p:nvGrpSpPr>
        <p:grpSpPr>
          <a:xfrm>
            <a:off x="1435876" y="2839190"/>
            <a:ext cx="887199" cy="177486"/>
            <a:chOff x="1937341" y="2910995"/>
            <a:chExt cx="887199" cy="177486"/>
          </a:xfrm>
        </p:grpSpPr>
        <p:cxnSp>
          <p:nvCxnSpPr>
            <p:cNvPr id="48" name="Conector recto 47">
              <a:extLst>
                <a:ext uri="{FF2B5EF4-FFF2-40B4-BE49-F238E27FC236}">
                  <a16:creationId xmlns:a16="http://schemas.microsoft.com/office/drawing/2014/main" id="{45C2BB14-59A4-444A-B7E3-1DAA222E42E8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ector recto 48">
              <a:extLst>
                <a:ext uri="{FF2B5EF4-FFF2-40B4-BE49-F238E27FC236}">
                  <a16:creationId xmlns:a16="http://schemas.microsoft.com/office/drawing/2014/main" id="{0DF70797-3026-428B-B874-E7039E231EC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ector recto 49">
              <a:extLst>
                <a:ext uri="{FF2B5EF4-FFF2-40B4-BE49-F238E27FC236}">
                  <a16:creationId xmlns:a16="http://schemas.microsoft.com/office/drawing/2014/main" id="{7506938F-FEAF-4651-A3EA-ECF2DD8EA23D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upo 50">
            <a:extLst>
              <a:ext uri="{FF2B5EF4-FFF2-40B4-BE49-F238E27FC236}">
                <a16:creationId xmlns:a16="http://schemas.microsoft.com/office/drawing/2014/main" id="{02AD32E3-BBCF-4C0F-981D-97EBB508177E}"/>
              </a:ext>
            </a:extLst>
          </p:cNvPr>
          <p:cNvGrpSpPr/>
          <p:nvPr/>
        </p:nvGrpSpPr>
        <p:grpSpPr>
          <a:xfrm>
            <a:off x="2681312" y="2831970"/>
            <a:ext cx="887199" cy="177486"/>
            <a:chOff x="1937341" y="2910995"/>
            <a:chExt cx="887199" cy="177486"/>
          </a:xfrm>
        </p:grpSpPr>
        <p:cxnSp>
          <p:nvCxnSpPr>
            <p:cNvPr id="53" name="Conector recto 52">
              <a:extLst>
                <a:ext uri="{FF2B5EF4-FFF2-40B4-BE49-F238E27FC236}">
                  <a16:creationId xmlns:a16="http://schemas.microsoft.com/office/drawing/2014/main" id="{67F4F9C6-E99B-4510-A33B-A4A9AB71EC72}"/>
                </a:ext>
              </a:extLst>
            </p:cNvPr>
            <p:cNvCxnSpPr>
              <a:cxnSpLocks/>
            </p:cNvCxnSpPr>
            <p:nvPr/>
          </p:nvCxnSpPr>
          <p:spPr>
            <a:xfrm>
              <a:off x="19373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cto 53">
              <a:extLst>
                <a:ext uri="{FF2B5EF4-FFF2-40B4-BE49-F238E27FC236}">
                  <a16:creationId xmlns:a16="http://schemas.microsoft.com/office/drawing/2014/main" id="{591218F7-E28A-4A79-BF32-3C9E9D2360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80941" y="2910995"/>
              <a:ext cx="443599" cy="1153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54">
              <a:extLst>
                <a:ext uri="{FF2B5EF4-FFF2-40B4-BE49-F238E27FC236}">
                  <a16:creationId xmlns:a16="http://schemas.microsoft.com/office/drawing/2014/main" id="{95CF4370-9130-4579-9FE7-D6B394EDFB8E}"/>
                </a:ext>
              </a:extLst>
            </p:cNvPr>
            <p:cNvCxnSpPr/>
            <p:nvPr/>
          </p:nvCxnSpPr>
          <p:spPr>
            <a:xfrm>
              <a:off x="2380940" y="3026312"/>
              <a:ext cx="0" cy="62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CuadroTexto 55">
            <a:extLst>
              <a:ext uri="{FF2B5EF4-FFF2-40B4-BE49-F238E27FC236}">
                <a16:creationId xmlns:a16="http://schemas.microsoft.com/office/drawing/2014/main" id="{A5AD8926-79E8-48C6-BD4F-A9034C462A77}"/>
              </a:ext>
            </a:extLst>
          </p:cNvPr>
          <p:cNvSpPr txBox="1"/>
          <p:nvPr/>
        </p:nvSpPr>
        <p:spPr>
          <a:xfrm>
            <a:off x="1190126" y="2537873"/>
            <a:ext cx="18699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cc__              __</a:t>
            </a:r>
          </a:p>
        </p:txBody>
      </p:sp>
      <p:sp>
        <p:nvSpPr>
          <p:cNvPr id="57" name="Signo de multiplicación 56">
            <a:extLst>
              <a:ext uri="{FF2B5EF4-FFF2-40B4-BE49-F238E27FC236}">
                <a16:creationId xmlns:a16="http://schemas.microsoft.com/office/drawing/2014/main" id="{D6EB8A44-5A37-431F-9DBA-EB701239A4EC}"/>
              </a:ext>
            </a:extLst>
          </p:cNvPr>
          <p:cNvSpPr/>
          <p:nvPr/>
        </p:nvSpPr>
        <p:spPr>
          <a:xfrm>
            <a:off x="1821473" y="2602838"/>
            <a:ext cx="163627" cy="160020"/>
          </a:xfrm>
          <a:prstGeom prst="mathMultiply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8" name="Gráfico 57" descr="Masculino">
            <a:extLst>
              <a:ext uri="{FF2B5EF4-FFF2-40B4-BE49-F238E27FC236}">
                <a16:creationId xmlns:a16="http://schemas.microsoft.com/office/drawing/2014/main" id="{6AB93DEA-F130-413F-B0E4-CE90318EBA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7772" y="2619754"/>
            <a:ext cx="180621" cy="180621"/>
          </a:xfrm>
          <a:prstGeom prst="rect">
            <a:avLst/>
          </a:prstGeom>
        </p:spPr>
      </p:pic>
      <p:sp>
        <p:nvSpPr>
          <p:cNvPr id="59" name="CuadroTexto 58">
            <a:extLst>
              <a:ext uri="{FF2B5EF4-FFF2-40B4-BE49-F238E27FC236}">
                <a16:creationId xmlns:a16="http://schemas.microsoft.com/office/drawing/2014/main" id="{54FF693B-383A-4E4B-A28F-A9BD20B4CF0F}"/>
              </a:ext>
            </a:extLst>
          </p:cNvPr>
          <p:cNvSpPr txBox="1"/>
          <p:nvPr/>
        </p:nvSpPr>
        <p:spPr>
          <a:xfrm>
            <a:off x="2654628" y="2537873"/>
            <a:ext cx="18699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Inter" panose="020B0604020202020204" charset="0"/>
                <a:ea typeface="Inter" panose="020B0604020202020204" charset="0"/>
              </a:rPr>
              <a:t>__ff           __</a:t>
            </a:r>
          </a:p>
        </p:txBody>
      </p:sp>
      <p:sp>
        <p:nvSpPr>
          <p:cNvPr id="60" name="Signo de multiplicación 59">
            <a:extLst>
              <a:ext uri="{FF2B5EF4-FFF2-40B4-BE49-F238E27FC236}">
                <a16:creationId xmlns:a16="http://schemas.microsoft.com/office/drawing/2014/main" id="{CDA264B7-6B5B-42D7-B2F3-0C140220D7D5}"/>
              </a:ext>
            </a:extLst>
          </p:cNvPr>
          <p:cNvSpPr/>
          <p:nvPr/>
        </p:nvSpPr>
        <p:spPr>
          <a:xfrm>
            <a:off x="3183546" y="2623502"/>
            <a:ext cx="163627" cy="160020"/>
          </a:xfrm>
          <a:prstGeom prst="mathMultiply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1" name="Gráfico 60" descr="Masculino">
            <a:extLst>
              <a:ext uri="{FF2B5EF4-FFF2-40B4-BE49-F238E27FC236}">
                <a16:creationId xmlns:a16="http://schemas.microsoft.com/office/drawing/2014/main" id="{0CB3CDB4-1A28-4F84-86FC-9E47BCFE21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52274" y="2619754"/>
            <a:ext cx="180621" cy="180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124661"/>
      </p:ext>
    </p:extLst>
  </p:cSld>
  <p:clrMapOvr>
    <a:masterClrMapping/>
  </p:clrMapOvr>
</p:sld>
</file>

<file path=ppt/theme/theme1.xml><?xml version="1.0" encoding="utf-8"?>
<a:theme xmlns:a="http://schemas.openxmlformats.org/drawingml/2006/main" name="DNA Nanotechnology Thesis by Slidesgo">
  <a:themeElements>
    <a:clrScheme name="Simple Light">
      <a:dk1>
        <a:srgbClr val="314C72"/>
      </a:dk1>
      <a:lt1>
        <a:srgbClr val="FFFFFF"/>
      </a:lt1>
      <a:dk2>
        <a:srgbClr val="142338"/>
      </a:dk2>
      <a:lt2>
        <a:srgbClr val="EC3C63"/>
      </a:lt2>
      <a:accent1>
        <a:srgbClr val="F58BA2"/>
      </a:accent1>
      <a:accent2>
        <a:srgbClr val="376FB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2275</Words>
  <Application>Microsoft Office PowerPoint</Application>
  <PresentationFormat>Presentación en pantalla (16:9)</PresentationFormat>
  <Paragraphs>440</Paragraphs>
  <Slides>14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3" baseType="lpstr">
      <vt:lpstr>Arial</vt:lpstr>
      <vt:lpstr>Roboto Condensed Light</vt:lpstr>
      <vt:lpstr>Bebas Neue</vt:lpstr>
      <vt:lpstr>Mulish Medium</vt:lpstr>
      <vt:lpstr>Kanit</vt:lpstr>
      <vt:lpstr>Loved by the King</vt:lpstr>
      <vt:lpstr>Inter</vt:lpstr>
      <vt:lpstr>Inter SemiBold</vt:lpstr>
      <vt:lpstr>DNA Nanotechnology Thesis by Slidesgo</vt:lpstr>
      <vt:lpstr>BIOLOGIA T.2 HERÈNCIA I GENÈTICA</vt:lpstr>
      <vt:lpstr>PROBLEMES DE LA 1ªLLEI DE MENDEL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BIOLOGIA T.2 HERÈNCIA I GENÈTICA</dc:title>
  <cp:lastModifiedBy>Eva Arnau</cp:lastModifiedBy>
  <cp:revision>32</cp:revision>
  <dcterms:modified xsi:type="dcterms:W3CDTF">2022-12-05T11:45:41Z</dcterms:modified>
</cp:coreProperties>
</file>