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7" r:id="rId4"/>
    <p:sldId id="295" r:id="rId5"/>
    <p:sldId id="296" r:id="rId6"/>
    <p:sldId id="297" r:id="rId7"/>
    <p:sldId id="298" r:id="rId8"/>
    <p:sldId id="300" r:id="rId9"/>
    <p:sldId id="301" r:id="rId10"/>
    <p:sldId id="302" r:id="rId11"/>
    <p:sldId id="299" r:id="rId12"/>
  </p:sldIdLst>
  <p:sldSz cx="9144000" cy="5143500" type="screen16x9"/>
  <p:notesSz cx="6858000" cy="9144000"/>
  <p:embeddedFontLst>
    <p:embeddedFont>
      <p:font typeface="Frank Ruhl Libre Light" panose="020B0604020202020204" charset="-79"/>
      <p:regular r:id="rId14"/>
      <p:bold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344D433-21B7-4CE8-B255-3B918BCFB047}">
          <p14:sldIdLst>
            <p14:sldId id="256"/>
            <p14:sldId id="258"/>
            <p14:sldId id="257"/>
            <p14:sldId id="295"/>
            <p14:sldId id="296"/>
            <p14:sldId id="297"/>
            <p14:sldId id="298"/>
            <p14:sldId id="300"/>
            <p14:sldId id="301"/>
            <p14:sldId id="302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C742C8-E9FB-44DE-9CBD-6C38F41AFAF8}">
  <a:tblStyle styleId="{05C742C8-E9FB-44DE-9CBD-6C38F41AF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FD9CDE-CD98-4A3D-8BBD-CC91CFA4ED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75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65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29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54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88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95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69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name="adj1" fmla="val 449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microsoft.com/office/2007/relationships/hdphoto" Target="../media/hdphoto16.wdp"/><Relationship Id="rId21" Type="http://schemas.microsoft.com/office/2007/relationships/hdphoto" Target="../media/hdphoto9.wdp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microsoft.com/office/2007/relationships/hdphoto" Target="../media/hdphoto12.wdp"/><Relationship Id="rId41" Type="http://schemas.microsoft.com/office/2007/relationships/hdphoto" Target="../media/hdphoto17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37" Type="http://schemas.microsoft.com/office/2007/relationships/hdphoto" Target="../media/hdphoto15.wdp"/><Relationship Id="rId40" Type="http://schemas.openxmlformats.org/officeDocument/2006/relationships/image" Target="../media/image2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20.png"/><Relationship Id="rId36" Type="http://schemas.openxmlformats.org/officeDocument/2006/relationships/image" Target="../media/image25.png"/><Relationship Id="rId10" Type="http://schemas.microsoft.com/office/2007/relationships/hdphoto" Target="../media/hdphoto4.wdp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19.svg"/><Relationship Id="rId30" Type="http://schemas.openxmlformats.org/officeDocument/2006/relationships/image" Target="../media/image21.png"/><Relationship Id="rId35" Type="http://schemas.microsoft.com/office/2007/relationships/hdphoto" Target="../media/hdphoto14.wdp"/><Relationship Id="rId43" Type="http://schemas.microsoft.com/office/2007/relationships/hdphoto" Target="../media/hdphoto18.wdp"/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openxmlformats.org/officeDocument/2006/relationships/image" Target="../media/image23.svg"/><Relationship Id="rId38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s-ES" b="1" u="sng"/>
              <a:t>VALENCIÀ</a:t>
            </a:r>
            <a:br>
              <a:rPr lang="es-ES"/>
            </a:br>
            <a:r>
              <a:rPr lang="es-ES"/>
              <a:t>UNITAT 2</a:t>
            </a:r>
            <a:endParaRPr b="1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5"/>
            </a:pPr>
            <a:r>
              <a:rPr lang="es-ES"/>
              <a:t>El teatre de la Renaixença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85A122-10D5-4F31-A0D0-06CEFEE05A53}"/>
              </a:ext>
            </a:extLst>
          </p:cNvPr>
          <p:cNvSpPr/>
          <p:nvPr/>
        </p:nvSpPr>
        <p:spPr>
          <a:xfrm>
            <a:off x="787270" y="1064674"/>
            <a:ext cx="39801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tserrat" panose="020B0604020202020204" charset="0"/>
              </a:rPr>
              <a:t>Eduard Escalante </a:t>
            </a:r>
            <a:r>
              <a:rPr lang="es-ES" sz="200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0"/>
              </a:rPr>
              <a:t>(*)</a:t>
            </a:r>
            <a:endParaRPr lang="es-ES" sz="2000" b="1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latin typeface="Montserrat" panose="020B0604020202020204" charset="0"/>
            </a:endParaRPr>
          </a:p>
        </p:txBody>
      </p:sp>
      <p:sp>
        <p:nvSpPr>
          <p:cNvPr id="16" name="Google Shape;77;p14">
            <a:extLst>
              <a:ext uri="{FF2B5EF4-FFF2-40B4-BE49-F238E27FC236}">
                <a16:creationId xmlns:a16="http://schemas.microsoft.com/office/drawing/2014/main" id="{44C1C879-AC18-49BA-9D9C-12F7E623503A}"/>
              </a:ext>
            </a:extLst>
          </p:cNvPr>
          <p:cNvSpPr txBox="1">
            <a:spLocks/>
          </p:cNvSpPr>
          <p:nvPr/>
        </p:nvSpPr>
        <p:spPr>
          <a:xfrm>
            <a:off x="813023" y="1366010"/>
            <a:ext cx="7775410" cy="128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b="1"/>
              <a:t>Artesà </a:t>
            </a:r>
            <a:r>
              <a:rPr lang="es-ES" sz="1200"/>
              <a:t>i </a:t>
            </a:r>
            <a:r>
              <a:rPr lang="es-ES" sz="1200" b="1"/>
              <a:t>dramaturg</a:t>
            </a:r>
            <a:r>
              <a:rPr lang="es-ES" sz="1200"/>
              <a:t> al </a:t>
            </a:r>
            <a:r>
              <a:rPr lang="es-ES" sz="1200" b="1"/>
              <a:t>barri del Cabanyal</a:t>
            </a:r>
            <a:r>
              <a:rPr lang="es-ES" sz="1200"/>
              <a:t> (València)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50 sainetes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>
                <a:uFill>
                  <a:solidFill>
                    <a:schemeClr val="accent1"/>
                  </a:solidFill>
                </a:uFill>
              </a:rPr>
              <a:t>Demostració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situació idiomática de València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i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barris populars</a:t>
            </a:r>
            <a:endParaRPr lang="es-ES" sz="1200">
              <a:uFill>
                <a:solidFill>
                  <a:schemeClr val="accent1"/>
                </a:solidFill>
              </a:uFill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>
                <a:uFill>
                  <a:solidFill>
                    <a:schemeClr val="accent1"/>
                  </a:solidFill>
                </a:uFill>
              </a:rPr>
              <a:t>Domini dels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recursos còmics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i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tècniques teatrals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: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deformacions lingüístiques</a:t>
            </a:r>
            <a:br>
              <a:rPr lang="es-ES" sz="1200" b="1">
                <a:uFill>
                  <a:solidFill>
                    <a:schemeClr val="accent1"/>
                  </a:solidFill>
                </a:uFill>
              </a:rPr>
            </a:b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                                                                                              coentor: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efecte ridícul d’utilitzar incorrectament el castellà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395F710D-8EE8-4D84-9651-E744F748B257}"/>
              </a:ext>
            </a:extLst>
          </p:cNvPr>
          <p:cNvCxnSpPr/>
          <p:nvPr/>
        </p:nvCxnSpPr>
        <p:spPr>
          <a:xfrm flipV="1">
            <a:off x="4261774" y="2413866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3285900-3453-4CD8-95E0-A0CF5AB89746}"/>
              </a:ext>
            </a:extLst>
          </p:cNvPr>
          <p:cNvCxnSpPr/>
          <p:nvPr/>
        </p:nvCxnSpPr>
        <p:spPr>
          <a:xfrm>
            <a:off x="4249074" y="2413866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7C73D08-36E4-4121-96FE-79775A2C09CA}"/>
              </a:ext>
            </a:extLst>
          </p:cNvPr>
          <p:cNvCxnSpPr/>
          <p:nvPr/>
        </p:nvCxnSpPr>
        <p:spPr>
          <a:xfrm>
            <a:off x="4252249" y="2598016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582CE4D-58D7-44AC-B7CC-672ACB249981}"/>
              </a:ext>
            </a:extLst>
          </p:cNvPr>
          <p:cNvSpPr txBox="1"/>
          <p:nvPr/>
        </p:nvSpPr>
        <p:spPr>
          <a:xfrm>
            <a:off x="787270" y="2694587"/>
            <a:ext cx="530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u="sng">
                <a:solidFill>
                  <a:schemeClr val="accent5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EX</a:t>
            </a:r>
            <a:r>
              <a:rPr lang="es-ES" sz="1200" i="1">
                <a:solidFill>
                  <a:schemeClr val="accent5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: La processó per ma casa, Bufar en caldo gelat, Les xiques de l’entresuelo...</a:t>
            </a:r>
            <a:endParaRPr lang="es-ES" sz="1200" i="1" u="sng">
              <a:solidFill>
                <a:schemeClr val="accent5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pic>
        <p:nvPicPr>
          <p:cNvPr id="3076" name="Picture 4" descr="Eduardo Escalante, ¿Cronista taurino?">
            <a:extLst>
              <a:ext uri="{FF2B5EF4-FFF2-40B4-BE49-F238E27FC236}">
                <a16:creationId xmlns:a16="http://schemas.microsoft.com/office/drawing/2014/main" id="{C4274802-3777-47BA-A171-E59D4B89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00" y="915229"/>
            <a:ext cx="984500" cy="1389277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2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11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4294967295"/>
          </p:nvPr>
        </p:nvSpPr>
        <p:spPr>
          <a:xfrm>
            <a:off x="301625" y="426173"/>
            <a:ext cx="7664450" cy="4471409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Furibund/a:</a:t>
            </a:r>
            <a:r>
              <a:rPr lang="es-ES" sz="1200"/>
              <a:t> ple de fúria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Primmirat:</a:t>
            </a:r>
            <a:r>
              <a:rPr lang="es-ES" sz="1200"/>
              <a:t> que mira amb gran atenció </a:t>
            </a:r>
            <a:r>
              <a:rPr lang="es-ES" sz="1200" b="1"/>
              <a:t>/</a:t>
            </a:r>
            <a:r>
              <a:rPr lang="es-ES" sz="1200"/>
              <a:t> molt delicat en el tracte i comportament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Flamíger/a:</a:t>
            </a:r>
            <a:r>
              <a:rPr lang="es-ES" sz="1200"/>
              <a:t> que llança llames </a:t>
            </a:r>
            <a:r>
              <a:rPr lang="es-ES" sz="1200" b="1"/>
              <a:t>/</a:t>
            </a:r>
            <a:r>
              <a:rPr lang="es-ES" sz="1200"/>
              <a:t> caracteritzat per una ornamentació complexa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Tamisar:</a:t>
            </a:r>
            <a:r>
              <a:rPr lang="es-ES" sz="1200"/>
              <a:t> passar (matèries) per un tamís per depurar, filtrar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Commiseració:</a:t>
            </a:r>
            <a:r>
              <a:rPr lang="es-ES" sz="1200"/>
              <a:t> sentiment de pietat pel mal alié (especialment si s’ha produït per culpa pròpia)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Bergant/a:</a:t>
            </a:r>
            <a:r>
              <a:rPr lang="es-ES" sz="1200"/>
              <a:t> persona sense escrúpols capaç de qualsevol mala acció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Embriac:</a:t>
            </a:r>
            <a:r>
              <a:rPr lang="es-ES" sz="1200"/>
              <a:t> que té les facultats pertorbades per la ingestió d’alcohol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Avinentesa:</a:t>
            </a:r>
            <a:r>
              <a:rPr lang="es-ES" sz="1200"/>
              <a:t> ocasió propícia, oportunitat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Minyona: </a:t>
            </a:r>
            <a:r>
              <a:rPr lang="es-ES" sz="1200"/>
              <a:t>criat </a:t>
            </a:r>
            <a:r>
              <a:rPr lang="es-ES" sz="1200" b="1"/>
              <a:t>/</a:t>
            </a:r>
            <a:r>
              <a:rPr lang="es-ES" sz="1200"/>
              <a:t> persona que es dedica a fer les faenes d’una casa a canvi d’un salari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Lleixa:</a:t>
            </a:r>
            <a:r>
              <a:rPr lang="es-ES" sz="1200"/>
              <a:t> prestatge, estant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Plomall:</a:t>
            </a:r>
            <a:r>
              <a:rPr lang="es-ES" sz="1200"/>
              <a:t> feix o conjunt de plomes de les aus o utilitzat com a adorn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Minvar:</a:t>
            </a:r>
            <a:r>
              <a:rPr lang="es-ES" sz="1200"/>
              <a:t> disminuir, fer menor, reduir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Fefaent:</a:t>
            </a:r>
            <a:r>
              <a:rPr lang="es-ES" sz="1200"/>
              <a:t> que prova alguna cosa indubtablement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Rancúnia:</a:t>
            </a:r>
            <a:r>
              <a:rPr lang="es-ES" sz="1200"/>
              <a:t> rancor, ressentiment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Minso:</a:t>
            </a:r>
            <a:r>
              <a:rPr lang="es-ES" sz="1200"/>
              <a:t> que té poca grossària i consistència, aparenta debilitat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Vímet:</a:t>
            </a:r>
            <a:r>
              <a:rPr lang="es-ES" sz="1200"/>
              <a:t> vimen, branca prima utilitzada en cistelleria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s-ES" sz="1200" b="1"/>
              <a:t>Palplantat/da:</a:t>
            </a:r>
            <a:r>
              <a:rPr lang="es-ES" sz="1200"/>
              <a:t> que està (una persona) dreta i immòbil</a:t>
            </a:r>
            <a:endParaRPr lang="es-ES" sz="1200" b="1"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4294967295"/>
          </p:nvPr>
        </p:nvSpPr>
        <p:spPr>
          <a:xfrm>
            <a:off x="603250" y="0"/>
            <a:ext cx="7061200" cy="7000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6"/>
            </a:pPr>
            <a:r>
              <a:rPr lang="es-ES"/>
              <a:t>Paraula del dia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826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 idx="4294967295"/>
          </p:nvPr>
        </p:nvSpPr>
        <p:spPr>
          <a:xfrm>
            <a:off x="1376495" y="757601"/>
            <a:ext cx="6424200" cy="493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chemeClr val="accent3"/>
                </a:solidFill>
              </a:rPr>
              <a:t>Índex</a:t>
            </a:r>
            <a:endParaRPr sz="2200">
              <a:solidFill>
                <a:schemeClr val="accent3"/>
              </a:solidFill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4294967295"/>
          </p:nvPr>
        </p:nvSpPr>
        <p:spPr>
          <a:xfrm>
            <a:off x="2856190" y="1254350"/>
            <a:ext cx="4188846" cy="26347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69875" lvl="0" indent="-26987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s-ES" sz="1600" b="1"/>
              <a:t>La modalització</a:t>
            </a:r>
          </a:p>
          <a:p>
            <a:pPr marL="269875" lvl="0" indent="-26987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s-ES" sz="1600" b="1"/>
              <a:t>L’accentuació</a:t>
            </a:r>
            <a:r>
              <a:rPr lang="es-ES" sz="1600"/>
              <a:t> (+ repàs diacrítics)</a:t>
            </a:r>
          </a:p>
          <a:p>
            <a:pPr marL="269875" lvl="0" indent="-26987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s-ES" sz="1600" b="1"/>
              <a:t>Barbarismes</a:t>
            </a:r>
          </a:p>
          <a:p>
            <a:pPr marL="269875" lvl="0" indent="-26987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s-ES" sz="1600" b="1"/>
              <a:t>Vocabulari: </a:t>
            </a:r>
            <a:r>
              <a:rPr lang="es-ES" sz="1600"/>
              <a:t>errata o errada i ironia o heroïna</a:t>
            </a:r>
          </a:p>
          <a:p>
            <a:pPr marL="269875" lvl="0" indent="-26987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s-ES" sz="1600" b="1"/>
              <a:t>El teatre de la Renaixença</a:t>
            </a:r>
          </a:p>
          <a:p>
            <a:pPr marL="269875" lvl="0" indent="-26987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+mj-lt"/>
              <a:buAutoNum type="arabicPeriod"/>
            </a:pPr>
            <a:r>
              <a:rPr lang="es-ES" sz="1600" b="1"/>
              <a:t>Paraules del dia</a:t>
            </a:r>
            <a:endParaRPr sz="1600" b="1"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D16C45-C50A-4A94-80BC-A1ABF8794347}"/>
              </a:ext>
            </a:extLst>
          </p:cNvPr>
          <p:cNvSpPr/>
          <p:nvPr/>
        </p:nvSpPr>
        <p:spPr>
          <a:xfrm>
            <a:off x="1236879" y="1169496"/>
            <a:ext cx="6670241" cy="346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</a:pPr>
            <a:r>
              <a:rPr lang="es-ES"/>
              <a:t>La modalització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1933723" y="1573798"/>
            <a:ext cx="6531403" cy="28708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Marques de modalització</a:t>
            </a:r>
            <a:endParaRPr sz="1400" u="sng">
              <a:solidFill>
                <a:schemeClr val="accent6"/>
              </a:solidFill>
              <a:uFill>
                <a:solidFill>
                  <a:schemeClr val="accent3"/>
                </a:solidFill>
              </a:uFill>
              <a:latin typeface="Montserrat" panose="020B0604020202020204" charset="0"/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Adjectius</a:t>
            </a:r>
            <a:r>
              <a:rPr lang="es-ES" sz="1200"/>
              <a:t> (excessiu, impossible), </a:t>
            </a:r>
            <a:r>
              <a:rPr lang="es-ES" sz="1200" b="1"/>
              <a:t>verbs</a:t>
            </a:r>
            <a:r>
              <a:rPr lang="es-ES" sz="1200"/>
              <a:t> (assemblar, discrimar), </a:t>
            </a:r>
            <a:r>
              <a:rPr lang="es-ES" sz="1200" b="1"/>
              <a:t>substantius</a:t>
            </a:r>
            <a:r>
              <a:rPr lang="es-ES" sz="1200"/>
              <a:t> (falsedat, broma)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Adverbis (CCM i locucions):</a:t>
            </a:r>
            <a:r>
              <a:rPr lang="es-ES" sz="1200"/>
              <a:t> bé, molt, massa, potser, indudablement, evidentment...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Perífrasis d’obligació</a:t>
            </a:r>
            <a:r>
              <a:rPr lang="es-ES" sz="1200"/>
              <a:t> o </a:t>
            </a:r>
            <a:r>
              <a:rPr lang="es-ES" sz="1200" b="1"/>
              <a:t>probabilitat:</a:t>
            </a:r>
            <a:r>
              <a:rPr lang="es-ES" sz="1200"/>
              <a:t> caldria que, haver de, ser necessari...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Ús de la 1ª persona</a:t>
            </a:r>
            <a:r>
              <a:rPr lang="es-ES" sz="1200"/>
              <a:t>, </a:t>
            </a:r>
            <a:r>
              <a:rPr lang="es-ES" sz="1200" b="1"/>
              <a:t>1ª persona plural</a:t>
            </a:r>
            <a:r>
              <a:rPr lang="es-ES" sz="1200"/>
              <a:t> i </a:t>
            </a:r>
            <a:r>
              <a:rPr lang="es-ES" sz="1200" b="1"/>
              <a:t>2ª persona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Interjeccions</a:t>
            </a:r>
            <a:r>
              <a:rPr lang="es-ES" sz="1200"/>
              <a:t> i </a:t>
            </a:r>
            <a:r>
              <a:rPr lang="es-ES" sz="1200" b="1"/>
              <a:t>crides d’atenció</a:t>
            </a:r>
            <a:r>
              <a:rPr lang="es-ES" sz="1200"/>
              <a:t> (</a:t>
            </a:r>
            <a:r>
              <a:rPr lang="es-ES" sz="1200" i="1"/>
              <a:t>Ei! Compte! Alerta! Tu que estàs llegint...</a:t>
            </a:r>
            <a:r>
              <a:rPr lang="es-ES" sz="1200"/>
              <a:t>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Insults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Interrogació retòrica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To irònic o de burla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Recursos tipogràfics:</a:t>
            </a:r>
            <a:r>
              <a:rPr lang="es-ES" sz="1200"/>
              <a:t> parèntesis per matisar, cometes, cursiva per resaltar...</a:t>
            </a:r>
            <a:endParaRPr sz="1200"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334876" y="1140574"/>
            <a:ext cx="6670241" cy="404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 </a:t>
            </a:r>
            <a:r>
              <a:rPr lang="es-ES" sz="1200" b="1"/>
              <a:t>discurs subjectiu</a:t>
            </a:r>
            <a:r>
              <a:rPr lang="es-ES" sz="1200"/>
              <a:t> presenta l’</a:t>
            </a:r>
            <a:r>
              <a:rPr lang="es-ES" sz="1200" u="sng"/>
              <a:t>opinió</a:t>
            </a:r>
            <a:r>
              <a:rPr lang="es-ES" sz="1200"/>
              <a:t> de l’autor en el text a través de les </a:t>
            </a:r>
            <a:r>
              <a:rPr lang="es-ES" sz="1200" b="1"/>
              <a:t>marques de modalització</a:t>
            </a:r>
            <a:r>
              <a:rPr lang="en" sz="1200" b="1"/>
              <a:t>.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6476581F-C4A0-4FE2-A50D-8D580AF212D8}"/>
              </a:ext>
            </a:extLst>
          </p:cNvPr>
          <p:cNvSpPr/>
          <p:nvPr/>
        </p:nvSpPr>
        <p:spPr>
          <a:xfrm>
            <a:off x="1849581" y="1911927"/>
            <a:ext cx="99057" cy="7966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82EEAC-22E3-438E-80E0-B812AE982AB4}"/>
              </a:ext>
            </a:extLst>
          </p:cNvPr>
          <p:cNvSpPr txBox="1"/>
          <p:nvPr/>
        </p:nvSpPr>
        <p:spPr>
          <a:xfrm>
            <a:off x="1037510" y="2079412"/>
            <a:ext cx="85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Elements valoratius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8F38492D-1E52-4987-8FE5-08E79FA5AA82}"/>
              </a:ext>
            </a:extLst>
          </p:cNvPr>
          <p:cNvSpPr/>
          <p:nvPr/>
        </p:nvSpPr>
        <p:spPr>
          <a:xfrm>
            <a:off x="1849581" y="2751339"/>
            <a:ext cx="99057" cy="7966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CB6DE2-5B9D-4914-A1C0-562345BD8DA0}"/>
              </a:ext>
            </a:extLst>
          </p:cNvPr>
          <p:cNvSpPr txBox="1"/>
          <p:nvPr/>
        </p:nvSpPr>
        <p:spPr>
          <a:xfrm>
            <a:off x="1037510" y="2918824"/>
            <a:ext cx="854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Crides al receptor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B14BB780-ACE5-4CD8-B5BF-1CC8E4B9D9E4}"/>
              </a:ext>
            </a:extLst>
          </p:cNvPr>
          <p:cNvSpPr/>
          <p:nvPr/>
        </p:nvSpPr>
        <p:spPr>
          <a:xfrm>
            <a:off x="1849581" y="3596464"/>
            <a:ext cx="99057" cy="7966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B36126F-18E5-47F3-B722-9B5C0E7963ED}"/>
              </a:ext>
            </a:extLst>
          </p:cNvPr>
          <p:cNvSpPr txBox="1"/>
          <p:nvPr/>
        </p:nvSpPr>
        <p:spPr>
          <a:xfrm>
            <a:off x="1244336" y="3835504"/>
            <a:ext cx="654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Altres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F5E9253-0634-4F8E-BE39-FC251123AADD}"/>
              </a:ext>
            </a:extLst>
          </p:cNvPr>
          <p:cNvSpPr/>
          <p:nvPr/>
        </p:nvSpPr>
        <p:spPr>
          <a:xfrm>
            <a:off x="7055742" y="85479"/>
            <a:ext cx="1898749" cy="3856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Text expositiu-argumentatiu</a:t>
            </a:r>
          </a:p>
          <a:p>
            <a:pPr algn="ctr"/>
            <a:r>
              <a:rPr lang="es-ES" sz="11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EXAMEN</a:t>
            </a:r>
            <a:r>
              <a:rPr lang="es-ES" sz="11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: artícle d’opinió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51258CC-2CCB-4F8D-8E9E-20AC63C332E4}"/>
              </a:ext>
            </a:extLst>
          </p:cNvPr>
          <p:cNvCxnSpPr/>
          <p:nvPr/>
        </p:nvCxnSpPr>
        <p:spPr>
          <a:xfrm>
            <a:off x="1523195" y="2484723"/>
            <a:ext cx="0" cy="38027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2"/>
            </a:pPr>
            <a:r>
              <a:rPr lang="es-ES"/>
              <a:t>L’accentuació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1031948" y="1201229"/>
            <a:ext cx="6531403" cy="908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Tipus d’accents</a:t>
            </a:r>
            <a:r>
              <a:rPr lang="es-ES" sz="1400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 </a:t>
            </a:r>
            <a:r>
              <a:rPr lang="es-ES" sz="1400">
                <a:solidFill>
                  <a:schemeClr val="accent2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(segons el so)</a:t>
            </a:r>
            <a:endParaRPr sz="1400" u="sng">
              <a:solidFill>
                <a:schemeClr val="accent2"/>
              </a:solidFill>
              <a:uFill>
                <a:solidFill>
                  <a:schemeClr val="accent3"/>
                </a:solidFill>
              </a:uFill>
              <a:latin typeface="Montserrat" panose="020B0604020202020204" charset="0"/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Obert / greu (</a:t>
            </a:r>
            <a:r>
              <a:rPr lang="es-ES" sz="1200" b="1">
                <a:solidFill>
                  <a:schemeClr val="accent2"/>
                </a:solidFill>
              </a:rPr>
              <a:t>`</a:t>
            </a:r>
            <a:r>
              <a:rPr lang="es-ES" sz="1200" b="1"/>
              <a:t>)</a:t>
            </a:r>
            <a:r>
              <a:rPr lang="es-ES" sz="1200"/>
              <a:t>     à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Agut / tancat (</a:t>
            </a:r>
            <a:r>
              <a:rPr lang="es-ES" sz="1200" b="1">
                <a:solidFill>
                  <a:schemeClr val="accent2"/>
                </a:solidFill>
              </a:rPr>
              <a:t>´</a:t>
            </a:r>
            <a:r>
              <a:rPr lang="es-ES" sz="1200" b="1"/>
              <a:t>)     </a:t>
            </a:r>
            <a:r>
              <a:rPr lang="es-ES" sz="1200"/>
              <a:t>í, ú</a:t>
            </a:r>
            <a:endParaRPr sz="1200" b="1"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055F663-4DEE-4889-AC3E-2534FFC6E012}"/>
              </a:ext>
            </a:extLst>
          </p:cNvPr>
          <p:cNvCxnSpPr/>
          <p:nvPr/>
        </p:nvCxnSpPr>
        <p:spPr>
          <a:xfrm>
            <a:off x="2240453" y="1644935"/>
            <a:ext cx="125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DB148EE-773F-435E-ACD2-41526E5A991E}"/>
              </a:ext>
            </a:extLst>
          </p:cNvPr>
          <p:cNvCxnSpPr/>
          <p:nvPr/>
        </p:nvCxnSpPr>
        <p:spPr>
          <a:xfrm>
            <a:off x="2275378" y="1924335"/>
            <a:ext cx="125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Cerrar llave 8">
            <a:extLst>
              <a:ext uri="{FF2B5EF4-FFF2-40B4-BE49-F238E27FC236}">
                <a16:creationId xmlns:a16="http://schemas.microsoft.com/office/drawing/2014/main" id="{0DDE5871-5E94-4464-A2AA-1B140C90C8F1}"/>
              </a:ext>
            </a:extLst>
          </p:cNvPr>
          <p:cNvSpPr/>
          <p:nvPr/>
        </p:nvSpPr>
        <p:spPr>
          <a:xfrm>
            <a:off x="2651405" y="1570029"/>
            <a:ext cx="55320" cy="4127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Google Shape;77;p14">
            <a:extLst>
              <a:ext uri="{FF2B5EF4-FFF2-40B4-BE49-F238E27FC236}">
                <a16:creationId xmlns:a16="http://schemas.microsoft.com/office/drawing/2014/main" id="{F9563074-D18A-4261-81B0-2B7A5BDDD27F}"/>
              </a:ext>
            </a:extLst>
          </p:cNvPr>
          <p:cNvSpPr txBox="1">
            <a:spLocks/>
          </p:cNvSpPr>
          <p:nvPr/>
        </p:nvSpPr>
        <p:spPr>
          <a:xfrm>
            <a:off x="2780731" y="1582075"/>
            <a:ext cx="660969" cy="40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SzPct val="100000"/>
              <a:buNone/>
            </a:pPr>
            <a:r>
              <a:rPr lang="es-ES" sz="1200"/>
              <a:t>è, é, ò, ó</a:t>
            </a:r>
            <a:endParaRPr lang="es-ES" sz="1200" b="1"/>
          </a:p>
        </p:txBody>
      </p:sp>
      <p:sp>
        <p:nvSpPr>
          <p:cNvPr id="21" name="Google Shape;77;p14">
            <a:extLst>
              <a:ext uri="{FF2B5EF4-FFF2-40B4-BE49-F238E27FC236}">
                <a16:creationId xmlns:a16="http://schemas.microsoft.com/office/drawing/2014/main" id="{844F8FED-7BD8-4EAD-B2D1-FC0878F48319}"/>
              </a:ext>
            </a:extLst>
          </p:cNvPr>
          <p:cNvSpPr txBox="1">
            <a:spLocks/>
          </p:cNvSpPr>
          <p:nvPr/>
        </p:nvSpPr>
        <p:spPr>
          <a:xfrm>
            <a:off x="1041150" y="2066667"/>
            <a:ext cx="6718550" cy="2081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buFont typeface="Frank Ruhl Libre Light"/>
              <a:buNone/>
            </a:pPr>
            <a:r>
              <a:rPr lang="es-ES" sz="1400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Normes d’accentuació</a:t>
            </a:r>
            <a:endParaRPr lang="es-ES" sz="1400" u="sng">
              <a:solidFill>
                <a:schemeClr val="accent2"/>
              </a:solidFill>
              <a:uFill>
                <a:solidFill>
                  <a:schemeClr val="accent3"/>
                </a:solidFill>
              </a:uFill>
              <a:latin typeface="Montserrat" panose="020B0604020202020204" charset="0"/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EPA</a:t>
            </a:r>
            <a:r>
              <a:rPr lang="es-ES" sz="1200"/>
              <a:t>     </a:t>
            </a:r>
            <a:r>
              <a:rPr lang="es-ES" sz="1200" b="1"/>
              <a:t>Agudes</a:t>
            </a:r>
            <a:r>
              <a:rPr lang="es-ES" sz="1200"/>
              <a:t> (_ _ _): s’accentuen si acaben en </a:t>
            </a:r>
            <a:r>
              <a:rPr lang="es-ES" sz="1200" b="1"/>
              <a:t>vocal</a:t>
            </a:r>
            <a:r>
              <a:rPr lang="es-ES" sz="1200"/>
              <a:t>, </a:t>
            </a:r>
            <a:r>
              <a:rPr lang="es-ES" sz="1200" b="1"/>
              <a:t>vocal+s</a:t>
            </a:r>
            <a:r>
              <a:rPr lang="es-ES" sz="1200"/>
              <a:t>, </a:t>
            </a:r>
            <a:r>
              <a:rPr lang="es-ES" sz="1200" b="1"/>
              <a:t>-en</a:t>
            </a:r>
            <a:r>
              <a:rPr lang="es-ES" sz="1200"/>
              <a:t>, </a:t>
            </a:r>
            <a:r>
              <a:rPr lang="es-ES" sz="1200" b="1"/>
              <a:t>-in</a:t>
            </a:r>
            <a:br>
              <a:rPr lang="es-ES" sz="1200" b="1"/>
            </a:br>
            <a:r>
              <a:rPr lang="es-ES" sz="1200" b="1"/>
              <a:t>             Planes</a:t>
            </a:r>
            <a:r>
              <a:rPr lang="es-ES" sz="1200"/>
              <a:t> (_ _ _): s’accentuen si </a:t>
            </a:r>
            <a:r>
              <a:rPr lang="es-ES" sz="1200" b="1"/>
              <a:t>no</a:t>
            </a:r>
            <a:r>
              <a:rPr lang="es-ES" sz="1200"/>
              <a:t> acaben en </a:t>
            </a:r>
            <a:r>
              <a:rPr lang="es-ES" sz="1200" b="1"/>
              <a:t>vocal</a:t>
            </a:r>
            <a:r>
              <a:rPr lang="es-ES" sz="1200"/>
              <a:t>, </a:t>
            </a:r>
            <a:r>
              <a:rPr lang="es-ES" sz="1200" b="1"/>
              <a:t>vocal+s</a:t>
            </a:r>
            <a:r>
              <a:rPr lang="es-ES" sz="1200"/>
              <a:t>, </a:t>
            </a:r>
            <a:r>
              <a:rPr lang="es-ES" sz="1200" b="1"/>
              <a:t>-en</a:t>
            </a:r>
            <a:r>
              <a:rPr lang="es-ES" sz="1200"/>
              <a:t>, </a:t>
            </a:r>
            <a:r>
              <a:rPr lang="es-ES" sz="1200" b="1"/>
              <a:t>-in</a:t>
            </a:r>
            <a:br>
              <a:rPr lang="es-ES" sz="1200" b="1"/>
            </a:br>
            <a:r>
              <a:rPr lang="es-ES" sz="1200" b="1"/>
              <a:t>             Esdrúixoles</a:t>
            </a:r>
            <a:r>
              <a:rPr lang="es-ES" sz="1200"/>
              <a:t> (_ _ _): s’accentuen </a:t>
            </a:r>
            <a:r>
              <a:rPr lang="es-ES" sz="1200" b="1"/>
              <a:t>sempre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Els </a:t>
            </a:r>
            <a:r>
              <a:rPr lang="es-ES" sz="1200" b="1"/>
              <a:t>monosíl·labs</a:t>
            </a:r>
            <a:r>
              <a:rPr lang="es-ES" sz="1200"/>
              <a:t> </a:t>
            </a:r>
            <a:r>
              <a:rPr lang="es-ES" sz="1200" u="sng"/>
              <a:t>no</a:t>
            </a:r>
            <a:r>
              <a:rPr lang="es-ES" sz="1200"/>
              <a:t> s’accentuen     menys l’</a:t>
            </a:r>
            <a:r>
              <a:rPr lang="es-ES" sz="1200" b="1"/>
              <a:t>accent diacrític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Els </a:t>
            </a:r>
            <a:r>
              <a:rPr lang="es-ES" sz="1200" b="1"/>
              <a:t>adverbis de mode</a:t>
            </a:r>
            <a:r>
              <a:rPr lang="es-ES" sz="1200"/>
              <a:t> </a:t>
            </a:r>
            <a:r>
              <a:rPr lang="es-ES" sz="1200" b="1"/>
              <a:t>acabats en –ment</a:t>
            </a:r>
            <a:r>
              <a:rPr lang="es-ES" sz="1200"/>
              <a:t> s’accentuen si l’</a:t>
            </a:r>
            <a:r>
              <a:rPr lang="es-ES" sz="1200" u="sng"/>
              <a:t>adjectiu femení</a:t>
            </a:r>
            <a:r>
              <a:rPr lang="es-ES" sz="1200"/>
              <a:t> de què deriven s’accentua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En les </a:t>
            </a:r>
            <a:r>
              <a:rPr lang="es-ES" sz="1200" b="1"/>
              <a:t>paraules compostes</a:t>
            </a:r>
            <a:r>
              <a:rPr lang="es-ES" sz="1200"/>
              <a:t>     unides per un </a:t>
            </a:r>
            <a:r>
              <a:rPr lang="es-ES" sz="1200" b="1"/>
              <a:t>guionet:</a:t>
            </a:r>
            <a:r>
              <a:rPr lang="es-ES" sz="1200"/>
              <a:t> cada element </a:t>
            </a:r>
            <a:r>
              <a:rPr lang="es-ES" sz="1200" u="sng"/>
              <a:t>conserva</a:t>
            </a:r>
            <a:r>
              <a:rPr lang="es-ES" sz="1200"/>
              <a:t> l’accent</a:t>
            </a:r>
            <a:br>
              <a:rPr lang="es-ES" sz="1200"/>
            </a:br>
            <a:r>
              <a:rPr lang="es-ES" sz="1200"/>
              <a:t>                                                     </a:t>
            </a:r>
            <a:r>
              <a:rPr lang="es-ES" sz="1200" b="1"/>
              <a:t>soldades</a:t>
            </a:r>
            <a:r>
              <a:rPr lang="es-ES" sz="1200"/>
              <a:t> sense guionet: s’accentua només el </a:t>
            </a:r>
            <a:r>
              <a:rPr lang="es-ES" sz="1200" u="sng"/>
              <a:t>segon terme</a:t>
            </a:r>
            <a:endParaRPr lang="es-ES" sz="1200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4F8F80D0-3FB3-44B7-BD21-9342A86F0FC8}"/>
              </a:ext>
            </a:extLst>
          </p:cNvPr>
          <p:cNvCxnSpPr/>
          <p:nvPr/>
        </p:nvCxnSpPr>
        <p:spPr>
          <a:xfrm>
            <a:off x="1492935" y="2494247"/>
            <a:ext cx="1840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CC578FB-199B-4754-A774-61028DD6FF06}"/>
              </a:ext>
            </a:extLst>
          </p:cNvPr>
          <p:cNvCxnSpPr/>
          <p:nvPr/>
        </p:nvCxnSpPr>
        <p:spPr>
          <a:xfrm>
            <a:off x="3343910" y="3156235"/>
            <a:ext cx="125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93665CDA-3C4D-4019-8C26-8017CDBB431E}"/>
              </a:ext>
            </a:extLst>
          </p:cNvPr>
          <p:cNvCxnSpPr/>
          <p:nvPr/>
        </p:nvCxnSpPr>
        <p:spPr>
          <a:xfrm>
            <a:off x="1523195" y="2675222"/>
            <a:ext cx="152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D56016DE-E2EA-42A1-86E6-D688D1C6DF6F}"/>
              </a:ext>
            </a:extLst>
          </p:cNvPr>
          <p:cNvCxnSpPr/>
          <p:nvPr/>
        </p:nvCxnSpPr>
        <p:spPr>
          <a:xfrm>
            <a:off x="1523195" y="2856197"/>
            <a:ext cx="152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923691D-3DF7-48BA-ACF7-C85F3916CAF9}"/>
              </a:ext>
            </a:extLst>
          </p:cNvPr>
          <p:cNvCxnSpPr>
            <a:cxnSpLocks/>
          </p:cNvCxnSpPr>
          <p:nvPr/>
        </p:nvCxnSpPr>
        <p:spPr>
          <a:xfrm>
            <a:off x="2992426" y="3731703"/>
            <a:ext cx="0" cy="18978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9874557-0BCB-4548-AAB9-05CDDEC77A13}"/>
              </a:ext>
            </a:extLst>
          </p:cNvPr>
          <p:cNvCxnSpPr/>
          <p:nvPr/>
        </p:nvCxnSpPr>
        <p:spPr>
          <a:xfrm>
            <a:off x="2992426" y="3734084"/>
            <a:ext cx="152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806B587-29FE-4E81-B347-C4C01D6405D3}"/>
              </a:ext>
            </a:extLst>
          </p:cNvPr>
          <p:cNvCxnSpPr/>
          <p:nvPr/>
        </p:nvCxnSpPr>
        <p:spPr>
          <a:xfrm>
            <a:off x="2992426" y="3915059"/>
            <a:ext cx="152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7E1BEF0-9CAF-4C3E-B58F-8050489D4B55}"/>
              </a:ext>
            </a:extLst>
          </p:cNvPr>
          <p:cNvCxnSpPr/>
          <p:nvPr/>
        </p:nvCxnSpPr>
        <p:spPr>
          <a:xfrm>
            <a:off x="2508250" y="2395101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2E87DCE4-FF3F-4AD3-B2B2-61FE99B23457}"/>
              </a:ext>
            </a:extLst>
          </p:cNvPr>
          <p:cNvCxnSpPr/>
          <p:nvPr/>
        </p:nvCxnSpPr>
        <p:spPr>
          <a:xfrm>
            <a:off x="2353483" y="2591951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A08FC9A3-0AC2-4100-B325-AF0248C5C052}"/>
              </a:ext>
            </a:extLst>
          </p:cNvPr>
          <p:cNvCxnSpPr/>
          <p:nvPr/>
        </p:nvCxnSpPr>
        <p:spPr>
          <a:xfrm>
            <a:off x="2590800" y="2767297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3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43C5B2-1259-4A94-B9DA-4DB2B2312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F0B4ABAB-5935-4F67-925E-D41387B2C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71980"/>
              </p:ext>
            </p:extLst>
          </p:nvPr>
        </p:nvGraphicFramePr>
        <p:xfrm>
          <a:off x="706730" y="737403"/>
          <a:ext cx="7730540" cy="35162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6108">
                  <a:extLst>
                    <a:ext uri="{9D8B030D-6E8A-4147-A177-3AD203B41FA5}">
                      <a16:colId xmlns:a16="http://schemas.microsoft.com/office/drawing/2014/main" val="1523339697"/>
                    </a:ext>
                  </a:extLst>
                </a:gridCol>
                <a:gridCol w="1546108">
                  <a:extLst>
                    <a:ext uri="{9D8B030D-6E8A-4147-A177-3AD203B41FA5}">
                      <a16:colId xmlns:a16="http://schemas.microsoft.com/office/drawing/2014/main" val="612967311"/>
                    </a:ext>
                  </a:extLst>
                </a:gridCol>
                <a:gridCol w="1546108">
                  <a:extLst>
                    <a:ext uri="{9D8B030D-6E8A-4147-A177-3AD203B41FA5}">
                      <a16:colId xmlns:a16="http://schemas.microsoft.com/office/drawing/2014/main" val="1665752592"/>
                    </a:ext>
                  </a:extLst>
                </a:gridCol>
                <a:gridCol w="1546108">
                  <a:extLst>
                    <a:ext uri="{9D8B030D-6E8A-4147-A177-3AD203B41FA5}">
                      <a16:colId xmlns:a16="http://schemas.microsoft.com/office/drawing/2014/main" val="2091762004"/>
                    </a:ext>
                  </a:extLst>
                </a:gridCol>
                <a:gridCol w="1546108">
                  <a:extLst>
                    <a:ext uri="{9D8B030D-6E8A-4147-A177-3AD203B41FA5}">
                      <a16:colId xmlns:a16="http://schemas.microsoft.com/office/drawing/2014/main" val="1420352593"/>
                    </a:ext>
                  </a:extLst>
                </a:gridCol>
              </a:tblGrid>
              <a:tr h="586049"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BÉ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DÉU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ÉS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MÀ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MÉS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1728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BE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DEU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MA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MES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819154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MÓN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PÈL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QUÈ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SÉ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SÍ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20181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MON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PEL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QUE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SI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387750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SÒL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SÓN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TÉ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ÚS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VÓS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6596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SOL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SON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TE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US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>
                          <a:solidFill>
                            <a:schemeClr val="accent1"/>
                          </a:solidFill>
                          <a:latin typeface="Droid Sans"/>
                        </a:rPr>
                        <a:t>VOS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02530103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02054898-CE58-40A3-A1FF-05412488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6" b="89773" l="6860" r="89974">
                        <a14:foregroundMark x1="54354" y1="42614" x2="7124" y2="53409"/>
                        <a14:foregroundMark x1="48549" y1="45739" x2="35620" y2="38068"/>
                        <a14:foregroundMark x1="41425" y1="38068" x2="64380" y2="38068"/>
                        <a14:foregroundMark x1="61478" y1="36648" x2="47230" y2="11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741" y="786492"/>
            <a:ext cx="554181" cy="5147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3CE74-6B62-44A5-AC48-96CBE2B5D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486" t="24829" r="18592" b="27350"/>
          <a:stretch/>
        </p:blipFill>
        <p:spPr>
          <a:xfrm>
            <a:off x="1629442" y="760237"/>
            <a:ext cx="644240" cy="505691"/>
          </a:xfrm>
          <a:prstGeom prst="rect">
            <a:avLst/>
          </a:prstGeom>
        </p:spPr>
      </p:pic>
      <p:pic>
        <p:nvPicPr>
          <p:cNvPr id="6" name="Picture 4" descr="Las mejores 42 ideas de Dibujo de ovejas | dibujo de ovejas, dibujos para  niños, dibujos">
            <a:extLst>
              <a:ext uri="{FF2B5EF4-FFF2-40B4-BE49-F238E27FC236}">
                <a16:creationId xmlns:a16="http://schemas.microsoft.com/office/drawing/2014/main" id="{B9B882D7-F6F8-4C21-BACF-25837A90B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8" b="99106" l="4182" r="97455">
                        <a14:foregroundMark x1="40364" y1="17174" x2="32909" y2="13596"/>
                        <a14:foregroundMark x1="38909" y1="17889" x2="30182" y2="23614"/>
                        <a14:foregroundMark x1="30182" y1="23614" x2="29273" y2="27907"/>
                        <a14:foregroundMark x1="49091" y1="20751" x2="40364" y2="17174"/>
                        <a14:foregroundMark x1="40364" y1="17174" x2="31273" y2="21467"/>
                        <a14:foregroundMark x1="31273" y1="21467" x2="30364" y2="28086"/>
                        <a14:foregroundMark x1="58909" y1="26476" x2="39636" y2="36136"/>
                        <a14:foregroundMark x1="39636" y1="36136" x2="38727" y2="40429"/>
                        <a14:foregroundMark x1="82000" y1="29517" x2="61636" y2="67263"/>
                        <a14:foregroundMark x1="89455" y1="28444" x2="90727" y2="27191"/>
                        <a14:foregroundMark x1="94182" y1="24866" x2="92364" y2="34884"/>
                        <a14:foregroundMark x1="93455" y1="46512" x2="43273" y2="42397"/>
                        <a14:foregroundMark x1="43273" y1="42397" x2="33273" y2="37567"/>
                        <a14:foregroundMark x1="33273" y1="37567" x2="95091" y2="46512"/>
                        <a14:foregroundMark x1="95091" y1="46512" x2="85455" y2="50626"/>
                        <a14:foregroundMark x1="85455" y1="50626" x2="73636" y2="69231"/>
                        <a14:foregroundMark x1="73636" y1="69231" x2="71455" y2="78533"/>
                        <a14:foregroundMark x1="71455" y1="78533" x2="57636" y2="93739"/>
                        <a14:foregroundMark x1="57636" y1="93739" x2="47455" y2="93023"/>
                        <a14:foregroundMark x1="47455" y1="93023" x2="56545" y2="89624"/>
                        <a14:foregroundMark x1="56545" y1="89624" x2="79091" y2="91055"/>
                        <a14:foregroundMark x1="81273" y1="90161" x2="70182" y2="93202"/>
                        <a14:foregroundMark x1="70182" y1="93202" x2="57091" y2="93023"/>
                        <a14:foregroundMark x1="55818" y1="69946" x2="20727" y2="27549"/>
                        <a14:foregroundMark x1="20727" y1="27549" x2="16909" y2="18962"/>
                        <a14:foregroundMark x1="16909" y1="18962" x2="20727" y2="10376"/>
                        <a14:foregroundMark x1="20727" y1="10376" x2="24727" y2="9481"/>
                        <a14:foregroundMark x1="29273" y1="9302" x2="38909" y2="8766"/>
                        <a14:foregroundMark x1="38909" y1="8766" x2="50364" y2="10018"/>
                        <a14:foregroundMark x1="50364" y1="10018" x2="76727" y2="26297"/>
                        <a14:foregroundMark x1="76727" y1="26297" x2="79636" y2="30411"/>
                        <a14:foregroundMark x1="61818" y1="61896" x2="54727" y2="68694"/>
                        <a14:foregroundMark x1="54727" y1="68694" x2="44909" y2="68873"/>
                        <a14:foregroundMark x1="44909" y1="68873" x2="42364" y2="59750"/>
                        <a14:foregroundMark x1="42364" y1="59750" x2="66182" y2="37925"/>
                        <a14:foregroundMark x1="66182" y1="37925" x2="68182" y2="28623"/>
                        <a14:foregroundMark x1="68182" y1="28623" x2="63636" y2="19857"/>
                        <a14:foregroundMark x1="63636" y1="19857" x2="34364" y2="8945"/>
                        <a14:foregroundMark x1="34364" y1="8945" x2="24182" y2="7871"/>
                        <a14:foregroundMark x1="24182" y1="7871" x2="16909" y2="15206"/>
                        <a14:foregroundMark x1="16909" y1="15206" x2="12749" y2="23234"/>
                        <a14:foregroundMark x1="8946" y1="27434" x2="4909" y2="31306"/>
                        <a14:foregroundMark x1="4909" y1="31306" x2="38545" y2="55098"/>
                        <a14:foregroundMark x1="38545" y1="55098" x2="37636" y2="64937"/>
                        <a14:foregroundMark x1="37636" y1="64937" x2="45455" y2="72093"/>
                        <a14:foregroundMark x1="45455" y1="72093" x2="50182" y2="80501"/>
                        <a14:foregroundMark x1="50182" y1="80501" x2="52000" y2="90340"/>
                        <a14:foregroundMark x1="52000" y1="90340" x2="58182" y2="97317"/>
                        <a14:foregroundMark x1="58182" y1="97317" x2="68364" y2="93918"/>
                        <a14:foregroundMark x1="68364" y1="93918" x2="87818" y2="94812"/>
                        <a14:foregroundMark x1="87818" y1="94812" x2="81636" y2="74419"/>
                        <a14:foregroundMark x1="81636" y1="74419" x2="93636" y2="47406"/>
                        <a14:foregroundMark x1="93636" y1="47406" x2="87818" y2="28623"/>
                        <a14:foregroundMark x1="87818" y1="28623" x2="71636" y2="17352"/>
                        <a14:foregroundMark x1="74909" y1="17710" x2="85636" y2="20572"/>
                        <a14:foregroundMark x1="85636" y1="20572" x2="97818" y2="46691"/>
                        <a14:foregroundMark x1="35818" y1="5188" x2="26182" y2="5009"/>
                        <a14:foregroundMark x1="26182" y1="5009" x2="24727" y2="6261"/>
                        <a14:foregroundMark x1="40545" y1="2862" x2="51273" y2="21288"/>
                        <a14:foregroundMark x1="51273" y1="21288" x2="40182" y2="24687"/>
                        <a14:foregroundMark x1="40182" y1="24687" x2="21273" y2="17710"/>
                        <a14:foregroundMark x1="12459" y1="28023" x2="7818" y2="33453"/>
                        <a14:foregroundMark x1="21273" y1="17710" x2="15039" y2="25004"/>
                        <a14:foregroundMark x1="7818" y1="33453" x2="4182" y2="34168"/>
                        <a14:foregroundMark x1="79091" y1="97853" x2="88727" y2="95170"/>
                        <a14:foregroundMark x1="88727" y1="95170" x2="89091" y2="98927"/>
                        <a14:foregroundMark x1="61273" y1="98390" x2="58000" y2="99284"/>
                        <a14:foregroundMark x1="9455" y1="17531" x2="15455" y2="14848"/>
                        <a14:foregroundMark x1="36000" y1="68694" x2="27636" y2="67979"/>
                        <a14:foregroundMark x1="39818" y1="2326" x2="39091" y2="358"/>
                        <a14:backgroundMark x1="12000" y1="25224" x2="10545" y2="25939"/>
                        <a14:backgroundMark x1="12545" y1="24150" x2="9273" y2="26476"/>
                        <a14:backgroundMark x1="11818" y1="23256" x2="8364" y2="27013"/>
                        <a14:backgroundMark x1="12545" y1="23077" x2="11273" y2="24329"/>
                        <a14:backgroundMark x1="52545" y1="79070" x2="52545" y2="78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37" y="1366539"/>
            <a:ext cx="438439" cy="4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ño PNG Y SVG De Ilustración De Letra B Amarilla Para Camisetas">
            <a:extLst>
              <a:ext uri="{FF2B5EF4-FFF2-40B4-BE49-F238E27FC236}">
                <a16:creationId xmlns:a16="http://schemas.microsoft.com/office/drawing/2014/main" id="{9A02BE6C-6E35-4287-B74B-9EC25524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02" y="1405340"/>
            <a:ext cx="438439" cy="4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376FE05-501D-4805-B00B-820BDC0288EB}"/>
              </a:ext>
            </a:extLst>
          </p:cNvPr>
          <p:cNvSpPr txBox="1"/>
          <p:nvPr/>
        </p:nvSpPr>
        <p:spPr>
          <a:xfrm>
            <a:off x="701097" y="1096616"/>
            <a:ext cx="4748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chemeClr val="accent1"/>
                </a:solidFill>
                <a:latin typeface="Droid Sans"/>
              </a:rPr>
              <a:t>BÉNS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892096-82AA-4EE0-A243-D5265C5DED94}"/>
              </a:ext>
            </a:extLst>
          </p:cNvPr>
          <p:cNvSpPr txBox="1"/>
          <p:nvPr/>
        </p:nvSpPr>
        <p:spPr>
          <a:xfrm>
            <a:off x="2435066" y="1096616"/>
            <a:ext cx="4780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chemeClr val="accent1"/>
                </a:solidFill>
                <a:latin typeface="Droid Sans"/>
              </a:rPr>
              <a:t>DÉUS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1C9020-2448-46FC-8A6E-64EAE8A18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69" b="93770" l="7463" r="94925">
                        <a14:foregroundMark x1="63582" y1="7869" x2="61194" y2="7869"/>
                        <a14:foregroundMark x1="85672" y1="85902" x2="45970" y2="90820"/>
                        <a14:foregroundMark x1="45970" y1="90820" x2="25970" y2="87213"/>
                        <a14:foregroundMark x1="25970" y1="87213" x2="21493" y2="84590"/>
                        <a14:foregroundMark x1="13433" y1="78689" x2="7761" y2="76393"/>
                        <a14:foregroundMark x1="48955" y1="92459" x2="57313" y2="94426"/>
                        <a14:foregroundMark x1="92836" y1="81311" x2="79403" y2="80328"/>
                        <a14:foregroundMark x1="94925" y1="77377" x2="94925" y2="77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560" y="784610"/>
            <a:ext cx="562715" cy="4862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718E895-804E-45D6-9350-7E591DD65BF2}"/>
              </a:ext>
            </a:extLst>
          </p:cNvPr>
          <p:cNvSpPr txBox="1"/>
          <p:nvPr/>
        </p:nvSpPr>
        <p:spPr>
          <a:xfrm>
            <a:off x="2777555" y="1657067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VERB DEURE</a:t>
            </a:r>
          </a:p>
        </p:txBody>
      </p:sp>
      <p:pic>
        <p:nvPicPr>
          <p:cNvPr id="12" name="Picture 8" descr="▷ Significado del número 10 ⭐ Guía de la numerología | tarot-gratis">
            <a:extLst>
              <a:ext uri="{FF2B5EF4-FFF2-40B4-BE49-F238E27FC236}">
                <a16:creationId xmlns:a16="http://schemas.microsoft.com/office/drawing/2014/main" id="{E772BFFF-11F3-499C-999D-898B2017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47" y="1397202"/>
            <a:ext cx="442152" cy="44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F143BCB-198D-4F29-A064-9C527E7E982E}"/>
              </a:ext>
            </a:extLst>
          </p:cNvPr>
          <p:cNvSpPr txBox="1"/>
          <p:nvPr/>
        </p:nvSpPr>
        <p:spPr>
          <a:xfrm>
            <a:off x="4082029" y="1424049"/>
            <a:ext cx="979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PRONOM REFLEXIU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4E228C-905A-4ADE-9E95-5B3EDD617C57}"/>
              </a:ext>
            </a:extLst>
          </p:cNvPr>
          <p:cNvSpPr txBox="1"/>
          <p:nvPr/>
        </p:nvSpPr>
        <p:spPr>
          <a:xfrm>
            <a:off x="4187477" y="878268"/>
            <a:ext cx="99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Droid Sans"/>
              </a:rPr>
              <a:t>VERB SER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9BC56E5-18B8-4E17-AD46-400CF6074B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62" b="94678" l="9777" r="96648">
                        <a14:foregroundMark x1="58659" y1="5042" x2="62011" y2="94678"/>
                        <a14:foregroundMark x1="96648" y1="39496" x2="86592" y2="42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4527" y="779436"/>
            <a:ext cx="469414" cy="46810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9D749EF-AC5E-40D9-9E57-4FBC7A41BAA7}"/>
              </a:ext>
            </a:extLst>
          </p:cNvPr>
          <p:cNvSpPr txBox="1"/>
          <p:nvPr/>
        </p:nvSpPr>
        <p:spPr>
          <a:xfrm>
            <a:off x="5458851" y="1405862"/>
            <a:ext cx="1008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POSSESSIU</a:t>
            </a:r>
            <a:br>
              <a:rPr lang="es-ES" sz="1100" b="1">
                <a:solidFill>
                  <a:schemeClr val="tx1"/>
                </a:solidFill>
                <a:latin typeface="Droid Sans"/>
              </a:rPr>
            </a:br>
            <a:r>
              <a:rPr lang="es-ES" sz="1100" b="1">
                <a:solidFill>
                  <a:schemeClr val="tx1"/>
                </a:solidFill>
                <a:latin typeface="Droid Sans"/>
              </a:rPr>
              <a:t>(=LA MEUA)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CC9CA2D-E357-4095-985A-91BDE186EC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96" b="98408" l="0" r="95899">
                        <a14:foregroundMark x1="45426" y1="37261" x2="43218" y2="62102"/>
                        <a14:foregroundMark x1="43218" y1="62102" x2="22713" y2="46497"/>
                        <a14:foregroundMark x1="22713" y1="46497" x2="16719" y2="23885"/>
                        <a14:foregroundMark x1="16719" y1="23885" x2="32808" y2="6688"/>
                        <a14:foregroundMark x1="32808" y1="6688" x2="79495" y2="7006"/>
                        <a14:foregroundMark x1="79495" y1="7006" x2="88644" y2="29299"/>
                        <a14:foregroundMark x1="88644" y1="29299" x2="80757" y2="77070"/>
                        <a14:foregroundMark x1="80757" y1="77070" x2="58044" y2="84395"/>
                        <a14:foregroundMark x1="58044" y1="84395" x2="18927" y2="85032"/>
                        <a14:foregroundMark x1="75710" y1="70701" x2="19243" y2="83121"/>
                        <a14:foregroundMark x1="19243" y1="83121" x2="15142" y2="68153"/>
                        <a14:foregroundMark x1="69085" y1="45541" x2="55836" y2="62420"/>
                        <a14:foregroundMark x1="55836" y1="62420" x2="36278" y2="74204"/>
                        <a14:foregroundMark x1="36278" y1="74204" x2="36278" y2="74204"/>
                        <a14:foregroundMark x1="88644" y1="48089" x2="67192" y2="84395"/>
                        <a14:foregroundMark x1="83281" y1="73567" x2="43218" y2="92357"/>
                        <a14:foregroundMark x1="43218" y1="92357" x2="20820" y2="89490"/>
                        <a14:foregroundMark x1="20820" y1="89490" x2="11356" y2="70064"/>
                        <a14:foregroundMark x1="11356" y1="70064" x2="11356" y2="50000"/>
                        <a14:foregroundMark x1="11672" y1="47134" x2="13565" y2="69108"/>
                        <a14:foregroundMark x1="13565" y1="69108" x2="32808" y2="82166"/>
                        <a14:foregroundMark x1="32808" y1="82166" x2="58991" y2="82484"/>
                        <a14:foregroundMark x1="58991" y1="82484" x2="80757" y2="80573"/>
                        <a14:foregroundMark x1="80757" y1="80573" x2="91798" y2="60828"/>
                        <a14:foregroundMark x1="92762" y1="39843" x2="94006" y2="12739"/>
                        <a14:foregroundMark x1="92249" y1="51003" x2="92317" y2="49519"/>
                        <a14:foregroundMark x1="91798" y1="60828" x2="92182" y2="52453"/>
                        <a14:foregroundMark x1="70978" y1="17197" x2="65931" y2="23567"/>
                        <a14:foregroundMark x1="94322" y1="9236" x2="78233" y2="20064"/>
                        <a14:foregroundMark x1="78864" y1="18790" x2="66877" y2="24522"/>
                        <a14:foregroundMark x1="78549" y1="82803" x2="95899" y2="70382"/>
                        <a14:foregroundMark x1="95659" y1="27021" x2="95584" y2="13376"/>
                        <a14:foregroundMark x1="95788" y1="50280" x2="95786" y2="49864"/>
                        <a14:foregroundMark x1="95899" y1="70382" x2="95859" y2="63201"/>
                        <a14:foregroundMark x1="6395" y1="44904" x2="6940" y2="74204"/>
                        <a14:foregroundMark x1="5678" y1="6369" x2="5731" y2="9236"/>
                        <a14:foregroundMark x1="6940" y1="74204" x2="32177" y2="58599"/>
                        <a14:foregroundMark x1="32177" y1="58599" x2="52997" y2="65287"/>
                        <a14:foregroundMark x1="52997" y1="65287" x2="66246" y2="47134"/>
                        <a14:foregroundMark x1="66246" y1="47134" x2="39117" y2="43631"/>
                        <a14:foregroundMark x1="39117" y1="43631" x2="19558" y2="58280"/>
                        <a14:foregroundMark x1="19558" y1="58280" x2="26498" y2="82484"/>
                        <a14:foregroundMark x1="26498" y1="82484" x2="53312" y2="82484"/>
                        <a14:foregroundMark x1="53312" y1="82484" x2="70347" y2="68153"/>
                        <a14:foregroundMark x1="70347" y1="68153" x2="57098" y2="44268"/>
                        <a14:foregroundMark x1="57098" y1="44268" x2="28707" y2="51274"/>
                        <a14:foregroundMark x1="28707" y1="51274" x2="19874" y2="79299"/>
                        <a14:foregroundMark x1="19874" y1="79299" x2="39748" y2="88535"/>
                        <a14:foregroundMark x1="39748" y1="88535" x2="60568" y2="76433"/>
                        <a14:foregroundMark x1="60568" y1="76433" x2="46372" y2="92994"/>
                        <a14:foregroundMark x1="46372" y1="92994" x2="13880" y2="90446"/>
                        <a14:foregroundMark x1="66246" y1="51592" x2="22082" y2="77389"/>
                        <a14:foregroundMark x1="22082" y1="77389" x2="59306" y2="51592"/>
                        <a14:foregroundMark x1="59306" y1="51592" x2="54890" y2="79936"/>
                        <a14:foregroundMark x1="54890" y1="79936" x2="74448" y2="59873"/>
                        <a14:foregroundMark x1="74448" y1="59873" x2="78549" y2="42675"/>
                        <a14:foregroundMark x1="82019" y1="44904" x2="33123" y2="46178"/>
                        <a14:foregroundMark x1="33123" y1="46178" x2="32177" y2="45541"/>
                        <a14:foregroundMark x1="72555" y1="41720" x2="6627" y2="39395"/>
                        <a14:foregroundMark x1="79180" y1="40764" x2="20189" y2="47771"/>
                        <a14:foregroundMark x1="79811" y1="80892" x2="70978" y2="94268"/>
                        <a14:foregroundMark x1="72240" y1="88217" x2="51874" y2="94772"/>
                        <a14:foregroundMark x1="40379" y1="79618" x2="26814" y2="60510"/>
                        <a14:foregroundMark x1="26814" y1="60510" x2="23659" y2="38535"/>
                        <a14:foregroundMark x1="23659" y1="38535" x2="7886" y2="22611"/>
                        <a14:foregroundMark x1="7886" y1="22611" x2="39117" y2="18153"/>
                        <a14:foregroundMark x1="72555" y1="30573" x2="51735" y2="22930"/>
                        <a14:foregroundMark x1="51735" y1="22930" x2="39432" y2="22293"/>
                        <a14:foregroundMark x1="67508" y1="22611" x2="27445" y2="14650"/>
                        <a14:foregroundMark x1="68454" y1="15287" x2="23975" y2="23567"/>
                        <a14:foregroundMark x1="23975" y1="23567" x2="22082" y2="27707"/>
                        <a14:foregroundMark x1="77287" y1="37261" x2="31230" y2="26433"/>
                        <a14:foregroundMark x1="82965" y1="21656" x2="33438" y2="20701"/>
                        <a14:foregroundMark x1="33438" y1="20701" x2="31861" y2="21656"/>
                        <a14:foregroundMark x1="78233" y1="21656" x2="74448" y2="37898"/>
                        <a14:foregroundMark x1="88328" y1="33121" x2="69401" y2="17834"/>
                        <a14:foregroundMark x1="69401" y1="17834" x2="46372" y2="11146"/>
                        <a14:foregroundMark x1="46372" y1="11146" x2="23659" y2="10828"/>
                        <a14:foregroundMark x1="23659" y1="10828" x2="47319" y2="7006"/>
                        <a14:foregroundMark x1="47319" y1="7006" x2="91167" y2="7006"/>
                        <a14:foregroundMark x1="91167" y1="7006" x2="90536" y2="54777"/>
                        <a14:foregroundMark x1="90536" y1="54777" x2="82334" y2="74841"/>
                        <a14:foregroundMark x1="82334" y1="74841" x2="67508" y2="91401"/>
                        <a14:foregroundMark x1="67508" y1="91401" x2="54479" y2="95044"/>
                        <a14:foregroundMark x1="26035" y1="96298" x2="23028" y2="96178"/>
                        <a14:foregroundMark x1="23028" y1="96178" x2="5678" y2="83121"/>
                        <a14:foregroundMark x1="5678" y1="83121" x2="10095" y2="15924"/>
                        <a14:foregroundMark x1="10095" y1="15924" x2="79811" y2="5414"/>
                        <a14:foregroundMark x1="79811" y1="5414" x2="97161" y2="18153"/>
                        <a14:foregroundMark x1="97161" y1="18153" x2="97613" y2="27214"/>
                        <a14:foregroundMark x1="99369" y1="62420" x2="82965" y2="81210"/>
                        <a14:foregroundMark x1="82965" y1="81210" x2="76341" y2="3185"/>
                        <a14:foregroundMark x1="76341" y1="3185" x2="48580" y2="6051"/>
                        <a14:foregroundMark x1="48580" y1="6051" x2="38486" y2="25796"/>
                        <a14:foregroundMark x1="38486" y1="25796" x2="17666" y2="30892"/>
                        <a14:foregroundMark x1="17666" y1="30892" x2="44164" y2="21019"/>
                        <a14:foregroundMark x1="44164" y1="21019" x2="30599" y2="50637"/>
                        <a14:foregroundMark x1="30599" y1="50637" x2="44164" y2="71019"/>
                        <a14:foregroundMark x1="44164" y1="71019" x2="63091" y2="43312"/>
                        <a14:foregroundMark x1="63091" y1="43312" x2="31546" y2="35350"/>
                        <a14:foregroundMark x1="31546" y1="35350" x2="17981" y2="57962"/>
                        <a14:foregroundMark x1="17981" y1="57962" x2="40379" y2="61783"/>
                        <a14:foregroundMark x1="30915" y1="23885" x2="12618" y2="13057"/>
                        <a14:foregroundMark x1="23975" y1="12739" x2="6627" y2="10708"/>
                        <a14:foregroundMark x1="6940" y1="7643" x2="22082" y2="5732"/>
                        <a14:foregroundMark x1="41325" y1="31847" x2="19243" y2="33121"/>
                        <a14:foregroundMark x1="19243" y1="33121" x2="64353" y2="38535"/>
                        <a14:foregroundMark x1="64353" y1="38535" x2="69716" y2="85669"/>
                        <a14:foregroundMark x1="69716" y1="85669" x2="89590" y2="76115"/>
                        <a14:foregroundMark x1="89590" y1="76115" x2="53565" y2="96482"/>
                        <a14:foregroundMark x1="25001" y1="97926" x2="6940" y2="87898"/>
                        <a14:foregroundMark x1="6940" y1="87898" x2="5994" y2="78025"/>
                        <a14:foregroundMark x1="34700" y1="38535" x2="13249" y2="36943"/>
                        <a14:foregroundMark x1="13249" y1="36943" x2="14196" y2="15287"/>
                        <a14:foregroundMark x1="14196" y1="15287" x2="34700" y2="6051"/>
                        <a14:foregroundMark x1="34700" y1="6051" x2="78549" y2="6369"/>
                        <a14:foregroundMark x1="78549" y1="6369" x2="95268" y2="20064"/>
                        <a14:foregroundMark x1="94966" y1="63384" x2="94953" y2="65287"/>
                        <a14:foregroundMark x1="95061" y1="49792" x2="95057" y2="50430"/>
                        <a14:foregroundMark x1="95268" y1="20064" x2="95220" y2="26977"/>
                        <a14:foregroundMark x1="94953" y1="65287" x2="82019" y2="85032"/>
                        <a14:foregroundMark x1="82019" y1="85032" x2="62145" y2="95541"/>
                        <a14:foregroundMark x1="25479" y1="97174" x2="19243" y2="97452"/>
                        <a14:foregroundMark x1="62145" y1="95541" x2="53930" y2="95907"/>
                        <a14:foregroundMark x1="19243" y1="97452" x2="3470" y2="82166"/>
                        <a14:foregroundMark x1="3470" y1="82166" x2="3470" y2="81529"/>
                        <a14:foregroundMark x1="23659" y1="6369" x2="34069" y2="6688"/>
                        <a14:foregroundMark x1="10726" y1="93631" x2="5678" y2="87898"/>
                        <a14:foregroundMark x1="17666" y1="98089" x2="5363" y2="87580"/>
                        <a14:foregroundMark x1="6309" y1="88535" x2="10726" y2="97771"/>
                        <a14:foregroundMark x1="14511" y1="96497" x2="6309" y2="95223"/>
                        <a14:foregroundMark x1="4732" y1="89809" x2="4732" y2="91401"/>
                        <a14:foregroundMark x1="17350" y1="45541" x2="17350" y2="57325"/>
                        <a14:foregroundMark x1="5047" y1="9873" x2="9148" y2="45541"/>
                        <a14:foregroundMark x1="4732" y1="25159" x2="5994" y2="48408"/>
                        <a14:foregroundMark x1="95899" y1="27070" x2="95899" y2="64331"/>
                        <a14:foregroundMark x1="95899" y1="64331" x2="95899" y2="64331"/>
                        <a14:foregroundMark x1="23975" y1="95223" x2="54890" y2="95223"/>
                        <a14:backgroundMark x1="1262" y1="24841" x2="1262" y2="23926"/>
                        <a14:backgroundMark x1="1262" y1="23926" x2="1262" y2="25351"/>
                        <a14:backgroundMark x1="1262" y1="9236" x2="1262" y2="103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8986" y="1392669"/>
            <a:ext cx="458522" cy="45418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BC44C3D-0364-4170-BEC1-3267C79023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195" b="96104" l="6369" r="94268">
                        <a14:foregroundMark x1="52548" y1="7143" x2="49363" y2="5519"/>
                        <a14:foregroundMark x1="94268" y1="45455" x2="94268" y2="51623"/>
                        <a14:foregroundMark x1="57962" y1="91558" x2="51911" y2="96104"/>
                        <a14:foregroundMark x1="6369" y1="46753" x2="8280" y2="516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8869" y="816750"/>
            <a:ext cx="463031" cy="45418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788A5A6-C976-4337-A975-41A6837A2C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68" b="94587" l="5983" r="94587">
                        <a14:foregroundMark x1="26211" y1="36467" x2="22222" y2="56410"/>
                        <a14:foregroundMark x1="22222" y1="56410" x2="23932" y2="63248"/>
                        <a14:foregroundMark x1="81481" y1="74074" x2="64957" y2="85755"/>
                        <a14:foregroundMark x1="64957" y1="85755" x2="43305" y2="85470"/>
                        <a14:foregroundMark x1="43305" y1="85470" x2="28490" y2="67236"/>
                        <a14:foregroundMark x1="28490" y1="67236" x2="29060" y2="45869"/>
                        <a14:foregroundMark x1="29060" y1="45869" x2="41311" y2="28490"/>
                        <a14:foregroundMark x1="41311" y1="28490" x2="47863" y2="9117"/>
                        <a14:foregroundMark x1="47863" y1="9117" x2="69231" y2="11111"/>
                        <a14:foregroundMark x1="90883" y1="37607" x2="90883" y2="59259"/>
                        <a14:foregroundMark x1="90883" y1="59259" x2="87464" y2="64672"/>
                        <a14:foregroundMark x1="69231" y1="85185" x2="49003" y2="92023"/>
                        <a14:foregroundMark x1="49003" y1="92023" x2="30484" y2="83476"/>
                        <a14:foregroundMark x1="30484" y1="83476" x2="15670" y2="68091"/>
                        <a14:foregroundMark x1="15670" y1="68091" x2="6553" y2="49288"/>
                        <a14:foregroundMark x1="6553" y1="49288" x2="5983" y2="35328"/>
                        <a14:foregroundMark x1="48148" y1="9117" x2="63533" y2="8547"/>
                        <a14:foregroundMark x1="96296" y1="40456" x2="95157" y2="61538"/>
                        <a14:foregroundMark x1="95157" y1="61538" x2="81197" y2="77493"/>
                        <a14:foregroundMark x1="81197" y1="77493" x2="43305" y2="95157"/>
                        <a14:foregroundMark x1="43305" y1="95157" x2="33048" y2="69801"/>
                        <a14:foregroundMark x1="33048" y1="69801" x2="35043" y2="26496"/>
                        <a14:foregroundMark x1="35043" y1="26496" x2="46439" y2="9117"/>
                        <a14:foregroundMark x1="46439" y1="9117" x2="52422" y2="6268"/>
                        <a14:foregroundMark x1="96296" y1="40741" x2="96011" y2="62393"/>
                        <a14:foregroundMark x1="96011" y1="62393" x2="83476" y2="79487"/>
                        <a14:foregroundMark x1="83476" y1="79487" x2="44160" y2="94587"/>
                        <a14:foregroundMark x1="44160" y1="94587" x2="38462" y2="94587"/>
                        <a14:foregroundMark x1="94587" y1="45869" x2="94302" y2="58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3311" y="1983191"/>
            <a:ext cx="438439" cy="438439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D8F88FE-66D2-4189-BC22-169B9F60EB92}"/>
              </a:ext>
            </a:extLst>
          </p:cNvPr>
          <p:cNvSpPr txBox="1"/>
          <p:nvPr/>
        </p:nvSpPr>
        <p:spPr>
          <a:xfrm>
            <a:off x="749008" y="2575129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POSSESSIU</a:t>
            </a:r>
            <a:br>
              <a:rPr lang="es-ES" sz="1100" b="1">
                <a:solidFill>
                  <a:schemeClr val="tx1"/>
                </a:solidFill>
                <a:latin typeface="Droid Sans"/>
              </a:rPr>
            </a:br>
            <a:r>
              <a:rPr lang="es-ES" sz="1100" b="1">
                <a:solidFill>
                  <a:schemeClr val="tx1"/>
                </a:solidFill>
                <a:latin typeface="Droid Sans"/>
              </a:rPr>
              <a:t>(=EL MEU)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EEAE53C-4791-4361-91D7-CD8BD9CF65A2}"/>
              </a:ext>
            </a:extLst>
          </p:cNvPr>
          <p:cNvSpPr txBox="1"/>
          <p:nvPr/>
        </p:nvSpPr>
        <p:spPr>
          <a:xfrm>
            <a:off x="2454302" y="2254692"/>
            <a:ext cx="4395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chemeClr val="accent1"/>
                </a:solidFill>
                <a:latin typeface="Droid Sans"/>
              </a:rPr>
              <a:t>PÈLS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47C0425-C0CA-4FC7-9526-2743E0CB70E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33" b="94444" l="9220" r="93972">
                        <a14:foregroundMark x1="67376" y1="88333" x2="42199" y2="88333"/>
                        <a14:foregroundMark x1="82270" y1="91389" x2="37234" y2="92222"/>
                        <a14:foregroundMark x1="43972" y1="94167" x2="31560" y2="94722"/>
                        <a14:foregroundMark x1="91135" y1="84722" x2="93972" y2="91389"/>
                        <a14:foregroundMark x1="90780" y1="86944" x2="82979" y2="82778"/>
                        <a14:foregroundMark x1="92199" y1="86389" x2="92199" y2="92778"/>
                        <a14:foregroundMark x1="19858" y1="83056" x2="10993" y2="94722"/>
                        <a14:foregroundMark x1="59220" y1="11111" x2="72695" y2="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9560" y="1955747"/>
            <a:ext cx="386438" cy="49332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E4FD8B8-25A9-480D-B3C6-38E2EFFDF8BF}"/>
              </a:ext>
            </a:extLst>
          </p:cNvPr>
          <p:cNvSpPr txBox="1"/>
          <p:nvPr/>
        </p:nvSpPr>
        <p:spPr>
          <a:xfrm>
            <a:off x="2284779" y="2558738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CONTRACCIÓ</a:t>
            </a:r>
            <a:br>
              <a:rPr lang="es-ES" sz="1100" b="1">
                <a:solidFill>
                  <a:schemeClr val="tx1"/>
                </a:solidFill>
                <a:latin typeface="Droid Sans"/>
              </a:rPr>
            </a:br>
            <a:r>
              <a:rPr lang="es-ES" sz="1100" b="1">
                <a:solidFill>
                  <a:schemeClr val="tx1"/>
                </a:solidFill>
                <a:latin typeface="Droid Sans"/>
              </a:rPr>
              <a:t>(PER + EL)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79292DF-87F6-4992-ACCE-D4C8CD5638C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975" b="95912" l="3235" r="94340">
                        <a14:foregroundMark x1="29380" y1="81132" x2="16442" y2="82390"/>
                        <a14:foregroundMark x1="44744" y1="90252" x2="13747" y2="87107"/>
                        <a14:foregroundMark x1="13747" y1="87107" x2="5660" y2="90252"/>
                        <a14:foregroundMark x1="42318" y1="13836" x2="29650" y2="6289"/>
                        <a14:foregroundMark x1="65229" y1="35849" x2="63612" y2="39623"/>
                        <a14:foregroundMark x1="67385" y1="44654" x2="69542" y2="45597"/>
                        <a14:foregroundMark x1="63073" y1="50314" x2="64960" y2="52830"/>
                        <a14:foregroundMark x1="94340" y1="27673" x2="94340" y2="30818"/>
                        <a14:foregroundMark x1="85984" y1="56918" x2="83827" y2="58805"/>
                        <a14:foregroundMark x1="3235" y1="89308" x2="10782" y2="95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1084" y="1955747"/>
            <a:ext cx="586141" cy="5024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7546ECB-3508-48A2-A4AC-78BD7D349A2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22" b="95860" l="9873" r="89809">
                        <a14:foregroundMark x1="48726" y1="7962" x2="57962" y2="10828"/>
                        <a14:foregroundMark x1="72930" y1="89490" x2="52548" y2="90446"/>
                        <a14:foregroundMark x1="54140" y1="81847" x2="81529" y2="95860"/>
                        <a14:foregroundMark x1="20701" y1="50637" x2="19108" y2="50637"/>
                        <a14:foregroundMark x1="13694" y1="45223" x2="11465" y2="45223"/>
                        <a14:foregroundMark x1="18471" y1="37580" x2="18471" y2="37580"/>
                        <a14:foregroundMark x1="48089" y1="6369" x2="55096" y2="3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1154" y="2499831"/>
            <a:ext cx="548700" cy="548700"/>
          </a:xfrm>
          <a:prstGeom prst="rect">
            <a:avLst/>
          </a:prstGeom>
        </p:spPr>
      </p:pic>
      <p:pic>
        <p:nvPicPr>
          <p:cNvPr id="26" name="Gráfico 25" descr="Signo de exclamación">
            <a:extLst>
              <a:ext uri="{FF2B5EF4-FFF2-40B4-BE49-F238E27FC236}">
                <a16:creationId xmlns:a16="http://schemas.microsoft.com/office/drawing/2014/main" id="{2AFA00DF-29F3-4B2D-9B27-115092C390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53972" y="2569379"/>
            <a:ext cx="306413" cy="30641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95D81B5-B2A8-49F1-9C96-BC72E8BA9B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22" b="95860" l="9873" r="89809">
                        <a14:foregroundMark x1="48726" y1="7962" x2="57962" y2="10828"/>
                        <a14:foregroundMark x1="72930" y1="89490" x2="52548" y2="90446"/>
                        <a14:foregroundMark x1="54140" y1="81847" x2="81529" y2="95860"/>
                        <a14:foregroundMark x1="20701" y1="50637" x2="19108" y2="50637"/>
                        <a14:foregroundMark x1="13694" y1="45223" x2="11465" y2="45223"/>
                        <a14:foregroundMark x1="18471" y1="37580" x2="18471" y2="37580"/>
                        <a14:foregroundMark x1="48089" y1="6369" x2="55096" y2="3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9190" y="2506528"/>
            <a:ext cx="548700" cy="5487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1BCF082-D3BB-451F-932E-B18215FB16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442" b="92025" l="9763" r="96834">
                        <a14:foregroundMark x1="62533" y1="11043" x2="54090" y2="6442"/>
                        <a14:foregroundMark x1="63325" y1="91411" x2="30079" y2="91411"/>
                        <a14:foregroundMark x1="30079" y1="91411" x2="63852" y2="90798"/>
                        <a14:foregroundMark x1="63852" y1="90798" x2="83905" y2="92025"/>
                        <a14:foregroundMark x1="96834" y1="54601" x2="90501" y2="63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3941" y="1950322"/>
            <a:ext cx="586141" cy="504174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D6A30B0-6547-44A5-8E72-6404C920DA7E}"/>
              </a:ext>
            </a:extLst>
          </p:cNvPr>
          <p:cNvSpPr txBox="1"/>
          <p:nvPr/>
        </p:nvSpPr>
        <p:spPr>
          <a:xfrm>
            <a:off x="5465362" y="2602198"/>
            <a:ext cx="1029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PRONOM REFLEXIU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7961F48-EAED-4016-AD3C-FE448DC9BB8B}"/>
              </a:ext>
            </a:extLst>
          </p:cNvPr>
          <p:cNvSpPr txBox="1"/>
          <p:nvPr/>
        </p:nvSpPr>
        <p:spPr>
          <a:xfrm>
            <a:off x="6938790" y="2271944"/>
            <a:ext cx="349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chemeClr val="accent1"/>
                </a:solidFill>
                <a:latin typeface="Droid Sans"/>
              </a:rPr>
              <a:t>SÍS</a:t>
            </a:r>
          </a:p>
        </p:txBody>
      </p:sp>
      <p:pic>
        <p:nvPicPr>
          <p:cNvPr id="31" name="Picture 10" descr="Ilustración de Verde Tick Y Confirmar Diseño De Vectores De Icono y más  Vectores Libres de Derechos de Símbolo de visto bueno - iStock">
            <a:extLst>
              <a:ext uri="{FF2B5EF4-FFF2-40B4-BE49-F238E27FC236}">
                <a16:creationId xmlns:a16="http://schemas.microsoft.com/office/drawing/2014/main" id="{91738392-A69B-4391-8CE8-8AF59A93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95" y="1843779"/>
            <a:ext cx="782298" cy="7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9EAF72C-31F9-4ACF-952D-05690E79AB84}"/>
              </a:ext>
            </a:extLst>
          </p:cNvPr>
          <p:cNvSpPr txBox="1"/>
          <p:nvPr/>
        </p:nvSpPr>
        <p:spPr>
          <a:xfrm>
            <a:off x="7232132" y="2620059"/>
            <a:ext cx="9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>
                <a:solidFill>
                  <a:schemeClr val="tx1"/>
                </a:solidFill>
                <a:latin typeface="Droid Sans"/>
              </a:rPr>
              <a:t>CONJUNCIÓ</a:t>
            </a:r>
          </a:p>
          <a:p>
            <a:pPr algn="ctr"/>
            <a:r>
              <a:rPr lang="es-ES" sz="900" b="1">
                <a:solidFill>
                  <a:schemeClr val="tx1"/>
                </a:solidFill>
                <a:latin typeface="Droid Sans"/>
              </a:rPr>
              <a:t>CONDICIONAL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425748C-8E0C-46BA-8D3E-F498E66D28EF}"/>
              </a:ext>
            </a:extLst>
          </p:cNvPr>
          <p:cNvCxnSpPr>
            <a:cxnSpLocks/>
          </p:cNvCxnSpPr>
          <p:nvPr/>
        </p:nvCxnSpPr>
        <p:spPr>
          <a:xfrm>
            <a:off x="6995613" y="2681027"/>
            <a:ext cx="287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D688C4-5FF9-409B-9352-02D1C6D77C9A}"/>
              </a:ext>
            </a:extLst>
          </p:cNvPr>
          <p:cNvCxnSpPr>
            <a:cxnSpLocks/>
          </p:cNvCxnSpPr>
          <p:nvPr/>
        </p:nvCxnSpPr>
        <p:spPr>
          <a:xfrm>
            <a:off x="6995613" y="2740558"/>
            <a:ext cx="287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C751D0E7-4A3D-4A7B-A58E-32798106851B}"/>
              </a:ext>
            </a:extLst>
          </p:cNvPr>
          <p:cNvCxnSpPr>
            <a:cxnSpLocks/>
          </p:cNvCxnSpPr>
          <p:nvPr/>
        </p:nvCxnSpPr>
        <p:spPr>
          <a:xfrm>
            <a:off x="6995613" y="2800090"/>
            <a:ext cx="287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D84CA16-AD10-45FF-B70A-470A28F9E287}"/>
              </a:ext>
            </a:extLst>
          </p:cNvPr>
          <p:cNvCxnSpPr>
            <a:cxnSpLocks/>
          </p:cNvCxnSpPr>
          <p:nvPr/>
        </p:nvCxnSpPr>
        <p:spPr>
          <a:xfrm>
            <a:off x="6995613" y="2854858"/>
            <a:ext cx="287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F11D1378-0C1C-417E-B0F4-B20F9342F0E3}"/>
              </a:ext>
            </a:extLst>
          </p:cNvPr>
          <p:cNvCxnSpPr>
            <a:cxnSpLocks/>
          </p:cNvCxnSpPr>
          <p:nvPr/>
        </p:nvCxnSpPr>
        <p:spPr>
          <a:xfrm>
            <a:off x="6995613" y="2909627"/>
            <a:ext cx="2876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Gráfico 37" descr="Nota musical">
            <a:extLst>
              <a:ext uri="{FF2B5EF4-FFF2-40B4-BE49-F238E27FC236}">
                <a16:creationId xmlns:a16="http://schemas.microsoft.com/office/drawing/2014/main" id="{1FDEC682-E6F3-4D45-9744-7862B8273F0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0800000">
            <a:off x="6982411" y="2740558"/>
            <a:ext cx="287683" cy="28768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E660FE8-DF53-4CE2-9468-1CD8FAACFE9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5672" b="92239" l="7094" r="95423">
                        <a14:foregroundMark x1="24027" y1="11343" x2="19222" y2="8060"/>
                        <a14:foregroundMark x1="53776" y1="32537" x2="50572" y2="31642"/>
                        <a14:foregroundMark x1="62471" y1="44776" x2="59954" y2="45373"/>
                        <a14:foregroundMark x1="77346" y1="32239" x2="79405" y2="31642"/>
                        <a14:foregroundMark x1="93822" y1="69851" x2="71167" y2="92537"/>
                        <a14:foregroundMark x1="71167" y1="92537" x2="17620" y2="92537"/>
                        <a14:foregroundMark x1="17620" y1="92537" x2="7094" y2="74328"/>
                        <a14:foregroundMark x1="28375" y1="12239" x2="20595" y2="8060"/>
                        <a14:foregroundMark x1="23112" y1="9851" x2="21968" y2="5672"/>
                        <a14:foregroundMark x1="95423" y1="72537" x2="95423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692" y="3128416"/>
            <a:ext cx="675640" cy="51793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DF0FFF0-CD97-412F-9AD3-0A8BDBECE73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9867" b="96800" l="8312" r="93247">
                        <a14:foregroundMark x1="50390" y1="9867" x2="50390" y2="11200"/>
                        <a14:foregroundMark x1="93766" y1="52533" x2="89610" y2="53067"/>
                        <a14:foregroundMark x1="52468" y1="92800" x2="48312" y2="93067"/>
                        <a14:foregroundMark x1="50909" y1="93600" x2="52468" y2="96800"/>
                        <a14:foregroundMark x1="8312" y1="53600" x2="10909" y2="53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3" y="3678120"/>
            <a:ext cx="569439" cy="554648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ADBF5B2-75CB-47A7-A206-09765064669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496" b="93769" l="5280" r="94720">
                        <a14:foregroundMark x1="74845" y1="16617" x2="74845" y2="16617"/>
                        <a14:foregroundMark x1="92236" y1="17211" x2="92236" y2="17211"/>
                        <a14:foregroundMark x1="50621" y1="90208" x2="17391" y2="76261"/>
                        <a14:foregroundMark x1="17391" y1="76261" x2="5280" y2="48961"/>
                        <a14:foregroundMark x1="94720" y1="31751" x2="93168" y2="31751"/>
                        <a14:foregroundMark x1="77950" y1="11573" x2="72050" y2="9496"/>
                        <a14:foregroundMark x1="94720" y1="14243" x2="94720" y2="14243"/>
                        <a14:foregroundMark x1="53727" y1="91691" x2="42857" y2="94065"/>
                        <a14:foregroundMark x1="47516" y1="76261" x2="50311" y2="70623"/>
                        <a14:foregroundMark x1="53727" y1="71810" x2="45342" y2="81899"/>
                        <a14:foregroundMark x1="91925" y1="58457" x2="71429" y2="85757"/>
                        <a14:foregroundMark x1="71429" y1="85757" x2="37578" y2="91691"/>
                        <a14:foregroundMark x1="37578" y1="91691" x2="10870" y2="71513"/>
                        <a14:foregroundMark x1="10870" y1="71513" x2="5901" y2="38872"/>
                        <a14:foregroundMark x1="5901" y1="38872" x2="6832" y2="37389"/>
                        <a14:foregroundMark x1="3416" y1="51929" x2="16770" y2="83680"/>
                        <a14:foregroundMark x1="16770" y1="83680" x2="50311" y2="96142"/>
                        <a14:foregroundMark x1="50311" y1="96142" x2="82609" y2="84273"/>
                        <a14:foregroundMark x1="82609" y1="84273" x2="94720" y2="51929"/>
                        <a14:foregroundMark x1="94720" y1="51929" x2="78261" y2="21958"/>
                        <a14:foregroundMark x1="78261" y1="21958" x2="46273" y2="10979"/>
                        <a14:foregroundMark x1="46273" y1="10979" x2="40373" y2="10979"/>
                        <a14:foregroundMark x1="50621" y1="76261" x2="64596" y2="74777"/>
                        <a14:foregroundMark x1="54348" y1="77448" x2="47205" y2="67656"/>
                        <a14:foregroundMark x1="52795" y1="71513" x2="45342" y2="765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401" y="3754056"/>
            <a:ext cx="377277" cy="39485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9CDF853D-8312-4F2C-B0DF-72225E08A5C6}"/>
              </a:ext>
            </a:extLst>
          </p:cNvPr>
          <p:cNvSpPr txBox="1"/>
          <p:nvPr/>
        </p:nvSpPr>
        <p:spPr>
          <a:xfrm>
            <a:off x="755520" y="3419255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chemeClr val="accent1"/>
                </a:solidFill>
                <a:latin typeface="Droid Sans"/>
              </a:rPr>
              <a:t>SÒLS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55FA095-0172-481E-B2C6-B5B7131511ED}"/>
              </a:ext>
            </a:extLst>
          </p:cNvPr>
          <p:cNvSpPr txBox="1"/>
          <p:nvPr/>
        </p:nvSpPr>
        <p:spPr>
          <a:xfrm>
            <a:off x="1158980" y="4022508"/>
            <a:ext cx="1098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VERB SOLER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B4F0FD1-6C47-4416-99FA-CAFC955F16E4}"/>
              </a:ext>
            </a:extLst>
          </p:cNvPr>
          <p:cNvSpPr txBox="1"/>
          <p:nvPr/>
        </p:nvSpPr>
        <p:spPr>
          <a:xfrm>
            <a:off x="1237168" y="3662874"/>
            <a:ext cx="845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SOLITARI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D03DC1D-622B-4D6C-846F-DB70DD910BC5}"/>
              </a:ext>
            </a:extLst>
          </p:cNvPr>
          <p:cNvSpPr txBox="1"/>
          <p:nvPr/>
        </p:nvSpPr>
        <p:spPr>
          <a:xfrm>
            <a:off x="2797009" y="3242187"/>
            <a:ext cx="928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VERB SER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E4F0B7F9-703C-44C6-AB33-59F29707BB9F}"/>
              </a:ext>
            </a:extLst>
          </p:cNvPr>
          <p:cNvSpPr txBox="1"/>
          <p:nvPr/>
        </p:nvSpPr>
        <p:spPr>
          <a:xfrm>
            <a:off x="2574855" y="3792455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chemeClr val="tx1"/>
                </a:solidFill>
                <a:latin typeface="Droid Sans"/>
              </a:rPr>
              <a:t>POSSESSIU</a:t>
            </a:r>
            <a:br>
              <a:rPr lang="es-ES" sz="900" b="1">
                <a:solidFill>
                  <a:schemeClr val="tx1"/>
                </a:solidFill>
                <a:latin typeface="Droid Sans"/>
              </a:rPr>
            </a:br>
            <a:r>
              <a:rPr lang="es-ES" sz="900" b="1">
                <a:solidFill>
                  <a:schemeClr val="tx1"/>
                </a:solidFill>
                <a:latin typeface="Droid Sans"/>
              </a:rPr>
              <a:t>(=EL SEU)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18748E3F-9515-4B6C-9931-3AAAD033FDF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9901" b="89604" l="9146" r="96037">
                        <a14:foregroundMark x1="79878" y1="24752" x2="74390" y2="49010"/>
                        <a14:foregroundMark x1="77134" y1="41584" x2="45732" y2="44554"/>
                        <a14:foregroundMark x1="66159" y1="34653" x2="45122" y2="21287"/>
                        <a14:foregroundMark x1="45122" y1="21287" x2="23476" y2="19802"/>
                        <a14:foregroundMark x1="23476" y1="19802" x2="24390" y2="54455"/>
                        <a14:foregroundMark x1="24390" y1="54455" x2="35061" y2="83663"/>
                        <a14:foregroundMark x1="35061" y1="83663" x2="56098" y2="86139"/>
                        <a14:foregroundMark x1="56098" y1="86139" x2="70732" y2="62376"/>
                        <a14:foregroundMark x1="70732" y1="62376" x2="75000" y2="43069"/>
                        <a14:foregroundMark x1="82622" y1="35149" x2="62500" y2="35149"/>
                        <a14:foregroundMark x1="62500" y1="35149" x2="47866" y2="50990"/>
                        <a14:foregroundMark x1="70427" y1="44554" x2="48171" y2="41089"/>
                        <a14:foregroundMark x1="48171" y1="41089" x2="66159" y2="56931"/>
                        <a14:foregroundMark x1="66159" y1="56931" x2="71951" y2="48020"/>
                        <a14:foregroundMark x1="64634" y1="45545" x2="66159" y2="63861"/>
                        <a14:foregroundMark x1="83232" y1="44554" x2="57622" y2="50990"/>
                        <a14:foregroundMark x1="57622" y1="50990" x2="49695" y2="63366"/>
                        <a14:foregroundMark x1="73171" y1="67327" x2="90549" y2="60891"/>
                        <a14:foregroundMark x1="81707" y1="60396" x2="55183" y2="66337"/>
                        <a14:foregroundMark x1="67073" y1="63366" x2="82317" y2="53960"/>
                        <a14:foregroundMark x1="92988" y1="44554" x2="75305" y2="63861"/>
                        <a14:foregroundMark x1="75305" y1="63861" x2="70122" y2="78713"/>
                        <a14:foregroundMark x1="75915" y1="63861" x2="82012" y2="48515"/>
                        <a14:foregroundMark x1="83232" y1="47525" x2="74695" y2="69307"/>
                        <a14:foregroundMark x1="71646" y1="76238" x2="60366" y2="77228"/>
                        <a14:foregroundMark x1="51220" y1="75743" x2="41159" y2="68317"/>
                        <a14:foregroundMark x1="62195" y1="80693" x2="72866" y2="80693"/>
                        <a14:foregroundMark x1="61585" y1="78218" x2="49085" y2="77723"/>
                        <a14:foregroundMark x1="48780" y1="76733" x2="70122" y2="78713"/>
                        <a14:foregroundMark x1="70732" y1="77723" x2="43902" y2="73762"/>
                        <a14:foregroundMark x1="33841" y1="73762" x2="35366" y2="75743"/>
                        <a14:foregroundMark x1="39329" y1="78713" x2="50610" y2="81683"/>
                        <a14:foregroundMark x1="50610" y1="81683" x2="34756" y2="72772"/>
                        <a14:foregroundMark x1="26220" y1="64851" x2="23476" y2="60396"/>
                        <a14:foregroundMark x1="22256" y1="48515" x2="19207" y2="44059"/>
                        <a14:foregroundMark x1="12805" y1="36634" x2="12195" y2="30693"/>
                        <a14:foregroundMark x1="15854" y1="22772" x2="17988" y2="20792"/>
                        <a14:foregroundMark x1="23171" y1="18812" x2="51524" y2="20792"/>
                        <a14:foregroundMark x1="59756" y1="20792" x2="45427" y2="28218"/>
                        <a14:foregroundMark x1="43902" y1="28218" x2="64939" y2="29703"/>
                        <a14:foregroundMark x1="64939" y1="29703" x2="68902" y2="28713"/>
                        <a14:foregroundMark x1="70427" y1="26238" x2="55488" y2="19802"/>
                        <a14:foregroundMark x1="64329" y1="19802" x2="82927" y2="19802"/>
                        <a14:foregroundMark x1="81707" y1="19802" x2="64634" y2="14851"/>
                        <a14:foregroundMark x1="72256" y1="15347" x2="96037" y2="16337"/>
                        <a14:foregroundMark x1="92073" y1="16337" x2="88415" y2="28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9688" y="3733659"/>
            <a:ext cx="790650" cy="486924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F3B62868-D2EF-4DA5-9B10-D72B6B551C59}"/>
              </a:ext>
            </a:extLst>
          </p:cNvPr>
          <p:cNvSpPr txBox="1"/>
          <p:nvPr/>
        </p:nvSpPr>
        <p:spPr>
          <a:xfrm>
            <a:off x="4918637" y="4022508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-TE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9123372-DEB7-410E-9093-C047643820C9}"/>
              </a:ext>
            </a:extLst>
          </p:cNvPr>
          <p:cNvSpPr txBox="1"/>
          <p:nvPr/>
        </p:nvSpPr>
        <p:spPr>
          <a:xfrm>
            <a:off x="4264094" y="3248506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VERB TENIR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7537CF7-9097-4D42-BA27-B8FD8C754E69}"/>
              </a:ext>
            </a:extLst>
          </p:cNvPr>
          <p:cNvSpPr txBox="1"/>
          <p:nvPr/>
        </p:nvSpPr>
        <p:spPr>
          <a:xfrm>
            <a:off x="5664055" y="3246850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ACCIÓ D’USAR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37D111E-DD5D-445A-9C61-784BCC147E21}"/>
              </a:ext>
            </a:extLst>
          </p:cNvPr>
          <p:cNvSpPr txBox="1"/>
          <p:nvPr/>
        </p:nvSpPr>
        <p:spPr>
          <a:xfrm>
            <a:off x="5322525" y="3820677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Droid Sans"/>
              </a:rPr>
              <a:t>PRONOM FEBLE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1B7120A-A4F2-4DB6-9145-9C20E9008A30}"/>
              </a:ext>
            </a:extLst>
          </p:cNvPr>
          <p:cNvSpPr txBox="1"/>
          <p:nvPr/>
        </p:nvSpPr>
        <p:spPr>
          <a:xfrm>
            <a:off x="7251567" y="3246850"/>
            <a:ext cx="1165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FORMA DE TRACTAMENT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87BE8348-5A6C-4F9A-A906-00257E9FB0B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9690" b="95349" l="6854" r="92212">
                        <a14:foregroundMark x1="49844" y1="15891" x2="49533" y2="90310"/>
                        <a14:foregroundMark x1="49533" y1="90310" x2="19315" y2="95349"/>
                        <a14:foregroundMark x1="19315" y1="95349" x2="76636" y2="87209"/>
                        <a14:foregroundMark x1="76636" y1="87209" x2="82243" y2="87209"/>
                        <a14:foregroundMark x1="92212" y1="89922" x2="89720" y2="15504"/>
                        <a14:foregroundMark x1="10903" y1="17442" x2="6854" y2="52326"/>
                        <a14:foregroundMark x1="6854" y1="52326" x2="9034" y2="63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0385" y="3097314"/>
            <a:ext cx="263382" cy="211691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D99B4E5B-037B-4817-9869-B5F8C633F5D1}"/>
              </a:ext>
            </a:extLst>
          </p:cNvPr>
          <p:cNvSpPr txBox="1"/>
          <p:nvPr/>
        </p:nvSpPr>
        <p:spPr>
          <a:xfrm>
            <a:off x="6923505" y="3795020"/>
            <a:ext cx="10586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Droid Sans"/>
              </a:rPr>
              <a:t>PRONOM FEBLE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69A73A1-1BCC-43E7-A3E8-4ACA70ECAB59}"/>
              </a:ext>
            </a:extLst>
          </p:cNvPr>
          <p:cNvSpPr txBox="1"/>
          <p:nvPr/>
        </p:nvSpPr>
        <p:spPr>
          <a:xfrm>
            <a:off x="655899" y="4244928"/>
            <a:ext cx="3498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accent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PLURALS</a:t>
            </a:r>
            <a:r>
              <a:rPr lang="es-ES" sz="12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:</a:t>
            </a: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l’accent es </a:t>
            </a:r>
            <a:r>
              <a:rPr lang="es-ES" sz="1200" u="sng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manté</a:t>
            </a: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(menys </a:t>
            </a:r>
            <a:r>
              <a:rPr lang="es-ES" sz="1200">
                <a:solidFill>
                  <a:schemeClr val="accent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mans</a:t>
            </a: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i </a:t>
            </a:r>
            <a:r>
              <a:rPr lang="es-ES" sz="1200">
                <a:solidFill>
                  <a:schemeClr val="accent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mons</a:t>
            </a: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)</a:t>
            </a:r>
            <a:endParaRPr lang="es-ES" sz="1200" b="1">
              <a:solidFill>
                <a:schemeClr val="tx1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4EF57A1-138A-414D-AE3E-94630DA89836}"/>
              </a:ext>
            </a:extLst>
          </p:cNvPr>
          <p:cNvSpPr txBox="1"/>
          <p:nvPr/>
        </p:nvSpPr>
        <p:spPr>
          <a:xfrm>
            <a:off x="5149568" y="4245123"/>
            <a:ext cx="3345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>
                <a:solidFill>
                  <a:schemeClr val="accent2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DERIVATS I COMPOSTOS</a:t>
            </a:r>
            <a:r>
              <a:rPr lang="es-ES" sz="12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:</a:t>
            </a: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l’accent </a:t>
            </a:r>
            <a:r>
              <a:rPr lang="es-ES" sz="1200" u="sng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no</a:t>
            </a: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 es manté</a:t>
            </a:r>
            <a:endParaRPr lang="es-ES" sz="1200" b="1">
              <a:solidFill>
                <a:schemeClr val="tx1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809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D16C45-C50A-4A94-80BC-A1ABF8794347}"/>
              </a:ext>
            </a:extLst>
          </p:cNvPr>
          <p:cNvSpPr/>
          <p:nvPr/>
        </p:nvSpPr>
        <p:spPr>
          <a:xfrm>
            <a:off x="1687153" y="1118783"/>
            <a:ext cx="6154520" cy="346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prst="relaxedInset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3"/>
            </a:pPr>
            <a:r>
              <a:rPr lang="es-ES"/>
              <a:t>Els barbarismes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849621" y="1619202"/>
            <a:ext cx="7359198" cy="2946675"/>
          </a:xfrm>
          <a:prstGeom prst="rect">
            <a:avLst/>
          </a:prstGeom>
        </p:spPr>
        <p:txBody>
          <a:bodyPr spcFirstLastPara="1" wrap="square" lIns="0" tIns="0" rIns="0" bIns="0" numCol="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Exemples</a:t>
            </a:r>
            <a:endParaRPr sz="1400" u="sng">
              <a:solidFill>
                <a:schemeClr val="accent6"/>
              </a:solidFill>
              <a:uFill>
                <a:solidFill>
                  <a:schemeClr val="accent3"/>
                </a:solidFill>
              </a:uFill>
              <a:latin typeface="Montserrat" panose="020B0604020202020204" charset="0"/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bústia</a:t>
            </a:r>
            <a:r>
              <a:rPr lang="es-ES" sz="1200"/>
              <a:t> (buzón)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aniversari</a:t>
            </a:r>
            <a:r>
              <a:rPr lang="es-ES" sz="1200"/>
              <a:t> (cumpleaños)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tauró</a:t>
            </a:r>
            <a:r>
              <a:rPr lang="es-ES" sz="1200"/>
              <a:t> (tiburón)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porc</a:t>
            </a:r>
            <a:r>
              <a:rPr lang="es-ES" sz="1200"/>
              <a:t> (cerdo)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xifra</a:t>
            </a:r>
            <a:r>
              <a:rPr lang="es-ES" sz="1200"/>
              <a:t> (cifra)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ensurt / esglai</a:t>
            </a:r>
            <a:r>
              <a:rPr lang="es-ES" sz="1200"/>
              <a:t> (susto)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xarxa</a:t>
            </a:r>
            <a:r>
              <a:rPr lang="es-ES" sz="1200"/>
              <a:t> (red)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enginyer</a:t>
            </a:r>
            <a:r>
              <a:rPr lang="es-ES" sz="1200"/>
              <a:t> (ingeniero)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mai</a:t>
            </a:r>
            <a:r>
              <a:rPr lang="es-ES" sz="1200"/>
              <a:t> (jamás)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potser</a:t>
            </a:r>
            <a:r>
              <a:rPr lang="es-ES" sz="1200"/>
              <a:t> (quizás)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davant</a:t>
            </a:r>
            <a:r>
              <a:rPr lang="es-ES" sz="1200"/>
              <a:t> (delante)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quasi</a:t>
            </a:r>
            <a:r>
              <a:rPr lang="es-ES" sz="1200"/>
              <a:t> (casi)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rebutjar</a:t>
            </a:r>
            <a:r>
              <a:rPr lang="es-ES" sz="1200"/>
              <a:t> (rechazar)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trofeu</a:t>
            </a:r>
            <a:r>
              <a:rPr lang="es-ES" sz="1200"/>
              <a:t> (trofeo)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creuar</a:t>
            </a:r>
            <a:r>
              <a:rPr lang="es-ES" sz="1200"/>
              <a:t> (cruzar)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aconseguir / assolir</a:t>
            </a:r>
            <a:r>
              <a:rPr lang="es-ES" sz="1200"/>
              <a:t> (lograr)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lluitar</a:t>
            </a:r>
            <a:r>
              <a:rPr lang="es-ES" sz="1200"/>
              <a:t> (luchar)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recolzar / suportar</a:t>
            </a:r>
            <a:r>
              <a:rPr lang="es-ES" sz="1200"/>
              <a:t> (apoyar)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concloure</a:t>
            </a:r>
            <a:r>
              <a:rPr lang="es-ES" sz="1200"/>
              <a:t> (concluir)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sostre</a:t>
            </a:r>
            <a:r>
              <a:rPr lang="es-ES" sz="1200"/>
              <a:t> (techo)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cendrer</a:t>
            </a:r>
            <a:r>
              <a:rPr lang="es-ES" sz="1200"/>
              <a:t> (cenicero)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aixeta</a:t>
            </a:r>
            <a:r>
              <a:rPr lang="es-ES" sz="1200"/>
              <a:t> (grifo)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calçotets</a:t>
            </a:r>
            <a:r>
              <a:rPr lang="es-ES" sz="1200"/>
              <a:t> (calzoncillos)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embolic</a:t>
            </a:r>
            <a:r>
              <a:rPr lang="es-ES" sz="1200"/>
              <a:t> (lío)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raspall</a:t>
            </a:r>
            <a:r>
              <a:rPr lang="es-ES" sz="1200"/>
              <a:t> (cepillo)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entrepà</a:t>
            </a:r>
            <a:r>
              <a:rPr lang="es-ES" sz="1200"/>
              <a:t> (bocadillo)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butà</a:t>
            </a:r>
            <a:r>
              <a:rPr lang="es-ES" sz="1200"/>
              <a:t> (butano)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luxe</a:t>
            </a:r>
            <a:r>
              <a:rPr lang="es-ES" sz="1200"/>
              <a:t> (lujo)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fins</a:t>
            </a:r>
            <a:r>
              <a:rPr lang="es-ES" sz="1200"/>
              <a:t> (hasta)</a:t>
            </a:r>
            <a:endParaRPr lang="es-ES" sz="1200" b="1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endParaRPr sz="1200" b="1"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785149" y="1089861"/>
            <a:ext cx="6423669" cy="4043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/>
              <a:t>Els </a:t>
            </a:r>
            <a:r>
              <a:rPr lang="es-ES" sz="1200" b="1"/>
              <a:t>barbarismes</a:t>
            </a:r>
            <a:r>
              <a:rPr lang="es-ES" sz="1200"/>
              <a:t> són paraules d’altres llengües que s’utilitzen en lloc dels </a:t>
            </a:r>
            <a:r>
              <a:rPr lang="es-ES" sz="1200" u="sng"/>
              <a:t>termes apropiats</a:t>
            </a:r>
            <a:r>
              <a:rPr lang="es-ES" sz="1200"/>
              <a:t>.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282E17-0B4E-43F5-8EE5-CA3ACDFF0BB7}"/>
              </a:ext>
            </a:extLst>
          </p:cNvPr>
          <p:cNvSpPr txBox="1"/>
          <p:nvPr/>
        </p:nvSpPr>
        <p:spPr>
          <a:xfrm>
            <a:off x="1687153" y="1465241"/>
            <a:ext cx="2728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Frank Ruhl Libre Light" panose="020B0604020202020204" charset="-79"/>
              <a:buChar char="›"/>
            </a:pPr>
            <a:r>
              <a:rPr lang="es-ES" sz="1200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Principalment provenen del </a:t>
            </a:r>
            <a:r>
              <a:rPr lang="es-ES" sz="12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castellà</a:t>
            </a:r>
            <a:endParaRPr lang="es-ES">
              <a:solidFill>
                <a:schemeClr val="tx1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254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4"/>
            </a:pPr>
            <a:r>
              <a:rPr lang="es-ES"/>
              <a:t>Vocabulari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2"/>
          </p:nvPr>
        </p:nvSpPr>
        <p:spPr>
          <a:xfrm>
            <a:off x="740001" y="1264729"/>
            <a:ext cx="7663997" cy="2808507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Errada:</a:t>
            </a:r>
            <a:r>
              <a:rPr lang="es-ES" sz="1200"/>
              <a:t> significa ‘acció d’errar, d’equivocar-se, de no encertar’</a:t>
            </a:r>
            <a:br>
              <a:rPr lang="es-ES" sz="1200"/>
            </a:br>
            <a:r>
              <a:rPr lang="es-ES" sz="1200"/>
              <a:t>-</a:t>
            </a:r>
            <a:r>
              <a:rPr lang="es-ES" sz="1200" i="1">
                <a:solidFill>
                  <a:schemeClr val="accent6"/>
                </a:solidFill>
              </a:rPr>
              <a:t>Manel va cometre una errada darrere d’una altra</a:t>
            </a:r>
            <a:r>
              <a:rPr lang="es-ES" sz="1200">
                <a:solidFill>
                  <a:schemeClr val="accent6"/>
                </a:solidFill>
              </a:rPr>
              <a:t>.</a:t>
            </a:r>
            <a:endParaRPr lang="es-ES" sz="1200" b="1">
              <a:solidFill>
                <a:schemeClr val="accent6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Errata:</a:t>
            </a:r>
            <a:r>
              <a:rPr lang="es-ES" sz="1200"/>
              <a:t> significa ‘errada comesa en la impressió o còpia d’un escrit’</a:t>
            </a:r>
            <a:br>
              <a:rPr lang="es-ES" sz="1200"/>
            </a:br>
            <a:r>
              <a:rPr lang="es-ES" sz="1200"/>
              <a:t>-</a:t>
            </a:r>
            <a:r>
              <a:rPr lang="es-ES" sz="1200" i="1">
                <a:solidFill>
                  <a:schemeClr val="accent6"/>
                </a:solidFill>
              </a:rPr>
              <a:t>Aquell llibre està ple d’errates.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Ironia:</a:t>
            </a:r>
            <a:r>
              <a:rPr lang="es-ES" sz="1200"/>
              <a:t> </a:t>
            </a:r>
            <a:r>
              <a:rPr lang="es-ES" sz="1200" b="1">
                <a:solidFill>
                  <a:schemeClr val="accent2"/>
                </a:solidFill>
              </a:rPr>
              <a:t>1.</a:t>
            </a:r>
            <a:r>
              <a:rPr lang="es-ES" sz="1200"/>
              <a:t> Forma d’expressar-se en què s’utilitza un to de burla dissimulada</a:t>
            </a:r>
            <a:br>
              <a:rPr lang="es-ES" sz="1200"/>
            </a:br>
            <a:r>
              <a:rPr lang="es-ES" sz="1200"/>
              <a:t>-</a:t>
            </a:r>
            <a:r>
              <a:rPr lang="es-ES" sz="1200" i="1">
                <a:solidFill>
                  <a:schemeClr val="accent6"/>
                </a:solidFill>
              </a:rPr>
              <a:t>Li agrada molt parlar amb ironia.</a:t>
            </a:r>
            <a:br>
              <a:rPr lang="es-ES" sz="1200" i="1"/>
            </a:br>
            <a:r>
              <a:rPr lang="es-ES" sz="1200"/>
              <a:t>             </a:t>
            </a:r>
            <a:r>
              <a:rPr lang="es-ES" sz="1200" b="1">
                <a:solidFill>
                  <a:schemeClr val="accent2"/>
                </a:solidFill>
              </a:rPr>
              <a:t>2.</a:t>
            </a:r>
            <a:r>
              <a:rPr lang="es-ES" sz="1200"/>
              <a:t> Figura retòrica que consisteix a dir el contrari d’allò que es vol donar a entendre, com a reprotxe o burla</a:t>
            </a:r>
            <a:br>
              <a:rPr lang="es-ES" sz="1200"/>
            </a:br>
            <a:r>
              <a:rPr lang="es-ES" sz="1200"/>
              <a:t>-</a:t>
            </a:r>
            <a:r>
              <a:rPr lang="es-ES" sz="1200" i="1">
                <a:solidFill>
                  <a:schemeClr val="accent6"/>
                </a:solidFill>
              </a:rPr>
              <a:t>M’agraden les teues sabates verdes</a:t>
            </a:r>
            <a:r>
              <a:rPr lang="es-ES" sz="1200">
                <a:solidFill>
                  <a:schemeClr val="accent6"/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Heroïna: </a:t>
            </a:r>
            <a:r>
              <a:rPr lang="es-ES" sz="1200" b="1">
                <a:solidFill>
                  <a:schemeClr val="accent2"/>
                </a:solidFill>
              </a:rPr>
              <a:t>1.</a:t>
            </a:r>
            <a:r>
              <a:rPr lang="es-ES" sz="1200" b="1"/>
              <a:t> </a:t>
            </a:r>
            <a:r>
              <a:rPr lang="es-ES" sz="1200"/>
              <a:t>Derivat diacetil de la morfina, de gran toxicitat i capaç de crear addicció.</a:t>
            </a:r>
            <a:br>
              <a:rPr lang="es-ES" sz="1200"/>
            </a:br>
            <a:r>
              <a:rPr lang="es-ES" sz="1200" i="1">
                <a:solidFill>
                  <a:schemeClr val="accent6"/>
                </a:solidFill>
              </a:rPr>
              <a:t>Ha augmentat el consum d’heroïna.</a:t>
            </a:r>
            <a:br>
              <a:rPr lang="es-ES" sz="1200" b="1" i="1"/>
            </a:br>
            <a:r>
              <a:rPr lang="es-ES" sz="1200" b="1">
                <a:solidFill>
                  <a:schemeClr val="accent6"/>
                </a:solidFill>
              </a:rPr>
              <a:t>                 </a:t>
            </a:r>
            <a:r>
              <a:rPr lang="es-ES" sz="1200" b="1">
                <a:solidFill>
                  <a:schemeClr val="accent2"/>
                </a:solidFill>
              </a:rPr>
              <a:t>2.</a:t>
            </a:r>
            <a:r>
              <a:rPr lang="es-ES" sz="1200">
                <a:solidFill>
                  <a:schemeClr val="accent6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</a:rPr>
              <a:t>Dona que es distingueix pel seu valor o el seu coratge extraordinaris.</a:t>
            </a:r>
            <a:br>
              <a:rPr lang="es-ES" sz="1200">
                <a:solidFill>
                  <a:schemeClr val="tx1"/>
                </a:solidFill>
              </a:rPr>
            </a:br>
            <a:r>
              <a:rPr lang="es-ES" sz="1200">
                <a:solidFill>
                  <a:schemeClr val="tx1"/>
                </a:solidFill>
              </a:rPr>
              <a:t>-</a:t>
            </a:r>
            <a:r>
              <a:rPr lang="es-ES" sz="1200" i="1">
                <a:solidFill>
                  <a:schemeClr val="accent6"/>
                </a:solidFill>
              </a:rPr>
              <a:t>Medea fou una heroïna grega</a:t>
            </a:r>
            <a:r>
              <a:rPr lang="es-ES" sz="1200">
                <a:solidFill>
                  <a:schemeClr val="accent6"/>
                </a:solidFill>
              </a:rPr>
              <a:t>.</a:t>
            </a:r>
            <a:endParaRPr lang="es-ES" sz="1200" i="1">
              <a:solidFill>
                <a:schemeClr val="accent6"/>
              </a:solidFill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2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6F71FCC-EB2C-4F32-9136-9D17D0F6A98E}"/>
              </a:ext>
            </a:extLst>
          </p:cNvPr>
          <p:cNvCxnSpPr/>
          <p:nvPr/>
        </p:nvCxnSpPr>
        <p:spPr>
          <a:xfrm flipV="1">
            <a:off x="2721610" y="2029691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EC964231-7582-4FB4-8A50-C1930305B406}"/>
              </a:ext>
            </a:extLst>
          </p:cNvPr>
          <p:cNvSpPr/>
          <p:nvPr/>
        </p:nvSpPr>
        <p:spPr>
          <a:xfrm>
            <a:off x="764987" y="1087193"/>
            <a:ext cx="1404757" cy="228989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5"/>
            </a:pPr>
            <a:r>
              <a:rPr lang="es-ES"/>
              <a:t>El teatre de la Renaixença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Google Shape;77;p14">
            <a:extLst>
              <a:ext uri="{FF2B5EF4-FFF2-40B4-BE49-F238E27FC236}">
                <a16:creationId xmlns:a16="http://schemas.microsoft.com/office/drawing/2014/main" id="{43C6C595-E607-4599-9E3F-8D0F39F81F57}"/>
              </a:ext>
            </a:extLst>
          </p:cNvPr>
          <p:cNvSpPr txBox="1">
            <a:spLocks/>
          </p:cNvSpPr>
          <p:nvPr/>
        </p:nvSpPr>
        <p:spPr>
          <a:xfrm>
            <a:off x="828839" y="1073339"/>
            <a:ext cx="1340905" cy="2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buFont typeface="Frank Ruhl Libre Light"/>
              <a:buNone/>
            </a:pPr>
            <a:r>
              <a:rPr lang="es-ES" sz="1400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El teatre culte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endParaRPr lang="es-ES" sz="1200" b="1"/>
          </a:p>
        </p:txBody>
      </p:sp>
      <p:sp>
        <p:nvSpPr>
          <p:cNvPr id="9" name="Google Shape;77;p14">
            <a:extLst>
              <a:ext uri="{FF2B5EF4-FFF2-40B4-BE49-F238E27FC236}">
                <a16:creationId xmlns:a16="http://schemas.microsoft.com/office/drawing/2014/main" id="{B5518613-228F-4CE9-ADEC-ECDA47CE3F97}"/>
              </a:ext>
            </a:extLst>
          </p:cNvPr>
          <p:cNvSpPr txBox="1">
            <a:spLocks/>
          </p:cNvSpPr>
          <p:nvPr/>
        </p:nvSpPr>
        <p:spPr>
          <a:xfrm>
            <a:off x="828840" y="1264729"/>
            <a:ext cx="3597688" cy="110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Basat en les </a:t>
            </a:r>
            <a:r>
              <a:rPr lang="es-ES" sz="1200" b="1"/>
              <a:t>idees del romanticisme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/>
              <a:t>Ambients històrics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Personatges dominats per     </a:t>
            </a:r>
            <a:r>
              <a:rPr lang="es-ES" sz="1200" b="1"/>
              <a:t>passions amoroses</a:t>
            </a:r>
            <a:br>
              <a:rPr lang="es-ES" sz="1200" b="1"/>
            </a:br>
            <a:r>
              <a:rPr lang="es-ES" sz="1200" b="1"/>
              <a:t>                                                   afany de la llibertat</a:t>
            </a:r>
            <a:endParaRPr lang="es-ES" sz="120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360804D-F1DC-49D8-A93E-4AB10B02D437}"/>
              </a:ext>
            </a:extLst>
          </p:cNvPr>
          <p:cNvCxnSpPr/>
          <p:nvPr/>
        </p:nvCxnSpPr>
        <p:spPr>
          <a:xfrm>
            <a:off x="2708910" y="202969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69880F7-E06D-4282-ADAC-FF0005BF2910}"/>
              </a:ext>
            </a:extLst>
          </p:cNvPr>
          <p:cNvCxnSpPr/>
          <p:nvPr/>
        </p:nvCxnSpPr>
        <p:spPr>
          <a:xfrm>
            <a:off x="2712085" y="221384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85A122-10D5-4F31-A0D0-06CEFEE05A53}"/>
              </a:ext>
            </a:extLst>
          </p:cNvPr>
          <p:cNvSpPr/>
          <p:nvPr/>
        </p:nvSpPr>
        <p:spPr>
          <a:xfrm>
            <a:off x="764987" y="2472043"/>
            <a:ext cx="39801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Montserrat" panose="020B0604020202020204" charset="0"/>
              </a:rPr>
              <a:t>Frederic Soler </a:t>
            </a:r>
            <a:r>
              <a:rPr lang="es-ES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0"/>
              </a:rPr>
              <a:t>(Serafí Pirata)</a:t>
            </a:r>
            <a:endParaRPr lang="es-ES" sz="20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/>
              <a:latin typeface="Montserrat" panose="020B0604020202020204" charset="0"/>
            </a:endParaRPr>
          </a:p>
        </p:txBody>
      </p:sp>
      <p:sp>
        <p:nvSpPr>
          <p:cNvPr id="16" name="Google Shape;77;p14">
            <a:extLst>
              <a:ext uri="{FF2B5EF4-FFF2-40B4-BE49-F238E27FC236}">
                <a16:creationId xmlns:a16="http://schemas.microsoft.com/office/drawing/2014/main" id="{44C1C879-AC18-49BA-9D9C-12F7E623503A}"/>
              </a:ext>
            </a:extLst>
          </p:cNvPr>
          <p:cNvSpPr txBox="1">
            <a:spLocks/>
          </p:cNvSpPr>
          <p:nvPr/>
        </p:nvSpPr>
        <p:spPr>
          <a:xfrm>
            <a:off x="828840" y="2773379"/>
            <a:ext cx="4387396" cy="128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/>
              <a:t>Autor </a:t>
            </a:r>
            <a:r>
              <a:rPr lang="es-ES" sz="1200" b="1"/>
              <a:t>teatral</a:t>
            </a:r>
            <a:r>
              <a:rPr lang="es-ES" sz="1200"/>
              <a:t> prolífic nascut a </a:t>
            </a:r>
            <a:r>
              <a:rPr lang="es-ES" sz="1200" b="1"/>
              <a:t>Barcelona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u="sng">
                <a:uFill>
                  <a:solidFill>
                    <a:schemeClr val="accent1"/>
                  </a:solidFill>
                </a:uFill>
              </a:rPr>
              <a:t>INICIALMENT</a:t>
            </a:r>
            <a:r>
              <a:rPr lang="es-ES" sz="1200"/>
              <a:t>: obres amb     </a:t>
            </a:r>
            <a:r>
              <a:rPr lang="es-ES" sz="1200" b="1"/>
              <a:t>to de paròdia</a:t>
            </a:r>
            <a:br>
              <a:rPr lang="es-ES" sz="1200" b="1"/>
            </a:br>
            <a:r>
              <a:rPr lang="es-ES" sz="1200" b="1"/>
              <a:t>                                                    crítica dels ideals burgesos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u="sng">
                <a:uFill>
                  <a:solidFill>
                    <a:schemeClr val="accent1"/>
                  </a:solidFill>
                </a:uFill>
              </a:rPr>
              <a:t>POSTERIORMENT</a:t>
            </a:r>
            <a:r>
              <a:rPr lang="es-ES" sz="1200"/>
              <a:t>:     </a:t>
            </a:r>
            <a:r>
              <a:rPr lang="es-ES" sz="1200" b="1"/>
              <a:t>drames romàntics</a:t>
            </a:r>
            <a:br>
              <a:rPr lang="es-ES" sz="1200" b="1"/>
            </a:br>
            <a:r>
              <a:rPr lang="es-ES" sz="1200" b="1"/>
              <a:t>                                       comèdies costumistes</a:t>
            </a:r>
            <a:endParaRPr lang="es-ES" sz="1200" u="sng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BCD6902-DEE7-446B-BA6E-973772B0D722}"/>
              </a:ext>
            </a:extLst>
          </p:cNvPr>
          <p:cNvCxnSpPr/>
          <p:nvPr/>
        </p:nvCxnSpPr>
        <p:spPr>
          <a:xfrm flipV="1">
            <a:off x="2749320" y="3241548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A1F8F20-A5A4-48A6-8A3C-44D4AD8C7113}"/>
              </a:ext>
            </a:extLst>
          </p:cNvPr>
          <p:cNvCxnSpPr/>
          <p:nvPr/>
        </p:nvCxnSpPr>
        <p:spPr>
          <a:xfrm>
            <a:off x="2736620" y="3241548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28689D4-A021-47D2-9761-BFDD4714408A}"/>
              </a:ext>
            </a:extLst>
          </p:cNvPr>
          <p:cNvCxnSpPr/>
          <p:nvPr/>
        </p:nvCxnSpPr>
        <p:spPr>
          <a:xfrm>
            <a:off x="2739795" y="3425698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3611F1D-B564-46AB-9464-1CA209A1CA4F}"/>
              </a:ext>
            </a:extLst>
          </p:cNvPr>
          <p:cNvCxnSpPr/>
          <p:nvPr/>
        </p:nvCxnSpPr>
        <p:spPr>
          <a:xfrm flipV="1">
            <a:off x="2257483" y="3712602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C060D93-35B6-40BD-8130-C91CA5547F10}"/>
              </a:ext>
            </a:extLst>
          </p:cNvPr>
          <p:cNvCxnSpPr/>
          <p:nvPr/>
        </p:nvCxnSpPr>
        <p:spPr>
          <a:xfrm>
            <a:off x="2244783" y="3712602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86A4C94F-38FD-4DFE-A838-7A73CA8DE230}"/>
              </a:ext>
            </a:extLst>
          </p:cNvPr>
          <p:cNvCxnSpPr/>
          <p:nvPr/>
        </p:nvCxnSpPr>
        <p:spPr>
          <a:xfrm>
            <a:off x="2247958" y="3896752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31FF89D-F5F9-46E5-8C0A-8675DBBAC745}"/>
              </a:ext>
            </a:extLst>
          </p:cNvPr>
          <p:cNvSpPr/>
          <p:nvPr/>
        </p:nvSpPr>
        <p:spPr>
          <a:xfrm>
            <a:off x="4936599" y="2502089"/>
            <a:ext cx="39801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tserrat" panose="020B0604020202020204" charset="0"/>
              </a:rPr>
              <a:t>Àngel Guimerà </a:t>
            </a:r>
            <a:r>
              <a:rPr lang="es-ES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B0604020202020204" charset="0"/>
              </a:rPr>
              <a:t>(*)</a:t>
            </a:r>
            <a:endParaRPr lang="es-ES" sz="20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/>
              <a:latin typeface="Montserrat" panose="020B0604020202020204" charset="0"/>
            </a:endParaRPr>
          </a:p>
        </p:txBody>
      </p:sp>
      <p:sp>
        <p:nvSpPr>
          <p:cNvPr id="32" name="Google Shape;77;p14">
            <a:extLst>
              <a:ext uri="{FF2B5EF4-FFF2-40B4-BE49-F238E27FC236}">
                <a16:creationId xmlns:a16="http://schemas.microsoft.com/office/drawing/2014/main" id="{F4850E0A-0C92-45B7-812D-233368BE95F6}"/>
              </a:ext>
            </a:extLst>
          </p:cNvPr>
          <p:cNvSpPr txBox="1">
            <a:spLocks/>
          </p:cNvSpPr>
          <p:nvPr/>
        </p:nvSpPr>
        <p:spPr>
          <a:xfrm>
            <a:off x="5000452" y="2803425"/>
            <a:ext cx="3597688" cy="128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/>
              <a:t>Nascut a </a:t>
            </a:r>
            <a:r>
              <a:rPr lang="es-ES" sz="1200" b="1"/>
              <a:t>Tenerife</a:t>
            </a:r>
            <a:r>
              <a:rPr lang="es-ES" sz="1200"/>
              <a:t> i mort a </a:t>
            </a:r>
            <a:r>
              <a:rPr lang="es-ES" sz="1200" b="1"/>
              <a:t>Barcelona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Renovador del teatre      </a:t>
            </a:r>
            <a:r>
              <a:rPr lang="es-ES" sz="1200" b="1"/>
              <a:t>temàtica</a:t>
            </a:r>
            <a:br>
              <a:rPr lang="es-ES" sz="1200" b="1"/>
            </a:br>
            <a:r>
              <a:rPr lang="es-ES" sz="1200" b="1"/>
              <a:t>                                            model de la llengua</a:t>
            </a:r>
            <a:r>
              <a:rPr lang="es-ES" sz="1200"/>
              <a:t> </a:t>
            </a:r>
            <a:r>
              <a:rPr lang="es-ES" sz="1200" b="1"/>
              <a:t>viva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Drames realistes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>
                <a:uFill>
                  <a:solidFill>
                    <a:schemeClr val="accent1"/>
                  </a:solidFill>
                </a:uFill>
              </a:rPr>
              <a:t>Temàtica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passional     </a:t>
            </a:r>
            <a:r>
              <a:rPr lang="es-ES" sz="1200" b="1">
                <a:uFill>
                  <a:solidFill>
                    <a:schemeClr val="accent1"/>
                  </a:solidFill>
                </a:uFill>
                <a:sym typeface="Wingdings" panose="05000000000000000000" pitchFamily="2" charset="2"/>
              </a:rPr>
              <a:t>relació de poder</a:t>
            </a:r>
            <a:endParaRPr lang="es-ES" sz="1200" u="sng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FDB89AF-3E43-43E8-95E1-FBA967E20427}"/>
              </a:ext>
            </a:extLst>
          </p:cNvPr>
          <p:cNvCxnSpPr/>
          <p:nvPr/>
        </p:nvCxnSpPr>
        <p:spPr>
          <a:xfrm flipV="1">
            <a:off x="6616133" y="3268551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AB16A0DA-6610-4E2A-932A-7A6B199EA5F2}"/>
              </a:ext>
            </a:extLst>
          </p:cNvPr>
          <p:cNvCxnSpPr/>
          <p:nvPr/>
        </p:nvCxnSpPr>
        <p:spPr>
          <a:xfrm>
            <a:off x="6603433" y="326855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B7062896-BE7B-4FD2-B99C-352863A4EA57}"/>
              </a:ext>
            </a:extLst>
          </p:cNvPr>
          <p:cNvCxnSpPr/>
          <p:nvPr/>
        </p:nvCxnSpPr>
        <p:spPr>
          <a:xfrm>
            <a:off x="6606608" y="345270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AD341A6-2784-40BD-9608-D7D84FFA46FA}"/>
              </a:ext>
            </a:extLst>
          </p:cNvPr>
          <p:cNvCxnSpPr/>
          <p:nvPr/>
        </p:nvCxnSpPr>
        <p:spPr>
          <a:xfrm>
            <a:off x="6451726" y="4027243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EF62BA-2B64-47AB-890C-FBEA07C65BC4}"/>
              </a:ext>
            </a:extLst>
          </p:cNvPr>
          <p:cNvSpPr txBox="1"/>
          <p:nvPr/>
        </p:nvSpPr>
        <p:spPr>
          <a:xfrm>
            <a:off x="724874" y="4009882"/>
            <a:ext cx="3821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u="sng">
                <a:solidFill>
                  <a:schemeClr val="accent5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EX</a:t>
            </a:r>
            <a:r>
              <a:rPr lang="es-ES" sz="1200" i="1">
                <a:solidFill>
                  <a:schemeClr val="accent5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: El Castell dels Tres Dragons, Les joies de la Roser...</a:t>
            </a:r>
            <a:endParaRPr lang="es-ES" sz="1200" i="1" u="sng">
              <a:solidFill>
                <a:schemeClr val="accent5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D59E700-4618-4EEB-A2FC-8A32B692731E}"/>
              </a:ext>
            </a:extLst>
          </p:cNvPr>
          <p:cNvSpPr txBox="1"/>
          <p:nvPr/>
        </p:nvSpPr>
        <p:spPr>
          <a:xfrm>
            <a:off x="4936599" y="4148381"/>
            <a:ext cx="3166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u="sng">
                <a:solidFill>
                  <a:schemeClr val="accent5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EX</a:t>
            </a:r>
            <a:r>
              <a:rPr lang="es-ES" sz="1200" i="1">
                <a:solidFill>
                  <a:schemeClr val="accent5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: Maria Rosa, Terra baixa, La filla del mar...</a:t>
            </a:r>
            <a:endParaRPr lang="es-ES" sz="1200" i="1" u="sng">
              <a:solidFill>
                <a:schemeClr val="accent5"/>
              </a:solidFill>
              <a:latin typeface="Frank Ruhl Libre Light" panose="020B0604020202020204" charset="-79"/>
              <a:cs typeface="Frank Ruhl Libre Light" panose="020B0604020202020204" charset="-79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80853A7-F4C2-45F8-B10E-D860180D1279}"/>
              </a:ext>
            </a:extLst>
          </p:cNvPr>
          <p:cNvCxnSpPr/>
          <p:nvPr/>
        </p:nvCxnSpPr>
        <p:spPr>
          <a:xfrm>
            <a:off x="724874" y="2406147"/>
            <a:ext cx="7483944" cy="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deric Soler - Wikipedia, la enciclopedia libre">
            <a:extLst>
              <a:ext uri="{FF2B5EF4-FFF2-40B4-BE49-F238E27FC236}">
                <a16:creationId xmlns:a16="http://schemas.microsoft.com/office/drawing/2014/main" id="{6D7C0E38-9919-4813-906B-298D61AF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00" y="1127626"/>
            <a:ext cx="779750" cy="1127853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Ángel Guimerá - Wikipedia, la enciclopedia libre">
            <a:extLst>
              <a:ext uri="{FF2B5EF4-FFF2-40B4-BE49-F238E27FC236}">
                <a16:creationId xmlns:a16="http://schemas.microsoft.com/office/drawing/2014/main" id="{42A36CBA-8F1B-41B4-A656-222A3C8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96" y="1109247"/>
            <a:ext cx="779750" cy="1146795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6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6F71FCC-EB2C-4F32-9136-9D17D0F6A98E}"/>
              </a:ext>
            </a:extLst>
          </p:cNvPr>
          <p:cNvCxnSpPr/>
          <p:nvPr/>
        </p:nvCxnSpPr>
        <p:spPr>
          <a:xfrm flipV="1">
            <a:off x="3525174" y="2029691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EC964231-7582-4FB4-8A50-C1930305B406}"/>
              </a:ext>
            </a:extLst>
          </p:cNvPr>
          <p:cNvSpPr/>
          <p:nvPr/>
        </p:nvSpPr>
        <p:spPr>
          <a:xfrm>
            <a:off x="764987" y="1087193"/>
            <a:ext cx="1624576" cy="228989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41150" y="565729"/>
            <a:ext cx="7061700" cy="69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 startAt="5"/>
            </a:pPr>
            <a:r>
              <a:rPr lang="es-ES"/>
              <a:t>El teatre de la Renaixença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7" name="Google Shape;77;p14">
            <a:extLst>
              <a:ext uri="{FF2B5EF4-FFF2-40B4-BE49-F238E27FC236}">
                <a16:creationId xmlns:a16="http://schemas.microsoft.com/office/drawing/2014/main" id="{43C6C595-E607-4599-9E3F-8D0F39F81F57}"/>
              </a:ext>
            </a:extLst>
          </p:cNvPr>
          <p:cNvSpPr txBox="1">
            <a:spLocks/>
          </p:cNvSpPr>
          <p:nvPr/>
        </p:nvSpPr>
        <p:spPr>
          <a:xfrm>
            <a:off x="828839" y="1073339"/>
            <a:ext cx="1553215" cy="2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0" indent="0">
              <a:buFont typeface="Frank Ruhl Libre Light"/>
              <a:buNone/>
            </a:pPr>
            <a:r>
              <a:rPr lang="es-ES" sz="1400" u="sng">
                <a:solidFill>
                  <a:schemeClr val="accent6"/>
                </a:solidFill>
                <a:uFill>
                  <a:solidFill>
                    <a:schemeClr val="accent3"/>
                  </a:solidFill>
                </a:uFill>
                <a:latin typeface="Montserrat" panose="020B0604020202020204" charset="0"/>
              </a:rPr>
              <a:t>El teatre popular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endParaRPr lang="es-ES" sz="1200" b="1"/>
          </a:p>
        </p:txBody>
      </p:sp>
      <p:sp>
        <p:nvSpPr>
          <p:cNvPr id="9" name="Google Shape;77;p14">
            <a:extLst>
              <a:ext uri="{FF2B5EF4-FFF2-40B4-BE49-F238E27FC236}">
                <a16:creationId xmlns:a16="http://schemas.microsoft.com/office/drawing/2014/main" id="{B5518613-228F-4CE9-ADEC-ECDA47CE3F97}"/>
              </a:ext>
            </a:extLst>
          </p:cNvPr>
          <p:cNvSpPr txBox="1">
            <a:spLocks/>
          </p:cNvSpPr>
          <p:nvPr/>
        </p:nvSpPr>
        <p:spPr>
          <a:xfrm>
            <a:off x="828840" y="1264729"/>
            <a:ext cx="4017510" cy="110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Èxit entre les </a:t>
            </a:r>
            <a:r>
              <a:rPr lang="es-ES" sz="1200" b="1"/>
              <a:t>classes populars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Reproducció de la </a:t>
            </a:r>
            <a:r>
              <a:rPr lang="es-ES" sz="1200" b="1"/>
              <a:t>vida quotidiana</a:t>
            </a:r>
            <a:endParaRPr lang="es-ES" sz="1200"/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/>
              <a:t>Defensa l’ús d’una </a:t>
            </a:r>
            <a:r>
              <a:rPr lang="es-ES" sz="1200" b="1"/>
              <a:t>llengua col·loquial</a:t>
            </a:r>
            <a:r>
              <a:rPr lang="es-ES" sz="1200"/>
              <a:t>     </a:t>
            </a:r>
            <a:r>
              <a:rPr lang="es-ES" sz="1200" b="1"/>
              <a:t>vulgarismes</a:t>
            </a:r>
            <a:br>
              <a:rPr lang="es-ES" sz="1200"/>
            </a:br>
            <a:r>
              <a:rPr lang="es-ES" sz="1200"/>
              <a:t>                                                                         </a:t>
            </a:r>
            <a:r>
              <a:rPr lang="es-ES" sz="1200" b="1"/>
              <a:t>castellanismes</a:t>
            </a:r>
            <a:endParaRPr lang="es-ES" sz="120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360804D-F1DC-49D8-A93E-4AB10B02D437}"/>
              </a:ext>
            </a:extLst>
          </p:cNvPr>
          <p:cNvCxnSpPr/>
          <p:nvPr/>
        </p:nvCxnSpPr>
        <p:spPr>
          <a:xfrm>
            <a:off x="3512474" y="202969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69880F7-E06D-4282-ADAC-FF0005BF2910}"/>
              </a:ext>
            </a:extLst>
          </p:cNvPr>
          <p:cNvCxnSpPr/>
          <p:nvPr/>
        </p:nvCxnSpPr>
        <p:spPr>
          <a:xfrm>
            <a:off x="3515649" y="221384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B85A122-10D5-4F31-A0D0-06CEFEE05A53}"/>
              </a:ext>
            </a:extLst>
          </p:cNvPr>
          <p:cNvSpPr/>
          <p:nvPr/>
        </p:nvSpPr>
        <p:spPr>
          <a:xfrm>
            <a:off x="761870" y="2975692"/>
            <a:ext cx="39801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Montserrat" panose="020B0604020202020204" charset="0"/>
              </a:rPr>
              <a:t>Josep Bernat i Baldoví</a:t>
            </a:r>
            <a:endParaRPr lang="es-ES" sz="2000" b="1" cap="none" spc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/>
              <a:latin typeface="Montserrat" panose="020B0604020202020204" charset="0"/>
            </a:endParaRPr>
          </a:p>
        </p:txBody>
      </p:sp>
      <p:sp>
        <p:nvSpPr>
          <p:cNvPr id="16" name="Google Shape;77;p14">
            <a:extLst>
              <a:ext uri="{FF2B5EF4-FFF2-40B4-BE49-F238E27FC236}">
                <a16:creationId xmlns:a16="http://schemas.microsoft.com/office/drawing/2014/main" id="{44C1C879-AC18-49BA-9D9C-12F7E623503A}"/>
              </a:ext>
            </a:extLst>
          </p:cNvPr>
          <p:cNvSpPr txBox="1">
            <a:spLocks/>
          </p:cNvSpPr>
          <p:nvPr/>
        </p:nvSpPr>
        <p:spPr>
          <a:xfrm>
            <a:off x="787623" y="3277028"/>
            <a:ext cx="7775410" cy="1282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b="1"/>
              <a:t>Advocat</a:t>
            </a:r>
            <a:r>
              <a:rPr lang="es-ES" sz="1200"/>
              <a:t>, </a:t>
            </a:r>
            <a:r>
              <a:rPr lang="es-ES" sz="1200" b="1"/>
              <a:t>jutge</a:t>
            </a:r>
            <a:r>
              <a:rPr lang="es-ES" sz="1200"/>
              <a:t> i </a:t>
            </a:r>
            <a:r>
              <a:rPr lang="es-ES" sz="1200" b="1"/>
              <a:t>alcalde de Sueca</a:t>
            </a:r>
            <a:r>
              <a:rPr lang="es-ES" sz="1200"/>
              <a:t> nascut a </a:t>
            </a:r>
            <a:r>
              <a:rPr lang="es-ES" sz="1200" b="1"/>
              <a:t>Sueca</a:t>
            </a:r>
            <a:r>
              <a:rPr lang="es-ES" sz="1200"/>
              <a:t> i mort a </a:t>
            </a:r>
            <a:r>
              <a:rPr lang="es-ES" sz="1200" b="1"/>
              <a:t>València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i="1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</a:rPr>
              <a:t>L’agüelo pollastre</a:t>
            </a:r>
            <a:r>
              <a:rPr lang="es-ES" sz="1200" i="1"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paròdia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de </a:t>
            </a:r>
            <a:r>
              <a:rPr lang="es-ES" sz="1200" u="sng">
                <a:uFill>
                  <a:solidFill>
                    <a:schemeClr val="accent1"/>
                  </a:solidFill>
                </a:uFill>
              </a:rPr>
              <a:t>Don Juan Tenorio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de Zorrilla</a:t>
            </a:r>
          </a:p>
          <a:p>
            <a:pPr marL="171450" indent="-171450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SzPct val="100000"/>
            </a:pPr>
            <a:r>
              <a:rPr lang="es-ES" sz="1200" i="1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</a:rPr>
              <a:t>El virgo de Visanteta</a:t>
            </a:r>
            <a:r>
              <a:rPr lang="es-ES" sz="1200" i="1">
                <a:uFill>
                  <a:solidFill>
                    <a:schemeClr val="accent1"/>
                  </a:solidFill>
                </a:uFill>
              </a:rPr>
              <a:t>: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obra de carácter </a:t>
            </a:r>
            <a:r>
              <a:rPr lang="es-ES" sz="1200" b="1">
                <a:uFill>
                  <a:solidFill>
                    <a:schemeClr val="accent1"/>
                  </a:solidFill>
                </a:uFill>
              </a:rPr>
              <a:t>eroticòmic</a:t>
            </a:r>
            <a:r>
              <a:rPr lang="es-ES" sz="1200">
                <a:uFill>
                  <a:solidFill>
                    <a:schemeClr val="accent1"/>
                  </a:solidFill>
                </a:uFill>
              </a:rPr>
              <a:t> (gran procacitat verbal, insolència)     no es representà en públic</a:t>
            </a:r>
            <a:endParaRPr lang="es-ES" sz="1200" i="1">
              <a:uFill>
                <a:solidFill>
                  <a:schemeClr val="accent1"/>
                </a:solidFill>
              </a:uFill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80853A7-F4C2-45F8-B10E-D860180D1279}"/>
              </a:ext>
            </a:extLst>
          </p:cNvPr>
          <p:cNvCxnSpPr/>
          <p:nvPr/>
        </p:nvCxnSpPr>
        <p:spPr>
          <a:xfrm>
            <a:off x="761870" y="2752777"/>
            <a:ext cx="7483944" cy="0"/>
          </a:xfrm>
          <a:prstGeom prst="line">
            <a:avLst/>
          </a:prstGeom>
          <a:ln w="1905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77;p14">
            <a:extLst>
              <a:ext uri="{FF2B5EF4-FFF2-40B4-BE49-F238E27FC236}">
                <a16:creationId xmlns:a16="http://schemas.microsoft.com/office/drawing/2014/main" id="{9BED7960-D9E5-4D8A-A6ED-4C71F9920886}"/>
              </a:ext>
            </a:extLst>
          </p:cNvPr>
          <p:cNvSpPr txBox="1">
            <a:spLocks/>
          </p:cNvSpPr>
          <p:nvPr/>
        </p:nvSpPr>
        <p:spPr>
          <a:xfrm>
            <a:off x="4846350" y="987512"/>
            <a:ext cx="3674195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▫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Frank Ruhl Libre Light"/>
              <a:buChar char="⬝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●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ank Ruhl Libre Light"/>
              <a:buChar char="○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Frank Ruhl Libre Light"/>
              <a:buChar char="■"/>
              <a:defRPr sz="2000" b="0" i="0" u="none" strike="noStrike" cap="none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s-ES" sz="1200" b="1" u="sng">
                <a:uFill>
                  <a:solidFill>
                    <a:schemeClr val="accent1"/>
                  </a:solidFill>
                </a:uFill>
              </a:rPr>
              <a:t>SAINET</a:t>
            </a:r>
            <a:r>
              <a:rPr lang="es-ES" sz="1200" b="1"/>
              <a:t>:</a:t>
            </a:r>
            <a:r>
              <a:rPr lang="es-ES" sz="1200"/>
              <a:t>     peça </a:t>
            </a:r>
            <a:r>
              <a:rPr lang="es-ES" sz="1200" b="1"/>
              <a:t>breu</a:t>
            </a:r>
            <a:r>
              <a:rPr lang="es-ES" sz="1200"/>
              <a:t> (un acte)</a:t>
            </a:r>
            <a:br>
              <a:rPr lang="es-ES" sz="1200"/>
            </a:br>
            <a:r>
              <a:rPr lang="es-ES" sz="1200"/>
              <a:t>                    </a:t>
            </a:r>
            <a:r>
              <a:rPr lang="es-ES" sz="1200" b="1"/>
              <a:t>crítica humorística</a:t>
            </a:r>
            <a:r>
              <a:rPr lang="es-ES" sz="1200"/>
              <a:t>     </a:t>
            </a:r>
            <a:r>
              <a:rPr lang="es-ES" sz="1200" b="1"/>
              <a:t>temes</a:t>
            </a:r>
            <a:br>
              <a:rPr lang="es-ES" sz="1200"/>
            </a:br>
            <a:r>
              <a:rPr lang="es-ES" sz="1200"/>
              <a:t>                                                           </a:t>
            </a:r>
            <a:r>
              <a:rPr lang="es-ES" sz="1200" b="1"/>
              <a:t>personatges</a:t>
            </a:r>
            <a:br>
              <a:rPr lang="es-ES" sz="1200"/>
            </a:br>
            <a:r>
              <a:rPr lang="es-ES" sz="1200"/>
              <a:t>                    alguns:     </a:t>
            </a:r>
            <a:r>
              <a:rPr lang="es-ES" sz="1200" b="1"/>
              <a:t>vers</a:t>
            </a:r>
            <a:br>
              <a:rPr lang="es-ES" sz="1200"/>
            </a:br>
            <a:r>
              <a:rPr lang="es-ES" sz="1200"/>
              <a:t>                                      </a:t>
            </a:r>
            <a:r>
              <a:rPr lang="es-ES" sz="1200" b="1"/>
              <a:t>rima fàcil</a:t>
            </a:r>
            <a:br>
              <a:rPr lang="es-ES" sz="1200" b="1"/>
            </a:br>
            <a:r>
              <a:rPr lang="es-ES" sz="1200" b="1"/>
              <a:t>                                      actors no professionals</a:t>
            </a:r>
            <a:br>
              <a:rPr lang="es-ES" sz="1200" b="1"/>
            </a:br>
            <a:r>
              <a:rPr lang="es-ES" sz="1200" b="1"/>
              <a:t>                                      ambients festius</a:t>
            </a:r>
            <a:endParaRPr lang="es-ES" sz="120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30E7619-0AF5-49FE-917A-C1F324809C32}"/>
              </a:ext>
            </a:extLst>
          </p:cNvPr>
          <p:cNvCxnSpPr>
            <a:cxnSpLocks/>
          </p:cNvCxnSpPr>
          <p:nvPr/>
        </p:nvCxnSpPr>
        <p:spPr>
          <a:xfrm flipV="1">
            <a:off x="5610283" y="1181601"/>
            <a:ext cx="0" cy="558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598042FC-5EAD-4D5F-B50C-0B8CD4893FF4}"/>
              </a:ext>
            </a:extLst>
          </p:cNvPr>
          <p:cNvCxnSpPr/>
          <p:nvPr/>
        </p:nvCxnSpPr>
        <p:spPr>
          <a:xfrm>
            <a:off x="5597583" y="118160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67D199A-3C69-4038-A299-5F37963663CE}"/>
              </a:ext>
            </a:extLst>
          </p:cNvPr>
          <p:cNvCxnSpPr/>
          <p:nvPr/>
        </p:nvCxnSpPr>
        <p:spPr>
          <a:xfrm>
            <a:off x="5600758" y="136575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7C5ECF1D-3F44-4C2F-9CB3-ACBA32AFD56D}"/>
              </a:ext>
            </a:extLst>
          </p:cNvPr>
          <p:cNvCxnSpPr/>
          <p:nvPr/>
        </p:nvCxnSpPr>
        <p:spPr>
          <a:xfrm>
            <a:off x="5597583" y="174040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07BC98D0-353C-4577-81B9-BE9D13DA69FC}"/>
              </a:ext>
            </a:extLst>
          </p:cNvPr>
          <p:cNvCxnSpPr/>
          <p:nvPr/>
        </p:nvCxnSpPr>
        <p:spPr>
          <a:xfrm flipV="1">
            <a:off x="7043074" y="1362941"/>
            <a:ext cx="0" cy="19598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5AE867A5-7BD5-46C6-80C1-D6FB6FDE57B9}"/>
              </a:ext>
            </a:extLst>
          </p:cNvPr>
          <p:cNvCxnSpPr/>
          <p:nvPr/>
        </p:nvCxnSpPr>
        <p:spPr>
          <a:xfrm>
            <a:off x="7030374" y="136294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74600031-267C-4ABE-9AE3-A18389312538}"/>
              </a:ext>
            </a:extLst>
          </p:cNvPr>
          <p:cNvCxnSpPr/>
          <p:nvPr/>
        </p:nvCxnSpPr>
        <p:spPr>
          <a:xfrm>
            <a:off x="7033549" y="154709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434507D-30B0-4CB8-8205-6451F80D7067}"/>
              </a:ext>
            </a:extLst>
          </p:cNvPr>
          <p:cNvCxnSpPr>
            <a:cxnSpLocks/>
          </p:cNvCxnSpPr>
          <p:nvPr/>
        </p:nvCxnSpPr>
        <p:spPr>
          <a:xfrm flipV="1">
            <a:off x="6264333" y="1734051"/>
            <a:ext cx="0" cy="558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9573875-8D3D-42A9-87BB-18351AE4387A}"/>
              </a:ext>
            </a:extLst>
          </p:cNvPr>
          <p:cNvCxnSpPr/>
          <p:nvPr/>
        </p:nvCxnSpPr>
        <p:spPr>
          <a:xfrm>
            <a:off x="6251633" y="173405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FE6FF7A5-B704-4393-989D-B77BF677AA1E}"/>
              </a:ext>
            </a:extLst>
          </p:cNvPr>
          <p:cNvCxnSpPr/>
          <p:nvPr/>
        </p:nvCxnSpPr>
        <p:spPr>
          <a:xfrm>
            <a:off x="6254808" y="191820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BAA82655-7A17-4DC8-A892-8B151ED44C1C}"/>
              </a:ext>
            </a:extLst>
          </p:cNvPr>
          <p:cNvCxnSpPr/>
          <p:nvPr/>
        </p:nvCxnSpPr>
        <p:spPr>
          <a:xfrm>
            <a:off x="6251633" y="229285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BE8A5F4B-5F69-4CE9-9800-D65B6ED324D9}"/>
              </a:ext>
            </a:extLst>
          </p:cNvPr>
          <p:cNvCxnSpPr/>
          <p:nvPr/>
        </p:nvCxnSpPr>
        <p:spPr>
          <a:xfrm>
            <a:off x="6251633" y="2102351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errar llave 2">
            <a:extLst>
              <a:ext uri="{FF2B5EF4-FFF2-40B4-BE49-F238E27FC236}">
                <a16:creationId xmlns:a16="http://schemas.microsoft.com/office/drawing/2014/main" id="{544604F8-EAF3-4686-A8C8-291C8BBC03E1}"/>
              </a:ext>
            </a:extLst>
          </p:cNvPr>
          <p:cNvSpPr/>
          <p:nvPr/>
        </p:nvSpPr>
        <p:spPr>
          <a:xfrm>
            <a:off x="8007350" y="1309179"/>
            <a:ext cx="45719" cy="30133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E3A39-AC19-4CD5-BF5D-BD3EBC73BE85}"/>
              </a:ext>
            </a:extLst>
          </p:cNvPr>
          <p:cNvSpPr txBox="1"/>
          <p:nvPr/>
        </p:nvSpPr>
        <p:spPr>
          <a:xfrm rot="5400000">
            <a:off x="7809787" y="1282199"/>
            <a:ext cx="83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>
                <a:solidFill>
                  <a:schemeClr val="tx1"/>
                </a:solidFill>
                <a:latin typeface="Frank Ruhl Libre Light" panose="020B0604020202020204" charset="-79"/>
                <a:cs typeface="Frank Ruhl Libre Light" panose="020B0604020202020204" charset="-79"/>
              </a:rPr>
              <a:t>València s.XIX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721EE4E9-6185-4E24-8C93-B7C592069F0B}"/>
              </a:ext>
            </a:extLst>
          </p:cNvPr>
          <p:cNvCxnSpPr/>
          <p:nvPr/>
        </p:nvCxnSpPr>
        <p:spPr>
          <a:xfrm>
            <a:off x="6509732" y="4038290"/>
            <a:ext cx="144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gelasma: José Bernat y Baldoví">
            <a:extLst>
              <a:ext uri="{FF2B5EF4-FFF2-40B4-BE49-F238E27FC236}">
                <a16:creationId xmlns:a16="http://schemas.microsoft.com/office/drawing/2014/main" id="{1EC992A8-C54C-467E-93B9-560F90AA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16" y="2948397"/>
            <a:ext cx="774433" cy="83370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91915"/>
      </p:ext>
    </p:extLst>
  </p:cSld>
  <p:clrMapOvr>
    <a:masterClrMapping/>
  </p:clrMapOvr>
</p:sld>
</file>

<file path=ppt/theme/theme1.xml><?xml version="1.0" encoding="utf-8"?>
<a:theme xmlns:a="http://schemas.openxmlformats.org/drawingml/2006/main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875</Words>
  <Application>Microsoft Office PowerPoint</Application>
  <PresentationFormat>Presentación en pantalla (16:9)</PresentationFormat>
  <Paragraphs>193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Frank Ruhl Libre Light</vt:lpstr>
      <vt:lpstr>Arial</vt:lpstr>
      <vt:lpstr>Montserrat</vt:lpstr>
      <vt:lpstr>Montserrat Light</vt:lpstr>
      <vt:lpstr>Droid Sans</vt:lpstr>
      <vt:lpstr>Norfolk template</vt:lpstr>
      <vt:lpstr>VALENCIÀ UNITAT 2</vt:lpstr>
      <vt:lpstr>Índex</vt:lpstr>
      <vt:lpstr>La modalització</vt:lpstr>
      <vt:lpstr>L’accentuació</vt:lpstr>
      <vt:lpstr>Presentación de PowerPoint</vt:lpstr>
      <vt:lpstr>Els barbarismes</vt:lpstr>
      <vt:lpstr>Vocabulari</vt:lpstr>
      <vt:lpstr>El teatre de la Renaixença</vt:lpstr>
      <vt:lpstr>El teatre de la Renaixença</vt:lpstr>
      <vt:lpstr>El teatre de la Renaixença</vt:lpstr>
      <vt:lpstr>Paraula del 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VALENCIÀ UNITAT 2</dc:title>
  <cp:lastModifiedBy>Eva Arnau</cp:lastModifiedBy>
  <cp:revision>24</cp:revision>
  <dcterms:modified xsi:type="dcterms:W3CDTF">2022-11-26T12:58:35Z</dcterms:modified>
</cp:coreProperties>
</file>