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4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12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5" r:id="rId20"/>
    <p:sldId id="314" r:id="rId21"/>
    <p:sldId id="311" r:id="rId22"/>
    <p:sldId id="316" r:id="rId23"/>
  </p:sldIdLst>
  <p:sldSz cx="9144000" cy="5143500" type="screen16x9"/>
  <p:notesSz cx="6858000" cy="9144000"/>
  <p:embeddedFontLst>
    <p:embeddedFont>
      <p:font typeface="Red Hat Display" panose="020B0604020202020204" charset="0"/>
      <p:regular r:id="rId25"/>
      <p:bold r:id="rId26"/>
      <p:italic r:id="rId27"/>
      <p:boldItalic r:id="rId28"/>
    </p:embeddedFont>
    <p:embeddedFont>
      <p:font typeface="Red Hat Text" panose="020B0604020202020204" charset="0"/>
      <p:regular r:id="rId29"/>
      <p:bold r:id="rId30"/>
      <p:italic r:id="rId31"/>
      <p:boldItalic r:id="rId32"/>
    </p:embeddedFont>
    <p:embeddedFont>
      <p:font typeface="Traditional Arabic" panose="02020603050405020304" pitchFamily="18" charset="-78"/>
      <p:regular r:id="rId33"/>
      <p:bold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F38A07-D7B8-4D88-859F-E63A7DEED6EB}">
  <a:tblStyle styleId="{67F38A07-D7B8-4D88-859F-E63A7DEED6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750AF5C-1CCD-4E7A-9779-E25E6EAF9B9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5237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37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4705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9114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459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067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3778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349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174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656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1905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2833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8334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847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18900044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254825" y="626250"/>
            <a:ext cx="3366900" cy="38910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207975" y="1510600"/>
            <a:ext cx="4047900" cy="2122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 rot="5400000">
            <a:off x="163900" y="578775"/>
            <a:ext cx="633300" cy="960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044350" y="1468375"/>
            <a:ext cx="3367500" cy="289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884415" y="1468375"/>
            <a:ext cx="3367500" cy="289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/>
          <p:nvPr/>
        </p:nvSpPr>
        <p:spPr>
          <a:xfrm>
            <a:off x="4255350" y="4182650"/>
            <a:ext cx="633300" cy="960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855300" y="3872900"/>
            <a:ext cx="7433400" cy="282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spcBef>
                <a:spcPts val="0"/>
              </a:spcBef>
              <a:spcAft>
                <a:spcPts val="80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4255350" y="4717625"/>
            <a:ext cx="633300" cy="4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Dark background">
  <p:cSld name="BLANK_1">
    <p:bg>
      <p:bgPr>
        <a:gradFill>
          <a:gsLst>
            <a:gs pos="0">
              <a:schemeClr val="accent5"/>
            </a:gs>
            <a:gs pos="100000">
              <a:schemeClr val="accent4"/>
            </a:gs>
          </a:gsLst>
          <a:lin ang="18900044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 rot="5400000">
            <a:off x="163900" y="2091300"/>
            <a:ext cx="633300" cy="9609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44475" y="1468375"/>
            <a:ext cx="7207500" cy="27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ed Hat Text"/>
              <a:buChar char="●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lvl="1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ed Hat Text"/>
              <a:buChar char="○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lvl="2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Red Hat Text"/>
              <a:buChar char="■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lvl="3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●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lvl="4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○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lvl="5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■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lvl="6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●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lvl="7" indent="-3810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Red Hat Text"/>
              <a:buChar char="○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lvl="8" indent="-3810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400"/>
              <a:buFont typeface="Red Hat Text"/>
              <a:buChar char="■"/>
              <a:defRPr sz="24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lvl="1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lvl="2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lvl="3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lvl="4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lvl="5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lvl="6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lvl="7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lvl="8" algn="ctr" rtl="0">
              <a:buNone/>
              <a:defRPr sz="1300" b="1">
                <a:solidFill>
                  <a:schemeClr val="dk2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ctrTitle"/>
          </p:nvPr>
        </p:nvSpPr>
        <p:spPr>
          <a:xfrm>
            <a:off x="4207975" y="1510600"/>
            <a:ext cx="4047900" cy="2122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>
                <a:solidFill>
                  <a:schemeClr val="accent1"/>
                </a:solidFill>
              </a:rPr>
              <a:t>HISTÒRIA T.3</a:t>
            </a:r>
            <a:br>
              <a:rPr lang="es-ES" u="sng"/>
            </a:br>
            <a:r>
              <a:rPr lang="es-ES"/>
              <a:t>La Revolució Industrial</a:t>
            </a:r>
            <a:endParaRPr u="sng"/>
          </a:p>
        </p:txBody>
      </p:sp>
      <p:grpSp>
        <p:nvGrpSpPr>
          <p:cNvPr id="11" name="Google Shape;940;p47">
            <a:extLst>
              <a:ext uri="{FF2B5EF4-FFF2-40B4-BE49-F238E27FC236}">
                <a16:creationId xmlns:a16="http://schemas.microsoft.com/office/drawing/2014/main" id="{5B6272D1-6D4E-4829-BA13-EFB436444E04}"/>
              </a:ext>
            </a:extLst>
          </p:cNvPr>
          <p:cNvGrpSpPr/>
          <p:nvPr/>
        </p:nvGrpSpPr>
        <p:grpSpPr>
          <a:xfrm>
            <a:off x="897210" y="1671711"/>
            <a:ext cx="2251571" cy="1674075"/>
            <a:chOff x="5610166" y="3007275"/>
            <a:chExt cx="517575" cy="384825"/>
          </a:xfrm>
        </p:grpSpPr>
        <p:sp>
          <p:nvSpPr>
            <p:cNvPr id="12" name="Google Shape;941;p47">
              <a:extLst>
                <a:ext uri="{FF2B5EF4-FFF2-40B4-BE49-F238E27FC236}">
                  <a16:creationId xmlns:a16="http://schemas.microsoft.com/office/drawing/2014/main" id="{4D7C91B6-971E-4661-B97C-7785B750D1E4}"/>
                </a:ext>
              </a:extLst>
            </p:cNvPr>
            <p:cNvSpPr/>
            <p:nvPr/>
          </p:nvSpPr>
          <p:spPr>
            <a:xfrm>
              <a:off x="5610166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285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42;p47">
              <a:extLst>
                <a:ext uri="{FF2B5EF4-FFF2-40B4-BE49-F238E27FC236}">
                  <a16:creationId xmlns:a16="http://schemas.microsoft.com/office/drawing/2014/main" id="{5098F5CD-F59D-460C-AB74-5A0A2E1B4EF7}"/>
                </a:ext>
              </a:extLst>
            </p:cNvPr>
            <p:cNvSpPr/>
            <p:nvPr/>
          </p:nvSpPr>
          <p:spPr>
            <a:xfrm>
              <a:off x="5929216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28575" cap="rnd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601E92B-18E2-4DB5-9DA8-DA870C5821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10</a:t>
            </a:fld>
            <a:endParaRPr lang="es-ES"/>
          </a:p>
        </p:txBody>
      </p:sp>
      <p:sp>
        <p:nvSpPr>
          <p:cNvPr id="4" name="Google Shape;82;p13">
            <a:extLst>
              <a:ext uri="{FF2B5EF4-FFF2-40B4-BE49-F238E27FC236}">
                <a16:creationId xmlns:a16="http://schemas.microsoft.com/office/drawing/2014/main" id="{0B2EFD38-E41F-4FB7-B2D5-D2576A709B03}"/>
              </a:ext>
            </a:extLst>
          </p:cNvPr>
          <p:cNvSpPr txBox="1">
            <a:spLocks/>
          </p:cNvSpPr>
          <p:nvPr/>
        </p:nvSpPr>
        <p:spPr>
          <a:xfrm>
            <a:off x="736390" y="684331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3.1)</a:t>
            </a:r>
            <a:r>
              <a:rPr lang="es-ES" sz="2000">
                <a:solidFill>
                  <a:schemeClr val="accent1"/>
                </a:solidFill>
              </a:rPr>
              <a:t> Polítiques comercials econòmiques</a:t>
            </a:r>
          </a:p>
        </p:txBody>
      </p:sp>
      <p:sp>
        <p:nvSpPr>
          <p:cNvPr id="5" name="Google Shape;83;p13">
            <a:extLst>
              <a:ext uri="{FF2B5EF4-FFF2-40B4-BE49-F238E27FC236}">
                <a16:creationId xmlns:a16="http://schemas.microsoft.com/office/drawing/2014/main" id="{A47E647B-2E35-44A4-A0B2-C0D436DC2728}"/>
              </a:ext>
            </a:extLst>
          </p:cNvPr>
          <p:cNvSpPr txBox="1">
            <a:spLocks/>
          </p:cNvSpPr>
          <p:nvPr/>
        </p:nvSpPr>
        <p:spPr>
          <a:xfrm>
            <a:off x="736390" y="1073160"/>
            <a:ext cx="7941763" cy="203819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</a:rPr>
              <a:t>Lentament es forma un </a:t>
            </a:r>
            <a:r>
              <a:rPr lang="es-ES" sz="1200" b="1">
                <a:latin typeface="Red Hat Text" panose="020B0604020202020204" charset="0"/>
              </a:rPr>
              <a:t>MERCAT MONDIAL</a:t>
            </a:r>
            <a:r>
              <a:rPr lang="es-ES" sz="1200">
                <a:latin typeface="Red Hat Text" panose="020B0604020202020204" charset="0"/>
              </a:rPr>
              <a:t> (</a:t>
            </a:r>
            <a:r>
              <a:rPr lang="es-ES" sz="1200" u="sng">
                <a:latin typeface="Red Hat Text" panose="020B0604020202020204" charset="0"/>
              </a:rPr>
              <a:t>GLOBALITZACIÓ</a:t>
            </a:r>
            <a:r>
              <a:rPr lang="es-ES" sz="1200">
                <a:latin typeface="Red Hat Text" panose="020B0604020202020204" charset="0"/>
              </a:rPr>
              <a:t>):</a:t>
            </a:r>
          </a:p>
          <a:p>
            <a:pPr marL="360363" lvl="1" indent="-90488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Comerç interior: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dins d’un país</a:t>
            </a:r>
          </a:p>
          <a:p>
            <a:pPr marL="360363" lvl="1" indent="-90488">
              <a:spcAft>
                <a:spcPts val="12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Comerç exterior: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fora d’un país</a:t>
            </a:r>
          </a:p>
          <a:p>
            <a:pPr marL="171450" lvl="1" indent="-171450"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Apareixen noves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polítiques comercials econòmiques:</a:t>
            </a:r>
          </a:p>
          <a:p>
            <a:pPr marL="360363" lvl="2" indent="-90488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 b="1" u="sng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Red Hat Text" panose="020B0604020202020204" charset="0"/>
                <a:sym typeface="Wingdings" panose="05000000000000000000" pitchFamily="2" charset="2"/>
              </a:rPr>
              <a:t>Lliurecanvi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partidaris del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comerç lliure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 a tots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entre els països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(importació i exportació)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competència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360363" lvl="2" indent="-90488"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 b="1" u="sng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Red Hat Text" panose="020B0604020202020204" charset="0"/>
                <a:sym typeface="Wingdings" panose="05000000000000000000" pitchFamily="2" charset="2"/>
              </a:rPr>
              <a:t>Proteccionisme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partidaris de posar impostos (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aranzels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 a les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importacions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al creuar la frontera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per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protegir la producció del país</a:t>
            </a:r>
            <a:endParaRPr lang="es-ES" sz="1200" b="1" u="sng">
              <a:latin typeface="Red Hat Text" panose="020B060402020202020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754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601E92B-18E2-4DB5-9DA8-DA870C5821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11</a:t>
            </a:fld>
            <a:endParaRPr lang="es-ES"/>
          </a:p>
        </p:txBody>
      </p:sp>
      <p:sp>
        <p:nvSpPr>
          <p:cNvPr id="10" name="Google Shape;82;p13">
            <a:extLst>
              <a:ext uri="{FF2B5EF4-FFF2-40B4-BE49-F238E27FC236}">
                <a16:creationId xmlns:a16="http://schemas.microsoft.com/office/drawing/2014/main" id="{FFD15194-3391-491C-BC5A-1E975F86CD8C}"/>
              </a:ext>
            </a:extLst>
          </p:cNvPr>
          <p:cNvSpPr txBox="1">
            <a:spLocks/>
          </p:cNvSpPr>
          <p:nvPr/>
        </p:nvSpPr>
        <p:spPr>
          <a:xfrm>
            <a:off x="708681" y="682899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3.2)</a:t>
            </a:r>
            <a:r>
              <a:rPr lang="es-ES" sz="2000">
                <a:solidFill>
                  <a:schemeClr val="accent1"/>
                </a:solidFill>
              </a:rPr>
              <a:t> Industrialització a Espanya</a:t>
            </a:r>
          </a:p>
        </p:txBody>
      </p:sp>
      <p:sp>
        <p:nvSpPr>
          <p:cNvPr id="11" name="Google Shape;83;p13">
            <a:extLst>
              <a:ext uri="{FF2B5EF4-FFF2-40B4-BE49-F238E27FC236}">
                <a16:creationId xmlns:a16="http://schemas.microsoft.com/office/drawing/2014/main" id="{A912DF6A-3813-48AD-BF89-1E45DF3CE3A0}"/>
              </a:ext>
            </a:extLst>
          </p:cNvPr>
          <p:cNvSpPr txBox="1">
            <a:spLocks/>
          </p:cNvSpPr>
          <p:nvPr/>
        </p:nvSpPr>
        <p:spPr>
          <a:xfrm>
            <a:off x="812589" y="1054978"/>
            <a:ext cx="7941763" cy="105091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Revolució industrial a Espanya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tardia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poca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inversió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en indústria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Van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permetre el capital estranger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al país per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millorar la indústria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substitució aportacions nacionals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Començament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diferenciació entre països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rics i pobres (Alemanya, França...)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Indústria espanyola 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Catalunya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País Basc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tèxil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siderúrgica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metal·lúrigica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12" name="Google Shape;82;p13">
            <a:extLst>
              <a:ext uri="{FF2B5EF4-FFF2-40B4-BE49-F238E27FC236}">
                <a16:creationId xmlns:a16="http://schemas.microsoft.com/office/drawing/2014/main" id="{7389EAF3-F5B3-4168-8D49-BAEE715A3B05}"/>
              </a:ext>
            </a:extLst>
          </p:cNvPr>
          <p:cNvSpPr txBox="1">
            <a:spLocks/>
          </p:cNvSpPr>
          <p:nvPr/>
        </p:nvSpPr>
        <p:spPr>
          <a:xfrm>
            <a:off x="812589" y="2050473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1800" u="heavy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Causes</a:t>
            </a:r>
            <a:endParaRPr lang="es-ES" sz="2000" u="heavy">
              <a:solidFill>
                <a:schemeClr val="accent1"/>
              </a:solidFill>
              <a:uFill>
                <a:solidFill>
                  <a:schemeClr val="accent5"/>
                </a:solidFill>
              </a:uFill>
            </a:endParaRPr>
          </a:p>
        </p:txBody>
      </p:sp>
      <p:sp>
        <p:nvSpPr>
          <p:cNvPr id="13" name="Google Shape;83;p13">
            <a:extLst>
              <a:ext uri="{FF2B5EF4-FFF2-40B4-BE49-F238E27FC236}">
                <a16:creationId xmlns:a16="http://schemas.microsoft.com/office/drawing/2014/main" id="{375C84E8-35A5-42AE-A80E-CB85A600A4DD}"/>
              </a:ext>
            </a:extLst>
          </p:cNvPr>
          <p:cNvSpPr txBox="1">
            <a:spLocks/>
          </p:cNvSpPr>
          <p:nvPr/>
        </p:nvSpPr>
        <p:spPr>
          <a:xfrm>
            <a:off x="812589" y="2363101"/>
            <a:ext cx="7941763" cy="105091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9388" indent="-179388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Independència colònies americanes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detenció comerç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9388" indent="-179388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Lenta modernització agrícola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tardança del govern en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llevar les terres a la noblesa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9388" indent="-179388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Fracàs en l’intent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copiar els avantatges de Catalunya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País Vasc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9388" indent="-179388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Falta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revolució dels transports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8011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4.   </a:t>
            </a:r>
            <a:r>
              <a:rPr lang="es-ES" sz="2400"/>
              <a:t>Capitalisme industrial i liberalisme econòmic</a:t>
            </a: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2"/>
          </p:nvPr>
        </p:nvSpPr>
        <p:spPr>
          <a:xfrm>
            <a:off x="1161162" y="1159137"/>
            <a:ext cx="7294343" cy="633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200"/>
              <a:t>La Revolució Industrial impulsa el </a:t>
            </a:r>
            <a:r>
              <a:rPr lang="es-ES" sz="1200" b="1"/>
              <a:t>capitalisme liberal</a:t>
            </a:r>
            <a:r>
              <a:rPr lang="es-ES" sz="1200"/>
              <a:t> (liberalisme econòmic) desenvolupat a </a:t>
            </a:r>
            <a:r>
              <a:rPr lang="es-ES" sz="1200" b="1"/>
              <a:t>Gran Bretanya</a:t>
            </a:r>
            <a:r>
              <a:rPr lang="es-ES" sz="1200"/>
              <a:t> i </a:t>
            </a:r>
            <a:r>
              <a:rPr lang="es-ES" sz="1200" b="1"/>
              <a:t>Estats Units</a:t>
            </a:r>
            <a:r>
              <a:rPr lang="es-ES" sz="1200"/>
              <a:t>.</a:t>
            </a:r>
            <a:endParaRPr sz="1200"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8FD44ED3-BA2C-4A37-BE58-5C91AD333077}"/>
              </a:ext>
            </a:extLst>
          </p:cNvPr>
          <p:cNvCxnSpPr/>
          <p:nvPr/>
        </p:nvCxnSpPr>
        <p:spPr>
          <a:xfrm>
            <a:off x="1091261" y="1258080"/>
            <a:ext cx="0" cy="4306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Google Shape;83;p13">
            <a:extLst>
              <a:ext uri="{FF2B5EF4-FFF2-40B4-BE49-F238E27FC236}">
                <a16:creationId xmlns:a16="http://schemas.microsoft.com/office/drawing/2014/main" id="{DAEBE4F5-1836-4B72-97E7-5A17594CBCA1}"/>
              </a:ext>
            </a:extLst>
          </p:cNvPr>
          <p:cNvSpPr txBox="1">
            <a:spLocks/>
          </p:cNvSpPr>
          <p:nvPr/>
        </p:nvSpPr>
        <p:spPr>
          <a:xfrm>
            <a:off x="2395009" y="1652277"/>
            <a:ext cx="6060496" cy="1411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marL="0" indent="0">
              <a:spcBef>
                <a:spcPts val="800"/>
              </a:spcBef>
              <a:buFont typeface="Red Hat Text"/>
              <a:buNone/>
            </a:pPr>
            <a:r>
              <a:rPr lang="es-ES" sz="1200"/>
              <a:t>Actuació </a:t>
            </a:r>
            <a:r>
              <a:rPr lang="es-ES" sz="1200" b="1"/>
              <a:t>egoista</a:t>
            </a:r>
            <a:r>
              <a:rPr lang="es-ES" sz="1200"/>
              <a:t> (mitjans producció privats) </a:t>
            </a:r>
            <a:r>
              <a:rPr lang="es-ES" sz="1200" b="1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s-ES" sz="1200" b="1">
                <a:sym typeface="Wingdings" panose="05000000000000000000" pitchFamily="2" charset="2"/>
              </a:rPr>
              <a:t>màxim benefici</a:t>
            </a:r>
            <a:r>
              <a:rPr lang="es-ES" sz="1200">
                <a:sym typeface="Wingdings" panose="05000000000000000000" pitchFamily="2" charset="2"/>
              </a:rPr>
              <a:t> i </a:t>
            </a:r>
            <a:r>
              <a:rPr lang="es-ES" sz="1200" b="1">
                <a:sym typeface="Wingdings" panose="05000000000000000000" pitchFamily="2" charset="2"/>
              </a:rPr>
              <a:t>competència</a:t>
            </a:r>
            <a:endParaRPr lang="es-ES" sz="1200">
              <a:sym typeface="Wingdings" panose="05000000000000000000" pitchFamily="2" charset="2"/>
            </a:endParaRPr>
          </a:p>
          <a:p>
            <a:pPr marL="0" indent="0">
              <a:spcBef>
                <a:spcPts val="800"/>
              </a:spcBef>
              <a:buFont typeface="Red Hat Text"/>
              <a:buNone/>
            </a:pPr>
            <a:r>
              <a:rPr lang="es-ES" sz="1200">
                <a:sym typeface="Wingdings" panose="05000000000000000000" pitchFamily="2" charset="2"/>
              </a:rPr>
              <a:t>Els </a:t>
            </a:r>
            <a:r>
              <a:rPr lang="es-ES" sz="1200" b="1">
                <a:sym typeface="Wingdings" panose="05000000000000000000" pitchFamily="2" charset="2"/>
              </a:rPr>
              <a:t>interessos individuals</a:t>
            </a:r>
            <a:r>
              <a:rPr lang="es-ES" sz="1200"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200">
                <a:sym typeface="Wingdings" panose="05000000000000000000" pitchFamily="2" charset="2"/>
              </a:rPr>
              <a:t> </a:t>
            </a:r>
            <a:r>
              <a:rPr lang="es-ES" sz="1200" u="sng">
                <a:sym typeface="Wingdings" panose="05000000000000000000" pitchFamily="2" charset="2"/>
              </a:rPr>
              <a:t>equilibri del mercat</a:t>
            </a:r>
            <a:r>
              <a:rPr lang="es-ES" sz="1200">
                <a:sym typeface="Wingdings" panose="05000000000000000000" pitchFamily="2" charset="2"/>
              </a:rPr>
              <a:t> segons </a:t>
            </a:r>
            <a:r>
              <a:rPr lang="es-ES" sz="1200" b="1">
                <a:sym typeface="Wingdings" panose="05000000000000000000" pitchFamily="2" charset="2"/>
              </a:rPr>
              <a:t>llei de l’oferta i la demanda</a:t>
            </a:r>
            <a:br>
              <a:rPr lang="es-ES" sz="1200" b="1">
                <a:sym typeface="Wingdings" panose="05000000000000000000" pitchFamily="2" charset="2"/>
              </a:rPr>
            </a:br>
            <a:r>
              <a:rPr lang="es-ES" sz="1200">
                <a:sym typeface="Wingdings" panose="05000000000000000000" pitchFamily="2" charset="2"/>
              </a:rPr>
              <a:t>(</a:t>
            </a:r>
            <a:r>
              <a:rPr lang="es-ES" sz="1200" b="1" u="sng">
                <a:sym typeface="Wingdings" panose="05000000000000000000" pitchFamily="2" charset="2"/>
              </a:rPr>
              <a:t>TEORIA DE LA MÀ INVISIBLE</a:t>
            </a:r>
            <a:r>
              <a:rPr lang="es-ES" sz="1200">
                <a:sym typeface="Wingdings" panose="05000000000000000000" pitchFamily="2" charset="2"/>
              </a:rPr>
              <a:t>)</a:t>
            </a:r>
          </a:p>
          <a:p>
            <a:pPr marL="0" indent="0">
              <a:spcBef>
                <a:spcPts val="800"/>
              </a:spcBef>
              <a:buFont typeface="Red Hat Text"/>
              <a:buNone/>
            </a:pPr>
            <a:r>
              <a:rPr lang="es-ES" sz="1200">
                <a:sym typeface="Wingdings" panose="05000000000000000000" pitchFamily="2" charset="2"/>
              </a:rPr>
              <a:t>L’</a:t>
            </a:r>
            <a:r>
              <a:rPr lang="es-ES" sz="1200" u="sng">
                <a:sym typeface="Wingdings" panose="05000000000000000000" pitchFamily="2" charset="2"/>
              </a:rPr>
              <a:t>Estat</a:t>
            </a:r>
            <a:r>
              <a:rPr lang="es-ES" sz="1200">
                <a:sym typeface="Wingdings" panose="05000000000000000000" pitchFamily="2" charset="2"/>
              </a:rPr>
              <a:t> ha d’intervindre </a:t>
            </a:r>
            <a:r>
              <a:rPr lang="es-ES" sz="1200" b="1">
                <a:sym typeface="Wingdings" panose="05000000000000000000" pitchFamily="2" charset="2"/>
              </a:rPr>
              <a:t>el mínim possible en l’economia</a:t>
            </a:r>
            <a:br>
              <a:rPr lang="es-ES" sz="1200" b="1">
                <a:sym typeface="Wingdings" panose="05000000000000000000" pitchFamily="2" charset="2"/>
              </a:rPr>
            </a:br>
            <a:r>
              <a:rPr lang="es-ES" sz="1050">
                <a:sym typeface="Wingdings" panose="05000000000000000000" pitchFamily="2" charset="2"/>
              </a:rPr>
              <a:t>(ex: subvencions, becas, ajudes...)</a:t>
            </a:r>
            <a:endParaRPr lang="es-ES" sz="1200"/>
          </a:p>
        </p:txBody>
      </p:sp>
      <p:sp>
        <p:nvSpPr>
          <p:cNvPr id="23" name="Google Shape;84;p13">
            <a:extLst>
              <a:ext uri="{FF2B5EF4-FFF2-40B4-BE49-F238E27FC236}">
                <a16:creationId xmlns:a16="http://schemas.microsoft.com/office/drawing/2014/main" id="{F8BDF928-9351-4658-9730-761F028F38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7102" y="2020279"/>
            <a:ext cx="1581086" cy="57343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/>
              <a:t>EL PENSAMENT D’</a:t>
            </a:r>
            <a:r>
              <a:rPr lang="es-ES" sz="1200" b="1">
                <a:solidFill>
                  <a:schemeClr val="accent4"/>
                </a:solidFill>
              </a:rPr>
              <a:t>ADAM SMITH</a:t>
            </a:r>
            <a:endParaRPr sz="1200">
              <a:solidFill>
                <a:schemeClr val="accent4"/>
              </a:solidFill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7CDDCCA9-6E6A-4CF5-8C3B-F9868CC05875}"/>
              </a:ext>
            </a:extLst>
          </p:cNvPr>
          <p:cNvCxnSpPr>
            <a:cxnSpLocks/>
          </p:cNvCxnSpPr>
          <p:nvPr/>
        </p:nvCxnSpPr>
        <p:spPr>
          <a:xfrm flipV="1">
            <a:off x="2001982" y="1845937"/>
            <a:ext cx="339436" cy="461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552F3142-0CBE-4603-A1AF-22FC75F53F66}"/>
              </a:ext>
            </a:extLst>
          </p:cNvPr>
          <p:cNvCxnSpPr>
            <a:cxnSpLocks/>
          </p:cNvCxnSpPr>
          <p:nvPr/>
        </p:nvCxnSpPr>
        <p:spPr>
          <a:xfrm>
            <a:off x="2001982" y="2306999"/>
            <a:ext cx="339436" cy="4117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BF7837A4-492C-42BE-8108-C735F86C75B1}"/>
              </a:ext>
            </a:extLst>
          </p:cNvPr>
          <p:cNvCxnSpPr>
            <a:cxnSpLocks/>
          </p:cNvCxnSpPr>
          <p:nvPr/>
        </p:nvCxnSpPr>
        <p:spPr>
          <a:xfrm>
            <a:off x="2001982" y="2291809"/>
            <a:ext cx="2524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C23469CE-7B89-43C8-A211-50D251E3435A}"/>
              </a:ext>
            </a:extLst>
          </p:cNvPr>
          <p:cNvSpPr/>
          <p:nvPr/>
        </p:nvSpPr>
        <p:spPr>
          <a:xfrm>
            <a:off x="797006" y="3402820"/>
            <a:ext cx="7549988" cy="482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Google Shape;83;p13">
            <a:extLst>
              <a:ext uri="{FF2B5EF4-FFF2-40B4-BE49-F238E27FC236}">
                <a16:creationId xmlns:a16="http://schemas.microsoft.com/office/drawing/2014/main" id="{C9B79D45-9C02-4893-9871-CECF4525894A}"/>
              </a:ext>
            </a:extLst>
          </p:cNvPr>
          <p:cNvSpPr txBox="1">
            <a:spLocks/>
          </p:cNvSpPr>
          <p:nvPr/>
        </p:nvSpPr>
        <p:spPr>
          <a:xfrm>
            <a:off x="901542" y="3335432"/>
            <a:ext cx="7443317" cy="6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marL="0" indent="0">
              <a:spcBef>
                <a:spcPts val="800"/>
              </a:spcBef>
              <a:buFont typeface="Red Hat Text"/>
              <a:buNone/>
            </a:pPr>
            <a:r>
              <a:rPr lang="es-ES" sz="1200"/>
              <a:t>El </a:t>
            </a:r>
            <a:r>
              <a:rPr lang="es-ES" sz="1200" b="1"/>
              <a:t>capitalisme</a:t>
            </a:r>
            <a:r>
              <a:rPr lang="es-ES" sz="1200"/>
              <a:t> és un </a:t>
            </a:r>
            <a:r>
              <a:rPr lang="es-ES" sz="1200" b="1"/>
              <a:t>sistema econòmic</a:t>
            </a:r>
            <a:r>
              <a:rPr lang="es-ES" sz="1200"/>
              <a:t> basat en el </a:t>
            </a:r>
            <a:r>
              <a:rPr lang="es-ES" sz="1200" b="1"/>
              <a:t>benefici individual</a:t>
            </a:r>
            <a:r>
              <a:rPr lang="es-ES" sz="1200"/>
              <a:t> (produir per vendre) </a:t>
            </a:r>
            <a:r>
              <a:rPr lang="es-ES" sz="1200" u="sng"/>
              <a:t>autorregulat</a:t>
            </a:r>
            <a:r>
              <a:rPr lang="es-ES" sz="1200"/>
              <a:t> per la </a:t>
            </a:r>
            <a:r>
              <a:rPr lang="es-ES" sz="1200" b="1"/>
              <a:t>llei de l’oferta i la demanda</a:t>
            </a:r>
            <a:r>
              <a:rPr lang="es-ES" sz="1200"/>
              <a:t> i amb mínima </a:t>
            </a:r>
            <a:r>
              <a:rPr lang="es-ES" sz="1200" b="1"/>
              <a:t>intervenció de l’Estat</a:t>
            </a:r>
            <a:r>
              <a:rPr lang="es-ES" sz="1200"/>
              <a:t> (lliure economia).</a:t>
            </a:r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3DB61FD1-BB47-41A1-B554-DA8B1037B150}"/>
              </a:ext>
            </a:extLst>
          </p:cNvPr>
          <p:cNvSpPr/>
          <p:nvPr/>
        </p:nvSpPr>
        <p:spPr>
          <a:xfrm>
            <a:off x="1161162" y="2593717"/>
            <a:ext cx="411329" cy="72579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645B103-ECDE-4DA2-A472-F65D6CB176E1}"/>
              </a:ext>
            </a:extLst>
          </p:cNvPr>
          <p:cNvSpPr txBox="1"/>
          <p:nvPr/>
        </p:nvSpPr>
        <p:spPr>
          <a:xfrm>
            <a:off x="1442972" y="3139855"/>
            <a:ext cx="23567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ed Hat Text" panose="020B0604020202020204" charset="0"/>
              </a:rPr>
              <a:t>escocès creador del capitalisme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AD043D12-296E-4F8C-9247-B4D733300544}"/>
              </a:ext>
            </a:extLst>
          </p:cNvPr>
          <p:cNvSpPr/>
          <p:nvPr/>
        </p:nvSpPr>
        <p:spPr>
          <a:xfrm>
            <a:off x="853095" y="4014480"/>
            <a:ext cx="2070280" cy="3513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Red Hat Text" panose="020B0604020202020204" charset="0"/>
              </a:rPr>
              <a:t>Frederic Engels</a:t>
            </a:r>
            <a:r>
              <a:rPr lang="es-ES" sz="900">
                <a:latin typeface="Red Hat Text" panose="020B0604020202020204" charset="0"/>
              </a:rPr>
              <a:t> va promoure el </a:t>
            </a:r>
            <a:r>
              <a:rPr lang="es-ES" sz="900" b="1">
                <a:latin typeface="Red Hat Text" panose="020B0604020202020204" charset="0"/>
              </a:rPr>
              <a:t>comunisme</a:t>
            </a:r>
            <a:r>
              <a:rPr lang="es-ES" sz="900">
                <a:latin typeface="Red Hat Text" panose="020B0604020202020204" charset="0"/>
              </a:rPr>
              <a:t> (oposat al capitalisme)</a:t>
            </a:r>
            <a:endParaRPr lang="es-ES" sz="900" b="1">
              <a:latin typeface="Red Hat Tex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34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FD2FA2F-378B-4C56-92C7-CD3B952A16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13</a:t>
            </a:fld>
            <a:endParaRPr lang="es-ES"/>
          </a:p>
        </p:txBody>
      </p:sp>
      <p:sp>
        <p:nvSpPr>
          <p:cNvPr id="4" name="Google Shape;82;p13">
            <a:extLst>
              <a:ext uri="{FF2B5EF4-FFF2-40B4-BE49-F238E27FC236}">
                <a16:creationId xmlns:a16="http://schemas.microsoft.com/office/drawing/2014/main" id="{A23E9FEE-86CC-4593-A71B-11E576E26339}"/>
              </a:ext>
            </a:extLst>
          </p:cNvPr>
          <p:cNvSpPr txBox="1">
            <a:spLocks/>
          </p:cNvSpPr>
          <p:nvPr/>
        </p:nvSpPr>
        <p:spPr>
          <a:xfrm>
            <a:off x="736390" y="684331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4.1)</a:t>
            </a:r>
            <a:r>
              <a:rPr lang="es-ES" sz="2000">
                <a:solidFill>
                  <a:schemeClr val="accent1"/>
                </a:solidFill>
              </a:rPr>
              <a:t> Societats anònimes</a:t>
            </a:r>
          </a:p>
        </p:txBody>
      </p:sp>
      <p:sp>
        <p:nvSpPr>
          <p:cNvPr id="5" name="Google Shape;83;p13">
            <a:extLst>
              <a:ext uri="{FF2B5EF4-FFF2-40B4-BE49-F238E27FC236}">
                <a16:creationId xmlns:a16="http://schemas.microsoft.com/office/drawing/2014/main" id="{09D05BE8-5354-4A34-8515-AE16234E0D30}"/>
              </a:ext>
            </a:extLst>
          </p:cNvPr>
          <p:cNvSpPr txBox="1">
            <a:spLocks/>
          </p:cNvSpPr>
          <p:nvPr/>
        </p:nvSpPr>
        <p:spPr>
          <a:xfrm>
            <a:off x="736390" y="1079511"/>
            <a:ext cx="7941763" cy="171448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</a:rPr>
              <a:t>Les empreses creixen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necessiten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més diners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demanen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prèstecs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als bancs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es transformen en </a:t>
            </a:r>
            <a:r>
              <a:rPr lang="es-ES" sz="1200" b="1" u="sng">
                <a:uFill>
                  <a:solidFill>
                    <a:schemeClr val="accent4"/>
                  </a:solidFill>
                </a:uFill>
                <a:latin typeface="Red Hat Text" panose="020B0604020202020204" charset="0"/>
                <a:sym typeface="Wingdings" panose="05000000000000000000" pitchFamily="2" charset="2"/>
              </a:rPr>
              <a:t>societats anònimes</a:t>
            </a:r>
            <a:r>
              <a:rPr lang="es-ES" sz="1200">
                <a:uFill>
                  <a:solidFill>
                    <a:schemeClr val="accent4"/>
                  </a:solidFill>
                </a:uFill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dividides 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accions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que es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compren i venen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en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borsa de valors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endParaRPr lang="es-ES" sz="1200" b="1" u="sng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Un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monopoli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és una empresa que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controla tot el mercat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del seu producte o servei.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Un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càrter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és una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fusió d’empreses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 producció similar que s’associen per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evitar la competència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controlar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preus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.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plusvalia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és el benefici que obté l’empresari pel treball de l’obrer.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80673AB-A88E-42D3-99F4-AC423CD64D97}"/>
              </a:ext>
            </a:extLst>
          </p:cNvPr>
          <p:cNvSpPr txBox="1"/>
          <p:nvPr/>
        </p:nvSpPr>
        <p:spPr>
          <a:xfrm>
            <a:off x="4946072" y="1599623"/>
            <a:ext cx="25875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latin typeface="Red Hat Text" panose="020B0604020202020204" charset="0"/>
              </a:rPr>
              <a:t>(parts de l’empresa amb un valor variable)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CD30702D-BBC8-4954-B4BA-B5D0CFFB1479}"/>
              </a:ext>
            </a:extLst>
          </p:cNvPr>
          <p:cNvCxnSpPr/>
          <p:nvPr/>
        </p:nvCxnSpPr>
        <p:spPr>
          <a:xfrm flipH="1">
            <a:off x="981075" y="1363663"/>
            <a:ext cx="66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F0A2063-71B4-41C8-A040-49CFE969A4A2}"/>
              </a:ext>
            </a:extLst>
          </p:cNvPr>
          <p:cNvCxnSpPr/>
          <p:nvPr/>
        </p:nvCxnSpPr>
        <p:spPr>
          <a:xfrm flipH="1">
            <a:off x="981074" y="1535113"/>
            <a:ext cx="66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6BC5842-0310-43DC-8584-15B8C7364350}"/>
              </a:ext>
            </a:extLst>
          </p:cNvPr>
          <p:cNvCxnSpPr/>
          <p:nvPr/>
        </p:nvCxnSpPr>
        <p:spPr>
          <a:xfrm flipH="1">
            <a:off x="4946072" y="1722733"/>
            <a:ext cx="66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5E9F5CC-20DF-4F8F-B81C-77848CC91CBD}"/>
              </a:ext>
            </a:extLst>
          </p:cNvPr>
          <p:cNvCxnSpPr>
            <a:cxnSpLocks/>
          </p:cNvCxnSpPr>
          <p:nvPr/>
        </p:nvCxnSpPr>
        <p:spPr>
          <a:xfrm>
            <a:off x="981075" y="1263650"/>
            <a:ext cx="1" cy="27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404FCBB0-730F-4040-8049-ABCB97B56FD1}"/>
              </a:ext>
            </a:extLst>
          </p:cNvPr>
          <p:cNvCxnSpPr>
            <a:cxnSpLocks/>
          </p:cNvCxnSpPr>
          <p:nvPr/>
        </p:nvCxnSpPr>
        <p:spPr>
          <a:xfrm>
            <a:off x="4946072" y="1610516"/>
            <a:ext cx="0" cy="112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03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5.   </a:t>
            </a:r>
            <a:r>
              <a:rPr lang="es-ES" sz="2800"/>
              <a:t>Segona fase industrialització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83;p13">
            <a:extLst>
              <a:ext uri="{FF2B5EF4-FFF2-40B4-BE49-F238E27FC236}">
                <a16:creationId xmlns:a16="http://schemas.microsoft.com/office/drawing/2014/main" id="{B5D6F62D-910E-46FD-ACFB-C406EFA87694}"/>
              </a:ext>
            </a:extLst>
          </p:cNvPr>
          <p:cNvSpPr txBox="1">
            <a:spLocks/>
          </p:cNvSpPr>
          <p:nvPr/>
        </p:nvSpPr>
        <p:spPr>
          <a:xfrm>
            <a:off x="939590" y="1375875"/>
            <a:ext cx="7941763" cy="280071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</a:rPr>
              <a:t>Té lloc entre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</a:rPr>
              <a:t>1870</a:t>
            </a:r>
            <a:r>
              <a:rPr lang="es-ES" sz="1200">
                <a:latin typeface="Red Hat Text" panose="020B0604020202020204" charset="0"/>
              </a:rPr>
              <a:t> i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</a:rPr>
              <a:t>1914</a:t>
            </a:r>
            <a:r>
              <a:rPr lang="es-ES" sz="1200">
                <a:latin typeface="Red Hat Text" panose="020B0604020202020204" charset="0"/>
              </a:rPr>
              <a:t> (inici I Guerra Mondial)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Noves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fonts d’energia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electricitat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(indústria, comunicacions)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petroli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(transports)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Noves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indústries: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metal·lúrgia d’acer i d’alumini, química, automòbil, aviació...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 u="sng">
                <a:uFill>
                  <a:solidFill>
                    <a:schemeClr val="accent1"/>
                  </a:solidFill>
                </a:uFill>
                <a:latin typeface="Red Hat Text" panose="020B0604020202020204" charset="0"/>
                <a:sym typeface="Wingdings" panose="05000000000000000000" pitchFamily="2" charset="2"/>
              </a:rPr>
              <a:t>INVENTS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: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Marconi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ràdio</a:t>
            </a: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S.Morse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codi morse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Nobel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dinamita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germans Lumière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cine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Ford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sistema en cadena/ fordisme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(fabricació de cotxes)</a:t>
            </a: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Benz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motor d’explosió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AD6F947-C925-44D2-96C8-7CBA3E5FCADC}"/>
              </a:ext>
            </a:extLst>
          </p:cNvPr>
          <p:cNvSpPr/>
          <p:nvPr/>
        </p:nvSpPr>
        <p:spPr>
          <a:xfrm>
            <a:off x="3244850" y="2559449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T.Edinson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electricitat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Wright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avió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Tesla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bateria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361950" lvl="1" indent="-184150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Bell (G.Meuzzi)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telèfon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1CEF788D-13A1-424A-8C99-391262EC47B5}"/>
              </a:ext>
            </a:extLst>
          </p:cNvPr>
          <p:cNvCxnSpPr>
            <a:cxnSpLocks/>
          </p:cNvCxnSpPr>
          <p:nvPr/>
        </p:nvCxnSpPr>
        <p:spPr>
          <a:xfrm flipV="1">
            <a:off x="2770908" y="1743928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07275B05-E3F7-4B9F-9973-9E8363199EBA}"/>
              </a:ext>
            </a:extLst>
          </p:cNvPr>
          <p:cNvCxnSpPr/>
          <p:nvPr/>
        </p:nvCxnSpPr>
        <p:spPr>
          <a:xfrm>
            <a:off x="2746302" y="1734619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6BC9EFAD-3A0F-4227-8CFB-AEA969390891}"/>
              </a:ext>
            </a:extLst>
          </p:cNvPr>
          <p:cNvCxnSpPr>
            <a:cxnSpLocks/>
          </p:cNvCxnSpPr>
          <p:nvPr/>
        </p:nvCxnSpPr>
        <p:spPr>
          <a:xfrm>
            <a:off x="2770908" y="1915594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ángulo 31">
            <a:extLst>
              <a:ext uri="{FF2B5EF4-FFF2-40B4-BE49-F238E27FC236}">
                <a16:creationId xmlns:a16="http://schemas.microsoft.com/office/drawing/2014/main" id="{0373E9A2-485D-4C58-BBE2-293A9DE6D99B}"/>
              </a:ext>
            </a:extLst>
          </p:cNvPr>
          <p:cNvSpPr/>
          <p:nvPr/>
        </p:nvSpPr>
        <p:spPr>
          <a:xfrm>
            <a:off x="6681469" y="2738971"/>
            <a:ext cx="1522941" cy="3513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Red Hat Text" panose="020B0604020202020204" charset="0"/>
              </a:rPr>
              <a:t>Isaac Peral</a:t>
            </a:r>
            <a:r>
              <a:rPr lang="es-ES" sz="900">
                <a:latin typeface="Red Hat Text" panose="020B0604020202020204" charset="0"/>
              </a:rPr>
              <a:t> (espanyol) va inventar els </a:t>
            </a:r>
            <a:r>
              <a:rPr lang="es-ES" sz="900" u="sng">
                <a:latin typeface="Red Hat Text" panose="020B0604020202020204" charset="0"/>
              </a:rPr>
              <a:t>submarins</a:t>
            </a:r>
            <a:endParaRPr lang="es-ES" sz="900" b="1">
              <a:latin typeface="Red Hat Tex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46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6.   </a:t>
            </a:r>
            <a:r>
              <a:rPr lang="es-ES" sz="2800"/>
              <a:t>Nova societat capitalista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83;p13">
            <a:extLst>
              <a:ext uri="{FF2B5EF4-FFF2-40B4-BE49-F238E27FC236}">
                <a16:creationId xmlns:a16="http://schemas.microsoft.com/office/drawing/2014/main" id="{B5D6F62D-910E-46FD-ACFB-C406EFA87694}"/>
              </a:ext>
            </a:extLst>
          </p:cNvPr>
          <p:cNvSpPr txBox="1">
            <a:spLocks/>
          </p:cNvSpPr>
          <p:nvPr/>
        </p:nvSpPr>
        <p:spPr>
          <a:xfrm>
            <a:off x="892025" y="1256822"/>
            <a:ext cx="7854951" cy="33491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</a:rPr>
              <a:t>La societat s’organitza segons la </a:t>
            </a:r>
            <a:r>
              <a:rPr lang="es-ES" sz="1200" b="1">
                <a:latin typeface="Red Hat Text" panose="020B0604020202020204" charset="0"/>
              </a:rPr>
              <a:t>riquesa</a:t>
            </a:r>
            <a:r>
              <a:rPr lang="es-ES" sz="1200">
                <a:latin typeface="Red Hat Text" panose="020B0604020202020204" charset="0"/>
              </a:rPr>
              <a:t>.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burgesia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s’enriqueix per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industrialització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imita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les costums de l’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antiga noblesa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presumir del poder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</a:t>
            </a:r>
            <a:r>
              <a:rPr lang="es-ES" sz="1050">
                <a:latin typeface="Red Hat Text" panose="020B0604020202020204" charset="0"/>
                <a:sym typeface="Wingdings" panose="05000000000000000000" pitchFamily="2" charset="2"/>
              </a:rPr>
              <a:t>servei domèstic, teatre, òpera, salons...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proletariat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grup més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nombrós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(+camperols = 95%)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és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explotat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 la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burgesia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(propietaris mitjans de producció)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males condicions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de vida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vivendes miserables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a penes podien menjar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de treball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llargues jornades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salaris baixos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abusos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treball infantil</a:t>
            </a:r>
          </a:p>
          <a:p>
            <a:pPr marL="171450" indent="-171450"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Les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dones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no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tenen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esfera pública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depenen dels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hòmens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no podien estudiar, votar, tindre banc...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només tenen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esfera privada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relacions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familiars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estudis sobre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tasques de l’hogar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(teixir, maternitat...)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moviment per l’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emancipació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(llibertat) de les dones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E.E.U.U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“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SENECA FALLS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”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=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declaració de drets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perquè els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esclaus alliberats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sí tenien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drets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2" name="Flecha: hacia abajo 1">
            <a:extLst>
              <a:ext uri="{FF2B5EF4-FFF2-40B4-BE49-F238E27FC236}">
                <a16:creationId xmlns:a16="http://schemas.microsoft.com/office/drawing/2014/main" id="{CCFE5A81-A936-455E-AE11-BDFE1ECE8D28}"/>
              </a:ext>
            </a:extLst>
          </p:cNvPr>
          <p:cNvSpPr/>
          <p:nvPr/>
        </p:nvSpPr>
        <p:spPr>
          <a:xfrm>
            <a:off x="2559050" y="4235450"/>
            <a:ext cx="247650" cy="1654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538059D-42AC-4227-81D3-4552CA6BAF72}"/>
              </a:ext>
            </a:extLst>
          </p:cNvPr>
          <p:cNvCxnSpPr>
            <a:cxnSpLocks/>
          </p:cNvCxnSpPr>
          <p:nvPr/>
        </p:nvCxnSpPr>
        <p:spPr>
          <a:xfrm flipV="1">
            <a:off x="1970808" y="1623278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FC020419-8E66-4766-B954-2E37496C5BAA}"/>
              </a:ext>
            </a:extLst>
          </p:cNvPr>
          <p:cNvCxnSpPr/>
          <p:nvPr/>
        </p:nvCxnSpPr>
        <p:spPr>
          <a:xfrm>
            <a:off x="1946202" y="1613969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273124DF-DF47-4EE9-B355-E16E36160204}"/>
              </a:ext>
            </a:extLst>
          </p:cNvPr>
          <p:cNvCxnSpPr>
            <a:cxnSpLocks/>
          </p:cNvCxnSpPr>
          <p:nvPr/>
        </p:nvCxnSpPr>
        <p:spPr>
          <a:xfrm>
            <a:off x="1970808" y="1794944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91BBD832-0EA4-4B28-811A-1B7984A7D3F2}"/>
              </a:ext>
            </a:extLst>
          </p:cNvPr>
          <p:cNvCxnSpPr>
            <a:cxnSpLocks/>
          </p:cNvCxnSpPr>
          <p:nvPr/>
        </p:nvCxnSpPr>
        <p:spPr>
          <a:xfrm flipV="1">
            <a:off x="2092252" y="2062956"/>
            <a:ext cx="0" cy="347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CD942E18-129D-485D-8D85-15F4726197D5}"/>
              </a:ext>
            </a:extLst>
          </p:cNvPr>
          <p:cNvCxnSpPr/>
          <p:nvPr/>
        </p:nvCxnSpPr>
        <p:spPr>
          <a:xfrm>
            <a:off x="2067646" y="2053647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97DA88BD-55AF-4708-967A-DFC59448054B}"/>
              </a:ext>
            </a:extLst>
          </p:cNvPr>
          <p:cNvCxnSpPr>
            <a:cxnSpLocks/>
          </p:cNvCxnSpPr>
          <p:nvPr/>
        </p:nvCxnSpPr>
        <p:spPr>
          <a:xfrm>
            <a:off x="2092252" y="2234622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A6CF77B6-EB7D-4AFC-BB6C-AD8DE6D28828}"/>
              </a:ext>
            </a:extLst>
          </p:cNvPr>
          <p:cNvCxnSpPr>
            <a:cxnSpLocks/>
          </p:cNvCxnSpPr>
          <p:nvPr/>
        </p:nvCxnSpPr>
        <p:spPr>
          <a:xfrm>
            <a:off x="2079444" y="241083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1990FDA-43DF-41A8-9F84-F036F65731D2}"/>
              </a:ext>
            </a:extLst>
          </p:cNvPr>
          <p:cNvCxnSpPr>
            <a:cxnSpLocks/>
          </p:cNvCxnSpPr>
          <p:nvPr/>
        </p:nvCxnSpPr>
        <p:spPr>
          <a:xfrm flipV="1">
            <a:off x="3533486" y="2429885"/>
            <a:ext cx="0" cy="347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6C1DBE80-6E4D-484B-8023-84D07B73C512}"/>
              </a:ext>
            </a:extLst>
          </p:cNvPr>
          <p:cNvCxnSpPr/>
          <p:nvPr/>
        </p:nvCxnSpPr>
        <p:spPr>
          <a:xfrm>
            <a:off x="3508880" y="2420576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F67EFEDF-A991-4C7F-8711-E91C174111F7}"/>
              </a:ext>
            </a:extLst>
          </p:cNvPr>
          <p:cNvCxnSpPr>
            <a:cxnSpLocks/>
          </p:cNvCxnSpPr>
          <p:nvPr/>
        </p:nvCxnSpPr>
        <p:spPr>
          <a:xfrm>
            <a:off x="3520678" y="2784114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179B2D0C-4BC3-4612-8600-8DB771A08DCD}"/>
              </a:ext>
            </a:extLst>
          </p:cNvPr>
          <p:cNvCxnSpPr/>
          <p:nvPr/>
        </p:nvCxnSpPr>
        <p:spPr>
          <a:xfrm>
            <a:off x="4225925" y="2429885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A53439EE-FCE6-4867-A71F-2E28B0AE7C3B}"/>
              </a:ext>
            </a:extLst>
          </p:cNvPr>
          <p:cNvCxnSpPr/>
          <p:nvPr/>
        </p:nvCxnSpPr>
        <p:spPr>
          <a:xfrm>
            <a:off x="4429125" y="2777764"/>
            <a:ext cx="142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A138A79C-B097-4824-A54F-FB45BC73F29B}"/>
              </a:ext>
            </a:extLst>
          </p:cNvPr>
          <p:cNvCxnSpPr>
            <a:cxnSpLocks/>
          </p:cNvCxnSpPr>
          <p:nvPr/>
        </p:nvCxnSpPr>
        <p:spPr>
          <a:xfrm>
            <a:off x="4254500" y="2604510"/>
            <a:ext cx="11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59A5F66B-A6A8-485B-ADD5-A151D370B2EA}"/>
              </a:ext>
            </a:extLst>
          </p:cNvPr>
          <p:cNvCxnSpPr>
            <a:cxnSpLocks/>
          </p:cNvCxnSpPr>
          <p:nvPr/>
        </p:nvCxnSpPr>
        <p:spPr>
          <a:xfrm>
            <a:off x="4457700" y="2963285"/>
            <a:ext cx="11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C290BFD7-F733-4A59-98C0-2F1AB37F9694}"/>
              </a:ext>
            </a:extLst>
          </p:cNvPr>
          <p:cNvCxnSpPr>
            <a:cxnSpLocks/>
          </p:cNvCxnSpPr>
          <p:nvPr/>
        </p:nvCxnSpPr>
        <p:spPr>
          <a:xfrm>
            <a:off x="4457700" y="3156960"/>
            <a:ext cx="11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EC59CEC9-151F-4D9B-9A5A-27AFD0A50171}"/>
              </a:ext>
            </a:extLst>
          </p:cNvPr>
          <p:cNvCxnSpPr>
            <a:cxnSpLocks/>
          </p:cNvCxnSpPr>
          <p:nvPr/>
        </p:nvCxnSpPr>
        <p:spPr>
          <a:xfrm>
            <a:off x="4457700" y="3328410"/>
            <a:ext cx="114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F3C1E7B3-0A2A-4D9C-ACB2-708AA6061547}"/>
              </a:ext>
            </a:extLst>
          </p:cNvPr>
          <p:cNvCxnSpPr>
            <a:cxnSpLocks/>
          </p:cNvCxnSpPr>
          <p:nvPr/>
        </p:nvCxnSpPr>
        <p:spPr>
          <a:xfrm>
            <a:off x="4457700" y="2784114"/>
            <a:ext cx="0" cy="54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CDDA9124-99AC-4289-BC79-F7622BF676E8}"/>
              </a:ext>
            </a:extLst>
          </p:cNvPr>
          <p:cNvCxnSpPr>
            <a:cxnSpLocks/>
          </p:cNvCxnSpPr>
          <p:nvPr/>
        </p:nvCxnSpPr>
        <p:spPr>
          <a:xfrm>
            <a:off x="4254500" y="2429885"/>
            <a:ext cx="0" cy="17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9DA06AF-7904-4450-AD3C-EB099822E72D}"/>
              </a:ext>
            </a:extLst>
          </p:cNvPr>
          <p:cNvCxnSpPr>
            <a:cxnSpLocks/>
          </p:cNvCxnSpPr>
          <p:nvPr/>
        </p:nvCxnSpPr>
        <p:spPr>
          <a:xfrm flipV="1">
            <a:off x="4021858" y="3782278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50E4E7F3-7235-4654-8778-057286C96CCC}"/>
              </a:ext>
            </a:extLst>
          </p:cNvPr>
          <p:cNvCxnSpPr/>
          <p:nvPr/>
        </p:nvCxnSpPr>
        <p:spPr>
          <a:xfrm>
            <a:off x="3997252" y="3772969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B1A66716-CEA9-42FD-B927-5F1344059824}"/>
              </a:ext>
            </a:extLst>
          </p:cNvPr>
          <p:cNvCxnSpPr>
            <a:cxnSpLocks/>
          </p:cNvCxnSpPr>
          <p:nvPr/>
        </p:nvCxnSpPr>
        <p:spPr>
          <a:xfrm>
            <a:off x="4021858" y="3953944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87D2EDFE-2FF7-4877-95AA-02EC8F591E8D}"/>
              </a:ext>
            </a:extLst>
          </p:cNvPr>
          <p:cNvCxnSpPr>
            <a:cxnSpLocks/>
          </p:cNvCxnSpPr>
          <p:nvPr/>
        </p:nvCxnSpPr>
        <p:spPr>
          <a:xfrm flipV="1">
            <a:off x="1831902" y="3599030"/>
            <a:ext cx="0" cy="544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08E10B87-C86D-4100-872B-3D27F3609118}"/>
              </a:ext>
            </a:extLst>
          </p:cNvPr>
          <p:cNvCxnSpPr/>
          <p:nvPr/>
        </p:nvCxnSpPr>
        <p:spPr>
          <a:xfrm>
            <a:off x="1807296" y="3589720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1606C9BB-F2DC-4B62-9FE8-872210560B72}"/>
              </a:ext>
            </a:extLst>
          </p:cNvPr>
          <p:cNvCxnSpPr>
            <a:cxnSpLocks/>
          </p:cNvCxnSpPr>
          <p:nvPr/>
        </p:nvCxnSpPr>
        <p:spPr>
          <a:xfrm>
            <a:off x="1831902" y="377069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D6B0BBB6-DCD1-40A3-BF13-32B9ED5D3141}"/>
              </a:ext>
            </a:extLst>
          </p:cNvPr>
          <p:cNvCxnSpPr>
            <a:cxnSpLocks/>
          </p:cNvCxnSpPr>
          <p:nvPr/>
        </p:nvCxnSpPr>
        <p:spPr>
          <a:xfrm>
            <a:off x="1818408" y="4143758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8297151-FE12-4554-984D-0A3A4D7A7A29}"/>
              </a:ext>
            </a:extLst>
          </p:cNvPr>
          <p:cNvSpPr txBox="1"/>
          <p:nvPr/>
        </p:nvSpPr>
        <p:spPr>
          <a:xfrm>
            <a:off x="5533952" y="3602130"/>
            <a:ext cx="20858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>
                <a:latin typeface="Red Hat Text" panose="020B0604020202020204" charset="0"/>
              </a:rPr>
              <a:t>(pensaven que no podien ser autònomes)</a:t>
            </a:r>
          </a:p>
        </p:txBody>
      </p:sp>
    </p:spTree>
    <p:extLst>
      <p:ext uri="{BB962C8B-B14F-4D97-AF65-F5344CB8AC3E}">
        <p14:creationId xmlns:p14="http://schemas.microsoft.com/office/powerpoint/2010/main" val="39834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9428D10D-54BD-43A8-A3A8-1F5198F58FCA}"/>
              </a:ext>
            </a:extLst>
          </p:cNvPr>
          <p:cNvSpPr/>
          <p:nvPr/>
        </p:nvSpPr>
        <p:spPr>
          <a:xfrm>
            <a:off x="1044475" y="1320800"/>
            <a:ext cx="7398879" cy="482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7.   </a:t>
            </a:r>
            <a:r>
              <a:rPr lang="es-ES"/>
              <a:t>El moviment obrer</a:t>
            </a: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2"/>
          </p:nvPr>
        </p:nvSpPr>
        <p:spPr>
          <a:xfrm>
            <a:off x="1149011" y="1239558"/>
            <a:ext cx="7294343" cy="633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200"/>
              <a:t>El </a:t>
            </a:r>
            <a:r>
              <a:rPr lang="es-ES" sz="1200" b="1"/>
              <a:t>moviment obrer</a:t>
            </a:r>
            <a:r>
              <a:rPr lang="es-ES" sz="1200"/>
              <a:t> és un conjunt de </a:t>
            </a:r>
            <a:r>
              <a:rPr lang="es-ES" sz="1200" b="1"/>
              <a:t>diferents formes d’organització</a:t>
            </a:r>
            <a:r>
              <a:rPr lang="es-ES" sz="1200"/>
              <a:t> dels </a:t>
            </a:r>
            <a:r>
              <a:rPr lang="es-ES" sz="1200" u="sng"/>
              <a:t>treballadors</a:t>
            </a:r>
            <a:r>
              <a:rPr lang="es-ES" sz="1200"/>
              <a:t> o </a:t>
            </a:r>
            <a:r>
              <a:rPr lang="es-ES" sz="1200" u="sng"/>
              <a:t>proletaris</a:t>
            </a:r>
            <a:r>
              <a:rPr lang="es-ES" sz="1200"/>
              <a:t> per aconseguir </a:t>
            </a:r>
            <a:r>
              <a:rPr lang="es-ES" sz="1200" b="1"/>
              <a:t>millorar les seues condicions de vida i treball</a:t>
            </a:r>
            <a:r>
              <a:rPr lang="es-ES" sz="1200"/>
              <a:t>.</a:t>
            </a:r>
            <a:endParaRPr sz="1200"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7DC506C5-46B0-4CFA-92C9-9D779BF5C6D6}"/>
              </a:ext>
            </a:extLst>
          </p:cNvPr>
          <p:cNvSpPr txBox="1"/>
          <p:nvPr/>
        </p:nvSpPr>
        <p:spPr>
          <a:xfrm>
            <a:off x="996951" y="1828800"/>
            <a:ext cx="7551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latin typeface="Red Hat Text" panose="020B0604020202020204" charset="0"/>
              </a:rPr>
              <a:t>La gent comença a comprendre que tenen els </a:t>
            </a:r>
            <a:r>
              <a:rPr lang="es-ES" sz="1200" u="sng">
                <a:latin typeface="Red Hat Text" panose="020B0604020202020204" charset="0"/>
              </a:rPr>
              <a:t>mateixos problemes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apareix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mentalitat obrera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conciència de classe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 per buscar el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mateix objectiu</a:t>
            </a:r>
            <a:endParaRPr lang="es-ES" sz="1200">
              <a:latin typeface="Red Hat Text" panose="020B0604020202020204" charset="0"/>
            </a:endParaRPr>
          </a:p>
        </p:txBody>
      </p:sp>
      <p:sp>
        <p:nvSpPr>
          <p:cNvPr id="30" name="Google Shape;82;p13">
            <a:extLst>
              <a:ext uri="{FF2B5EF4-FFF2-40B4-BE49-F238E27FC236}">
                <a16:creationId xmlns:a16="http://schemas.microsoft.com/office/drawing/2014/main" id="{21E59DAA-2F9B-4DD5-9A8A-3F56B15E696F}"/>
              </a:ext>
            </a:extLst>
          </p:cNvPr>
          <p:cNvSpPr txBox="1">
            <a:spLocks/>
          </p:cNvSpPr>
          <p:nvPr/>
        </p:nvSpPr>
        <p:spPr>
          <a:xfrm>
            <a:off x="736390" y="2451083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7.1)</a:t>
            </a:r>
            <a:r>
              <a:rPr lang="es-ES" sz="2000">
                <a:solidFill>
                  <a:schemeClr val="accent1"/>
                </a:solidFill>
              </a:rPr>
              <a:t> Ludisme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5A6B2C73-5BAC-4B2E-B909-34D07E33A760}"/>
              </a:ext>
            </a:extLst>
          </p:cNvPr>
          <p:cNvSpPr/>
          <p:nvPr/>
        </p:nvSpPr>
        <p:spPr>
          <a:xfrm>
            <a:off x="736390" y="2845562"/>
            <a:ext cx="6260155" cy="249784"/>
          </a:xfrm>
          <a:prstGeom prst="rect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Google Shape;83;p13">
            <a:extLst>
              <a:ext uri="{FF2B5EF4-FFF2-40B4-BE49-F238E27FC236}">
                <a16:creationId xmlns:a16="http://schemas.microsoft.com/office/drawing/2014/main" id="{F755E0B4-EEC6-4516-AA99-28ABFB0135EA}"/>
              </a:ext>
            </a:extLst>
          </p:cNvPr>
          <p:cNvSpPr txBox="1">
            <a:spLocks/>
          </p:cNvSpPr>
          <p:nvPr/>
        </p:nvSpPr>
        <p:spPr>
          <a:xfrm>
            <a:off x="840926" y="2764320"/>
            <a:ext cx="6155619" cy="34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marL="0" indent="0">
              <a:spcBef>
                <a:spcPts val="800"/>
              </a:spcBef>
              <a:buFont typeface="Red Hat Text"/>
              <a:buNone/>
            </a:pPr>
            <a:r>
              <a:rPr lang="es-ES" sz="1200"/>
              <a:t>És un </a:t>
            </a:r>
            <a:r>
              <a:rPr lang="es-ES" sz="1200" b="1"/>
              <a:t>moviment obrer</a:t>
            </a:r>
            <a:r>
              <a:rPr lang="es-ES" sz="1200"/>
              <a:t> basat en </a:t>
            </a:r>
            <a:r>
              <a:rPr lang="es-ES" sz="1200" b="1"/>
              <a:t>destruir les màquines</a:t>
            </a:r>
            <a:r>
              <a:rPr lang="es-ES" sz="1200"/>
              <a:t> perquè </a:t>
            </a:r>
            <a:r>
              <a:rPr lang="es-ES" sz="1200" u="sng"/>
              <a:t>substitueixen als obrers</a:t>
            </a:r>
            <a:r>
              <a:rPr lang="es-ES" sz="1200"/>
              <a:t>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A686A1-C218-4EDB-ACE1-4937412AB1F2}"/>
              </a:ext>
            </a:extLst>
          </p:cNvPr>
          <p:cNvSpPr txBox="1"/>
          <p:nvPr/>
        </p:nvSpPr>
        <p:spPr>
          <a:xfrm>
            <a:off x="744521" y="3127673"/>
            <a:ext cx="7551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latin typeface="Red Hat Text" panose="020B0604020202020204" charset="0"/>
              </a:rPr>
              <a:t>Segueixen a un personatge inventat conegut com </a:t>
            </a:r>
            <a:r>
              <a:rPr lang="es-ES" sz="1200" b="1">
                <a:latin typeface="Red Hat Text" panose="020B0604020202020204" charset="0"/>
              </a:rPr>
              <a:t>“Ned Ludd”</a:t>
            </a:r>
            <a:r>
              <a:rPr lang="es-ES" sz="1200">
                <a:latin typeface="Red Hat Text" panose="020B060402020202020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102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B3718BF-2B84-45E8-AEC1-04A77E64F4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17</a:t>
            </a:fld>
            <a:endParaRPr lang="es-ES"/>
          </a:p>
        </p:txBody>
      </p:sp>
      <p:sp>
        <p:nvSpPr>
          <p:cNvPr id="4" name="Google Shape;82;p13">
            <a:extLst>
              <a:ext uri="{FF2B5EF4-FFF2-40B4-BE49-F238E27FC236}">
                <a16:creationId xmlns:a16="http://schemas.microsoft.com/office/drawing/2014/main" id="{9514C4EE-FB9D-4572-B635-0E507A4B8646}"/>
              </a:ext>
            </a:extLst>
          </p:cNvPr>
          <p:cNvSpPr txBox="1">
            <a:spLocks/>
          </p:cNvSpPr>
          <p:nvPr/>
        </p:nvSpPr>
        <p:spPr>
          <a:xfrm>
            <a:off x="722536" y="705410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7.2)</a:t>
            </a:r>
            <a:r>
              <a:rPr lang="es-ES" sz="2000">
                <a:solidFill>
                  <a:schemeClr val="accent1"/>
                </a:solidFill>
              </a:rPr>
              <a:t> Primeres associacions obreres</a:t>
            </a:r>
          </a:p>
        </p:txBody>
      </p:sp>
      <p:sp>
        <p:nvSpPr>
          <p:cNvPr id="8" name="Google Shape;83;p13">
            <a:extLst>
              <a:ext uri="{FF2B5EF4-FFF2-40B4-BE49-F238E27FC236}">
                <a16:creationId xmlns:a16="http://schemas.microsoft.com/office/drawing/2014/main" id="{FF5CC610-61F8-4BBA-93BA-87E1D04C79F9}"/>
              </a:ext>
            </a:extLst>
          </p:cNvPr>
          <p:cNvSpPr txBox="1">
            <a:spLocks/>
          </p:cNvSpPr>
          <p:nvPr/>
        </p:nvSpPr>
        <p:spPr>
          <a:xfrm>
            <a:off x="870217" y="1018038"/>
            <a:ext cx="7294343" cy="3126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800"/>
              </a:spcBef>
            </a:pP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</a:rPr>
              <a:t>Finals s.XVIII</a:t>
            </a:r>
            <a:r>
              <a:rPr lang="es-ES" sz="1200">
                <a:solidFill>
                  <a:schemeClr val="accent4"/>
                </a:solidFill>
                <a:latin typeface="Red Hat Text" panose="020B0604020202020204" charset="0"/>
              </a:rPr>
              <a:t>,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</a:rPr>
              <a:t>principis s.XIX</a:t>
            </a:r>
            <a:r>
              <a:rPr lang="es-ES" sz="1200">
                <a:latin typeface="Red Hat Text" panose="020B0604020202020204" charset="0"/>
              </a:rPr>
              <a:t>: els </a:t>
            </a:r>
            <a:r>
              <a:rPr lang="es-ES" sz="1200" u="sng">
                <a:latin typeface="Red Hat Text" panose="020B0604020202020204" charset="0"/>
              </a:rPr>
              <a:t>treballadors</a:t>
            </a:r>
            <a:r>
              <a:rPr lang="es-ES" sz="1200">
                <a:latin typeface="Red Hat Text" panose="020B0604020202020204" charset="0"/>
              </a:rPr>
              <a:t> s’associen per </a:t>
            </a:r>
            <a:r>
              <a:rPr lang="es-ES" sz="1200" b="1">
                <a:latin typeface="Red Hat Text" panose="020B0604020202020204" charset="0"/>
              </a:rPr>
              <a:t>aconseguir millores</a:t>
            </a:r>
            <a:r>
              <a:rPr lang="es-ES" sz="1200">
                <a:latin typeface="Red Hat Text" panose="020B0604020202020204" charset="0"/>
              </a:rPr>
              <a:t>: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29CEED5-B823-43AC-9F8B-A429B2346DA5}"/>
              </a:ext>
            </a:extLst>
          </p:cNvPr>
          <p:cNvCxnSpPr>
            <a:cxnSpLocks/>
          </p:cNvCxnSpPr>
          <p:nvPr/>
        </p:nvCxnSpPr>
        <p:spPr>
          <a:xfrm>
            <a:off x="772607" y="1057189"/>
            <a:ext cx="0" cy="294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Google Shape;83;p13">
            <a:extLst>
              <a:ext uri="{FF2B5EF4-FFF2-40B4-BE49-F238E27FC236}">
                <a16:creationId xmlns:a16="http://schemas.microsoft.com/office/drawing/2014/main" id="{280221AD-9508-4715-B08E-230749AC4FF5}"/>
              </a:ext>
            </a:extLst>
          </p:cNvPr>
          <p:cNvSpPr txBox="1">
            <a:spLocks/>
          </p:cNvSpPr>
          <p:nvPr/>
        </p:nvSpPr>
        <p:spPr>
          <a:xfrm>
            <a:off x="875140" y="1351447"/>
            <a:ext cx="7854951" cy="139175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Formen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sindicats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(des del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1825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):</a:t>
            </a:r>
          </a:p>
          <a:p>
            <a:pPr marL="171450" indent="98425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Grans organitzacions de treballadors que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reclamen millores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econòmiques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(més salari)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laborals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(reducció jornada)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socials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(dret d’associació)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polítiques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(sugrafi universal)</a:t>
            </a:r>
          </a:p>
          <a:p>
            <a:pPr marL="171450" indent="98425">
              <a:spcAft>
                <a:spcPts val="600"/>
              </a:spcAft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Utilitzen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vaga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com 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forma de lluita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.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BC613AF-D09A-4483-A9AA-8D6C0120E4F0}"/>
              </a:ext>
            </a:extLst>
          </p:cNvPr>
          <p:cNvCxnSpPr/>
          <p:nvPr/>
        </p:nvCxnSpPr>
        <p:spPr>
          <a:xfrm>
            <a:off x="5299075" y="1704975"/>
            <a:ext cx="136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0944B15-59E5-4391-BDF8-22C76411D532}"/>
              </a:ext>
            </a:extLst>
          </p:cNvPr>
          <p:cNvCxnSpPr/>
          <p:nvPr/>
        </p:nvCxnSpPr>
        <p:spPr>
          <a:xfrm>
            <a:off x="5373200" y="2076450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AF5BEB1D-29E6-42C1-9395-D6E2CF33F65E}"/>
              </a:ext>
            </a:extLst>
          </p:cNvPr>
          <p:cNvCxnSpPr/>
          <p:nvPr/>
        </p:nvCxnSpPr>
        <p:spPr>
          <a:xfrm>
            <a:off x="5373200" y="1882775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BE701479-767B-41AA-BFAD-892B4AB7B86D}"/>
              </a:ext>
            </a:extLst>
          </p:cNvPr>
          <p:cNvCxnSpPr/>
          <p:nvPr/>
        </p:nvCxnSpPr>
        <p:spPr>
          <a:xfrm>
            <a:off x="5373200" y="2247900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E06D0871-84A7-4BFD-8A3B-5AB9393C35DD}"/>
              </a:ext>
            </a:extLst>
          </p:cNvPr>
          <p:cNvCxnSpPr>
            <a:cxnSpLocks/>
          </p:cNvCxnSpPr>
          <p:nvPr/>
        </p:nvCxnSpPr>
        <p:spPr>
          <a:xfrm>
            <a:off x="5373200" y="1704975"/>
            <a:ext cx="0" cy="542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oogle Shape;82;p13">
            <a:extLst>
              <a:ext uri="{FF2B5EF4-FFF2-40B4-BE49-F238E27FC236}">
                <a16:creationId xmlns:a16="http://schemas.microsoft.com/office/drawing/2014/main" id="{FB5AB0E9-11F2-42FD-9CE6-491E9656AA69}"/>
              </a:ext>
            </a:extLst>
          </p:cNvPr>
          <p:cNvSpPr txBox="1">
            <a:spLocks/>
          </p:cNvSpPr>
          <p:nvPr/>
        </p:nvSpPr>
        <p:spPr>
          <a:xfrm>
            <a:off x="772607" y="2693927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7.3)</a:t>
            </a:r>
            <a:r>
              <a:rPr lang="es-ES" sz="2000">
                <a:solidFill>
                  <a:schemeClr val="accent1"/>
                </a:solidFill>
              </a:rPr>
              <a:t> Marxisme</a:t>
            </a:r>
            <a:r>
              <a:rPr lang="es-ES" sz="2000">
                <a:solidFill>
                  <a:schemeClr val="accent5"/>
                </a:solidFill>
              </a:rPr>
              <a:t> / </a:t>
            </a:r>
            <a:r>
              <a:rPr lang="es-ES" sz="2000">
                <a:solidFill>
                  <a:schemeClr val="accent1"/>
                </a:solidFill>
              </a:rPr>
              <a:t>socialisme </a:t>
            </a:r>
            <a:r>
              <a:rPr lang="es-ES" sz="2000">
                <a:solidFill>
                  <a:schemeClr val="accent5"/>
                </a:solidFill>
              </a:rPr>
              <a:t>/</a:t>
            </a:r>
            <a:r>
              <a:rPr lang="es-ES" sz="2000">
                <a:solidFill>
                  <a:schemeClr val="accent1"/>
                </a:solidFill>
              </a:rPr>
              <a:t> comunisme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A9141A23-B48B-4EEC-8054-3EEF2AE85BFA}"/>
              </a:ext>
            </a:extLst>
          </p:cNvPr>
          <p:cNvCxnSpPr/>
          <p:nvPr/>
        </p:nvCxnSpPr>
        <p:spPr>
          <a:xfrm>
            <a:off x="827219" y="3006555"/>
            <a:ext cx="0" cy="2769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Google Shape;83;p13">
            <a:extLst>
              <a:ext uri="{FF2B5EF4-FFF2-40B4-BE49-F238E27FC236}">
                <a16:creationId xmlns:a16="http://schemas.microsoft.com/office/drawing/2014/main" id="{A9608CF4-13BE-4E6B-A05E-600243DDA1AC}"/>
              </a:ext>
            </a:extLst>
          </p:cNvPr>
          <p:cNvSpPr txBox="1">
            <a:spLocks/>
          </p:cNvSpPr>
          <p:nvPr/>
        </p:nvSpPr>
        <p:spPr>
          <a:xfrm>
            <a:off x="924828" y="2961900"/>
            <a:ext cx="7294343" cy="3126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800"/>
              </a:spcBef>
            </a:pPr>
            <a:r>
              <a:rPr lang="es-ES" sz="1200">
                <a:latin typeface="Red Hat Text" panose="020B0604020202020204" charset="0"/>
              </a:rPr>
              <a:t>Ideologia formulada a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</a:rPr>
              <a:t>mitjan s.XIX</a:t>
            </a:r>
            <a:r>
              <a:rPr lang="es-ES" sz="1200">
                <a:solidFill>
                  <a:schemeClr val="accent4"/>
                </a:solidFill>
                <a:latin typeface="Red Hat Text" panose="020B0604020202020204" charset="0"/>
              </a:rPr>
              <a:t> </a:t>
            </a:r>
            <a:r>
              <a:rPr lang="es-ES" sz="1200">
                <a:latin typeface="Red Hat Text" panose="020B0604020202020204" charset="0"/>
              </a:rPr>
              <a:t>per </a:t>
            </a:r>
            <a:r>
              <a:rPr lang="es-ES" sz="1200" b="1" u="sng">
                <a:uFill>
                  <a:solidFill>
                    <a:schemeClr val="accent4"/>
                  </a:solidFill>
                </a:uFill>
                <a:latin typeface="Red Hat Text" panose="020B0604020202020204" charset="0"/>
              </a:rPr>
              <a:t>Karl Marx</a:t>
            </a:r>
            <a:r>
              <a:rPr lang="es-ES" sz="1200">
                <a:uFill>
                  <a:solidFill>
                    <a:schemeClr val="accent4"/>
                  </a:solidFill>
                </a:uFill>
                <a:latin typeface="Red Hat Text" panose="020B0604020202020204" charset="0"/>
              </a:rPr>
              <a:t> </a:t>
            </a:r>
            <a:r>
              <a:rPr lang="es-ES" sz="1200">
                <a:latin typeface="Red Hat Text" panose="020B0604020202020204" charset="0"/>
              </a:rPr>
              <a:t>i </a:t>
            </a:r>
            <a:r>
              <a:rPr lang="es-ES" sz="1200" b="1" u="sng">
                <a:uFill>
                  <a:solidFill>
                    <a:schemeClr val="accent4"/>
                  </a:solidFill>
                </a:uFill>
                <a:latin typeface="Red Hat Text" panose="020B0604020202020204" charset="0"/>
              </a:rPr>
              <a:t>F.Engels</a:t>
            </a:r>
            <a:r>
              <a:rPr lang="es-ES" sz="1200" i="1">
                <a:latin typeface="Red Hat Text" panose="020B0604020202020204" charset="0"/>
              </a:rPr>
              <a:t>.</a:t>
            </a:r>
            <a:endParaRPr lang="es-ES" sz="1200">
              <a:latin typeface="Red Hat Text" panose="020B0604020202020204" charset="0"/>
            </a:endParaRPr>
          </a:p>
        </p:txBody>
      </p:sp>
      <p:sp>
        <p:nvSpPr>
          <p:cNvPr id="19" name="Google Shape;83;p13">
            <a:extLst>
              <a:ext uri="{FF2B5EF4-FFF2-40B4-BE49-F238E27FC236}">
                <a16:creationId xmlns:a16="http://schemas.microsoft.com/office/drawing/2014/main" id="{8827516D-7B30-4D7F-86E4-7D7E8E04B356}"/>
              </a:ext>
            </a:extLst>
          </p:cNvPr>
          <p:cNvSpPr txBox="1">
            <a:spLocks/>
          </p:cNvSpPr>
          <p:nvPr/>
        </p:nvSpPr>
        <p:spPr>
          <a:xfrm>
            <a:off x="961174" y="3296988"/>
            <a:ext cx="7854951" cy="111344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Pensen que la història és una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lluita entre pobres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i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rics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denúncia l’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explotació de treballadors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    fi de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propietat privada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capitalisme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Revolució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dictadura obrera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formació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partits obrers socialistes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.</a:t>
            </a:r>
            <a:endParaRPr lang="es-ES" sz="1200" b="1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Creació d’un </a:t>
            </a:r>
            <a:r>
              <a:rPr lang="es-ES" sz="1200" b="1" u="sng">
                <a:latin typeface="Red Hat Text" panose="020B0604020202020204" charset="0"/>
                <a:sym typeface="Wingdings" panose="05000000000000000000" pitchFamily="2" charset="2"/>
              </a:rPr>
              <a:t>Estat obrer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té les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propietats</a:t>
            </a:r>
            <a:b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reparteix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riquesa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B28D14A-072E-494B-B488-AB4C03263878}"/>
              </a:ext>
            </a:extLst>
          </p:cNvPr>
          <p:cNvCxnSpPr>
            <a:cxnSpLocks/>
          </p:cNvCxnSpPr>
          <p:nvPr/>
        </p:nvCxnSpPr>
        <p:spPr>
          <a:xfrm flipV="1">
            <a:off x="4949535" y="3403587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05D40597-D623-4654-8F36-5A6008EDB499}"/>
              </a:ext>
            </a:extLst>
          </p:cNvPr>
          <p:cNvCxnSpPr/>
          <p:nvPr/>
        </p:nvCxnSpPr>
        <p:spPr>
          <a:xfrm>
            <a:off x="4924929" y="3394278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37AD0C65-FC3D-4143-8939-8D30DC767D03}"/>
              </a:ext>
            </a:extLst>
          </p:cNvPr>
          <p:cNvCxnSpPr>
            <a:cxnSpLocks/>
          </p:cNvCxnSpPr>
          <p:nvPr/>
        </p:nvCxnSpPr>
        <p:spPr>
          <a:xfrm>
            <a:off x="4949535" y="3575253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7E4FBC5A-5658-41CF-976F-BF8E3072DD2D}"/>
              </a:ext>
            </a:extLst>
          </p:cNvPr>
          <p:cNvCxnSpPr>
            <a:cxnSpLocks/>
          </p:cNvCxnSpPr>
          <p:nvPr/>
        </p:nvCxnSpPr>
        <p:spPr>
          <a:xfrm flipV="1">
            <a:off x="2926771" y="4103242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E9BC84A6-260B-4DA3-BB5B-2749439F63D8}"/>
              </a:ext>
            </a:extLst>
          </p:cNvPr>
          <p:cNvCxnSpPr/>
          <p:nvPr/>
        </p:nvCxnSpPr>
        <p:spPr>
          <a:xfrm>
            <a:off x="2902165" y="4093933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BDB24CBD-C17B-4214-96A6-8BF1D35163C9}"/>
              </a:ext>
            </a:extLst>
          </p:cNvPr>
          <p:cNvCxnSpPr>
            <a:cxnSpLocks/>
          </p:cNvCxnSpPr>
          <p:nvPr/>
        </p:nvCxnSpPr>
        <p:spPr>
          <a:xfrm>
            <a:off x="2926771" y="4274908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72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B3718BF-2B84-45E8-AEC1-04A77E64F4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18</a:t>
            </a:fld>
            <a:endParaRPr lang="es-ES"/>
          </a:p>
        </p:txBody>
      </p:sp>
      <p:sp>
        <p:nvSpPr>
          <p:cNvPr id="4" name="Google Shape;82;p13">
            <a:extLst>
              <a:ext uri="{FF2B5EF4-FFF2-40B4-BE49-F238E27FC236}">
                <a16:creationId xmlns:a16="http://schemas.microsoft.com/office/drawing/2014/main" id="{9514C4EE-FB9D-4572-B635-0E507A4B8646}"/>
              </a:ext>
            </a:extLst>
          </p:cNvPr>
          <p:cNvSpPr txBox="1">
            <a:spLocks/>
          </p:cNvSpPr>
          <p:nvPr/>
        </p:nvSpPr>
        <p:spPr>
          <a:xfrm>
            <a:off x="722536" y="705410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7.4)</a:t>
            </a:r>
            <a:r>
              <a:rPr lang="es-ES" sz="2000">
                <a:solidFill>
                  <a:schemeClr val="accent1"/>
                </a:solidFill>
              </a:rPr>
              <a:t> Anarquisme</a:t>
            </a:r>
          </a:p>
        </p:txBody>
      </p:sp>
      <p:sp>
        <p:nvSpPr>
          <p:cNvPr id="8" name="Google Shape;83;p13">
            <a:extLst>
              <a:ext uri="{FF2B5EF4-FFF2-40B4-BE49-F238E27FC236}">
                <a16:creationId xmlns:a16="http://schemas.microsoft.com/office/drawing/2014/main" id="{FF5CC610-61F8-4BBA-93BA-87E1D04C79F9}"/>
              </a:ext>
            </a:extLst>
          </p:cNvPr>
          <p:cNvSpPr txBox="1">
            <a:spLocks/>
          </p:cNvSpPr>
          <p:nvPr/>
        </p:nvSpPr>
        <p:spPr>
          <a:xfrm>
            <a:off x="870217" y="969549"/>
            <a:ext cx="7294343" cy="3126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800"/>
              </a:spcBef>
            </a:pPr>
            <a:r>
              <a:rPr lang="es-ES" sz="1200">
                <a:latin typeface="Red Hat Text" panose="020B0604020202020204" charset="0"/>
              </a:rPr>
              <a:t>Ideologia formulada al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</a:rPr>
              <a:t>s.XIX</a:t>
            </a:r>
            <a:r>
              <a:rPr lang="es-ES" sz="1200">
                <a:solidFill>
                  <a:schemeClr val="accent4"/>
                </a:solidFill>
                <a:latin typeface="Red Hat Text" panose="020B0604020202020204" charset="0"/>
              </a:rPr>
              <a:t> </a:t>
            </a:r>
            <a:r>
              <a:rPr lang="es-ES" sz="1200">
                <a:latin typeface="Red Hat Text" panose="020B0604020202020204" charset="0"/>
              </a:rPr>
              <a:t>amb pensadors com </a:t>
            </a:r>
            <a:r>
              <a:rPr lang="es-ES" sz="1200" b="1">
                <a:latin typeface="Red Hat Text" panose="020B0604020202020204" charset="0"/>
              </a:rPr>
              <a:t>Proudhon</a:t>
            </a:r>
            <a:r>
              <a:rPr lang="es-ES" sz="1200">
                <a:latin typeface="Red Hat Text" panose="020B0604020202020204" charset="0"/>
              </a:rPr>
              <a:t>, </a:t>
            </a:r>
            <a:r>
              <a:rPr lang="es-ES" sz="1200" b="1" u="sng">
                <a:uFill>
                  <a:solidFill>
                    <a:schemeClr val="accent5"/>
                  </a:solidFill>
                </a:uFill>
                <a:latin typeface="Red Hat Text" panose="020B0604020202020204" charset="0"/>
              </a:rPr>
              <a:t>Bakunin</a:t>
            </a:r>
            <a:r>
              <a:rPr lang="es-ES" sz="1200">
                <a:latin typeface="Red Hat Text" panose="020B0604020202020204" charset="0"/>
              </a:rPr>
              <a:t> i </a:t>
            </a:r>
            <a:r>
              <a:rPr lang="es-ES" sz="1200" b="1">
                <a:latin typeface="Red Hat Text" panose="020B0604020202020204" charset="0"/>
              </a:rPr>
              <a:t>Kropotkin</a:t>
            </a:r>
            <a:r>
              <a:rPr lang="es-ES" sz="1200">
                <a:latin typeface="Red Hat Text" panose="020B0604020202020204" charset="0"/>
              </a:rPr>
              <a:t>.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29CEED5-B823-43AC-9F8B-A429B2346DA5}"/>
              </a:ext>
            </a:extLst>
          </p:cNvPr>
          <p:cNvCxnSpPr>
            <a:cxnSpLocks/>
          </p:cNvCxnSpPr>
          <p:nvPr/>
        </p:nvCxnSpPr>
        <p:spPr>
          <a:xfrm>
            <a:off x="772607" y="1008700"/>
            <a:ext cx="0" cy="294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Google Shape;83;p13">
            <a:extLst>
              <a:ext uri="{FF2B5EF4-FFF2-40B4-BE49-F238E27FC236}">
                <a16:creationId xmlns:a16="http://schemas.microsoft.com/office/drawing/2014/main" id="{280221AD-9508-4715-B08E-230749AC4FF5}"/>
              </a:ext>
            </a:extLst>
          </p:cNvPr>
          <p:cNvSpPr txBox="1">
            <a:spLocks/>
          </p:cNvSpPr>
          <p:nvPr/>
        </p:nvSpPr>
        <p:spPr>
          <a:xfrm>
            <a:off x="875140" y="1302958"/>
            <a:ext cx="7854951" cy="148180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S’oposa al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capitalisme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propietat privada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autoritat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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sense Estat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, religió, exèrcit...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sindicats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revolucions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violentes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terrorisme individual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L’objectiu és crear una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societat col·lectivista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igualitària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propietat col·lectiva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(moviment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okupa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llibertat individual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(i per les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dones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solidaritat social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(repartició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riquesa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Va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fracassar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perquè no havia un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treball equitatiu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.</a:t>
            </a:r>
          </a:p>
        </p:txBody>
      </p:sp>
      <p:pic>
        <p:nvPicPr>
          <p:cNvPr id="1026" name="Picture 2" descr="Anarquismo - Wikipedia, la enciclopedia libre">
            <a:extLst>
              <a:ext uri="{FF2B5EF4-FFF2-40B4-BE49-F238E27FC236}">
                <a16:creationId xmlns:a16="http://schemas.microsoft.com/office/drawing/2014/main" id="{A3EA4394-B348-4DCC-8055-C0F809334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808" y="625966"/>
            <a:ext cx="431223" cy="43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Google Shape;82;p13">
            <a:extLst>
              <a:ext uri="{FF2B5EF4-FFF2-40B4-BE49-F238E27FC236}">
                <a16:creationId xmlns:a16="http://schemas.microsoft.com/office/drawing/2014/main" id="{30419E61-DB97-4ED6-A1E4-F481D419A594}"/>
              </a:ext>
            </a:extLst>
          </p:cNvPr>
          <p:cNvSpPr txBox="1">
            <a:spLocks/>
          </p:cNvSpPr>
          <p:nvPr/>
        </p:nvSpPr>
        <p:spPr>
          <a:xfrm>
            <a:off x="722536" y="2784495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7.5)</a:t>
            </a:r>
            <a:r>
              <a:rPr lang="es-ES" sz="2000">
                <a:solidFill>
                  <a:schemeClr val="accent1"/>
                </a:solidFill>
              </a:rPr>
              <a:t> Socialisme utòpic</a:t>
            </a:r>
          </a:p>
        </p:txBody>
      </p:sp>
      <p:sp>
        <p:nvSpPr>
          <p:cNvPr id="21" name="Google Shape;83;p13">
            <a:extLst>
              <a:ext uri="{FF2B5EF4-FFF2-40B4-BE49-F238E27FC236}">
                <a16:creationId xmlns:a16="http://schemas.microsoft.com/office/drawing/2014/main" id="{6D10CBD5-4C7E-4936-BB91-51A47725FBF5}"/>
              </a:ext>
            </a:extLst>
          </p:cNvPr>
          <p:cNvSpPr txBox="1">
            <a:spLocks/>
          </p:cNvSpPr>
          <p:nvPr/>
        </p:nvSpPr>
        <p:spPr>
          <a:xfrm>
            <a:off x="870217" y="3027582"/>
            <a:ext cx="7294343" cy="3126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800"/>
              </a:spcBef>
            </a:pPr>
            <a:r>
              <a:rPr lang="es-ES" sz="1200">
                <a:latin typeface="Red Hat Text" panose="020B0604020202020204" charset="0"/>
              </a:rPr>
              <a:t>Ideologia formulada al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</a:rPr>
              <a:t>s.XIX</a:t>
            </a:r>
            <a:r>
              <a:rPr lang="es-ES" sz="1200">
                <a:solidFill>
                  <a:schemeClr val="accent4"/>
                </a:solidFill>
                <a:latin typeface="Red Hat Text" panose="020B0604020202020204" charset="0"/>
              </a:rPr>
              <a:t> </a:t>
            </a:r>
            <a:r>
              <a:rPr lang="es-ES" sz="1200">
                <a:latin typeface="Red Hat Text" panose="020B0604020202020204" charset="0"/>
              </a:rPr>
              <a:t>amb autors com </a:t>
            </a:r>
            <a:r>
              <a:rPr lang="es-ES" sz="1200" b="1">
                <a:latin typeface="Red Hat Text" panose="020B0604020202020204" charset="0"/>
              </a:rPr>
              <a:t>R.Owen</a:t>
            </a:r>
            <a:r>
              <a:rPr lang="es-ES" sz="1200">
                <a:latin typeface="Red Hat Text" panose="020B0604020202020204" charset="0"/>
              </a:rPr>
              <a:t>, </a:t>
            </a:r>
            <a:r>
              <a:rPr lang="es-ES" sz="1200" b="1">
                <a:latin typeface="Red Hat Text" panose="020B0604020202020204" charset="0"/>
              </a:rPr>
              <a:t>E.Cabet</a:t>
            </a:r>
            <a:r>
              <a:rPr lang="es-ES" sz="1200">
                <a:latin typeface="Red Hat Text" panose="020B0604020202020204" charset="0"/>
              </a:rPr>
              <a:t> i </a:t>
            </a:r>
            <a:r>
              <a:rPr lang="es-ES" sz="1200" b="1">
                <a:latin typeface="Red Hat Text" panose="020B0604020202020204" charset="0"/>
              </a:rPr>
              <a:t>C.Fournier</a:t>
            </a:r>
            <a:r>
              <a:rPr lang="es-ES" sz="1200">
                <a:latin typeface="Red Hat Text" panose="020B0604020202020204" charset="0"/>
              </a:rPr>
              <a:t> (</a:t>
            </a:r>
            <a:r>
              <a:rPr lang="es-ES" sz="1200" u="sng">
                <a:latin typeface="Red Hat Text" panose="020B0604020202020204" charset="0"/>
              </a:rPr>
              <a:t>falansteris</a:t>
            </a:r>
            <a:r>
              <a:rPr lang="es-ES" sz="1200">
                <a:latin typeface="Red Hat Text" panose="020B0604020202020204" charset="0"/>
              </a:rPr>
              <a:t>)</a:t>
            </a: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095CF95C-CCE9-4A88-885E-D8CD012A6B86}"/>
              </a:ext>
            </a:extLst>
          </p:cNvPr>
          <p:cNvCxnSpPr>
            <a:cxnSpLocks/>
          </p:cNvCxnSpPr>
          <p:nvPr/>
        </p:nvCxnSpPr>
        <p:spPr>
          <a:xfrm>
            <a:off x="772607" y="3066733"/>
            <a:ext cx="0" cy="2942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Google Shape;83;p13">
            <a:extLst>
              <a:ext uri="{FF2B5EF4-FFF2-40B4-BE49-F238E27FC236}">
                <a16:creationId xmlns:a16="http://schemas.microsoft.com/office/drawing/2014/main" id="{118B5108-4AD2-4BFF-8AA3-AE272926903F}"/>
              </a:ext>
            </a:extLst>
          </p:cNvPr>
          <p:cNvSpPr txBox="1">
            <a:spLocks/>
          </p:cNvSpPr>
          <p:nvPr/>
        </p:nvSpPr>
        <p:spPr>
          <a:xfrm>
            <a:off x="875140" y="3360991"/>
            <a:ext cx="7854951" cy="148180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Planteja un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nou món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repartició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diners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col·laborisme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cooperativisme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en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formes de producció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Creació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fàbriques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xicotetes ciutats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millorar el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sistema social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Idea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utòpica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irreal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molt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somiadors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(creuen que l’humà és bo)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97ADEE1D-B89C-46C0-B287-E8402F183EBF}"/>
              </a:ext>
            </a:extLst>
          </p:cNvPr>
          <p:cNvCxnSpPr>
            <a:cxnSpLocks/>
          </p:cNvCxnSpPr>
          <p:nvPr/>
        </p:nvCxnSpPr>
        <p:spPr>
          <a:xfrm flipV="1">
            <a:off x="2518062" y="3465933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555F2BBA-48BB-4097-93E5-46FC68D4E852}"/>
              </a:ext>
            </a:extLst>
          </p:cNvPr>
          <p:cNvCxnSpPr/>
          <p:nvPr/>
        </p:nvCxnSpPr>
        <p:spPr>
          <a:xfrm>
            <a:off x="2493456" y="3456624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86E660A6-5FC0-4FA9-87BA-36990281470A}"/>
              </a:ext>
            </a:extLst>
          </p:cNvPr>
          <p:cNvCxnSpPr>
            <a:cxnSpLocks/>
          </p:cNvCxnSpPr>
          <p:nvPr/>
        </p:nvCxnSpPr>
        <p:spPr>
          <a:xfrm>
            <a:off x="2518062" y="3637599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14A5AA8F-72B3-4EFA-ADD5-66A16EAAF211}"/>
              </a:ext>
            </a:extLst>
          </p:cNvPr>
          <p:cNvCxnSpPr>
            <a:cxnSpLocks/>
          </p:cNvCxnSpPr>
          <p:nvPr/>
        </p:nvCxnSpPr>
        <p:spPr>
          <a:xfrm flipV="1">
            <a:off x="5140252" y="2035246"/>
            <a:ext cx="0" cy="347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1BDD4D9A-9FC9-486D-843F-EAD2D46D9EFD}"/>
              </a:ext>
            </a:extLst>
          </p:cNvPr>
          <p:cNvCxnSpPr>
            <a:cxnSpLocks/>
          </p:cNvCxnSpPr>
          <p:nvPr/>
        </p:nvCxnSpPr>
        <p:spPr>
          <a:xfrm>
            <a:off x="5115646" y="2025937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650D269C-508A-456A-98B5-7290B5FA1B37}"/>
              </a:ext>
            </a:extLst>
          </p:cNvPr>
          <p:cNvCxnSpPr>
            <a:cxnSpLocks/>
          </p:cNvCxnSpPr>
          <p:nvPr/>
        </p:nvCxnSpPr>
        <p:spPr>
          <a:xfrm>
            <a:off x="5140252" y="2206912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17DFFAAF-EAD6-467A-B80B-416E0770E278}"/>
              </a:ext>
            </a:extLst>
          </p:cNvPr>
          <p:cNvCxnSpPr>
            <a:cxnSpLocks/>
          </p:cNvCxnSpPr>
          <p:nvPr/>
        </p:nvCxnSpPr>
        <p:spPr>
          <a:xfrm>
            <a:off x="5127444" y="238312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1175DB94-E35F-4D64-A028-304043CC7492}"/>
              </a:ext>
            </a:extLst>
          </p:cNvPr>
          <p:cNvCxnSpPr/>
          <p:nvPr/>
        </p:nvCxnSpPr>
        <p:spPr>
          <a:xfrm>
            <a:off x="1234588" y="1590675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0BF7AB34-DD4F-4B75-A58D-741375A289B3}"/>
              </a:ext>
            </a:extLst>
          </p:cNvPr>
          <p:cNvCxnSpPr/>
          <p:nvPr/>
        </p:nvCxnSpPr>
        <p:spPr>
          <a:xfrm>
            <a:off x="1234588" y="1762125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55DACE03-DD8B-465E-9BEA-6AF8E41256CB}"/>
              </a:ext>
            </a:extLst>
          </p:cNvPr>
          <p:cNvCxnSpPr>
            <a:cxnSpLocks/>
          </p:cNvCxnSpPr>
          <p:nvPr/>
        </p:nvCxnSpPr>
        <p:spPr>
          <a:xfrm>
            <a:off x="1234588" y="1476375"/>
            <a:ext cx="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1B4A325-B651-4813-A830-99F1F387D7B6}"/>
              </a:ext>
            </a:extLst>
          </p:cNvPr>
          <p:cNvSpPr/>
          <p:nvPr/>
        </p:nvSpPr>
        <p:spPr>
          <a:xfrm>
            <a:off x="6799233" y="3477269"/>
            <a:ext cx="1522941" cy="6399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Red Hat Text" panose="020B0604020202020204" charset="0"/>
              </a:rPr>
              <a:t>Falansteri:</a:t>
            </a:r>
            <a:r>
              <a:rPr lang="es-ES" sz="900">
                <a:latin typeface="Red Hat Text" panose="020B0604020202020204" charset="0"/>
              </a:rPr>
              <a:t> granja col·lectiva on habiten els partidaris del socialisme utòpic</a:t>
            </a:r>
            <a:endParaRPr lang="es-ES" sz="900" b="1">
              <a:latin typeface="Red Hat Tex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84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B3718BF-2B84-45E8-AEC1-04A77E64F4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19</a:t>
            </a:fld>
            <a:endParaRPr lang="es-ES"/>
          </a:p>
        </p:txBody>
      </p:sp>
      <p:sp>
        <p:nvSpPr>
          <p:cNvPr id="4" name="Google Shape;82;p13">
            <a:extLst>
              <a:ext uri="{FF2B5EF4-FFF2-40B4-BE49-F238E27FC236}">
                <a16:creationId xmlns:a16="http://schemas.microsoft.com/office/drawing/2014/main" id="{9514C4EE-FB9D-4572-B635-0E507A4B8646}"/>
              </a:ext>
            </a:extLst>
          </p:cNvPr>
          <p:cNvSpPr txBox="1">
            <a:spLocks/>
          </p:cNvSpPr>
          <p:nvPr/>
        </p:nvSpPr>
        <p:spPr>
          <a:xfrm>
            <a:off x="722536" y="705410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7.6)</a:t>
            </a:r>
            <a:r>
              <a:rPr lang="es-ES" sz="2000">
                <a:solidFill>
                  <a:schemeClr val="accent1"/>
                </a:solidFill>
              </a:rPr>
              <a:t> Associació Internacional de Treballadors </a:t>
            </a:r>
            <a:r>
              <a:rPr lang="es-ES" sz="2000">
                <a:solidFill>
                  <a:schemeClr val="accent5"/>
                </a:solidFill>
              </a:rPr>
              <a:t>(AIT)</a:t>
            </a:r>
          </a:p>
        </p:txBody>
      </p:sp>
      <p:sp>
        <p:nvSpPr>
          <p:cNvPr id="11" name="Google Shape;83;p13">
            <a:extLst>
              <a:ext uri="{FF2B5EF4-FFF2-40B4-BE49-F238E27FC236}">
                <a16:creationId xmlns:a16="http://schemas.microsoft.com/office/drawing/2014/main" id="{280221AD-9508-4715-B08E-230749AC4FF5}"/>
              </a:ext>
            </a:extLst>
          </p:cNvPr>
          <p:cNvSpPr txBox="1">
            <a:spLocks/>
          </p:cNvSpPr>
          <p:nvPr/>
        </p:nvSpPr>
        <p:spPr>
          <a:xfrm>
            <a:off x="875140" y="1095982"/>
            <a:ext cx="7854951" cy="191738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1864-1876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els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obrers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s’uneixen independentment de la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nacionalitat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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AIT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per ser més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forts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(grup)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aconseguir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8 hores laborals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,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descans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temps lliure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Va tindre lloc a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Londres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(origen industrialització)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1871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Comuna de París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Va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fracassar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 les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disputes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entre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marxistes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anarquistes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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mateixa intenció però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mitjans diferents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A partir de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1889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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II Associació Internacional de Treballadors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marxistes/socialistes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Dia del Treballador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1 de maig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Himne internacional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D7D2FD16-1279-454D-94BC-02F8C80F83F7}"/>
              </a:ext>
            </a:extLst>
          </p:cNvPr>
          <p:cNvCxnSpPr>
            <a:cxnSpLocks/>
          </p:cNvCxnSpPr>
          <p:nvPr/>
        </p:nvCxnSpPr>
        <p:spPr>
          <a:xfrm flipV="1">
            <a:off x="2088571" y="1810315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61A42365-C680-4A32-8FBB-A0DB90616581}"/>
              </a:ext>
            </a:extLst>
          </p:cNvPr>
          <p:cNvCxnSpPr/>
          <p:nvPr/>
        </p:nvCxnSpPr>
        <p:spPr>
          <a:xfrm>
            <a:off x="2063965" y="1801006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909B832B-CC93-45A4-8DF2-391F21A029A3}"/>
              </a:ext>
            </a:extLst>
          </p:cNvPr>
          <p:cNvCxnSpPr>
            <a:cxnSpLocks/>
          </p:cNvCxnSpPr>
          <p:nvPr/>
        </p:nvCxnSpPr>
        <p:spPr>
          <a:xfrm>
            <a:off x="2088571" y="1981981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ED422DD-5321-4670-8A25-E60DC446853C}"/>
              </a:ext>
            </a:extLst>
          </p:cNvPr>
          <p:cNvCxnSpPr/>
          <p:nvPr/>
        </p:nvCxnSpPr>
        <p:spPr>
          <a:xfrm>
            <a:off x="2377588" y="1382857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ABB9C4A1-DB6C-40E6-A0C3-4D456A9AF4C2}"/>
              </a:ext>
            </a:extLst>
          </p:cNvPr>
          <p:cNvCxnSpPr/>
          <p:nvPr/>
        </p:nvCxnSpPr>
        <p:spPr>
          <a:xfrm>
            <a:off x="2377588" y="1554307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D3A4DDD3-D6E2-4975-804C-01DC5F33E671}"/>
              </a:ext>
            </a:extLst>
          </p:cNvPr>
          <p:cNvCxnSpPr>
            <a:cxnSpLocks/>
          </p:cNvCxnSpPr>
          <p:nvPr/>
        </p:nvCxnSpPr>
        <p:spPr>
          <a:xfrm>
            <a:off x="2377588" y="1268557"/>
            <a:ext cx="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2DAEBFCA-7EC4-4833-8F59-8B1800DBEC8C}"/>
              </a:ext>
            </a:extLst>
          </p:cNvPr>
          <p:cNvCxnSpPr/>
          <p:nvPr/>
        </p:nvCxnSpPr>
        <p:spPr>
          <a:xfrm>
            <a:off x="2710097" y="2699904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9C891052-4F97-4D9C-ADA6-BADA74EB7E3B}"/>
              </a:ext>
            </a:extLst>
          </p:cNvPr>
          <p:cNvCxnSpPr/>
          <p:nvPr/>
        </p:nvCxnSpPr>
        <p:spPr>
          <a:xfrm>
            <a:off x="2710097" y="2871354"/>
            <a:ext cx="102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7EB869A3-2605-4477-8158-E915E0CAB06B}"/>
              </a:ext>
            </a:extLst>
          </p:cNvPr>
          <p:cNvCxnSpPr>
            <a:cxnSpLocks/>
          </p:cNvCxnSpPr>
          <p:nvPr/>
        </p:nvCxnSpPr>
        <p:spPr>
          <a:xfrm>
            <a:off x="2710097" y="2585604"/>
            <a:ext cx="0" cy="285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oogle Shape;82;p13">
            <a:extLst>
              <a:ext uri="{FF2B5EF4-FFF2-40B4-BE49-F238E27FC236}">
                <a16:creationId xmlns:a16="http://schemas.microsoft.com/office/drawing/2014/main" id="{6E11E9CB-95F0-4F6C-AC76-B36D9126369A}"/>
              </a:ext>
            </a:extLst>
          </p:cNvPr>
          <p:cNvSpPr txBox="1">
            <a:spLocks/>
          </p:cNvSpPr>
          <p:nvPr/>
        </p:nvSpPr>
        <p:spPr>
          <a:xfrm>
            <a:off x="722536" y="2990702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7.7)</a:t>
            </a:r>
            <a:r>
              <a:rPr lang="es-ES" sz="2000">
                <a:solidFill>
                  <a:schemeClr val="accent1"/>
                </a:solidFill>
              </a:rPr>
              <a:t> Divisió del moviment obrer</a:t>
            </a:r>
            <a:endParaRPr lang="es-ES" sz="2000">
              <a:solidFill>
                <a:schemeClr val="accent5"/>
              </a:solidFill>
            </a:endParaRPr>
          </a:p>
        </p:txBody>
      </p:sp>
      <p:sp>
        <p:nvSpPr>
          <p:cNvPr id="44" name="Google Shape;83;p13">
            <a:extLst>
              <a:ext uri="{FF2B5EF4-FFF2-40B4-BE49-F238E27FC236}">
                <a16:creationId xmlns:a16="http://schemas.microsoft.com/office/drawing/2014/main" id="{D1C80D3F-E2A8-415F-BE44-CB727A0E258F}"/>
              </a:ext>
            </a:extLst>
          </p:cNvPr>
          <p:cNvSpPr txBox="1">
            <a:spLocks/>
          </p:cNvSpPr>
          <p:nvPr/>
        </p:nvSpPr>
        <p:spPr>
          <a:xfrm>
            <a:off x="933466" y="3313960"/>
            <a:ext cx="7854951" cy="123910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1914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inici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 Guerra Mondial</a:t>
            </a:r>
          </a:p>
          <a:p>
            <a:pPr marL="171450" indent="-171450">
              <a:spcAft>
                <a:spcPts val="600"/>
              </a:spcAft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moviment obrer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es va dividir en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3 posicions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     Es van mantindre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neutrals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pacifisme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Decidiren participar (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nacionalisme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&gt;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classe social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Aprofitaren la guerra per fer una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revolució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25F1139D-70A4-4A1C-A178-28F70191144D}"/>
              </a:ext>
            </a:extLst>
          </p:cNvPr>
          <p:cNvCxnSpPr>
            <a:cxnSpLocks/>
          </p:cNvCxnSpPr>
          <p:nvPr/>
        </p:nvCxnSpPr>
        <p:spPr>
          <a:xfrm flipV="1">
            <a:off x="4385179" y="3683937"/>
            <a:ext cx="0" cy="347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555C8F9C-9B11-438A-9EB3-6B67C5D52D83}"/>
              </a:ext>
            </a:extLst>
          </p:cNvPr>
          <p:cNvCxnSpPr>
            <a:cxnSpLocks/>
          </p:cNvCxnSpPr>
          <p:nvPr/>
        </p:nvCxnSpPr>
        <p:spPr>
          <a:xfrm>
            <a:off x="4360573" y="3674628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337C8DD3-A705-4658-8560-91CE59B9C9C7}"/>
              </a:ext>
            </a:extLst>
          </p:cNvPr>
          <p:cNvCxnSpPr>
            <a:cxnSpLocks/>
          </p:cNvCxnSpPr>
          <p:nvPr/>
        </p:nvCxnSpPr>
        <p:spPr>
          <a:xfrm>
            <a:off x="4385179" y="3855603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3ADE10A0-3CA2-4D0C-8E45-04518F63F55D}"/>
              </a:ext>
            </a:extLst>
          </p:cNvPr>
          <p:cNvCxnSpPr>
            <a:cxnSpLocks/>
          </p:cNvCxnSpPr>
          <p:nvPr/>
        </p:nvCxnSpPr>
        <p:spPr>
          <a:xfrm>
            <a:off x="4372371" y="4031816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306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0.   </a:t>
            </a:r>
            <a:r>
              <a:rPr lang="es-ES"/>
              <a:t>L’època dels nacionalismes</a:t>
            </a: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2"/>
          </p:nvPr>
        </p:nvSpPr>
        <p:spPr>
          <a:xfrm>
            <a:off x="2946062" y="1239557"/>
            <a:ext cx="5407188" cy="102788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200"/>
              <a:t>Nacions que coincideixen amb les </a:t>
            </a:r>
            <a:r>
              <a:rPr lang="es-ES" sz="1200" u="sng"/>
              <a:t>fronteres</a:t>
            </a:r>
            <a:r>
              <a:rPr lang="es-ES" sz="1200"/>
              <a:t> de l’Estat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200"/>
              <a:t>Nacions dividides en diferents estats que volen </a:t>
            </a:r>
            <a:r>
              <a:rPr lang="es-ES" sz="1200" u="sng"/>
              <a:t>unificar-se</a:t>
            </a:r>
            <a:endParaRPr lang="es-ES" sz="12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200"/>
              <a:t>Diferents nacions que estan dins d’un estat i que volen </a:t>
            </a:r>
            <a:r>
              <a:rPr lang="es-ES" sz="1200" u="sng"/>
              <a:t>independitzar-se</a:t>
            </a:r>
            <a:endParaRPr sz="1200"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1044350" y="1545579"/>
            <a:ext cx="1581086" cy="41584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b="1"/>
              <a:t>TRES SITUACIONS</a:t>
            </a:r>
            <a:endParaRPr sz="1200" b="1"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20652996-5E97-48F0-8E97-DDE77972B3C8}"/>
              </a:ext>
            </a:extLst>
          </p:cNvPr>
          <p:cNvCxnSpPr/>
          <p:nvPr/>
        </p:nvCxnSpPr>
        <p:spPr>
          <a:xfrm flipV="1">
            <a:off x="2493818" y="1440873"/>
            <a:ext cx="401782" cy="3126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C86E3D2B-D9B0-4196-A53D-7AB1F9007324}"/>
              </a:ext>
            </a:extLst>
          </p:cNvPr>
          <p:cNvCxnSpPr>
            <a:cxnSpLocks/>
          </p:cNvCxnSpPr>
          <p:nvPr/>
        </p:nvCxnSpPr>
        <p:spPr>
          <a:xfrm>
            <a:off x="2493818" y="1753501"/>
            <a:ext cx="401782" cy="3126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817AD405-1D89-4555-9AB9-77CCF1797401}"/>
              </a:ext>
            </a:extLst>
          </p:cNvPr>
          <p:cNvCxnSpPr>
            <a:cxnSpLocks/>
          </p:cNvCxnSpPr>
          <p:nvPr/>
        </p:nvCxnSpPr>
        <p:spPr>
          <a:xfrm flipV="1">
            <a:off x="2493818" y="1753500"/>
            <a:ext cx="401782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Google Shape;82;p13">
            <a:extLst>
              <a:ext uri="{FF2B5EF4-FFF2-40B4-BE49-F238E27FC236}">
                <a16:creationId xmlns:a16="http://schemas.microsoft.com/office/drawing/2014/main" id="{731ABC3D-52B0-495B-BF4A-332DFEF52429}"/>
              </a:ext>
            </a:extLst>
          </p:cNvPr>
          <p:cNvSpPr txBox="1">
            <a:spLocks/>
          </p:cNvSpPr>
          <p:nvPr/>
        </p:nvSpPr>
        <p:spPr>
          <a:xfrm>
            <a:off x="790750" y="2225794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0.1)</a:t>
            </a:r>
            <a:r>
              <a:rPr lang="es-ES" sz="2000">
                <a:solidFill>
                  <a:schemeClr val="accent1"/>
                </a:solidFill>
              </a:rPr>
              <a:t> Primers moviments nacionalistes</a:t>
            </a:r>
          </a:p>
        </p:txBody>
      </p:sp>
      <p:sp>
        <p:nvSpPr>
          <p:cNvPr id="21" name="Google Shape;84;p13">
            <a:extLst>
              <a:ext uri="{FF2B5EF4-FFF2-40B4-BE49-F238E27FC236}">
                <a16:creationId xmlns:a16="http://schemas.microsoft.com/office/drawing/2014/main" id="{D2D85463-89F6-4436-B963-359FD9387898}"/>
              </a:ext>
            </a:extLst>
          </p:cNvPr>
          <p:cNvSpPr txBox="1">
            <a:spLocks/>
          </p:cNvSpPr>
          <p:nvPr/>
        </p:nvSpPr>
        <p:spPr>
          <a:xfrm>
            <a:off x="853095" y="2505174"/>
            <a:ext cx="7686900" cy="1515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1pPr>
            <a:lvl2pPr marL="914400" marR="0" lvl="1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2pPr>
            <a:lvl3pPr marL="1371600" marR="0" lvl="2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3pPr>
            <a:lvl4pPr marL="1828800" marR="0" lvl="3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4pPr>
            <a:lvl5pPr marL="2286000" marR="0" lvl="4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5pPr>
            <a:lvl6pPr marL="2743200" marR="0" lvl="5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6pPr>
            <a:lvl7pPr marL="3200400" marR="0" lvl="6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●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7pPr>
            <a:lvl8pPr marL="3657600" marR="0" lvl="7" indent="-3556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ed Hat Text"/>
              <a:buChar char="○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8pPr>
            <a:lvl9pPr marL="4114800" marR="0" lvl="8" indent="-355600" algn="l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Red Hat Text"/>
              <a:buChar char="■"/>
              <a:defRPr sz="2000" b="0" i="0" u="none" strike="noStrike" cap="none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defRPr>
            </a:lvl9pPr>
          </a:lstStyle>
          <a:p>
            <a:pPr marL="171450" indent="-171450">
              <a:spcBef>
                <a:spcPts val="800"/>
              </a:spcBef>
              <a:buSzPts val="1100"/>
              <a:buFont typeface="Red Hat Text" panose="020B0604020202020204" charset="0"/>
              <a:buChar char="●"/>
            </a:pPr>
            <a:r>
              <a:rPr lang="en-US" sz="1200"/>
              <a:t>Entre </a:t>
            </a:r>
            <a:r>
              <a:rPr lang="en-US" sz="1200" b="1">
                <a:solidFill>
                  <a:schemeClr val="accent5"/>
                </a:solidFill>
              </a:rPr>
              <a:t>1808</a:t>
            </a:r>
            <a:r>
              <a:rPr lang="en-US" sz="1200"/>
              <a:t> i </a:t>
            </a:r>
            <a:r>
              <a:rPr lang="en-US" sz="1200" b="1">
                <a:solidFill>
                  <a:schemeClr val="accent5"/>
                </a:solidFill>
              </a:rPr>
              <a:t>1826</a:t>
            </a:r>
            <a:r>
              <a:rPr lang="en-US" sz="1200"/>
              <a:t> </a:t>
            </a:r>
            <a:r>
              <a:rPr lang="en-US" sz="1200" b="1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1200">
                <a:sym typeface="Wingdings" panose="05000000000000000000" pitchFamily="2" charset="2"/>
              </a:rPr>
              <a:t> països d’</a:t>
            </a:r>
            <a:r>
              <a:rPr lang="en-US" sz="1200" b="1">
                <a:sym typeface="Wingdings" panose="05000000000000000000" pitchFamily="2" charset="2"/>
              </a:rPr>
              <a:t>Amèrica Llatina</a:t>
            </a:r>
            <a:r>
              <a:rPr lang="en-US" sz="1200">
                <a:sym typeface="Wingdings" panose="05000000000000000000" pitchFamily="2" charset="2"/>
              </a:rPr>
              <a:t> s’independitzen d’</a:t>
            </a:r>
            <a:r>
              <a:rPr lang="en-US" sz="1200" b="1">
                <a:sym typeface="Wingdings" panose="05000000000000000000" pitchFamily="2" charset="2"/>
              </a:rPr>
              <a:t>Espanya</a:t>
            </a:r>
            <a:r>
              <a:rPr lang="en-US" sz="1200">
                <a:sym typeface="Wingdings" panose="05000000000000000000" pitchFamily="2" charset="2"/>
              </a:rPr>
              <a:t>.</a:t>
            </a:r>
          </a:p>
          <a:p>
            <a:pPr marL="171450" indent="-171450">
              <a:spcBef>
                <a:spcPts val="800"/>
              </a:spcBef>
              <a:buSzPts val="1100"/>
              <a:buFont typeface="Red Hat Text" panose="020B0604020202020204" charset="0"/>
              <a:buChar char="●"/>
            </a:pPr>
            <a:r>
              <a:rPr lang="en-US" sz="1200" b="1">
                <a:solidFill>
                  <a:schemeClr val="accent5"/>
                </a:solidFill>
                <a:sym typeface="Wingdings" panose="05000000000000000000" pitchFamily="2" charset="2"/>
              </a:rPr>
              <a:t>1829</a:t>
            </a:r>
            <a:r>
              <a:rPr lang="en-US" sz="1200">
                <a:sym typeface="Wingdings" panose="05000000000000000000" pitchFamily="2" charset="2"/>
              </a:rPr>
              <a:t> </a:t>
            </a:r>
            <a:r>
              <a:rPr lang="en-US" sz="1200" b="1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1200">
                <a:sym typeface="Wingdings" panose="05000000000000000000" pitchFamily="2" charset="2"/>
              </a:rPr>
              <a:t> </a:t>
            </a:r>
            <a:r>
              <a:rPr lang="en-US" sz="1200" b="1">
                <a:sym typeface="Wingdings" panose="05000000000000000000" pitchFamily="2" charset="2"/>
              </a:rPr>
              <a:t>Grècia</a:t>
            </a:r>
            <a:r>
              <a:rPr lang="en-US" sz="1200">
                <a:sym typeface="Wingdings" panose="05000000000000000000" pitchFamily="2" charset="2"/>
              </a:rPr>
              <a:t> s’independitza de l’</a:t>
            </a:r>
            <a:r>
              <a:rPr lang="en-US" sz="1200" b="1">
                <a:sym typeface="Wingdings" panose="05000000000000000000" pitchFamily="2" charset="2"/>
              </a:rPr>
              <a:t>Imperi Turc</a:t>
            </a:r>
            <a:r>
              <a:rPr lang="en-US" sz="1200">
                <a:sym typeface="Wingdings" panose="05000000000000000000" pitchFamily="2" charset="2"/>
              </a:rPr>
              <a:t>.</a:t>
            </a:r>
          </a:p>
          <a:p>
            <a:pPr marL="171450" indent="-171450">
              <a:spcBef>
                <a:spcPts val="800"/>
              </a:spcBef>
              <a:buSzPts val="1100"/>
              <a:buFont typeface="Red Hat Text" panose="020B0604020202020204" charset="0"/>
              <a:buChar char="●"/>
            </a:pPr>
            <a:r>
              <a:rPr lang="en-US" sz="1200" b="1">
                <a:solidFill>
                  <a:schemeClr val="accent5"/>
                </a:solidFill>
                <a:sym typeface="Wingdings" panose="05000000000000000000" pitchFamily="2" charset="2"/>
              </a:rPr>
              <a:t>1830</a:t>
            </a:r>
            <a:r>
              <a:rPr lang="en-US" sz="1200">
                <a:sym typeface="Wingdings" panose="05000000000000000000" pitchFamily="2" charset="2"/>
              </a:rPr>
              <a:t> </a:t>
            </a:r>
            <a:r>
              <a:rPr lang="en-US" sz="1200" b="1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1200">
                <a:sym typeface="Wingdings" panose="05000000000000000000" pitchFamily="2" charset="2"/>
              </a:rPr>
              <a:t> </a:t>
            </a:r>
            <a:r>
              <a:rPr lang="en-US" sz="1200" b="1">
                <a:sym typeface="Wingdings" panose="05000000000000000000" pitchFamily="2" charset="2"/>
              </a:rPr>
              <a:t>Bèlgica</a:t>
            </a:r>
            <a:r>
              <a:rPr lang="en-US" sz="1200">
                <a:sym typeface="Wingdings" panose="05000000000000000000" pitchFamily="2" charset="2"/>
              </a:rPr>
              <a:t> s’independitza de </a:t>
            </a:r>
            <a:r>
              <a:rPr lang="en-US" sz="1200" b="1">
                <a:sym typeface="Wingdings" panose="05000000000000000000" pitchFamily="2" charset="2"/>
              </a:rPr>
              <a:t>França</a:t>
            </a:r>
            <a:r>
              <a:rPr lang="en-US" sz="1200">
                <a:sym typeface="Wingdings" panose="05000000000000000000" pitchFamily="2" charset="2"/>
              </a:rPr>
              <a:t>.</a:t>
            </a:r>
          </a:p>
          <a:p>
            <a:pPr marL="171450" indent="-171450">
              <a:spcBef>
                <a:spcPts val="800"/>
              </a:spcBef>
              <a:buSzPts val="1100"/>
              <a:buFont typeface="Red Hat Text" panose="020B0604020202020204" charset="0"/>
              <a:buChar char="●"/>
            </a:pPr>
            <a:r>
              <a:rPr lang="en-US" sz="1200" b="1">
                <a:solidFill>
                  <a:schemeClr val="accent5"/>
                </a:solidFill>
                <a:sym typeface="Wingdings" panose="05000000000000000000" pitchFamily="2" charset="2"/>
              </a:rPr>
              <a:t>1848</a:t>
            </a:r>
            <a:r>
              <a:rPr lang="en-US" sz="1200">
                <a:sym typeface="Wingdings" panose="05000000000000000000" pitchFamily="2" charset="2"/>
              </a:rPr>
              <a:t> </a:t>
            </a:r>
            <a:r>
              <a:rPr lang="en-US" sz="1200" b="1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1200" b="1">
                <a:sym typeface="Wingdings" panose="05000000000000000000" pitchFamily="2" charset="2"/>
              </a:rPr>
              <a:t> Hongria, Bohèmia, Polònia, Croàcia, estats alemans</a:t>
            </a:r>
            <a:r>
              <a:rPr lang="en-US" sz="1200">
                <a:sym typeface="Wingdings" panose="05000000000000000000" pitchFamily="2" charset="2"/>
              </a:rPr>
              <a:t> i </a:t>
            </a:r>
            <a:r>
              <a:rPr lang="en-US" sz="1200" b="1">
                <a:sym typeface="Wingdings" panose="05000000000000000000" pitchFamily="2" charset="2"/>
              </a:rPr>
              <a:t>italians</a:t>
            </a:r>
            <a:r>
              <a:rPr lang="en-US" sz="1200">
                <a:sym typeface="Wingdings" panose="05000000000000000000" pitchFamily="2" charset="2"/>
              </a:rPr>
              <a:t> </a:t>
            </a:r>
            <a:r>
              <a:rPr lang="en-US" sz="1200" b="1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n-US" sz="1200">
                <a:sym typeface="Wingdings" panose="05000000000000000000" pitchFamily="2" charset="2"/>
              </a:rPr>
              <a:t> </a:t>
            </a:r>
            <a:r>
              <a:rPr lang="en-US" sz="1200" b="1" u="sng">
                <a:uFill>
                  <a:solidFill>
                    <a:schemeClr val="accent5"/>
                  </a:solidFill>
                </a:uFill>
                <a:sym typeface="Wingdings" panose="05000000000000000000" pitchFamily="2" charset="2"/>
              </a:rPr>
              <a:t>REVOLTES NACIONALISTES</a:t>
            </a:r>
            <a:endParaRPr lang="en-US" sz="1200" b="1" u="sng">
              <a:uFill>
                <a:solidFill>
                  <a:schemeClr val="accent5"/>
                </a:solidFill>
              </a:u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E3C59E8-B9DF-4E7B-BF9D-3AAEC92EDC5D}"/>
              </a:ext>
            </a:extLst>
          </p:cNvPr>
          <p:cNvSpPr txBox="1"/>
          <p:nvPr/>
        </p:nvSpPr>
        <p:spPr>
          <a:xfrm>
            <a:off x="6248400" y="3743831"/>
            <a:ext cx="2231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</a:rPr>
              <a:t>“PRIMAVERA DEL POBLE”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2C8F2D5-1C16-4607-999C-2AC21E04A59E}"/>
              </a:ext>
            </a:extLst>
          </p:cNvPr>
          <p:cNvSpPr txBox="1"/>
          <p:nvPr/>
        </p:nvSpPr>
        <p:spPr>
          <a:xfrm>
            <a:off x="6168570" y="4133850"/>
            <a:ext cx="2371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>
                <a:latin typeface="Red Hat Text" panose="020B0604020202020204" charset="0"/>
              </a:rPr>
              <a:t>volen ser països i reivindicar la seua </a:t>
            </a:r>
            <a:r>
              <a:rPr lang="es-ES" sz="1100" b="1">
                <a:latin typeface="Red Hat Text" panose="020B0604020202020204" charset="0"/>
              </a:rPr>
              <a:t>cultura</a:t>
            </a:r>
            <a:r>
              <a:rPr lang="es-ES" sz="1100">
                <a:latin typeface="Red Hat Text" panose="020B0604020202020204" charset="0"/>
              </a:rPr>
              <a:t>, </a:t>
            </a:r>
            <a:r>
              <a:rPr lang="es-ES" sz="1100" b="1">
                <a:latin typeface="Red Hat Text" panose="020B0604020202020204" charset="0"/>
              </a:rPr>
              <a:t>història</a:t>
            </a:r>
            <a:r>
              <a:rPr lang="es-ES" sz="1100">
                <a:latin typeface="Red Hat Text" panose="020B0604020202020204" charset="0"/>
              </a:rPr>
              <a:t> i </a:t>
            </a:r>
            <a:r>
              <a:rPr lang="es-ES" sz="1100" b="1">
                <a:latin typeface="Red Hat Text" panose="020B0604020202020204" charset="0"/>
              </a:rPr>
              <a:t>tradició</a:t>
            </a:r>
            <a:endParaRPr lang="es-ES" sz="1100">
              <a:latin typeface="Red Hat Text" panose="020B0604020202020204" charset="0"/>
            </a:endParaRPr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634F72C1-B786-4512-89AF-818101D3972C}"/>
              </a:ext>
            </a:extLst>
          </p:cNvPr>
          <p:cNvSpPr/>
          <p:nvPr/>
        </p:nvSpPr>
        <p:spPr>
          <a:xfrm>
            <a:off x="7297575" y="3994150"/>
            <a:ext cx="133350" cy="158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2468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8.   </a:t>
            </a:r>
            <a:r>
              <a:rPr lang="es-ES"/>
              <a:t>Situació política espanyola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7DC506C5-46B0-4CFA-92C9-9D779BF5C6D6}"/>
              </a:ext>
            </a:extLst>
          </p:cNvPr>
          <p:cNvSpPr txBox="1"/>
          <p:nvPr/>
        </p:nvSpPr>
        <p:spPr>
          <a:xfrm>
            <a:off x="983096" y="1277166"/>
            <a:ext cx="7551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latin typeface="Red Hat Text" panose="020B0604020202020204" charset="0"/>
              </a:rPr>
              <a:t>Durant </a:t>
            </a:r>
            <a:r>
              <a:rPr lang="es-ES" sz="1200" b="1">
                <a:latin typeface="Red Hat Text" panose="020B0604020202020204" charset="0"/>
              </a:rPr>
              <a:t>s.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</a:rPr>
              <a:t>XIX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Espanya va viure una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època de canvis</a:t>
            </a:r>
          </a:p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Procés de construcció d’un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règim polític liberal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restringit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(absolutistes)</a:t>
            </a:r>
          </a:p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Intervenció constant de l’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exèrcit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en la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política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.</a:t>
            </a:r>
            <a:endParaRPr lang="es-ES" sz="1200">
              <a:latin typeface="Red Hat Text" panose="020B0604020202020204" charset="0"/>
            </a:endParaRPr>
          </a:p>
        </p:txBody>
      </p:sp>
      <p:sp>
        <p:nvSpPr>
          <p:cNvPr id="30" name="Google Shape;82;p13">
            <a:extLst>
              <a:ext uri="{FF2B5EF4-FFF2-40B4-BE49-F238E27FC236}">
                <a16:creationId xmlns:a16="http://schemas.microsoft.com/office/drawing/2014/main" id="{21E59DAA-2F9B-4DD5-9A8A-3F56B15E696F}"/>
              </a:ext>
            </a:extLst>
          </p:cNvPr>
          <p:cNvSpPr txBox="1">
            <a:spLocks/>
          </p:cNvSpPr>
          <p:nvPr/>
        </p:nvSpPr>
        <p:spPr>
          <a:xfrm>
            <a:off x="736390" y="1910466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8.1)</a:t>
            </a:r>
            <a:r>
              <a:rPr lang="es-ES" sz="2000">
                <a:solidFill>
                  <a:schemeClr val="accent1"/>
                </a:solidFill>
              </a:rPr>
              <a:t> Crisi monarquia borbònica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DA686A1-C218-4EDB-ACE1-4937412AB1F2}"/>
              </a:ext>
            </a:extLst>
          </p:cNvPr>
          <p:cNvSpPr txBox="1"/>
          <p:nvPr/>
        </p:nvSpPr>
        <p:spPr>
          <a:xfrm>
            <a:off x="736390" y="2274642"/>
            <a:ext cx="75516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Red Hat Text" panose="020B0604020202020204" charset="0"/>
              </a:rPr>
              <a:t>Carles IV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va declarar la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guerra a França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reacció davant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Revolució Francesa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por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idees liberals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va ser un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fracàs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Manuel Godoy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(militar)     es va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aliar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amb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Napoleó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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contra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Gran Bretanya</a:t>
            </a:r>
            <a:b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Tractat de Fontainebleu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1807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conquerir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Portugal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(aliats britànics)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Motí d’Aranjuez (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1808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descontentament de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població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amb el Tractat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cessament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Godoy</a:t>
            </a:r>
            <a:b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abdicació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Carles IV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Josep Bonaparte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nomenat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nou rei d’Espanya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Napoleó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.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1808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rebelió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Madrid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contra les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tropes franceses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(monarca estranger).</a:t>
            </a:r>
          </a:p>
        </p:txBody>
      </p:sp>
      <p:sp>
        <p:nvSpPr>
          <p:cNvPr id="4" name="Flecha: doblada hacia arriba 3">
            <a:extLst>
              <a:ext uri="{FF2B5EF4-FFF2-40B4-BE49-F238E27FC236}">
                <a16:creationId xmlns:a16="http://schemas.microsoft.com/office/drawing/2014/main" id="{38DF1FE1-4EFF-4D51-9E62-920CDD72DD51}"/>
              </a:ext>
            </a:extLst>
          </p:cNvPr>
          <p:cNvSpPr/>
          <p:nvPr/>
        </p:nvSpPr>
        <p:spPr>
          <a:xfrm rot="5400000">
            <a:off x="1000701" y="2503923"/>
            <a:ext cx="103912" cy="139122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240B33D-58DF-4E33-A4A5-B3E642A4D8CB}"/>
              </a:ext>
            </a:extLst>
          </p:cNvPr>
          <p:cNvCxnSpPr>
            <a:cxnSpLocks/>
          </p:cNvCxnSpPr>
          <p:nvPr/>
        </p:nvCxnSpPr>
        <p:spPr>
          <a:xfrm flipV="1">
            <a:off x="2608117" y="2793988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3D23FE84-4E58-4062-AA1B-B9856BE2D5B1}"/>
              </a:ext>
            </a:extLst>
          </p:cNvPr>
          <p:cNvCxnSpPr/>
          <p:nvPr/>
        </p:nvCxnSpPr>
        <p:spPr>
          <a:xfrm>
            <a:off x="2583511" y="2784679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30A78083-F53C-4AB0-B977-93DB5703828B}"/>
              </a:ext>
            </a:extLst>
          </p:cNvPr>
          <p:cNvCxnSpPr>
            <a:cxnSpLocks/>
          </p:cNvCxnSpPr>
          <p:nvPr/>
        </p:nvCxnSpPr>
        <p:spPr>
          <a:xfrm>
            <a:off x="2608117" y="2965654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1034D03A-6AB1-4B72-8314-9883BA65B7CE}"/>
              </a:ext>
            </a:extLst>
          </p:cNvPr>
          <p:cNvCxnSpPr>
            <a:cxnSpLocks/>
          </p:cNvCxnSpPr>
          <p:nvPr/>
        </p:nvCxnSpPr>
        <p:spPr>
          <a:xfrm flipV="1">
            <a:off x="2687997" y="3164392"/>
            <a:ext cx="0" cy="347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BC139AC7-C87D-49C6-B98C-68A7F69DA131}"/>
              </a:ext>
            </a:extLst>
          </p:cNvPr>
          <p:cNvCxnSpPr>
            <a:cxnSpLocks/>
          </p:cNvCxnSpPr>
          <p:nvPr/>
        </p:nvCxnSpPr>
        <p:spPr>
          <a:xfrm>
            <a:off x="2663391" y="3155083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5B7E0BA5-7A95-4EF2-8C4B-3EB73DB06DE2}"/>
              </a:ext>
            </a:extLst>
          </p:cNvPr>
          <p:cNvCxnSpPr>
            <a:cxnSpLocks/>
          </p:cNvCxnSpPr>
          <p:nvPr/>
        </p:nvCxnSpPr>
        <p:spPr>
          <a:xfrm>
            <a:off x="2687997" y="3336058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7A5C51C6-5AD3-4165-AD16-6E487AF3DDFC}"/>
              </a:ext>
            </a:extLst>
          </p:cNvPr>
          <p:cNvCxnSpPr>
            <a:cxnSpLocks/>
          </p:cNvCxnSpPr>
          <p:nvPr/>
        </p:nvCxnSpPr>
        <p:spPr>
          <a:xfrm>
            <a:off x="2675189" y="3512271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ángulo 28">
            <a:extLst>
              <a:ext uri="{FF2B5EF4-FFF2-40B4-BE49-F238E27FC236}">
                <a16:creationId xmlns:a16="http://schemas.microsoft.com/office/drawing/2014/main" id="{FB30C091-1932-4463-8CBD-7558D0C1DBCE}"/>
              </a:ext>
            </a:extLst>
          </p:cNvPr>
          <p:cNvSpPr/>
          <p:nvPr/>
        </p:nvSpPr>
        <p:spPr>
          <a:xfrm>
            <a:off x="6667153" y="1580960"/>
            <a:ext cx="1740457" cy="5336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Red Hat Text" panose="020B0604020202020204" charset="0"/>
              </a:rPr>
              <a:t>Tractat de Fontainebleu (1807):</a:t>
            </a:r>
            <a:r>
              <a:rPr lang="es-ES" sz="900">
                <a:latin typeface="Red Hat Text" panose="020B0604020202020204" charset="0"/>
              </a:rPr>
              <a:t> permitia el pas de les tropes franceses per Espanya</a:t>
            </a:r>
            <a:endParaRPr lang="es-ES" sz="900" b="1">
              <a:latin typeface="Red Hat Tex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14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B3718BF-2B84-45E8-AEC1-04A77E64F4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21</a:t>
            </a:fld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A73233B-4F19-42E2-BE18-F611287D1C27}"/>
              </a:ext>
            </a:extLst>
          </p:cNvPr>
          <p:cNvSpPr txBox="1"/>
          <p:nvPr/>
        </p:nvSpPr>
        <p:spPr>
          <a:xfrm>
            <a:off x="631905" y="952390"/>
            <a:ext cx="755162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1810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Junta Suprema Central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reunió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Corts a Cadis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(lloc no ocupat pels francesos)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Assemblea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dels assistents sense importar la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nacionalitat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Constitució 1812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principis bàsics del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liberalisme polític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impedit pel regnat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francès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200" b="1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s-ES" sz="1200" b="1">
              <a:latin typeface="Red Hat Text" panose="020B0604020202020204" charset="0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</a:rPr>
              <a:t>1812</a:t>
            </a:r>
            <a:r>
              <a:rPr lang="es-ES" sz="1200" b="1">
                <a:latin typeface="Red Hat Text" panose="020B0604020202020204" charset="0"/>
              </a:rPr>
              <a:t>:</a:t>
            </a:r>
            <a:r>
              <a:rPr lang="es-ES" sz="1200">
                <a:latin typeface="Red Hat Text" panose="020B0604020202020204" charset="0"/>
              </a:rPr>
              <a:t> Napoleó </a:t>
            </a:r>
            <a:r>
              <a:rPr lang="es-ES" sz="1200" b="1">
                <a:latin typeface="Red Hat Text" panose="020B0604020202020204" charset="0"/>
              </a:rPr>
              <a:t>desplaça el seu exèrcit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campanya de Rússia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 i="1">
                <a:latin typeface="Red Hat Text" panose="020B0604020202020204" charset="0"/>
                <a:sym typeface="Wingdings" panose="05000000000000000000" pitchFamily="2" charset="2"/>
              </a:rPr>
              <a:t>Waterloo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1813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ajuda tropes britàniques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Wellington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retornar absolutisme (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Santa Aliança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Ferran VII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recupera la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Corona espanyola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Napoleó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retira les tropes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1814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Ferran VII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va impulsar un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colp d’Estat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clausurar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Corts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anul·lar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Constitució liberal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Retorn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Antic Règim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restauració absolutisme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Repressió dels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sectors liberals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contra l’absolutisme</a:t>
            </a:r>
          </a:p>
        </p:txBody>
      </p:sp>
      <p:sp>
        <p:nvSpPr>
          <p:cNvPr id="21" name="Google Shape;82;p13">
            <a:extLst>
              <a:ext uri="{FF2B5EF4-FFF2-40B4-BE49-F238E27FC236}">
                <a16:creationId xmlns:a16="http://schemas.microsoft.com/office/drawing/2014/main" id="{C235651E-6921-4477-973C-7C826FE8004E}"/>
              </a:ext>
            </a:extLst>
          </p:cNvPr>
          <p:cNvSpPr txBox="1">
            <a:spLocks/>
          </p:cNvSpPr>
          <p:nvPr/>
        </p:nvSpPr>
        <p:spPr>
          <a:xfrm>
            <a:off x="708681" y="639762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8.2)</a:t>
            </a:r>
            <a:r>
              <a:rPr lang="es-ES" sz="2000">
                <a:solidFill>
                  <a:schemeClr val="accent1"/>
                </a:solidFill>
              </a:rPr>
              <a:t> Corts de Cadis</a:t>
            </a:r>
          </a:p>
        </p:txBody>
      </p:sp>
      <p:sp>
        <p:nvSpPr>
          <p:cNvPr id="23" name="Google Shape;82;p13">
            <a:extLst>
              <a:ext uri="{FF2B5EF4-FFF2-40B4-BE49-F238E27FC236}">
                <a16:creationId xmlns:a16="http://schemas.microsoft.com/office/drawing/2014/main" id="{237CCA7C-582B-4CCA-8344-2663DF7DC025}"/>
              </a:ext>
            </a:extLst>
          </p:cNvPr>
          <p:cNvSpPr txBox="1">
            <a:spLocks/>
          </p:cNvSpPr>
          <p:nvPr/>
        </p:nvSpPr>
        <p:spPr>
          <a:xfrm>
            <a:off x="708681" y="1584884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8.3)</a:t>
            </a:r>
            <a:r>
              <a:rPr lang="es-ES" sz="2000">
                <a:solidFill>
                  <a:schemeClr val="accent1"/>
                </a:solidFill>
              </a:rPr>
              <a:t> Absolutisme de Ferran VII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5825629-2D87-48FC-B865-E56448AA3D1A}"/>
              </a:ext>
            </a:extLst>
          </p:cNvPr>
          <p:cNvSpPr/>
          <p:nvPr/>
        </p:nvSpPr>
        <p:spPr>
          <a:xfrm>
            <a:off x="6794265" y="1474387"/>
            <a:ext cx="1522941" cy="5336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b="1">
                <a:latin typeface="Red Hat Text" panose="020B0604020202020204" charset="0"/>
              </a:rPr>
              <a:t>Junta Suprema Central</a:t>
            </a:r>
            <a:r>
              <a:rPr lang="es-ES" sz="900">
                <a:latin typeface="Red Hat Text" panose="020B0604020202020204" charset="0"/>
              </a:rPr>
              <a:t> tenia els poders </a:t>
            </a:r>
            <a:r>
              <a:rPr lang="es-ES" sz="900" b="1">
                <a:latin typeface="Red Hat Text" panose="020B0604020202020204" charset="0"/>
              </a:rPr>
              <a:t>executiu</a:t>
            </a:r>
            <a:r>
              <a:rPr lang="es-ES" sz="900">
                <a:latin typeface="Red Hat Text" panose="020B0604020202020204" charset="0"/>
              </a:rPr>
              <a:t> i </a:t>
            </a:r>
            <a:r>
              <a:rPr lang="es-ES" sz="900" b="1">
                <a:latin typeface="Red Hat Text" panose="020B0604020202020204" charset="0"/>
              </a:rPr>
              <a:t>legistlatiu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D895DB6-90C3-49FB-8D9A-EEC1CA0B9C28}"/>
              </a:ext>
            </a:extLst>
          </p:cNvPr>
          <p:cNvCxnSpPr/>
          <p:nvPr/>
        </p:nvCxnSpPr>
        <p:spPr>
          <a:xfrm flipH="1">
            <a:off x="4086225" y="1259681"/>
            <a:ext cx="928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45930DD-0A98-4824-AD8A-3F7D18E2D86D}"/>
              </a:ext>
            </a:extLst>
          </p:cNvPr>
          <p:cNvCxnSpPr>
            <a:cxnSpLocks/>
          </p:cNvCxnSpPr>
          <p:nvPr/>
        </p:nvCxnSpPr>
        <p:spPr>
          <a:xfrm flipH="1" flipV="1">
            <a:off x="4086225" y="1178719"/>
            <a:ext cx="1" cy="80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472A31E8-1BE2-4DAD-B089-5D5CBB407DA8}"/>
              </a:ext>
            </a:extLst>
          </p:cNvPr>
          <p:cNvCxnSpPr>
            <a:cxnSpLocks/>
          </p:cNvCxnSpPr>
          <p:nvPr/>
        </p:nvCxnSpPr>
        <p:spPr>
          <a:xfrm flipV="1">
            <a:off x="1170924" y="2196163"/>
            <a:ext cx="0" cy="347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C35AB0F9-52C1-48E4-964A-3CA14E09F307}"/>
              </a:ext>
            </a:extLst>
          </p:cNvPr>
          <p:cNvCxnSpPr>
            <a:cxnSpLocks/>
          </p:cNvCxnSpPr>
          <p:nvPr/>
        </p:nvCxnSpPr>
        <p:spPr>
          <a:xfrm>
            <a:off x="1146318" y="2186854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DE2CBD60-E2A1-4690-9D0A-40FB30F967C9}"/>
              </a:ext>
            </a:extLst>
          </p:cNvPr>
          <p:cNvCxnSpPr>
            <a:cxnSpLocks/>
          </p:cNvCxnSpPr>
          <p:nvPr/>
        </p:nvCxnSpPr>
        <p:spPr>
          <a:xfrm>
            <a:off x="1170924" y="2367829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8A3D9524-2C8E-443A-A131-9DA46BFAD0FB}"/>
              </a:ext>
            </a:extLst>
          </p:cNvPr>
          <p:cNvCxnSpPr>
            <a:cxnSpLocks/>
          </p:cNvCxnSpPr>
          <p:nvPr/>
        </p:nvCxnSpPr>
        <p:spPr>
          <a:xfrm>
            <a:off x="1158116" y="2544042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D860E1F-3805-4A09-936C-21245BE236D7}"/>
              </a:ext>
            </a:extLst>
          </p:cNvPr>
          <p:cNvCxnSpPr>
            <a:cxnSpLocks/>
          </p:cNvCxnSpPr>
          <p:nvPr/>
        </p:nvCxnSpPr>
        <p:spPr>
          <a:xfrm flipV="1">
            <a:off x="3972862" y="2745497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3F5242C6-35DA-4459-92F4-9E834648818E}"/>
              </a:ext>
            </a:extLst>
          </p:cNvPr>
          <p:cNvCxnSpPr/>
          <p:nvPr/>
        </p:nvCxnSpPr>
        <p:spPr>
          <a:xfrm>
            <a:off x="3948256" y="2736188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E962738B-B3AF-4D70-9918-F962A25C067F}"/>
              </a:ext>
            </a:extLst>
          </p:cNvPr>
          <p:cNvCxnSpPr>
            <a:cxnSpLocks/>
          </p:cNvCxnSpPr>
          <p:nvPr/>
        </p:nvCxnSpPr>
        <p:spPr>
          <a:xfrm>
            <a:off x="3972862" y="2917163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976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B3718BF-2B84-45E8-AEC1-04A77E64F4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22</a:t>
            </a:fld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A73233B-4F19-42E2-BE18-F611287D1C27}"/>
              </a:ext>
            </a:extLst>
          </p:cNvPr>
          <p:cNvSpPr txBox="1"/>
          <p:nvPr/>
        </p:nvSpPr>
        <p:spPr>
          <a:xfrm>
            <a:off x="708681" y="952390"/>
            <a:ext cx="7551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 u="sng">
                <a:latin typeface="Red Hat Text" panose="020B0604020202020204" charset="0"/>
                <a:sym typeface="Wingdings" panose="05000000000000000000" pitchFamily="2" charset="2"/>
              </a:rPr>
              <a:t>Trienni Liberal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(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1820-1823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): restauració de les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Corts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les seues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reformes</a:t>
            </a: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Creació </a:t>
            </a:r>
            <a:r>
              <a:rPr lang="es-ES" sz="1200" b="1" u="sng">
                <a:latin typeface="Red Hat Text" panose="020B0604020202020204" charset="0"/>
                <a:sym typeface="Wingdings" panose="05000000000000000000" pitchFamily="2" charset="2"/>
              </a:rPr>
              <a:t>Milícia Nacional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cos de voluntaris armats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defensors del liberalisme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Santa Aliança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+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intervenció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militar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francesa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derrota liberals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 u="sng">
                <a:latin typeface="Red Hat Text" panose="020B0604020202020204" charset="0"/>
                <a:sym typeface="Wingdings" panose="05000000000000000000" pitchFamily="2" charset="2"/>
              </a:rPr>
              <a:t>década ominosa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retorn absolutisme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Llei Sàlica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anul·lada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Pragmàtica Sanció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 donar el tron a la filla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Isabel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Carles Mª Isidre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+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absolutistes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no van acceptar el canvi</a:t>
            </a:r>
          </a:p>
        </p:txBody>
      </p:sp>
      <p:sp>
        <p:nvSpPr>
          <p:cNvPr id="21" name="Google Shape;82;p13">
            <a:extLst>
              <a:ext uri="{FF2B5EF4-FFF2-40B4-BE49-F238E27FC236}">
                <a16:creationId xmlns:a16="http://schemas.microsoft.com/office/drawing/2014/main" id="{C235651E-6921-4477-973C-7C826FE8004E}"/>
              </a:ext>
            </a:extLst>
          </p:cNvPr>
          <p:cNvSpPr txBox="1">
            <a:spLocks/>
          </p:cNvSpPr>
          <p:nvPr/>
        </p:nvSpPr>
        <p:spPr>
          <a:xfrm>
            <a:off x="708681" y="639762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8.4)</a:t>
            </a:r>
            <a:r>
              <a:rPr lang="es-ES" sz="2000">
                <a:solidFill>
                  <a:schemeClr val="accent1"/>
                </a:solidFill>
              </a:rPr>
              <a:t> Trienni Liberal</a:t>
            </a:r>
          </a:p>
        </p:txBody>
      </p:sp>
      <p:sp>
        <p:nvSpPr>
          <p:cNvPr id="6" name="Google Shape;82;p13">
            <a:extLst>
              <a:ext uri="{FF2B5EF4-FFF2-40B4-BE49-F238E27FC236}">
                <a16:creationId xmlns:a16="http://schemas.microsoft.com/office/drawing/2014/main" id="{5CF7056A-831D-4746-8DA2-FE772934E145}"/>
              </a:ext>
            </a:extLst>
          </p:cNvPr>
          <p:cNvSpPr txBox="1">
            <a:spLocks/>
          </p:cNvSpPr>
          <p:nvPr/>
        </p:nvSpPr>
        <p:spPr>
          <a:xfrm>
            <a:off x="708681" y="1983516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8.5)</a:t>
            </a:r>
            <a:r>
              <a:rPr lang="es-ES" sz="2000">
                <a:solidFill>
                  <a:schemeClr val="accent1"/>
                </a:solidFill>
              </a:rPr>
              <a:t> Independència colònies americanes </a:t>
            </a:r>
            <a:r>
              <a:rPr lang="es-ES" sz="2000">
                <a:solidFill>
                  <a:schemeClr val="accent5"/>
                </a:solidFill>
              </a:rPr>
              <a:t>(1808-1826)</a:t>
            </a:r>
          </a:p>
        </p:txBody>
      </p:sp>
      <p:sp>
        <p:nvSpPr>
          <p:cNvPr id="7" name="Google Shape;82;p13">
            <a:extLst>
              <a:ext uri="{FF2B5EF4-FFF2-40B4-BE49-F238E27FC236}">
                <a16:creationId xmlns:a16="http://schemas.microsoft.com/office/drawing/2014/main" id="{A2D09F99-C3E9-43C5-8043-DD1BC77C0A0D}"/>
              </a:ext>
            </a:extLst>
          </p:cNvPr>
          <p:cNvSpPr txBox="1">
            <a:spLocks/>
          </p:cNvSpPr>
          <p:nvPr/>
        </p:nvSpPr>
        <p:spPr>
          <a:xfrm>
            <a:off x="712064" y="2280681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1800" u="heavy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Causes</a:t>
            </a:r>
            <a:endParaRPr lang="es-ES" sz="2000" u="heavy">
              <a:solidFill>
                <a:schemeClr val="accent1"/>
              </a:solidFill>
              <a:uFill>
                <a:solidFill>
                  <a:schemeClr val="accent5"/>
                </a:solidFill>
              </a:u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1F6DB7C-CB2D-4C1C-B847-7DDA2E1C4CCB}"/>
              </a:ext>
            </a:extLst>
          </p:cNvPr>
          <p:cNvSpPr txBox="1"/>
          <p:nvPr/>
        </p:nvSpPr>
        <p:spPr>
          <a:xfrm>
            <a:off x="758863" y="2528787"/>
            <a:ext cx="7551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Difusió de les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idees il·lustrades</a:t>
            </a:r>
          </a:p>
          <a:p>
            <a:pPr marL="179388" indent="-179388"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Principis de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llibertat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igualtat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Revolució Francesa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9388" indent="-179388"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Èxit de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independència d’Estats Units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1776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</a:p>
          <a:p>
            <a:pPr marL="179388" indent="-179388">
              <a:buClr>
                <a:schemeClr val="accent1"/>
              </a:buClr>
              <a:buFont typeface="+mj-lt"/>
              <a:buAutoNum type="arabicPeriod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Descontentament dels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burgesos criolls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(fills d’espanyols nascuts a Amèrica)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71E9D4D-670C-4C4B-BD8A-EC5238024A01}"/>
              </a:ext>
            </a:extLst>
          </p:cNvPr>
          <p:cNvCxnSpPr>
            <a:cxnSpLocks/>
          </p:cNvCxnSpPr>
          <p:nvPr/>
        </p:nvCxnSpPr>
        <p:spPr>
          <a:xfrm>
            <a:off x="758863" y="1591839"/>
            <a:ext cx="0" cy="264669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Google Shape;82;p13">
            <a:extLst>
              <a:ext uri="{FF2B5EF4-FFF2-40B4-BE49-F238E27FC236}">
                <a16:creationId xmlns:a16="http://schemas.microsoft.com/office/drawing/2014/main" id="{BAB16E23-07C1-4B6C-9D69-91CA75870255}"/>
              </a:ext>
            </a:extLst>
          </p:cNvPr>
          <p:cNvSpPr txBox="1">
            <a:spLocks/>
          </p:cNvSpPr>
          <p:nvPr/>
        </p:nvSpPr>
        <p:spPr>
          <a:xfrm>
            <a:off x="708681" y="3295262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1800" u="heavy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Fi de l’Imperi hispanoamericà</a:t>
            </a:r>
            <a:endParaRPr lang="es-ES" sz="2000" u="heavy">
              <a:solidFill>
                <a:schemeClr val="accent1"/>
              </a:solidFill>
              <a:uFill>
                <a:solidFill>
                  <a:schemeClr val="accent5"/>
                </a:solidFill>
              </a:u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77DC8DF-D469-4CD2-880E-49540E552DD2}"/>
              </a:ext>
            </a:extLst>
          </p:cNvPr>
          <p:cNvSpPr/>
          <p:nvPr/>
        </p:nvSpPr>
        <p:spPr>
          <a:xfrm>
            <a:off x="758863" y="3527905"/>
            <a:ext cx="76130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Colònies hispanoamericanes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no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acceptaren     monarquia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Josep Bonaparte</a:t>
            </a:r>
            <a:b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l’autoritat de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Junta Suprema Central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Primeres nacions independents: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Paraguai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Argentina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Espanya va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perdre la majoria de les colònies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(excepte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Cuba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,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Filipines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Puerto Rico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).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5C940F73-34F0-4F2A-8EFE-6448168B1303}"/>
              </a:ext>
            </a:extLst>
          </p:cNvPr>
          <p:cNvCxnSpPr>
            <a:cxnSpLocks/>
          </p:cNvCxnSpPr>
          <p:nvPr/>
        </p:nvCxnSpPr>
        <p:spPr>
          <a:xfrm flipV="1">
            <a:off x="4319225" y="3687606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1EAC1D0-B4BB-4FD0-9D1C-A295F0A86CCD}"/>
              </a:ext>
            </a:extLst>
          </p:cNvPr>
          <p:cNvCxnSpPr/>
          <p:nvPr/>
        </p:nvCxnSpPr>
        <p:spPr>
          <a:xfrm>
            <a:off x="4294619" y="3678297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3AE183CF-04A1-41E6-BED2-A4F398FA5170}"/>
              </a:ext>
            </a:extLst>
          </p:cNvPr>
          <p:cNvCxnSpPr>
            <a:cxnSpLocks/>
          </p:cNvCxnSpPr>
          <p:nvPr/>
        </p:nvCxnSpPr>
        <p:spPr>
          <a:xfrm>
            <a:off x="4319225" y="3859272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14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4CC3FE2-4B21-4ED1-8B78-BE956E16CD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sp>
        <p:nvSpPr>
          <p:cNvPr id="4" name="Google Shape;82;p13">
            <a:extLst>
              <a:ext uri="{FF2B5EF4-FFF2-40B4-BE49-F238E27FC236}">
                <a16:creationId xmlns:a16="http://schemas.microsoft.com/office/drawing/2014/main" id="{0D1008C0-10C4-4D80-98D8-2810E375D583}"/>
              </a:ext>
            </a:extLst>
          </p:cNvPr>
          <p:cNvSpPr txBox="1">
            <a:spLocks/>
          </p:cNvSpPr>
          <p:nvPr/>
        </p:nvSpPr>
        <p:spPr>
          <a:xfrm>
            <a:off x="739950" y="676394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0.2)</a:t>
            </a:r>
            <a:r>
              <a:rPr lang="es-ES" sz="2000">
                <a:solidFill>
                  <a:schemeClr val="accent1"/>
                </a:solidFill>
              </a:rPr>
              <a:t> La unificació italiana</a:t>
            </a:r>
          </a:p>
        </p:txBody>
      </p:sp>
      <p:sp>
        <p:nvSpPr>
          <p:cNvPr id="5" name="Google Shape;83;p13">
            <a:extLst>
              <a:ext uri="{FF2B5EF4-FFF2-40B4-BE49-F238E27FC236}">
                <a16:creationId xmlns:a16="http://schemas.microsoft.com/office/drawing/2014/main" id="{5824C87A-9598-4C87-8D09-6AB684288B71}"/>
              </a:ext>
            </a:extLst>
          </p:cNvPr>
          <p:cNvSpPr txBox="1">
            <a:spLocks/>
          </p:cNvSpPr>
          <p:nvPr/>
        </p:nvSpPr>
        <p:spPr>
          <a:xfrm>
            <a:off x="806112" y="989022"/>
            <a:ext cx="5407188" cy="102788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latin typeface="Red Hat Text" panose="020B0604020202020204" charset="0"/>
              </a:rPr>
              <a:t>Estats del nord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dominats per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Àustria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Estats de l’església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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dominats pel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Papa</a:t>
            </a:r>
          </a:p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Estats del sud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dominats pel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regne de les Dues Sicílies</a:t>
            </a:r>
            <a:endParaRPr lang="es-ES" sz="1200" b="1">
              <a:latin typeface="Red Hat Text" panose="020B0604020202020204" charset="0"/>
            </a:endParaRPr>
          </a:p>
        </p:txBody>
      </p:sp>
      <p:sp>
        <p:nvSpPr>
          <p:cNvPr id="6" name="Google Shape;82;p13">
            <a:extLst>
              <a:ext uri="{FF2B5EF4-FFF2-40B4-BE49-F238E27FC236}">
                <a16:creationId xmlns:a16="http://schemas.microsoft.com/office/drawing/2014/main" id="{3B2EFFD0-2F2E-4EA2-9FF2-D4C2701D033F}"/>
              </a:ext>
            </a:extLst>
          </p:cNvPr>
          <p:cNvSpPr txBox="1">
            <a:spLocks/>
          </p:cNvSpPr>
          <p:nvPr/>
        </p:nvSpPr>
        <p:spPr>
          <a:xfrm>
            <a:off x="806112" y="1923139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1800" u="heavy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Unificació</a:t>
            </a:r>
            <a:endParaRPr lang="es-ES" sz="2000" u="heavy">
              <a:solidFill>
                <a:schemeClr val="accent1"/>
              </a:solidFill>
              <a:uFill>
                <a:solidFill>
                  <a:schemeClr val="accent5"/>
                </a:solidFill>
              </a:uFill>
            </a:endParaRPr>
          </a:p>
        </p:txBody>
      </p:sp>
      <p:sp>
        <p:nvSpPr>
          <p:cNvPr id="7" name="Google Shape;83;p13">
            <a:extLst>
              <a:ext uri="{FF2B5EF4-FFF2-40B4-BE49-F238E27FC236}">
                <a16:creationId xmlns:a16="http://schemas.microsoft.com/office/drawing/2014/main" id="{4ECE3BEA-B7BF-4D0A-B436-11C812225E88}"/>
              </a:ext>
            </a:extLst>
          </p:cNvPr>
          <p:cNvSpPr txBox="1">
            <a:spLocks/>
          </p:cNvSpPr>
          <p:nvPr/>
        </p:nvSpPr>
        <p:spPr>
          <a:xfrm>
            <a:off x="806112" y="2179150"/>
            <a:ext cx="7594938" cy="24055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</a:rPr>
              <a:t>1856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inici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unificació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influits per les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idees nacionalistes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(mateixa cultura, història, llengua...)</a:t>
            </a:r>
          </a:p>
          <a:p>
            <a:pPr marL="361950" lvl="1" indent="-184150">
              <a:spcBef>
                <a:spcPts val="800"/>
              </a:spcBef>
              <a:buClr>
                <a:schemeClr val="accent1"/>
              </a:buClr>
              <a:buFont typeface="Traditional Arabic" panose="02020603050405020304" pitchFamily="18" charset="-78"/>
              <a:buChar char="○"/>
            </a:pPr>
            <a:r>
              <a:rPr lang="es-ES" sz="1200">
                <a:latin typeface="Red Hat Text" panose="020B0604020202020204" charset="0"/>
              </a:rPr>
              <a:t>Liderada pel </a:t>
            </a:r>
            <a:r>
              <a:rPr lang="es-ES" sz="1200" b="1">
                <a:latin typeface="Red Hat Text" panose="020B0604020202020204" charset="0"/>
              </a:rPr>
              <a:t>Regne de Piamont</a:t>
            </a:r>
            <a:r>
              <a:rPr lang="es-ES" sz="1200">
                <a:latin typeface="Red Hat Text" panose="020B0604020202020204" charset="0"/>
              </a:rPr>
              <a:t> 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ministre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Cavour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militar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Garibaldi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+ voluntaris (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Camisas rojas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</a:p>
          <a:p>
            <a:pPr marL="177800" indent="-17780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1861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Victor Manuel II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es proclama com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rei d’Itàlia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7800" indent="-17780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1866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 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nord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derroten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Àustria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sud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: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Garibaldi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pren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amb la força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Sicília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Nàpols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7800" indent="-17780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1870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es conquereixen els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Estats Ponticifis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(de l’eslésia)</a:t>
            </a:r>
            <a:b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     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 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proclamació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Roma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com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capital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7800" indent="-17780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Vaticà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xicotet país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dins d’Itàlia governat per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Déu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representat pel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Papa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.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484EF8C3-D632-4D9F-827C-539A1A4955C6}"/>
              </a:ext>
            </a:extLst>
          </p:cNvPr>
          <p:cNvCxnSpPr>
            <a:cxnSpLocks/>
          </p:cNvCxnSpPr>
          <p:nvPr/>
        </p:nvCxnSpPr>
        <p:spPr>
          <a:xfrm flipV="1">
            <a:off x="1389856" y="3419259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78ACF460-F57C-4BB4-865A-A6681D731814}"/>
              </a:ext>
            </a:extLst>
          </p:cNvPr>
          <p:cNvCxnSpPr/>
          <p:nvPr/>
        </p:nvCxnSpPr>
        <p:spPr>
          <a:xfrm>
            <a:off x="1365250" y="3409950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9A2AF491-2F02-4D8A-A237-850B4E95D735}"/>
              </a:ext>
            </a:extLst>
          </p:cNvPr>
          <p:cNvCxnSpPr>
            <a:cxnSpLocks/>
          </p:cNvCxnSpPr>
          <p:nvPr/>
        </p:nvCxnSpPr>
        <p:spPr>
          <a:xfrm>
            <a:off x="1389856" y="359092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A6BB4A7-DCEF-4A98-A10B-6B2982F6B709}"/>
              </a:ext>
            </a:extLst>
          </p:cNvPr>
          <p:cNvCxnSpPr>
            <a:cxnSpLocks/>
          </p:cNvCxnSpPr>
          <p:nvPr/>
        </p:nvCxnSpPr>
        <p:spPr>
          <a:xfrm flipV="1">
            <a:off x="3485356" y="2669959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FD21265D-84CB-409F-8FCE-9225EAF45861}"/>
              </a:ext>
            </a:extLst>
          </p:cNvPr>
          <p:cNvCxnSpPr/>
          <p:nvPr/>
        </p:nvCxnSpPr>
        <p:spPr>
          <a:xfrm>
            <a:off x="3460750" y="2660650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860D5F61-2B8C-4EA0-BB0F-915252716901}"/>
              </a:ext>
            </a:extLst>
          </p:cNvPr>
          <p:cNvCxnSpPr>
            <a:cxnSpLocks/>
          </p:cNvCxnSpPr>
          <p:nvPr/>
        </p:nvCxnSpPr>
        <p:spPr>
          <a:xfrm>
            <a:off x="3485356" y="284162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E14B538-8388-4F7D-8DE6-9C1B0C5516A9}"/>
              </a:ext>
            </a:extLst>
          </p:cNvPr>
          <p:cNvCxnSpPr>
            <a:cxnSpLocks/>
          </p:cNvCxnSpPr>
          <p:nvPr/>
        </p:nvCxnSpPr>
        <p:spPr>
          <a:xfrm flipV="1">
            <a:off x="1389856" y="3889159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9EE4D8CD-F755-465C-B0B4-097783F0B4B2}"/>
              </a:ext>
            </a:extLst>
          </p:cNvPr>
          <p:cNvCxnSpPr/>
          <p:nvPr/>
        </p:nvCxnSpPr>
        <p:spPr>
          <a:xfrm>
            <a:off x="1365250" y="3879850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18179EB5-3E16-4411-9CA5-092918B361D8}"/>
              </a:ext>
            </a:extLst>
          </p:cNvPr>
          <p:cNvCxnSpPr>
            <a:cxnSpLocks/>
          </p:cNvCxnSpPr>
          <p:nvPr/>
        </p:nvCxnSpPr>
        <p:spPr>
          <a:xfrm>
            <a:off x="1389856" y="406082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767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4CC3FE2-4B21-4ED1-8B78-BE956E16CD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sp>
        <p:nvSpPr>
          <p:cNvPr id="4" name="Google Shape;82;p13">
            <a:extLst>
              <a:ext uri="{FF2B5EF4-FFF2-40B4-BE49-F238E27FC236}">
                <a16:creationId xmlns:a16="http://schemas.microsoft.com/office/drawing/2014/main" id="{0D1008C0-10C4-4D80-98D8-2810E375D583}"/>
              </a:ext>
            </a:extLst>
          </p:cNvPr>
          <p:cNvSpPr txBox="1">
            <a:spLocks/>
          </p:cNvSpPr>
          <p:nvPr/>
        </p:nvSpPr>
        <p:spPr>
          <a:xfrm>
            <a:off x="739950" y="676394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0.2)</a:t>
            </a:r>
            <a:r>
              <a:rPr lang="es-ES" sz="2000">
                <a:solidFill>
                  <a:schemeClr val="accent1"/>
                </a:solidFill>
              </a:rPr>
              <a:t> La unificació alemana</a:t>
            </a:r>
          </a:p>
        </p:txBody>
      </p:sp>
      <p:sp>
        <p:nvSpPr>
          <p:cNvPr id="5" name="Google Shape;83;p13">
            <a:extLst>
              <a:ext uri="{FF2B5EF4-FFF2-40B4-BE49-F238E27FC236}">
                <a16:creationId xmlns:a16="http://schemas.microsoft.com/office/drawing/2014/main" id="{5824C87A-9598-4C87-8D09-6AB684288B71}"/>
              </a:ext>
            </a:extLst>
          </p:cNvPr>
          <p:cNvSpPr txBox="1">
            <a:spLocks/>
          </p:cNvSpPr>
          <p:nvPr/>
        </p:nvSpPr>
        <p:spPr>
          <a:xfrm>
            <a:off x="806112" y="989023"/>
            <a:ext cx="5407188" cy="3635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latin typeface="Red Hat Text" panose="020B0604020202020204" charset="0"/>
              </a:rPr>
              <a:t>Alemanya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dividida 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36 estats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controlats per</a:t>
            </a:r>
          </a:p>
        </p:txBody>
      </p:sp>
      <p:sp>
        <p:nvSpPr>
          <p:cNvPr id="6" name="Google Shape;82;p13">
            <a:extLst>
              <a:ext uri="{FF2B5EF4-FFF2-40B4-BE49-F238E27FC236}">
                <a16:creationId xmlns:a16="http://schemas.microsoft.com/office/drawing/2014/main" id="{3B2EFFD0-2F2E-4EA2-9FF2-D4C2701D033F}"/>
              </a:ext>
            </a:extLst>
          </p:cNvPr>
          <p:cNvSpPr txBox="1">
            <a:spLocks/>
          </p:cNvSpPr>
          <p:nvPr/>
        </p:nvSpPr>
        <p:spPr>
          <a:xfrm>
            <a:off x="806112" y="1324304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1800" u="heavy">
                <a:solidFill>
                  <a:schemeClr val="accent1"/>
                </a:solidFill>
                <a:uFill>
                  <a:solidFill>
                    <a:schemeClr val="accent5"/>
                  </a:solidFill>
                </a:uFill>
              </a:rPr>
              <a:t>Unificació</a:t>
            </a:r>
            <a:endParaRPr lang="es-ES" sz="2000" u="heavy">
              <a:solidFill>
                <a:schemeClr val="accent1"/>
              </a:solidFill>
              <a:uFill>
                <a:solidFill>
                  <a:schemeClr val="accent5"/>
                </a:solidFill>
              </a:uFill>
            </a:endParaRPr>
          </a:p>
        </p:txBody>
      </p:sp>
      <p:sp>
        <p:nvSpPr>
          <p:cNvPr id="7" name="Google Shape;83;p13">
            <a:extLst>
              <a:ext uri="{FF2B5EF4-FFF2-40B4-BE49-F238E27FC236}">
                <a16:creationId xmlns:a16="http://schemas.microsoft.com/office/drawing/2014/main" id="{4ECE3BEA-B7BF-4D0A-B436-11C812225E88}"/>
              </a:ext>
            </a:extLst>
          </p:cNvPr>
          <p:cNvSpPr txBox="1">
            <a:spLocks/>
          </p:cNvSpPr>
          <p:nvPr/>
        </p:nvSpPr>
        <p:spPr>
          <a:xfrm>
            <a:off x="806112" y="1624650"/>
            <a:ext cx="7594938" cy="154012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</a:rPr>
              <a:t>1834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unió duanera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(no es paguen impostos al vendre en altre estat)</a:t>
            </a:r>
          </a:p>
          <a:p>
            <a:pPr marL="177800" indent="-17780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1848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s’intenta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unificació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monarques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Prússia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Àustria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desconfíen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entre ells.</a:t>
            </a:r>
          </a:p>
          <a:p>
            <a:pPr marL="177800" indent="-17780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A partir de 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1861</a:t>
            </a:r>
            <a:r>
              <a:rPr lang="es-ES" sz="1200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Guillem 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rei de Prússia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canceller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Bismarck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  <a:p>
            <a:pPr marL="177800" indent="-17780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1871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Guillem 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proclamat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emperador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(kàiser)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d’Alemanya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8" name="Google Shape;83;p13">
            <a:extLst>
              <a:ext uri="{FF2B5EF4-FFF2-40B4-BE49-F238E27FC236}">
                <a16:creationId xmlns:a16="http://schemas.microsoft.com/office/drawing/2014/main" id="{E884245A-45A5-447D-B614-F1B43C7B1B2D}"/>
              </a:ext>
            </a:extLst>
          </p:cNvPr>
          <p:cNvSpPr txBox="1">
            <a:spLocks/>
          </p:cNvSpPr>
          <p:nvPr/>
        </p:nvSpPr>
        <p:spPr>
          <a:xfrm>
            <a:off x="4595814" y="886889"/>
            <a:ext cx="711538" cy="52726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es-ES" sz="1200" b="1">
                <a:latin typeface="Red Hat Text" panose="020B0604020202020204" charset="0"/>
              </a:rPr>
              <a:t>Prússia</a:t>
            </a:r>
          </a:p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es-ES" sz="1200" b="1">
                <a:latin typeface="Red Hat Text" panose="020B0604020202020204" charset="0"/>
              </a:rPr>
              <a:t>Àustria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A080A5C5-BDEB-49C0-B7D2-1D3E723127C9}"/>
              </a:ext>
            </a:extLst>
          </p:cNvPr>
          <p:cNvCxnSpPr>
            <a:cxnSpLocks/>
          </p:cNvCxnSpPr>
          <p:nvPr/>
        </p:nvCxnSpPr>
        <p:spPr>
          <a:xfrm flipV="1">
            <a:off x="4409862" y="1042988"/>
            <a:ext cx="162138" cy="169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4A7FEC3F-8ED9-4579-A337-28612ABD1A11}"/>
              </a:ext>
            </a:extLst>
          </p:cNvPr>
          <p:cNvCxnSpPr>
            <a:cxnSpLocks/>
          </p:cNvCxnSpPr>
          <p:nvPr/>
        </p:nvCxnSpPr>
        <p:spPr>
          <a:xfrm>
            <a:off x="4409862" y="1212829"/>
            <a:ext cx="138326" cy="172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A047C5BF-05A6-4705-94A6-FAC95195C2E5}"/>
              </a:ext>
            </a:extLst>
          </p:cNvPr>
          <p:cNvSpPr/>
          <p:nvPr/>
        </p:nvSpPr>
        <p:spPr>
          <a:xfrm>
            <a:off x="4108450" y="2317750"/>
            <a:ext cx="63500" cy="31262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Google Shape;83;p13">
            <a:extLst>
              <a:ext uri="{FF2B5EF4-FFF2-40B4-BE49-F238E27FC236}">
                <a16:creationId xmlns:a16="http://schemas.microsoft.com/office/drawing/2014/main" id="{CB67E1CE-8058-4648-997F-6793619F93CF}"/>
              </a:ext>
            </a:extLst>
          </p:cNvPr>
          <p:cNvSpPr txBox="1">
            <a:spLocks/>
          </p:cNvSpPr>
          <p:nvPr/>
        </p:nvSpPr>
        <p:spPr>
          <a:xfrm>
            <a:off x="4216400" y="2285212"/>
            <a:ext cx="1714500" cy="3126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es-ES" sz="1200" b="1">
                <a:latin typeface="Red Hat Text" panose="020B0604020202020204" charset="0"/>
              </a:rPr>
              <a:t>unificació per la força</a:t>
            </a:r>
          </a:p>
        </p:txBody>
      </p:sp>
      <p:sp>
        <p:nvSpPr>
          <p:cNvPr id="16" name="Google Shape;83;p13">
            <a:extLst>
              <a:ext uri="{FF2B5EF4-FFF2-40B4-BE49-F238E27FC236}">
                <a16:creationId xmlns:a16="http://schemas.microsoft.com/office/drawing/2014/main" id="{D7A32A2E-ACBF-4FC3-A28F-CC21F7B3B18D}"/>
              </a:ext>
            </a:extLst>
          </p:cNvPr>
          <p:cNvSpPr txBox="1">
            <a:spLocks/>
          </p:cNvSpPr>
          <p:nvPr/>
        </p:nvSpPr>
        <p:spPr>
          <a:xfrm>
            <a:off x="6076950" y="2285212"/>
            <a:ext cx="901700" cy="87956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es-ES" sz="1200" b="1">
                <a:latin typeface="Red Hat Text" panose="020B0604020202020204" charset="0"/>
              </a:rPr>
              <a:t>Dinamarca</a:t>
            </a:r>
          </a:p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es-ES" sz="1200" b="1">
                <a:latin typeface="Red Hat Text" panose="020B0604020202020204" charset="0"/>
              </a:rPr>
              <a:t>Àustria</a:t>
            </a:r>
          </a:p>
          <a:p>
            <a:pPr>
              <a:spcBef>
                <a:spcPts val="800"/>
              </a:spcBef>
              <a:buClr>
                <a:schemeClr val="accent1"/>
              </a:buClr>
            </a:pPr>
            <a:r>
              <a:rPr lang="es-ES" sz="1200" b="1">
                <a:latin typeface="Red Hat Text" panose="020B0604020202020204" charset="0"/>
              </a:rPr>
              <a:t>França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6849D76-8918-4E78-B95B-D1FD30FF0BF7}"/>
              </a:ext>
            </a:extLst>
          </p:cNvPr>
          <p:cNvCxnSpPr>
            <a:cxnSpLocks/>
          </p:cNvCxnSpPr>
          <p:nvPr/>
        </p:nvCxnSpPr>
        <p:spPr>
          <a:xfrm>
            <a:off x="5861737" y="2485374"/>
            <a:ext cx="180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36D72058-DD7B-4950-A67B-333FFD67A179}"/>
              </a:ext>
            </a:extLst>
          </p:cNvPr>
          <p:cNvCxnSpPr>
            <a:cxnSpLocks/>
          </p:cNvCxnSpPr>
          <p:nvPr/>
        </p:nvCxnSpPr>
        <p:spPr>
          <a:xfrm>
            <a:off x="5892800" y="2752074"/>
            <a:ext cx="149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6C140662-133A-47F6-836D-67187C9BD9E4}"/>
              </a:ext>
            </a:extLst>
          </p:cNvPr>
          <p:cNvCxnSpPr>
            <a:cxnSpLocks/>
          </p:cNvCxnSpPr>
          <p:nvPr/>
        </p:nvCxnSpPr>
        <p:spPr>
          <a:xfrm>
            <a:off x="5897562" y="3044174"/>
            <a:ext cx="149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44457A17-48C6-48D3-B72B-FC9464E31C90}"/>
              </a:ext>
            </a:extLst>
          </p:cNvPr>
          <p:cNvCxnSpPr>
            <a:cxnSpLocks/>
          </p:cNvCxnSpPr>
          <p:nvPr/>
        </p:nvCxnSpPr>
        <p:spPr>
          <a:xfrm>
            <a:off x="5892800" y="2485374"/>
            <a:ext cx="6350" cy="55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Google Shape;83;p13">
            <a:extLst>
              <a:ext uri="{FF2B5EF4-FFF2-40B4-BE49-F238E27FC236}">
                <a16:creationId xmlns:a16="http://schemas.microsoft.com/office/drawing/2014/main" id="{F2E347CF-B520-4C58-A782-0B58F68BA853}"/>
              </a:ext>
            </a:extLst>
          </p:cNvPr>
          <p:cNvSpPr txBox="1">
            <a:spLocks/>
          </p:cNvSpPr>
          <p:nvPr/>
        </p:nvSpPr>
        <p:spPr>
          <a:xfrm rot="16200000">
            <a:off x="5378026" y="2664693"/>
            <a:ext cx="623368" cy="31262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spcBef>
                <a:spcPts val="800"/>
              </a:spcBef>
              <a:buClr>
                <a:schemeClr val="accent1"/>
              </a:buClr>
            </a:pPr>
            <a:r>
              <a:rPr lang="es-ES" sz="800">
                <a:latin typeface="Red Hat Text" panose="020B0604020202020204" charset="0"/>
              </a:rPr>
              <a:t>guanyen guerres en: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934E901-B418-4718-AF3A-CA0136381725}"/>
              </a:ext>
            </a:extLst>
          </p:cNvPr>
          <p:cNvSpPr/>
          <p:nvPr/>
        </p:nvSpPr>
        <p:spPr>
          <a:xfrm>
            <a:off x="1041400" y="3132691"/>
            <a:ext cx="2076450" cy="2574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>
                <a:latin typeface="Red Hat Text" panose="020B0604020202020204" charset="0"/>
              </a:rPr>
              <a:t>Ja no existeix </a:t>
            </a:r>
            <a:r>
              <a:rPr lang="es-ES" sz="900" b="1">
                <a:latin typeface="Red Hat Text" panose="020B0604020202020204" charset="0"/>
              </a:rPr>
              <a:t>Prússia </a:t>
            </a:r>
            <a:r>
              <a:rPr lang="es-ES" sz="9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sz="900" b="1">
                <a:latin typeface="Red Hat Text" panose="020B0604020202020204" charset="0"/>
                <a:sym typeface="Wingdings" panose="05000000000000000000" pitchFamily="2" charset="2"/>
              </a:rPr>
              <a:t>Alemanya</a:t>
            </a:r>
            <a:endParaRPr lang="es-ES" sz="900">
              <a:latin typeface="Red Hat Text" panose="020B0604020202020204" charset="0"/>
            </a:endParaRPr>
          </a:p>
        </p:txBody>
      </p: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F161AED-9BFB-4841-AF5F-0D95BE3B9AC7}"/>
              </a:ext>
            </a:extLst>
          </p:cNvPr>
          <p:cNvCxnSpPr>
            <a:cxnSpLocks/>
          </p:cNvCxnSpPr>
          <p:nvPr/>
        </p:nvCxnSpPr>
        <p:spPr>
          <a:xfrm flipV="1">
            <a:off x="2196306" y="2391631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A6C289B2-2B50-47EA-9CB0-260FB194405D}"/>
              </a:ext>
            </a:extLst>
          </p:cNvPr>
          <p:cNvCxnSpPr/>
          <p:nvPr/>
        </p:nvCxnSpPr>
        <p:spPr>
          <a:xfrm>
            <a:off x="2171700" y="2382322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B451D59A-233D-46C1-992A-EE4286E4D93E}"/>
              </a:ext>
            </a:extLst>
          </p:cNvPr>
          <p:cNvCxnSpPr>
            <a:cxnSpLocks/>
          </p:cNvCxnSpPr>
          <p:nvPr/>
        </p:nvCxnSpPr>
        <p:spPr>
          <a:xfrm>
            <a:off x="2196306" y="2563297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273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56DA8ABF-22B4-4996-8845-AFF69DF3E4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04A89C58-35D8-4A3B-8AFB-D084473CD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863648"/>
              </p:ext>
            </p:extLst>
          </p:nvPr>
        </p:nvGraphicFramePr>
        <p:xfrm>
          <a:off x="1066800" y="1079500"/>
          <a:ext cx="7334250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4750">
                  <a:extLst>
                    <a:ext uri="{9D8B030D-6E8A-4147-A177-3AD203B41FA5}">
                      <a16:colId xmlns:a16="http://schemas.microsoft.com/office/drawing/2014/main" val="414015747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894519240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9536071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ES">
                        <a:latin typeface="Red Hat Text" panose="020B0604020202020204" charset="0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Red Hat Text" panose="020B0604020202020204" charset="0"/>
                        </a:rPr>
                        <a:t>ITÀLIA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Red Hat Text" panose="020B0604020202020204" charset="0"/>
                        </a:rPr>
                        <a:t>ALEMANYA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1551268"/>
                  </a:ext>
                </a:extLst>
              </a:tr>
              <a:tr h="153258"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Estat que dirigeix l’unificació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Piamont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Prússia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144591"/>
                  </a:ext>
                </a:extLst>
              </a:tr>
              <a:tr h="153258"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Adversaris i obstacles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el Vaticà, França, sud Itàlia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Àustria, França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44565"/>
                  </a:ext>
                </a:extLst>
              </a:tr>
              <a:tr h="153258"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Fases i conflictes principals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Lluita per tota Itàlia (Garibaldi)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36 estats conquerits per Prússia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155075"/>
                  </a:ext>
                </a:extLst>
              </a:tr>
              <a:tr h="153258"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Monarca i 1er ministre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Víctor Manuel II i Cavour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Guillem I i Otto Van Bismarck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194888"/>
                  </a:ext>
                </a:extLst>
              </a:tr>
              <a:tr h="153258"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Data unificació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1861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>
                          <a:latin typeface="Red Hat Text" panose="020B0604020202020204" charset="0"/>
                        </a:rPr>
                        <a:t>1871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359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98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63FC665E-E247-453A-B590-41CF6B5C04A7}"/>
              </a:ext>
            </a:extLst>
          </p:cNvPr>
          <p:cNvCxnSpPr>
            <a:cxnSpLocks/>
          </p:cNvCxnSpPr>
          <p:nvPr/>
        </p:nvCxnSpPr>
        <p:spPr>
          <a:xfrm flipV="1">
            <a:off x="3390106" y="1971459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ángulo 4">
            <a:extLst>
              <a:ext uri="{FF2B5EF4-FFF2-40B4-BE49-F238E27FC236}">
                <a16:creationId xmlns:a16="http://schemas.microsoft.com/office/drawing/2014/main" id="{9428D10D-54BD-43A8-A3A8-1F5198F58FCA}"/>
              </a:ext>
            </a:extLst>
          </p:cNvPr>
          <p:cNvSpPr/>
          <p:nvPr/>
        </p:nvSpPr>
        <p:spPr>
          <a:xfrm>
            <a:off x="1044475" y="1320800"/>
            <a:ext cx="7398879" cy="4826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1.   </a:t>
            </a:r>
            <a:r>
              <a:rPr lang="es-ES"/>
              <a:t>La revolució industrial</a:t>
            </a:r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2"/>
          </p:nvPr>
        </p:nvSpPr>
        <p:spPr>
          <a:xfrm>
            <a:off x="1149011" y="1239558"/>
            <a:ext cx="7294343" cy="633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s-ES" sz="1200" b="1"/>
              <a:t>Canvi qualitatiu</a:t>
            </a:r>
            <a:r>
              <a:rPr lang="es-ES" sz="1200"/>
              <a:t> (</a:t>
            </a:r>
            <a:r>
              <a:rPr lang="es-ES" sz="1200" b="1"/>
              <a:t>industrialització</a:t>
            </a:r>
            <a:r>
              <a:rPr lang="es-ES" sz="1200"/>
              <a:t>) d’abast </a:t>
            </a:r>
            <a:r>
              <a:rPr lang="es-ES" sz="1200" b="1"/>
              <a:t>universal</a:t>
            </a:r>
            <a:r>
              <a:rPr lang="es-ES" sz="1200"/>
              <a:t> (especialment </a:t>
            </a:r>
            <a:r>
              <a:rPr lang="es-ES" sz="1200" u="sng"/>
              <a:t>Europa</a:t>
            </a:r>
            <a:r>
              <a:rPr lang="es-ES" sz="1200"/>
              <a:t> i </a:t>
            </a:r>
            <a:r>
              <a:rPr lang="es-ES" sz="1200" u="sng"/>
              <a:t>Estats Units</a:t>
            </a:r>
            <a:r>
              <a:rPr lang="es-ES" sz="1200"/>
              <a:t>) que té lloc a </a:t>
            </a:r>
            <a:r>
              <a:rPr lang="es-ES" sz="1200" u="sng"/>
              <a:t>Anglaterra</a:t>
            </a:r>
            <a:r>
              <a:rPr lang="es-ES" sz="1200"/>
              <a:t> entre </a:t>
            </a:r>
            <a:r>
              <a:rPr lang="es-ES" sz="1200" b="1"/>
              <a:t>1764</a:t>
            </a:r>
            <a:r>
              <a:rPr lang="es-ES" sz="1200"/>
              <a:t> i </a:t>
            </a:r>
            <a:r>
              <a:rPr lang="es-ES" sz="1200" b="1"/>
              <a:t>1830</a:t>
            </a:r>
            <a:r>
              <a:rPr lang="es-ES" sz="1200"/>
              <a:t>.</a:t>
            </a:r>
            <a:endParaRPr sz="1200" b="1"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7DC506C5-46B0-4CFA-92C9-9D779BF5C6D6}"/>
              </a:ext>
            </a:extLst>
          </p:cNvPr>
          <p:cNvSpPr txBox="1"/>
          <p:nvPr/>
        </p:nvSpPr>
        <p:spPr>
          <a:xfrm>
            <a:off x="996950" y="1828800"/>
            <a:ext cx="6840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" sz="1200">
                <a:latin typeface="Red Hat Text" panose="020B0604020202020204" charset="0"/>
              </a:rPr>
              <a:t>Suposa la transformació de les      </a:t>
            </a:r>
            <a:r>
              <a:rPr lang="es-ES" sz="1200" b="1">
                <a:latin typeface="Red Hat Text" panose="020B0604020202020204" charset="0"/>
              </a:rPr>
              <a:t>condicions tècniques de producció</a:t>
            </a:r>
            <a:r>
              <a:rPr lang="es-ES" sz="1200">
                <a:latin typeface="Red Hat Text" panose="020B0604020202020204" charset="0"/>
              </a:rPr>
              <a:t> (màquines i fàbriques)</a:t>
            </a:r>
            <a:br>
              <a:rPr lang="es-ES" sz="1200">
                <a:latin typeface="Red Hat Text" panose="020B0604020202020204" charset="0"/>
              </a:rPr>
            </a:br>
            <a:r>
              <a:rPr lang="es-ES" sz="1200">
                <a:latin typeface="Red Hat Text" panose="020B0604020202020204" charset="0"/>
              </a:rPr>
              <a:t>                                                                 </a:t>
            </a:r>
            <a:r>
              <a:rPr lang="es-ES" sz="1200" b="1">
                <a:latin typeface="Red Hat Text" panose="020B0604020202020204" charset="0"/>
              </a:rPr>
              <a:t>condicions socials</a:t>
            </a:r>
            <a:r>
              <a:rPr lang="es-ES" sz="1200">
                <a:latin typeface="Red Hat Text" panose="020B0604020202020204" charset="0"/>
              </a:rPr>
              <a:t> (burgesos i proletaris)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BDDEA126-0D36-475D-B529-C3C3F56E26E0}"/>
              </a:ext>
            </a:extLst>
          </p:cNvPr>
          <p:cNvCxnSpPr/>
          <p:nvPr/>
        </p:nvCxnSpPr>
        <p:spPr>
          <a:xfrm>
            <a:off x="3365500" y="1962150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681AC2F8-09A1-43FC-8536-0D27D90E9247}"/>
              </a:ext>
            </a:extLst>
          </p:cNvPr>
          <p:cNvCxnSpPr>
            <a:cxnSpLocks/>
          </p:cNvCxnSpPr>
          <p:nvPr/>
        </p:nvCxnSpPr>
        <p:spPr>
          <a:xfrm>
            <a:off x="3390106" y="214312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Google Shape;82;p13">
            <a:extLst>
              <a:ext uri="{FF2B5EF4-FFF2-40B4-BE49-F238E27FC236}">
                <a16:creationId xmlns:a16="http://schemas.microsoft.com/office/drawing/2014/main" id="{21E59DAA-2F9B-4DD5-9A8A-3F56B15E696F}"/>
              </a:ext>
            </a:extLst>
          </p:cNvPr>
          <p:cNvSpPr txBox="1">
            <a:spLocks/>
          </p:cNvSpPr>
          <p:nvPr/>
        </p:nvSpPr>
        <p:spPr>
          <a:xfrm>
            <a:off x="736390" y="2224638"/>
            <a:ext cx="7207500" cy="312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Red Hat Display"/>
              <a:buNone/>
              <a:defRPr sz="3200" b="1" i="0" u="none" strike="noStrike" cap="none">
                <a:solidFill>
                  <a:schemeClr val="accent4"/>
                </a:solidFill>
                <a:latin typeface="Red Hat Display"/>
                <a:ea typeface="Red Hat Display"/>
                <a:cs typeface="Red Hat Display"/>
                <a:sym typeface="Red Hat Display"/>
              </a:defRPr>
            </a:lvl9pPr>
          </a:lstStyle>
          <a:p>
            <a:r>
              <a:rPr lang="es-ES" sz="2000">
                <a:solidFill>
                  <a:schemeClr val="accent5"/>
                </a:solidFill>
              </a:rPr>
              <a:t>1.1)</a:t>
            </a:r>
            <a:r>
              <a:rPr lang="es-ES" sz="2000">
                <a:solidFill>
                  <a:schemeClr val="accent1"/>
                </a:solidFill>
              </a:rPr>
              <a:t> Característiques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498D0A3-D857-41BF-A953-BD58D33ED888}"/>
              </a:ext>
            </a:extLst>
          </p:cNvPr>
          <p:cNvSpPr txBox="1"/>
          <p:nvPr/>
        </p:nvSpPr>
        <p:spPr>
          <a:xfrm>
            <a:off x="1050336" y="2508487"/>
            <a:ext cx="6893554" cy="19851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>
                <a:latin typeface="Red Hat Text" panose="020B0604020202020204" charset="0"/>
              </a:rPr>
              <a:t>Es passa a produir amb </a:t>
            </a:r>
            <a:r>
              <a:rPr lang="es-ES" b="1">
                <a:latin typeface="Red Hat Text" panose="020B0604020202020204" charset="0"/>
              </a:rPr>
              <a:t>màquines</a:t>
            </a:r>
            <a:r>
              <a:rPr lang="es-ES">
                <a:latin typeface="Red Hat Text" panose="020B0604020202020204" charset="0"/>
              </a:rPr>
              <a:t> i en </a:t>
            </a:r>
            <a:r>
              <a:rPr lang="es-ES" b="1">
                <a:latin typeface="Red Hat Text" panose="020B0604020202020204" charset="0"/>
              </a:rPr>
              <a:t>fàbriques</a:t>
            </a:r>
            <a:r>
              <a:rPr lang="es-ES">
                <a:latin typeface="Red Hat Text" panose="020B0604020202020204" charset="0"/>
              </a:rPr>
              <a:t> (ja no </a:t>
            </a:r>
            <a:r>
              <a:rPr lang="es-ES" u="sng">
                <a:latin typeface="Red Hat Text" panose="020B0604020202020204" charset="0"/>
              </a:rPr>
              <a:t>artesanalment</a:t>
            </a:r>
            <a:r>
              <a:rPr lang="es-ES">
                <a:latin typeface="Red Hat Text" panose="020B0604020202020204" charset="0"/>
              </a:rPr>
              <a:t> en </a:t>
            </a:r>
            <a:r>
              <a:rPr lang="es-ES" u="sng">
                <a:latin typeface="Red Hat Text" panose="020B0604020202020204" charset="0"/>
              </a:rPr>
              <a:t>gremis</a:t>
            </a:r>
            <a:r>
              <a:rPr lang="es-ES">
                <a:latin typeface="Red Hat Text" panose="020B0604020202020204" charset="0"/>
              </a:rPr>
              <a:t>)</a:t>
            </a:r>
          </a:p>
          <a:p>
            <a:pPr marL="169863" indent="-169863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>
                <a:latin typeface="Red Hat Text" panose="020B0604020202020204" charset="0"/>
              </a:rPr>
              <a:t>Ja </a:t>
            </a:r>
            <a:r>
              <a:rPr lang="es-ES" u="sng">
                <a:latin typeface="Red Hat Text" panose="020B0604020202020204" charset="0"/>
              </a:rPr>
              <a:t>no</a:t>
            </a:r>
            <a:r>
              <a:rPr lang="es-ES">
                <a:latin typeface="Red Hat Text" panose="020B0604020202020204" charset="0"/>
              </a:rPr>
              <a:t> es produeix per l’</a:t>
            </a:r>
            <a:r>
              <a:rPr lang="es-ES" b="1">
                <a:latin typeface="Red Hat Text" panose="020B0604020202020204" charset="0"/>
              </a:rPr>
              <a:t>autoconsum</a:t>
            </a:r>
            <a:r>
              <a:rPr lang="es-ES">
                <a:latin typeface="Red Hat Text" panose="020B0604020202020204" charset="0"/>
              </a:rPr>
              <a:t> </a:t>
            </a:r>
            <a:r>
              <a:rPr lang="es-ES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b="1">
                <a:latin typeface="Red Hat Text" panose="020B0604020202020204" charset="0"/>
                <a:sym typeface="Wingdings" panose="05000000000000000000" pitchFamily="2" charset="2"/>
              </a:rPr>
              <a:t>venda</a:t>
            </a:r>
          </a:p>
          <a:p>
            <a:pPr marL="169863" indent="-169863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El </a:t>
            </a:r>
            <a:r>
              <a:rPr lang="es-ES" b="1">
                <a:latin typeface="Red Hat Text" panose="020B0604020202020204" charset="0"/>
                <a:sym typeface="Wingdings" panose="05000000000000000000" pitchFamily="2" charset="2"/>
              </a:rPr>
              <a:t>capital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és la </a:t>
            </a:r>
            <a:r>
              <a:rPr lang="es-ES" u="sng">
                <a:latin typeface="Red Hat Text" panose="020B0604020202020204" charset="0"/>
                <a:sym typeface="Wingdings" panose="05000000000000000000" pitchFamily="2" charset="2"/>
              </a:rPr>
              <a:t>base de l’economia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(capitalisme)</a:t>
            </a:r>
          </a:p>
          <a:p>
            <a:pPr marL="169863" indent="-169863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La </a:t>
            </a:r>
            <a:r>
              <a:rPr lang="es-ES" u="sng">
                <a:latin typeface="Red Hat Text" panose="020B0604020202020204" charset="0"/>
                <a:sym typeface="Wingdings" panose="05000000000000000000" pitchFamily="2" charset="2"/>
              </a:rPr>
              <a:t>societat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es divideix en     </a:t>
            </a:r>
            <a:r>
              <a:rPr lang="es-ES" b="1">
                <a:latin typeface="Red Hat Text" panose="020B0604020202020204" charset="0"/>
                <a:sym typeface="Wingdings" panose="05000000000000000000" pitchFamily="2" charset="2"/>
              </a:rPr>
              <a:t>burgesia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(propietaris dels mitjans de producció)</a:t>
            </a:r>
            <a:br>
              <a:rPr lang="es-ES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</a:t>
            </a:r>
            <a:r>
              <a:rPr lang="es-ES" b="1">
                <a:latin typeface="Red Hat Text" panose="020B0604020202020204" charset="0"/>
                <a:sym typeface="Wingdings" panose="05000000000000000000" pitchFamily="2" charset="2"/>
              </a:rPr>
              <a:t>proletariat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(treballadors)</a:t>
            </a:r>
          </a:p>
          <a:p>
            <a:pPr marL="169863" indent="-169863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Fort </a:t>
            </a:r>
            <a:r>
              <a:rPr lang="es-ES" b="1">
                <a:latin typeface="Red Hat Text" panose="020B0604020202020204" charset="0"/>
                <a:sym typeface="Wingdings" panose="05000000000000000000" pitchFamily="2" charset="2"/>
              </a:rPr>
              <a:t>creixement demogràfic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i de les </a:t>
            </a:r>
            <a:r>
              <a:rPr lang="es-ES" b="1">
                <a:latin typeface="Red Hat Text" panose="020B0604020202020204" charset="0"/>
                <a:sym typeface="Wingdings" panose="05000000000000000000" pitchFamily="2" charset="2"/>
              </a:rPr>
              <a:t>ciutats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(</a:t>
            </a:r>
            <a:r>
              <a:rPr lang="es-ES" u="sng">
                <a:latin typeface="Red Hat Text" panose="020B0604020202020204" charset="0"/>
                <a:sym typeface="Wingdings" panose="05000000000000000000" pitchFamily="2" charset="2"/>
              </a:rPr>
              <a:t>urbanització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)</a:t>
            </a:r>
          </a:p>
          <a:p>
            <a:pPr marL="169863" indent="-169863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La població passa de dedicar-se majoritàriament al </a:t>
            </a:r>
            <a:r>
              <a:rPr lang="es-ES" b="1">
                <a:latin typeface="Red Hat Text" panose="020B0604020202020204" charset="0"/>
                <a:sym typeface="Wingdings" panose="05000000000000000000" pitchFamily="2" charset="2"/>
              </a:rPr>
              <a:t>sector primari</a:t>
            </a:r>
            <a:r>
              <a:rPr lang="es-ES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b="1">
                <a:latin typeface="Red Hat Text" panose="020B0604020202020204" charset="0"/>
                <a:sym typeface="Wingdings" panose="05000000000000000000" pitchFamily="2" charset="2"/>
              </a:rPr>
              <a:t>secundari</a:t>
            </a:r>
            <a:endParaRPr lang="es-ES">
              <a:latin typeface="Red Hat Text" panose="020B0604020202020204" charset="0"/>
            </a:endParaRP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7E073AF-1D87-4E6D-B99F-C6854EDDF02C}"/>
              </a:ext>
            </a:extLst>
          </p:cNvPr>
          <p:cNvCxnSpPr>
            <a:cxnSpLocks/>
          </p:cNvCxnSpPr>
          <p:nvPr/>
        </p:nvCxnSpPr>
        <p:spPr>
          <a:xfrm flipV="1">
            <a:off x="3350144" y="3553594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71F67373-2AFE-4A1C-B0A3-1164AFD84B2A}"/>
              </a:ext>
            </a:extLst>
          </p:cNvPr>
          <p:cNvCxnSpPr/>
          <p:nvPr/>
        </p:nvCxnSpPr>
        <p:spPr>
          <a:xfrm>
            <a:off x="3325538" y="3544285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A06043BF-DE5A-4D5F-A5E1-B5C1BF99EF4F}"/>
              </a:ext>
            </a:extLst>
          </p:cNvPr>
          <p:cNvCxnSpPr>
            <a:cxnSpLocks/>
          </p:cNvCxnSpPr>
          <p:nvPr/>
        </p:nvCxnSpPr>
        <p:spPr>
          <a:xfrm>
            <a:off x="3350144" y="3725260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2716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2.   </a:t>
            </a:r>
            <a:r>
              <a:rPr lang="es-ES"/>
              <a:t>Causes de la revolució industrial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498D0A3-D857-41BF-A953-BD58D33ED888}"/>
              </a:ext>
            </a:extLst>
          </p:cNvPr>
          <p:cNvSpPr txBox="1"/>
          <p:nvPr/>
        </p:nvSpPr>
        <p:spPr>
          <a:xfrm>
            <a:off x="999536" y="1276159"/>
            <a:ext cx="36619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9863" indent="-169863"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 sz="1600" b="1" u="sng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Red Hat Text" panose="020B0604020202020204" charset="0"/>
              </a:rPr>
              <a:t>LA REVOLUCIÓ DEMOGRÀFICA:</a:t>
            </a:r>
            <a:br>
              <a:rPr lang="es-ES" b="1">
                <a:latin typeface="Red Hat Text" panose="020B0604020202020204" charset="0"/>
              </a:rPr>
            </a:br>
            <a:r>
              <a:rPr lang="es-ES">
                <a:latin typeface="Red Hat Text" panose="020B0604020202020204" charset="0"/>
              </a:rPr>
              <a:t>     </a:t>
            </a:r>
            <a:r>
              <a:rPr lang="es-ES" sz="1200">
                <a:latin typeface="Red Hat Text" panose="020B0604020202020204" charset="0"/>
              </a:rPr>
              <a:t>millores </a:t>
            </a:r>
            <a:r>
              <a:rPr lang="es-ES" sz="1200" b="1">
                <a:latin typeface="Red Hat Text" panose="020B0604020202020204" charset="0"/>
              </a:rPr>
              <a:t>alimentació</a:t>
            </a:r>
            <a:br>
              <a:rPr lang="es-ES" sz="1200">
                <a:latin typeface="Red Hat Text" panose="020B0604020202020204" charset="0"/>
              </a:rPr>
            </a:br>
            <a:r>
              <a:rPr lang="es-ES" sz="1200">
                <a:latin typeface="Red Hat Text" panose="020B0604020202020204" charset="0"/>
              </a:rPr>
              <a:t>      menys </a:t>
            </a:r>
            <a:r>
              <a:rPr lang="es-ES" sz="1200" b="1">
                <a:latin typeface="Red Hat Text" panose="020B0604020202020204" charset="0"/>
              </a:rPr>
              <a:t>guerres</a:t>
            </a:r>
            <a:r>
              <a:rPr lang="es-ES" sz="1200">
                <a:latin typeface="Red Hat Text" panose="020B0604020202020204" charset="0"/>
              </a:rPr>
              <a:t> i </a:t>
            </a:r>
            <a:r>
              <a:rPr lang="es-ES" sz="1200" b="1">
                <a:latin typeface="Red Hat Text" panose="020B0604020202020204" charset="0"/>
              </a:rPr>
              <a:t>epidèmies</a:t>
            </a:r>
            <a:endParaRPr lang="es-ES">
              <a:latin typeface="Red Hat Text" panose="020B0604020202020204" charset="0"/>
            </a:endParaRPr>
          </a:p>
        </p:txBody>
      </p:sp>
      <p:sp>
        <p:nvSpPr>
          <p:cNvPr id="4" name="Cerrar llave 3">
            <a:extLst>
              <a:ext uri="{FF2B5EF4-FFF2-40B4-BE49-F238E27FC236}">
                <a16:creationId xmlns:a16="http://schemas.microsoft.com/office/drawing/2014/main" id="{4628A172-9E39-4E9E-9B16-B37EF18122AF}"/>
              </a:ext>
            </a:extLst>
          </p:cNvPr>
          <p:cNvSpPr/>
          <p:nvPr/>
        </p:nvSpPr>
        <p:spPr>
          <a:xfrm>
            <a:off x="3435350" y="1584629"/>
            <a:ext cx="69850" cy="3683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72FB4B3-C370-47E4-A1B0-4E896EF4282A}"/>
              </a:ext>
            </a:extLst>
          </p:cNvPr>
          <p:cNvSpPr txBox="1"/>
          <p:nvPr/>
        </p:nvSpPr>
        <p:spPr>
          <a:xfrm>
            <a:off x="3444875" y="1546808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ed Hat Text" panose="020B0604020202020204" charset="0"/>
              </a:rPr>
              <a:t>disminució </a:t>
            </a:r>
            <a:r>
              <a:rPr lang="es-ES" sz="1200" b="1">
                <a:latin typeface="Red Hat Text" panose="020B0604020202020204" charset="0"/>
              </a:rPr>
              <a:t>mortalitat</a:t>
            </a:r>
          </a:p>
          <a:p>
            <a:r>
              <a:rPr lang="es-ES" sz="1200">
                <a:latin typeface="Red Hat Text" panose="020B0604020202020204" charset="0"/>
              </a:rPr>
              <a:t>augment </a:t>
            </a:r>
            <a:r>
              <a:rPr lang="es-ES" sz="1200" b="1">
                <a:latin typeface="Red Hat Text" panose="020B0604020202020204" charset="0"/>
              </a:rPr>
              <a:t>població</a:t>
            </a:r>
            <a:endParaRPr lang="es-ES" sz="1200">
              <a:latin typeface="Red Hat Text" panose="020B060402020202020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7909300-432B-49E3-A736-3A21A0C1AF68}"/>
              </a:ext>
            </a:extLst>
          </p:cNvPr>
          <p:cNvSpPr txBox="1"/>
          <p:nvPr/>
        </p:nvSpPr>
        <p:spPr>
          <a:xfrm>
            <a:off x="999536" y="2096703"/>
            <a:ext cx="66944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spcAft>
                <a:spcPts val="600"/>
              </a:spcAft>
              <a:buClr>
                <a:schemeClr val="accent1"/>
              </a:buClr>
              <a:buFont typeface="+mj-lt"/>
              <a:buAutoNum type="arabicPeriod" startAt="2"/>
            </a:pPr>
            <a:r>
              <a:rPr lang="es-ES" sz="1600" b="1" u="sng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Red Hat Text" panose="020B0604020202020204" charset="0"/>
              </a:rPr>
              <a:t>LA REVOLUCIÓ AGRÍCOLA:</a:t>
            </a:r>
            <a:br>
              <a:rPr lang="es-ES" b="1">
                <a:latin typeface="Red Hat Text" panose="020B0604020202020204" charset="0"/>
              </a:rPr>
            </a:br>
            <a:r>
              <a:rPr lang="es-ES">
                <a:latin typeface="Red Hat Text" panose="020B0604020202020204" charset="0"/>
              </a:rPr>
              <a:t>     </a:t>
            </a:r>
            <a:r>
              <a:rPr lang="es-ES" sz="1200">
                <a:latin typeface="Red Hat Text" panose="020B0604020202020204" charset="0"/>
              </a:rPr>
              <a:t>creixement demogràfic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major inversió en agricultura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(demanda)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aparició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lleis de tancament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: el camp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propietat privada</a:t>
            </a:r>
            <a:b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camperols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treballen pel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propietari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emigren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ciutat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 treballar en la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indústria</a:t>
            </a:r>
            <a:b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s’introdueixen nous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mètodes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tècniques de cultiu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augment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producció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productivitat</a:t>
            </a:r>
            <a:b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</a:t>
            </a:r>
            <a:r>
              <a:rPr lang="es-ES" sz="1200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sistema Norfolk de rotació (substitució guaret), mecanització, ramaderia en granges...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0773E8A-F326-4D1A-B995-E14612936085}"/>
              </a:ext>
            </a:extLst>
          </p:cNvPr>
          <p:cNvSpPr txBox="1"/>
          <p:nvPr/>
        </p:nvSpPr>
        <p:spPr>
          <a:xfrm>
            <a:off x="999536" y="3477595"/>
            <a:ext cx="6694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spcAft>
                <a:spcPts val="600"/>
              </a:spcAft>
              <a:buClr>
                <a:schemeClr val="accent1"/>
              </a:buClr>
              <a:buFont typeface="+mj-lt"/>
              <a:buAutoNum type="arabicPeriod" startAt="3"/>
            </a:pPr>
            <a:r>
              <a:rPr lang="es-ES" sz="1600" b="1" u="sng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Red Hat Text" panose="020B0604020202020204" charset="0"/>
              </a:rPr>
              <a:t>EL CREIXEMENT DEL COMERÇ:</a:t>
            </a:r>
            <a:r>
              <a:rPr lang="es-ES" sz="1600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Red Hat Text" panose="020B0604020202020204" charset="0"/>
              </a:rPr>
              <a:t> (especialment comerç triangular)</a:t>
            </a:r>
            <a:br>
              <a:rPr lang="es-ES" b="1">
                <a:latin typeface="Red Hat Text" panose="020B0604020202020204" charset="0"/>
              </a:rPr>
            </a:br>
            <a:r>
              <a:rPr lang="es-ES">
                <a:latin typeface="Red Hat Text" panose="020B0604020202020204" charset="0"/>
              </a:rPr>
              <a:t>     </a:t>
            </a:r>
            <a:r>
              <a:rPr lang="es-ES" sz="1200">
                <a:latin typeface="Red Hat Text" panose="020B0604020202020204" charset="0"/>
              </a:rPr>
              <a:t>aporta </a:t>
            </a:r>
            <a:r>
              <a:rPr lang="es-ES" sz="1200" b="1">
                <a:latin typeface="Red Hat Text" panose="020B0604020202020204" charset="0"/>
              </a:rPr>
              <a:t>matèries primeres barates</a:t>
            </a:r>
            <a:r>
              <a:rPr lang="es-ES" sz="1200">
                <a:latin typeface="Red Hat Text" panose="020B0604020202020204" charset="0"/>
              </a:rPr>
              <a:t> (cotó americà)</a:t>
            </a:r>
            <a:br>
              <a:rPr lang="es-ES" sz="1200">
                <a:latin typeface="Red Hat Text" panose="020B0604020202020204" charset="0"/>
              </a:rPr>
            </a:br>
            <a:r>
              <a:rPr lang="es-ES" sz="1200">
                <a:latin typeface="Red Hat Text" panose="020B0604020202020204" charset="0"/>
              </a:rPr>
              <a:t>      major demanda de </a:t>
            </a:r>
            <a:r>
              <a:rPr lang="es-ES" sz="1200" b="1">
                <a:latin typeface="Red Hat Text" panose="020B0604020202020204" charset="0"/>
              </a:rPr>
              <a:t>productes manufacturats</a:t>
            </a:r>
            <a:br>
              <a:rPr lang="es-ES" sz="1200">
                <a:latin typeface="Red Hat Text" panose="020B0604020202020204" charset="0"/>
              </a:rPr>
            </a:br>
            <a:r>
              <a:rPr lang="es-ES" sz="1200">
                <a:latin typeface="Red Hat Text" panose="020B0604020202020204" charset="0"/>
              </a:rPr>
              <a:t>      </a:t>
            </a:r>
            <a:r>
              <a:rPr lang="es-ES" sz="1200" b="1">
                <a:latin typeface="Red Hat Text" panose="020B0604020202020204" charset="0"/>
              </a:rPr>
              <a:t>diners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invertir en la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nova indústria</a:t>
            </a:r>
            <a:endParaRPr lang="es-ES" sz="1200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B3FAED3F-78B3-496E-A4B9-D501342DC2DA}"/>
              </a:ext>
            </a:extLst>
          </p:cNvPr>
          <p:cNvCxnSpPr/>
          <p:nvPr/>
        </p:nvCxnSpPr>
        <p:spPr>
          <a:xfrm flipH="1">
            <a:off x="1333500" y="1685925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07EA6C64-E006-41D1-8B38-C673BBDA1A57}"/>
              </a:ext>
            </a:extLst>
          </p:cNvPr>
          <p:cNvCxnSpPr/>
          <p:nvPr/>
        </p:nvCxnSpPr>
        <p:spPr>
          <a:xfrm flipH="1">
            <a:off x="1333500" y="1879600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E094CF59-4897-41F6-BCC1-E3DA6800E590}"/>
              </a:ext>
            </a:extLst>
          </p:cNvPr>
          <p:cNvCxnSpPr/>
          <p:nvPr/>
        </p:nvCxnSpPr>
        <p:spPr>
          <a:xfrm flipH="1">
            <a:off x="1333500" y="2508250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>
            <a:extLst>
              <a:ext uri="{FF2B5EF4-FFF2-40B4-BE49-F238E27FC236}">
                <a16:creationId xmlns:a16="http://schemas.microsoft.com/office/drawing/2014/main" id="{8F62822E-FFB1-4A8E-9992-D3388EB14472}"/>
              </a:ext>
            </a:extLst>
          </p:cNvPr>
          <p:cNvCxnSpPr/>
          <p:nvPr/>
        </p:nvCxnSpPr>
        <p:spPr>
          <a:xfrm flipH="1">
            <a:off x="1333500" y="2698750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15AB3AD6-3BF0-474E-8004-95821F6F48B2}"/>
              </a:ext>
            </a:extLst>
          </p:cNvPr>
          <p:cNvCxnSpPr/>
          <p:nvPr/>
        </p:nvCxnSpPr>
        <p:spPr>
          <a:xfrm flipH="1">
            <a:off x="1333500" y="3251200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B3222BFD-1E67-4239-A2E4-E3CCA736C91A}"/>
              </a:ext>
            </a:extLst>
          </p:cNvPr>
          <p:cNvCxnSpPr/>
          <p:nvPr/>
        </p:nvCxnSpPr>
        <p:spPr>
          <a:xfrm flipH="1">
            <a:off x="1333500" y="3883025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67A3A53A-6FED-4F4E-A817-0ED4C0EBF5B3}"/>
              </a:ext>
            </a:extLst>
          </p:cNvPr>
          <p:cNvCxnSpPr/>
          <p:nvPr/>
        </p:nvCxnSpPr>
        <p:spPr>
          <a:xfrm flipH="1">
            <a:off x="1333500" y="4083050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55766EA1-012D-4568-BDDE-1C8DC2A902DE}"/>
              </a:ext>
            </a:extLst>
          </p:cNvPr>
          <p:cNvCxnSpPr/>
          <p:nvPr/>
        </p:nvCxnSpPr>
        <p:spPr>
          <a:xfrm flipH="1">
            <a:off x="1333500" y="4264025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1B923E7-B8B1-43DA-841D-EF95FFB639F2}"/>
              </a:ext>
            </a:extLst>
          </p:cNvPr>
          <p:cNvCxnSpPr/>
          <p:nvPr/>
        </p:nvCxnSpPr>
        <p:spPr>
          <a:xfrm flipV="1">
            <a:off x="1333500" y="1546808"/>
            <a:ext cx="0" cy="332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8945D981-E5E4-498B-8A7F-2EB19DB962F4}"/>
              </a:ext>
            </a:extLst>
          </p:cNvPr>
          <p:cNvCxnSpPr>
            <a:cxnSpLocks/>
          </p:cNvCxnSpPr>
          <p:nvPr/>
        </p:nvCxnSpPr>
        <p:spPr>
          <a:xfrm flipV="1">
            <a:off x="1336675" y="2365958"/>
            <a:ext cx="0" cy="8852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75187C5-55BD-46AC-865D-FA0756A9FD92}"/>
              </a:ext>
            </a:extLst>
          </p:cNvPr>
          <p:cNvCxnSpPr>
            <a:cxnSpLocks/>
          </p:cNvCxnSpPr>
          <p:nvPr/>
        </p:nvCxnSpPr>
        <p:spPr>
          <a:xfrm flipV="1">
            <a:off x="1333500" y="3750258"/>
            <a:ext cx="0" cy="513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526A09EB-A193-43AE-9A18-CCF097CED135}"/>
              </a:ext>
            </a:extLst>
          </p:cNvPr>
          <p:cNvCxnSpPr/>
          <p:nvPr/>
        </p:nvCxnSpPr>
        <p:spPr>
          <a:xfrm flipH="1">
            <a:off x="1526381" y="2889250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4C87E5CB-4725-46F7-ACB2-CFD5CDBF71D2}"/>
              </a:ext>
            </a:extLst>
          </p:cNvPr>
          <p:cNvCxnSpPr>
            <a:cxnSpLocks/>
          </p:cNvCxnSpPr>
          <p:nvPr/>
        </p:nvCxnSpPr>
        <p:spPr>
          <a:xfrm flipV="1">
            <a:off x="1526381" y="2764631"/>
            <a:ext cx="0" cy="129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FF10D050-AC56-4A84-840E-80AD767A9A5A}"/>
              </a:ext>
            </a:extLst>
          </p:cNvPr>
          <p:cNvCxnSpPr>
            <a:cxnSpLocks/>
          </p:cNvCxnSpPr>
          <p:nvPr/>
        </p:nvCxnSpPr>
        <p:spPr>
          <a:xfrm flipV="1">
            <a:off x="2475706" y="2889250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4E8065AC-194F-4BAD-9CB3-6F25B993910F}"/>
              </a:ext>
            </a:extLst>
          </p:cNvPr>
          <p:cNvCxnSpPr/>
          <p:nvPr/>
        </p:nvCxnSpPr>
        <p:spPr>
          <a:xfrm>
            <a:off x="2451100" y="2879941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de flecha 47">
            <a:extLst>
              <a:ext uri="{FF2B5EF4-FFF2-40B4-BE49-F238E27FC236}">
                <a16:creationId xmlns:a16="http://schemas.microsoft.com/office/drawing/2014/main" id="{DB0AEB95-8B74-4151-B024-7A08507D591E}"/>
              </a:ext>
            </a:extLst>
          </p:cNvPr>
          <p:cNvCxnSpPr>
            <a:cxnSpLocks/>
          </p:cNvCxnSpPr>
          <p:nvPr/>
        </p:nvCxnSpPr>
        <p:spPr>
          <a:xfrm>
            <a:off x="2475706" y="3060916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ángulo 48">
            <a:extLst>
              <a:ext uri="{FF2B5EF4-FFF2-40B4-BE49-F238E27FC236}">
                <a16:creationId xmlns:a16="http://schemas.microsoft.com/office/drawing/2014/main" id="{1B688F95-D327-4A6A-9057-907DAFB4D2D9}"/>
              </a:ext>
            </a:extLst>
          </p:cNvPr>
          <p:cNvSpPr/>
          <p:nvPr/>
        </p:nvSpPr>
        <p:spPr>
          <a:xfrm>
            <a:off x="6471064" y="2398735"/>
            <a:ext cx="2006600" cy="4905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>
                <a:latin typeface="Red Hat Text" panose="020B0604020202020204" charset="0"/>
              </a:rPr>
              <a:t>Anglaterra </a:t>
            </a:r>
            <a:r>
              <a:rPr lang="es-ES" sz="900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900">
                <a:latin typeface="Red Hat Text" panose="020B0604020202020204" charset="0"/>
                <a:sym typeface="Wingdings" panose="05000000000000000000" pitchFamily="2" charset="2"/>
              </a:rPr>
              <a:t> va invertir molt en </a:t>
            </a:r>
            <a:r>
              <a:rPr lang="es-ES" sz="900" b="1">
                <a:latin typeface="Red Hat Text" panose="020B0604020202020204" charset="0"/>
                <a:sym typeface="Wingdings" panose="05000000000000000000" pitchFamily="2" charset="2"/>
              </a:rPr>
              <a:t>agricultura</a:t>
            </a:r>
            <a:r>
              <a:rPr lang="es-ES" sz="900">
                <a:latin typeface="Red Hat Text" panose="020B0604020202020204" charset="0"/>
                <a:sym typeface="Wingdings" panose="05000000000000000000" pitchFamily="2" charset="2"/>
              </a:rPr>
              <a:t> (</a:t>
            </a:r>
            <a:r>
              <a:rPr lang="es-ES" sz="900" u="sng">
                <a:latin typeface="Red Hat Text" panose="020B0604020202020204" charset="0"/>
                <a:sym typeface="Wingdings" panose="05000000000000000000" pitchFamily="2" charset="2"/>
              </a:rPr>
              <a:t>FISIOCRÀCIA</a:t>
            </a:r>
            <a:r>
              <a:rPr lang="es-ES" sz="900">
                <a:latin typeface="Red Hat Text" panose="020B0604020202020204" charset="0"/>
                <a:sym typeface="Wingdings" panose="05000000000000000000" pitchFamily="2" charset="2"/>
              </a:rPr>
              <a:t>) perquè és una illa</a:t>
            </a:r>
            <a:endParaRPr lang="es-ES" sz="900">
              <a:latin typeface="Red Hat Tex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5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B8A7780-E712-417E-A995-1B98A46CE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66B3E9-3856-4AA8-ADE2-FF2C9B989F77}"/>
              </a:ext>
            </a:extLst>
          </p:cNvPr>
          <p:cNvSpPr txBox="1"/>
          <p:nvPr/>
        </p:nvSpPr>
        <p:spPr>
          <a:xfrm>
            <a:off x="758236" y="711009"/>
            <a:ext cx="50593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spcAft>
                <a:spcPts val="600"/>
              </a:spcAft>
              <a:buClr>
                <a:schemeClr val="accent1"/>
              </a:buClr>
              <a:buFont typeface="+mj-lt"/>
              <a:buAutoNum type="arabicPeriod" startAt="4"/>
            </a:pPr>
            <a:r>
              <a:rPr lang="es-ES" sz="1600" b="1" u="sng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Red Hat Text" panose="020B0604020202020204" charset="0"/>
              </a:rPr>
              <a:t>ELS CANVIS EN LA PRODUCCIÓ ARTESANAL:</a:t>
            </a:r>
            <a:br>
              <a:rPr lang="es-ES" b="1">
                <a:latin typeface="Red Hat Text" panose="020B0604020202020204" charset="0"/>
              </a:rPr>
            </a:br>
            <a:r>
              <a:rPr lang="es-ES">
                <a:latin typeface="Red Hat Text" panose="020B0604020202020204" charset="0"/>
              </a:rPr>
              <a:t>     </a:t>
            </a:r>
            <a:r>
              <a:rPr lang="es-ES" sz="1200">
                <a:latin typeface="Red Hat Text" panose="020B0604020202020204" charset="0"/>
              </a:rPr>
              <a:t>ja no s’organitza en </a:t>
            </a:r>
            <a:r>
              <a:rPr lang="es-ES" sz="1200" b="1">
                <a:latin typeface="Red Hat Text" panose="020B0604020202020204" charset="0"/>
              </a:rPr>
              <a:t>gremis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màquines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en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fabriques</a:t>
            </a:r>
            <a:b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       (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domestic system</a:t>
            </a:r>
            <a:r>
              <a:rPr lang="es-ES" sz="1200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 </a:t>
            </a:r>
            <a:r>
              <a:rPr lang="es-ES" sz="1200" b="1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sistema fabril</a:t>
            </a:r>
            <a:r>
              <a:rPr lang="es-ES" sz="1200">
                <a:solidFill>
                  <a:schemeClr val="accent5"/>
                </a:solidFill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endParaRPr lang="es-ES" sz="1200" u="sng">
              <a:solidFill>
                <a:schemeClr val="accent5"/>
              </a:solidFill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1100561-7EE8-407D-9701-259F44C59080}"/>
              </a:ext>
            </a:extLst>
          </p:cNvPr>
          <p:cNvSpPr txBox="1"/>
          <p:nvPr/>
        </p:nvSpPr>
        <p:spPr>
          <a:xfrm>
            <a:off x="815386" y="1479359"/>
            <a:ext cx="6224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 indent="-177800">
              <a:spcAft>
                <a:spcPts val="600"/>
              </a:spcAft>
              <a:buClr>
                <a:schemeClr val="accent1"/>
              </a:buClr>
              <a:buFont typeface="+mj-lt"/>
              <a:buAutoNum type="arabicPeriod" startAt="5"/>
            </a:pPr>
            <a:r>
              <a:rPr lang="es-ES" sz="1600" b="1" u="sng">
                <a:solidFill>
                  <a:schemeClr val="accent4"/>
                </a:solidFill>
                <a:uFill>
                  <a:solidFill>
                    <a:schemeClr val="accent1"/>
                  </a:solidFill>
                </a:uFill>
                <a:latin typeface="Red Hat Text" panose="020B0604020202020204" charset="0"/>
              </a:rPr>
              <a:t>LES RELACIONS SOCIALS DE PRODUCCIÓ CAPITALISTA:</a:t>
            </a:r>
            <a:br>
              <a:rPr lang="es-ES" b="1">
                <a:latin typeface="Red Hat Text" panose="020B0604020202020204" charset="0"/>
              </a:rPr>
            </a:br>
            <a:r>
              <a:rPr lang="es-ES">
                <a:latin typeface="Red Hat Text" panose="020B0604020202020204" charset="0"/>
              </a:rPr>
              <a:t>     </a:t>
            </a:r>
            <a:r>
              <a:rPr lang="es-ES" sz="1200">
                <a:latin typeface="Red Hat Text" panose="020B0604020202020204" charset="0"/>
              </a:rPr>
              <a:t>es separa     el </a:t>
            </a:r>
            <a:r>
              <a:rPr lang="es-ES" sz="1200" b="1">
                <a:latin typeface="Red Hat Text" panose="020B0604020202020204" charset="0"/>
              </a:rPr>
              <a:t>capital</a:t>
            </a:r>
            <a:r>
              <a:rPr lang="es-ES" sz="1200">
                <a:latin typeface="Red Hat Text" panose="020B0604020202020204" charset="0"/>
              </a:rPr>
              <a:t> dels </a:t>
            </a:r>
            <a:r>
              <a:rPr lang="es-ES" sz="1200" u="sng">
                <a:latin typeface="Red Hat Text" panose="020B0604020202020204" charset="0"/>
              </a:rPr>
              <a:t>mitjans de producció</a:t>
            </a:r>
            <a:r>
              <a:rPr lang="es-ES" sz="1200">
                <a:latin typeface="Red Hat Text" panose="020B0604020202020204" charset="0"/>
              </a:rPr>
              <a:t> (burgesos)</a:t>
            </a:r>
            <a:br>
              <a:rPr lang="es-ES" sz="1200">
                <a:latin typeface="Red Hat Text" panose="020B0604020202020204" charset="0"/>
              </a:rPr>
            </a:br>
            <a:r>
              <a:rPr lang="es-ES" sz="1200">
                <a:latin typeface="Red Hat Text" panose="020B0604020202020204" charset="0"/>
              </a:rPr>
              <a:t>                             el </a:t>
            </a:r>
            <a:r>
              <a:rPr lang="es-ES" sz="1200" b="1">
                <a:latin typeface="Red Hat Text" panose="020B0604020202020204" charset="0"/>
              </a:rPr>
              <a:t>treball</a:t>
            </a:r>
            <a:r>
              <a:rPr lang="es-ES" sz="1200">
                <a:latin typeface="Red Hat Text" panose="020B0604020202020204" charset="0"/>
              </a:rPr>
              <a:t> (del proletari)</a:t>
            </a:r>
            <a:br>
              <a:rPr lang="es-ES" sz="1200">
                <a:latin typeface="Red Hat Text" panose="020B0604020202020204" charset="0"/>
              </a:rPr>
            </a:br>
            <a:r>
              <a:rPr lang="es-ES" sz="1200">
                <a:latin typeface="Red Hat Text" panose="020B0604020202020204" charset="0"/>
              </a:rPr>
              <a:t>      el </a:t>
            </a:r>
            <a:r>
              <a:rPr lang="es-ES" sz="1200" u="sng">
                <a:latin typeface="Red Hat Text" panose="020B0604020202020204" charset="0"/>
              </a:rPr>
              <a:t>burguès</a:t>
            </a:r>
            <a:r>
              <a:rPr lang="es-ES" sz="1200">
                <a:latin typeface="Red Hat Text" panose="020B0604020202020204" charset="0"/>
              </a:rPr>
              <a:t> paga un </a:t>
            </a:r>
            <a:r>
              <a:rPr lang="es-ES" sz="1200" b="1">
                <a:latin typeface="Red Hat Text" panose="020B0604020202020204" charset="0"/>
              </a:rPr>
              <a:t>salari</a:t>
            </a:r>
            <a:r>
              <a:rPr lang="es-ES" sz="1200">
                <a:latin typeface="Red Hat Text" panose="020B0604020202020204" charset="0"/>
              </a:rPr>
              <a:t> a l’</a:t>
            </a:r>
            <a:r>
              <a:rPr lang="es-ES" sz="1200" u="sng">
                <a:latin typeface="Red Hat Text" panose="020B0604020202020204" charset="0"/>
              </a:rPr>
              <a:t>obrer</a:t>
            </a:r>
            <a:r>
              <a:rPr lang="es-ES" sz="1200">
                <a:latin typeface="Red Hat Text" panose="020B0604020202020204" charset="0"/>
              </a:rPr>
              <a:t> a canvi del seu </a:t>
            </a:r>
            <a:r>
              <a:rPr lang="es-ES" sz="1200" b="1">
                <a:latin typeface="Red Hat Text" panose="020B0604020202020204" charset="0"/>
              </a:rPr>
              <a:t>treball</a:t>
            </a:r>
            <a:endParaRPr lang="es-ES" sz="1200">
              <a:latin typeface="Red Hat Text" panose="020B0604020202020204" charset="0"/>
            </a:endParaRPr>
          </a:p>
        </p:txBody>
      </p:sp>
      <p:sp>
        <p:nvSpPr>
          <p:cNvPr id="6" name="Cerrar llave 5">
            <a:extLst>
              <a:ext uri="{FF2B5EF4-FFF2-40B4-BE49-F238E27FC236}">
                <a16:creationId xmlns:a16="http://schemas.microsoft.com/office/drawing/2014/main" id="{8D73838E-0733-44E7-80D9-EA3BCC1F6923}"/>
              </a:ext>
            </a:extLst>
          </p:cNvPr>
          <p:cNvSpPr/>
          <p:nvPr/>
        </p:nvSpPr>
        <p:spPr>
          <a:xfrm>
            <a:off x="5360593" y="1791790"/>
            <a:ext cx="69850" cy="54099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AD14076-1A81-4BA6-9F63-0662CD4975BE}"/>
              </a:ext>
            </a:extLst>
          </p:cNvPr>
          <p:cNvSpPr txBox="1"/>
          <p:nvPr/>
        </p:nvSpPr>
        <p:spPr>
          <a:xfrm>
            <a:off x="5395518" y="1857118"/>
            <a:ext cx="313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>
                <a:latin typeface="Red Hat Text" panose="020B0604020202020204" charset="0"/>
              </a:rPr>
              <a:t>al </a:t>
            </a:r>
            <a:r>
              <a:rPr lang="es-ES" sz="1200" b="1">
                <a:latin typeface="Red Hat Text" panose="020B0604020202020204" charset="0"/>
              </a:rPr>
              <a:t>camp</a:t>
            </a:r>
            <a:r>
              <a:rPr lang="es-ES" sz="1200">
                <a:latin typeface="Red Hat Text" panose="020B0604020202020204" charset="0"/>
              </a:rPr>
              <a:t>, </a:t>
            </a:r>
            <a:r>
              <a:rPr lang="es-ES" sz="1200" b="1">
                <a:latin typeface="Red Hat Text" panose="020B0604020202020204" charset="0"/>
              </a:rPr>
              <a:t>manufacturacions</a:t>
            </a:r>
            <a:r>
              <a:rPr lang="es-ES" sz="1200">
                <a:latin typeface="Red Hat Text" panose="020B0604020202020204" charset="0"/>
              </a:rPr>
              <a:t> o </a:t>
            </a:r>
            <a:r>
              <a:rPr lang="es-ES" sz="1200" b="1">
                <a:latin typeface="Red Hat Text" panose="020B0604020202020204" charset="0"/>
              </a:rPr>
              <a:t>indústria a domicili</a:t>
            </a:r>
            <a:endParaRPr lang="es-ES" sz="1200">
              <a:latin typeface="Red Hat Text" panose="020B060402020202020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D60088A-41BC-49B0-8CD3-00EFFF0C7126}"/>
              </a:ext>
            </a:extLst>
          </p:cNvPr>
          <p:cNvSpPr/>
          <p:nvPr/>
        </p:nvSpPr>
        <p:spPr>
          <a:xfrm>
            <a:off x="1301448" y="3166910"/>
            <a:ext cx="3270552" cy="49530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857A731-DA72-45BB-ABA9-4B737D86E1D5}"/>
              </a:ext>
            </a:extLst>
          </p:cNvPr>
          <p:cNvSpPr txBox="1"/>
          <p:nvPr/>
        </p:nvSpPr>
        <p:spPr>
          <a:xfrm>
            <a:off x="1304925" y="3273867"/>
            <a:ext cx="977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latin typeface="Red Hat Text" panose="020B0604020202020204" charset="0"/>
              </a:rPr>
              <a:t>BURGUÈS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7BF0FF4-B0F9-4146-80ED-9EC3E9A9C37A}"/>
              </a:ext>
            </a:extLst>
          </p:cNvPr>
          <p:cNvSpPr txBox="1"/>
          <p:nvPr/>
        </p:nvSpPr>
        <p:spPr>
          <a:xfrm>
            <a:off x="3467100" y="3273866"/>
            <a:ext cx="1104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>
                <a:latin typeface="Red Hat Text" panose="020B0604020202020204" charset="0"/>
              </a:rPr>
              <a:t>PROLETARI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52235918-C6FB-40D8-82EF-929AF9288B1D}"/>
              </a:ext>
            </a:extLst>
          </p:cNvPr>
          <p:cNvCxnSpPr/>
          <p:nvPr/>
        </p:nvCxnSpPr>
        <p:spPr>
          <a:xfrm>
            <a:off x="2282523" y="3356416"/>
            <a:ext cx="11811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D8F7B179-69DF-44B4-B5A8-0A1666A7A6D3}"/>
              </a:ext>
            </a:extLst>
          </p:cNvPr>
          <p:cNvCxnSpPr>
            <a:cxnSpLocks/>
          </p:cNvCxnSpPr>
          <p:nvPr/>
        </p:nvCxnSpPr>
        <p:spPr>
          <a:xfrm flipH="1">
            <a:off x="2282523" y="3458016"/>
            <a:ext cx="118457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80C5E25-999D-408F-BC11-CEE315408194}"/>
              </a:ext>
            </a:extLst>
          </p:cNvPr>
          <p:cNvSpPr txBox="1"/>
          <p:nvPr/>
        </p:nvSpPr>
        <p:spPr>
          <a:xfrm>
            <a:off x="2563533" y="3438966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ed Hat Text" panose="020B0604020202020204" charset="0"/>
              </a:rPr>
              <a:t>treball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F3040FC-9539-454B-971E-22C8445F89A1}"/>
              </a:ext>
            </a:extLst>
          </p:cNvPr>
          <p:cNvSpPr txBox="1"/>
          <p:nvPr/>
        </p:nvSpPr>
        <p:spPr>
          <a:xfrm>
            <a:off x="2605211" y="3108769"/>
            <a:ext cx="535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latin typeface="Red Hat Text" panose="020B0604020202020204" charset="0"/>
              </a:rPr>
              <a:t>salari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C601AA9-D4EF-414A-8E0E-834E7AE332B8}"/>
              </a:ext>
            </a:extLst>
          </p:cNvPr>
          <p:cNvSpPr txBox="1"/>
          <p:nvPr/>
        </p:nvSpPr>
        <p:spPr>
          <a:xfrm>
            <a:off x="975503" y="2929472"/>
            <a:ext cx="7192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Red Hat Text" panose="020B0604020202020204" charset="0"/>
              </a:rPr>
              <a:t>RELACIÓ SOCIAL DE PRODUCCIÓ CAPITALISTA</a:t>
            </a:r>
            <a:r>
              <a:rPr lang="es-ES" sz="1200">
                <a:latin typeface="Red Hat Text" panose="020B0604020202020204" charset="0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camp, manufracturacions i indústria a domicili</a:t>
            </a:r>
            <a:endParaRPr lang="es-ES" sz="1200" b="1">
              <a:latin typeface="Red Hat Text" panose="020B0604020202020204" charset="0"/>
            </a:endParaRP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013785E-8580-4316-BA4E-175573D9C90D}"/>
              </a:ext>
            </a:extLst>
          </p:cNvPr>
          <p:cNvCxnSpPr/>
          <p:nvPr/>
        </p:nvCxnSpPr>
        <p:spPr>
          <a:xfrm flipH="1">
            <a:off x="1158573" y="1892744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77E81B4-9885-4776-B634-7596358AADA6}"/>
              </a:ext>
            </a:extLst>
          </p:cNvPr>
          <p:cNvCxnSpPr/>
          <p:nvPr/>
        </p:nvCxnSpPr>
        <p:spPr>
          <a:xfrm flipH="1">
            <a:off x="1158573" y="2261044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7F6C2F7-8A76-41BC-BF1E-816556B649F4}"/>
              </a:ext>
            </a:extLst>
          </p:cNvPr>
          <p:cNvCxnSpPr/>
          <p:nvPr/>
        </p:nvCxnSpPr>
        <p:spPr>
          <a:xfrm flipH="1">
            <a:off x="1104598" y="1118044"/>
            <a:ext cx="107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18D19259-A448-4964-8D40-AEED5F4DA36E}"/>
              </a:ext>
            </a:extLst>
          </p:cNvPr>
          <p:cNvCxnSpPr>
            <a:cxnSpLocks/>
          </p:cNvCxnSpPr>
          <p:nvPr/>
        </p:nvCxnSpPr>
        <p:spPr>
          <a:xfrm flipV="1">
            <a:off x="1158573" y="1753183"/>
            <a:ext cx="0" cy="507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38BF4EFE-F6B8-4126-B81F-55250729B71B}"/>
              </a:ext>
            </a:extLst>
          </p:cNvPr>
          <p:cNvCxnSpPr>
            <a:cxnSpLocks/>
          </p:cNvCxnSpPr>
          <p:nvPr/>
        </p:nvCxnSpPr>
        <p:spPr>
          <a:xfrm flipV="1">
            <a:off x="1104598" y="982102"/>
            <a:ext cx="0" cy="135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315A9FB7-9D66-4194-B2C6-1C465667E008}"/>
              </a:ext>
            </a:extLst>
          </p:cNvPr>
          <p:cNvCxnSpPr>
            <a:cxnSpLocks/>
          </p:cNvCxnSpPr>
          <p:nvPr/>
        </p:nvCxnSpPr>
        <p:spPr>
          <a:xfrm flipV="1">
            <a:off x="1965036" y="1898637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713AC4D9-3D74-42BC-81CA-DFB6A49FCDE3}"/>
              </a:ext>
            </a:extLst>
          </p:cNvPr>
          <p:cNvCxnSpPr/>
          <p:nvPr/>
        </p:nvCxnSpPr>
        <p:spPr>
          <a:xfrm>
            <a:off x="1940430" y="1889328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B6134F63-2E8B-4890-92CB-58AD4E15DEAC}"/>
              </a:ext>
            </a:extLst>
          </p:cNvPr>
          <p:cNvCxnSpPr>
            <a:cxnSpLocks/>
          </p:cNvCxnSpPr>
          <p:nvPr/>
        </p:nvCxnSpPr>
        <p:spPr>
          <a:xfrm>
            <a:off x="1965036" y="2070303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21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1044475" y="742575"/>
            <a:ext cx="7207500" cy="63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">
                <a:solidFill>
                  <a:schemeClr val="accent1"/>
                </a:solidFill>
              </a:rPr>
              <a:t>3.   </a:t>
            </a:r>
            <a:r>
              <a:rPr lang="es-ES"/>
              <a:t>Industrialització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9825" y="4630250"/>
            <a:ext cx="524100" cy="513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pSp>
        <p:nvGrpSpPr>
          <p:cNvPr id="87" name="Google Shape;87;p13"/>
          <p:cNvGrpSpPr/>
          <p:nvPr/>
        </p:nvGrpSpPr>
        <p:grpSpPr>
          <a:xfrm>
            <a:off x="619717" y="959314"/>
            <a:ext cx="233377" cy="199823"/>
            <a:chOff x="912642" y="989345"/>
            <a:chExt cx="277665" cy="237743"/>
          </a:xfrm>
        </p:grpSpPr>
        <p:sp>
          <p:nvSpPr>
            <p:cNvPr id="88" name="Google Shape;88;p13"/>
            <p:cNvSpPr/>
            <p:nvPr/>
          </p:nvSpPr>
          <p:spPr>
            <a:xfrm>
              <a:off x="912642" y="1191256"/>
              <a:ext cx="138835" cy="35832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1051456" y="1191256"/>
              <a:ext cx="138852" cy="35832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912642" y="989345"/>
              <a:ext cx="138835" cy="221441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1051456" y="989345"/>
              <a:ext cx="138852" cy="221441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83;p13">
            <a:extLst>
              <a:ext uri="{FF2B5EF4-FFF2-40B4-BE49-F238E27FC236}">
                <a16:creationId xmlns:a16="http://schemas.microsoft.com/office/drawing/2014/main" id="{3C1916D2-6F97-431C-86BE-AD2AE6B7EF85}"/>
              </a:ext>
            </a:extLst>
          </p:cNvPr>
          <p:cNvSpPr txBox="1">
            <a:spLocks/>
          </p:cNvSpPr>
          <p:nvPr/>
        </p:nvSpPr>
        <p:spPr>
          <a:xfrm>
            <a:off x="678061" y="1286892"/>
            <a:ext cx="7941763" cy="343269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</a:rPr>
              <a:t>La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</a:rPr>
              <a:t>indústria textil de cotó</a:t>
            </a:r>
            <a:r>
              <a:rPr lang="es-ES" sz="1200">
                <a:solidFill>
                  <a:schemeClr val="accent4"/>
                </a:solidFill>
                <a:latin typeface="Red Hat Text" panose="020B0604020202020204" charset="0"/>
              </a:rPr>
              <a:t> </a:t>
            </a:r>
            <a:r>
              <a:rPr lang="es-ES" sz="1200">
                <a:latin typeface="Red Hat Text" panose="020B0604020202020204" charset="0"/>
              </a:rPr>
              <a:t>(més resistent i abundant)</a:t>
            </a:r>
            <a:br>
              <a:rPr lang="es-ES" sz="1200">
                <a:latin typeface="Red Hat Text" panose="020B0604020202020204" charset="0"/>
              </a:rPr>
            </a:br>
            <a:r>
              <a:rPr lang="es-ES" sz="1200">
                <a:latin typeface="Red Hat Text" panose="020B0604020202020204" charset="0"/>
              </a:rPr>
              <a:t>     primera en aplicar les noves </a:t>
            </a:r>
            <a:r>
              <a:rPr lang="es-ES" sz="1200" b="1">
                <a:latin typeface="Red Hat Text" panose="020B0604020202020204" charset="0"/>
              </a:rPr>
              <a:t>màquines</a:t>
            </a:r>
            <a:r>
              <a:rPr lang="es-ES" sz="1200">
                <a:latin typeface="Red Hat Text" panose="020B0604020202020204" charset="0"/>
              </a:rPr>
              <a:t> i </a:t>
            </a:r>
            <a:r>
              <a:rPr lang="es-ES" sz="1200" b="1">
                <a:latin typeface="Red Hat Text" panose="020B0604020202020204" charset="0"/>
              </a:rPr>
              <a:t>fàbriques</a:t>
            </a:r>
            <a:r>
              <a:rPr lang="es-ES" sz="1200">
                <a:latin typeface="Red Hat Text" panose="020B0604020202020204" charset="0"/>
              </a:rPr>
              <a:t>     </a:t>
            </a:r>
            <a:r>
              <a:rPr lang="es-ES" sz="1200" b="1">
                <a:latin typeface="Red Hat Text" panose="020B0604020202020204" charset="0"/>
              </a:rPr>
              <a:t>llançadora de volant per a teixir</a:t>
            </a:r>
            <a:br>
              <a:rPr lang="es-ES" sz="1200" b="1">
                <a:latin typeface="Red Hat Text" panose="020B0604020202020204" charset="0"/>
              </a:rPr>
            </a:br>
            <a:r>
              <a:rPr lang="es-ES" sz="1200" b="1">
                <a:latin typeface="Red Hat Text" panose="020B0604020202020204" charset="0"/>
              </a:rPr>
              <a:t>                                                                                                                  màquines de filar</a:t>
            </a:r>
            <a:br>
              <a:rPr lang="es-ES" sz="1200" b="1">
                <a:latin typeface="Red Hat Text" panose="020B0604020202020204" charset="0"/>
              </a:rPr>
            </a:br>
            <a:r>
              <a:rPr lang="es-ES" sz="1200" b="1">
                <a:latin typeface="Red Hat Text" panose="020B0604020202020204" charset="0"/>
              </a:rPr>
              <a:t>                                                                                                                  teler mecànic de teixir</a:t>
            </a:r>
          </a:p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La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siderúrgia del ferro</a:t>
            </a:r>
            <a:r>
              <a:rPr lang="es-ES" sz="1200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es va aplicar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màquina de vapor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demanda de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ferro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(ferramentes i màquines)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s’introdueixen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grans capitals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per millorar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qualitat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producció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 ferro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convertidor de Bessemer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convert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ferro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en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acer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ferrocarril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augmenta producció de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ferro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acer</a:t>
            </a:r>
          </a:p>
          <a:p>
            <a:pPr marL="171450" indent="-171450">
              <a:spcBef>
                <a:spcPts val="800"/>
              </a:spcBef>
              <a:buClr>
                <a:schemeClr val="accent1"/>
              </a:buClr>
              <a:buFont typeface="Red Hat Text" panose="020B0604020202020204" charset="0"/>
              <a:buChar char="●"/>
            </a:pP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La </a:t>
            </a:r>
            <a:r>
              <a:rPr lang="es-ES" sz="1200" b="1">
                <a:solidFill>
                  <a:schemeClr val="accent4"/>
                </a:solidFill>
                <a:latin typeface="Red Hat Text" panose="020B0604020202020204" charset="0"/>
                <a:sym typeface="Wingdings" panose="05000000000000000000" pitchFamily="2" charset="2"/>
              </a:rPr>
              <a:t>revolució dels transports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primera meitat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s.XVIII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noves tècniques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construcció de camins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construcció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canals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que conecten rius (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navegació fluvial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)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locomotora de vapor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(Stephenson, 1829)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inici del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ferrocarril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050">
                <a:latin typeface="Red Hat Text" panose="020B0604020202020204" charset="0"/>
                <a:sym typeface="Wingdings" panose="05000000000000000000" pitchFamily="2" charset="2"/>
              </a:rPr>
              <a:t>més </a:t>
            </a:r>
            <a:r>
              <a:rPr lang="es-ES" sz="1050" b="1">
                <a:latin typeface="Red Hat Text" panose="020B0604020202020204" charset="0"/>
                <a:sym typeface="Wingdings" panose="05000000000000000000" pitchFamily="2" charset="2"/>
              </a:rPr>
              <a:t>càrrega</a:t>
            </a:r>
            <a:r>
              <a:rPr lang="es-ES" sz="1050">
                <a:latin typeface="Red Hat Text" panose="020B0604020202020204" charset="0"/>
                <a:sym typeface="Wingdings" panose="05000000000000000000" pitchFamily="2" charset="2"/>
              </a:rPr>
              <a:t>, </a:t>
            </a:r>
            <a:r>
              <a:rPr lang="es-ES" sz="1050" b="1">
                <a:latin typeface="Red Hat Text" panose="020B0604020202020204" charset="0"/>
                <a:sym typeface="Wingdings" panose="05000000000000000000" pitchFamily="2" charset="2"/>
              </a:rPr>
              <a:t>velocitat</a:t>
            </a:r>
            <a:r>
              <a:rPr lang="es-ES" sz="1050">
                <a:latin typeface="Red Hat Text" panose="020B0604020202020204" charset="0"/>
                <a:sym typeface="Wingdings" panose="05000000000000000000" pitchFamily="2" charset="2"/>
              </a:rPr>
              <a:t>, </a:t>
            </a:r>
            <a:r>
              <a:rPr lang="es-ES" sz="1050" b="1">
                <a:latin typeface="Red Hat Text" panose="020B0604020202020204" charset="0"/>
                <a:sym typeface="Wingdings" panose="05000000000000000000" pitchFamily="2" charset="2"/>
              </a:rPr>
              <a:t>seguretat</a:t>
            </a:r>
            <a:r>
              <a:rPr lang="es-ES" sz="1050">
                <a:latin typeface="Red Hat Text" panose="020B0604020202020204" charset="0"/>
                <a:sym typeface="Wingdings" panose="05000000000000000000" pitchFamily="2" charset="2"/>
              </a:rPr>
              <a:t>,</a:t>
            </a:r>
            <a:r>
              <a:rPr lang="es-ES" sz="1050" b="1">
                <a:latin typeface="Red Hat Text" panose="020B0604020202020204" charset="0"/>
                <a:sym typeface="Wingdings" panose="05000000000000000000" pitchFamily="2" charset="2"/>
              </a:rPr>
              <a:t> barat</a:t>
            </a:r>
            <a:r>
              <a:rPr lang="es-ES" sz="1050">
                <a:latin typeface="Red Hat Text" panose="020B0604020202020204" charset="0"/>
                <a:sym typeface="Wingdings" panose="05000000000000000000" pitchFamily="2" charset="2"/>
              </a:rPr>
              <a:t>..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                                                      potència la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indústria siderúrgica</a:t>
            </a:r>
            <a:b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     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a partir de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1840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vaixells de vapor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més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càrrega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i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velocitat</a:t>
            </a:r>
            <a:b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</a:b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                                                                                   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no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depenen del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vent</a:t>
            </a:r>
          </a:p>
          <a:p>
            <a:pPr marL="171450" indent="-171450">
              <a:spcBef>
                <a:spcPts val="300"/>
              </a:spcBef>
              <a:buClr>
                <a:schemeClr val="accent1"/>
              </a:buClr>
              <a:buFont typeface="Wingdings" panose="05000000000000000000" pitchFamily="2" charset="2"/>
              <a:buChar char="­"/>
            </a:pP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TELFORD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accent1"/>
                </a:solidFill>
                <a:latin typeface="Red Hat Text" panose="020B0604020202020204" charset="0"/>
                <a:sym typeface="Wingdings" panose="05000000000000000000" pitchFamily="2" charset="2"/>
              </a:rPr>
              <a:t>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va dissenyar el </a:t>
            </a:r>
            <a:r>
              <a:rPr lang="es-ES" sz="1200" b="1">
                <a:latin typeface="Red Hat Text" panose="020B0604020202020204" charset="0"/>
                <a:sym typeface="Wingdings" panose="05000000000000000000" pitchFamily="2" charset="2"/>
              </a:rPr>
              <a:t>sistema de xarxes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 d’</a:t>
            </a:r>
            <a:r>
              <a:rPr lang="es-ES" sz="1200" u="sng">
                <a:latin typeface="Red Hat Text" panose="020B0604020202020204" charset="0"/>
                <a:sym typeface="Wingdings" panose="05000000000000000000" pitchFamily="2" charset="2"/>
              </a:rPr>
              <a:t>Anglaterra</a:t>
            </a:r>
            <a:r>
              <a:rPr lang="es-ES" sz="1200">
                <a:latin typeface="Red Hat Text" panose="020B0604020202020204" charset="0"/>
                <a:sym typeface="Wingdings" panose="05000000000000000000" pitchFamily="2" charset="2"/>
              </a:rPr>
              <a:t>.</a:t>
            </a:r>
            <a:endParaRPr lang="es-ES" sz="1200" b="1">
              <a:latin typeface="Red Hat Text" panose="020B0604020202020204" charset="0"/>
              <a:sym typeface="Wingdings" panose="05000000000000000000" pitchFamily="2" charset="2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E0D2E9D-D024-4253-B3BB-F543575C1A0A}"/>
              </a:ext>
            </a:extLst>
          </p:cNvPr>
          <p:cNvSpPr txBox="1"/>
          <p:nvPr/>
        </p:nvSpPr>
        <p:spPr>
          <a:xfrm>
            <a:off x="6738036" y="3900053"/>
            <a:ext cx="14029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latin typeface="Red Hat Text" panose="020B0604020202020204" charset="0"/>
              </a:rPr>
              <a:t>(demana ferro i acer)</a:t>
            </a: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A3780561-6D0C-463A-939C-FD8873B6CC47}"/>
              </a:ext>
            </a:extLst>
          </p:cNvPr>
          <p:cNvSpPr/>
          <p:nvPr/>
        </p:nvSpPr>
        <p:spPr>
          <a:xfrm>
            <a:off x="7030032" y="2844805"/>
            <a:ext cx="1402948" cy="3513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>
                <a:latin typeface="Red Hat Text" panose="020B0604020202020204" charset="0"/>
              </a:rPr>
              <a:t>Aparició </a:t>
            </a:r>
            <a:r>
              <a:rPr lang="es-ES" sz="900" b="1">
                <a:latin typeface="Red Hat Text" panose="020B0604020202020204" charset="0"/>
              </a:rPr>
              <a:t>fotografia</a:t>
            </a:r>
            <a:r>
              <a:rPr lang="es-ES" sz="900">
                <a:latin typeface="Red Hat Text" panose="020B0604020202020204" charset="0"/>
              </a:rPr>
              <a:t> com a </a:t>
            </a:r>
            <a:r>
              <a:rPr lang="es-ES" sz="900" u="sng">
                <a:latin typeface="Red Hat Text" panose="020B0604020202020204" charset="0"/>
              </a:rPr>
              <a:t>nou art irreal</a:t>
            </a:r>
            <a:endParaRPr lang="es-ES" sz="900">
              <a:latin typeface="Red Hat Text" panose="020B0604020202020204" charset="0"/>
            </a:endParaRPr>
          </a:p>
        </p:txBody>
      </p:sp>
      <p:pic>
        <p:nvPicPr>
          <p:cNvPr id="1026" name="Picture 2" descr="LLANÇADORA VOLANT | reus1900">
            <a:extLst>
              <a:ext uri="{FF2B5EF4-FFF2-40B4-BE49-F238E27FC236}">
                <a16:creationId xmlns:a16="http://schemas.microsoft.com/office/drawing/2014/main" id="{9C94E2BA-E72B-4433-903C-F84BE1DE3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228" y="715060"/>
            <a:ext cx="1323485" cy="6883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imera revolució industrial timeline | Timetoast timelines">
            <a:extLst>
              <a:ext uri="{FF2B5EF4-FFF2-40B4-BE49-F238E27FC236}">
                <a16:creationId xmlns:a16="http://schemas.microsoft.com/office/drawing/2014/main" id="{ACF45CCE-6BD8-469F-9F57-E116CEF94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710" y="564030"/>
            <a:ext cx="1260147" cy="10234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NEA DE TIEMPO INGENIERÍA INDUSTRIAL timeline | Timetoast timelines">
            <a:extLst>
              <a:ext uri="{FF2B5EF4-FFF2-40B4-BE49-F238E27FC236}">
                <a16:creationId xmlns:a16="http://schemas.microsoft.com/office/drawing/2014/main" id="{F793FAB9-B50A-4816-969E-25B431A68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364" y="646467"/>
            <a:ext cx="1024678" cy="1280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5D2FCE9-921F-4A1B-B99D-BD4436AF8309}"/>
              </a:ext>
            </a:extLst>
          </p:cNvPr>
          <p:cNvCxnSpPr/>
          <p:nvPr/>
        </p:nvCxnSpPr>
        <p:spPr>
          <a:xfrm flipH="1">
            <a:off x="923925" y="1669256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83230103-87A7-4A8C-995B-F0E95E64FBE1}"/>
              </a:ext>
            </a:extLst>
          </p:cNvPr>
          <p:cNvCxnSpPr>
            <a:cxnSpLocks/>
          </p:cNvCxnSpPr>
          <p:nvPr/>
        </p:nvCxnSpPr>
        <p:spPr>
          <a:xfrm>
            <a:off x="923925" y="1562100"/>
            <a:ext cx="0" cy="10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5849F56E-D6CE-4D1F-B2ED-CBF2388F3F6A}"/>
              </a:ext>
            </a:extLst>
          </p:cNvPr>
          <p:cNvCxnSpPr>
            <a:cxnSpLocks/>
          </p:cNvCxnSpPr>
          <p:nvPr/>
        </p:nvCxnSpPr>
        <p:spPr>
          <a:xfrm flipV="1">
            <a:off x="4517736" y="1669256"/>
            <a:ext cx="0" cy="347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87D163C0-1315-452D-BCC3-A3B9D7F66A0F}"/>
              </a:ext>
            </a:extLst>
          </p:cNvPr>
          <p:cNvCxnSpPr/>
          <p:nvPr/>
        </p:nvCxnSpPr>
        <p:spPr>
          <a:xfrm>
            <a:off x="4493130" y="1659947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70A8C0FB-6374-4846-9E42-7F2DAE4B9258}"/>
              </a:ext>
            </a:extLst>
          </p:cNvPr>
          <p:cNvCxnSpPr>
            <a:cxnSpLocks/>
          </p:cNvCxnSpPr>
          <p:nvPr/>
        </p:nvCxnSpPr>
        <p:spPr>
          <a:xfrm>
            <a:off x="4517736" y="1840922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55B27A32-FE4B-44B4-B81C-65122516A4A0}"/>
              </a:ext>
            </a:extLst>
          </p:cNvPr>
          <p:cNvCxnSpPr>
            <a:cxnSpLocks/>
          </p:cNvCxnSpPr>
          <p:nvPr/>
        </p:nvCxnSpPr>
        <p:spPr>
          <a:xfrm>
            <a:off x="4504928" y="201713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40D5DCAB-6D4B-4D66-AE67-9646E6225246}"/>
              </a:ext>
            </a:extLst>
          </p:cNvPr>
          <p:cNvCxnSpPr>
            <a:cxnSpLocks/>
          </p:cNvCxnSpPr>
          <p:nvPr/>
        </p:nvCxnSpPr>
        <p:spPr>
          <a:xfrm flipV="1">
            <a:off x="2555586" y="2329657"/>
            <a:ext cx="0" cy="534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B8903C97-8800-48C8-AF5D-6CF80B6A499C}"/>
              </a:ext>
            </a:extLst>
          </p:cNvPr>
          <p:cNvCxnSpPr/>
          <p:nvPr/>
        </p:nvCxnSpPr>
        <p:spPr>
          <a:xfrm>
            <a:off x="2530980" y="2320347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F09FA5FC-D7FF-4761-9B40-46678C010061}"/>
              </a:ext>
            </a:extLst>
          </p:cNvPr>
          <p:cNvCxnSpPr>
            <a:cxnSpLocks/>
          </p:cNvCxnSpPr>
          <p:nvPr/>
        </p:nvCxnSpPr>
        <p:spPr>
          <a:xfrm>
            <a:off x="2555586" y="2501322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3C3E61B6-CC44-4623-A624-3AEC7F9A630B}"/>
              </a:ext>
            </a:extLst>
          </p:cNvPr>
          <p:cNvCxnSpPr>
            <a:cxnSpLocks/>
          </p:cNvCxnSpPr>
          <p:nvPr/>
        </p:nvCxnSpPr>
        <p:spPr>
          <a:xfrm>
            <a:off x="2555586" y="2677535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5CAF2510-5D15-4381-BA87-BD1C0527423A}"/>
              </a:ext>
            </a:extLst>
          </p:cNvPr>
          <p:cNvCxnSpPr>
            <a:cxnSpLocks/>
          </p:cNvCxnSpPr>
          <p:nvPr/>
        </p:nvCxnSpPr>
        <p:spPr>
          <a:xfrm>
            <a:off x="2555586" y="2848990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C7D83C69-D218-4473-A2C5-B00FEFCFD66B}"/>
              </a:ext>
            </a:extLst>
          </p:cNvPr>
          <p:cNvCxnSpPr/>
          <p:nvPr/>
        </p:nvCxnSpPr>
        <p:spPr>
          <a:xfrm flipH="1">
            <a:off x="923925" y="3339306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E65C4B62-6F6A-4AEB-A1E2-157B5C3E0031}"/>
              </a:ext>
            </a:extLst>
          </p:cNvPr>
          <p:cNvCxnSpPr>
            <a:cxnSpLocks/>
          </p:cNvCxnSpPr>
          <p:nvPr/>
        </p:nvCxnSpPr>
        <p:spPr>
          <a:xfrm>
            <a:off x="923925" y="3232150"/>
            <a:ext cx="0" cy="834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79A359D2-7E68-4731-B15B-7E98DDB3E360}"/>
              </a:ext>
            </a:extLst>
          </p:cNvPr>
          <p:cNvCxnSpPr/>
          <p:nvPr/>
        </p:nvCxnSpPr>
        <p:spPr>
          <a:xfrm flipH="1">
            <a:off x="923925" y="3691731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3AA00DEF-C7DD-423B-A165-DF3BB5839402}"/>
              </a:ext>
            </a:extLst>
          </p:cNvPr>
          <p:cNvCxnSpPr/>
          <p:nvPr/>
        </p:nvCxnSpPr>
        <p:spPr>
          <a:xfrm flipH="1">
            <a:off x="923925" y="4066381"/>
            <a:ext cx="881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CCE3A450-CA3D-4BDC-A750-D2CA72557309}"/>
              </a:ext>
            </a:extLst>
          </p:cNvPr>
          <p:cNvCxnSpPr>
            <a:cxnSpLocks/>
          </p:cNvCxnSpPr>
          <p:nvPr/>
        </p:nvCxnSpPr>
        <p:spPr>
          <a:xfrm flipV="1">
            <a:off x="2583294" y="3339306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39E3D9E3-6DF8-470F-A266-7930219AE8B6}"/>
              </a:ext>
            </a:extLst>
          </p:cNvPr>
          <p:cNvCxnSpPr/>
          <p:nvPr/>
        </p:nvCxnSpPr>
        <p:spPr>
          <a:xfrm>
            <a:off x="2558688" y="3329997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>
            <a:extLst>
              <a:ext uri="{FF2B5EF4-FFF2-40B4-BE49-F238E27FC236}">
                <a16:creationId xmlns:a16="http://schemas.microsoft.com/office/drawing/2014/main" id="{1683502F-DEBE-455D-89C6-7D417BA4AFF9}"/>
              </a:ext>
            </a:extLst>
          </p:cNvPr>
          <p:cNvCxnSpPr>
            <a:cxnSpLocks/>
          </p:cNvCxnSpPr>
          <p:nvPr/>
        </p:nvCxnSpPr>
        <p:spPr>
          <a:xfrm>
            <a:off x="2583294" y="3510972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E220DBEC-C54F-4D58-A104-11129ECD33F1}"/>
              </a:ext>
            </a:extLst>
          </p:cNvPr>
          <p:cNvCxnSpPr>
            <a:cxnSpLocks/>
          </p:cNvCxnSpPr>
          <p:nvPr/>
        </p:nvCxnSpPr>
        <p:spPr>
          <a:xfrm flipV="1">
            <a:off x="5525655" y="3707967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C29C2FF7-8FD9-4917-9EF7-9EC1D2A8A26C}"/>
              </a:ext>
            </a:extLst>
          </p:cNvPr>
          <p:cNvCxnSpPr/>
          <p:nvPr/>
        </p:nvCxnSpPr>
        <p:spPr>
          <a:xfrm>
            <a:off x="5501049" y="3698658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2E08C9C4-CBEE-4A6B-A494-C1D3113A0CB5}"/>
              </a:ext>
            </a:extLst>
          </p:cNvPr>
          <p:cNvCxnSpPr>
            <a:cxnSpLocks/>
          </p:cNvCxnSpPr>
          <p:nvPr/>
        </p:nvCxnSpPr>
        <p:spPr>
          <a:xfrm>
            <a:off x="5525655" y="3879633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20F6B555-34C3-4A24-A301-360A13B7313A}"/>
              </a:ext>
            </a:extLst>
          </p:cNvPr>
          <p:cNvCxnSpPr>
            <a:cxnSpLocks/>
          </p:cNvCxnSpPr>
          <p:nvPr/>
        </p:nvCxnSpPr>
        <p:spPr>
          <a:xfrm flipV="1">
            <a:off x="3634508" y="4080728"/>
            <a:ext cx="0" cy="186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425B836D-435A-42F6-8C8C-A51A557D009F}"/>
              </a:ext>
            </a:extLst>
          </p:cNvPr>
          <p:cNvCxnSpPr/>
          <p:nvPr/>
        </p:nvCxnSpPr>
        <p:spPr>
          <a:xfrm>
            <a:off x="3609902" y="4071419"/>
            <a:ext cx="1587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EF1D9015-B9E4-4758-8453-44D945B260F7}"/>
              </a:ext>
            </a:extLst>
          </p:cNvPr>
          <p:cNvCxnSpPr>
            <a:cxnSpLocks/>
          </p:cNvCxnSpPr>
          <p:nvPr/>
        </p:nvCxnSpPr>
        <p:spPr>
          <a:xfrm>
            <a:off x="3634508" y="4252394"/>
            <a:ext cx="13414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556967"/>
      </p:ext>
    </p:extLst>
  </p:cSld>
  <p:clrMapOvr>
    <a:masterClrMapping/>
  </p:clrMapOvr>
</p:sld>
</file>

<file path=ppt/theme/theme1.xml><?xml version="1.0" encoding="utf-8"?>
<a:theme xmlns:a="http://schemas.openxmlformats.org/drawingml/2006/main" name="Timandra template">
  <a:themeElements>
    <a:clrScheme name="Custom 347">
      <a:dk1>
        <a:srgbClr val="24283B"/>
      </a:dk1>
      <a:lt1>
        <a:srgbClr val="FFFFFF"/>
      </a:lt1>
      <a:dk2>
        <a:srgbClr val="80828B"/>
      </a:dk2>
      <a:lt2>
        <a:srgbClr val="EAECF0"/>
      </a:lt2>
      <a:accent1>
        <a:srgbClr val="FFCE00"/>
      </a:accent1>
      <a:accent2>
        <a:srgbClr val="FFF14C"/>
      </a:accent2>
      <a:accent3>
        <a:srgbClr val="9FE2D0"/>
      </a:accent3>
      <a:accent4>
        <a:srgbClr val="1AB6D1"/>
      </a:accent4>
      <a:accent5>
        <a:srgbClr val="0784B1"/>
      </a:accent5>
      <a:accent6>
        <a:srgbClr val="EE7673"/>
      </a:accent6>
      <a:hlink>
        <a:srgbClr val="3180BD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7847</TotalTime>
  <Words>1417</Words>
  <Application>Microsoft Office PowerPoint</Application>
  <PresentationFormat>Presentación en pantalla (16:9)</PresentationFormat>
  <Paragraphs>238</Paragraphs>
  <Slides>22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Wingdings</vt:lpstr>
      <vt:lpstr>Red Hat Display</vt:lpstr>
      <vt:lpstr>Red Hat Text</vt:lpstr>
      <vt:lpstr>Traditional Arabic</vt:lpstr>
      <vt:lpstr>Timandra template</vt:lpstr>
      <vt:lpstr>HISTÒRIA T.3 La Revolució Industrial</vt:lpstr>
      <vt:lpstr>0.   L’època dels nacionalismes</vt:lpstr>
      <vt:lpstr>Presentación de PowerPoint</vt:lpstr>
      <vt:lpstr>Presentación de PowerPoint</vt:lpstr>
      <vt:lpstr>Presentación de PowerPoint</vt:lpstr>
      <vt:lpstr>1.   La revolució industrial</vt:lpstr>
      <vt:lpstr>2.   Causes de la revolució industrial</vt:lpstr>
      <vt:lpstr>Presentación de PowerPoint</vt:lpstr>
      <vt:lpstr>3.   Industrialització</vt:lpstr>
      <vt:lpstr>Presentación de PowerPoint</vt:lpstr>
      <vt:lpstr>Presentación de PowerPoint</vt:lpstr>
      <vt:lpstr>4.   Capitalisme industrial i liberalisme econòmic</vt:lpstr>
      <vt:lpstr>Presentación de PowerPoint</vt:lpstr>
      <vt:lpstr>5.   Segona fase industrialització</vt:lpstr>
      <vt:lpstr>6.   Nova societat capitalista</vt:lpstr>
      <vt:lpstr>7.   El moviment obrer</vt:lpstr>
      <vt:lpstr>Presentación de PowerPoint</vt:lpstr>
      <vt:lpstr>Presentación de PowerPoint</vt:lpstr>
      <vt:lpstr>Presentación de PowerPoint</vt:lpstr>
      <vt:lpstr>8.   Situació política espanyola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HISTÒRIA T.3 La Revolució Industrial</dc:title>
  <cp:lastModifiedBy>Eva Arnau</cp:lastModifiedBy>
  <cp:revision>67</cp:revision>
  <dcterms:modified xsi:type="dcterms:W3CDTF">2022-11-24T15:35:38Z</dcterms:modified>
</cp:coreProperties>
</file>