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8"/>
  </p:notesMasterIdLst>
  <p:sldIdLst>
    <p:sldId id="256" r:id="rId2"/>
    <p:sldId id="257" r:id="rId3"/>
    <p:sldId id="298" r:id="rId4"/>
    <p:sldId id="299" r:id="rId5"/>
    <p:sldId id="300" r:id="rId6"/>
    <p:sldId id="301" r:id="rId7"/>
  </p:sldIdLst>
  <p:sldSz cx="9144000" cy="5143500" type="screen16x9"/>
  <p:notesSz cx="6858000" cy="9144000"/>
  <p:embeddedFontLst>
    <p:embeddedFont>
      <p:font typeface="Playfair Display" panose="020B0604020202020204" charset="0"/>
      <p:regular r:id="rId9"/>
      <p:bold r:id="rId10"/>
      <p:italic r:id="rId11"/>
      <p:boldItalic r:id="rId12"/>
    </p:embeddedFont>
    <p:embeddedFont>
      <p:font typeface="Raleway Thin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CFA8D8-EBB5-491C-A45E-AB0B8A4C9EAA}">
  <a:tblStyle styleId="{4ECFA8D8-EBB5-491C-A45E-AB0B8A4C9E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9CE2C74-B431-46D8-8770-FE2DEB32469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20779"/>
          <a:stretch/>
        </p:blipFill>
        <p:spPr>
          <a:xfrm>
            <a:off x="2143025" y="2788375"/>
            <a:ext cx="4857949" cy="23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b="37011"/>
          <a:stretch/>
        </p:blipFill>
        <p:spPr>
          <a:xfrm rot="10800000">
            <a:off x="2513351" y="-11424"/>
            <a:ext cx="4117299" cy="187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654969"/>
            <a:ext cx="1912270" cy="148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7463691" y="3463200"/>
            <a:ext cx="1393364" cy="196725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39100" y="1991825"/>
            <a:ext cx="7065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 flipH="1">
            <a:off x="7443611" y="203467"/>
            <a:ext cx="1912270" cy="148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0" y="0"/>
            <a:ext cx="1393364" cy="196725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440700" y="440700"/>
            <a:ext cx="8271000" cy="4262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 rot="5400000">
            <a:off x="883569" y="1036898"/>
            <a:ext cx="358410" cy="577767"/>
          </a:xfrm>
          <a:custGeom>
            <a:avLst/>
            <a:gdLst/>
            <a:ahLst/>
            <a:cxnLst/>
            <a:rect l="l" t="t" r="r" b="b"/>
            <a:pathLst>
              <a:path w="29252" h="47155" extrusionOk="0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68150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3300" y="0"/>
            <a:ext cx="24107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1039100" y="1732675"/>
            <a:ext cx="3328800" cy="266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4776162" y="1732675"/>
            <a:ext cx="3328800" cy="266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292736"/>
            <a:ext cx="2377614" cy="185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1566" y="0"/>
            <a:ext cx="1732434" cy="244598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/>
          <p:nvPr/>
        </p:nvSpPr>
        <p:spPr>
          <a:xfrm rot="5400000">
            <a:off x="883569" y="579698"/>
            <a:ext cx="358410" cy="577767"/>
          </a:xfrm>
          <a:custGeom>
            <a:avLst/>
            <a:gdLst/>
            <a:ahLst/>
            <a:cxnLst/>
            <a:rect l="l" t="t" r="r" b="b"/>
            <a:pathLst>
              <a:path w="29252" h="47155" extrusionOk="0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1039100" y="323425"/>
            <a:ext cx="7065900" cy="64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292736"/>
            <a:ext cx="2377614" cy="185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1566" y="0"/>
            <a:ext cx="1732434" cy="244598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/>
          <p:nvPr/>
        </p:nvSpPr>
        <p:spPr>
          <a:xfrm>
            <a:off x="440700" y="440700"/>
            <a:ext cx="8271000" cy="4262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1039100" y="4101500"/>
            <a:ext cx="7065900" cy="2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9100" y="1732675"/>
            <a:ext cx="7065900" cy="24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⬩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▫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▫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■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■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ctrTitle"/>
          </p:nvPr>
        </p:nvSpPr>
        <p:spPr>
          <a:xfrm>
            <a:off x="1039100" y="1991825"/>
            <a:ext cx="7065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u="sng"/>
              <a:t>English</a:t>
            </a:r>
            <a:br>
              <a:rPr lang="es-ES"/>
            </a:br>
            <a:r>
              <a:rPr lang="es-ES">
                <a:solidFill>
                  <a:schemeClr val="accent6"/>
                </a:solidFill>
              </a:rPr>
              <a:t>unit 2</a:t>
            </a:r>
            <a:endParaRPr u="sng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1316191" y="783993"/>
            <a:ext cx="7065900" cy="64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450850" lvl="0" indent="-4508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s-ES" sz="4800"/>
              <a:t>Vocabulary</a:t>
            </a:r>
            <a:endParaRPr sz="4800"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982543" y="2150521"/>
            <a:ext cx="8046741" cy="1742685"/>
          </a:xfrm>
          <a:prstGeom prst="rect">
            <a:avLst/>
          </a:prstGeom>
        </p:spPr>
        <p:txBody>
          <a:bodyPr spcFirstLastPara="1" wrap="square" lIns="0" tIns="0" rIns="0" bIns="0" numCol="2" anchor="t" anchorCtr="0">
            <a:noAutofit/>
          </a:bodyPr>
          <a:lstStyle/>
          <a:p>
            <a:pPr marL="90488" indent="-90488">
              <a:buSzPts val="1100"/>
            </a:pPr>
            <a:r>
              <a:rPr lang="es-ES" sz="1100" b="1"/>
              <a:t>paramedics</a:t>
            </a:r>
            <a:r>
              <a:rPr lang="es-ES" sz="1100"/>
              <a:t> </a:t>
            </a:r>
            <a:r>
              <a:rPr lang="es-ES" sz="110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s-ES" sz="1100">
                <a:sym typeface="Wingdings" panose="05000000000000000000" pitchFamily="2" charset="2"/>
              </a:rPr>
              <a:t> paramédicos</a:t>
            </a:r>
          </a:p>
          <a:p>
            <a:pPr marL="90488" indent="-90488">
              <a:buSzPts val="1100"/>
            </a:pPr>
            <a:r>
              <a:rPr lang="es-ES" sz="1100" b="1">
                <a:sym typeface="Wingdings" panose="05000000000000000000" pitchFamily="2" charset="2"/>
              </a:rPr>
              <a:t>firefighters </a:t>
            </a:r>
            <a:r>
              <a:rPr lang="es-ES" sz="110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s-ES" sz="1100">
                <a:sym typeface="Wingdings" panose="05000000000000000000" pitchFamily="2" charset="2"/>
              </a:rPr>
              <a:t> bomberos</a:t>
            </a:r>
          </a:p>
          <a:p>
            <a:pPr marL="90488" indent="-90488">
              <a:buSzPts val="1100"/>
            </a:pPr>
            <a:r>
              <a:rPr lang="es-ES" sz="1100" b="1">
                <a:sym typeface="Wingdings" panose="05000000000000000000" pitchFamily="2" charset="2"/>
              </a:rPr>
              <a:t>search and rescue workers </a:t>
            </a:r>
            <a:r>
              <a:rPr lang="es-ES" sz="110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s-ES" sz="1100">
                <a:sym typeface="Wingdings" panose="05000000000000000000" pitchFamily="2" charset="2"/>
              </a:rPr>
              <a:t> equipo de rescate</a:t>
            </a:r>
          </a:p>
          <a:p>
            <a:pPr marL="90488" indent="-90488">
              <a:buSzPts val="1100"/>
            </a:pPr>
            <a:r>
              <a:rPr lang="es-ES" sz="1100" b="1">
                <a:sym typeface="Wingdings" panose="05000000000000000000" pitchFamily="2" charset="2"/>
              </a:rPr>
              <a:t>survivors</a:t>
            </a:r>
            <a:r>
              <a:rPr lang="es-ES" sz="1100">
                <a:sym typeface="Wingdings" panose="05000000000000000000" pitchFamily="2" charset="2"/>
              </a:rPr>
              <a:t> </a:t>
            </a:r>
            <a:r>
              <a:rPr lang="es-ES" sz="110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s-ES" sz="1100">
                <a:sym typeface="Wingdings" panose="05000000000000000000" pitchFamily="2" charset="2"/>
              </a:rPr>
              <a:t> supervivientes</a:t>
            </a:r>
          </a:p>
          <a:p>
            <a:pPr marL="90488" indent="-90488">
              <a:buSzPts val="1100"/>
            </a:pPr>
            <a:r>
              <a:rPr lang="es-ES" sz="1100" b="1">
                <a:sym typeface="Wingdings" panose="05000000000000000000" pitchFamily="2" charset="2"/>
              </a:rPr>
              <a:t>casualities</a:t>
            </a:r>
            <a:r>
              <a:rPr lang="es-ES" sz="1100">
                <a:sym typeface="Wingdings" panose="05000000000000000000" pitchFamily="2" charset="2"/>
              </a:rPr>
              <a:t> </a:t>
            </a:r>
            <a:r>
              <a:rPr lang="es-ES" sz="110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s-ES" sz="1100">
                <a:sym typeface="Wingdings" panose="05000000000000000000" pitchFamily="2" charset="2"/>
              </a:rPr>
              <a:t> víctimas</a:t>
            </a:r>
          </a:p>
          <a:p>
            <a:pPr marL="90488" indent="-90488">
              <a:buSzPts val="1100"/>
            </a:pPr>
            <a:r>
              <a:rPr lang="es-ES" sz="1100" b="1">
                <a:sym typeface="Wingdings" panose="05000000000000000000" pitchFamily="2" charset="2"/>
              </a:rPr>
              <a:t>victims</a:t>
            </a:r>
            <a:r>
              <a:rPr lang="es-ES" sz="1100">
                <a:sym typeface="Wingdings" panose="05000000000000000000" pitchFamily="2" charset="2"/>
              </a:rPr>
              <a:t> </a:t>
            </a:r>
            <a:r>
              <a:rPr lang="es-ES" sz="110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s-ES" sz="1100">
                <a:sym typeface="Wingdings" panose="05000000000000000000" pitchFamily="2" charset="2"/>
              </a:rPr>
              <a:t> víctimas</a:t>
            </a:r>
          </a:p>
          <a:p>
            <a:pPr marL="90488" indent="-90488">
              <a:buSzPts val="1100"/>
            </a:pPr>
            <a:r>
              <a:rPr lang="es-ES" sz="1100" b="1">
                <a:sym typeface="Wingdings" panose="05000000000000000000" pitchFamily="2" charset="2"/>
              </a:rPr>
              <a:t>capsize</a:t>
            </a:r>
            <a:r>
              <a:rPr lang="es-ES" sz="1100">
                <a:solidFill>
                  <a:schemeClr val="accent1"/>
                </a:solidFill>
                <a:sym typeface="Wingdings" panose="05000000000000000000" pitchFamily="2" charset="2"/>
              </a:rPr>
              <a:t>  </a:t>
            </a:r>
            <a:r>
              <a:rPr lang="es-ES" sz="1100">
                <a:sym typeface="Wingdings" panose="05000000000000000000" pitchFamily="2" charset="2"/>
              </a:rPr>
              <a:t>chocarse y hundirse</a:t>
            </a:r>
          </a:p>
          <a:p>
            <a:pPr marL="90488" indent="-90488">
              <a:buSzPts val="1100"/>
            </a:pPr>
            <a:r>
              <a:rPr lang="es-ES" sz="1100" b="1">
                <a:sym typeface="Wingdings" panose="05000000000000000000" pitchFamily="2" charset="2"/>
              </a:rPr>
              <a:t>catch fire</a:t>
            </a:r>
            <a:r>
              <a:rPr lang="es-ES" sz="1100">
                <a:sym typeface="Wingdings" panose="05000000000000000000" pitchFamily="2" charset="2"/>
              </a:rPr>
              <a:t> </a:t>
            </a:r>
            <a:r>
              <a:rPr lang="es-ES" sz="110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s-ES" sz="1100">
                <a:sym typeface="Wingdings" panose="05000000000000000000" pitchFamily="2" charset="2"/>
              </a:rPr>
              <a:t> prenderse fuego</a:t>
            </a:r>
          </a:p>
          <a:p>
            <a:pPr marL="90488" indent="-90488">
              <a:buSzPts val="1100"/>
            </a:pPr>
            <a:r>
              <a:rPr lang="es-ES" sz="1100" b="1">
                <a:sym typeface="Wingdings" panose="05000000000000000000" pitchFamily="2" charset="2"/>
              </a:rPr>
              <a:t>crash</a:t>
            </a:r>
            <a:r>
              <a:rPr lang="es-ES" sz="1100">
                <a:sym typeface="Wingdings" panose="05000000000000000000" pitchFamily="2" charset="2"/>
              </a:rPr>
              <a:t> </a:t>
            </a:r>
            <a:r>
              <a:rPr lang="es-ES" sz="110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s-ES" sz="1100">
                <a:sym typeface="Wingdings" panose="05000000000000000000" pitchFamily="2" charset="2"/>
              </a:rPr>
              <a:t> chocar</a:t>
            </a:r>
          </a:p>
          <a:p>
            <a:pPr marL="90488" indent="-90488">
              <a:buSzPts val="1100"/>
            </a:pPr>
            <a:r>
              <a:rPr lang="es-ES" sz="1100" b="1">
                <a:sym typeface="Wingdings" panose="05000000000000000000" pitchFamily="2" charset="2"/>
              </a:rPr>
              <a:t>give first aid</a:t>
            </a:r>
            <a:r>
              <a:rPr lang="es-ES" sz="1100">
                <a:sym typeface="Wingdings" panose="05000000000000000000" pitchFamily="2" charset="2"/>
              </a:rPr>
              <a:t> </a:t>
            </a:r>
            <a:r>
              <a:rPr lang="es-ES" sz="110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s-ES" sz="1100">
                <a:sym typeface="Wingdings" panose="05000000000000000000" pitchFamily="2" charset="2"/>
              </a:rPr>
              <a:t> dar primeros auxilios</a:t>
            </a:r>
          </a:p>
          <a:p>
            <a:pPr marL="90488" indent="-90488">
              <a:buSzPts val="1100"/>
            </a:pPr>
            <a:r>
              <a:rPr lang="es-ES" sz="1100" b="1">
                <a:sym typeface="Wingdings" panose="05000000000000000000" pitchFamily="2" charset="2"/>
              </a:rPr>
              <a:t>receive compensation</a:t>
            </a:r>
            <a:r>
              <a:rPr lang="es-ES" sz="1100">
                <a:sym typeface="Wingdings" panose="05000000000000000000" pitchFamily="2" charset="2"/>
              </a:rPr>
              <a:t> </a:t>
            </a:r>
            <a:r>
              <a:rPr lang="es-ES" sz="110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s-ES" sz="1100">
                <a:sym typeface="Wingdings" panose="05000000000000000000" pitchFamily="2" charset="2"/>
              </a:rPr>
              <a:t> recibir una compensación</a:t>
            </a:r>
          </a:p>
          <a:p>
            <a:pPr marL="90488" indent="-90488">
              <a:buSzPts val="1100"/>
            </a:pPr>
            <a:r>
              <a:rPr lang="es-ES" sz="1100" b="1">
                <a:sym typeface="Wingdings" panose="05000000000000000000" pitchFamily="2" charset="2"/>
              </a:rPr>
              <a:t>send international aid</a:t>
            </a:r>
            <a:r>
              <a:rPr lang="es-ES" sz="1100">
                <a:sym typeface="Wingdings" panose="05000000000000000000" pitchFamily="2" charset="2"/>
              </a:rPr>
              <a:t> </a:t>
            </a:r>
            <a:r>
              <a:rPr lang="es-ES" sz="110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s-ES" sz="1100">
                <a:sym typeface="Wingdings" panose="05000000000000000000" pitchFamily="2" charset="2"/>
              </a:rPr>
              <a:t> mandar ayuda internacional</a:t>
            </a:r>
            <a:endParaRPr sz="1100" b="1"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FDE8227-2A42-4CDF-9456-33F13C5CE4E5}"/>
              </a:ext>
            </a:extLst>
          </p:cNvPr>
          <p:cNvSpPr/>
          <p:nvPr/>
        </p:nvSpPr>
        <p:spPr>
          <a:xfrm>
            <a:off x="491836" y="1622925"/>
            <a:ext cx="2518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2000" b="1" i="1" u="sng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Playfair Display" panose="020B0604020202020204" charset="0"/>
              </a:rPr>
              <a:t>Rescue and survival</a:t>
            </a: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80962904-D653-4CC7-B8EF-01132AB11899}"/>
              </a:ext>
            </a:extLst>
          </p:cNvPr>
          <p:cNvSpPr/>
          <p:nvPr/>
        </p:nvSpPr>
        <p:spPr>
          <a:xfrm>
            <a:off x="900546" y="2259269"/>
            <a:ext cx="75070" cy="685800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9F19C98C-5C99-4A32-8553-6074E5962E8D}"/>
              </a:ext>
            </a:extLst>
          </p:cNvPr>
          <p:cNvSpPr/>
          <p:nvPr/>
        </p:nvSpPr>
        <p:spPr>
          <a:xfrm>
            <a:off x="907474" y="3051272"/>
            <a:ext cx="75070" cy="685800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Abrir llave 13">
            <a:extLst>
              <a:ext uri="{FF2B5EF4-FFF2-40B4-BE49-F238E27FC236}">
                <a16:creationId xmlns:a16="http://schemas.microsoft.com/office/drawing/2014/main" id="{9FC81827-B939-47BE-BC89-154B61EBC29B}"/>
              </a:ext>
            </a:extLst>
          </p:cNvPr>
          <p:cNvSpPr/>
          <p:nvPr/>
        </p:nvSpPr>
        <p:spPr>
          <a:xfrm>
            <a:off x="4935678" y="2259269"/>
            <a:ext cx="75070" cy="685800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Abrir llave 14">
            <a:extLst>
              <a:ext uri="{FF2B5EF4-FFF2-40B4-BE49-F238E27FC236}">
                <a16:creationId xmlns:a16="http://schemas.microsoft.com/office/drawing/2014/main" id="{74AE28A1-77FC-40DC-A711-14C01A03FE62}"/>
              </a:ext>
            </a:extLst>
          </p:cNvPr>
          <p:cNvSpPr/>
          <p:nvPr/>
        </p:nvSpPr>
        <p:spPr>
          <a:xfrm>
            <a:off x="4942606" y="3051272"/>
            <a:ext cx="75070" cy="685800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Abrir llave 17">
            <a:extLst>
              <a:ext uri="{FF2B5EF4-FFF2-40B4-BE49-F238E27FC236}">
                <a16:creationId xmlns:a16="http://schemas.microsoft.com/office/drawing/2014/main" id="{AD486674-8F3F-4D49-A1A5-CF3CDE768FF4}"/>
              </a:ext>
            </a:extLst>
          </p:cNvPr>
          <p:cNvSpPr/>
          <p:nvPr/>
        </p:nvSpPr>
        <p:spPr>
          <a:xfrm>
            <a:off x="654623" y="2259268"/>
            <a:ext cx="75070" cy="147780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Abrir llave 18">
            <a:extLst>
              <a:ext uri="{FF2B5EF4-FFF2-40B4-BE49-F238E27FC236}">
                <a16:creationId xmlns:a16="http://schemas.microsoft.com/office/drawing/2014/main" id="{3C14C83C-0384-486C-8E80-7D63E35B03EE}"/>
              </a:ext>
            </a:extLst>
          </p:cNvPr>
          <p:cNvSpPr/>
          <p:nvPr/>
        </p:nvSpPr>
        <p:spPr>
          <a:xfrm>
            <a:off x="4682828" y="2259267"/>
            <a:ext cx="75070" cy="147780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7CD2431-A686-462B-9BE2-C79E2D13411E}"/>
              </a:ext>
            </a:extLst>
          </p:cNvPr>
          <p:cNvSpPr txBox="1"/>
          <p:nvPr/>
        </p:nvSpPr>
        <p:spPr>
          <a:xfrm rot="16200000">
            <a:off x="161526" y="2869990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>
                <a:solidFill>
                  <a:schemeClr val="tx1"/>
                </a:solidFill>
                <a:latin typeface="Raleway Thin" panose="020B0604020202020204" charset="0"/>
              </a:rPr>
              <a:t>PEOPLE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1019029-9745-41F7-B12E-9F0A1186D60F}"/>
              </a:ext>
            </a:extLst>
          </p:cNvPr>
          <p:cNvSpPr txBox="1"/>
          <p:nvPr/>
        </p:nvSpPr>
        <p:spPr>
          <a:xfrm rot="16200000">
            <a:off x="552563" y="2480774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>
                <a:solidFill>
                  <a:schemeClr val="tx1"/>
                </a:solidFill>
                <a:latin typeface="Raleway Thin" panose="020B0604020202020204" charset="0"/>
              </a:rPr>
              <a:t>help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A8C9331-F609-40CA-AFB9-8F0AC2D5F907}"/>
              </a:ext>
            </a:extLst>
          </p:cNvPr>
          <p:cNvSpPr txBox="1"/>
          <p:nvPr/>
        </p:nvSpPr>
        <p:spPr>
          <a:xfrm rot="16200000">
            <a:off x="504474" y="3219655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>
                <a:solidFill>
                  <a:schemeClr val="tx1"/>
                </a:solidFill>
                <a:latin typeface="Raleway Thin" panose="020B0604020202020204" charset="0"/>
              </a:rPr>
              <a:t>suffer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808FC46-2259-4648-B52A-B2EB0B15D1FC}"/>
              </a:ext>
            </a:extLst>
          </p:cNvPr>
          <p:cNvSpPr txBox="1"/>
          <p:nvPr/>
        </p:nvSpPr>
        <p:spPr>
          <a:xfrm rot="16200000">
            <a:off x="4232674" y="2861427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>
                <a:solidFill>
                  <a:schemeClr val="tx1"/>
                </a:solidFill>
                <a:latin typeface="Raleway Thin" panose="020B0604020202020204" charset="0"/>
              </a:rPr>
              <a:t>VERBS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9E7E25F-9ADB-4BAC-B24A-3D1807D59811}"/>
              </a:ext>
            </a:extLst>
          </p:cNvPr>
          <p:cNvSpPr txBox="1"/>
          <p:nvPr/>
        </p:nvSpPr>
        <p:spPr>
          <a:xfrm rot="16200000">
            <a:off x="4420931" y="2472211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>
                <a:solidFill>
                  <a:schemeClr val="tx1"/>
                </a:solidFill>
                <a:latin typeface="Raleway Thin" panose="020B0604020202020204" charset="0"/>
              </a:rPr>
              <a:t>disasters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1036AAA-C688-4662-9F0F-AF776A4BA7DF}"/>
              </a:ext>
            </a:extLst>
          </p:cNvPr>
          <p:cNvSpPr txBox="1"/>
          <p:nvPr/>
        </p:nvSpPr>
        <p:spPr>
          <a:xfrm rot="16200000">
            <a:off x="4367232" y="3211092"/>
            <a:ext cx="922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>
                <a:solidFill>
                  <a:schemeClr val="tx1"/>
                </a:solidFill>
                <a:latin typeface="Raleway Thin" panose="020B0604020202020204" charset="0"/>
              </a:rPr>
              <a:t>assistance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58E3238-D462-4663-912F-12FF40DBBF35}"/>
              </a:ext>
            </a:extLst>
          </p:cNvPr>
          <p:cNvSpPr/>
          <p:nvPr/>
        </p:nvSpPr>
        <p:spPr>
          <a:xfrm>
            <a:off x="6975763" y="4113171"/>
            <a:ext cx="1669473" cy="246336"/>
          </a:xfrm>
          <a:prstGeom prst="roundRect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>
                <a:latin typeface="Raleway Thin" panose="020B0604020202020204" charset="0"/>
              </a:rPr>
              <a:t>first aid kit</a:t>
            </a:r>
            <a:r>
              <a:rPr lang="es-ES" sz="1100">
                <a:latin typeface="Raleway Thin" panose="020B0604020202020204" charset="0"/>
              </a:rPr>
              <a:t> </a:t>
            </a:r>
            <a:r>
              <a:rPr lang="es-ES" sz="1100">
                <a:solidFill>
                  <a:schemeClr val="accent1"/>
                </a:solidFill>
                <a:latin typeface="Raleway Thin" panose="020B0604020202020204" charset="0"/>
                <a:sym typeface="Wingdings" panose="05000000000000000000" pitchFamily="2" charset="2"/>
              </a:rPr>
              <a:t></a:t>
            </a:r>
            <a:r>
              <a:rPr lang="es-ES" sz="1100">
                <a:latin typeface="Raleway Thin" panose="020B0604020202020204" charset="0"/>
                <a:sym typeface="Wingdings" panose="05000000000000000000" pitchFamily="2" charset="2"/>
              </a:rPr>
              <a:t> botiquín</a:t>
            </a:r>
            <a:endParaRPr lang="es-ES" sz="1100" b="1">
              <a:latin typeface="Raleway Thin" panose="020B0604020202020204" charset="0"/>
            </a:endParaRPr>
          </a:p>
        </p:txBody>
      </p:sp>
      <p:pic>
        <p:nvPicPr>
          <p:cNvPr id="11" name="Gráfico 10" descr="Flor sin tallo">
            <a:extLst>
              <a:ext uri="{FF2B5EF4-FFF2-40B4-BE49-F238E27FC236}">
                <a16:creationId xmlns:a16="http://schemas.microsoft.com/office/drawing/2014/main" id="{F590AB8C-C4CD-4431-8E0D-92143178F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1695480"/>
            <a:ext cx="254494" cy="2544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B61A827-CE19-4867-B0F0-D2003AFB27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3</a:t>
            </a:fld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EDF11D-E358-44DB-AE89-25C6FE9D65C4}"/>
              </a:ext>
            </a:extLst>
          </p:cNvPr>
          <p:cNvSpPr/>
          <p:nvPr/>
        </p:nvSpPr>
        <p:spPr>
          <a:xfrm>
            <a:off x="824345" y="611544"/>
            <a:ext cx="2367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2000" b="1" i="1" u="sng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Playfair Display" panose="020B0604020202020204" charset="0"/>
              </a:rPr>
              <a:t>Extreme adjectives</a:t>
            </a:r>
          </a:p>
        </p:txBody>
      </p:sp>
      <p:pic>
        <p:nvPicPr>
          <p:cNvPr id="5" name="Gráfico 4" descr="Flor sin tallo">
            <a:extLst>
              <a:ext uri="{FF2B5EF4-FFF2-40B4-BE49-F238E27FC236}">
                <a16:creationId xmlns:a16="http://schemas.microsoft.com/office/drawing/2014/main" id="{6AAD70E9-0B3E-40E5-9B80-8C8112D4F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309" y="684099"/>
            <a:ext cx="254494" cy="254494"/>
          </a:xfrm>
          <a:prstGeom prst="rect">
            <a:avLst/>
          </a:prstGeom>
        </p:spPr>
      </p:pic>
      <p:sp>
        <p:nvSpPr>
          <p:cNvPr id="6" name="Google Shape;96;p16">
            <a:extLst>
              <a:ext uri="{FF2B5EF4-FFF2-40B4-BE49-F238E27FC236}">
                <a16:creationId xmlns:a16="http://schemas.microsoft.com/office/drawing/2014/main" id="{3993D037-D439-47DB-BAD9-CA61B615E5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42714" y="656391"/>
            <a:ext cx="1920024" cy="4171433"/>
          </a:xfrm>
          <a:prstGeom prst="rect">
            <a:avLst/>
          </a:prstGeom>
        </p:spPr>
        <p:txBody>
          <a:bodyPr spcFirstLastPara="1" wrap="square" lIns="0" tIns="0" rIns="0" bIns="0" numCol="1" anchor="t" anchorCtr="0">
            <a:noAutofit/>
          </a:bodyPr>
          <a:lstStyle/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</a:rPr>
              <a:t>small</a:t>
            </a:r>
            <a:r>
              <a:rPr lang="es-ES" sz="1100">
                <a:solidFill>
                  <a:schemeClr val="dk1"/>
                </a:solidFill>
              </a:rPr>
              <a:t> (pequeño)</a:t>
            </a: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big</a:t>
            </a:r>
            <a:r>
              <a:rPr lang="es-ES" sz="1100">
                <a:solidFill>
                  <a:schemeClr val="dk1"/>
                </a:solidFill>
                <a:sym typeface="Wingdings" panose="05000000000000000000" pitchFamily="2" charset="2"/>
              </a:rPr>
              <a:t> (grande)</a:t>
            </a: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cold</a:t>
            </a:r>
            <a:r>
              <a:rPr lang="es-ES" sz="1100">
                <a:solidFill>
                  <a:schemeClr val="dk1"/>
                </a:solidFill>
                <a:sym typeface="Wingdings" panose="05000000000000000000" pitchFamily="2" charset="2"/>
              </a:rPr>
              <a:t> (frío)</a:t>
            </a: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hot</a:t>
            </a:r>
            <a:r>
              <a:rPr lang="es-ES" sz="1100">
                <a:solidFill>
                  <a:schemeClr val="dk1"/>
                </a:solidFill>
                <a:sym typeface="Wingdings" panose="05000000000000000000" pitchFamily="2" charset="2"/>
              </a:rPr>
              <a:t> (calor)</a:t>
            </a: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bad</a:t>
            </a:r>
            <a:r>
              <a:rPr lang="es-ES" sz="1100">
                <a:solidFill>
                  <a:schemeClr val="dk1"/>
                </a:solidFill>
                <a:sym typeface="Wingdings" panose="05000000000000000000" pitchFamily="2" charset="2"/>
              </a:rPr>
              <a:t> (mal)</a:t>
            </a:r>
            <a:endParaRPr lang="es-ES" sz="1100" b="1">
              <a:solidFill>
                <a:schemeClr val="dk1"/>
              </a:solidFill>
              <a:sym typeface="Wingdings" panose="05000000000000000000" pitchFamily="2" charset="2"/>
            </a:endParaRP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happy</a:t>
            </a:r>
            <a:r>
              <a:rPr lang="es-ES" sz="1100">
                <a:solidFill>
                  <a:schemeClr val="dk1"/>
                </a:solidFill>
                <a:sym typeface="Wingdings" panose="05000000000000000000" pitchFamily="2" charset="2"/>
              </a:rPr>
              <a:t> (feliz)</a:t>
            </a: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funny</a:t>
            </a:r>
            <a:r>
              <a:rPr lang="es-ES" sz="1100">
                <a:solidFill>
                  <a:schemeClr val="dk1"/>
                </a:solidFill>
                <a:sym typeface="Wingdings" panose="05000000000000000000" pitchFamily="2" charset="2"/>
              </a:rPr>
              <a:t> (divertido)</a:t>
            </a: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angry</a:t>
            </a:r>
            <a:r>
              <a:rPr lang="es-ES" sz="1100">
                <a:solidFill>
                  <a:schemeClr val="dk1"/>
                </a:solidFill>
                <a:sym typeface="Wingdings" panose="05000000000000000000" pitchFamily="2" charset="2"/>
              </a:rPr>
              <a:t> (enfadado)</a:t>
            </a: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hungry</a:t>
            </a:r>
            <a:r>
              <a:rPr lang="es-ES" sz="1100">
                <a:solidFill>
                  <a:schemeClr val="dk1"/>
                </a:solidFill>
                <a:sym typeface="Wingdings" panose="05000000000000000000" pitchFamily="2" charset="2"/>
              </a:rPr>
              <a:t> (hambriento)</a:t>
            </a: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tired</a:t>
            </a:r>
            <a:r>
              <a:rPr lang="es-ES" sz="1100">
                <a:solidFill>
                  <a:schemeClr val="dk1"/>
                </a:solidFill>
                <a:sym typeface="Wingdings" panose="05000000000000000000" pitchFamily="2" charset="2"/>
              </a:rPr>
              <a:t> (cansado)</a:t>
            </a:r>
            <a:endParaRPr lang="es-ES" sz="1100" b="1">
              <a:solidFill>
                <a:schemeClr val="dk1"/>
              </a:solidFill>
              <a:sym typeface="Wingdings" panose="05000000000000000000" pitchFamily="2" charset="2"/>
            </a:endParaRP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beautiful</a:t>
            </a:r>
            <a:r>
              <a:rPr lang="es-ES" sz="1100">
                <a:solidFill>
                  <a:schemeClr val="dk1"/>
                </a:solidFill>
                <a:sym typeface="Wingdings" panose="05000000000000000000" pitchFamily="2" charset="2"/>
              </a:rPr>
              <a:t> (bonito)</a:t>
            </a: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interesting</a:t>
            </a:r>
            <a:r>
              <a:rPr lang="es-ES" sz="1100">
                <a:solidFill>
                  <a:schemeClr val="dk1"/>
                </a:solidFill>
                <a:sym typeface="Wingdings" panose="05000000000000000000" pitchFamily="2" charset="2"/>
              </a:rPr>
              <a:t> (interesante)</a:t>
            </a: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memorable</a:t>
            </a:r>
            <a:r>
              <a:rPr lang="es-ES" sz="1100">
                <a:solidFill>
                  <a:schemeClr val="dk1"/>
                </a:solidFill>
                <a:sym typeface="Wingdings" panose="05000000000000000000" pitchFamily="2" charset="2"/>
              </a:rPr>
              <a:t> (memorable)</a:t>
            </a: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frightening</a:t>
            </a:r>
            <a:r>
              <a:rPr lang="es-ES" sz="1100">
                <a:solidFill>
                  <a:schemeClr val="dk1"/>
                </a:solidFill>
                <a:sym typeface="Wingdings" panose="05000000000000000000" pitchFamily="2" charset="2"/>
              </a:rPr>
              <a:t> (alarmante)</a:t>
            </a: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unpleasant</a:t>
            </a:r>
            <a:r>
              <a:rPr lang="es-ES" sz="1100">
                <a:solidFill>
                  <a:schemeClr val="dk1"/>
                </a:solidFill>
                <a:sym typeface="Wingdings" panose="05000000000000000000" pitchFamily="2" charset="2"/>
              </a:rPr>
              <a:t> (desagradable)</a:t>
            </a:r>
            <a:endParaRPr lang="es-ES" sz="1100" b="1">
              <a:solidFill>
                <a:schemeClr val="dk1"/>
              </a:solidFill>
              <a:sym typeface="Wingdings" panose="05000000000000000000" pitchFamily="2" charset="2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2A8144B-FA74-43EA-B78B-93F753B093B5}"/>
              </a:ext>
            </a:extLst>
          </p:cNvPr>
          <p:cNvSpPr/>
          <p:nvPr/>
        </p:nvSpPr>
        <p:spPr>
          <a:xfrm>
            <a:off x="3558434" y="421486"/>
            <a:ext cx="1304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1600" b="1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Playfair Display" panose="020B0604020202020204" charset="0"/>
              </a:rPr>
              <a:t>Neutral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F2C7356-BF09-4E48-A913-1CDF5B66F155}"/>
              </a:ext>
            </a:extLst>
          </p:cNvPr>
          <p:cNvCxnSpPr>
            <a:cxnSpLocks/>
          </p:cNvCxnSpPr>
          <p:nvPr/>
        </p:nvCxnSpPr>
        <p:spPr>
          <a:xfrm>
            <a:off x="3530726" y="697695"/>
            <a:ext cx="1304141" cy="0"/>
          </a:xfrm>
          <a:prstGeom prst="line">
            <a:avLst/>
          </a:prstGeom>
          <a:ln w="95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290585C-3CFE-48BC-ADE7-7846B98F7EA6}"/>
              </a:ext>
            </a:extLst>
          </p:cNvPr>
          <p:cNvCxnSpPr>
            <a:cxnSpLocks/>
          </p:cNvCxnSpPr>
          <p:nvPr/>
        </p:nvCxnSpPr>
        <p:spPr>
          <a:xfrm flipV="1">
            <a:off x="3521986" y="788409"/>
            <a:ext cx="0" cy="1182601"/>
          </a:xfrm>
          <a:prstGeom prst="line">
            <a:avLst/>
          </a:prstGeom>
          <a:ln w="95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6CDF06A-D7E5-4833-9605-F09246B92F97}"/>
              </a:ext>
            </a:extLst>
          </p:cNvPr>
          <p:cNvCxnSpPr>
            <a:cxnSpLocks/>
          </p:cNvCxnSpPr>
          <p:nvPr/>
        </p:nvCxnSpPr>
        <p:spPr>
          <a:xfrm flipV="1">
            <a:off x="3516872" y="2052387"/>
            <a:ext cx="0" cy="1300861"/>
          </a:xfrm>
          <a:prstGeom prst="line">
            <a:avLst/>
          </a:prstGeom>
          <a:ln w="95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397208B-E181-4A25-AA5B-823AB5D04362}"/>
              </a:ext>
            </a:extLst>
          </p:cNvPr>
          <p:cNvCxnSpPr>
            <a:cxnSpLocks/>
          </p:cNvCxnSpPr>
          <p:nvPr/>
        </p:nvCxnSpPr>
        <p:spPr>
          <a:xfrm flipV="1">
            <a:off x="3519803" y="3476190"/>
            <a:ext cx="0" cy="1182601"/>
          </a:xfrm>
          <a:prstGeom prst="line">
            <a:avLst/>
          </a:prstGeom>
          <a:ln w="95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Google Shape;96;p16">
            <a:extLst>
              <a:ext uri="{FF2B5EF4-FFF2-40B4-BE49-F238E27FC236}">
                <a16:creationId xmlns:a16="http://schemas.microsoft.com/office/drawing/2014/main" id="{217817D7-4815-4651-9831-E890CA353310}"/>
              </a:ext>
            </a:extLst>
          </p:cNvPr>
          <p:cNvSpPr txBox="1">
            <a:spLocks/>
          </p:cNvSpPr>
          <p:nvPr/>
        </p:nvSpPr>
        <p:spPr>
          <a:xfrm>
            <a:off x="5813151" y="656391"/>
            <a:ext cx="1920024" cy="417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▫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▫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■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■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</a:rPr>
              <a:t>tiny</a:t>
            </a:r>
            <a:endParaRPr lang="es-ES" sz="1100">
              <a:solidFill>
                <a:schemeClr val="dk1"/>
              </a:solidFill>
            </a:endParaRP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huge</a:t>
            </a: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freezing</a:t>
            </a: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boiling</a:t>
            </a: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horrific</a:t>
            </a:r>
            <a:r>
              <a:rPr lang="es-ES" sz="1100">
                <a:solidFill>
                  <a:schemeClr val="dk1"/>
                </a:solidFill>
                <a:sym typeface="Wingdings" panose="05000000000000000000" pitchFamily="2" charset="2"/>
              </a:rPr>
              <a:t> (fatal)</a:t>
            </a:r>
            <a:endParaRPr lang="es-ES" sz="1100" b="1">
              <a:solidFill>
                <a:schemeClr val="dk1"/>
              </a:solidFill>
              <a:sym typeface="Wingdings" panose="05000000000000000000" pitchFamily="2" charset="2"/>
            </a:endParaRP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delighted</a:t>
            </a: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hilarious</a:t>
            </a: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furious</a:t>
            </a: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starving</a:t>
            </a: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exhausted</a:t>
            </a: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gorgeous</a:t>
            </a: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fascinating</a:t>
            </a: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unforgettable</a:t>
            </a: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terrifying</a:t>
            </a: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dk1"/>
                </a:solidFill>
                <a:sym typeface="Wingdings" panose="05000000000000000000" pitchFamily="2" charset="2"/>
              </a:rPr>
              <a:t>disgusting</a:t>
            </a:r>
            <a:r>
              <a:rPr lang="es-ES" sz="1100">
                <a:solidFill>
                  <a:schemeClr val="dk1"/>
                </a:solidFill>
                <a:sym typeface="Wingdings" panose="05000000000000000000" pitchFamily="2" charset="2"/>
              </a:rPr>
              <a:t> (asqueroso)</a:t>
            </a:r>
            <a:endParaRPr lang="es-ES" sz="1100" b="1">
              <a:solidFill>
                <a:schemeClr val="dk1"/>
              </a:solidFill>
              <a:sym typeface="Wingdings" panose="05000000000000000000" pitchFamily="2" charset="2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97F2F33-01B1-4CDE-837B-356A40F13040}"/>
              </a:ext>
            </a:extLst>
          </p:cNvPr>
          <p:cNvSpPr/>
          <p:nvPr/>
        </p:nvSpPr>
        <p:spPr>
          <a:xfrm>
            <a:off x="5828871" y="421486"/>
            <a:ext cx="1304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1600" b="1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Playfair Display" panose="020B0604020202020204" charset="0"/>
              </a:rPr>
              <a:t>Extreme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82A1CE3-F05F-4AC3-9546-59B4E573B6F9}"/>
              </a:ext>
            </a:extLst>
          </p:cNvPr>
          <p:cNvCxnSpPr>
            <a:cxnSpLocks/>
          </p:cNvCxnSpPr>
          <p:nvPr/>
        </p:nvCxnSpPr>
        <p:spPr>
          <a:xfrm>
            <a:off x="5801163" y="697695"/>
            <a:ext cx="1304141" cy="0"/>
          </a:xfrm>
          <a:prstGeom prst="line">
            <a:avLst/>
          </a:prstGeom>
          <a:ln w="95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73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819A50E-5AA2-4DCE-8AC0-1BA4559993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4</a:t>
            </a:fld>
            <a:endParaRPr lang="es-ES"/>
          </a:p>
        </p:txBody>
      </p:sp>
      <p:sp>
        <p:nvSpPr>
          <p:cNvPr id="4" name="Google Shape;94;p16">
            <a:extLst>
              <a:ext uri="{FF2B5EF4-FFF2-40B4-BE49-F238E27FC236}">
                <a16:creationId xmlns:a16="http://schemas.microsoft.com/office/drawing/2014/main" id="{1E607073-E328-400A-B60A-363172C8BD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14684" y="534611"/>
            <a:ext cx="7065900" cy="64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630238" lvl="0" indent="-630238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 startAt="2"/>
            </a:pPr>
            <a:r>
              <a:rPr lang="es-ES" sz="4800"/>
              <a:t>Grammar</a:t>
            </a:r>
            <a:endParaRPr sz="480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823CF12-DD37-4531-A3C9-5AB1C4BAE043}"/>
              </a:ext>
            </a:extLst>
          </p:cNvPr>
          <p:cNvSpPr/>
          <p:nvPr/>
        </p:nvSpPr>
        <p:spPr>
          <a:xfrm>
            <a:off x="554181" y="1183211"/>
            <a:ext cx="3449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2000" b="1" i="1" u="sng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Playfair Display" panose="020B0604020202020204" charset="0"/>
              </a:rPr>
              <a:t>Past perfect and past simple</a:t>
            </a:r>
          </a:p>
        </p:txBody>
      </p:sp>
      <p:pic>
        <p:nvPicPr>
          <p:cNvPr id="6" name="Gráfico 5" descr="Flor sin tallo">
            <a:extLst>
              <a:ext uri="{FF2B5EF4-FFF2-40B4-BE49-F238E27FC236}">
                <a16:creationId xmlns:a16="http://schemas.microsoft.com/office/drawing/2014/main" id="{9A3C0085-0967-4ACD-8F76-EC0079750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145" y="1255766"/>
            <a:ext cx="254494" cy="25449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B248AE8-5F23-4B99-8105-E4C5EEB189F3}"/>
              </a:ext>
            </a:extLst>
          </p:cNvPr>
          <p:cNvSpPr/>
          <p:nvPr/>
        </p:nvSpPr>
        <p:spPr>
          <a:xfrm>
            <a:off x="621639" y="1510260"/>
            <a:ext cx="1304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>
              <a:spcBef>
                <a:spcPts val="600"/>
              </a:spcBef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s-ES" sz="1600" b="1" i="1" u="sng">
                <a:solidFill>
                  <a:schemeClr val="accent1"/>
                </a:solidFill>
                <a:uFill>
                  <a:solidFill>
                    <a:schemeClr val="accent6"/>
                  </a:solidFill>
                </a:uFill>
                <a:latin typeface="Playfair Display" panose="020B0604020202020204" charset="0"/>
              </a:rPr>
              <a:t>Structure</a:t>
            </a:r>
          </a:p>
        </p:txBody>
      </p:sp>
      <p:graphicFrame>
        <p:nvGraphicFramePr>
          <p:cNvPr id="2" name="Tabla 7">
            <a:extLst>
              <a:ext uri="{FF2B5EF4-FFF2-40B4-BE49-F238E27FC236}">
                <a16:creationId xmlns:a16="http://schemas.microsoft.com/office/drawing/2014/main" id="{802E2C76-CF06-4B7E-94DB-764E26D89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014441"/>
              </p:ext>
            </p:extLst>
          </p:nvPr>
        </p:nvGraphicFramePr>
        <p:xfrm>
          <a:off x="383266" y="1921110"/>
          <a:ext cx="3449583" cy="27736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449583">
                  <a:extLst>
                    <a:ext uri="{9D8B030D-6E8A-4147-A177-3AD203B41FA5}">
                      <a16:colId xmlns:a16="http://schemas.microsoft.com/office/drawing/2014/main" val="1925847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>
                          <a:latin typeface="Raleway Thin" panose="020B0604020202020204" charset="0"/>
                        </a:rPr>
                        <a:t>PAST SIMPLE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748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(+)</a:t>
                      </a:r>
                      <a:r>
                        <a:rPr lang="es-ES">
                          <a:latin typeface="Raleway Thin" panose="020B0604020202020204" charset="0"/>
                        </a:rPr>
                        <a:t> Affirmative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436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>
                          <a:latin typeface="Raleway Thin" panose="020B0604020202020204" charset="0"/>
                        </a:rPr>
                        <a:t>-Subject + </a:t>
                      </a:r>
                      <a:r>
                        <a:rPr lang="es-ES" b="1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V-ED</a:t>
                      </a:r>
                      <a:r>
                        <a:rPr lang="es-ES">
                          <a:latin typeface="Raleway Thin" panose="020B0604020202020204" charset="0"/>
                        </a:rPr>
                        <a:t> + Com.</a:t>
                      </a:r>
                    </a:p>
                    <a:p>
                      <a:r>
                        <a:rPr lang="es-ES">
                          <a:latin typeface="Raleway Thin" panose="020B0604020202020204" charset="0"/>
                        </a:rPr>
                        <a:t>-Subject + </a:t>
                      </a:r>
                      <a:r>
                        <a:rPr lang="es-ES" b="1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past simple (irregular) </a:t>
                      </a:r>
                      <a:r>
                        <a:rPr lang="es-ES">
                          <a:latin typeface="Raleway Thin" panose="020B0604020202020204" charset="0"/>
                        </a:rPr>
                        <a:t>+ Com.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37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(-)</a:t>
                      </a:r>
                      <a:r>
                        <a:rPr lang="es-ES">
                          <a:latin typeface="Raleway Thin" panose="020B0604020202020204" charset="0"/>
                        </a:rPr>
                        <a:t> 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059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>
                          <a:latin typeface="Raleway Thin" panose="020B0604020202020204" charset="0"/>
                        </a:rPr>
                        <a:t>-Subject + </a:t>
                      </a:r>
                      <a:r>
                        <a:rPr lang="es-ES" b="1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didn’t</a:t>
                      </a:r>
                      <a:r>
                        <a:rPr lang="es-ES">
                          <a:latin typeface="Raleway Thin" panose="020B0604020202020204" charset="0"/>
                        </a:rPr>
                        <a:t> + </a:t>
                      </a:r>
                      <a:r>
                        <a:rPr lang="es-ES" b="1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V</a:t>
                      </a:r>
                      <a:r>
                        <a:rPr lang="es-ES">
                          <a:latin typeface="Raleway Thin" panose="020B0604020202020204" charset="0"/>
                        </a:rPr>
                        <a:t> + Com.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81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(?) </a:t>
                      </a:r>
                      <a:r>
                        <a:rPr lang="es-ES">
                          <a:latin typeface="Raleway Thin" panose="020B0604020202020204" charset="0"/>
                        </a:rPr>
                        <a:t>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218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>
                          <a:latin typeface="Raleway Thin" panose="020B0604020202020204" charset="0"/>
                        </a:rPr>
                        <a:t>-</a:t>
                      </a:r>
                      <a:r>
                        <a:rPr lang="es-ES" b="1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Did</a:t>
                      </a:r>
                      <a:r>
                        <a:rPr lang="es-ES">
                          <a:latin typeface="Raleway Thin" panose="020B0604020202020204" charset="0"/>
                        </a:rPr>
                        <a:t> + subject + </a:t>
                      </a:r>
                      <a:r>
                        <a:rPr lang="es-ES" b="1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V </a:t>
                      </a:r>
                      <a:r>
                        <a:rPr lang="es-ES">
                          <a:latin typeface="Raleway Thin" panose="020B0604020202020204" charset="0"/>
                        </a:rPr>
                        <a:t>+ Com. ?</a:t>
                      </a:r>
                    </a:p>
                    <a:p>
                      <a:r>
                        <a:rPr lang="es-ES">
                          <a:latin typeface="Raleway Thin" panose="020B0604020202020204" charset="0"/>
                        </a:rPr>
                        <a:t>   -Yes, subject </a:t>
                      </a:r>
                      <a:r>
                        <a:rPr lang="es-ES" b="1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did</a:t>
                      </a:r>
                    </a:p>
                    <a:p>
                      <a:r>
                        <a:rPr lang="es-ES">
                          <a:latin typeface="Raleway Thin" panose="020B0604020202020204" charset="0"/>
                        </a:rPr>
                        <a:t>   -No, subject </a:t>
                      </a:r>
                      <a:r>
                        <a:rPr lang="es-ES" b="1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didn’t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322407"/>
                  </a:ext>
                </a:extLst>
              </a:tr>
            </a:tbl>
          </a:graphicData>
        </a:graphic>
      </p:graphicFrame>
      <p:graphicFrame>
        <p:nvGraphicFramePr>
          <p:cNvPr id="10" name="Tabla 7">
            <a:extLst>
              <a:ext uri="{FF2B5EF4-FFF2-40B4-BE49-F238E27FC236}">
                <a16:creationId xmlns:a16="http://schemas.microsoft.com/office/drawing/2014/main" id="{CBA46203-3DEC-4E2F-B26E-E47A4BF77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113753"/>
              </p:ext>
            </p:extLst>
          </p:nvPr>
        </p:nvGraphicFramePr>
        <p:xfrm>
          <a:off x="4004164" y="1917191"/>
          <a:ext cx="4828110" cy="29870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828110">
                  <a:extLst>
                    <a:ext uri="{9D8B030D-6E8A-4147-A177-3AD203B41FA5}">
                      <a16:colId xmlns:a16="http://schemas.microsoft.com/office/drawing/2014/main" val="1925847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>
                          <a:latin typeface="Raleway Thin" panose="020B0604020202020204" charset="0"/>
                        </a:rPr>
                        <a:t>PAST PERFECT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748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6"/>
                          </a:solidFill>
                          <a:latin typeface="Raleway Thin" panose="020B0604020202020204" charset="0"/>
                        </a:rPr>
                        <a:t>(+)</a:t>
                      </a:r>
                      <a:r>
                        <a:rPr lang="es-ES">
                          <a:latin typeface="Raleway Thin" panose="020B0604020202020204" charset="0"/>
                        </a:rPr>
                        <a:t> Affirmative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436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>
                          <a:latin typeface="Raleway Thin" panose="020B0604020202020204" charset="0"/>
                        </a:rPr>
                        <a:t>-Subject +</a:t>
                      </a:r>
                      <a:r>
                        <a:rPr lang="es-ES" b="1">
                          <a:solidFill>
                            <a:schemeClr val="accent6"/>
                          </a:solidFill>
                          <a:latin typeface="Raleway Thin" panose="020B0604020202020204" charset="0"/>
                        </a:rPr>
                        <a:t> had V-ED</a:t>
                      </a:r>
                      <a:r>
                        <a:rPr lang="es-ES">
                          <a:latin typeface="Raleway Thin" panose="020B0604020202020204" charset="0"/>
                        </a:rPr>
                        <a:t> + Com.</a:t>
                      </a:r>
                    </a:p>
                    <a:p>
                      <a:r>
                        <a:rPr lang="es-ES">
                          <a:latin typeface="Raleway Thin" panose="020B0604020202020204" charset="0"/>
                        </a:rPr>
                        <a:t>-Subject + </a:t>
                      </a:r>
                      <a:r>
                        <a:rPr lang="es-ES" b="1">
                          <a:solidFill>
                            <a:schemeClr val="accent6"/>
                          </a:solidFill>
                          <a:latin typeface="Raleway Thin" panose="020B0604020202020204" charset="0"/>
                        </a:rPr>
                        <a:t>had</a:t>
                      </a:r>
                      <a:r>
                        <a:rPr lang="es-ES">
                          <a:latin typeface="Raleway Thin" panose="020B0604020202020204" charset="0"/>
                        </a:rPr>
                        <a:t> + </a:t>
                      </a:r>
                      <a:r>
                        <a:rPr lang="es-ES" b="1">
                          <a:solidFill>
                            <a:schemeClr val="accent6"/>
                          </a:solidFill>
                          <a:latin typeface="Raleway Thin" panose="020B0604020202020204" charset="0"/>
                        </a:rPr>
                        <a:t>past participle (irregular)</a:t>
                      </a:r>
                      <a:r>
                        <a:rPr lang="es-ES" b="1">
                          <a:latin typeface="Raleway Thin" panose="020B0604020202020204" charset="0"/>
                        </a:rPr>
                        <a:t> </a:t>
                      </a:r>
                      <a:r>
                        <a:rPr lang="es-ES">
                          <a:latin typeface="Raleway Thin" panose="020B0604020202020204" charset="0"/>
                        </a:rPr>
                        <a:t>+ Com.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37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6"/>
                          </a:solidFill>
                          <a:latin typeface="Raleway Thin" panose="020B0604020202020204" charset="0"/>
                        </a:rPr>
                        <a:t>(-) </a:t>
                      </a:r>
                      <a:r>
                        <a:rPr lang="es-ES">
                          <a:latin typeface="Raleway Thin" panose="020B0604020202020204" charset="0"/>
                        </a:rPr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059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>
                          <a:latin typeface="Raleway Thin" panose="020B0604020202020204" charset="0"/>
                        </a:rPr>
                        <a:t>-Subject + </a:t>
                      </a:r>
                      <a:r>
                        <a:rPr lang="es-ES" b="1">
                          <a:solidFill>
                            <a:schemeClr val="accent6"/>
                          </a:solidFill>
                          <a:latin typeface="Raleway Thin" panose="020B0604020202020204" charset="0"/>
                        </a:rPr>
                        <a:t>hadn’t V-ED</a:t>
                      </a:r>
                      <a:r>
                        <a:rPr lang="es-ES">
                          <a:latin typeface="Raleway Thin" panose="020B0604020202020204" charset="0"/>
                        </a:rPr>
                        <a:t> + Com.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>
                          <a:latin typeface="Raleway Thin" panose="020B0604020202020204" charset="0"/>
                        </a:rPr>
                        <a:t>-Subject + </a:t>
                      </a:r>
                      <a:r>
                        <a:rPr lang="es-ES" b="1">
                          <a:solidFill>
                            <a:schemeClr val="accent6"/>
                          </a:solidFill>
                          <a:latin typeface="Raleway Thin" panose="020B0604020202020204" charset="0"/>
                        </a:rPr>
                        <a:t>hadn’t </a:t>
                      </a:r>
                      <a:r>
                        <a:rPr lang="es-ES">
                          <a:latin typeface="Raleway Thin" panose="020B0604020202020204" charset="0"/>
                        </a:rPr>
                        <a:t>+ </a:t>
                      </a:r>
                      <a:r>
                        <a:rPr lang="es-ES" b="1">
                          <a:solidFill>
                            <a:schemeClr val="accent6"/>
                          </a:solidFill>
                          <a:latin typeface="Raleway Thin" panose="020B0604020202020204" charset="0"/>
                        </a:rPr>
                        <a:t>past participle (irregular)</a:t>
                      </a:r>
                      <a:r>
                        <a:rPr lang="es-ES">
                          <a:latin typeface="Raleway Thin" panose="020B0604020202020204" charset="0"/>
                        </a:rPr>
                        <a:t> + Com.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81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6"/>
                          </a:solidFill>
                          <a:latin typeface="Raleway Thin" panose="020B0604020202020204" charset="0"/>
                        </a:rPr>
                        <a:t>(?) </a:t>
                      </a:r>
                      <a:r>
                        <a:rPr lang="es-ES">
                          <a:latin typeface="Raleway Thin" panose="020B0604020202020204" charset="0"/>
                        </a:rPr>
                        <a:t>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218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>
                          <a:latin typeface="Raleway Thin" panose="020B0604020202020204" charset="0"/>
                        </a:rPr>
                        <a:t>-</a:t>
                      </a:r>
                      <a:r>
                        <a:rPr lang="es-ES" b="1">
                          <a:solidFill>
                            <a:schemeClr val="accent6"/>
                          </a:solidFill>
                          <a:latin typeface="Raleway Thin" panose="020B0604020202020204" charset="0"/>
                        </a:rPr>
                        <a:t>Did</a:t>
                      </a:r>
                      <a:r>
                        <a:rPr lang="es-ES">
                          <a:latin typeface="Raleway Thin" panose="020B0604020202020204" charset="0"/>
                        </a:rPr>
                        <a:t> + subject + </a:t>
                      </a:r>
                      <a:r>
                        <a:rPr lang="es-ES" b="1">
                          <a:solidFill>
                            <a:schemeClr val="accent6"/>
                          </a:solidFill>
                          <a:latin typeface="Raleway Thin" panose="020B0604020202020204" charset="0"/>
                        </a:rPr>
                        <a:t>V-ed/past participle (irregular)</a:t>
                      </a:r>
                      <a:r>
                        <a:rPr lang="es-ES">
                          <a:latin typeface="Raleway Thin" panose="020B0604020202020204" charset="0"/>
                        </a:rPr>
                        <a:t> + Com. ?</a:t>
                      </a:r>
                    </a:p>
                    <a:p>
                      <a:r>
                        <a:rPr lang="es-ES">
                          <a:latin typeface="Raleway Thin" panose="020B0604020202020204" charset="0"/>
                        </a:rPr>
                        <a:t>   -Yes, subject </a:t>
                      </a:r>
                      <a:r>
                        <a:rPr lang="es-ES" b="1">
                          <a:solidFill>
                            <a:schemeClr val="accent6"/>
                          </a:solidFill>
                          <a:latin typeface="Raleway Thin" panose="020B0604020202020204" charset="0"/>
                        </a:rPr>
                        <a:t>had</a:t>
                      </a:r>
                    </a:p>
                    <a:p>
                      <a:r>
                        <a:rPr lang="es-ES">
                          <a:latin typeface="Raleway Thin" panose="020B0604020202020204" charset="0"/>
                        </a:rPr>
                        <a:t>   -No, subject </a:t>
                      </a:r>
                      <a:r>
                        <a:rPr lang="es-ES" b="1">
                          <a:solidFill>
                            <a:schemeClr val="accent6"/>
                          </a:solidFill>
                          <a:latin typeface="Raleway Thin" panose="020B0604020202020204" charset="0"/>
                        </a:rPr>
                        <a:t>hadn’t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322407"/>
                  </a:ext>
                </a:extLst>
              </a:tr>
            </a:tbl>
          </a:graphicData>
        </a:graphic>
      </p:graphicFrame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8BD6FF00-B5BE-4C2D-AD70-31AB0D7A4802}"/>
              </a:ext>
            </a:extLst>
          </p:cNvPr>
          <p:cNvSpPr/>
          <p:nvPr/>
        </p:nvSpPr>
        <p:spPr>
          <a:xfrm>
            <a:off x="5867401" y="1486454"/>
            <a:ext cx="2195946" cy="24633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>
                <a:latin typeface="Raleway Thin" panose="020B0604020202020204" charset="0"/>
              </a:rPr>
              <a:t>SUBJECT</a:t>
            </a:r>
            <a:r>
              <a:rPr lang="es-ES" sz="1100" b="1">
                <a:latin typeface="Raleway Thin" panose="020B0604020202020204" charset="0"/>
              </a:rPr>
              <a:t> had </a:t>
            </a:r>
            <a:r>
              <a:rPr lang="es-ES" sz="1100">
                <a:solidFill>
                  <a:schemeClr val="accent6"/>
                </a:solidFill>
                <a:latin typeface="Raleway Thin" panose="020B0604020202020204" charset="0"/>
                <a:sym typeface="Wingdings" panose="05000000000000000000" pitchFamily="2" charset="2"/>
              </a:rPr>
              <a:t></a:t>
            </a:r>
            <a:r>
              <a:rPr lang="es-ES" sz="1100">
                <a:latin typeface="Raleway Thin" panose="020B0604020202020204" charset="0"/>
                <a:sym typeface="Wingdings" panose="05000000000000000000" pitchFamily="2" charset="2"/>
              </a:rPr>
              <a:t> SUBJECT</a:t>
            </a:r>
            <a:r>
              <a:rPr lang="es-ES" sz="1100" b="1">
                <a:latin typeface="Raleway Thin" panose="020B0604020202020204" charset="0"/>
                <a:sym typeface="Wingdings" panose="05000000000000000000" pitchFamily="2" charset="2"/>
              </a:rPr>
              <a:t>’D</a:t>
            </a:r>
            <a:endParaRPr lang="es-ES" sz="1100" b="1">
              <a:latin typeface="Raleway Thi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17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B61A827-CE19-4867-B0F0-D2003AFB27A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5</a:t>
            </a:fld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56D9472-32C5-4F1D-9392-930B8222638E}"/>
              </a:ext>
            </a:extLst>
          </p:cNvPr>
          <p:cNvSpPr/>
          <p:nvPr/>
        </p:nvSpPr>
        <p:spPr>
          <a:xfrm>
            <a:off x="621639" y="521752"/>
            <a:ext cx="1304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>
              <a:spcBef>
                <a:spcPts val="600"/>
              </a:spcBef>
              <a:buClr>
                <a:schemeClr val="accent6"/>
              </a:buClr>
              <a:buSzPct val="100000"/>
              <a:buFont typeface="+mj-lt"/>
              <a:buAutoNum type="arabicPeriod" startAt="2"/>
            </a:pPr>
            <a:r>
              <a:rPr lang="es-ES" sz="1600" b="1" i="1" u="sng">
                <a:solidFill>
                  <a:schemeClr val="accent1"/>
                </a:solidFill>
                <a:uFill>
                  <a:solidFill>
                    <a:schemeClr val="accent6"/>
                  </a:solidFill>
                </a:uFill>
                <a:latin typeface="Playfair Display" panose="020B0604020202020204" charset="0"/>
              </a:rPr>
              <a:t>Use</a:t>
            </a:r>
          </a:p>
        </p:txBody>
      </p:sp>
      <p:sp>
        <p:nvSpPr>
          <p:cNvPr id="19" name="Google Shape;96;p16">
            <a:extLst>
              <a:ext uri="{FF2B5EF4-FFF2-40B4-BE49-F238E27FC236}">
                <a16:creationId xmlns:a16="http://schemas.microsoft.com/office/drawing/2014/main" id="{6844750D-8097-4702-B526-EE05EF2310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89568" y="878935"/>
            <a:ext cx="2768031" cy="652864"/>
          </a:xfrm>
          <a:prstGeom prst="rect">
            <a:avLst/>
          </a:prstGeom>
        </p:spPr>
        <p:txBody>
          <a:bodyPr spcFirstLastPara="1" wrap="square" lIns="0" tIns="0" rIns="0" bIns="0" numCol="1" anchor="t" anchorCtr="0">
            <a:noAutofit/>
          </a:bodyPr>
          <a:lstStyle/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accent6"/>
                </a:solidFill>
              </a:rPr>
              <a:t>Past perfect</a:t>
            </a:r>
            <a:r>
              <a:rPr lang="es-ES" sz="1100" b="1">
                <a:solidFill>
                  <a:schemeClr val="dk1"/>
                </a:solidFill>
              </a:rPr>
              <a:t>: </a:t>
            </a:r>
            <a:r>
              <a:rPr lang="es-ES" sz="1100">
                <a:solidFill>
                  <a:schemeClr val="dk1"/>
                </a:solidFill>
              </a:rPr>
              <a:t>acción que ocurrió </a:t>
            </a:r>
            <a:r>
              <a:rPr lang="es-ES" sz="1100" u="sng">
                <a:solidFill>
                  <a:schemeClr val="dk1"/>
                </a:solidFill>
                <a:uFill>
                  <a:solidFill>
                    <a:schemeClr val="accent1"/>
                  </a:solidFill>
                </a:uFill>
              </a:rPr>
              <a:t>antes</a:t>
            </a:r>
            <a:endParaRPr lang="es-ES" sz="1100" b="1" u="sng">
              <a:solidFill>
                <a:schemeClr val="dk1"/>
              </a:solidFill>
              <a:uFill>
                <a:solidFill>
                  <a:schemeClr val="accent1"/>
                </a:solidFill>
              </a:uFill>
            </a:endParaRP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accent6"/>
                </a:solidFill>
              </a:rPr>
              <a:t>Past simple</a:t>
            </a:r>
            <a:r>
              <a:rPr lang="es-ES" sz="1100" b="1">
                <a:solidFill>
                  <a:schemeClr val="dk1"/>
                </a:solidFill>
              </a:rPr>
              <a:t>:</a:t>
            </a:r>
            <a:r>
              <a:rPr lang="es-ES" sz="1100">
                <a:solidFill>
                  <a:schemeClr val="dk1"/>
                </a:solidFill>
              </a:rPr>
              <a:t> acción que ocurrió </a:t>
            </a:r>
            <a:r>
              <a:rPr lang="es-ES" sz="1100" u="sng">
                <a:solidFill>
                  <a:schemeClr val="dk1"/>
                </a:solidFill>
                <a:uFill>
                  <a:solidFill>
                    <a:schemeClr val="accent1"/>
                  </a:solidFill>
                </a:uFill>
              </a:rPr>
              <a:t>después</a:t>
            </a:r>
            <a:endParaRPr lang="es-ES" sz="1100" b="1" u="sng">
              <a:solidFill>
                <a:schemeClr val="dk1"/>
              </a:solidFill>
              <a:uFill>
                <a:solidFill>
                  <a:schemeClr val="accent1"/>
                </a:solidFill>
              </a:uFill>
              <a:sym typeface="Wingdings" panose="05000000000000000000" pitchFamily="2" charset="2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BDD85C4-C8B2-44D1-AECC-56A329716682}"/>
              </a:ext>
            </a:extLst>
          </p:cNvPr>
          <p:cNvSpPr/>
          <p:nvPr/>
        </p:nvSpPr>
        <p:spPr>
          <a:xfrm>
            <a:off x="621639" y="1521847"/>
            <a:ext cx="20245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>
              <a:spcBef>
                <a:spcPts val="600"/>
              </a:spcBef>
              <a:buClr>
                <a:schemeClr val="accent6"/>
              </a:buClr>
              <a:buSzPct val="100000"/>
              <a:buFont typeface="+mj-lt"/>
              <a:buAutoNum type="arabicPeriod" startAt="3"/>
            </a:pPr>
            <a:r>
              <a:rPr lang="es-ES" sz="1600" b="1" i="1" u="sng">
                <a:solidFill>
                  <a:schemeClr val="accent1"/>
                </a:solidFill>
                <a:uFill>
                  <a:solidFill>
                    <a:schemeClr val="accent6"/>
                  </a:solidFill>
                </a:uFill>
                <a:latin typeface="Playfair Display" panose="020B0604020202020204" charset="0"/>
              </a:rPr>
              <a:t>Time expressions</a:t>
            </a:r>
          </a:p>
        </p:txBody>
      </p:sp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4548594E-EFCB-46D3-85E7-AB6DA8510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702167"/>
              </p:ext>
            </p:extLst>
          </p:nvPr>
        </p:nvGraphicFramePr>
        <p:xfrm>
          <a:off x="824345" y="1982764"/>
          <a:ext cx="6657110" cy="6096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022764">
                  <a:extLst>
                    <a:ext uri="{9D8B030D-6E8A-4147-A177-3AD203B41FA5}">
                      <a16:colId xmlns:a16="http://schemas.microsoft.com/office/drawing/2014/main" val="2038781780"/>
                    </a:ext>
                  </a:extLst>
                </a:gridCol>
                <a:gridCol w="2410691">
                  <a:extLst>
                    <a:ext uri="{9D8B030D-6E8A-4147-A177-3AD203B41FA5}">
                      <a16:colId xmlns:a16="http://schemas.microsoft.com/office/drawing/2014/main" val="2930007016"/>
                    </a:ext>
                  </a:extLst>
                </a:gridCol>
                <a:gridCol w="2223655">
                  <a:extLst>
                    <a:ext uri="{9D8B030D-6E8A-4147-A177-3AD203B41FA5}">
                      <a16:colId xmlns:a16="http://schemas.microsoft.com/office/drawing/2014/main" val="3352354111"/>
                    </a:ext>
                  </a:extLst>
                </a:gridCol>
              </a:tblGrid>
              <a:tr h="166365">
                <a:tc>
                  <a:txBody>
                    <a:bodyPr/>
                    <a:lstStyle/>
                    <a:p>
                      <a:r>
                        <a:rPr lang="es-ES">
                          <a:latin typeface="Raleway Thin" panose="020B0604020202020204" charset="0"/>
                        </a:rPr>
                        <a:t>BY THE TIME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6"/>
                          </a:solidFill>
                          <a:latin typeface="Raleway Thin" panose="020B0604020202020204" charset="0"/>
                        </a:rPr>
                        <a:t>By the time + P.S</a:t>
                      </a:r>
                      <a:r>
                        <a:rPr lang="es-ES" b="1">
                          <a:latin typeface="Raleway Thin" panose="020B0604020202020204" charset="0"/>
                        </a:rPr>
                        <a:t>,</a:t>
                      </a:r>
                      <a:r>
                        <a:rPr lang="es-ES" b="0">
                          <a:latin typeface="Raleway Thin" panose="020B0604020202020204" charset="0"/>
                        </a:rPr>
                        <a:t> P.P</a:t>
                      </a:r>
                      <a:endParaRPr lang="es-ES">
                        <a:latin typeface="Raleway Thin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Raleway Thin" panose="020B0604020202020204" charset="0"/>
                        </a:rPr>
                        <a:t>P.P + </a:t>
                      </a:r>
                      <a:r>
                        <a:rPr lang="es-ES" b="1">
                          <a:solidFill>
                            <a:schemeClr val="accent6"/>
                          </a:solidFill>
                          <a:latin typeface="Raleway Thin" panose="020B0604020202020204" charset="0"/>
                        </a:rPr>
                        <a:t>By the time + P.S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125021"/>
                  </a:ext>
                </a:extLst>
              </a:tr>
              <a:tr h="166365">
                <a:tc>
                  <a:txBody>
                    <a:bodyPr/>
                    <a:lstStyle/>
                    <a:p>
                      <a:r>
                        <a:rPr lang="es-ES" b="0">
                          <a:latin typeface="Raleway Thin" panose="020B0604020202020204" charset="0"/>
                        </a:rPr>
                        <a:t>mientras, para cuando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b="1" i="1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By the time </a:t>
                      </a:r>
                      <a:r>
                        <a:rPr lang="es-ES" i="1" u="none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police </a:t>
                      </a:r>
                      <a:r>
                        <a:rPr lang="es-ES" i="1" u="sng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arrived</a:t>
                      </a:r>
                      <a:r>
                        <a:rPr lang="es-ES" i="1" u="none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, the thieves </a:t>
                      </a:r>
                      <a:r>
                        <a:rPr lang="es-ES" i="1" u="sng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had already gone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17156"/>
                  </a:ext>
                </a:extLst>
              </a:tr>
            </a:tbl>
          </a:graphicData>
        </a:graphic>
      </p:graphicFrame>
      <p:graphicFrame>
        <p:nvGraphicFramePr>
          <p:cNvPr id="23" name="Tabla 11">
            <a:extLst>
              <a:ext uri="{FF2B5EF4-FFF2-40B4-BE49-F238E27FC236}">
                <a16:creationId xmlns:a16="http://schemas.microsoft.com/office/drawing/2014/main" id="{991AD62A-C71A-4655-A4D1-02F362C6E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19725"/>
              </p:ext>
            </p:extLst>
          </p:nvPr>
        </p:nvGraphicFramePr>
        <p:xfrm>
          <a:off x="824345" y="2777708"/>
          <a:ext cx="5424055" cy="6096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76746">
                  <a:extLst>
                    <a:ext uri="{9D8B030D-6E8A-4147-A177-3AD203B41FA5}">
                      <a16:colId xmlns:a16="http://schemas.microsoft.com/office/drawing/2014/main" val="2038781780"/>
                    </a:ext>
                  </a:extLst>
                </a:gridCol>
                <a:gridCol w="2175164">
                  <a:extLst>
                    <a:ext uri="{9D8B030D-6E8A-4147-A177-3AD203B41FA5}">
                      <a16:colId xmlns:a16="http://schemas.microsoft.com/office/drawing/2014/main" val="2930007016"/>
                    </a:ext>
                  </a:extLst>
                </a:gridCol>
                <a:gridCol w="2272145">
                  <a:extLst>
                    <a:ext uri="{9D8B030D-6E8A-4147-A177-3AD203B41FA5}">
                      <a16:colId xmlns:a16="http://schemas.microsoft.com/office/drawing/2014/main" val="3352354111"/>
                    </a:ext>
                  </a:extLst>
                </a:gridCol>
              </a:tblGrid>
              <a:tr h="166365">
                <a:tc>
                  <a:txBody>
                    <a:bodyPr/>
                    <a:lstStyle/>
                    <a:p>
                      <a:r>
                        <a:rPr lang="es-ES">
                          <a:latin typeface="Raleway Thin" panose="020B0604020202020204" charset="0"/>
                        </a:rPr>
                        <a:t>BEFORE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6"/>
                          </a:solidFill>
                          <a:latin typeface="Raleway Thin" panose="020B0604020202020204" charset="0"/>
                        </a:rPr>
                        <a:t>Before + P.S</a:t>
                      </a:r>
                      <a:r>
                        <a:rPr lang="es-ES" b="1">
                          <a:latin typeface="Raleway Thin" panose="020B0604020202020204" charset="0"/>
                        </a:rPr>
                        <a:t>,</a:t>
                      </a:r>
                      <a:r>
                        <a:rPr lang="es-ES" b="0">
                          <a:latin typeface="Raleway Thin" panose="020B0604020202020204" charset="0"/>
                        </a:rPr>
                        <a:t> P.P</a:t>
                      </a:r>
                      <a:endParaRPr lang="es-ES">
                        <a:latin typeface="Raleway Thin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Raleway Thin" panose="020B0604020202020204" charset="0"/>
                        </a:rPr>
                        <a:t>P.P + </a:t>
                      </a:r>
                      <a:r>
                        <a:rPr lang="es-ES" b="1">
                          <a:solidFill>
                            <a:schemeClr val="accent6"/>
                          </a:solidFill>
                          <a:latin typeface="Raleway Thin" panose="020B0604020202020204" charset="0"/>
                        </a:rPr>
                        <a:t>Before + P.S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125021"/>
                  </a:ext>
                </a:extLst>
              </a:tr>
              <a:tr h="166365">
                <a:tc>
                  <a:txBody>
                    <a:bodyPr/>
                    <a:lstStyle/>
                    <a:p>
                      <a:r>
                        <a:rPr lang="es-ES" b="0">
                          <a:latin typeface="Raleway Thin" panose="020B0604020202020204" charset="0"/>
                        </a:rPr>
                        <a:t>antes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b="0" i="1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Rebecca’s ship </a:t>
                      </a:r>
                      <a:r>
                        <a:rPr lang="es-ES" b="0" i="1" u="sng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had broken</a:t>
                      </a:r>
                      <a:r>
                        <a:rPr lang="es-ES" b="0" i="1" u="none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 down </a:t>
                      </a:r>
                      <a:r>
                        <a:rPr lang="es-ES" b="1" i="1" u="none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before</a:t>
                      </a:r>
                      <a:r>
                        <a:rPr lang="es-ES" b="0" i="1" u="none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 it </a:t>
                      </a:r>
                      <a:r>
                        <a:rPr lang="es-ES" b="0" i="1" u="sng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caught</a:t>
                      </a:r>
                      <a:r>
                        <a:rPr lang="es-ES" b="0" i="1" u="none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 fire</a:t>
                      </a:r>
                      <a:endParaRPr lang="es-ES" b="0" i="1">
                        <a:solidFill>
                          <a:schemeClr val="accent1"/>
                        </a:solidFill>
                        <a:latin typeface="Raleway Thin" panose="020B060402020202020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17156"/>
                  </a:ext>
                </a:extLst>
              </a:tr>
            </a:tbl>
          </a:graphicData>
        </a:graphic>
      </p:graphicFrame>
      <p:graphicFrame>
        <p:nvGraphicFramePr>
          <p:cNvPr id="24" name="Tabla 11">
            <a:extLst>
              <a:ext uri="{FF2B5EF4-FFF2-40B4-BE49-F238E27FC236}">
                <a16:creationId xmlns:a16="http://schemas.microsoft.com/office/drawing/2014/main" id="{7A31C20E-A6BB-4B39-B718-71B81C7FA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125638"/>
              </p:ext>
            </p:extLst>
          </p:nvPr>
        </p:nvGraphicFramePr>
        <p:xfrm>
          <a:off x="824345" y="3544901"/>
          <a:ext cx="5299364" cy="6096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38781780"/>
                    </a:ext>
                  </a:extLst>
                </a:gridCol>
                <a:gridCol w="2168237">
                  <a:extLst>
                    <a:ext uri="{9D8B030D-6E8A-4147-A177-3AD203B41FA5}">
                      <a16:colId xmlns:a16="http://schemas.microsoft.com/office/drawing/2014/main" val="2930007016"/>
                    </a:ext>
                  </a:extLst>
                </a:gridCol>
                <a:gridCol w="2140527">
                  <a:extLst>
                    <a:ext uri="{9D8B030D-6E8A-4147-A177-3AD203B41FA5}">
                      <a16:colId xmlns:a16="http://schemas.microsoft.com/office/drawing/2014/main" val="3352354111"/>
                    </a:ext>
                  </a:extLst>
                </a:gridCol>
              </a:tblGrid>
              <a:tr h="166365">
                <a:tc>
                  <a:txBody>
                    <a:bodyPr/>
                    <a:lstStyle/>
                    <a:p>
                      <a:r>
                        <a:rPr lang="es-ES">
                          <a:latin typeface="Raleway Thin" panose="020B0604020202020204" charset="0"/>
                        </a:rPr>
                        <a:t>AFTER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6"/>
                          </a:solidFill>
                          <a:latin typeface="Raleway Thin" panose="020B0604020202020204" charset="0"/>
                        </a:rPr>
                        <a:t>After + P.P</a:t>
                      </a:r>
                      <a:r>
                        <a:rPr lang="es-ES" b="1">
                          <a:latin typeface="Raleway Thin" panose="020B0604020202020204" charset="0"/>
                        </a:rPr>
                        <a:t>,</a:t>
                      </a:r>
                      <a:r>
                        <a:rPr lang="es-ES" b="0">
                          <a:latin typeface="Raleway Thin" panose="020B0604020202020204" charset="0"/>
                        </a:rPr>
                        <a:t> P.S</a:t>
                      </a:r>
                      <a:endParaRPr lang="es-ES">
                        <a:latin typeface="Raleway Thin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Raleway Thin" panose="020B0604020202020204" charset="0"/>
                        </a:rPr>
                        <a:t>P.S + </a:t>
                      </a:r>
                      <a:r>
                        <a:rPr lang="es-ES" b="1">
                          <a:solidFill>
                            <a:schemeClr val="accent6"/>
                          </a:solidFill>
                          <a:latin typeface="Raleway Thin" panose="020B0604020202020204" charset="0"/>
                        </a:rPr>
                        <a:t>After + P.S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125021"/>
                  </a:ext>
                </a:extLst>
              </a:tr>
              <a:tr h="166365">
                <a:tc>
                  <a:txBody>
                    <a:bodyPr/>
                    <a:lstStyle/>
                    <a:p>
                      <a:r>
                        <a:rPr lang="es-ES" b="0">
                          <a:latin typeface="Raleway Thin" panose="020B0604020202020204" charset="0"/>
                        </a:rPr>
                        <a:t>después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b="0" i="1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Rebecca’s ship </a:t>
                      </a:r>
                      <a:r>
                        <a:rPr lang="es-ES" b="0" i="1" u="sng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caught</a:t>
                      </a:r>
                      <a:r>
                        <a:rPr lang="es-ES" b="0" i="1" u="none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 fire </a:t>
                      </a:r>
                      <a:r>
                        <a:rPr lang="es-ES" b="1" i="1" u="none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after</a:t>
                      </a:r>
                      <a:r>
                        <a:rPr lang="es-ES" b="0" i="1" u="none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 it </a:t>
                      </a:r>
                      <a:r>
                        <a:rPr lang="es-ES" b="0" i="1" u="sng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had broken</a:t>
                      </a:r>
                      <a:r>
                        <a:rPr lang="es-ES" b="0" i="1" u="none">
                          <a:solidFill>
                            <a:schemeClr val="accent1"/>
                          </a:solidFill>
                          <a:latin typeface="Raleway Thin" panose="020B0604020202020204" charset="0"/>
                        </a:rPr>
                        <a:t> down</a:t>
                      </a:r>
                      <a:endParaRPr lang="es-ES" b="0" i="1">
                        <a:solidFill>
                          <a:schemeClr val="accent1"/>
                        </a:solidFill>
                        <a:latin typeface="Raleway Thin" panose="020B060402020202020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17156"/>
                  </a:ext>
                </a:extLst>
              </a:tr>
            </a:tbl>
          </a:graphicData>
        </a:graphic>
      </p:graphicFrame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256FAE6-BB58-479F-9461-B17C527022F8}"/>
              </a:ext>
            </a:extLst>
          </p:cNvPr>
          <p:cNvSpPr/>
          <p:nvPr/>
        </p:nvSpPr>
        <p:spPr>
          <a:xfrm>
            <a:off x="6583571" y="2774864"/>
            <a:ext cx="1504821" cy="246336"/>
          </a:xfrm>
          <a:prstGeom prst="roundRect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>
                <a:latin typeface="Raleway Thin" panose="020B0604020202020204" charset="0"/>
              </a:rPr>
              <a:t>had </a:t>
            </a:r>
            <a:r>
              <a:rPr lang="es-ES" sz="1100" b="1" u="sng">
                <a:latin typeface="Raleway Thin" panose="020B0604020202020204" charset="0"/>
              </a:rPr>
              <a:t>already</a:t>
            </a:r>
            <a:r>
              <a:rPr lang="es-ES" sz="1100" b="1">
                <a:latin typeface="Raleway Thin" panose="020B0604020202020204" charset="0"/>
              </a:rPr>
              <a:t> p.p</a:t>
            </a:r>
          </a:p>
        </p:txBody>
      </p:sp>
    </p:spTree>
    <p:extLst>
      <p:ext uri="{BB962C8B-B14F-4D97-AF65-F5344CB8AC3E}">
        <p14:creationId xmlns:p14="http://schemas.microsoft.com/office/powerpoint/2010/main" val="419240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B61A827-CE19-4867-B0F0-D2003AFB27A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6</a:t>
            </a:fld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B71B8CB-21C9-4015-8B94-D5886E3EC844}"/>
              </a:ext>
            </a:extLst>
          </p:cNvPr>
          <p:cNvSpPr/>
          <p:nvPr/>
        </p:nvSpPr>
        <p:spPr>
          <a:xfrm>
            <a:off x="803563" y="622102"/>
            <a:ext cx="3454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2000" b="1" i="1" u="sng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Playfair Display" panose="020B0604020202020204" charset="0"/>
              </a:rPr>
              <a:t>Subject and object questions</a:t>
            </a:r>
          </a:p>
        </p:txBody>
      </p:sp>
      <p:pic>
        <p:nvPicPr>
          <p:cNvPr id="13" name="Gráfico 12" descr="Flor sin tallo">
            <a:extLst>
              <a:ext uri="{FF2B5EF4-FFF2-40B4-BE49-F238E27FC236}">
                <a16:creationId xmlns:a16="http://schemas.microsoft.com/office/drawing/2014/main" id="{5FA18FD9-5962-48BA-9F76-3EB049227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527" y="694657"/>
            <a:ext cx="254494" cy="254494"/>
          </a:xfrm>
          <a:prstGeom prst="rect">
            <a:avLst/>
          </a:prstGeom>
        </p:spPr>
      </p:pic>
      <p:sp>
        <p:nvSpPr>
          <p:cNvPr id="14" name="Google Shape;96;p16">
            <a:extLst>
              <a:ext uri="{FF2B5EF4-FFF2-40B4-BE49-F238E27FC236}">
                <a16:creationId xmlns:a16="http://schemas.microsoft.com/office/drawing/2014/main" id="{29ABC600-6FED-4CC4-94C7-3A65D1245D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0601" y="1022212"/>
            <a:ext cx="5067886" cy="1464678"/>
          </a:xfrm>
          <a:prstGeom prst="rect">
            <a:avLst/>
          </a:prstGeom>
        </p:spPr>
        <p:txBody>
          <a:bodyPr spcFirstLastPara="1" wrap="square" lIns="0" tIns="0" rIns="0" bIns="0" numCol="1" anchor="t" anchorCtr="0">
            <a:noAutofit/>
          </a:bodyPr>
          <a:lstStyle/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accent6"/>
                </a:solidFill>
              </a:rPr>
              <a:t>Subject questions</a:t>
            </a:r>
            <a:r>
              <a:rPr lang="es-ES" sz="1100" b="1">
                <a:solidFill>
                  <a:schemeClr val="dk1"/>
                </a:solidFill>
              </a:rPr>
              <a:t>: </a:t>
            </a:r>
            <a:r>
              <a:rPr lang="es-ES" sz="1100">
                <a:solidFill>
                  <a:schemeClr val="dk1"/>
                </a:solidFill>
              </a:rPr>
              <a:t>Who/What </a:t>
            </a:r>
            <a:r>
              <a:rPr lang="es-ES" sz="1100" b="1">
                <a:solidFill>
                  <a:schemeClr val="accent1"/>
                </a:solidFill>
              </a:rPr>
              <a:t>+</a:t>
            </a:r>
            <a:r>
              <a:rPr lang="es-ES" sz="1100" b="1">
                <a:solidFill>
                  <a:schemeClr val="dk1"/>
                </a:solidFill>
              </a:rPr>
              <a:t> </a:t>
            </a:r>
            <a:r>
              <a:rPr lang="es-ES" sz="1100">
                <a:solidFill>
                  <a:schemeClr val="dk1"/>
                </a:solidFill>
              </a:rPr>
              <a:t>verb </a:t>
            </a:r>
            <a:r>
              <a:rPr lang="es-ES" sz="1100" b="1">
                <a:solidFill>
                  <a:schemeClr val="accent1"/>
                </a:solidFill>
              </a:rPr>
              <a:t>+</a:t>
            </a:r>
            <a:r>
              <a:rPr lang="es-ES" sz="1100">
                <a:solidFill>
                  <a:schemeClr val="dk1"/>
                </a:solidFill>
              </a:rPr>
              <a:t> </a:t>
            </a:r>
            <a:r>
              <a:rPr lang="es-ES" sz="1100" u="sng">
                <a:solidFill>
                  <a:schemeClr val="dk1"/>
                </a:solidFill>
                <a:uFill>
                  <a:solidFill>
                    <a:schemeClr val="accent1"/>
                  </a:solidFill>
                </a:uFill>
              </a:rPr>
              <a:t>object</a:t>
            </a:r>
            <a:r>
              <a:rPr lang="es-ES" sz="1100">
                <a:solidFill>
                  <a:schemeClr val="dk1"/>
                </a:solidFill>
              </a:rPr>
              <a:t>?</a:t>
            </a:r>
          </a:p>
          <a:p>
            <a:pPr marL="547688" lvl="1" indent="-90488">
              <a:spcBef>
                <a:spcPts val="600"/>
              </a:spcBef>
              <a:buClr>
                <a:schemeClr val="accent6"/>
              </a:buClr>
              <a:buSzPts val="1100"/>
              <a:buFont typeface="Raleway Thin"/>
              <a:buChar char="⬩"/>
            </a:pPr>
            <a:r>
              <a:rPr lang="es-ES" sz="1100" b="1" i="1">
                <a:solidFill>
                  <a:schemeClr val="accent1"/>
                </a:solidFill>
                <a:uFill>
                  <a:solidFill>
                    <a:schemeClr val="accent6"/>
                  </a:solidFill>
                </a:uFill>
              </a:rPr>
              <a:t>EX</a:t>
            </a:r>
            <a:r>
              <a:rPr lang="es-ES" sz="1100" i="1">
                <a:uFill>
                  <a:solidFill>
                    <a:schemeClr val="accent6"/>
                  </a:solidFill>
                </a:uFill>
              </a:rPr>
              <a:t>: Who </a:t>
            </a:r>
            <a:r>
              <a:rPr lang="es-ES" sz="1100" b="1" i="1">
                <a:uFill>
                  <a:solidFill>
                    <a:schemeClr val="accent6"/>
                  </a:solidFill>
                </a:uFill>
              </a:rPr>
              <a:t>rescued</a:t>
            </a:r>
            <a:r>
              <a:rPr lang="es-ES" sz="1100" i="1">
                <a:uFill>
                  <a:solidFill>
                    <a:schemeClr val="accent6"/>
                  </a:solidFill>
                </a:uFill>
              </a:rPr>
              <a:t> </a:t>
            </a:r>
            <a:r>
              <a:rPr lang="es-ES" sz="1100" i="1" u="sng">
                <a:uFill>
                  <a:solidFill>
                    <a:schemeClr val="accent6"/>
                  </a:solidFill>
                </a:uFill>
              </a:rPr>
              <a:t>the cat</a:t>
            </a:r>
            <a:r>
              <a:rPr lang="es-ES" sz="1100" i="1">
                <a:uFill>
                  <a:solidFill>
                    <a:schemeClr val="accent6"/>
                  </a:solidFill>
                </a:uFill>
              </a:rPr>
              <a:t>?</a:t>
            </a:r>
            <a:br>
              <a:rPr lang="es-ES" sz="1100" i="1">
                <a:uFill>
                  <a:solidFill>
                    <a:schemeClr val="accent6"/>
                  </a:solidFill>
                </a:uFill>
              </a:rPr>
            </a:br>
            <a:r>
              <a:rPr lang="es-ES" sz="1100" i="1">
                <a:uFill>
                  <a:solidFill>
                    <a:schemeClr val="accent6"/>
                  </a:solidFill>
                </a:uFill>
              </a:rPr>
              <a:t>-</a:t>
            </a:r>
            <a:r>
              <a:rPr lang="es-ES" sz="1100" b="1" i="1">
                <a:uFill>
                  <a:solidFill>
                    <a:schemeClr val="accent6"/>
                  </a:solidFill>
                </a:uFill>
              </a:rPr>
              <a:t>The firefighter</a:t>
            </a:r>
            <a:r>
              <a:rPr lang="es-ES" sz="1100" i="1">
                <a:uFill>
                  <a:solidFill>
                    <a:schemeClr val="accent6"/>
                  </a:solidFill>
                </a:uFill>
              </a:rPr>
              <a:t> rescued </a:t>
            </a:r>
            <a:r>
              <a:rPr lang="es-ES" sz="1100" i="1" u="sng">
                <a:uFill>
                  <a:solidFill>
                    <a:schemeClr val="accent6"/>
                  </a:solidFill>
                </a:uFill>
              </a:rPr>
              <a:t>the cat</a:t>
            </a:r>
            <a:r>
              <a:rPr lang="es-ES" sz="1100" i="1">
                <a:uFill>
                  <a:solidFill>
                    <a:schemeClr val="accent6"/>
                  </a:solidFill>
                </a:uFill>
              </a:rPr>
              <a:t>.</a:t>
            </a:r>
            <a:endParaRPr lang="es-ES" sz="1100" i="1" u="sng">
              <a:solidFill>
                <a:schemeClr val="dk1"/>
              </a:solidFill>
              <a:uFill>
                <a:solidFill>
                  <a:schemeClr val="accent6"/>
                </a:solidFill>
              </a:uFill>
            </a:endParaRPr>
          </a:p>
          <a:p>
            <a:pPr marL="90488" indent="-90488" algn="l">
              <a:spcBef>
                <a:spcPts val="600"/>
              </a:spcBef>
              <a:buClr>
                <a:schemeClr val="accent1"/>
              </a:buClr>
              <a:buSzPts val="1100"/>
              <a:buFont typeface="Raleway Thin"/>
              <a:buChar char="⬩"/>
            </a:pPr>
            <a:r>
              <a:rPr lang="es-ES" sz="1100" b="1">
                <a:solidFill>
                  <a:schemeClr val="accent6"/>
                </a:solidFill>
              </a:rPr>
              <a:t>Object questions</a:t>
            </a:r>
            <a:r>
              <a:rPr lang="es-ES" sz="1100" b="1">
                <a:solidFill>
                  <a:schemeClr val="dk1"/>
                </a:solidFill>
              </a:rPr>
              <a:t>:</a:t>
            </a:r>
            <a:r>
              <a:rPr lang="es-ES" sz="1100">
                <a:solidFill>
                  <a:schemeClr val="dk1"/>
                </a:solidFill>
              </a:rPr>
              <a:t> Who/What </a:t>
            </a:r>
            <a:r>
              <a:rPr lang="es-ES" sz="1100" b="1">
                <a:solidFill>
                  <a:schemeClr val="accent1"/>
                </a:solidFill>
              </a:rPr>
              <a:t>+</a:t>
            </a:r>
            <a:r>
              <a:rPr lang="es-ES" sz="1100">
                <a:solidFill>
                  <a:schemeClr val="dk1"/>
                </a:solidFill>
              </a:rPr>
              <a:t> </a:t>
            </a:r>
            <a:r>
              <a:rPr lang="es-ES" sz="1100" b="1">
                <a:solidFill>
                  <a:schemeClr val="dk1"/>
                </a:solidFill>
              </a:rPr>
              <a:t>auxiliary</a:t>
            </a:r>
            <a:r>
              <a:rPr lang="es-ES" sz="1100">
                <a:solidFill>
                  <a:schemeClr val="dk1"/>
                </a:solidFill>
              </a:rPr>
              <a:t> </a:t>
            </a:r>
            <a:r>
              <a:rPr lang="es-ES" sz="1100" b="1">
                <a:solidFill>
                  <a:schemeClr val="accent1"/>
                </a:solidFill>
              </a:rPr>
              <a:t>+</a:t>
            </a:r>
            <a:r>
              <a:rPr lang="es-ES" sz="1100">
                <a:solidFill>
                  <a:schemeClr val="accent1"/>
                </a:solidFill>
              </a:rPr>
              <a:t> </a:t>
            </a:r>
            <a:r>
              <a:rPr lang="es-ES" sz="1100" u="sng">
                <a:solidFill>
                  <a:schemeClr val="dk1"/>
                </a:solidFill>
                <a:uFill>
                  <a:solidFill>
                    <a:schemeClr val="accent1"/>
                  </a:solidFill>
                </a:uFill>
              </a:rPr>
              <a:t>subject</a:t>
            </a:r>
            <a:r>
              <a:rPr lang="es-ES" sz="1100">
                <a:solidFill>
                  <a:schemeClr val="dk1"/>
                </a:solidFill>
              </a:rPr>
              <a:t> </a:t>
            </a:r>
            <a:r>
              <a:rPr lang="es-ES" sz="1100" b="1">
                <a:solidFill>
                  <a:schemeClr val="dk1"/>
                </a:solidFill>
              </a:rPr>
              <a:t>+</a:t>
            </a:r>
            <a:r>
              <a:rPr lang="es-ES" sz="1100">
                <a:solidFill>
                  <a:schemeClr val="dk1"/>
                </a:solidFill>
              </a:rPr>
              <a:t> verb?</a:t>
            </a:r>
          </a:p>
          <a:p>
            <a:pPr marL="547688" lvl="1" indent="-90488">
              <a:spcBef>
                <a:spcPts val="600"/>
              </a:spcBef>
              <a:buClr>
                <a:schemeClr val="accent6"/>
              </a:buClr>
              <a:buSzPts val="1100"/>
              <a:buFont typeface="Raleway Thin"/>
              <a:buChar char="⬩"/>
            </a:pPr>
            <a:r>
              <a:rPr lang="es-ES" sz="1100" b="1" i="1">
                <a:solidFill>
                  <a:schemeClr val="accent1"/>
                </a:solidFill>
                <a:uFill>
                  <a:solidFill>
                    <a:schemeClr val="accent6"/>
                  </a:solidFill>
                </a:uFill>
              </a:rPr>
              <a:t>EX</a:t>
            </a:r>
            <a:r>
              <a:rPr lang="es-ES" sz="1100" i="1">
                <a:uFill>
                  <a:solidFill>
                    <a:schemeClr val="accent6"/>
                  </a:solidFill>
                </a:uFill>
              </a:rPr>
              <a:t>: Who </a:t>
            </a:r>
            <a:r>
              <a:rPr lang="es-ES" sz="1100" b="1" i="1">
                <a:uFill>
                  <a:solidFill>
                    <a:schemeClr val="accent6"/>
                  </a:solidFill>
                </a:uFill>
              </a:rPr>
              <a:t>did</a:t>
            </a:r>
            <a:r>
              <a:rPr lang="es-ES" sz="1100" i="1">
                <a:uFill>
                  <a:solidFill>
                    <a:schemeClr val="accent6"/>
                  </a:solidFill>
                </a:uFill>
              </a:rPr>
              <a:t> </a:t>
            </a:r>
            <a:r>
              <a:rPr lang="es-ES" sz="1100" i="1" u="sng">
                <a:uFill>
                  <a:solidFill>
                    <a:schemeClr val="accent6"/>
                  </a:solidFill>
                </a:uFill>
              </a:rPr>
              <a:t>the firefighters</a:t>
            </a:r>
            <a:r>
              <a:rPr lang="es-ES" sz="1100" i="1">
                <a:uFill>
                  <a:solidFill>
                    <a:schemeClr val="accent6"/>
                  </a:solidFill>
                </a:uFill>
              </a:rPr>
              <a:t> rescue?</a:t>
            </a:r>
            <a:br>
              <a:rPr lang="es-ES" sz="1100" i="1">
                <a:uFill>
                  <a:solidFill>
                    <a:schemeClr val="accent6"/>
                  </a:solidFill>
                </a:uFill>
              </a:rPr>
            </a:br>
            <a:r>
              <a:rPr lang="es-ES" sz="1100" i="1">
                <a:uFill>
                  <a:solidFill>
                    <a:schemeClr val="accent6"/>
                  </a:solidFill>
                </a:uFill>
              </a:rPr>
              <a:t>-</a:t>
            </a:r>
            <a:r>
              <a:rPr lang="es-ES" sz="1100" i="1" u="sng">
                <a:uFill>
                  <a:solidFill>
                    <a:schemeClr val="accent6"/>
                  </a:solidFill>
                </a:uFill>
              </a:rPr>
              <a:t>The firefighter</a:t>
            </a:r>
            <a:r>
              <a:rPr lang="es-ES" sz="1100" i="1">
                <a:uFill>
                  <a:solidFill>
                    <a:schemeClr val="accent6"/>
                  </a:solidFill>
                </a:uFill>
              </a:rPr>
              <a:t> rescued </a:t>
            </a:r>
            <a:r>
              <a:rPr lang="es-ES" sz="1100" b="1" i="1">
                <a:uFill>
                  <a:solidFill>
                    <a:schemeClr val="accent6"/>
                  </a:solidFill>
                </a:uFill>
              </a:rPr>
              <a:t>the cat</a:t>
            </a:r>
            <a:r>
              <a:rPr lang="es-ES" sz="1100" i="1">
                <a:uFill>
                  <a:solidFill>
                    <a:schemeClr val="accent6"/>
                  </a:solidFill>
                </a:uFill>
              </a:rPr>
              <a:t>.</a:t>
            </a:r>
            <a:endParaRPr lang="es-ES" sz="1100" i="1" u="sng">
              <a:uFill>
                <a:solidFill>
                  <a:schemeClr val="accent6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68417105"/>
      </p:ext>
    </p:extLst>
  </p:cSld>
  <p:clrMapOvr>
    <a:masterClrMapping/>
  </p:clrMapOvr>
</p:sld>
</file>

<file path=ppt/theme/theme1.xml><?xml version="1.0" encoding="utf-8"?>
<a:theme xmlns:a="http://schemas.openxmlformats.org/drawingml/2006/main" name="Nell template">
  <a:themeElements>
    <a:clrScheme name="Custom 347">
      <a:dk1>
        <a:srgbClr val="535B5D"/>
      </a:dk1>
      <a:lt1>
        <a:srgbClr val="FFFFFF"/>
      </a:lt1>
      <a:dk2>
        <a:srgbClr val="557B83"/>
      </a:dk2>
      <a:lt2>
        <a:srgbClr val="EFF2F3"/>
      </a:lt2>
      <a:accent1>
        <a:srgbClr val="8AB7C4"/>
      </a:accent1>
      <a:accent2>
        <a:srgbClr val="BED7DE"/>
      </a:accent2>
      <a:accent3>
        <a:srgbClr val="CCAE74"/>
      </a:accent3>
      <a:accent4>
        <a:srgbClr val="E5DBC8"/>
      </a:accent4>
      <a:accent5>
        <a:srgbClr val="EC9D82"/>
      </a:accent5>
      <a:accent6>
        <a:srgbClr val="92685D"/>
      </a:accent6>
      <a:hlink>
        <a:srgbClr val="557B8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450</Words>
  <Application>Microsoft Office PowerPoint</Application>
  <PresentationFormat>Presentación en pantalla (16:9)</PresentationFormat>
  <Paragraphs>110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Playfair Display</vt:lpstr>
      <vt:lpstr>Raleway Thin</vt:lpstr>
      <vt:lpstr>Arial</vt:lpstr>
      <vt:lpstr>Nell template</vt:lpstr>
      <vt:lpstr>English unit 2</vt:lpstr>
      <vt:lpstr>Vocabulary</vt:lpstr>
      <vt:lpstr>Presentación de PowerPoint</vt:lpstr>
      <vt:lpstr>Grammar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unit 2</dc:title>
  <cp:lastModifiedBy>Eva Arnau</cp:lastModifiedBy>
  <cp:revision>14</cp:revision>
  <dcterms:modified xsi:type="dcterms:W3CDTF">2022-11-30T17:22:36Z</dcterms:modified>
</cp:coreProperties>
</file>