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98" r:id="rId4"/>
    <p:sldId id="299" r:id="rId5"/>
    <p:sldId id="303" r:id="rId6"/>
    <p:sldId id="304" r:id="rId7"/>
    <p:sldId id="296" r:id="rId8"/>
    <p:sldId id="297" r:id="rId9"/>
    <p:sldId id="300" r:id="rId10"/>
    <p:sldId id="301" r:id="rId11"/>
    <p:sldId id="302" r:id="rId12"/>
    <p:sldId id="305" r:id="rId13"/>
    <p:sldId id="306" r:id="rId14"/>
  </p:sldIdLst>
  <p:sldSz cx="9144000" cy="5143500" type="screen16x9"/>
  <p:notesSz cx="6858000" cy="9144000"/>
  <p:embeddedFontLst>
    <p:embeddedFont>
      <p:font typeface="Bellota Text Light" panose="020B0604020202020204" charset="0"/>
      <p:regular r:id="rId16"/>
      <p:bold r:id="rId17"/>
      <p:italic r:id="rId18"/>
      <p:boldItalic r:id="rId19"/>
    </p:embeddedFont>
    <p:embeddedFont>
      <p:font typeface="Parisienne" panose="020B0604020202020204" charset="0"/>
      <p:regular r:id="rId20"/>
    </p:embeddedFont>
    <p:embeddedFont>
      <p:font typeface="Vidaloka" panose="020B060402020202020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B4430-2524-4F17-90F3-FB2896347D83}">
  <a:tblStyle styleId="{D5CB4430-2524-4F17-90F3-FB2896347D8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6CB284C-9BF5-42FC-AE91-A9D059309DA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1425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2307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5528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9526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31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2547725"/>
            <a:ext cx="2595750" cy="2595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548700" y="548700"/>
            <a:ext cx="8046600" cy="40461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8425" y="-25"/>
            <a:ext cx="3925575" cy="49327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94975" y="1003175"/>
            <a:ext cx="4781700" cy="171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2616525"/>
            <a:ext cx="1540475" cy="2526975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6"/>
          <p:cNvSpPr/>
          <p:nvPr/>
        </p:nvSpPr>
        <p:spPr>
          <a:xfrm>
            <a:off x="548700" y="548700"/>
            <a:ext cx="8046600" cy="40461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994975" y="9842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994975" y="1524825"/>
            <a:ext cx="3342600" cy="269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⊳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806447" y="1524825"/>
            <a:ext cx="3342600" cy="269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⊳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pic>
        <p:nvPicPr>
          <p:cNvPr id="45" name="Google Shape;45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2550" y="0"/>
            <a:ext cx="3161451" cy="198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116650"/>
            <a:ext cx="1481525" cy="20268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8"/>
          <p:cNvSpPr/>
          <p:nvPr/>
        </p:nvSpPr>
        <p:spPr>
          <a:xfrm>
            <a:off x="548700" y="548700"/>
            <a:ext cx="8046600" cy="40461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994975" y="984265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pic>
        <p:nvPicPr>
          <p:cNvPr id="60" name="Google Shape;6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9375" y="0"/>
            <a:ext cx="3734625" cy="234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/>
          <p:nvPr/>
        </p:nvSpPr>
        <p:spPr>
          <a:xfrm>
            <a:off x="548700" y="548700"/>
            <a:ext cx="8046600" cy="40461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94975" y="984265"/>
            <a:ext cx="71541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94975" y="1524837"/>
            <a:ext cx="7154100" cy="28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ellota Text Light"/>
              <a:buChar char="⊳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1pPr>
            <a:lvl2pPr marL="914400" lvl="1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ellota Text Light"/>
              <a:buChar char="○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2pPr>
            <a:lvl3pPr marL="1371600" lvl="2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ellota Text Light"/>
              <a:buChar char="■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3pPr>
            <a:lvl4pPr marL="1828800" lvl="3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●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4pPr>
            <a:lvl5pPr marL="2286000" lvl="4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○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5pPr>
            <a:lvl6pPr marL="2743200" lvl="5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■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6pPr>
            <a:lvl7pPr marL="3200400" lvl="6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●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7pPr>
            <a:lvl8pPr marL="3657600" lvl="7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○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8pPr>
            <a:lvl9pPr marL="4114800" lvl="8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llota Text Light"/>
              <a:buChar char="■"/>
              <a:defRPr sz="24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1pPr>
            <a:lvl2pPr lvl="1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2pPr>
            <a:lvl3pPr lvl="2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3pPr>
            <a:lvl4pPr lvl="3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4pPr>
            <a:lvl5pPr lvl="4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5pPr>
            <a:lvl6pPr lvl="5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6pPr>
            <a:lvl7pPr lvl="6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7pPr>
            <a:lvl8pPr lvl="7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8pPr>
            <a:lvl9pPr lvl="8" algn="ctr" rtl="0">
              <a:buNone/>
              <a:defRPr sz="1300">
                <a:solidFill>
                  <a:schemeClr val="accent6"/>
                </a:solidFill>
                <a:latin typeface="Parisienne"/>
                <a:ea typeface="Parisienne"/>
                <a:cs typeface="Parisienne"/>
                <a:sym typeface="Parisienn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4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994975" y="1003175"/>
            <a:ext cx="4781700" cy="273755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b="1" u="sng">
                <a:solidFill>
                  <a:schemeClr val="accent1"/>
                </a:solidFill>
                <a:uFill>
                  <a:solidFill>
                    <a:schemeClr val="accent5"/>
                  </a:solidFill>
                </a:uFill>
              </a:rPr>
              <a:t>ENGLISH</a:t>
            </a:r>
            <a:r>
              <a:rPr lang="es-ES" b="1">
                <a:solidFill>
                  <a:schemeClr val="accent1"/>
                </a:solidFill>
              </a:rPr>
              <a:t>:</a:t>
            </a:r>
            <a:br>
              <a:rPr lang="es-ES" b="1" u="sng"/>
            </a:br>
            <a:r>
              <a:rPr lang="es-ES"/>
              <a:t>Starter unit</a:t>
            </a:r>
            <a:br>
              <a:rPr lang="es-ES"/>
            </a:br>
            <a:r>
              <a:rPr lang="es-ES">
                <a:solidFill>
                  <a:schemeClr val="accent1"/>
                </a:solidFill>
              </a:rPr>
              <a:t>+</a:t>
            </a:r>
            <a:r>
              <a:rPr lang="es-ES"/>
              <a:t> Unit 1</a:t>
            </a:r>
            <a:endParaRPr b="1" u="sn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1C76F26-4721-4002-8251-AE8EAA58D4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75547" y="71422"/>
            <a:ext cx="548700" cy="54870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10</a:t>
            </a:fld>
            <a:endParaRPr lang="es-ES"/>
          </a:p>
        </p:txBody>
      </p:sp>
      <p:graphicFrame>
        <p:nvGraphicFramePr>
          <p:cNvPr id="13" name="Tabla 5">
            <a:extLst>
              <a:ext uri="{FF2B5EF4-FFF2-40B4-BE49-F238E27FC236}">
                <a16:creationId xmlns:a16="http://schemas.microsoft.com/office/drawing/2014/main" id="{CD270C0C-5DE1-444C-AB1D-E2E93C467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933837"/>
              </p:ext>
            </p:extLst>
          </p:nvPr>
        </p:nvGraphicFramePr>
        <p:xfrm>
          <a:off x="621979" y="1937905"/>
          <a:ext cx="3352800" cy="3124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11562029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VERBS + INFINITIVE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(</a:t>
                      </a:r>
                      <a:r>
                        <a:rPr lang="es-ES" b="0" strike="noStrike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to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____)</a:t>
                      </a:r>
                      <a:endParaRPr lang="es-ES">
                        <a:solidFill>
                          <a:schemeClr val="accent1"/>
                        </a:solidFill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496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after some adjectives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134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easy, difficult, lucky, happy...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35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-It’s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difficult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to Paint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a portrait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388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as an explanation of an action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991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to</a:t>
                      </a:r>
                      <a:r>
                        <a:rPr lang="es-ES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>
                          <a:latin typeface="Bellota Text Light" panose="020B0604020202020204" charset="0"/>
                          <a:ea typeface="Bellota Text Light" panose="020B060402020202020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  <a:sym typeface="Wingdings" panose="05000000000000000000" pitchFamily="2" charset="2"/>
                        </a:rPr>
                        <a:t>para</a:t>
                      </a:r>
                      <a:endParaRPr lang="es-ES" b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854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-We went to Paris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to visit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the “Louvre”.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772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after some words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79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i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want, decide, hope, remember, forget, afford, plan, try, would like...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638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would like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to buy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a house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831558"/>
                  </a:ext>
                </a:extLst>
              </a:tr>
            </a:tbl>
          </a:graphicData>
        </a:graphic>
      </p:graphicFrame>
      <p:graphicFrame>
        <p:nvGraphicFramePr>
          <p:cNvPr id="14" name="Tabla 5">
            <a:extLst>
              <a:ext uri="{FF2B5EF4-FFF2-40B4-BE49-F238E27FC236}">
                <a16:creationId xmlns:a16="http://schemas.microsoft.com/office/drawing/2014/main" id="{D0222905-AA24-4EFB-9051-B6358AD1A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9351"/>
              </p:ext>
            </p:extLst>
          </p:nvPr>
        </p:nvGraphicFramePr>
        <p:xfrm>
          <a:off x="4434825" y="247650"/>
          <a:ext cx="3646486" cy="4648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46486">
                  <a:extLst>
                    <a:ext uri="{9D8B030D-6E8A-4147-A177-3AD203B41FA5}">
                      <a16:colId xmlns:a16="http://schemas.microsoft.com/office/drawing/2014/main" val="11562029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VERBS + GERUND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(-ing)</a:t>
                      </a:r>
                      <a:endParaRPr lang="es-ES">
                        <a:solidFill>
                          <a:schemeClr val="accent1"/>
                        </a:solidFill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496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likes and dislikes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134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like, prefer, love, hate, enjoy...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35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like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cook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ing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388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end or repetition of an action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991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finish, stop, give up, begin, start...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854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-Have you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finished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eat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ing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?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772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i="0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after preposition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79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i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before, after, for, at, in...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638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Before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go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ing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to school, I have a shower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831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verbs as the subject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525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finish, stop, give up, begin, start, keep, go 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8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-Read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ing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is amazing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181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go + sport / hobbie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56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swimming, dancing, shopping, camping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682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-She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goes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swimm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ing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in the summer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182813"/>
                  </a:ext>
                </a:extLst>
              </a:tr>
            </a:tbl>
          </a:graphicData>
        </a:graphic>
      </p:graphicFrame>
      <p:graphicFrame>
        <p:nvGraphicFramePr>
          <p:cNvPr id="15" name="Tabla 5">
            <a:extLst>
              <a:ext uri="{FF2B5EF4-FFF2-40B4-BE49-F238E27FC236}">
                <a16:creationId xmlns:a16="http://schemas.microsoft.com/office/drawing/2014/main" id="{83616F48-8ECD-4166-B317-C6AAECB87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463464"/>
              </p:ext>
            </p:extLst>
          </p:nvPr>
        </p:nvGraphicFramePr>
        <p:xfrm>
          <a:off x="621979" y="582995"/>
          <a:ext cx="3418610" cy="11734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418610">
                  <a:extLst>
                    <a:ext uri="{9D8B030D-6E8A-4147-A177-3AD203B41FA5}">
                      <a16:colId xmlns:a16="http://schemas.microsoft.com/office/drawing/2014/main" val="11562029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VERBS + BASE INFINITIVE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(</a:t>
                      </a:r>
                      <a:r>
                        <a:rPr lang="es-ES" b="0" strike="sngStrike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to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____)</a:t>
                      </a:r>
                      <a:endParaRPr lang="es-ES">
                        <a:solidFill>
                          <a:schemeClr val="accent1"/>
                        </a:solidFill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496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modal verbs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134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can, could, will, should, may, must, might...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35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-It </a:t>
                      </a:r>
                      <a:r>
                        <a:rPr lang="es-ES" sz="1100" i="1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might</a:t>
                      </a:r>
                      <a:r>
                        <a:rPr lang="es-ES" sz="1100" i="1" u="non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rain tomorrow</a:t>
                      </a:r>
                      <a:endParaRPr lang="es-ES" sz="1100" i="1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388368"/>
                  </a:ext>
                </a:extLst>
              </a:tr>
            </a:tbl>
          </a:graphicData>
        </a:graphic>
      </p:graphicFrame>
      <p:sp>
        <p:nvSpPr>
          <p:cNvPr id="16" name="Google Shape;89;p14">
            <a:extLst>
              <a:ext uri="{FF2B5EF4-FFF2-40B4-BE49-F238E27FC236}">
                <a16:creationId xmlns:a16="http://schemas.microsoft.com/office/drawing/2014/main" id="{0E952473-C5DE-4CEE-9B52-5FF6E961DFA4}"/>
              </a:ext>
            </a:extLst>
          </p:cNvPr>
          <p:cNvSpPr txBox="1">
            <a:spLocks/>
          </p:cNvSpPr>
          <p:nvPr/>
        </p:nvSpPr>
        <p:spPr>
          <a:xfrm>
            <a:off x="583156" y="189395"/>
            <a:ext cx="489213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verbs combination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D73E9754-9C36-437C-AB23-D014808D947D}"/>
              </a:ext>
            </a:extLst>
          </p:cNvPr>
          <p:cNvSpPr/>
          <p:nvPr/>
        </p:nvSpPr>
        <p:spPr>
          <a:xfrm>
            <a:off x="5077691" y="3837709"/>
            <a:ext cx="131618" cy="131618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1721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1C76F26-4721-4002-8251-AE8EAA58D4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11</a:t>
            </a:fld>
            <a:endParaRPr lang="es-ES"/>
          </a:p>
        </p:txBody>
      </p:sp>
      <p:sp>
        <p:nvSpPr>
          <p:cNvPr id="4" name="Google Shape;89;p14">
            <a:extLst>
              <a:ext uri="{FF2B5EF4-FFF2-40B4-BE49-F238E27FC236}">
                <a16:creationId xmlns:a16="http://schemas.microsoft.com/office/drawing/2014/main" id="{FAA8A441-A035-4EF6-B3BE-D9DD986AC0A4}"/>
              </a:ext>
            </a:extLst>
          </p:cNvPr>
          <p:cNvSpPr txBox="1">
            <a:spLocks/>
          </p:cNvSpPr>
          <p:nvPr/>
        </p:nvSpPr>
        <p:spPr>
          <a:xfrm>
            <a:off x="753597" y="697243"/>
            <a:ext cx="489213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past simple &amp; continuous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A905437-5C4F-4BBA-BD80-4B575B8F7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776683"/>
              </p:ext>
            </p:extLst>
          </p:nvPr>
        </p:nvGraphicFramePr>
        <p:xfrm>
          <a:off x="944129" y="1376681"/>
          <a:ext cx="2772385" cy="24688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72385">
                  <a:extLst>
                    <a:ext uri="{9D8B030D-6E8A-4147-A177-3AD203B41FA5}">
                      <a16:colId xmlns:a16="http://schemas.microsoft.com/office/drawing/2014/main" val="3737872874"/>
                    </a:ext>
                  </a:extLst>
                </a:gridCol>
              </a:tblGrid>
              <a:tr h="14298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PAST SIMPLE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62570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(+)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21970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-SUBJECT +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-ED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-SUBJECT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IRREGULAR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V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3406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(-)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97681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DIDN’T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V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51397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(?)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19625"/>
                  </a:ext>
                </a:extLst>
              </a:tr>
              <a:tr h="24679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DID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SUBJECT + V + COM.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?</a:t>
                      </a:r>
                    </a:p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-Yes,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DID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-No,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DIDN’T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27868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FD919FF-A145-4C80-89B9-332BC929E812}"/>
              </a:ext>
            </a:extLst>
          </p:cNvPr>
          <p:cNvSpPr txBox="1"/>
          <p:nvPr/>
        </p:nvSpPr>
        <p:spPr>
          <a:xfrm>
            <a:off x="892479" y="1103539"/>
            <a:ext cx="1997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single completed action</a:t>
            </a:r>
          </a:p>
        </p:txBody>
      </p:sp>
      <p:graphicFrame>
        <p:nvGraphicFramePr>
          <p:cNvPr id="13" name="Tabla 5">
            <a:extLst>
              <a:ext uri="{FF2B5EF4-FFF2-40B4-BE49-F238E27FC236}">
                <a16:creationId xmlns:a16="http://schemas.microsoft.com/office/drawing/2014/main" id="{42D1C682-98D7-4473-9F12-ED261237B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095897"/>
              </p:ext>
            </p:extLst>
          </p:nvPr>
        </p:nvGraphicFramePr>
        <p:xfrm>
          <a:off x="5272666" y="1023618"/>
          <a:ext cx="2927205" cy="28346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927205">
                  <a:extLst>
                    <a:ext uri="{9D8B030D-6E8A-4147-A177-3AD203B41FA5}">
                      <a16:colId xmlns:a16="http://schemas.microsoft.com/office/drawing/2014/main" val="3737872874"/>
                    </a:ext>
                  </a:extLst>
                </a:gridCol>
              </a:tblGrid>
              <a:tr h="14298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PAST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62570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(+)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21970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-I/He/She/It 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WAS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-We/You/They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WERE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3406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(-)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97681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-I/He/She/It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WASN’T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 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+ COM.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-We/You/They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WEREN’T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51397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(?)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19625"/>
                  </a:ext>
                </a:extLst>
              </a:tr>
              <a:tr h="24679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WAS/WERE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SUBJECT +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?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-Yes,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WAS/WERE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-No,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WASN’T/WEREN’T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27868"/>
                  </a:ext>
                </a:extLst>
              </a:tr>
            </a:tbl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CA1B96B3-E5A6-47A5-AC7F-0EFDD5457ECB}"/>
              </a:ext>
            </a:extLst>
          </p:cNvPr>
          <p:cNvSpPr txBox="1"/>
          <p:nvPr/>
        </p:nvSpPr>
        <p:spPr>
          <a:xfrm>
            <a:off x="5221016" y="750476"/>
            <a:ext cx="2408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action in progress in the past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E151654-801C-4BDB-8598-5C4887C0BB78}"/>
              </a:ext>
            </a:extLst>
          </p:cNvPr>
          <p:cNvSpPr txBox="1"/>
          <p:nvPr/>
        </p:nvSpPr>
        <p:spPr>
          <a:xfrm>
            <a:off x="767913" y="3947883"/>
            <a:ext cx="7608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PAST SIMPLE 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+ WHILE + 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PAST CONTINUOUS 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= WHILE + 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PAST CONTINUOUS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,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 PAST SIMPLE</a:t>
            </a:r>
          </a:p>
          <a:p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PAST CONTINUOUS 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+ WHEN + 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PAST SIMPLE 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= WHEN + 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PAST SIMPLE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,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 PAST CONTINUOUS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703EE31-A54E-4D36-9AD9-E37B7A86D14D}"/>
              </a:ext>
            </a:extLst>
          </p:cNvPr>
          <p:cNvSpPr/>
          <p:nvPr/>
        </p:nvSpPr>
        <p:spPr>
          <a:xfrm>
            <a:off x="87456" y="96417"/>
            <a:ext cx="2641889" cy="5112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100">
                <a:latin typeface="Bellota Text Light" panose="020B0604020202020204" charset="0"/>
                <a:ea typeface="Bellota Text Light" panose="020B0604020202020204" charset="0"/>
              </a:rPr>
              <a:t>SUBJECT + </a:t>
            </a:r>
            <a:r>
              <a:rPr lang="es-ES" sz="1100" b="1">
                <a:latin typeface="Bellota Text Light" panose="020B0604020202020204" charset="0"/>
                <a:ea typeface="Bellota Text Light" panose="020B0604020202020204" charset="0"/>
              </a:rPr>
              <a:t>used to</a:t>
            </a:r>
            <a:r>
              <a:rPr lang="es-ES" sz="1100">
                <a:latin typeface="Bellota Text Light" panose="020B0604020202020204" charset="0"/>
                <a:ea typeface="Bellota Text Light" panose="020B0604020202020204" charset="0"/>
              </a:rPr>
              <a:t> + V + COM.</a:t>
            </a:r>
          </a:p>
          <a:p>
            <a:r>
              <a:rPr lang="es-ES" sz="1100">
                <a:latin typeface="Bellota Text Light" panose="020B0604020202020204" charset="0"/>
                <a:ea typeface="Bellota Text Light" panose="020B0604020202020204" charset="0"/>
              </a:rPr>
              <a:t>SUBJECT + </a:t>
            </a:r>
            <a:r>
              <a:rPr lang="es-ES" sz="1100" b="1">
                <a:latin typeface="Bellota Text Light" panose="020B0604020202020204" charset="0"/>
                <a:ea typeface="Bellota Text Light" panose="020B0604020202020204" charset="0"/>
              </a:rPr>
              <a:t>didn’t use to</a:t>
            </a:r>
            <a:r>
              <a:rPr lang="es-ES" sz="1100">
                <a:latin typeface="Bellota Text Light" panose="020B0604020202020204" charset="0"/>
                <a:ea typeface="Bellota Text Light" panose="020B0604020202020204" charset="0"/>
              </a:rPr>
              <a:t> + V + COM.</a:t>
            </a:r>
          </a:p>
          <a:p>
            <a:r>
              <a:rPr lang="es-ES" sz="1100" b="1">
                <a:latin typeface="Bellota Text Light" panose="020B0604020202020204" charset="0"/>
                <a:ea typeface="Bellota Text Light" panose="020B0604020202020204" charset="0"/>
              </a:rPr>
              <a:t>DID</a:t>
            </a:r>
            <a:r>
              <a:rPr lang="es-ES" sz="1100">
                <a:latin typeface="Bellota Text Light" panose="020B0604020202020204" charset="0"/>
                <a:ea typeface="Bellota Text Light" panose="020B0604020202020204" charset="0"/>
              </a:rPr>
              <a:t> + SUBJECT + </a:t>
            </a:r>
            <a:r>
              <a:rPr lang="es-ES" sz="1100" b="1">
                <a:latin typeface="Bellota Text Light" panose="020B0604020202020204" charset="0"/>
                <a:ea typeface="Bellota Text Light" panose="020B0604020202020204" charset="0"/>
              </a:rPr>
              <a:t>use to</a:t>
            </a:r>
            <a:r>
              <a:rPr lang="es-ES" sz="1100">
                <a:latin typeface="Bellota Text Light" panose="020B0604020202020204" charset="0"/>
                <a:ea typeface="Bellota Text Light" panose="020B0604020202020204" charset="0"/>
              </a:rPr>
              <a:t> + V. + COM. </a:t>
            </a:r>
            <a:r>
              <a:rPr lang="es-ES" sz="1100" b="1">
                <a:latin typeface="Bellota Text Light" panose="020B0604020202020204" charset="0"/>
                <a:ea typeface="Bellota Text Light" panose="020B0604020202020204" charset="0"/>
              </a:rPr>
              <a:t>?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27EC7A2-FBF9-4D33-953F-39054F99C106}"/>
              </a:ext>
            </a:extLst>
          </p:cNvPr>
          <p:cNvSpPr/>
          <p:nvPr/>
        </p:nvSpPr>
        <p:spPr>
          <a:xfrm>
            <a:off x="2711624" y="1114484"/>
            <a:ext cx="21130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(datos/momentos concretos)</a:t>
            </a:r>
            <a:endParaRPr lang="es-ES" sz="120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9FD81B-6DEC-47B9-90FB-C991F775BBE4}"/>
              </a:ext>
            </a:extLst>
          </p:cNvPr>
          <p:cNvSpPr txBox="1"/>
          <p:nvPr/>
        </p:nvSpPr>
        <p:spPr>
          <a:xfrm>
            <a:off x="3681878" y="1384375"/>
            <a:ext cx="7168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ago, last</a:t>
            </a:r>
          </a:p>
        </p:txBody>
      </p:sp>
    </p:spTree>
    <p:extLst>
      <p:ext uri="{BB962C8B-B14F-4D97-AF65-F5344CB8AC3E}">
        <p14:creationId xmlns:p14="http://schemas.microsoft.com/office/powerpoint/2010/main" val="1742814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1C76F26-4721-4002-8251-AE8EAA58D4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12</a:t>
            </a:fld>
            <a:endParaRPr lang="es-ES"/>
          </a:p>
        </p:txBody>
      </p:sp>
      <p:sp>
        <p:nvSpPr>
          <p:cNvPr id="4" name="Google Shape;89;p14">
            <a:extLst>
              <a:ext uri="{FF2B5EF4-FFF2-40B4-BE49-F238E27FC236}">
                <a16:creationId xmlns:a16="http://schemas.microsoft.com/office/drawing/2014/main" id="{FAA8A441-A035-4EF6-B3BE-D9DD986AC0A4}"/>
              </a:ext>
            </a:extLst>
          </p:cNvPr>
          <p:cNvSpPr txBox="1">
            <a:spLocks/>
          </p:cNvSpPr>
          <p:nvPr/>
        </p:nvSpPr>
        <p:spPr>
          <a:xfrm>
            <a:off x="818684" y="731007"/>
            <a:ext cx="489213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present perfect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A905437-5C4F-4BBA-BD80-4B575B8F7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881918"/>
              </p:ext>
            </p:extLst>
          </p:nvPr>
        </p:nvGraphicFramePr>
        <p:xfrm>
          <a:off x="818684" y="1500214"/>
          <a:ext cx="2915116" cy="26517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915116">
                  <a:extLst>
                    <a:ext uri="{9D8B030D-6E8A-4147-A177-3AD203B41FA5}">
                      <a16:colId xmlns:a16="http://schemas.microsoft.com/office/drawing/2014/main" val="3737872874"/>
                    </a:ext>
                  </a:extLst>
                </a:gridCol>
              </a:tblGrid>
              <a:tr h="14298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PRESENT PERFECT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62570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(+)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21970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-I/We/You/They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HAVE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P.V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-He/She/It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HAS P.V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3406"/>
                  </a:ext>
                </a:extLst>
              </a:tr>
              <a:tr h="175082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(-)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97681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-I/We/You/They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HAVEN’T P.V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-He/She/It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HASN’T P.V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51397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(?)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19625"/>
                  </a:ext>
                </a:extLst>
              </a:tr>
              <a:tr h="24679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HAVE/HAS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SUBJECT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P.V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?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-Yes,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HAVE/HAS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-No,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HAVEN’T/HASN’T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2786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B19BBCF8-7806-41FD-AB42-B855B8E5BBD8}"/>
              </a:ext>
            </a:extLst>
          </p:cNvPr>
          <p:cNvSpPr txBox="1"/>
          <p:nvPr/>
        </p:nvSpPr>
        <p:spPr>
          <a:xfrm>
            <a:off x="753597" y="1219231"/>
            <a:ext cx="3122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actions in recent past, are still relevant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E2F2DF5E-EB1D-44F8-9AE3-F4F034BE1BBA}"/>
              </a:ext>
            </a:extLst>
          </p:cNvPr>
          <p:cNvCxnSpPr/>
          <p:nvPr/>
        </p:nvCxnSpPr>
        <p:spPr>
          <a:xfrm>
            <a:off x="3742608" y="1638760"/>
            <a:ext cx="2978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5314B23-FFFB-4278-AFA8-5E05BDAA349C}"/>
              </a:ext>
            </a:extLst>
          </p:cNvPr>
          <p:cNvSpPr txBox="1"/>
          <p:nvPr/>
        </p:nvSpPr>
        <p:spPr>
          <a:xfrm>
            <a:off x="3958973" y="1472504"/>
            <a:ext cx="24090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TIME EXPRESSIONS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:</a:t>
            </a:r>
            <a:b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</a:br>
            <a:r>
              <a:rPr lang="es-ES">
                <a:solidFill>
                  <a:schemeClr val="tx1"/>
                </a:solidFill>
                <a:latin typeface="Bellota Text Light" panose="020B0604020202020204" charset="0"/>
                <a:ea typeface="Bellota Text Light" panose="020B0604020202020204" charset="0"/>
              </a:rPr>
              <a:t>for, since, yet, just, already, never</a:t>
            </a:r>
            <a:endParaRPr lang="es-ES" b="1" u="sng">
              <a:solidFill>
                <a:schemeClr val="accent1"/>
              </a:solidFill>
              <a:latin typeface="Bellota Text Light" panose="020B0604020202020204" charset="0"/>
              <a:ea typeface="Bellota Text Light" panose="020B060402020202020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CCA6FC3-3A45-40E1-8E69-CF799C692D1E}"/>
              </a:ext>
            </a:extLst>
          </p:cNvPr>
          <p:cNvSpPr/>
          <p:nvPr/>
        </p:nvSpPr>
        <p:spPr>
          <a:xfrm>
            <a:off x="736279" y="4148248"/>
            <a:ext cx="5367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(sin referencia temporal, acciones que han ocurrido varias veces, experiencias)</a:t>
            </a:r>
            <a:endParaRPr lang="es-ES" sz="120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4312CBD-7688-4111-98CB-C587DD96AA64}"/>
              </a:ext>
            </a:extLst>
          </p:cNvPr>
          <p:cNvSpPr/>
          <p:nvPr/>
        </p:nvSpPr>
        <p:spPr>
          <a:xfrm>
            <a:off x="5710814" y="689722"/>
            <a:ext cx="1765189" cy="7659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I’m quite interested </a:t>
            </a:r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in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...</a:t>
            </a:r>
          </a:p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I’m not very keen </a:t>
            </a:r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on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...</a:t>
            </a:r>
          </a:p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I’m really good </a:t>
            </a:r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at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...</a:t>
            </a:r>
          </a:p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I’d be really happy </a:t>
            </a:r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to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...</a:t>
            </a:r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6C6817BE-A5DF-4525-9BC3-2DE967107277}"/>
              </a:ext>
            </a:extLst>
          </p:cNvPr>
          <p:cNvSpPr/>
          <p:nvPr/>
        </p:nvSpPr>
        <p:spPr>
          <a:xfrm>
            <a:off x="7524601" y="689722"/>
            <a:ext cx="45719" cy="59966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errar llave 17">
            <a:extLst>
              <a:ext uri="{FF2B5EF4-FFF2-40B4-BE49-F238E27FC236}">
                <a16:creationId xmlns:a16="http://schemas.microsoft.com/office/drawing/2014/main" id="{4312EBB2-C15B-4ED9-8C84-E8738DD02CB9}"/>
              </a:ext>
            </a:extLst>
          </p:cNvPr>
          <p:cNvSpPr/>
          <p:nvPr/>
        </p:nvSpPr>
        <p:spPr>
          <a:xfrm>
            <a:off x="7524601" y="1338926"/>
            <a:ext cx="45719" cy="11672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AAA5C2F-96E8-4271-9085-723519BEAFFE}"/>
              </a:ext>
            </a:extLst>
          </p:cNvPr>
          <p:cNvSpPr txBox="1"/>
          <p:nvPr/>
        </p:nvSpPr>
        <p:spPr>
          <a:xfrm>
            <a:off x="7524601" y="851056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Bellota Text Light" panose="020B0604020202020204" charset="0"/>
                <a:ea typeface="Bellota Text Light" panose="020B0604020202020204" charset="0"/>
              </a:rPr>
              <a:t>+GERUND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0E737A7-810B-428E-89D2-C278B9A1DBC1}"/>
              </a:ext>
            </a:extLst>
          </p:cNvPr>
          <p:cNvSpPr txBox="1"/>
          <p:nvPr/>
        </p:nvSpPr>
        <p:spPr>
          <a:xfrm>
            <a:off x="7524601" y="1246329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Bellota Text Light" panose="020B0604020202020204" charset="0"/>
                <a:ea typeface="Bellota Text Light" panose="020B0604020202020204" charset="0"/>
              </a:rPr>
              <a:t>+INFINITIVE</a:t>
            </a:r>
          </a:p>
        </p:txBody>
      </p:sp>
    </p:spTree>
    <p:extLst>
      <p:ext uri="{BB962C8B-B14F-4D97-AF65-F5344CB8AC3E}">
        <p14:creationId xmlns:p14="http://schemas.microsoft.com/office/powerpoint/2010/main" val="3329386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6C3A438-05ED-47EE-B98D-E2FC59C34D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13</a:t>
            </a:fld>
            <a:endParaRPr lang="es-ES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D4C5F2E9-51B8-474C-AC32-16CA94A23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328937"/>
              </p:ext>
            </p:extLst>
          </p:nvPr>
        </p:nvGraphicFramePr>
        <p:xfrm>
          <a:off x="641495" y="682860"/>
          <a:ext cx="4204855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65018">
                  <a:extLst>
                    <a:ext uri="{9D8B030D-6E8A-4147-A177-3AD203B41FA5}">
                      <a16:colId xmlns:a16="http://schemas.microsoft.com/office/drawing/2014/main" val="3736317415"/>
                    </a:ext>
                  </a:extLst>
                </a:gridCol>
                <a:gridCol w="3539837">
                  <a:extLst>
                    <a:ext uri="{9D8B030D-6E8A-4147-A177-3AD203B41FA5}">
                      <a16:colId xmlns:a16="http://schemas.microsoft.com/office/drawing/2014/main" val="534339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JUST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ACABAR DE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329807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SUBJECT + HAVE/HAS + </a:t>
                      </a:r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JUST</a:t>
                      </a:r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PAST PARTICIPLE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67898"/>
                  </a:ext>
                </a:extLst>
              </a:tr>
            </a:tbl>
          </a:graphicData>
        </a:graphic>
      </p:graphicFrame>
      <p:graphicFrame>
        <p:nvGraphicFramePr>
          <p:cNvPr id="5" name="Tabla 3">
            <a:extLst>
              <a:ext uri="{FF2B5EF4-FFF2-40B4-BE49-F238E27FC236}">
                <a16:creationId xmlns:a16="http://schemas.microsoft.com/office/drawing/2014/main" id="{C372289B-6C89-47CD-9B6A-A7DA2486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109112"/>
              </p:ext>
            </p:extLst>
          </p:nvPr>
        </p:nvGraphicFramePr>
        <p:xfrm>
          <a:off x="641495" y="1426964"/>
          <a:ext cx="4599709" cy="60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11382">
                  <a:extLst>
                    <a:ext uri="{9D8B030D-6E8A-4147-A177-3AD203B41FA5}">
                      <a16:colId xmlns:a16="http://schemas.microsoft.com/office/drawing/2014/main" val="3736317415"/>
                    </a:ext>
                  </a:extLst>
                </a:gridCol>
                <a:gridCol w="3588327">
                  <a:extLst>
                    <a:ext uri="{9D8B030D-6E8A-4147-A177-3AD203B41FA5}">
                      <a16:colId xmlns:a16="http://schemas.microsoft.com/office/drawing/2014/main" val="534339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ALREADY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YA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329807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SUBJECT + HAVE/HAS + </a:t>
                      </a:r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ALREADY</a:t>
                      </a:r>
                      <a:r>
                        <a:rPr lang="es-ES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PAST PARTICIPLE</a:t>
                      </a:r>
                      <a:endParaRPr lang="es-ES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67898"/>
                  </a:ext>
                </a:extLst>
              </a:tr>
            </a:tbl>
          </a:graphicData>
        </a:graphic>
      </p:graphicFrame>
      <p:graphicFrame>
        <p:nvGraphicFramePr>
          <p:cNvPr id="6" name="Tabla 3">
            <a:extLst>
              <a:ext uri="{FF2B5EF4-FFF2-40B4-BE49-F238E27FC236}">
                <a16:creationId xmlns:a16="http://schemas.microsoft.com/office/drawing/2014/main" id="{3812C68F-D787-40CC-8596-3A4E059A8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743982"/>
              </p:ext>
            </p:extLst>
          </p:nvPr>
        </p:nvGraphicFramePr>
        <p:xfrm>
          <a:off x="641495" y="2171068"/>
          <a:ext cx="5361709" cy="822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12618">
                  <a:extLst>
                    <a:ext uri="{9D8B030D-6E8A-4147-A177-3AD203B41FA5}">
                      <a16:colId xmlns:a16="http://schemas.microsoft.com/office/drawing/2014/main" val="3736317415"/>
                    </a:ext>
                  </a:extLst>
                </a:gridCol>
                <a:gridCol w="4849091">
                  <a:extLst>
                    <a:ext uri="{9D8B030D-6E8A-4147-A177-3AD203B41FA5}">
                      <a16:colId xmlns:a16="http://schemas.microsoft.com/office/drawing/2014/main" val="534339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YET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TODAVÍA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329807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SUBJECT + HAVEN’T/HASN’T + PAST PARTICIPLE + COM. + </a:t>
                      </a:r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YET</a:t>
                      </a:r>
                    </a:p>
                    <a:p>
                      <a:r>
                        <a:rPr lang="es-ES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HAVE/HAS + SUBJECT + PAST PARTICIPLE + COM. + </a:t>
                      </a:r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YET </a:t>
                      </a:r>
                      <a:r>
                        <a:rPr lang="es-ES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67898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1D4FCF7-07C6-4369-81CC-72FB24C6B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944722"/>
              </p:ext>
            </p:extLst>
          </p:nvPr>
        </p:nvGraphicFramePr>
        <p:xfrm>
          <a:off x="641495" y="3098946"/>
          <a:ext cx="6560127" cy="6096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66001">
                  <a:extLst>
                    <a:ext uri="{9D8B030D-6E8A-4147-A177-3AD203B41FA5}">
                      <a16:colId xmlns:a16="http://schemas.microsoft.com/office/drawing/2014/main" val="3736317415"/>
                    </a:ext>
                  </a:extLst>
                </a:gridCol>
                <a:gridCol w="5494126">
                  <a:extLst>
                    <a:ext uri="{9D8B030D-6E8A-4147-A177-3AD203B41FA5}">
                      <a16:colId xmlns:a16="http://schemas.microsoft.com/office/drawing/2014/main" val="534339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solidFill>
                            <a:schemeClr val="tx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9807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SUBJECT + HAVE/HAS + PAST PARTICIPLE + COM. + </a:t>
                      </a:r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FOR</a:t>
                      </a:r>
                      <a:r>
                        <a:rPr lang="es-ES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</a:t>
                      </a:r>
                      <a:r>
                        <a:rPr lang="es-ES" b="0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TIME EXPRESSION</a:t>
                      </a:r>
                      <a:endParaRPr lang="es-ES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67898"/>
                  </a:ext>
                </a:extLst>
              </a:tr>
            </a:tbl>
          </a:graphicData>
        </a:graphic>
      </p:graphicFrame>
      <p:graphicFrame>
        <p:nvGraphicFramePr>
          <p:cNvPr id="8" name="Tabla 3">
            <a:extLst>
              <a:ext uri="{FF2B5EF4-FFF2-40B4-BE49-F238E27FC236}">
                <a16:creationId xmlns:a16="http://schemas.microsoft.com/office/drawing/2014/main" id="{1E473B1B-D21A-4E8A-9FF0-C338035F8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54644"/>
              </p:ext>
            </p:extLst>
          </p:nvPr>
        </p:nvGraphicFramePr>
        <p:xfrm>
          <a:off x="641495" y="3796146"/>
          <a:ext cx="6691746" cy="6096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66001">
                  <a:extLst>
                    <a:ext uri="{9D8B030D-6E8A-4147-A177-3AD203B41FA5}">
                      <a16:colId xmlns:a16="http://schemas.microsoft.com/office/drawing/2014/main" val="3736317415"/>
                    </a:ext>
                  </a:extLst>
                </a:gridCol>
                <a:gridCol w="5625745">
                  <a:extLst>
                    <a:ext uri="{9D8B030D-6E8A-4147-A177-3AD203B41FA5}">
                      <a16:colId xmlns:a16="http://schemas.microsoft.com/office/drawing/2014/main" val="534339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solidFill>
                            <a:schemeClr val="tx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DESDE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9807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SUBJECT + HAVE/HAS + PAST PARTICIPLE + COM. + </a:t>
                      </a:r>
                      <a:r>
                        <a:rPr lang="es-ES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SINCE</a:t>
                      </a:r>
                      <a:r>
                        <a:rPr lang="es-ES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</a:t>
                      </a:r>
                      <a:r>
                        <a:rPr lang="es-ES" b="0" u="sng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TIME EXPRESSION</a:t>
                      </a:r>
                      <a:endParaRPr lang="es-ES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67898"/>
                  </a:ext>
                </a:extLst>
              </a:tr>
            </a:tbl>
          </a:graphicData>
        </a:graphic>
      </p:graphicFrame>
      <p:sp>
        <p:nvSpPr>
          <p:cNvPr id="9" name="Cerrar llave 8">
            <a:extLst>
              <a:ext uri="{FF2B5EF4-FFF2-40B4-BE49-F238E27FC236}">
                <a16:creationId xmlns:a16="http://schemas.microsoft.com/office/drawing/2014/main" id="{C540A463-3E76-452F-A414-2E30E13D5261}"/>
              </a:ext>
            </a:extLst>
          </p:cNvPr>
          <p:cNvSpPr/>
          <p:nvPr/>
        </p:nvSpPr>
        <p:spPr>
          <a:xfrm>
            <a:off x="7367877" y="3098946"/>
            <a:ext cx="131618" cy="13068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C42EB58-9CE8-40B7-B199-C28F378762E0}"/>
              </a:ext>
            </a:extLst>
          </p:cNvPr>
          <p:cNvSpPr txBox="1"/>
          <p:nvPr/>
        </p:nvSpPr>
        <p:spPr>
          <a:xfrm>
            <a:off x="7433686" y="3598457"/>
            <a:ext cx="1192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Bellota Text Light" panose="020B0604020202020204" charset="0"/>
                <a:ea typeface="Bellota Text Light" panose="020B0604020202020204" charset="0"/>
              </a:rPr>
              <a:t>How long... ?</a:t>
            </a:r>
          </a:p>
        </p:txBody>
      </p:sp>
    </p:spTree>
    <p:extLst>
      <p:ext uri="{BB962C8B-B14F-4D97-AF65-F5344CB8AC3E}">
        <p14:creationId xmlns:p14="http://schemas.microsoft.com/office/powerpoint/2010/main" val="424930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5B2A988-B85F-4F27-BF8C-68BCACC764D7}"/>
              </a:ext>
            </a:extLst>
          </p:cNvPr>
          <p:cNvSpPr/>
          <p:nvPr/>
        </p:nvSpPr>
        <p:spPr>
          <a:xfrm>
            <a:off x="996053" y="1385455"/>
            <a:ext cx="4414148" cy="2036618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760525" y="788550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VOCABULARY:</a:t>
            </a:r>
            <a:r>
              <a:rPr lang="es-ES">
                <a:solidFill>
                  <a:schemeClr val="accent1"/>
                </a:solidFill>
              </a:rPr>
              <a:t> </a:t>
            </a:r>
            <a:r>
              <a:rPr lang="es-ES"/>
              <a:t>describing places</a:t>
            </a:r>
            <a:endParaRPr b="1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1126594" y="1327623"/>
            <a:ext cx="4414148" cy="2188193"/>
          </a:xfrm>
          <a:prstGeom prst="rect">
            <a:avLst/>
          </a:prstGeom>
        </p:spPr>
        <p:txBody>
          <a:bodyPr spcFirstLastPara="1" wrap="square" lIns="0" tIns="0" rIns="0" bIns="0" numCol="2" anchor="t" anchorCtr="0">
            <a:noAutofit/>
          </a:bodyPr>
          <a:lstStyle/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ancient:</a:t>
            </a:r>
            <a:r>
              <a:rPr lang="es-ES" sz="1200"/>
              <a:t> antiguo/a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crowded:</a:t>
            </a:r>
            <a:r>
              <a:rPr lang="es-ES" sz="1200"/>
              <a:t> lleno de gente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polluted:</a:t>
            </a:r>
            <a:r>
              <a:rPr lang="es-ES" sz="1200"/>
              <a:t> contaminado/a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dirty:</a:t>
            </a:r>
            <a:r>
              <a:rPr lang="es-ES" sz="1200"/>
              <a:t> sucio/a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expensive:</a:t>
            </a:r>
            <a:r>
              <a:rPr lang="es-ES" sz="1200"/>
              <a:t> caro/a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exciting:</a:t>
            </a:r>
            <a:r>
              <a:rPr lang="es-ES" sz="1200"/>
              <a:t> emocionante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comfortable:</a:t>
            </a:r>
            <a:r>
              <a:rPr lang="es-ES" sz="1200"/>
              <a:t> cómodo/a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lively:</a:t>
            </a:r>
            <a:r>
              <a:rPr lang="es-ES" sz="1200"/>
              <a:t> vivo/a, alegre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peaceful:</a:t>
            </a:r>
            <a:r>
              <a:rPr lang="es-ES" sz="1200"/>
              <a:t> pacífico/a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pretty:</a:t>
            </a:r>
            <a:r>
              <a:rPr lang="es-ES" sz="1200"/>
              <a:t> bonito/a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romantic:</a:t>
            </a:r>
            <a:r>
              <a:rPr lang="es-ES" sz="1200"/>
              <a:t> romántico/a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safe:</a:t>
            </a:r>
            <a:r>
              <a:rPr lang="es-ES" sz="1200"/>
              <a:t> seguro/a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dangerous:</a:t>
            </a:r>
            <a:r>
              <a:rPr lang="es-ES" sz="1200"/>
              <a:t> peligroso/a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ugly:</a:t>
            </a:r>
            <a:r>
              <a:rPr lang="es-ES" sz="1200"/>
              <a:t> feo/a</a:t>
            </a:r>
            <a:endParaRPr lang="es-ES" sz="1200" b="1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5B2A988-B85F-4F27-BF8C-68BCACC764D7}"/>
              </a:ext>
            </a:extLst>
          </p:cNvPr>
          <p:cNvSpPr/>
          <p:nvPr/>
        </p:nvSpPr>
        <p:spPr>
          <a:xfrm>
            <a:off x="1065326" y="1411432"/>
            <a:ext cx="2072729" cy="259253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760525" y="788550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VOCABULARY:</a:t>
            </a:r>
            <a:r>
              <a:rPr lang="es-ES">
                <a:solidFill>
                  <a:schemeClr val="accent1"/>
                </a:solidFill>
              </a:rPr>
              <a:t> </a:t>
            </a:r>
            <a:r>
              <a:rPr lang="es-ES"/>
              <a:t>collocations</a:t>
            </a:r>
            <a:endParaRPr b="1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1195867" y="1353600"/>
            <a:ext cx="1942188" cy="2426959"/>
          </a:xfrm>
          <a:prstGeom prst="rect">
            <a:avLst/>
          </a:prstGeom>
        </p:spPr>
        <p:txBody>
          <a:bodyPr spcFirstLastPara="1" wrap="square" lIns="0" tIns="0" rIns="0" bIns="0" numCol="1" anchor="t" anchorCtr="0">
            <a:noAutofit/>
          </a:bodyPr>
          <a:lstStyle/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swim</a:t>
            </a:r>
            <a:r>
              <a:rPr lang="es-ES" sz="1200"/>
              <a:t> + in the sea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lie</a:t>
            </a:r>
            <a:r>
              <a:rPr lang="es-ES" sz="1200"/>
              <a:t> + on the beach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get</a:t>
            </a:r>
            <a:r>
              <a:rPr lang="es-ES" sz="1200"/>
              <a:t> + a suntan </a:t>
            </a:r>
            <a:r>
              <a:rPr lang="es-ES" sz="1200" b="1">
                <a:solidFill>
                  <a:schemeClr val="accent1"/>
                </a:solidFill>
              </a:rPr>
              <a:t>/</a:t>
            </a:r>
            <a:r>
              <a:rPr lang="es-ES" sz="1200"/>
              <a:t> sunburnt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wear</a:t>
            </a:r>
            <a:r>
              <a:rPr lang="es-ES" sz="1200"/>
              <a:t> + suncream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go</a:t>
            </a:r>
            <a:r>
              <a:rPr lang="es-ES" sz="1200"/>
              <a:t> + abroad </a:t>
            </a:r>
            <a:r>
              <a:rPr lang="es-ES" sz="1200" b="1">
                <a:solidFill>
                  <a:schemeClr val="accent1"/>
                </a:solidFill>
              </a:rPr>
              <a:t>/</a:t>
            </a:r>
            <a:r>
              <a:rPr lang="es-ES" sz="1200"/>
              <a:t> -ing sport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take</a:t>
            </a:r>
            <a:r>
              <a:rPr lang="es-ES" sz="1200"/>
              <a:t> + a photo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have</a:t>
            </a:r>
            <a:r>
              <a:rPr lang="es-ES" sz="1200"/>
              <a:t> + a barbecue</a:t>
            </a:r>
            <a:endParaRPr lang="es-ES" sz="1200" b="1"/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hire</a:t>
            </a:r>
            <a:r>
              <a:rPr lang="es-ES" sz="1200"/>
              <a:t> + a bike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visit</a:t>
            </a:r>
            <a:r>
              <a:rPr lang="es-ES" sz="1200"/>
              <a:t> + a museum</a:t>
            </a:r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F9F926E9-4A15-459B-B55E-FB7D28FEE369}"/>
              </a:ext>
            </a:extLst>
          </p:cNvPr>
          <p:cNvCxnSpPr>
            <a:cxnSpLocks/>
          </p:cNvCxnSpPr>
          <p:nvPr/>
        </p:nvCxnSpPr>
        <p:spPr>
          <a:xfrm>
            <a:off x="2514600" y="1551709"/>
            <a:ext cx="7966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13B70A6A-C41C-4D18-B694-67D14899F23C}"/>
              </a:ext>
            </a:extLst>
          </p:cNvPr>
          <p:cNvCxnSpPr>
            <a:cxnSpLocks/>
          </p:cNvCxnSpPr>
          <p:nvPr/>
        </p:nvCxnSpPr>
        <p:spPr>
          <a:xfrm>
            <a:off x="2570018" y="1828800"/>
            <a:ext cx="74121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23A343A7-30E0-419D-869D-5ABEBB1F5EDA}"/>
              </a:ext>
            </a:extLst>
          </p:cNvPr>
          <p:cNvCxnSpPr>
            <a:cxnSpLocks/>
          </p:cNvCxnSpPr>
          <p:nvPr/>
        </p:nvCxnSpPr>
        <p:spPr>
          <a:xfrm>
            <a:off x="3048000" y="2098963"/>
            <a:ext cx="2632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FE7EE32-EAB9-41EA-AF42-4AC7273A04C0}"/>
              </a:ext>
            </a:extLst>
          </p:cNvPr>
          <p:cNvCxnSpPr>
            <a:cxnSpLocks/>
          </p:cNvCxnSpPr>
          <p:nvPr/>
        </p:nvCxnSpPr>
        <p:spPr>
          <a:xfrm>
            <a:off x="2978729" y="2696995"/>
            <a:ext cx="332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960747D4-A3B9-4791-BC62-BABF98A6B274}"/>
              </a:ext>
            </a:extLst>
          </p:cNvPr>
          <p:cNvCxnSpPr>
            <a:cxnSpLocks/>
          </p:cNvCxnSpPr>
          <p:nvPr/>
        </p:nvCxnSpPr>
        <p:spPr>
          <a:xfrm>
            <a:off x="2341420" y="2987940"/>
            <a:ext cx="96981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BEA37C0D-0426-47B8-B5B3-AA6BF0D5936E}"/>
              </a:ext>
            </a:extLst>
          </p:cNvPr>
          <p:cNvCxnSpPr>
            <a:cxnSpLocks/>
          </p:cNvCxnSpPr>
          <p:nvPr/>
        </p:nvCxnSpPr>
        <p:spPr>
          <a:xfrm>
            <a:off x="2580411" y="3271958"/>
            <a:ext cx="7308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0DCDA612-3FA3-4C4A-9A01-45F00005872A}"/>
              </a:ext>
            </a:extLst>
          </p:cNvPr>
          <p:cNvCxnSpPr>
            <a:cxnSpLocks/>
          </p:cNvCxnSpPr>
          <p:nvPr/>
        </p:nvCxnSpPr>
        <p:spPr>
          <a:xfrm>
            <a:off x="2182093" y="3555977"/>
            <a:ext cx="112914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564BCCAE-47C8-4933-9029-E96C84839810}"/>
              </a:ext>
            </a:extLst>
          </p:cNvPr>
          <p:cNvCxnSpPr>
            <a:cxnSpLocks/>
          </p:cNvCxnSpPr>
          <p:nvPr/>
        </p:nvCxnSpPr>
        <p:spPr>
          <a:xfrm>
            <a:off x="2473037" y="3846922"/>
            <a:ext cx="838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71BC14CD-BA08-404B-95D2-93E945E5C593}"/>
              </a:ext>
            </a:extLst>
          </p:cNvPr>
          <p:cNvCxnSpPr>
            <a:cxnSpLocks/>
          </p:cNvCxnSpPr>
          <p:nvPr/>
        </p:nvCxnSpPr>
        <p:spPr>
          <a:xfrm>
            <a:off x="2521912" y="2404225"/>
            <a:ext cx="7966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625A4FB-A743-46DC-BE29-FEBD1B3198CE}"/>
              </a:ext>
            </a:extLst>
          </p:cNvPr>
          <p:cNvSpPr txBox="1"/>
          <p:nvPr/>
        </p:nvSpPr>
        <p:spPr>
          <a:xfrm>
            <a:off x="3244597" y="1413209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nadar en el mar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D917071-C859-43DB-ACAA-8136818A83AD}"/>
              </a:ext>
            </a:extLst>
          </p:cNvPr>
          <p:cNvSpPr txBox="1"/>
          <p:nvPr/>
        </p:nvSpPr>
        <p:spPr>
          <a:xfrm>
            <a:off x="3244597" y="1676444"/>
            <a:ext cx="15359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tumbarse en la playa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92CE63-D6FF-449A-8987-991DEB4418C0}"/>
              </a:ext>
            </a:extLst>
          </p:cNvPr>
          <p:cNvSpPr txBox="1"/>
          <p:nvPr/>
        </p:nvSpPr>
        <p:spPr>
          <a:xfrm>
            <a:off x="3244597" y="1949207"/>
            <a:ext cx="1697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broncearse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 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quemarse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1F79EAB-3CBD-4579-88F3-519B70566B7F}"/>
              </a:ext>
            </a:extLst>
          </p:cNvPr>
          <p:cNvSpPr txBox="1"/>
          <p:nvPr/>
        </p:nvSpPr>
        <p:spPr>
          <a:xfrm>
            <a:off x="3244597" y="2544639"/>
            <a:ext cx="2598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ir al extranjero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practicar un deporte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0124C79-550B-4473-B0DA-D9EAA268C38A}"/>
              </a:ext>
            </a:extLst>
          </p:cNvPr>
          <p:cNvSpPr txBox="1"/>
          <p:nvPr/>
        </p:nvSpPr>
        <p:spPr>
          <a:xfrm>
            <a:off x="3244597" y="2842513"/>
            <a:ext cx="11801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tomar una foto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03D6CAB-D2D3-439A-A6BA-322EF0758B48}"/>
              </a:ext>
            </a:extLst>
          </p:cNvPr>
          <p:cNvSpPr txBox="1"/>
          <p:nvPr/>
        </p:nvSpPr>
        <p:spPr>
          <a:xfrm>
            <a:off x="3244598" y="3133458"/>
            <a:ext cx="1484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hacer una barbacoa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422DCB2-23B3-464C-902A-3AD87B535093}"/>
              </a:ext>
            </a:extLst>
          </p:cNvPr>
          <p:cNvSpPr txBox="1"/>
          <p:nvPr/>
        </p:nvSpPr>
        <p:spPr>
          <a:xfrm>
            <a:off x="3244598" y="3417476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alquilar una bicicleta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17BECCB-8A21-42BF-8A4E-F20DEE201F70}"/>
              </a:ext>
            </a:extLst>
          </p:cNvPr>
          <p:cNvSpPr txBox="1"/>
          <p:nvPr/>
        </p:nvSpPr>
        <p:spPr>
          <a:xfrm>
            <a:off x="3244598" y="370149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visitar un museo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F83B9CD-8CF0-490B-A4D2-24BB7BFEE2F3}"/>
              </a:ext>
            </a:extLst>
          </p:cNvPr>
          <p:cNvSpPr txBox="1"/>
          <p:nvPr/>
        </p:nvSpPr>
        <p:spPr>
          <a:xfrm>
            <a:off x="3251908" y="2260530"/>
            <a:ext cx="1338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llevar crema solar</a:t>
            </a:r>
          </a:p>
        </p:txBody>
      </p:sp>
    </p:spTree>
    <p:extLst>
      <p:ext uri="{BB962C8B-B14F-4D97-AF65-F5344CB8AC3E}">
        <p14:creationId xmlns:p14="http://schemas.microsoft.com/office/powerpoint/2010/main" val="2130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ángulo 33">
            <a:extLst>
              <a:ext uri="{FF2B5EF4-FFF2-40B4-BE49-F238E27FC236}">
                <a16:creationId xmlns:a16="http://schemas.microsoft.com/office/drawing/2014/main" id="{AF4D725A-FC06-40C3-BCD1-D6C2F33187F5}"/>
              </a:ext>
            </a:extLst>
          </p:cNvPr>
          <p:cNvSpPr/>
          <p:nvPr/>
        </p:nvSpPr>
        <p:spPr>
          <a:xfrm>
            <a:off x="1737271" y="3073978"/>
            <a:ext cx="3749130" cy="137165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5B2A988-B85F-4F27-BF8C-68BCACC764D7}"/>
              </a:ext>
            </a:extLst>
          </p:cNvPr>
          <p:cNvSpPr/>
          <p:nvPr/>
        </p:nvSpPr>
        <p:spPr>
          <a:xfrm>
            <a:off x="864434" y="1321378"/>
            <a:ext cx="5030673" cy="1160317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760525" y="788550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VOCABULARY:</a:t>
            </a:r>
            <a:r>
              <a:rPr lang="es-ES">
                <a:solidFill>
                  <a:schemeClr val="accent1"/>
                </a:solidFill>
              </a:rPr>
              <a:t> </a:t>
            </a:r>
            <a:r>
              <a:rPr lang="es-ES"/>
              <a:t>travelling</a:t>
            </a:r>
            <a:endParaRPr b="1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994975" y="1263545"/>
            <a:ext cx="4900133" cy="1451945"/>
          </a:xfrm>
          <a:prstGeom prst="rect">
            <a:avLst/>
          </a:prstGeom>
        </p:spPr>
        <p:txBody>
          <a:bodyPr spcFirstLastPara="1" wrap="square" lIns="0" tIns="0" rIns="0" bIns="0" numCol="1" anchor="t" anchorCtr="0">
            <a:noAutofit/>
          </a:bodyPr>
          <a:lstStyle/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journey </a:t>
            </a:r>
            <a:r>
              <a:rPr lang="es-ES" sz="1200" b="1">
                <a:solidFill>
                  <a:schemeClr val="accent1"/>
                </a:solidFill>
              </a:rPr>
              <a:t>(n)</a:t>
            </a:r>
            <a:r>
              <a:rPr lang="es-ES" sz="1200" b="1"/>
              <a:t>:</a:t>
            </a:r>
            <a:r>
              <a:rPr lang="es-ES" sz="1200"/>
              <a:t> one occasion when you travel from one place to another.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trip </a:t>
            </a:r>
            <a:r>
              <a:rPr lang="es-ES" sz="1200" b="1">
                <a:solidFill>
                  <a:schemeClr val="accent1"/>
                </a:solidFill>
              </a:rPr>
              <a:t>(n)</a:t>
            </a:r>
            <a:r>
              <a:rPr lang="es-ES" sz="1200" b="1"/>
              <a:t>:</a:t>
            </a:r>
            <a:r>
              <a:rPr lang="es-ES" sz="1200"/>
              <a:t> the process of going somewhere and returning.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voyage </a:t>
            </a:r>
            <a:r>
              <a:rPr lang="es-ES" sz="1200" b="1">
                <a:solidFill>
                  <a:schemeClr val="accent1"/>
                </a:solidFill>
              </a:rPr>
              <a:t>(n)</a:t>
            </a:r>
            <a:r>
              <a:rPr lang="es-ES" sz="1200" b="1"/>
              <a:t>:</a:t>
            </a:r>
            <a:r>
              <a:rPr lang="es-ES" sz="1200"/>
              <a:t> a long journey by boat or into space.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travel </a:t>
            </a:r>
            <a:r>
              <a:rPr lang="es-ES" sz="1200" b="1">
                <a:solidFill>
                  <a:schemeClr val="accent1"/>
                </a:solidFill>
              </a:rPr>
              <a:t>(v)</a:t>
            </a:r>
            <a:r>
              <a:rPr lang="es-ES" sz="1200" b="1"/>
              <a:t>:</a:t>
            </a:r>
            <a:r>
              <a:rPr lang="es-ES" sz="1200"/>
              <a:t> go from one place to another, usually in a vehicle.</a:t>
            </a:r>
            <a:endParaRPr lang="es-ES" sz="1200" b="1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4" name="Google Shape;89;p14">
            <a:extLst>
              <a:ext uri="{FF2B5EF4-FFF2-40B4-BE49-F238E27FC236}">
                <a16:creationId xmlns:a16="http://schemas.microsoft.com/office/drawing/2014/main" id="{A3E3B023-30C3-4190-8C61-8E479282C99F}"/>
              </a:ext>
            </a:extLst>
          </p:cNvPr>
          <p:cNvSpPr txBox="1">
            <a:spLocks/>
          </p:cNvSpPr>
          <p:nvPr/>
        </p:nvSpPr>
        <p:spPr>
          <a:xfrm>
            <a:off x="1183089" y="2600085"/>
            <a:ext cx="489213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reading words</a:t>
            </a:r>
          </a:p>
        </p:txBody>
      </p:sp>
      <p:sp>
        <p:nvSpPr>
          <p:cNvPr id="25" name="Google Shape;91;p14">
            <a:extLst>
              <a:ext uri="{FF2B5EF4-FFF2-40B4-BE49-F238E27FC236}">
                <a16:creationId xmlns:a16="http://schemas.microsoft.com/office/drawing/2014/main" id="{A56A11F3-C4FC-4BEB-8432-2D028B899BA5}"/>
              </a:ext>
            </a:extLst>
          </p:cNvPr>
          <p:cNvSpPr txBox="1">
            <a:spLocks/>
          </p:cNvSpPr>
          <p:nvPr/>
        </p:nvSpPr>
        <p:spPr>
          <a:xfrm>
            <a:off x="1847584" y="2993685"/>
            <a:ext cx="3805072" cy="1451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ellota Text Light"/>
              <a:buChar char="⊳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ellota Text Light"/>
              <a:buChar char="○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ellota Text Light"/>
              <a:buChar char="■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●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○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■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●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○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■"/>
              <a:defRPr sz="2000" b="0" i="0" u="none" strike="noStrike" cap="none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9pPr>
          </a:lstStyle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harbour:</a:t>
            </a:r>
            <a:r>
              <a:rPr lang="es-ES" sz="1200"/>
              <a:t> puerto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grounds:</a:t>
            </a:r>
            <a:r>
              <a:rPr lang="es-ES" sz="1200"/>
              <a:t> jardines alrededor mansión/palacio/castillo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ice rink:</a:t>
            </a:r>
            <a:r>
              <a:rPr lang="es-ES" sz="1200"/>
              <a:t> pista de hielo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town centre:</a:t>
            </a:r>
            <a:r>
              <a:rPr lang="es-ES" sz="1200"/>
              <a:t> centro de la ciudad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trail:</a:t>
            </a:r>
            <a:r>
              <a:rPr lang="es-ES" sz="1200"/>
              <a:t> sendero</a:t>
            </a:r>
            <a:endParaRPr lang="es-ES" sz="1200" b="1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5B16E81-F3BD-47C7-A259-EF950371A51A}"/>
              </a:ext>
            </a:extLst>
          </p:cNvPr>
          <p:cNvSpPr txBox="1"/>
          <p:nvPr/>
        </p:nvSpPr>
        <p:spPr>
          <a:xfrm>
            <a:off x="5895107" y="1321378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trayecto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B84604A-F13C-411F-9DC3-1D3C916ED122}"/>
              </a:ext>
            </a:extLst>
          </p:cNvPr>
          <p:cNvSpPr txBox="1"/>
          <p:nvPr/>
        </p:nvSpPr>
        <p:spPr>
          <a:xfrm>
            <a:off x="5895107" y="1613005"/>
            <a:ext cx="1165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viaje y estancia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21E040A7-AAE6-4E6F-9EF7-6DB79A63AF2E}"/>
              </a:ext>
            </a:extLst>
          </p:cNvPr>
          <p:cNvSpPr txBox="1"/>
          <p:nvPr/>
        </p:nvSpPr>
        <p:spPr>
          <a:xfrm>
            <a:off x="5895107" y="1908851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mar o espacio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8201C9D1-F0AE-460C-9722-7800C246C5B1}"/>
              </a:ext>
            </a:extLst>
          </p:cNvPr>
          <p:cNvSpPr txBox="1"/>
          <p:nvPr/>
        </p:nvSpPr>
        <p:spPr>
          <a:xfrm>
            <a:off x="5895107" y="2165740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viajar</a:t>
            </a:r>
          </a:p>
        </p:txBody>
      </p:sp>
    </p:spTree>
    <p:extLst>
      <p:ext uri="{BB962C8B-B14F-4D97-AF65-F5344CB8AC3E}">
        <p14:creationId xmlns:p14="http://schemas.microsoft.com/office/powerpoint/2010/main" val="3860441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5B2A988-B85F-4F27-BF8C-68BCACC764D7}"/>
              </a:ext>
            </a:extLst>
          </p:cNvPr>
          <p:cNvSpPr/>
          <p:nvPr/>
        </p:nvSpPr>
        <p:spPr>
          <a:xfrm>
            <a:off x="942355" y="1309255"/>
            <a:ext cx="6804057" cy="2036618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760525" y="788550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VOCABULARY:</a:t>
            </a:r>
            <a:r>
              <a:rPr lang="es-ES">
                <a:solidFill>
                  <a:schemeClr val="accent1"/>
                </a:solidFill>
              </a:rPr>
              <a:t> </a:t>
            </a:r>
            <a:r>
              <a:rPr lang="es-ES"/>
              <a:t>skills and abilities</a:t>
            </a:r>
            <a:endParaRPr b="1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1059596" y="1295401"/>
            <a:ext cx="7573508" cy="2188193"/>
          </a:xfrm>
          <a:prstGeom prst="rect">
            <a:avLst/>
          </a:prstGeom>
        </p:spPr>
        <p:txBody>
          <a:bodyPr spcFirstLastPara="1" wrap="square" lIns="0" tIns="0" rIns="0" bIns="0" numCol="2" anchor="t" anchorCtr="0">
            <a:noAutofit/>
          </a:bodyPr>
          <a:lstStyle/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bake cupcakes:</a:t>
            </a:r>
            <a:r>
              <a:rPr lang="es-ES" sz="1200"/>
              <a:t> cocinar pasteles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learn a foreign language:</a:t>
            </a:r>
            <a:r>
              <a:rPr lang="es-ES" sz="1200"/>
              <a:t> </a:t>
            </a:r>
            <a:r>
              <a:rPr lang="es-ES" sz="1100"/>
              <a:t>aprender un idioma extranjero</a:t>
            </a:r>
            <a:endParaRPr lang="es-ES" sz="1050"/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learn first aid:</a:t>
            </a:r>
            <a:r>
              <a:rPr lang="es-ES" sz="1200"/>
              <a:t> aprender primeros auxilios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learn to juggle:</a:t>
            </a:r>
            <a:r>
              <a:rPr lang="es-ES" sz="1200"/>
              <a:t> aprender malabares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do magic tricks:</a:t>
            </a:r>
            <a:r>
              <a:rPr lang="es-ES" sz="1200"/>
              <a:t> hacer trucos de magia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perform on stage:</a:t>
            </a:r>
            <a:r>
              <a:rPr lang="es-ES" sz="1200"/>
              <a:t> actuar en escenario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play in a band:</a:t>
            </a:r>
            <a:r>
              <a:rPr lang="es-ES" sz="1200"/>
              <a:t> tocar en una banda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ride a unicycle:</a:t>
            </a:r>
            <a:r>
              <a:rPr lang="es-ES" sz="1200"/>
              <a:t> montar en uniciclo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speak in public:</a:t>
            </a:r>
            <a:r>
              <a:rPr lang="es-ES" sz="1200"/>
              <a:t> hablar en público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make a video blog:</a:t>
            </a:r>
            <a:r>
              <a:rPr lang="es-ES" sz="1200"/>
              <a:t> hacer un vídeo blog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edit photos:</a:t>
            </a:r>
            <a:r>
              <a:rPr lang="es-ES" sz="1200"/>
              <a:t> editar fotos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write a song:</a:t>
            </a:r>
            <a:r>
              <a:rPr lang="es-ES" sz="1200"/>
              <a:t> escribir una canción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write computer code:</a:t>
            </a:r>
            <a:r>
              <a:rPr lang="es-ES" sz="1200"/>
              <a:t> escribir código</a:t>
            </a:r>
          </a:p>
          <a:p>
            <a:pPr marL="171450" indent="-171450">
              <a:buClr>
                <a:schemeClr val="accent1"/>
              </a:buClr>
              <a:buSzPts val="1100"/>
            </a:pPr>
            <a:r>
              <a:rPr lang="es-ES" sz="1200" b="1"/>
              <a:t>design a website:</a:t>
            </a:r>
            <a:r>
              <a:rPr lang="es-ES" sz="1200"/>
              <a:t> diseñar una página web</a:t>
            </a:r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05C2240-C6D9-40A8-8A06-BCEEA66566A3}"/>
              </a:ext>
            </a:extLst>
          </p:cNvPr>
          <p:cNvSpPr/>
          <p:nvPr/>
        </p:nvSpPr>
        <p:spPr>
          <a:xfrm>
            <a:off x="159326" y="144219"/>
            <a:ext cx="1537855" cy="3221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latin typeface="Bellota Text Light" panose="020B0604020202020204" charset="0"/>
                <a:ea typeface="Bellota Text Light" panose="020B0604020202020204" charset="0"/>
              </a:rPr>
              <a:t>video blog 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= </a:t>
            </a:r>
            <a:r>
              <a:rPr lang="es-ES" b="1">
                <a:latin typeface="Bellota Text Light" panose="020B0604020202020204" charset="0"/>
                <a:ea typeface="Bellota Text Light" panose="020B0604020202020204" charset="0"/>
              </a:rPr>
              <a:t>vlog</a:t>
            </a:r>
          </a:p>
        </p:txBody>
      </p:sp>
    </p:spTree>
    <p:extLst>
      <p:ext uri="{BB962C8B-B14F-4D97-AF65-F5344CB8AC3E}">
        <p14:creationId xmlns:p14="http://schemas.microsoft.com/office/powerpoint/2010/main" val="246714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5B2A988-B85F-4F27-BF8C-68BCACC764D7}"/>
              </a:ext>
            </a:extLst>
          </p:cNvPr>
          <p:cNvSpPr/>
          <p:nvPr/>
        </p:nvSpPr>
        <p:spPr>
          <a:xfrm>
            <a:off x="1780556" y="1279043"/>
            <a:ext cx="4689518" cy="3144981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760525" y="788550"/>
            <a:ext cx="71541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VOCABULARY:</a:t>
            </a:r>
            <a:r>
              <a:rPr lang="es-ES">
                <a:solidFill>
                  <a:schemeClr val="accent1"/>
                </a:solidFill>
              </a:rPr>
              <a:t> </a:t>
            </a:r>
            <a:r>
              <a:rPr lang="es-ES"/>
              <a:t>life skills</a:t>
            </a:r>
            <a:endParaRPr b="1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1897796" y="1265190"/>
            <a:ext cx="4689518" cy="3144981"/>
          </a:xfrm>
          <a:prstGeom prst="rect">
            <a:avLst/>
          </a:prstGeom>
        </p:spPr>
        <p:txBody>
          <a:bodyPr spcFirstLastPara="1" wrap="square" lIns="0" tIns="0" rIns="0" bIns="0" numCol="1" anchor="t" anchorCtr="0">
            <a:noAutofit/>
          </a:bodyPr>
          <a:lstStyle/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self-awareness:</a:t>
            </a:r>
            <a:r>
              <a:rPr lang="es-ES" sz="1200"/>
              <a:t> entender nuestros sentimientos y capacidades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assertiveness:</a:t>
            </a:r>
            <a:r>
              <a:rPr lang="es-ES" sz="1200"/>
              <a:t> expresar correctamente los sentimientos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active listening:</a:t>
            </a:r>
            <a:r>
              <a:rPr lang="es-ES" sz="1200"/>
              <a:t> capacidad de escuchar atentamente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creative thinking:</a:t>
            </a:r>
            <a:r>
              <a:rPr lang="es-ES" sz="1200"/>
              <a:t> capacidad de tener creatividad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conflict resolution:</a:t>
            </a:r>
            <a:r>
              <a:rPr lang="es-ES" sz="1200"/>
              <a:t> capacidad de resolver un conflicto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problem-solving:</a:t>
            </a:r>
            <a:r>
              <a:rPr lang="es-ES" sz="1200"/>
              <a:t> el proceso de encontrar soluciones a problemas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time management:</a:t>
            </a:r>
            <a:r>
              <a:rPr lang="es-ES" sz="1200"/>
              <a:t> capacidad de gestionar el tiempo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money management:</a:t>
            </a:r>
            <a:r>
              <a:rPr lang="es-ES" sz="1200"/>
              <a:t> capacidad de gestionar el dinero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cooperation:</a:t>
            </a:r>
            <a:r>
              <a:rPr lang="es-ES" sz="1200"/>
              <a:t> trabajo grupal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respect for others:</a:t>
            </a:r>
            <a:r>
              <a:rPr lang="es-ES" sz="1200"/>
              <a:t> tratar a la gente con respeto y tolerancia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negotiation:</a:t>
            </a:r>
            <a:r>
              <a:rPr lang="es-ES" sz="1200"/>
              <a:t> intentar conseguir un acuerdo</a:t>
            </a:r>
          </a:p>
          <a:p>
            <a:pPr marL="171450" indent="-171450">
              <a:lnSpc>
                <a:spcPts val="1400"/>
              </a:lnSpc>
              <a:buClr>
                <a:schemeClr val="accent1"/>
              </a:buClr>
              <a:buSzPts val="1100"/>
            </a:pPr>
            <a:r>
              <a:rPr lang="es-ES" sz="1200" b="1"/>
              <a:t>entrepreneurship:</a:t>
            </a:r>
            <a:r>
              <a:rPr lang="es-ES" sz="1200"/>
              <a:t> ser innovador o comenzar un nuevo negocio</a:t>
            </a:r>
            <a:endParaRPr lang="es-ES" sz="1200" b="1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05C2240-C6D9-40A8-8A06-BCEEA66566A3}"/>
              </a:ext>
            </a:extLst>
          </p:cNvPr>
          <p:cNvSpPr/>
          <p:nvPr/>
        </p:nvSpPr>
        <p:spPr>
          <a:xfrm>
            <a:off x="159326" y="144219"/>
            <a:ext cx="1537855" cy="3221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latin typeface="Bellota Text Light" panose="020B0604020202020204" charset="0"/>
                <a:ea typeface="Bellota Text Light" panose="020B0604020202020204" charset="0"/>
              </a:rPr>
              <a:t>video blog </a:t>
            </a:r>
            <a:r>
              <a:rPr lang="es-ES">
                <a:latin typeface="Bellota Text Light" panose="020B0604020202020204" charset="0"/>
                <a:ea typeface="Bellota Text Light" panose="020B0604020202020204" charset="0"/>
              </a:rPr>
              <a:t>= </a:t>
            </a:r>
            <a:r>
              <a:rPr lang="es-ES" b="1">
                <a:latin typeface="Bellota Text Light" panose="020B0604020202020204" charset="0"/>
                <a:ea typeface="Bellota Text Light" panose="020B0604020202020204" charset="0"/>
              </a:rPr>
              <a:t>vlog</a:t>
            </a:r>
          </a:p>
        </p:txBody>
      </p:sp>
    </p:spTree>
    <p:extLst>
      <p:ext uri="{BB962C8B-B14F-4D97-AF65-F5344CB8AC3E}">
        <p14:creationId xmlns:p14="http://schemas.microsoft.com/office/powerpoint/2010/main" val="281274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760525" y="788550"/>
            <a:ext cx="2190493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GRAMMAR</a:t>
            </a:r>
            <a:endParaRPr b="1"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4297650" y="4594800"/>
            <a:ext cx="548700" cy="54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8" name="Google Shape;89;p14">
            <a:extLst>
              <a:ext uri="{FF2B5EF4-FFF2-40B4-BE49-F238E27FC236}">
                <a16:creationId xmlns:a16="http://schemas.microsoft.com/office/drawing/2014/main" id="{1A4E09A1-3541-4FA9-801B-9B46C300DB14}"/>
              </a:ext>
            </a:extLst>
          </p:cNvPr>
          <p:cNvSpPr txBox="1">
            <a:spLocks/>
          </p:cNvSpPr>
          <p:nvPr/>
        </p:nvSpPr>
        <p:spPr>
          <a:xfrm>
            <a:off x="760525" y="1133660"/>
            <a:ext cx="489213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comparatives &amp; superlatives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6568F2F-4032-47BC-B5AE-1A565D1BE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867991"/>
              </p:ext>
            </p:extLst>
          </p:nvPr>
        </p:nvGraphicFramePr>
        <p:xfrm>
          <a:off x="812480" y="1611630"/>
          <a:ext cx="4788220" cy="19202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86930">
                  <a:extLst>
                    <a:ext uri="{9D8B030D-6E8A-4147-A177-3AD203B41FA5}">
                      <a16:colId xmlns:a16="http://schemas.microsoft.com/office/drawing/2014/main" val="36393183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85673157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680660055"/>
                    </a:ext>
                  </a:extLst>
                </a:gridCol>
                <a:gridCol w="1212272">
                  <a:extLst>
                    <a:ext uri="{9D8B030D-6E8A-4147-A177-3AD203B41FA5}">
                      <a16:colId xmlns:a16="http://schemas.microsoft.com/office/drawing/2014/main" val="90867587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COMPARATIVE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SUPERLATIVE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924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SHORT ADJ.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1 syll.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____er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the ____est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6834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1 syll. c/v/c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____(c)er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the ____(c)est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2016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2 syll. –y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____(i)er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the ____(i)est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86624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LONG ADJ.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+2 syll.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more ____ than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the most ____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823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2 syll. </a:t>
                      </a:r>
                      <a:r>
                        <a:rPr lang="es-ES" sz="1200" b="1" strike="sngStrike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-y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01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IRREGULAR ADJ.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DON’T FOLLOW THE RULES!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911098"/>
                  </a:ext>
                </a:extLst>
              </a:tr>
            </a:tbl>
          </a:graphicData>
        </a:graphic>
      </p:graphicFrame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0E5B5FE8-17A5-49E1-8545-294FC91C1310}"/>
              </a:ext>
            </a:extLst>
          </p:cNvPr>
          <p:cNvCxnSpPr/>
          <p:nvPr/>
        </p:nvCxnSpPr>
        <p:spPr>
          <a:xfrm>
            <a:off x="5600700" y="2008909"/>
            <a:ext cx="21128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69DBC4D6-D1C0-4434-AC78-183E93D71828}"/>
              </a:ext>
            </a:extLst>
          </p:cNvPr>
          <p:cNvCxnSpPr/>
          <p:nvPr/>
        </p:nvCxnSpPr>
        <p:spPr>
          <a:xfrm>
            <a:off x="5592041" y="2299854"/>
            <a:ext cx="21128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D168CB53-D0D9-4E43-84B8-D9E7AED81074}"/>
              </a:ext>
            </a:extLst>
          </p:cNvPr>
          <p:cNvCxnSpPr/>
          <p:nvPr/>
        </p:nvCxnSpPr>
        <p:spPr>
          <a:xfrm>
            <a:off x="5600700" y="2571750"/>
            <a:ext cx="21128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70AB86A0-4B45-4FEC-B56F-8A9DDFE1E855}"/>
              </a:ext>
            </a:extLst>
          </p:cNvPr>
          <p:cNvCxnSpPr/>
          <p:nvPr/>
        </p:nvCxnSpPr>
        <p:spPr>
          <a:xfrm>
            <a:off x="5598968" y="3011757"/>
            <a:ext cx="21128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27A8CE34-55CB-4022-8F9C-81FFA74FCB1D}"/>
              </a:ext>
            </a:extLst>
          </p:cNvPr>
          <p:cNvCxnSpPr/>
          <p:nvPr/>
        </p:nvCxnSpPr>
        <p:spPr>
          <a:xfrm>
            <a:off x="5598968" y="3400252"/>
            <a:ext cx="21128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C40BD2EA-802E-407E-A582-DDEF5D1211E1}"/>
              </a:ext>
            </a:extLst>
          </p:cNvPr>
          <p:cNvSpPr txBox="1"/>
          <p:nvPr/>
        </p:nvSpPr>
        <p:spPr>
          <a:xfrm>
            <a:off x="5746171" y="1863482"/>
            <a:ext cx="2012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safe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safer than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the safest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6A592E4-7FC0-47A5-ABA2-3085982AA16F}"/>
              </a:ext>
            </a:extLst>
          </p:cNvPr>
          <p:cNvSpPr txBox="1"/>
          <p:nvPr/>
        </p:nvSpPr>
        <p:spPr>
          <a:xfrm>
            <a:off x="5746171" y="2160314"/>
            <a:ext cx="2209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sad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sadder than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the saddest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D872231-E99C-4A2B-AF1B-24AC8D1FB4B5}"/>
              </a:ext>
            </a:extLst>
          </p:cNvPr>
          <p:cNvSpPr txBox="1"/>
          <p:nvPr/>
        </p:nvSpPr>
        <p:spPr>
          <a:xfrm>
            <a:off x="5746171" y="2436908"/>
            <a:ext cx="2483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happy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happier than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the happiest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118D0743-44BE-4030-BA25-2951E8145B4E}"/>
              </a:ext>
            </a:extLst>
          </p:cNvPr>
          <p:cNvSpPr txBox="1"/>
          <p:nvPr/>
        </p:nvSpPr>
        <p:spPr>
          <a:xfrm>
            <a:off x="5746171" y="2904605"/>
            <a:ext cx="26981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>
                <a:latin typeface="Bellota Text Light" panose="020B0604020202020204" charset="0"/>
                <a:ea typeface="Bellota Text Light" panose="020B0604020202020204" charset="0"/>
              </a:rPr>
              <a:t>common </a:t>
            </a:r>
            <a:r>
              <a:rPr lang="es-ES" sz="9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900">
                <a:latin typeface="Bellota Text Light" panose="020B0604020202020204" charset="0"/>
                <a:ea typeface="Bellota Text Light" panose="020B0604020202020204" charset="0"/>
              </a:rPr>
              <a:t> more common than </a:t>
            </a:r>
            <a:r>
              <a:rPr lang="es-ES" sz="9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900">
                <a:latin typeface="Bellota Text Light" panose="020B0604020202020204" charset="0"/>
                <a:ea typeface="Bellota Text Light" panose="020B0604020202020204" charset="0"/>
              </a:rPr>
              <a:t> the most common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A92A11A-46A3-4A81-970B-8791A19273C4}"/>
              </a:ext>
            </a:extLst>
          </p:cNvPr>
          <p:cNvSpPr txBox="1"/>
          <p:nvPr/>
        </p:nvSpPr>
        <p:spPr>
          <a:xfrm>
            <a:off x="5759796" y="3077086"/>
            <a:ext cx="218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good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better than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the best</a:t>
            </a:r>
          </a:p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bad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worse than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the worst</a:t>
            </a:r>
          </a:p>
          <a:p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far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further than </a:t>
            </a:r>
            <a:r>
              <a:rPr lang="es-ES" sz="1200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/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the furthest</a:t>
            </a:r>
          </a:p>
        </p:txBody>
      </p:sp>
    </p:spTree>
    <p:extLst>
      <p:ext uri="{BB962C8B-B14F-4D97-AF65-F5344CB8AC3E}">
        <p14:creationId xmlns:p14="http://schemas.microsoft.com/office/powerpoint/2010/main" val="459684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1C76F26-4721-4002-8251-AE8EAA58D4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sp>
        <p:nvSpPr>
          <p:cNvPr id="4" name="Google Shape;89;p14">
            <a:extLst>
              <a:ext uri="{FF2B5EF4-FFF2-40B4-BE49-F238E27FC236}">
                <a16:creationId xmlns:a16="http://schemas.microsoft.com/office/drawing/2014/main" id="{FAA8A441-A035-4EF6-B3BE-D9DD986AC0A4}"/>
              </a:ext>
            </a:extLst>
          </p:cNvPr>
          <p:cNvSpPr txBox="1">
            <a:spLocks/>
          </p:cNvSpPr>
          <p:nvPr/>
        </p:nvSpPr>
        <p:spPr>
          <a:xfrm>
            <a:off x="753597" y="738805"/>
            <a:ext cx="489213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present simple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A905437-5C4F-4BBA-BD80-4B575B8F7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0793"/>
              </p:ext>
            </p:extLst>
          </p:nvPr>
        </p:nvGraphicFramePr>
        <p:xfrm>
          <a:off x="753597" y="1474931"/>
          <a:ext cx="2696185" cy="26517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96185">
                  <a:extLst>
                    <a:ext uri="{9D8B030D-6E8A-4147-A177-3AD203B41FA5}">
                      <a16:colId xmlns:a16="http://schemas.microsoft.com/office/drawing/2014/main" val="3737872874"/>
                    </a:ext>
                  </a:extLst>
                </a:gridCol>
              </a:tblGrid>
              <a:tr h="14298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PRESENT SIMPLE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62570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(+)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21970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-I/You/We/They + 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V + COM.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-He/She/It +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-S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3406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(-)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97681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-I/You/We/They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DON’T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+ COM.</a:t>
                      </a: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-He/She/It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DOESN’T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V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51397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(?)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19625"/>
                  </a:ext>
                </a:extLst>
              </a:tr>
              <a:tr h="24679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DO/DO</a:t>
                      </a:r>
                      <a:r>
                        <a:rPr lang="es-ES" sz="1200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ES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+ SUBJECT + V + COM.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?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-Yes,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DO/DOES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-No,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DON’T/DOESN’T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27868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FD919FF-A145-4C80-89B9-332BC929E812}"/>
              </a:ext>
            </a:extLst>
          </p:cNvPr>
          <p:cNvSpPr txBox="1"/>
          <p:nvPr/>
        </p:nvSpPr>
        <p:spPr>
          <a:xfrm>
            <a:off x="701947" y="1201789"/>
            <a:ext cx="1399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Routines, habits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2607BFAF-79B7-4CCF-B7A0-8109DC04DEB4}"/>
              </a:ext>
            </a:extLst>
          </p:cNvPr>
          <p:cNvCxnSpPr/>
          <p:nvPr/>
        </p:nvCxnSpPr>
        <p:spPr>
          <a:xfrm>
            <a:off x="3456709" y="1614055"/>
            <a:ext cx="2978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30A3D95-937A-48E4-8DA4-F0E7DBC61EE6}"/>
              </a:ext>
            </a:extLst>
          </p:cNvPr>
          <p:cNvSpPr txBox="1"/>
          <p:nvPr/>
        </p:nvSpPr>
        <p:spPr>
          <a:xfrm>
            <a:off x="3673074" y="1447799"/>
            <a:ext cx="25614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TIME EXPRESSIONS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:</a:t>
            </a:r>
            <a:b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</a:br>
            <a:r>
              <a:rPr lang="es-ES">
                <a:solidFill>
                  <a:schemeClr val="tx1"/>
                </a:solidFill>
                <a:latin typeface="Bellota Text Light" panose="020B0604020202020204" charset="0"/>
                <a:ea typeface="Bellota Text Light" panose="020B0604020202020204" charset="0"/>
              </a:rPr>
              <a:t>always, usually, often, sometimes, rarely/hardly ever, never</a:t>
            </a:r>
            <a:endParaRPr lang="es-ES" b="1" u="sng">
              <a:solidFill>
                <a:schemeClr val="accent1"/>
              </a:solidFill>
              <a:latin typeface="Bellota Text Light" panose="020B0604020202020204" charset="0"/>
              <a:ea typeface="Bellota Text Light" panose="020B0604020202020204" charset="0"/>
            </a:endParaRPr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DBA10A0A-151C-42CB-9013-C78966B348FA}"/>
              </a:ext>
            </a:extLst>
          </p:cNvPr>
          <p:cNvSpPr/>
          <p:nvPr/>
        </p:nvSpPr>
        <p:spPr>
          <a:xfrm rot="5400000">
            <a:off x="4812097" y="1272264"/>
            <a:ext cx="109431" cy="225055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C6CA438-E42A-4388-9FEF-52D802B45227}"/>
              </a:ext>
            </a:extLst>
          </p:cNvPr>
          <p:cNvSpPr txBox="1"/>
          <p:nvPr/>
        </p:nvSpPr>
        <p:spPr>
          <a:xfrm>
            <a:off x="4318801" y="2452257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Before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verb</a:t>
            </a:r>
          </a:p>
          <a:p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After</a:t>
            </a:r>
            <a:r>
              <a:rPr lang="es-ES" sz="1200">
                <a:latin typeface="Bellota Text Light" panose="020B0604020202020204" charset="0"/>
                <a:ea typeface="Bellota Text Light" panose="020B0604020202020204" charset="0"/>
              </a:rPr>
              <a:t> verb </a:t>
            </a:r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be</a:t>
            </a:r>
          </a:p>
        </p:txBody>
      </p:sp>
    </p:spTree>
    <p:extLst>
      <p:ext uri="{BB962C8B-B14F-4D97-AF65-F5344CB8AC3E}">
        <p14:creationId xmlns:p14="http://schemas.microsoft.com/office/powerpoint/2010/main" val="1169913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1C76F26-4721-4002-8251-AE8EAA58D4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  <p:sp>
        <p:nvSpPr>
          <p:cNvPr id="4" name="Google Shape;89;p14">
            <a:extLst>
              <a:ext uri="{FF2B5EF4-FFF2-40B4-BE49-F238E27FC236}">
                <a16:creationId xmlns:a16="http://schemas.microsoft.com/office/drawing/2014/main" id="{FAA8A441-A035-4EF6-B3BE-D9DD986AC0A4}"/>
              </a:ext>
            </a:extLst>
          </p:cNvPr>
          <p:cNvSpPr txBox="1">
            <a:spLocks/>
          </p:cNvSpPr>
          <p:nvPr/>
        </p:nvSpPr>
        <p:spPr>
          <a:xfrm>
            <a:off x="753597" y="738805"/>
            <a:ext cx="489213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Vidaloka"/>
              <a:buNone/>
              <a:defRPr sz="3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es-ES">
                <a:solidFill>
                  <a:schemeClr val="accent2"/>
                </a:solidFill>
              </a:rPr>
              <a:t>present continuous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A905437-5C4F-4BBA-BD80-4B575B8F7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6667"/>
              </p:ext>
            </p:extLst>
          </p:nvPr>
        </p:nvGraphicFramePr>
        <p:xfrm>
          <a:off x="753597" y="1474931"/>
          <a:ext cx="2772385" cy="2286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72385">
                  <a:extLst>
                    <a:ext uri="{9D8B030D-6E8A-4147-A177-3AD203B41FA5}">
                      <a16:colId xmlns:a16="http://schemas.microsoft.com/office/drawing/2014/main" val="3737872874"/>
                    </a:ext>
                  </a:extLst>
                </a:gridCol>
              </a:tblGrid>
              <a:tr h="14298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PRESENT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62570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(+)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21970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-SUBJECT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BE 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3406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(-)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97681"/>
                  </a:ext>
                </a:extLst>
              </a:tr>
              <a:tr h="176281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-SUBJECT +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BE NOT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51397"/>
                  </a:ext>
                </a:extLst>
              </a:tr>
              <a:tr h="142983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Bellota Text Light" panose="020B0604020202020204" charset="0"/>
                          <a:ea typeface="Bellota Text Light" panose="020B0604020202020204" charset="0"/>
                        </a:rPr>
                        <a:t>(?)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19625"/>
                  </a:ext>
                </a:extLst>
              </a:tr>
              <a:tr h="246793">
                <a:tc>
                  <a:txBody>
                    <a:bodyPr/>
                    <a:lstStyle/>
                    <a:p>
                      <a:r>
                        <a:rPr lang="es-ES" sz="120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BE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SUBJECT + V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-ING</a:t>
                      </a:r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+ COM.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?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-Yes,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BE</a:t>
                      </a:r>
                      <a:endParaRPr lang="es-ES" sz="1200" b="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  <a:p>
                      <a:r>
                        <a:rPr lang="es-ES" sz="1200" b="0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     -No, SUBJECT </a:t>
                      </a:r>
                      <a:r>
                        <a:rPr lang="es-ES" sz="1200" b="1">
                          <a:latin typeface="Bellota Text Light" panose="020B0604020202020204" charset="0"/>
                          <a:ea typeface="Bellota Text Light" panose="020B0604020202020204" charset="0"/>
                        </a:rPr>
                        <a:t>BE NOT</a:t>
                      </a:r>
                      <a:endParaRPr lang="es-ES" sz="1200">
                        <a:latin typeface="Bellota Text Light" panose="020B0604020202020204" charset="0"/>
                        <a:ea typeface="Bellota Text Ligh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27868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FD919FF-A145-4C80-89B9-332BC929E812}"/>
              </a:ext>
            </a:extLst>
          </p:cNvPr>
          <p:cNvSpPr txBox="1"/>
          <p:nvPr/>
        </p:nvSpPr>
        <p:spPr>
          <a:xfrm>
            <a:off x="701947" y="1201789"/>
            <a:ext cx="2252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now, in progress, puntually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2607BFAF-79B7-4CCF-B7A0-8109DC04DEB4}"/>
              </a:ext>
            </a:extLst>
          </p:cNvPr>
          <p:cNvCxnSpPr/>
          <p:nvPr/>
        </p:nvCxnSpPr>
        <p:spPr>
          <a:xfrm>
            <a:off x="3532909" y="1607126"/>
            <a:ext cx="2978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30A3D95-937A-48E4-8DA4-F0E7DBC61EE6}"/>
              </a:ext>
            </a:extLst>
          </p:cNvPr>
          <p:cNvSpPr txBox="1"/>
          <p:nvPr/>
        </p:nvSpPr>
        <p:spPr>
          <a:xfrm>
            <a:off x="3749274" y="1440870"/>
            <a:ext cx="2772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TIME EXPRESSIONS</a:t>
            </a:r>
            <a: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  <a:t>:</a:t>
            </a:r>
            <a:br>
              <a:rPr lang="es-ES" b="1">
                <a:solidFill>
                  <a:schemeClr val="accent1"/>
                </a:solidFill>
                <a:latin typeface="Bellota Text Light" panose="020B0604020202020204" charset="0"/>
                <a:ea typeface="Bellota Text Light" panose="020B0604020202020204" charset="0"/>
              </a:rPr>
            </a:br>
            <a:r>
              <a:rPr lang="es-ES">
                <a:solidFill>
                  <a:schemeClr val="tx1"/>
                </a:solidFill>
                <a:latin typeface="Bellota Text Light" panose="020B0604020202020204" charset="0"/>
                <a:ea typeface="Bellota Text Light" panose="020B0604020202020204" charset="0"/>
              </a:rPr>
              <a:t>now, right now, at the moment, today, this week/month/year, later, tonight, tomorrow</a:t>
            </a:r>
            <a:endParaRPr lang="es-ES" b="1" u="sng">
              <a:solidFill>
                <a:schemeClr val="accent1"/>
              </a:solidFill>
              <a:latin typeface="Bellota Text Light" panose="020B0604020202020204" charset="0"/>
              <a:ea typeface="Bellota Text Light" panose="020B0604020202020204" charset="0"/>
            </a:endParaRPr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DBA10A0A-151C-42CB-9013-C78966B348FA}"/>
              </a:ext>
            </a:extLst>
          </p:cNvPr>
          <p:cNvSpPr/>
          <p:nvPr/>
        </p:nvSpPr>
        <p:spPr>
          <a:xfrm rot="5400000">
            <a:off x="4888297" y="1265335"/>
            <a:ext cx="109431" cy="225055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C6CA438-E42A-4388-9FEF-52D802B45227}"/>
              </a:ext>
            </a:extLst>
          </p:cNvPr>
          <p:cNvSpPr txBox="1"/>
          <p:nvPr/>
        </p:nvSpPr>
        <p:spPr>
          <a:xfrm>
            <a:off x="4506834" y="2445328"/>
            <a:ext cx="872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Bellota Text Light" panose="020B0604020202020204" charset="0"/>
                <a:ea typeface="Bellota Text Light" panose="020B0604020202020204" charset="0"/>
              </a:rPr>
              <a:t>At the end</a:t>
            </a:r>
          </a:p>
        </p:txBody>
      </p:sp>
    </p:spTree>
    <p:extLst>
      <p:ext uri="{BB962C8B-B14F-4D97-AF65-F5344CB8AC3E}">
        <p14:creationId xmlns:p14="http://schemas.microsoft.com/office/powerpoint/2010/main" val="3731876445"/>
      </p:ext>
    </p:extLst>
  </p:cSld>
  <p:clrMapOvr>
    <a:masterClrMapping/>
  </p:clrMapOvr>
</p:sld>
</file>

<file path=ppt/theme/theme1.xml><?xml version="1.0" encoding="utf-8"?>
<a:theme xmlns:a="http://schemas.openxmlformats.org/drawingml/2006/main" name="Helen template">
  <a:themeElements>
    <a:clrScheme name="Custom 347">
      <a:dk1>
        <a:srgbClr val="2C3C3D"/>
      </a:dk1>
      <a:lt1>
        <a:srgbClr val="FFFFFF"/>
      </a:lt1>
      <a:dk2>
        <a:srgbClr val="718183"/>
      </a:dk2>
      <a:lt2>
        <a:srgbClr val="E3EBE9"/>
      </a:lt2>
      <a:accent1>
        <a:srgbClr val="EE6A8D"/>
      </a:accent1>
      <a:accent2>
        <a:srgbClr val="FAC3B7"/>
      </a:accent2>
      <a:accent3>
        <a:srgbClr val="97C4C7"/>
      </a:accent3>
      <a:accent4>
        <a:srgbClr val="B7C457"/>
      </a:accent4>
      <a:accent5>
        <a:srgbClr val="F6D586"/>
      </a:accent5>
      <a:accent6>
        <a:srgbClr val="93783F"/>
      </a:accent6>
      <a:hlink>
        <a:srgbClr val="06697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1448</Words>
  <Application>Microsoft Office PowerPoint</Application>
  <PresentationFormat>Presentación en pantalla (16:9)</PresentationFormat>
  <Paragraphs>250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Parisienne</vt:lpstr>
      <vt:lpstr>Vidaloka</vt:lpstr>
      <vt:lpstr>Bellota Text Light</vt:lpstr>
      <vt:lpstr>Helen template</vt:lpstr>
      <vt:lpstr>ENGLISH: Starter unit + Unit 1</vt:lpstr>
      <vt:lpstr>VOCABULARY: describing places</vt:lpstr>
      <vt:lpstr>VOCABULARY: collocations</vt:lpstr>
      <vt:lpstr>VOCABULARY: travelling</vt:lpstr>
      <vt:lpstr>VOCABULARY: skills and abilities</vt:lpstr>
      <vt:lpstr>VOCABULARY: life skills</vt:lpstr>
      <vt:lpstr>GRAMMAR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ENGLISH: Starter unit + Unit 1</dc:title>
  <cp:lastModifiedBy>Eva Arnau</cp:lastModifiedBy>
  <cp:revision>21</cp:revision>
  <dcterms:modified xsi:type="dcterms:W3CDTF">2022-10-30T17:25:23Z</dcterms:modified>
</cp:coreProperties>
</file>