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60" r:id="rId3"/>
    <p:sldId id="257" r:id="rId4"/>
    <p:sldId id="296" r:id="rId5"/>
    <p:sldId id="297" r:id="rId6"/>
    <p:sldId id="303" r:id="rId7"/>
    <p:sldId id="298" r:id="rId8"/>
    <p:sldId id="316" r:id="rId9"/>
    <p:sldId id="295" r:id="rId10"/>
    <p:sldId id="301" r:id="rId11"/>
    <p:sldId id="302" r:id="rId12"/>
    <p:sldId id="304" r:id="rId13"/>
    <p:sldId id="305" r:id="rId14"/>
    <p:sldId id="306" r:id="rId15"/>
    <p:sldId id="307" r:id="rId16"/>
    <p:sldId id="299" r:id="rId17"/>
    <p:sldId id="300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7" r:id="rId27"/>
  </p:sldIdLst>
  <p:sldSz cx="9144000" cy="5143500" type="screen16x9"/>
  <p:notesSz cx="6858000" cy="9144000"/>
  <p:embeddedFontLst>
    <p:embeddedFont>
      <p:font typeface="Montserra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27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80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30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26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51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39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259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32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858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3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523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852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797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797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707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171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3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4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69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91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21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9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3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 i="1">
                <a:solidFill>
                  <a:srgbClr val="CCCCCC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 i="1">
                <a:solidFill>
                  <a:srgbClr val="CCCCCC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>
                <a:solidFill>
                  <a:srgbClr val="CCCCCC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853200" y="293593"/>
            <a:ext cx="1437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2010620" y="1991850"/>
            <a:ext cx="5122759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u="sng">
                <a:uFill>
                  <a:solidFill>
                    <a:schemeClr val="bg1"/>
                  </a:solidFill>
                </a:uFill>
              </a:rPr>
              <a:t>CASTELLANO T.2</a:t>
            </a:r>
            <a:br>
              <a:rPr lang="es-ES" sz="4400" u="sng"/>
            </a:br>
            <a:r>
              <a:rPr lang="es-ES" sz="4400"/>
              <a:t>Libertad</a:t>
            </a:r>
            <a:endParaRPr sz="4400" u="sng"/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E29D40BC-3F65-4272-BAEC-E4803C911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742" y="381000"/>
            <a:ext cx="8207643" cy="360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ADJETIVOS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indican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cualidades</a:t>
            </a:r>
            <a:endParaRPr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42" y="1128620"/>
            <a:ext cx="8336280" cy="1185198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ESPECIFICATIVO: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es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informativo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(no se puede omitir) y suele ir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detrás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del sustantivo.</a:t>
            </a:r>
            <a:b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pásame los botes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rojos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, por favor.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EXPLICATIVO: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es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informativo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(se puede omitir) y suele ir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delante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del sustantivo.</a:t>
            </a:r>
            <a:b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la belleza de la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blanca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nieve.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C8F93E70-2184-44CA-B63B-AA9893758F39}"/>
              </a:ext>
            </a:extLst>
          </p:cNvPr>
          <p:cNvSpPr txBox="1">
            <a:spLocks/>
          </p:cNvSpPr>
          <p:nvPr/>
        </p:nvSpPr>
        <p:spPr>
          <a:xfrm>
            <a:off x="415742" y="948469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SIGNIFICADO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7C250BB7-5518-484D-A5E2-945B0FB9FB40}"/>
              </a:ext>
            </a:extLst>
          </p:cNvPr>
          <p:cNvSpPr txBox="1">
            <a:spLocks/>
          </p:cNvSpPr>
          <p:nvPr/>
        </p:nvSpPr>
        <p:spPr>
          <a:xfrm>
            <a:off x="427624" y="2766634"/>
            <a:ext cx="8336280" cy="166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UNA TERMINACIÓN: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varía el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número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pero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el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género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b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mi hermana/hermano es muy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inteligente</a:t>
            </a:r>
            <a:b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     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mis hermanas/hermanos son muy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inteligentes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DOS TERMINACIONES: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varía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género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número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b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EJ: el presidente es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alto 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delgado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/ la presidenta es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alta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delgada</a:t>
            </a:r>
            <a:b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     los presidentes son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altos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delgados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/ las presidentas son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altas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delgadas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9" name="Google Shape;64;p13">
            <a:extLst>
              <a:ext uri="{FF2B5EF4-FFF2-40B4-BE49-F238E27FC236}">
                <a16:creationId xmlns:a16="http://schemas.microsoft.com/office/drawing/2014/main" id="{E867C8B5-3918-4179-A2BD-F110CC44BA36}"/>
              </a:ext>
            </a:extLst>
          </p:cNvPr>
          <p:cNvSpPr txBox="1">
            <a:spLocks/>
          </p:cNvSpPr>
          <p:nvPr/>
        </p:nvSpPr>
        <p:spPr>
          <a:xfrm>
            <a:off x="427624" y="2586484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TERMINACIONES</a:t>
            </a:r>
          </a:p>
        </p:txBody>
      </p:sp>
    </p:spTree>
    <p:extLst>
      <p:ext uri="{BB962C8B-B14F-4D97-AF65-F5344CB8AC3E}">
        <p14:creationId xmlns:p14="http://schemas.microsoft.com/office/powerpoint/2010/main" val="10296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04" y="601859"/>
            <a:ext cx="8336280" cy="3627241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POSITIVO: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especifica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intensidad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b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sabio, trabajador, pequeño.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COMPARATIVO: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expresa la cualidad en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comparación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con otro sustantivo.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SUPERIORIDAD</a:t>
            </a:r>
            <a:r>
              <a:rPr lang="es-ES" sz="1400" b="1"/>
              <a:t>:</a:t>
            </a:r>
            <a:r>
              <a:rPr lang="es-ES" sz="1400"/>
              <a:t> ESTRUCTURA “</a:t>
            </a:r>
            <a:r>
              <a:rPr lang="es-ES" sz="1400" b="1"/>
              <a:t>más</a:t>
            </a:r>
            <a:r>
              <a:rPr lang="es-ES" sz="1400" b="1">
                <a:solidFill>
                  <a:schemeClr val="accent1"/>
                </a:solidFill>
              </a:rPr>
              <a:t> + </a:t>
            </a:r>
            <a:r>
              <a:rPr lang="es-ES" sz="1400" b="1"/>
              <a:t>adjetivo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que</a:t>
            </a:r>
            <a:r>
              <a:rPr lang="es-ES" sz="1400"/>
              <a:t>”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María es </a:t>
            </a:r>
            <a:r>
              <a:rPr lang="es-ES" sz="1400" b="1" i="1">
                <a:solidFill>
                  <a:schemeClr val="accent1"/>
                </a:solidFill>
              </a:rPr>
              <a:t>más constante que</a:t>
            </a:r>
            <a:r>
              <a:rPr lang="es-ES" sz="1400" i="1">
                <a:solidFill>
                  <a:schemeClr val="accent1"/>
                </a:solidFill>
              </a:rPr>
              <a:t> Laura</a:t>
            </a:r>
            <a:endParaRPr lang="es-ES" sz="1400" i="1" u="sng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INFERIORIDAD</a:t>
            </a:r>
            <a:r>
              <a:rPr lang="es-ES" sz="1400" b="1"/>
              <a:t>:</a:t>
            </a:r>
            <a:r>
              <a:rPr lang="es-ES" sz="1400"/>
              <a:t> ESTRUCTURA “</a:t>
            </a:r>
            <a:r>
              <a:rPr lang="es-ES" sz="1400" b="1"/>
              <a:t>menos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adjetivo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que</a:t>
            </a:r>
            <a:r>
              <a:rPr lang="es-ES" sz="1400"/>
              <a:t>”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María es </a:t>
            </a:r>
            <a:r>
              <a:rPr lang="es-ES" sz="1400" b="1" i="1">
                <a:solidFill>
                  <a:schemeClr val="accent1"/>
                </a:solidFill>
              </a:rPr>
              <a:t>menos constante que</a:t>
            </a:r>
            <a:r>
              <a:rPr lang="es-ES" sz="1400" i="1">
                <a:solidFill>
                  <a:schemeClr val="accent1"/>
                </a:solidFill>
              </a:rPr>
              <a:t> Laura</a:t>
            </a:r>
            <a:endParaRPr lang="es-ES" sz="1400" i="1" u="sng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IGUALDAD</a:t>
            </a:r>
            <a:r>
              <a:rPr lang="es-ES" sz="1400" b="1"/>
              <a:t>:</a:t>
            </a:r>
            <a:r>
              <a:rPr lang="es-ES" sz="1400"/>
              <a:t> ESTRUCTURA “</a:t>
            </a:r>
            <a:r>
              <a:rPr lang="es-ES" sz="1400" b="1"/>
              <a:t>tan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adjetivo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como</a:t>
            </a:r>
            <a:r>
              <a:rPr lang="es-ES" sz="1400"/>
              <a:t>”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María es </a:t>
            </a:r>
            <a:r>
              <a:rPr lang="es-ES" sz="1400" b="1" i="1">
                <a:solidFill>
                  <a:schemeClr val="accent1"/>
                </a:solidFill>
              </a:rPr>
              <a:t>tan constante como </a:t>
            </a:r>
            <a:r>
              <a:rPr lang="es-ES" sz="1400" i="1">
                <a:solidFill>
                  <a:schemeClr val="accent1"/>
                </a:solidFill>
              </a:rPr>
              <a:t>Laura</a:t>
            </a:r>
            <a:endParaRPr lang="es-ES" sz="1400" i="1" u="sng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SUPERLATIVO: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expresa la cualidad en el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grado más alto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RELATIVO</a:t>
            </a:r>
            <a:r>
              <a:rPr lang="es-ES" sz="1400" b="1"/>
              <a:t>:</a:t>
            </a:r>
            <a:r>
              <a:rPr lang="es-ES" sz="1400"/>
              <a:t> ESTRUCTURA “</a:t>
            </a:r>
            <a:r>
              <a:rPr lang="es-ES" sz="1400" b="1"/>
              <a:t>el/la más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adjetivo </a:t>
            </a:r>
            <a:r>
              <a:rPr lang="es-ES" sz="1400" b="1">
                <a:solidFill>
                  <a:schemeClr val="accent1"/>
                </a:solidFill>
              </a:rPr>
              <a:t>+</a:t>
            </a:r>
            <a:r>
              <a:rPr lang="es-ES" sz="1400" b="1"/>
              <a:t> de</a:t>
            </a:r>
            <a:r>
              <a:rPr lang="es-ES" sz="1400"/>
              <a:t>”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María es </a:t>
            </a:r>
            <a:r>
              <a:rPr lang="es-ES" sz="1400" b="1" i="1">
                <a:solidFill>
                  <a:schemeClr val="accent1"/>
                </a:solidFill>
              </a:rPr>
              <a:t>la más constante de</a:t>
            </a:r>
            <a:r>
              <a:rPr lang="es-ES" sz="1400" i="1">
                <a:solidFill>
                  <a:schemeClr val="accent1"/>
                </a:solidFill>
              </a:rPr>
              <a:t> la clase</a:t>
            </a:r>
            <a:endParaRPr lang="es-ES" sz="1400" i="1" u="sng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ABSOLUTO</a:t>
            </a:r>
            <a:r>
              <a:rPr lang="es-ES" sz="1400" b="1"/>
              <a:t>:</a:t>
            </a:r>
            <a:r>
              <a:rPr lang="es-ES" sz="1400"/>
              <a:t> ESTRUCTURA “</a:t>
            </a:r>
            <a:r>
              <a:rPr lang="es-ES" sz="1400" b="1"/>
              <a:t>muy</a:t>
            </a:r>
            <a:r>
              <a:rPr lang="es-ES" sz="1400"/>
              <a:t> </a:t>
            </a:r>
            <a:r>
              <a:rPr lang="es-ES" sz="1400" b="1">
                <a:solidFill>
                  <a:schemeClr val="accent1"/>
                </a:solidFill>
              </a:rPr>
              <a:t>+ </a:t>
            </a:r>
            <a:r>
              <a:rPr lang="es-ES" sz="1400" b="1"/>
              <a:t>adjetivo</a:t>
            </a:r>
            <a:r>
              <a:rPr lang="es-ES" sz="1400"/>
              <a:t>” </a:t>
            </a:r>
            <a:r>
              <a:rPr lang="es-ES" sz="1400" b="1">
                <a:solidFill>
                  <a:schemeClr val="accent1"/>
                </a:solidFill>
              </a:rPr>
              <a:t>/ </a:t>
            </a:r>
            <a:r>
              <a:rPr lang="es-ES" sz="1400"/>
              <a:t>“</a:t>
            </a:r>
            <a:r>
              <a:rPr lang="es-ES" sz="1400" b="1"/>
              <a:t>adjetivo </a:t>
            </a:r>
            <a:r>
              <a:rPr lang="es-ES" sz="1400" b="1">
                <a:solidFill>
                  <a:schemeClr val="accent1"/>
                </a:solidFill>
              </a:rPr>
              <a:t>–</a:t>
            </a:r>
            <a:r>
              <a:rPr lang="es-ES" sz="1400" b="1"/>
              <a:t> ísimo</a:t>
            </a:r>
            <a:r>
              <a:rPr lang="es-ES" sz="1400"/>
              <a:t>”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María es </a:t>
            </a:r>
            <a:r>
              <a:rPr lang="es-ES" sz="1400" b="1" i="1">
                <a:solidFill>
                  <a:schemeClr val="accent1"/>
                </a:solidFill>
              </a:rPr>
              <a:t>muy constante</a:t>
            </a:r>
            <a:br>
              <a:rPr lang="es-ES" sz="1400" i="1">
                <a:solidFill>
                  <a:schemeClr val="accent1"/>
                </a:solidFill>
              </a:rPr>
            </a:br>
            <a:r>
              <a:rPr lang="es-ES" sz="1400" i="1">
                <a:solidFill>
                  <a:schemeClr val="accent1"/>
                </a:solidFill>
              </a:rPr>
              <a:t>      María es </a:t>
            </a:r>
            <a:r>
              <a:rPr lang="es-ES" sz="1400" b="1" i="1">
                <a:solidFill>
                  <a:schemeClr val="accent1"/>
                </a:solidFill>
              </a:rPr>
              <a:t>constantísima</a:t>
            </a:r>
            <a:endParaRPr lang="es-ES" sz="1400" i="1" u="sng">
              <a:solidFill>
                <a:schemeClr val="accent1"/>
              </a:solidFill>
            </a:endParaRP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C8F93E70-2184-44CA-B63B-AA9893758F39}"/>
              </a:ext>
            </a:extLst>
          </p:cNvPr>
          <p:cNvSpPr txBox="1">
            <a:spLocks/>
          </p:cNvSpPr>
          <p:nvPr/>
        </p:nvSpPr>
        <p:spPr>
          <a:xfrm>
            <a:off x="458104" y="421708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GRADO</a:t>
            </a:r>
          </a:p>
        </p:txBody>
      </p:sp>
    </p:spTree>
    <p:extLst>
      <p:ext uri="{BB962C8B-B14F-4D97-AF65-F5344CB8AC3E}">
        <p14:creationId xmlns:p14="http://schemas.microsoft.com/office/powerpoint/2010/main" val="199629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E29D40BC-3F65-4272-BAEC-E4803C911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982" y="381000"/>
            <a:ext cx="8207643" cy="360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VERBOS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indican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acciones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,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procesos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o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estados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que concuerda con el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sujeto</a:t>
            </a:r>
            <a:endParaRPr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375" y="1067632"/>
            <a:ext cx="8207643" cy="1029598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1ª CONJUGACIÓN: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-ar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endParaRPr lang="es-ES" sz="1400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2ª CONJUGACIÓN: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-er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3ª CONJUGACIÓN: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-ir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C8F93E70-2184-44CA-B63B-AA9893758F39}"/>
              </a:ext>
            </a:extLst>
          </p:cNvPr>
          <p:cNvSpPr txBox="1">
            <a:spLocks/>
          </p:cNvSpPr>
          <p:nvPr/>
        </p:nvSpPr>
        <p:spPr>
          <a:xfrm>
            <a:off x="505375" y="847979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CONJUGACIÓN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453F925-63D1-4CBA-9A61-DBFE3E8634B4}"/>
              </a:ext>
            </a:extLst>
          </p:cNvPr>
          <p:cNvSpPr txBox="1">
            <a:spLocks/>
          </p:cNvSpPr>
          <p:nvPr/>
        </p:nvSpPr>
        <p:spPr>
          <a:xfrm>
            <a:off x="505375" y="2242681"/>
            <a:ext cx="8207643" cy="102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1ª PERSONA: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hablante ± otros: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yo, nostros/as.</a:t>
            </a:r>
            <a:endParaRPr lang="es-ES" sz="1400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2ª PERSONA: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oyente ± otros: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tu, vosotros/as, usted/es (conjugado como la 3ª persona)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3ª PERSONA: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ajenos: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él/ella, ellos/as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3" name="Google Shape;64;p13">
            <a:extLst>
              <a:ext uri="{FF2B5EF4-FFF2-40B4-BE49-F238E27FC236}">
                <a16:creationId xmlns:a16="http://schemas.microsoft.com/office/drawing/2014/main" id="{E43791F5-8DE0-4ADC-B0C5-FD08832402CA}"/>
              </a:ext>
            </a:extLst>
          </p:cNvPr>
          <p:cNvSpPr txBox="1">
            <a:spLocks/>
          </p:cNvSpPr>
          <p:nvPr/>
        </p:nvSpPr>
        <p:spPr>
          <a:xfrm>
            <a:off x="505375" y="2023028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PERSONA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601D081-1B36-4758-B6E0-A3E7F4434962}"/>
              </a:ext>
            </a:extLst>
          </p:cNvPr>
          <p:cNvSpPr txBox="1">
            <a:spLocks/>
          </p:cNvSpPr>
          <p:nvPr/>
        </p:nvSpPr>
        <p:spPr>
          <a:xfrm>
            <a:off x="505375" y="3440630"/>
            <a:ext cx="8207643" cy="7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SIMPLE: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una palabra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(</a:t>
            </a: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lloraba)</a:t>
            </a:r>
            <a:endParaRPr lang="es-ES" sz="1400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COMPUESTO: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haber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+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participio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(</a:t>
            </a: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he llorado)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5" name="Google Shape;64;p13">
            <a:extLst>
              <a:ext uri="{FF2B5EF4-FFF2-40B4-BE49-F238E27FC236}">
                <a16:creationId xmlns:a16="http://schemas.microsoft.com/office/drawing/2014/main" id="{90CBACDF-CF03-4F7D-A494-E59026D57AAD}"/>
              </a:ext>
            </a:extLst>
          </p:cNvPr>
          <p:cNvSpPr txBox="1">
            <a:spLocks/>
          </p:cNvSpPr>
          <p:nvPr/>
        </p:nvSpPr>
        <p:spPr>
          <a:xfrm>
            <a:off x="505375" y="3220977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TIPOS DE TIEMPOS</a:t>
            </a:r>
          </a:p>
        </p:txBody>
      </p:sp>
    </p:spTree>
    <p:extLst>
      <p:ext uri="{BB962C8B-B14F-4D97-AF65-F5344CB8AC3E}">
        <p14:creationId xmlns:p14="http://schemas.microsoft.com/office/powerpoint/2010/main" val="278124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3657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178" y="793312"/>
            <a:ext cx="8207643" cy="787045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ACTIVA: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el sujeto realiza la acción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  <a:endParaRPr lang="es-ES" sz="1400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PASIVA: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el sujeto recibe la acción: </a:t>
            </a:r>
            <a:r>
              <a:rPr lang="es-ES" sz="1400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ser + participio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C8F93E70-2184-44CA-B63B-AA9893758F39}"/>
              </a:ext>
            </a:extLst>
          </p:cNvPr>
          <p:cNvSpPr txBox="1">
            <a:spLocks/>
          </p:cNvSpPr>
          <p:nvPr/>
        </p:nvSpPr>
        <p:spPr>
          <a:xfrm>
            <a:off x="468178" y="573659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VOZ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453F925-63D1-4CBA-9A61-DBFE3E8634B4}"/>
              </a:ext>
            </a:extLst>
          </p:cNvPr>
          <p:cNvSpPr txBox="1">
            <a:spLocks/>
          </p:cNvSpPr>
          <p:nvPr/>
        </p:nvSpPr>
        <p:spPr>
          <a:xfrm>
            <a:off x="468178" y="1800010"/>
            <a:ext cx="8207643" cy="226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REGULARES: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siguen el modelo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(sonoro) de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amar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,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temer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partir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presente/pasado simple/futuro</a:t>
            </a:r>
            <a:endParaRPr lang="es-ES" sz="1400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IRREGULARES: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no siguen el modelo</a:t>
            </a:r>
            <a:endParaRPr lang="es-ES"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DEFECTIVOS: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carecen de formas en su conjugación</a:t>
            </a:r>
            <a:b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nevar, llover, anochecer, suceder, ocurrir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PRONOMINALES: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conjugados con pronombres personales átonos</a:t>
            </a:r>
            <a:b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 arrepentirse, caerse, irse...</a:t>
            </a:r>
            <a:endParaRPr lang="es-ES" sz="1400" b="1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AUXILIARES: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acompañan a otros verbos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tiempos compuestos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/ 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perífrasis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/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pasiva</a:t>
            </a:r>
            <a:b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40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EJ</a:t>
            </a:r>
            <a:r>
              <a:rPr lang="es-ES" sz="1400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 he amado, fue arrestrada, echó a correr, está preparando, vengo gastando...</a:t>
            </a:r>
            <a:endParaRPr lang="es-ES" sz="140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3" name="Google Shape;64;p13">
            <a:extLst>
              <a:ext uri="{FF2B5EF4-FFF2-40B4-BE49-F238E27FC236}">
                <a16:creationId xmlns:a16="http://schemas.microsoft.com/office/drawing/2014/main" id="{E43791F5-8DE0-4ADC-B0C5-FD08832402CA}"/>
              </a:ext>
            </a:extLst>
          </p:cNvPr>
          <p:cNvSpPr txBox="1">
            <a:spLocks/>
          </p:cNvSpPr>
          <p:nvPr/>
        </p:nvSpPr>
        <p:spPr>
          <a:xfrm>
            <a:off x="468178" y="1580357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TIPOS DE VERBOS</a:t>
            </a:r>
          </a:p>
        </p:txBody>
      </p:sp>
    </p:spTree>
    <p:extLst>
      <p:ext uri="{BB962C8B-B14F-4D97-AF65-F5344CB8AC3E}">
        <p14:creationId xmlns:p14="http://schemas.microsoft.com/office/powerpoint/2010/main" val="344455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3657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177" y="667843"/>
            <a:ext cx="8207643" cy="3904157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INDICATIVO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SIMPLE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Presente:</a:t>
            </a:r>
            <a:r>
              <a:rPr lang="es-ES" sz="1400"/>
              <a:t> amo/temo/parto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imperfecto:</a:t>
            </a:r>
            <a:r>
              <a:rPr lang="es-ES" sz="1400"/>
              <a:t> amaba/temía/partía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perfecto simple:</a:t>
            </a:r>
            <a:r>
              <a:rPr lang="es-ES" sz="1400"/>
              <a:t> amé/temí/partí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Futuro simple:</a:t>
            </a:r>
            <a:r>
              <a:rPr lang="es-ES" sz="1400"/>
              <a:t> amaré/temeré/partiré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Condicional simple:</a:t>
            </a:r>
            <a:r>
              <a:rPr lang="es-ES" sz="1400"/>
              <a:t> amaría/temería/partiría</a:t>
            </a:r>
            <a:endParaRPr lang="es-ES" sz="1400" b="1" u="sng">
              <a:uFill>
                <a:solidFill>
                  <a:schemeClr val="accent1"/>
                </a:solidFill>
              </a:u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COMPUESTO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perfecto:</a:t>
            </a:r>
            <a:r>
              <a:rPr lang="es-ES" sz="1400"/>
              <a:t> he amado/temido/partido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pluscuamperfecto:</a:t>
            </a:r>
            <a:r>
              <a:rPr lang="es-ES" sz="1400"/>
              <a:t> había amado/temido/partido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anterior:</a:t>
            </a:r>
            <a:r>
              <a:rPr lang="es-ES" sz="1400"/>
              <a:t> hube amado/temido/partido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Futuro compuesto:</a:t>
            </a:r>
            <a:r>
              <a:rPr lang="es-ES" sz="1400"/>
              <a:t> habré amado/temido/partido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Condicional compuesto:</a:t>
            </a:r>
            <a:r>
              <a:rPr lang="es-ES" sz="1400"/>
              <a:t> habría amado/temido/partido</a:t>
            </a:r>
            <a:endParaRPr lang="es-ES" sz="1400" b="1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C8F93E70-2184-44CA-B63B-AA9893758F39}"/>
              </a:ext>
            </a:extLst>
          </p:cNvPr>
          <p:cNvSpPr txBox="1">
            <a:spLocks/>
          </p:cNvSpPr>
          <p:nvPr/>
        </p:nvSpPr>
        <p:spPr>
          <a:xfrm>
            <a:off x="468178" y="433012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SEGÚN MODOS Y TIEMPOS</a:t>
            </a:r>
          </a:p>
        </p:txBody>
      </p:sp>
    </p:spTree>
    <p:extLst>
      <p:ext uri="{BB962C8B-B14F-4D97-AF65-F5344CB8AC3E}">
        <p14:creationId xmlns:p14="http://schemas.microsoft.com/office/powerpoint/2010/main" val="86887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3657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57" y="340183"/>
            <a:ext cx="8207643" cy="4323255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SUBJUNTIVO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SIMPLE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Presente:</a:t>
            </a:r>
            <a:r>
              <a:rPr lang="es-ES" sz="1400"/>
              <a:t> ame/tema/parta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imperfecto:</a:t>
            </a:r>
            <a:r>
              <a:rPr lang="es-ES" sz="1400"/>
              <a:t> amase o amara/temiese o temiera/partiese o partiera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COMPUESTO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compuesto:</a:t>
            </a:r>
            <a:r>
              <a:rPr lang="es-ES" sz="1400"/>
              <a:t> haya amado/temido/partido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Pretérito pluscuamperfecto:</a:t>
            </a:r>
            <a:r>
              <a:rPr lang="es-ES" sz="1400"/>
              <a:t> hubiese/hubiera amado/temido/partido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IMPERATIVO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TÚ</a:t>
            </a:r>
            <a:r>
              <a:rPr lang="es-ES" sz="1400" b="1">
                <a:uFill>
                  <a:solidFill>
                    <a:schemeClr val="accent1"/>
                  </a:solidFill>
                </a:uFill>
              </a:rPr>
              <a:t>: </a:t>
            </a:r>
            <a:r>
              <a:rPr lang="es-ES" sz="1400">
                <a:uFill>
                  <a:solidFill>
                    <a:schemeClr val="accent1"/>
                  </a:solidFill>
                </a:uFill>
              </a:rPr>
              <a:t>ama/teme/parte, amad/temed/partid</a:t>
            </a:r>
            <a:endParaRPr lang="es-ES" sz="1400" b="1" u="sng">
              <a:uFill>
                <a:solidFill>
                  <a:schemeClr val="accent1"/>
                </a:solidFill>
              </a:u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USTED</a:t>
            </a:r>
            <a:r>
              <a:rPr lang="es-ES" sz="1400" b="1">
                <a:uFill>
                  <a:solidFill>
                    <a:schemeClr val="accent1"/>
                  </a:solidFill>
                </a:uFill>
              </a:rPr>
              <a:t>: </a:t>
            </a:r>
            <a:r>
              <a:rPr lang="es-ES" sz="1400">
                <a:uFill>
                  <a:solidFill>
                    <a:schemeClr val="accent1"/>
                  </a:solidFill>
                </a:uFill>
              </a:rPr>
              <a:t>ame/tema/parta, amen/teman/partan</a:t>
            </a:r>
            <a:endParaRPr lang="es-ES" sz="1400" b="1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NO PERSONALES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INFINITIVO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Simple:</a:t>
            </a:r>
            <a:r>
              <a:rPr lang="es-ES" sz="1400"/>
              <a:t> amar/temer/partir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Compuesto:</a:t>
            </a:r>
            <a:r>
              <a:rPr lang="es-ES" sz="1400"/>
              <a:t> haber amado/temido/partido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GERUNDIO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Simple:</a:t>
            </a:r>
            <a:r>
              <a:rPr lang="es-ES" sz="1400"/>
              <a:t> amando/temiendo/partiendo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Compuesto:</a:t>
            </a:r>
            <a:r>
              <a:rPr lang="es-ES" sz="1400"/>
              <a:t> habiendo amado/temido/partido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PARTICIPIO</a:t>
            </a:r>
            <a:r>
              <a:rPr lang="es-ES" sz="14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: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amado/temido/partido</a:t>
            </a:r>
          </a:p>
        </p:txBody>
      </p:sp>
    </p:spTree>
    <p:extLst>
      <p:ext uri="{BB962C8B-B14F-4D97-AF65-F5344CB8AC3E}">
        <p14:creationId xmlns:p14="http://schemas.microsoft.com/office/powerpoint/2010/main" val="336330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E29D40BC-3F65-4272-BAEC-E4803C911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078" y="392031"/>
            <a:ext cx="8283843" cy="360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ADVERBIOS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invariables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que modifican el significado de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adjetivos/verbos/adverbios</a:t>
            </a:r>
            <a:endParaRPr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078" y="671241"/>
            <a:ext cx="8382000" cy="224232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LUGAR: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aquí, ahí, allí, allá, cerca, lejos, arriba, abajo, alrededor, dentro, fuera...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TIEMPO: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ahora, luego, después, ayer, hoy, mañana, entonces, pronto, tarde, siempre, nunca...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MODO: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bien, mal, así, aprisa, deprisa, despacio + </a:t>
            </a:r>
            <a:r>
              <a:rPr lang="es-ES" sz="1400" b="1">
                <a:solidFill>
                  <a:schemeClr val="tx1"/>
                </a:solidFill>
              </a:rPr>
              <a:t>-mente</a:t>
            </a:r>
            <a:endParaRPr lang="es-ES" sz="1400">
              <a:solidFill>
                <a:schemeClr val="tx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CANTIDAD: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más, menos, poco, mucho, muy, bastante, casi, nada, solo, solamente...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AFIRMACIÓN: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sí, también, ciertamente, realmente...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NEGACIÓN: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no, tampoco, nunca...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DUDA: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quizás, tal vez, acaso...</a:t>
            </a:r>
          </a:p>
        </p:txBody>
      </p:sp>
      <p:sp>
        <p:nvSpPr>
          <p:cNvPr id="9" name="Google Shape;64;p13">
            <a:extLst>
              <a:ext uri="{FF2B5EF4-FFF2-40B4-BE49-F238E27FC236}">
                <a16:creationId xmlns:a16="http://schemas.microsoft.com/office/drawing/2014/main" id="{8B9526CD-A36C-4434-BAD3-B0DC72B748FF}"/>
              </a:ext>
            </a:extLst>
          </p:cNvPr>
          <p:cNvSpPr txBox="1">
            <a:spLocks/>
          </p:cNvSpPr>
          <p:nvPr/>
        </p:nvSpPr>
        <p:spPr>
          <a:xfrm>
            <a:off x="430078" y="3114765"/>
            <a:ext cx="82838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PREPOSICIONES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enlazan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palabras</a:t>
            </a:r>
            <a:endParaRPr lang="es-ES" sz="1400" u="sng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079B14B-7074-4559-8477-3E038633FDDD}"/>
              </a:ext>
            </a:extLst>
          </p:cNvPr>
          <p:cNvSpPr/>
          <p:nvPr/>
        </p:nvSpPr>
        <p:spPr>
          <a:xfrm>
            <a:off x="701040" y="3475065"/>
            <a:ext cx="7589520" cy="472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Droid Serif"/>
              </a:rPr>
              <a:t>a, ante, bajo, cabe (cerca de), con, contra, de, desde, en, entre, hacia, hasta, para, por, según, sin, so (debajo de), sobre, tras, durante, mediante, versus, vía.</a:t>
            </a:r>
          </a:p>
        </p:txBody>
      </p:sp>
    </p:spTree>
    <p:extLst>
      <p:ext uri="{BB962C8B-B14F-4D97-AF65-F5344CB8AC3E}">
        <p14:creationId xmlns:p14="http://schemas.microsoft.com/office/powerpoint/2010/main" val="37137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E29D40BC-3F65-4272-BAEC-E4803C911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742" y="381000"/>
            <a:ext cx="8207643" cy="360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CONJUNCIONES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enlazan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palabras, frases y oraciones</a:t>
            </a:r>
            <a:endParaRPr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" y="630411"/>
            <a:ext cx="8336280" cy="259284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COORDINANTES: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unen palabras/oraciones de </a:t>
            </a:r>
            <a:r>
              <a:rPr lang="es-ES" sz="1400" b="1">
                <a:solidFill>
                  <a:schemeClr val="tx1"/>
                </a:solidFill>
              </a:rPr>
              <a:t>igual categoría sintáctica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COPULATIVAS</a:t>
            </a:r>
            <a:r>
              <a:rPr lang="es-ES" sz="1400" b="1"/>
              <a:t>:</a:t>
            </a:r>
            <a:r>
              <a:rPr lang="es-ES" sz="1400"/>
              <a:t> elementos que se acumulan</a:t>
            </a:r>
            <a:br>
              <a:rPr lang="es-ES" sz="1400"/>
            </a:br>
            <a:r>
              <a:rPr lang="es-ES" sz="1400">
                <a:solidFill>
                  <a:schemeClr val="accent1"/>
                </a:solidFill>
              </a:rPr>
              <a:t>y, e, ni, que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ADVERSATIVAS</a:t>
            </a:r>
            <a:r>
              <a:rPr lang="es-ES" sz="1400" b="1"/>
              <a:t>:</a:t>
            </a:r>
            <a:r>
              <a:rPr lang="es-ES" sz="1400"/>
              <a:t> elementos que se contraponen</a:t>
            </a:r>
            <a:br>
              <a:rPr lang="es-ES" sz="1400"/>
            </a:br>
            <a:r>
              <a:rPr lang="es-ES" sz="1400">
                <a:solidFill>
                  <a:schemeClr val="accent1"/>
                </a:solidFill>
              </a:rPr>
              <a:t>pero, mas, aunque, sino, siquiera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DISYUNTIVAS</a:t>
            </a:r>
            <a:r>
              <a:rPr lang="es-ES" sz="1400" b="1"/>
              <a:t>:</a:t>
            </a:r>
            <a:r>
              <a:rPr lang="es-ES" sz="1400"/>
              <a:t> elección</a:t>
            </a:r>
            <a:br>
              <a:rPr lang="es-ES" sz="1400"/>
            </a:br>
            <a:r>
              <a:rPr lang="es-ES" sz="1400">
                <a:solidFill>
                  <a:schemeClr val="accent1"/>
                </a:solidFill>
              </a:rPr>
              <a:t>o, u, ora, sea, bien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DISTRIBUTIVAS</a:t>
            </a:r>
            <a:r>
              <a:rPr lang="es-ES" sz="1400" b="1"/>
              <a:t>:</a:t>
            </a:r>
            <a:r>
              <a:rPr lang="es-ES" sz="1400"/>
              <a:t> alternancia</a:t>
            </a:r>
            <a:br>
              <a:rPr lang="es-ES" sz="1400"/>
            </a:br>
            <a:r>
              <a:rPr lang="es-ES" sz="1400">
                <a:solidFill>
                  <a:schemeClr val="accent1"/>
                </a:solidFill>
              </a:rPr>
              <a:t>ya...ya, bien...bien, cerca...lejos, este...aquel, tanto...como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EXPLICATIVAS</a:t>
            </a:r>
            <a:r>
              <a:rPr lang="es-ES" sz="1400" b="1"/>
              <a:t>:</a:t>
            </a:r>
            <a:r>
              <a:rPr lang="es-ES" sz="1400"/>
              <a:t> aclaraciones</a:t>
            </a:r>
            <a:br>
              <a:rPr lang="es-ES" sz="1400"/>
            </a:br>
            <a:r>
              <a:rPr lang="es-ES" sz="1400">
                <a:solidFill>
                  <a:schemeClr val="accent1"/>
                </a:solidFill>
              </a:rPr>
              <a:t>es decir, esto es, o sea</a:t>
            </a:r>
          </a:p>
        </p:txBody>
      </p:sp>
    </p:spTree>
    <p:extLst>
      <p:ext uri="{BB962C8B-B14F-4D97-AF65-F5344CB8AC3E}">
        <p14:creationId xmlns:p14="http://schemas.microsoft.com/office/powerpoint/2010/main" val="244803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0345" y="92178"/>
            <a:ext cx="2924695" cy="360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269875" lvl="0" indent="-26987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4"/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Literatura: romanticismo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C72C73-57D5-4A44-A964-17CCF6AF396F}"/>
              </a:ext>
            </a:extLst>
          </p:cNvPr>
          <p:cNvSpPr txBox="1"/>
          <p:nvPr/>
        </p:nvSpPr>
        <p:spPr>
          <a:xfrm>
            <a:off x="373381" y="4455421"/>
            <a:ext cx="4875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Droid Serif"/>
              </a:rPr>
              <a:t>*</a:t>
            </a:r>
            <a:r>
              <a:rPr lang="es-ES">
                <a:solidFill>
                  <a:schemeClr val="tx1"/>
                </a:solidFill>
                <a:latin typeface="Droid Serif"/>
              </a:rPr>
              <a:t>Los movimientos son defensores de la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libertad</a:t>
            </a:r>
            <a:r>
              <a:rPr lang="es-ES">
                <a:solidFill>
                  <a:schemeClr val="tx1"/>
                </a:solidFill>
                <a:latin typeface="Droid Serif"/>
              </a:rPr>
              <a:t> y de la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igualdad</a:t>
            </a:r>
            <a:endParaRPr lang="es-ES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40725E-80A7-47E5-8D13-C0E6B46E76C9}"/>
              </a:ext>
            </a:extLst>
          </p:cNvPr>
          <p:cNvSpPr txBox="1"/>
          <p:nvPr/>
        </p:nvSpPr>
        <p:spPr>
          <a:xfrm>
            <a:off x="4070195" y="353410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>
                <a:solidFill>
                  <a:schemeClr val="tx1"/>
                </a:solidFill>
                <a:latin typeface="Droid Serif"/>
              </a:rPr>
              <a:t>S.XIX</a:t>
            </a:r>
            <a:endParaRPr lang="es-ES" b="1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D67F7F-12FF-44A5-9F53-63359818C174}"/>
              </a:ext>
            </a:extLst>
          </p:cNvPr>
          <p:cNvSpPr txBox="1"/>
          <p:nvPr/>
        </p:nvSpPr>
        <p:spPr>
          <a:xfrm>
            <a:off x="4877514" y="3331509"/>
            <a:ext cx="3116559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Droid Serif"/>
              </a:rPr>
              <a:t>Primera mitad</a:t>
            </a:r>
            <a:r>
              <a:rPr lang="es-ES">
                <a:solidFill>
                  <a:schemeClr val="tx1"/>
                </a:solidFill>
                <a:latin typeface="Droid Serif"/>
              </a:rPr>
              <a:t> (romanticismo)</a:t>
            </a:r>
            <a:endParaRPr lang="es-ES" sz="1100" b="1">
              <a:solidFill>
                <a:schemeClr val="tx1"/>
              </a:solidFill>
              <a:latin typeface="Droid Serif"/>
            </a:endParaRPr>
          </a:p>
          <a:p>
            <a:pPr>
              <a:lnSpc>
                <a:spcPct val="150000"/>
              </a:lnSpc>
            </a:pPr>
            <a:r>
              <a:rPr lang="es-ES" b="1">
                <a:solidFill>
                  <a:schemeClr val="tx1"/>
                </a:solidFill>
                <a:latin typeface="Droid Serif"/>
              </a:rPr>
              <a:t>Segunda mitad</a:t>
            </a:r>
            <a:r>
              <a:rPr lang="es-ES">
                <a:solidFill>
                  <a:schemeClr val="tx1"/>
                </a:solidFill>
                <a:latin typeface="Droid Serif"/>
              </a:rPr>
              <a:t> (realismo y naturalismo)</a:t>
            </a:r>
            <a:endParaRPr lang="es-ES" sz="1800">
              <a:solidFill>
                <a:schemeClr val="tx1"/>
              </a:solidFill>
              <a:latin typeface="Droid Serif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103DDBC-F24D-400F-8812-E981EC5CCB2E}"/>
              </a:ext>
            </a:extLst>
          </p:cNvPr>
          <p:cNvCxnSpPr>
            <a:cxnSpLocks/>
          </p:cNvCxnSpPr>
          <p:nvPr/>
        </p:nvCxnSpPr>
        <p:spPr>
          <a:xfrm flipV="1">
            <a:off x="4668442" y="3599466"/>
            <a:ext cx="262569" cy="11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B3B8A34-3F2A-4B87-9D64-B4FF248ADB9F}"/>
              </a:ext>
            </a:extLst>
          </p:cNvPr>
          <p:cNvCxnSpPr>
            <a:cxnSpLocks/>
          </p:cNvCxnSpPr>
          <p:nvPr/>
        </p:nvCxnSpPr>
        <p:spPr>
          <a:xfrm flipH="1" flipV="1">
            <a:off x="4668442" y="3723743"/>
            <a:ext cx="262569" cy="11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35CB0623-7382-4D3B-872D-D07C4B5E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87016"/>
              </p:ext>
            </p:extLst>
          </p:nvPr>
        </p:nvGraphicFramePr>
        <p:xfrm>
          <a:off x="1035626" y="871132"/>
          <a:ext cx="7072747" cy="2468880"/>
        </p:xfrm>
        <a:graphic>
          <a:graphicData uri="http://schemas.openxmlformats.org/drawingml/2006/table">
            <a:tbl>
              <a:tblPr firstRow="1" bandCol="1">
                <a:tableStyleId>{3B4B98B0-60AC-42C2-AFA5-B58CD77FA1E5}</a:tableStyleId>
              </a:tblPr>
              <a:tblGrid>
                <a:gridCol w="2999510">
                  <a:extLst>
                    <a:ext uri="{9D8B030D-6E8A-4147-A177-3AD203B41FA5}">
                      <a16:colId xmlns:a16="http://schemas.microsoft.com/office/drawing/2014/main" val="476770909"/>
                    </a:ext>
                  </a:extLst>
                </a:gridCol>
                <a:gridCol w="4073237">
                  <a:extLst>
                    <a:ext uri="{9D8B030D-6E8A-4147-A177-3AD203B41FA5}">
                      <a16:colId xmlns:a16="http://schemas.microsoft.com/office/drawing/2014/main" val="3238678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accent1"/>
                          </a:solidFill>
                          <a:latin typeface="Montserrat" panose="020B0604020202020204" charset="0"/>
                        </a:rPr>
                        <a:t>ILUSTRACIÓN</a:t>
                      </a:r>
                      <a:r>
                        <a:rPr lang="es-ES" sz="1600">
                          <a:latin typeface="Montserrat" panose="020B0604020202020204" charset="0"/>
                        </a:rPr>
                        <a:t> (s.XVIII)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accent1"/>
                          </a:solidFill>
                          <a:latin typeface="Montserrat" panose="020B0604020202020204" charset="0"/>
                        </a:rPr>
                        <a:t>ROMANTICISMO</a:t>
                      </a:r>
                      <a:r>
                        <a:rPr lang="es-ES" sz="1600">
                          <a:latin typeface="Montserrat" panose="020B0604020202020204" charset="0"/>
                        </a:rPr>
                        <a:t> (s.XIX)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334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Droid Serif"/>
                        </a:rPr>
                        <a:t>Primicia de la </a:t>
                      </a:r>
                      <a:r>
                        <a:rPr lang="es-ES" b="1">
                          <a:latin typeface="Droid Serif"/>
                        </a:rPr>
                        <a:t>razón</a:t>
                      </a:r>
                      <a:endParaRPr lang="es-ES">
                        <a:latin typeface="Droid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Droid Serif"/>
                        </a:rPr>
                        <a:t>Primicia de la </a:t>
                      </a:r>
                      <a:r>
                        <a:rPr lang="es-ES" b="1">
                          <a:latin typeface="Droid Serif"/>
                        </a:rPr>
                        <a:t>emoción</a:t>
                      </a:r>
                      <a:r>
                        <a:rPr lang="es-ES" b="0">
                          <a:latin typeface="Droid Serif"/>
                        </a:rPr>
                        <a:t> e </a:t>
                      </a:r>
                      <a:r>
                        <a:rPr lang="es-ES" b="1">
                          <a:latin typeface="Droid Serif"/>
                        </a:rPr>
                        <a:t>imaginación</a:t>
                      </a:r>
                      <a:endParaRPr lang="es-ES">
                        <a:latin typeface="Droid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9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Empirismo</a:t>
                      </a:r>
                      <a:r>
                        <a:rPr lang="es-ES" b="0">
                          <a:latin typeface="Droid Serif"/>
                        </a:rPr>
                        <a:t> (ciencia)</a:t>
                      </a:r>
                      <a:endParaRPr lang="es-ES" b="1">
                        <a:latin typeface="Droid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Intuición</a:t>
                      </a:r>
                      <a:r>
                        <a:rPr lang="es-ES" b="0">
                          <a:latin typeface="Droid Serif"/>
                        </a:rPr>
                        <a:t> (genio artístico, sensaciones)</a:t>
                      </a:r>
                      <a:endParaRPr lang="es-ES" b="1">
                        <a:latin typeface="Droid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51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>
                          <a:latin typeface="Droid Serif"/>
                        </a:rPr>
                        <a:t>Conocimiento </a:t>
                      </a:r>
                      <a:r>
                        <a:rPr lang="es-ES" b="1">
                          <a:latin typeface="Droid Serif"/>
                        </a:rPr>
                        <a:t>objetivo</a:t>
                      </a:r>
                      <a:r>
                        <a:rPr lang="es-ES" b="0">
                          <a:latin typeface="Droid Serif"/>
                        </a:rPr>
                        <a:t> de la realidad</a:t>
                      </a:r>
                      <a:endParaRPr lang="es-ES">
                        <a:latin typeface="Droid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Droid Serif"/>
                        </a:rPr>
                        <a:t>Exaltación de la </a:t>
                      </a:r>
                      <a:r>
                        <a:rPr lang="es-ES" b="1">
                          <a:latin typeface="Droid Serif"/>
                        </a:rPr>
                        <a:t>subjetividad</a:t>
                      </a:r>
                      <a:endParaRPr lang="es-ES">
                        <a:latin typeface="Droid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25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 u="none">
                          <a:latin typeface="Droid Serif"/>
                        </a:rPr>
                        <a:t>Confianza</a:t>
                      </a:r>
                      <a:r>
                        <a:rPr lang="es-ES" b="0" u="none">
                          <a:latin typeface="Droid Serif"/>
                        </a:rPr>
                        <a:t> en el progreso de su </a:t>
                      </a:r>
                      <a:r>
                        <a:rPr lang="es-ES" b="1" u="none">
                          <a:latin typeface="Droid Serif"/>
                        </a:rPr>
                        <a:t>época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Desprecio</a:t>
                      </a:r>
                      <a:r>
                        <a:rPr lang="es-ES" b="0">
                          <a:latin typeface="Droid Serif"/>
                        </a:rPr>
                        <a:t> y desengaño a su </a:t>
                      </a:r>
                      <a:r>
                        <a:rPr lang="es-ES" b="1">
                          <a:latin typeface="Droid Serif"/>
                        </a:rPr>
                        <a:t>época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3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u="sng">
                          <a:latin typeface="Droid Serif"/>
                        </a:rPr>
                        <a:t>Arte</a:t>
                      </a:r>
                      <a:r>
                        <a:rPr lang="es-ES" u="none">
                          <a:latin typeface="Droid Serif"/>
                        </a:rPr>
                        <a:t> regido por </a:t>
                      </a:r>
                      <a:r>
                        <a:rPr lang="es-ES" b="1" u="none">
                          <a:latin typeface="Droid Serif"/>
                        </a:rPr>
                        <a:t>normas</a:t>
                      </a:r>
                      <a:endParaRPr lang="es-ES" u="sng">
                        <a:latin typeface="Droid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b="1">
                          <a:latin typeface="Droid Serif"/>
                        </a:rPr>
                        <a:t>Libertad artística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Modelos clásicos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Ruptura </a:t>
                      </a:r>
                      <a:r>
                        <a:rPr lang="es-ES" b="0">
                          <a:latin typeface="Droid Serif"/>
                        </a:rPr>
                        <a:t>del </a:t>
                      </a:r>
                      <a:r>
                        <a:rPr lang="es-ES" b="1">
                          <a:latin typeface="Droid Serif"/>
                        </a:rPr>
                        <a:t>canon</a:t>
                      </a:r>
                      <a:r>
                        <a:rPr lang="es-ES" b="0">
                          <a:latin typeface="Droid Serif"/>
                        </a:rPr>
                        <a:t> y </a:t>
                      </a:r>
                      <a:r>
                        <a:rPr lang="es-ES" b="1">
                          <a:latin typeface="Droid Serif"/>
                        </a:rPr>
                        <a:t>cultura popular</a:t>
                      </a:r>
                      <a:r>
                        <a:rPr lang="es-ES" b="0">
                          <a:latin typeface="Droid Serif"/>
                        </a:rPr>
                        <a:t> (vuelta barroco)</a:t>
                      </a:r>
                      <a:endParaRPr lang="es-ES" b="1">
                        <a:latin typeface="Droid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11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Sociedad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>
                          <a:latin typeface="Droid Serif"/>
                        </a:rPr>
                        <a:t>Individuo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60664"/>
                  </a:ext>
                </a:extLst>
              </a:tr>
            </a:tbl>
          </a:graphicData>
        </a:graphic>
      </p:graphicFrame>
      <p:sp>
        <p:nvSpPr>
          <p:cNvPr id="15" name="Google Shape;64;p13">
            <a:extLst>
              <a:ext uri="{FF2B5EF4-FFF2-40B4-BE49-F238E27FC236}">
                <a16:creationId xmlns:a16="http://schemas.microsoft.com/office/drawing/2014/main" id="{46909C48-12C0-4C6C-84CF-921C1E2937C9}"/>
              </a:ext>
            </a:extLst>
          </p:cNvPr>
          <p:cNvSpPr txBox="1">
            <a:spLocks/>
          </p:cNvSpPr>
          <p:nvPr/>
        </p:nvSpPr>
        <p:spPr>
          <a:xfrm>
            <a:off x="468053" y="450698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4.1)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DIFERENCIAS ENTRE LA ILUSTRACIÓN Y EL ROMANTICISMO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2193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64;p13">
            <a:extLst>
              <a:ext uri="{FF2B5EF4-FFF2-40B4-BE49-F238E27FC236}">
                <a16:creationId xmlns:a16="http://schemas.microsoft.com/office/drawing/2014/main" id="{670CA602-388B-44B9-B122-7D3F3740675C}"/>
              </a:ext>
            </a:extLst>
          </p:cNvPr>
          <p:cNvSpPr txBox="1">
            <a:spLocks/>
          </p:cNvSpPr>
          <p:nvPr/>
        </p:nvSpPr>
        <p:spPr>
          <a:xfrm>
            <a:off x="441508" y="395281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4.2)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CONTEXTO HISTÓRICO-SOCIAL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C1DC10-C728-4756-85BD-5AD6641D31FA}"/>
              </a:ext>
            </a:extLst>
          </p:cNvPr>
          <p:cNvSpPr/>
          <p:nvPr/>
        </p:nvSpPr>
        <p:spPr>
          <a:xfrm>
            <a:off x="665019" y="3483688"/>
            <a:ext cx="6995508" cy="360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Droid Serif"/>
              </a:rPr>
              <a:t>El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Romanticismo</a:t>
            </a:r>
            <a:r>
              <a:rPr lang="es-ES">
                <a:solidFill>
                  <a:schemeClr val="tx1"/>
                </a:solidFill>
                <a:latin typeface="Droid Serif"/>
              </a:rPr>
              <a:t> es un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movimiento</a:t>
            </a:r>
            <a:r>
              <a:rPr lang="es-ES">
                <a:solidFill>
                  <a:schemeClr val="tx1"/>
                </a:solidFill>
                <a:latin typeface="Droid Serif"/>
              </a:rPr>
              <a:t> que triunfó en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Europa</a:t>
            </a:r>
            <a:r>
              <a:rPr lang="es-ES">
                <a:solidFill>
                  <a:schemeClr val="tx1"/>
                </a:solidFill>
                <a:latin typeface="Droid Serif"/>
              </a:rPr>
              <a:t> durante 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primera mitad del s.XIX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22456C-30DC-45E7-8213-C3841C233036}"/>
              </a:ext>
            </a:extLst>
          </p:cNvPr>
          <p:cNvSpPr txBox="1"/>
          <p:nvPr/>
        </p:nvSpPr>
        <p:spPr>
          <a:xfrm>
            <a:off x="678873" y="755581"/>
            <a:ext cx="82208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latin typeface="Droid Serif"/>
              </a:rPr>
              <a:t>Época de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cambios sociales y políticos     </a:t>
            </a:r>
            <a:r>
              <a:rPr lang="es-ES">
                <a:solidFill>
                  <a:schemeClr val="tx1"/>
                </a:solidFill>
                <a:latin typeface="Droid Serif"/>
              </a:rPr>
              <a:t>caída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Antiguo Régimen</a:t>
            </a:r>
            <a:br>
              <a:rPr lang="es-ES" b="1">
                <a:solidFill>
                  <a:schemeClr val="tx1"/>
                </a:solidFill>
                <a:latin typeface="Droid Serif"/>
              </a:rPr>
            </a:br>
            <a:r>
              <a:rPr lang="es-ES">
                <a:solidFill>
                  <a:schemeClr val="tx1"/>
                </a:solidFill>
                <a:latin typeface="Droid Serif"/>
              </a:rPr>
              <a:t>                                                                          nacimiento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sociedades modernas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 b="1">
                <a:solidFill>
                  <a:schemeClr val="accent6"/>
                </a:solidFill>
                <a:latin typeface="Droid Serif"/>
              </a:rPr>
              <a:t>1798</a:t>
            </a:r>
            <a:r>
              <a:rPr lang="es-ES">
                <a:solidFill>
                  <a:schemeClr val="tx1"/>
                </a:solid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Revolución francesa</a:t>
            </a:r>
            <a:r>
              <a:rPr lang="es-ES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: lucha entre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absolutistas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y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liberales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 b="1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Revolución industrial:</a:t>
            </a:r>
            <a:endParaRPr lang="es-ES" b="1">
              <a:solidFill>
                <a:schemeClr val="tx1"/>
              </a:solidFill>
              <a:latin typeface="Droid Serif"/>
            </a:endParaRPr>
          </a:p>
          <a:p>
            <a:pPr marL="360363" lvl="1" indent="-182563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latin typeface="Droid Serif"/>
              </a:rPr>
              <a:t>nacimiento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proletariado</a:t>
            </a:r>
            <a:r>
              <a:rPr lang="es-ES">
                <a:solidFill>
                  <a:schemeClr val="tx1"/>
                </a:solidFill>
                <a:latin typeface="Droid Serif"/>
              </a:rPr>
              <a:t> (obreros)</a:t>
            </a:r>
          </a:p>
          <a:p>
            <a:pPr marL="360363" lvl="1" indent="-182563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latin typeface="Droid Serif"/>
              </a:rPr>
              <a:t>consolidación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burguesía</a:t>
            </a:r>
            <a:r>
              <a:rPr lang="es-ES">
                <a:solidFill>
                  <a:schemeClr val="tx1"/>
                </a:solidFill>
                <a:latin typeface="Droid Serif"/>
              </a:rPr>
              <a:t> (clase dominante)</a:t>
            </a:r>
          </a:p>
          <a:p>
            <a:pPr marL="360363" lvl="1" indent="-182563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latin typeface="Droid Serif"/>
              </a:rPr>
              <a:t>inicio del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capitalismo</a:t>
            </a:r>
            <a:r>
              <a:rPr lang="es-ES">
                <a:solidFill>
                  <a:schemeClr val="tx1"/>
                </a:solidFill>
                <a:latin typeface="Droid Serif"/>
              </a:rPr>
              <a:t> (doctrina económica)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latin typeface="Droid Serif"/>
              </a:rPr>
              <a:t>En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España</a:t>
            </a:r>
            <a:r>
              <a:rPr lang="es-ES">
                <a:solidFill>
                  <a:schemeClr val="tx1"/>
                </a:solid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 </a:t>
            </a:r>
            <a:r>
              <a:rPr lang="es-ES" b="1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época convulsa</a:t>
            </a:r>
            <a:r>
              <a:rPr lang="es-ES">
                <a:solidFill>
                  <a:schemeClr val="tx1"/>
                </a:solidFill>
                <a:latin typeface="Droid Serif"/>
                <a:sym typeface="Wingdings" panose="05000000000000000000" pitchFamily="2" charset="2"/>
              </a:rPr>
              <a:t> (invasión napoleónica, Guerra de Independencia, restauración absolutismo...)</a:t>
            </a:r>
            <a:endParaRPr lang="es-ES">
              <a:solidFill>
                <a:schemeClr val="tx1"/>
              </a:solidFill>
              <a:latin typeface="Droid Serif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25D43FD-84B8-44B6-999E-55B745FADF22}"/>
              </a:ext>
            </a:extLst>
          </p:cNvPr>
          <p:cNvCxnSpPr/>
          <p:nvPr/>
        </p:nvCxnSpPr>
        <p:spPr>
          <a:xfrm flipV="1">
            <a:off x="3725547" y="915635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A5E867C-0822-4CDA-9237-D0AF27D6CB1E}"/>
              </a:ext>
            </a:extLst>
          </p:cNvPr>
          <p:cNvCxnSpPr/>
          <p:nvPr/>
        </p:nvCxnSpPr>
        <p:spPr>
          <a:xfrm>
            <a:off x="3718962" y="1128280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AF39CD0-EBFA-4633-BBC3-32A7936554CB}"/>
              </a:ext>
            </a:extLst>
          </p:cNvPr>
          <p:cNvCxnSpPr/>
          <p:nvPr/>
        </p:nvCxnSpPr>
        <p:spPr>
          <a:xfrm>
            <a:off x="3694835" y="923492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Google Shape;64;p13">
            <a:extLst>
              <a:ext uri="{FF2B5EF4-FFF2-40B4-BE49-F238E27FC236}">
                <a16:creationId xmlns:a16="http://schemas.microsoft.com/office/drawing/2014/main" id="{71AD86BD-9E5C-4642-808B-BC87BF9B1694}"/>
              </a:ext>
            </a:extLst>
          </p:cNvPr>
          <p:cNvSpPr txBox="1">
            <a:spLocks/>
          </p:cNvSpPr>
          <p:nvPr/>
        </p:nvSpPr>
        <p:spPr>
          <a:xfrm>
            <a:off x="517708" y="2874230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4.3)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EL ROMANTICISMO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865DF9-F899-40A1-89E9-2343FFD89E57}"/>
              </a:ext>
            </a:extLst>
          </p:cNvPr>
          <p:cNvSpPr txBox="1"/>
          <p:nvPr/>
        </p:nvSpPr>
        <p:spPr>
          <a:xfrm>
            <a:off x="613722" y="3196692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chemeClr val="accent1"/>
                </a:solidFill>
                <a:latin typeface="Droid Serif"/>
              </a:rPr>
              <a:t>INICIO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:</a:t>
            </a:r>
            <a:r>
              <a:rPr lang="es-ES">
                <a:solidFill>
                  <a:schemeClr val="tx1"/>
                </a:solidFill>
                <a:latin typeface="Droid Serif"/>
              </a:rPr>
              <a:t> finales del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s.</a:t>
            </a:r>
            <a:r>
              <a:rPr lang="es-ES" b="1">
                <a:solidFill>
                  <a:schemeClr val="accent6"/>
                </a:solidFill>
                <a:latin typeface="Droid Serif"/>
              </a:rPr>
              <a:t>XVIII</a:t>
            </a:r>
            <a:r>
              <a:rPr lang="es-ES">
                <a:solidFill>
                  <a:schemeClr val="tx1"/>
                </a:solidFill>
                <a:latin typeface="Droid Serif"/>
              </a:rPr>
              <a:t> en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Inglaterra</a:t>
            </a:r>
            <a:r>
              <a:rPr lang="es-ES">
                <a:solidFill>
                  <a:schemeClr val="tx1"/>
                </a:solid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Alemania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656F371-E746-4209-AF1D-664E59B5B93B}"/>
              </a:ext>
            </a:extLst>
          </p:cNvPr>
          <p:cNvSpPr txBox="1"/>
          <p:nvPr/>
        </p:nvSpPr>
        <p:spPr>
          <a:xfrm>
            <a:off x="851454" y="3838157"/>
            <a:ext cx="3313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tx1"/>
                </a:solidFill>
                <a:latin typeface="Droid Serif"/>
              </a:rPr>
              <a:t>Reacciona</a:t>
            </a:r>
            <a:r>
              <a:rPr lang="es-ES">
                <a:solidFill>
                  <a:schemeClr val="tx1"/>
                </a:solidFill>
                <a:latin typeface="Droid Serif"/>
              </a:rPr>
              <a:t> contra el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pensamiento ilustrado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>
              <a:buClr>
                <a:schemeClr val="accent1"/>
              </a:buClr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romántico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confía en la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razón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fracaso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tx1"/>
                </a:solidFill>
                <a:latin typeface="Droid Serif"/>
              </a:rPr>
              <a:t>ilustración</a:t>
            </a:r>
          </a:p>
        </p:txBody>
      </p:sp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5AB1C893-6BB3-4D49-83E0-B64DCFAE0736}"/>
              </a:ext>
            </a:extLst>
          </p:cNvPr>
          <p:cNvSpPr/>
          <p:nvPr/>
        </p:nvSpPr>
        <p:spPr>
          <a:xfrm rot="5400000">
            <a:off x="749606" y="3855418"/>
            <a:ext cx="203697" cy="169175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1FF20A6C-4D90-488E-919C-B1A513D41375}"/>
              </a:ext>
            </a:extLst>
          </p:cNvPr>
          <p:cNvSpPr/>
          <p:nvPr/>
        </p:nvSpPr>
        <p:spPr>
          <a:xfrm rot="5400000">
            <a:off x="651465" y="3953557"/>
            <a:ext cx="399975" cy="169175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F56DD9A-C432-4778-9F22-565ABD3D0875}"/>
              </a:ext>
            </a:extLst>
          </p:cNvPr>
          <p:cNvCxnSpPr/>
          <p:nvPr/>
        </p:nvCxnSpPr>
        <p:spPr>
          <a:xfrm flipV="1">
            <a:off x="1927343" y="4212732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761F9B4-77EC-45DC-BC74-9B12CDBADEAE}"/>
              </a:ext>
            </a:extLst>
          </p:cNvPr>
          <p:cNvCxnSpPr/>
          <p:nvPr/>
        </p:nvCxnSpPr>
        <p:spPr>
          <a:xfrm>
            <a:off x="1920758" y="4425377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AB94C38-119B-41DD-A8DA-CDBF12189071}"/>
              </a:ext>
            </a:extLst>
          </p:cNvPr>
          <p:cNvCxnSpPr/>
          <p:nvPr/>
        </p:nvCxnSpPr>
        <p:spPr>
          <a:xfrm>
            <a:off x="1896631" y="4220589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7BE66CCB-7A37-4FE6-9BDC-985BE66FFF5C}"/>
              </a:ext>
            </a:extLst>
          </p:cNvPr>
          <p:cNvSpPr/>
          <p:nvPr/>
        </p:nvSpPr>
        <p:spPr>
          <a:xfrm>
            <a:off x="3629891" y="4185024"/>
            <a:ext cx="64909" cy="3012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249062A-63BD-4E54-BA7C-51E2943F944D}"/>
              </a:ext>
            </a:extLst>
          </p:cNvPr>
          <p:cNvSpPr txBox="1"/>
          <p:nvPr/>
        </p:nvSpPr>
        <p:spPr>
          <a:xfrm>
            <a:off x="3650672" y="4100073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tx1"/>
                </a:solidFill>
                <a:latin typeface="Droid Serif"/>
              </a:rPr>
              <a:t>sentimentales</a:t>
            </a:r>
            <a:r>
              <a:rPr lang="es-ES" sz="1200">
                <a:solidFill>
                  <a:schemeClr val="tx1"/>
                </a:solidFill>
                <a:latin typeface="Droid Serif"/>
              </a:rPr>
              <a:t> e </a:t>
            </a:r>
            <a:r>
              <a:rPr lang="es-ES" sz="1200" b="1">
                <a:solidFill>
                  <a:schemeClr val="tx1"/>
                </a:solidFill>
                <a:latin typeface="Droid Serif"/>
              </a:rPr>
              <a:t>idealistas</a:t>
            </a:r>
          </a:p>
          <a:p>
            <a:r>
              <a:rPr lang="es-ES" sz="1200" b="1">
                <a:solidFill>
                  <a:schemeClr val="tx1"/>
                </a:solidFill>
                <a:latin typeface="Droid Serif"/>
              </a:rPr>
              <a:t>viven</a:t>
            </a:r>
            <a:r>
              <a:rPr lang="es-ES" sz="1200">
                <a:solidFill>
                  <a:schemeClr val="tx1"/>
                </a:solidFill>
                <a:latin typeface="Droid Serif"/>
              </a:rPr>
              <a:t> y </a:t>
            </a:r>
            <a:r>
              <a:rPr lang="es-ES" sz="1200" b="1">
                <a:solidFill>
                  <a:schemeClr val="tx1"/>
                </a:solidFill>
                <a:latin typeface="Droid Serif"/>
              </a:rPr>
              <a:t>escriben</a:t>
            </a:r>
            <a:r>
              <a:rPr lang="es-ES" sz="1200">
                <a:solidFill>
                  <a:schemeClr val="tx1"/>
                </a:solidFill>
                <a:latin typeface="Droid Serif"/>
              </a:rPr>
              <a:t> el romanticismo</a:t>
            </a:r>
            <a:endParaRPr lang="es-ES" sz="1200" b="1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B7AC216-5B0E-41A2-A9F9-E27A22D03A2B}"/>
              </a:ext>
            </a:extLst>
          </p:cNvPr>
          <p:cNvSpPr txBox="1"/>
          <p:nvPr/>
        </p:nvSpPr>
        <p:spPr>
          <a:xfrm>
            <a:off x="627576" y="4506823"/>
            <a:ext cx="719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b="1">
                <a:solidFill>
                  <a:schemeClr val="accent1"/>
                </a:solidFill>
                <a:latin typeface="Droid Serif"/>
              </a:rPr>
              <a:t>FUENTES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:</a:t>
            </a:r>
            <a:r>
              <a:rPr lang="es-ES">
                <a:solidFill>
                  <a:schemeClr val="tx1"/>
                </a:solidFill>
                <a:latin typeface="Droid Serif"/>
              </a:rPr>
              <a:t>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Johann Wolfgang Goethe</a:t>
            </a:r>
            <a:r>
              <a:rPr lang="es-ES">
                <a:solidFill>
                  <a:schemeClr val="tx1"/>
                </a:solidFill>
                <a:latin typeface="Droid Serif"/>
              </a:rPr>
              <a:t> (alemán autor de </a:t>
            </a:r>
            <a:r>
              <a:rPr lang="es-ES" i="1">
                <a:solidFill>
                  <a:schemeClr val="accent1"/>
                </a:solidFill>
                <a:latin typeface="Droid Serif"/>
              </a:rPr>
              <a:t>Fausto</a:t>
            </a:r>
            <a:r>
              <a:rPr lang="es-ES">
                <a:solidFill>
                  <a:schemeClr val="tx1"/>
                </a:solidFill>
                <a:latin typeface="Droid Serif"/>
              </a:rPr>
              <a:t> y </a:t>
            </a:r>
            <a:r>
              <a:rPr lang="es-ES" i="1">
                <a:solidFill>
                  <a:schemeClr val="accent1"/>
                </a:solidFill>
                <a:latin typeface="Droid Serif"/>
              </a:rPr>
              <a:t>Werther</a:t>
            </a:r>
            <a:r>
              <a:rPr lang="es-ES">
                <a:solidFill>
                  <a:schemeClr val="tx1"/>
                </a:solidFill>
                <a:latin typeface="Droid Serif"/>
              </a:rPr>
              <a:t>) y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Lord Byron</a:t>
            </a:r>
            <a:r>
              <a:rPr lang="es-ES">
                <a:solidFill>
                  <a:schemeClr val="tx1"/>
                </a:solidFill>
                <a:latin typeface="Droid Serif"/>
              </a:rPr>
              <a:t> (inglés)</a:t>
            </a:r>
            <a:endParaRPr lang="es-ES" b="1">
              <a:solidFill>
                <a:schemeClr val="tx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01262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977727" y="886691"/>
            <a:ext cx="7300364" cy="3238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388" lvl="0" indent="-1793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s-ES" b="1" i="0">
                <a:solidFill>
                  <a:schemeClr val="bg1"/>
                </a:solidFill>
              </a:rPr>
              <a:t>Esquema de la comunicación</a:t>
            </a:r>
          </a:p>
          <a:p>
            <a:pPr marL="179388" lvl="0" indent="-1793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s-ES" b="1" i="0">
                <a:solidFill>
                  <a:schemeClr val="bg1"/>
                </a:solidFill>
              </a:rPr>
              <a:t>La intención comunicativa (funciones del lenguaje)</a:t>
            </a:r>
          </a:p>
          <a:p>
            <a:pPr marL="179388" lvl="0" indent="-1793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s-ES" b="1" i="0">
                <a:solidFill>
                  <a:schemeClr val="bg1"/>
                </a:solidFill>
              </a:rPr>
              <a:t>Categorías gramaticales</a:t>
            </a:r>
            <a:r>
              <a:rPr lang="es-ES" i="0">
                <a:solidFill>
                  <a:schemeClr val="bg1"/>
                </a:solidFill>
              </a:rPr>
              <a:t> (mofología II)</a:t>
            </a:r>
          </a:p>
          <a:p>
            <a:pPr marL="179388" lvl="0" indent="-17938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s-ES" b="1" i="0">
                <a:solidFill>
                  <a:schemeClr val="bg1"/>
                </a:solidFill>
              </a:rPr>
              <a:t>Literatura: el romanticismo</a:t>
            </a:r>
            <a:endParaRPr lang="es-ES" i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Font typeface="Raleway"/>
              <a:buChar char="─"/>
            </a:pPr>
            <a:r>
              <a:rPr lang="es-ES" b="1" i="0">
                <a:solidFill>
                  <a:schemeClr val="bg1"/>
                </a:solidFill>
              </a:rPr>
              <a:t>Contexto histórico-social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Font typeface="Raleway"/>
              <a:buChar char="─"/>
            </a:pPr>
            <a:r>
              <a:rPr lang="es-ES" b="1" i="0">
                <a:solidFill>
                  <a:schemeClr val="bg1"/>
                </a:solidFill>
              </a:rPr>
              <a:t>Características del romanticismo</a:t>
            </a: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Font typeface="Raleway"/>
              <a:buChar char="─"/>
            </a:pPr>
            <a:r>
              <a:rPr lang="es-ES" b="1" i="0">
                <a:solidFill>
                  <a:schemeClr val="bg1"/>
                </a:solidFill>
              </a:rPr>
              <a:t>El teatro romántico en España</a:t>
            </a:r>
            <a:r>
              <a:rPr lang="es-ES" i="0">
                <a:solidFill>
                  <a:schemeClr val="bg1"/>
                </a:solidFill>
              </a:rPr>
              <a:t> (Duque de Rivas, José Zorrilla)</a:t>
            </a:r>
            <a:endParaRPr lang="es-ES" b="1" i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Font typeface="Raleway"/>
              <a:buChar char="─"/>
            </a:pPr>
            <a:r>
              <a:rPr lang="es-ES" b="1" i="0">
                <a:solidFill>
                  <a:schemeClr val="bg1"/>
                </a:solidFill>
              </a:rPr>
              <a:t>La prosa romántica en España</a:t>
            </a:r>
            <a:r>
              <a:rPr lang="es-ES" i="0">
                <a:solidFill>
                  <a:schemeClr val="bg1"/>
                </a:solidFill>
              </a:rPr>
              <a:t> (Espronceda, Bécquer, Larra)</a:t>
            </a:r>
            <a:endParaRPr lang="es-ES" b="1" i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ts val="600"/>
              </a:spcBef>
              <a:buClr>
                <a:schemeClr val="accent1"/>
              </a:buClr>
              <a:buFont typeface="Raleway"/>
              <a:buChar char="─"/>
            </a:pPr>
            <a:r>
              <a:rPr lang="es-ES" b="1" i="0">
                <a:solidFill>
                  <a:schemeClr val="bg1"/>
                </a:solidFill>
              </a:rPr>
              <a:t>La poesía romántica en España</a:t>
            </a:r>
            <a:r>
              <a:rPr lang="es-ES" i="0">
                <a:solidFill>
                  <a:schemeClr val="bg1"/>
                </a:solidFill>
              </a:rPr>
              <a:t> (Coronado, Castro)</a:t>
            </a:r>
            <a:endParaRPr b="1" i="0">
              <a:solidFill>
                <a:schemeClr val="bg1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Google Shape;83;p15">
            <a:extLst>
              <a:ext uri="{FF2B5EF4-FFF2-40B4-BE49-F238E27FC236}">
                <a16:creationId xmlns:a16="http://schemas.microsoft.com/office/drawing/2014/main" id="{A2C48B2A-1FE5-4ABB-95A1-0DE8FB7D56C0}"/>
              </a:ext>
            </a:extLst>
          </p:cNvPr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ÍNDICE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64;p13">
            <a:extLst>
              <a:ext uri="{FF2B5EF4-FFF2-40B4-BE49-F238E27FC236}">
                <a16:creationId xmlns:a16="http://schemas.microsoft.com/office/drawing/2014/main" id="{670CA602-388B-44B9-B122-7D3F3740675C}"/>
              </a:ext>
            </a:extLst>
          </p:cNvPr>
          <p:cNvSpPr txBox="1">
            <a:spLocks/>
          </p:cNvSpPr>
          <p:nvPr/>
        </p:nvSpPr>
        <p:spPr>
          <a:xfrm>
            <a:off x="441507" y="389131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4.4)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CARACTERÍSTICAS ROMANTICISMO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98C3FC2-5CF8-4F36-91DD-CDD833A0AB1F}"/>
              </a:ext>
            </a:extLst>
          </p:cNvPr>
          <p:cNvSpPr txBox="1"/>
          <p:nvPr/>
        </p:nvSpPr>
        <p:spPr>
          <a:xfrm>
            <a:off x="679588" y="672486"/>
            <a:ext cx="778482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Defensa de la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libertad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del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individuo/artista</a:t>
            </a:r>
          </a:p>
          <a:p>
            <a:pPr marL="360363" lvl="1" indent="-182563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originalidad: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el artista es un genio creador, único</a:t>
            </a:r>
          </a:p>
          <a:p>
            <a:pPr marL="360363" lvl="1" indent="-182563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individualismo: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realidad incomprensible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irracionalismo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(expresión de emociones, sentimientos)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Rebeldía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contra la moral y valores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burgueses</a:t>
            </a:r>
            <a:endParaRPr lang="es-ES" b="1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360363" lvl="1" indent="-182563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personajes como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mendigo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ladrón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pirata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viven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según sus normas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La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evasión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desengaño,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soledad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huida hacia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épocas pasadas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(Edad Media) y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lugares remotos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Expresión de emociones a través de la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naturaleza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(paisajes agrestes)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nacionalismo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: interés por rescatar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leyendas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tradiciones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cuentos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 los pueblos.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F66CAC-8AF1-43E6-ACDD-1302AD004D3A}"/>
              </a:ext>
            </a:extLst>
          </p:cNvPr>
          <p:cNvSpPr txBox="1"/>
          <p:nvPr/>
        </p:nvSpPr>
        <p:spPr>
          <a:xfrm>
            <a:off x="528768" y="67248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1.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BDD175B-7E96-4543-B78A-7D54C60CAE88}"/>
              </a:ext>
            </a:extLst>
          </p:cNvPr>
          <p:cNvSpPr txBox="1"/>
          <p:nvPr/>
        </p:nvSpPr>
        <p:spPr>
          <a:xfrm>
            <a:off x="494133" y="1364932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2.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6A2D46-7FA3-4E6D-820D-4D4DA747979C}"/>
              </a:ext>
            </a:extLst>
          </p:cNvPr>
          <p:cNvSpPr txBox="1"/>
          <p:nvPr/>
        </p:nvSpPr>
        <p:spPr>
          <a:xfrm>
            <a:off x="493502" y="1870806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3.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227ADC9-E9BE-4332-A10D-FCAB56512436}"/>
              </a:ext>
            </a:extLst>
          </p:cNvPr>
          <p:cNvSpPr txBox="1"/>
          <p:nvPr/>
        </p:nvSpPr>
        <p:spPr>
          <a:xfrm>
            <a:off x="477680" y="238499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4.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8FD0654-72F9-4E25-BF27-4403848EA670}"/>
              </a:ext>
            </a:extLst>
          </p:cNvPr>
          <p:cNvSpPr txBox="1"/>
          <p:nvPr/>
        </p:nvSpPr>
        <p:spPr>
          <a:xfrm>
            <a:off x="486496" y="268309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5.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8697096-AEC2-4A90-95B8-FB3E0C307BCF}"/>
              </a:ext>
            </a:extLst>
          </p:cNvPr>
          <p:cNvCxnSpPr/>
          <p:nvPr/>
        </p:nvCxnSpPr>
        <p:spPr>
          <a:xfrm flipV="1">
            <a:off x="1779700" y="2045167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D7F2C00-BB3A-4FCF-AEB6-0A8055CFBA15}"/>
              </a:ext>
            </a:extLst>
          </p:cNvPr>
          <p:cNvCxnSpPr/>
          <p:nvPr/>
        </p:nvCxnSpPr>
        <p:spPr>
          <a:xfrm>
            <a:off x="1773115" y="2257812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FD2734A-2DAC-4BD4-968B-F1E824C0E8E5}"/>
              </a:ext>
            </a:extLst>
          </p:cNvPr>
          <p:cNvCxnSpPr/>
          <p:nvPr/>
        </p:nvCxnSpPr>
        <p:spPr>
          <a:xfrm>
            <a:off x="1748988" y="2053024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oogle Shape;64;p13">
            <a:extLst>
              <a:ext uri="{FF2B5EF4-FFF2-40B4-BE49-F238E27FC236}">
                <a16:creationId xmlns:a16="http://schemas.microsoft.com/office/drawing/2014/main" id="{0BEA822C-95C9-441B-8430-58EA3DDA96D2}"/>
              </a:ext>
            </a:extLst>
          </p:cNvPr>
          <p:cNvSpPr txBox="1">
            <a:spLocks/>
          </p:cNvSpPr>
          <p:nvPr/>
        </p:nvSpPr>
        <p:spPr>
          <a:xfrm>
            <a:off x="441507" y="2906547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4.5)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EL TEATRO ROMÁNTICO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CE1967-9B6B-48CC-B591-9C783D05CFC7}"/>
              </a:ext>
            </a:extLst>
          </p:cNvPr>
          <p:cNvSpPr txBox="1"/>
          <p:nvPr/>
        </p:nvSpPr>
        <p:spPr>
          <a:xfrm>
            <a:off x="686023" y="3191798"/>
            <a:ext cx="7988084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Rompe 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teatro ilustrado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Rechaza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las unidades de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acción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tiempo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lugar</a:t>
            </a:r>
            <a:endParaRPr lang="es-ES" u="sng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Personaje protagonista: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héroe misterioso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360363" lvl="1" indent="-182563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destino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inevitable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trágico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Acción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espacios lúgubres: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cárceles, cementerios, iglesias, bosques tenebrosos, ruinas...</a:t>
            </a:r>
          </a:p>
          <a:p>
            <a:pPr marL="179388" indent="-179388">
              <a:spcAft>
                <a:spcPts val="3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Lenguaje: mezcla de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verso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prosa</a:t>
            </a:r>
          </a:p>
          <a:p>
            <a:pPr>
              <a:buClr>
                <a:schemeClr val="accent1"/>
              </a:buClr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AUTORES: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El Duque de Rivas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(autor 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Don Álvaro o la fuerza del sino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)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José Zorrilla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(autor 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Don Juan Tenorio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)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62385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64;p13">
            <a:extLst>
              <a:ext uri="{FF2B5EF4-FFF2-40B4-BE49-F238E27FC236}">
                <a16:creationId xmlns:a16="http://schemas.microsoft.com/office/drawing/2014/main" id="{670CA602-388B-44B9-B122-7D3F3740675C}"/>
              </a:ext>
            </a:extLst>
          </p:cNvPr>
          <p:cNvSpPr txBox="1">
            <a:spLocks/>
          </p:cNvSpPr>
          <p:nvPr/>
        </p:nvSpPr>
        <p:spPr>
          <a:xfrm>
            <a:off x="413797" y="375277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4.6)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LA PROSA ROMÁNTICA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5F30DA-C62A-4A68-AB01-3F006E41B3DA}"/>
              </a:ext>
            </a:extLst>
          </p:cNvPr>
          <p:cNvSpPr txBox="1"/>
          <p:nvPr/>
        </p:nvSpPr>
        <p:spPr>
          <a:xfrm>
            <a:off x="538398" y="668790"/>
            <a:ext cx="3062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latin typeface="Droid Serif"/>
              </a:rPr>
              <a:t>Durante el Romanticismo se cultivaron: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B27654-4D45-4805-AC0B-B42F0D25A362}"/>
              </a:ext>
            </a:extLst>
          </p:cNvPr>
          <p:cNvCxnSpPr/>
          <p:nvPr/>
        </p:nvCxnSpPr>
        <p:spPr>
          <a:xfrm>
            <a:off x="547255" y="696498"/>
            <a:ext cx="0" cy="254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Google Shape;64;p13">
            <a:extLst>
              <a:ext uri="{FF2B5EF4-FFF2-40B4-BE49-F238E27FC236}">
                <a16:creationId xmlns:a16="http://schemas.microsoft.com/office/drawing/2014/main" id="{4B1E5CCD-C214-450A-A4E8-15690C3A1351}"/>
              </a:ext>
            </a:extLst>
          </p:cNvPr>
          <p:cNvSpPr txBox="1">
            <a:spLocks/>
          </p:cNvSpPr>
          <p:nvPr/>
        </p:nvSpPr>
        <p:spPr>
          <a:xfrm>
            <a:off x="966942" y="940988"/>
            <a:ext cx="7654496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OBRAS DE FICCIÓN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elementos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sobrenaturales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fantasmas</a:t>
            </a:r>
            <a:endParaRPr lang="es-ES" sz="1400" u="sng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8409A4-A14E-4EA0-8FCD-C1DC07C15A01}"/>
              </a:ext>
            </a:extLst>
          </p:cNvPr>
          <p:cNvSpPr txBox="1"/>
          <p:nvPr/>
        </p:nvSpPr>
        <p:spPr>
          <a:xfrm>
            <a:off x="1233713" y="1194208"/>
            <a:ext cx="3780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Droid Serif"/>
              </a:rPr>
              <a:t>Novelas históricas</a:t>
            </a:r>
            <a:r>
              <a:rPr lang="es-ES">
                <a:solidFill>
                  <a:schemeClr val="tx1"/>
                </a:solidFill>
                <a:latin typeface="Droid Serif"/>
              </a:rPr>
              <a:t> (Espronceda: </a:t>
            </a:r>
            <a:r>
              <a:rPr lang="es-ES" i="1">
                <a:solidFill>
                  <a:schemeClr val="accent1"/>
                </a:solidFill>
                <a:latin typeface="Droid Serif"/>
              </a:rPr>
              <a:t>Sancho Saldaña</a:t>
            </a:r>
            <a:r>
              <a:rPr lang="es-ES">
                <a:solidFill>
                  <a:schemeClr val="tx1"/>
                </a:solidFill>
                <a:latin typeface="Droid Serif"/>
              </a:rPr>
              <a:t>)</a:t>
            </a:r>
          </a:p>
          <a:p>
            <a:r>
              <a:rPr lang="es-ES" b="1">
                <a:solidFill>
                  <a:schemeClr val="tx1"/>
                </a:solidFill>
                <a:latin typeface="Droid Serif"/>
              </a:rPr>
              <a:t>Novelas góticas</a:t>
            </a:r>
            <a:r>
              <a:rPr lang="es-ES">
                <a:solidFill>
                  <a:schemeClr val="tx1"/>
                </a:solidFill>
                <a:latin typeface="Droid Serif"/>
              </a:rPr>
              <a:t> (en España no se cultivó)</a:t>
            </a:r>
          </a:p>
          <a:p>
            <a:r>
              <a:rPr lang="es-ES" b="1">
                <a:solidFill>
                  <a:schemeClr val="tx1"/>
                </a:solidFill>
                <a:latin typeface="Droid Serif"/>
              </a:rPr>
              <a:t>Leyendas</a:t>
            </a:r>
            <a:r>
              <a:rPr lang="es-ES">
                <a:solidFill>
                  <a:schemeClr val="tx1"/>
                </a:solidFill>
                <a:latin typeface="Droid Serif"/>
              </a:rPr>
              <a:t> (Bécquer)</a:t>
            </a:r>
            <a:endParaRPr lang="es-ES" b="1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21" name="Google Shape;64;p13">
            <a:extLst>
              <a:ext uri="{FF2B5EF4-FFF2-40B4-BE49-F238E27FC236}">
                <a16:creationId xmlns:a16="http://schemas.microsoft.com/office/drawing/2014/main" id="{223F1AB4-FC79-4F2D-ACA2-12055AD3261D}"/>
              </a:ext>
            </a:extLst>
          </p:cNvPr>
          <p:cNvSpPr txBox="1">
            <a:spLocks/>
          </p:cNvSpPr>
          <p:nvPr/>
        </p:nvSpPr>
        <p:spPr>
          <a:xfrm>
            <a:off x="966942" y="1847622"/>
            <a:ext cx="7733712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TEXTOS PERIODÍSTICOS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publicación por </a:t>
            </a:r>
            <a:r>
              <a:rPr lang="es-ES" sz="14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entregas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E5E728E-BD0C-4330-B93A-965B541B0A56}"/>
              </a:ext>
            </a:extLst>
          </p:cNvPr>
          <p:cNvCxnSpPr>
            <a:cxnSpLocks/>
          </p:cNvCxnSpPr>
          <p:nvPr/>
        </p:nvCxnSpPr>
        <p:spPr>
          <a:xfrm flipH="1">
            <a:off x="1175708" y="1351609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8820677-731E-46BF-A9A0-407562CB2742}"/>
              </a:ext>
            </a:extLst>
          </p:cNvPr>
          <p:cNvCxnSpPr>
            <a:cxnSpLocks/>
          </p:cNvCxnSpPr>
          <p:nvPr/>
        </p:nvCxnSpPr>
        <p:spPr>
          <a:xfrm flipH="1">
            <a:off x="1175708" y="1563540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D4C92E9-6118-42F2-AB20-69E604B3A20B}"/>
              </a:ext>
            </a:extLst>
          </p:cNvPr>
          <p:cNvCxnSpPr>
            <a:cxnSpLocks/>
          </p:cNvCxnSpPr>
          <p:nvPr/>
        </p:nvCxnSpPr>
        <p:spPr>
          <a:xfrm flipH="1">
            <a:off x="1175708" y="1789759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F8C0B5D-2160-4939-80F5-46B9EECE4C8B}"/>
              </a:ext>
            </a:extLst>
          </p:cNvPr>
          <p:cNvCxnSpPr>
            <a:cxnSpLocks/>
          </p:cNvCxnSpPr>
          <p:nvPr/>
        </p:nvCxnSpPr>
        <p:spPr>
          <a:xfrm>
            <a:off x="1175708" y="1195828"/>
            <a:ext cx="0" cy="593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7AB57D8-9008-4093-BE75-A42086E7108B}"/>
              </a:ext>
            </a:extLst>
          </p:cNvPr>
          <p:cNvCxnSpPr>
            <a:cxnSpLocks/>
          </p:cNvCxnSpPr>
          <p:nvPr/>
        </p:nvCxnSpPr>
        <p:spPr>
          <a:xfrm flipH="1">
            <a:off x="793758" y="2015838"/>
            <a:ext cx="1206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EE2B5EB-9776-431C-BE2F-B75473EE4159}"/>
              </a:ext>
            </a:extLst>
          </p:cNvPr>
          <p:cNvCxnSpPr>
            <a:cxnSpLocks/>
          </p:cNvCxnSpPr>
          <p:nvPr/>
        </p:nvCxnSpPr>
        <p:spPr>
          <a:xfrm flipH="1">
            <a:off x="793758" y="1129147"/>
            <a:ext cx="1206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CBE5191-05ED-4376-9C81-51AA09C08175}"/>
              </a:ext>
            </a:extLst>
          </p:cNvPr>
          <p:cNvCxnSpPr/>
          <p:nvPr/>
        </p:nvCxnSpPr>
        <p:spPr>
          <a:xfrm>
            <a:off x="796635" y="951377"/>
            <a:ext cx="0" cy="1064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E428F83-6E3E-4958-B9C9-6A63308EBEB2}"/>
              </a:ext>
            </a:extLst>
          </p:cNvPr>
          <p:cNvSpPr txBox="1"/>
          <p:nvPr/>
        </p:nvSpPr>
        <p:spPr>
          <a:xfrm>
            <a:off x="1182635" y="2342694"/>
            <a:ext cx="401616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Escritor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periodista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romántico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Fundó dos periódicos    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 Duende Satírico del día</a:t>
            </a:r>
            <a:b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El Pobrecito Hablador</a:t>
            </a:r>
            <a:endParaRPr lang="es-ES" i="1" u="sng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suicidó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con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28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años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problemas amorosos</a:t>
            </a:r>
            <a:b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desengaño político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Su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vida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era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más romántica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que sus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obras</a:t>
            </a: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narrador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también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personaje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 sus obras</a:t>
            </a: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Critica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retrata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las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costumbres españolas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Denuncia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negligencia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pereza en el trabajo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vanidad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deseo de aparentar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atraso del país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falta de educación</a:t>
            </a:r>
          </a:p>
        </p:txBody>
      </p:sp>
      <p:sp>
        <p:nvSpPr>
          <p:cNvPr id="44" name="Abrir llave 43">
            <a:extLst>
              <a:ext uri="{FF2B5EF4-FFF2-40B4-BE49-F238E27FC236}">
                <a16:creationId xmlns:a16="http://schemas.microsoft.com/office/drawing/2014/main" id="{F4D9597E-0F02-47A1-9F6D-A4E3B127E2BA}"/>
              </a:ext>
            </a:extLst>
          </p:cNvPr>
          <p:cNvSpPr/>
          <p:nvPr/>
        </p:nvSpPr>
        <p:spPr>
          <a:xfrm>
            <a:off x="1115732" y="2454488"/>
            <a:ext cx="59976" cy="11765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0864A98D-4AE0-4A88-841B-23C47D36CD5D}"/>
              </a:ext>
            </a:extLst>
          </p:cNvPr>
          <p:cNvSpPr/>
          <p:nvPr/>
        </p:nvSpPr>
        <p:spPr>
          <a:xfrm>
            <a:off x="1325751" y="3684167"/>
            <a:ext cx="59976" cy="10366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36169A8-3000-4B9A-9296-351BC344AC6A}"/>
              </a:ext>
            </a:extLst>
          </p:cNvPr>
          <p:cNvSpPr txBox="1"/>
          <p:nvPr/>
        </p:nvSpPr>
        <p:spPr>
          <a:xfrm>
            <a:off x="720174" y="404862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Droid Serif"/>
              </a:rPr>
              <a:t>OBRA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B594D72-A498-4757-BA15-CE1B25C8DB38}"/>
              </a:ext>
            </a:extLst>
          </p:cNvPr>
          <p:cNvSpPr txBox="1"/>
          <p:nvPr/>
        </p:nvSpPr>
        <p:spPr>
          <a:xfrm>
            <a:off x="594504" y="2875010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Droid Serif"/>
              </a:rPr>
              <a:t>VIDA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4A77F47-4958-4AC8-8EEF-4FAAABDD1783}"/>
              </a:ext>
            </a:extLst>
          </p:cNvPr>
          <p:cNvCxnSpPr/>
          <p:nvPr/>
        </p:nvCxnSpPr>
        <p:spPr>
          <a:xfrm flipV="1">
            <a:off x="3054317" y="2703260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C91084F-8E10-4DAD-BE74-D668DDDE8634}"/>
              </a:ext>
            </a:extLst>
          </p:cNvPr>
          <p:cNvCxnSpPr/>
          <p:nvPr/>
        </p:nvCxnSpPr>
        <p:spPr>
          <a:xfrm>
            <a:off x="3047732" y="2915905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73E345FB-B775-406B-8B64-8F018CD3864C}"/>
              </a:ext>
            </a:extLst>
          </p:cNvPr>
          <p:cNvCxnSpPr/>
          <p:nvPr/>
        </p:nvCxnSpPr>
        <p:spPr>
          <a:xfrm>
            <a:off x="3023605" y="2711117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06F88DE6-10BD-446B-90CB-4E014BDAC5DA}"/>
              </a:ext>
            </a:extLst>
          </p:cNvPr>
          <p:cNvCxnSpPr/>
          <p:nvPr/>
        </p:nvCxnSpPr>
        <p:spPr>
          <a:xfrm flipV="1">
            <a:off x="3144371" y="3141225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6D2DBD0-9F57-4BE0-BFA9-9240D8BEE3CD}"/>
              </a:ext>
            </a:extLst>
          </p:cNvPr>
          <p:cNvCxnSpPr/>
          <p:nvPr/>
        </p:nvCxnSpPr>
        <p:spPr>
          <a:xfrm>
            <a:off x="3137786" y="3353870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F8D8DDCF-DFED-42CE-A5B5-147EEFA94F13}"/>
              </a:ext>
            </a:extLst>
          </p:cNvPr>
          <p:cNvCxnSpPr/>
          <p:nvPr/>
        </p:nvCxnSpPr>
        <p:spPr>
          <a:xfrm>
            <a:off x="3113659" y="3149082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0DE16D1-C879-433E-A5E2-7A4F75845456}"/>
              </a:ext>
            </a:extLst>
          </p:cNvPr>
          <p:cNvCxnSpPr>
            <a:cxnSpLocks/>
          </p:cNvCxnSpPr>
          <p:nvPr/>
        </p:nvCxnSpPr>
        <p:spPr>
          <a:xfrm flipV="1">
            <a:off x="2375445" y="4211428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0F2C42E6-0C33-475A-9535-DBCD18DD1068}"/>
              </a:ext>
            </a:extLst>
          </p:cNvPr>
          <p:cNvCxnSpPr/>
          <p:nvPr/>
        </p:nvCxnSpPr>
        <p:spPr>
          <a:xfrm>
            <a:off x="2368860" y="4424072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5D7CE61B-9B39-4025-A6AB-CF7A825D090A}"/>
              </a:ext>
            </a:extLst>
          </p:cNvPr>
          <p:cNvCxnSpPr/>
          <p:nvPr/>
        </p:nvCxnSpPr>
        <p:spPr>
          <a:xfrm>
            <a:off x="2344733" y="4219284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386ADE27-7116-47B7-8F1E-2127B88157DF}"/>
              </a:ext>
            </a:extLst>
          </p:cNvPr>
          <p:cNvCxnSpPr/>
          <p:nvPr/>
        </p:nvCxnSpPr>
        <p:spPr>
          <a:xfrm>
            <a:off x="2363978" y="4640765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DD9B32D-EE3D-4BCC-900D-45947036D12B}"/>
              </a:ext>
            </a:extLst>
          </p:cNvPr>
          <p:cNvSpPr/>
          <p:nvPr/>
        </p:nvSpPr>
        <p:spPr>
          <a:xfrm>
            <a:off x="875190" y="2073956"/>
            <a:ext cx="58753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tserrat" panose="020B0604020202020204" charset="0"/>
              </a:rPr>
              <a:t>MARIANO JOSÉ DE LARRA</a:t>
            </a:r>
            <a:r>
              <a:rPr lang="es-ES" sz="1800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Montserrat" panose="020B0604020202020204" charset="0"/>
              </a:rPr>
              <a:t> </a:t>
            </a:r>
            <a:r>
              <a:rPr lang="es-ES" sz="1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0"/>
              </a:rPr>
              <a:t>(Fígaro o el Duende)</a:t>
            </a:r>
            <a:endParaRPr lang="es-ES" sz="18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BB02C71F-BFB9-4C20-872A-DE1904F1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28" y="2285197"/>
            <a:ext cx="1744648" cy="23555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560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64;p13">
            <a:extLst>
              <a:ext uri="{FF2B5EF4-FFF2-40B4-BE49-F238E27FC236}">
                <a16:creationId xmlns:a16="http://schemas.microsoft.com/office/drawing/2014/main" id="{670CA602-388B-44B9-B122-7D3F3740675C}"/>
              </a:ext>
            </a:extLst>
          </p:cNvPr>
          <p:cNvSpPr txBox="1">
            <a:spLocks/>
          </p:cNvSpPr>
          <p:nvPr/>
        </p:nvSpPr>
        <p:spPr>
          <a:xfrm>
            <a:off x="413797" y="375277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4.7)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LA POESÍA ROMÁNTICA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E428F83-6E3E-4958-B9C9-6A63308EBEB2}"/>
              </a:ext>
            </a:extLst>
          </p:cNvPr>
          <p:cNvSpPr txBox="1"/>
          <p:nvPr/>
        </p:nvSpPr>
        <p:spPr>
          <a:xfrm>
            <a:off x="847137" y="952269"/>
            <a:ext cx="54348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Máximo representante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 la poesía romántica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España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Su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vida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obras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reflejan los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ideales del romanticismo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Autor de:    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Canción del Pirata</a:t>
            </a:r>
            <a:b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El estudiante de Salamanca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narra la historia de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Félix de Montemar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donjuán salamantino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sus crímenes lo llevan a 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muerte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condena eterna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ambiente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tétrico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nocturno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lúgubre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AEBCF4A-9445-44E9-8E0B-427B1405BF4B}"/>
              </a:ext>
            </a:extLst>
          </p:cNvPr>
          <p:cNvSpPr/>
          <p:nvPr/>
        </p:nvSpPr>
        <p:spPr>
          <a:xfrm>
            <a:off x="656332" y="653305"/>
            <a:ext cx="30412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tserrat" panose="020B0604020202020204" charset="0"/>
              </a:rPr>
              <a:t>JOSÉ DE ESPRONCEDA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B5FA9F-7156-47AC-BC54-C04C0E559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7"/>
          <a:stretch/>
        </p:blipFill>
        <p:spPr>
          <a:xfrm>
            <a:off x="6906640" y="555427"/>
            <a:ext cx="1153450" cy="18158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A8A7F90-AD45-4103-AE72-D403A87FD0FA}"/>
              </a:ext>
            </a:extLst>
          </p:cNvPr>
          <p:cNvCxnSpPr/>
          <p:nvPr/>
        </p:nvCxnSpPr>
        <p:spPr>
          <a:xfrm flipV="1">
            <a:off x="1848972" y="1525624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991BD68-EBA2-40F1-B1F8-871FFA7F0141}"/>
              </a:ext>
            </a:extLst>
          </p:cNvPr>
          <p:cNvCxnSpPr/>
          <p:nvPr/>
        </p:nvCxnSpPr>
        <p:spPr>
          <a:xfrm>
            <a:off x="1842387" y="1738269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C6D82C0-A8DD-4892-BE1C-A6A72520DF93}"/>
              </a:ext>
            </a:extLst>
          </p:cNvPr>
          <p:cNvCxnSpPr/>
          <p:nvPr/>
        </p:nvCxnSpPr>
        <p:spPr>
          <a:xfrm>
            <a:off x="1818260" y="1533481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2755731-33A2-4952-95A8-9655B84153F1}"/>
              </a:ext>
            </a:extLst>
          </p:cNvPr>
          <p:cNvCxnSpPr>
            <a:cxnSpLocks/>
          </p:cNvCxnSpPr>
          <p:nvPr/>
        </p:nvCxnSpPr>
        <p:spPr>
          <a:xfrm flipH="1">
            <a:off x="2048544" y="1968137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B28F4BE-A863-4603-800C-C6531965410E}"/>
              </a:ext>
            </a:extLst>
          </p:cNvPr>
          <p:cNvCxnSpPr>
            <a:cxnSpLocks/>
          </p:cNvCxnSpPr>
          <p:nvPr/>
        </p:nvCxnSpPr>
        <p:spPr>
          <a:xfrm flipH="1">
            <a:off x="2048544" y="2613312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7C9E740-CA48-4FBD-9550-5B0DDCB5EFE2}"/>
              </a:ext>
            </a:extLst>
          </p:cNvPr>
          <p:cNvCxnSpPr>
            <a:cxnSpLocks/>
          </p:cNvCxnSpPr>
          <p:nvPr/>
        </p:nvCxnSpPr>
        <p:spPr>
          <a:xfrm>
            <a:off x="2048544" y="1812356"/>
            <a:ext cx="0" cy="800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81496E44-3AA1-4FBA-AA93-23B1D6CC177A}"/>
              </a:ext>
            </a:extLst>
          </p:cNvPr>
          <p:cNvCxnSpPr>
            <a:cxnSpLocks/>
          </p:cNvCxnSpPr>
          <p:nvPr/>
        </p:nvCxnSpPr>
        <p:spPr>
          <a:xfrm flipH="1">
            <a:off x="2249436" y="2182089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4D53050A-B217-4C51-88C4-48A300B9AB5D}"/>
              </a:ext>
            </a:extLst>
          </p:cNvPr>
          <p:cNvCxnSpPr>
            <a:cxnSpLocks/>
          </p:cNvCxnSpPr>
          <p:nvPr/>
        </p:nvCxnSpPr>
        <p:spPr>
          <a:xfrm flipH="1">
            <a:off x="2249436" y="2394020"/>
            <a:ext cx="116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44CE7681-FB30-4BB2-BF65-242D484EC912}"/>
              </a:ext>
            </a:extLst>
          </p:cNvPr>
          <p:cNvCxnSpPr>
            <a:cxnSpLocks/>
          </p:cNvCxnSpPr>
          <p:nvPr/>
        </p:nvCxnSpPr>
        <p:spPr>
          <a:xfrm>
            <a:off x="2249436" y="2026308"/>
            <a:ext cx="0" cy="3677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3FF9EB7-36A2-40C1-BCB0-6191F9F14956}"/>
              </a:ext>
            </a:extLst>
          </p:cNvPr>
          <p:cNvSpPr/>
          <p:nvPr/>
        </p:nvSpPr>
        <p:spPr>
          <a:xfrm>
            <a:off x="656332" y="2726819"/>
            <a:ext cx="30652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tserrat" panose="020B0604020202020204" charset="0"/>
              </a:rPr>
              <a:t>CAROLINA CORONADO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CDAA5A-125A-4194-8F06-518BEB65A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3" t="14737"/>
          <a:stretch/>
        </p:blipFill>
        <p:spPr>
          <a:xfrm>
            <a:off x="6602131" y="2634410"/>
            <a:ext cx="1738316" cy="20010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FA37F858-7514-41B7-B862-E4E3EA065A88}"/>
              </a:ext>
            </a:extLst>
          </p:cNvPr>
          <p:cNvSpPr txBox="1"/>
          <p:nvPr/>
        </p:nvSpPr>
        <p:spPr>
          <a:xfrm>
            <a:off x="847137" y="3021725"/>
            <a:ext cx="5407571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Fue una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escritora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ensayista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dramaturga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poeta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Romanticismo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Educación: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costumbres femeninas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(atención del hogar, bordado).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Formación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autodidacta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francés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e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italiano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Escribió su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primer poema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con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10 años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Reivindicó 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papel social y cultural de la mujer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.</a:t>
            </a:r>
          </a:p>
          <a:p>
            <a:pPr marL="179388" indent="-179388">
              <a:spcAft>
                <a:spcPts val="600"/>
              </a:spcAft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Ideología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revolucionaria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</a:pPr>
            <a:r>
              <a:rPr lang="es-ES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EJ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Libertad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, </a:t>
            </a:r>
            <a:r>
              <a:rPr lang="es-ES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Bendito seas</a:t>
            </a:r>
            <a:endParaRPr lang="es-ES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29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AEBCF4A-9445-44E9-8E0B-427B1405BF4B}"/>
              </a:ext>
            </a:extLst>
          </p:cNvPr>
          <p:cNvSpPr/>
          <p:nvPr/>
        </p:nvSpPr>
        <p:spPr>
          <a:xfrm>
            <a:off x="322793" y="408611"/>
            <a:ext cx="38154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tserrat" panose="020B0604020202020204" charset="0"/>
              </a:rPr>
              <a:t>GUSTAVO ADOLFO BÉCQUER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A37F858-7514-41B7-B862-E4E3EA065A88}"/>
              </a:ext>
            </a:extLst>
          </p:cNvPr>
          <p:cNvSpPr txBox="1"/>
          <p:nvPr/>
        </p:nvSpPr>
        <p:spPr>
          <a:xfrm>
            <a:off x="528483" y="693927"/>
            <a:ext cx="727795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Fue un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escritor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poeta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periodista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Nació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Sevilla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pero desarrolló su carrera sobre todo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Madrid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Como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periodista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trabajó para    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 Museo Universal</a:t>
            </a:r>
            <a:b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El Contemporáneo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(director)</a:t>
            </a:r>
            <a:endParaRPr lang="es-ES" b="1" i="1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Como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narrador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destaca por sus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Leyendas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rescata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cultura popular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                       literatura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sobrenatural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,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misterio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Como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poeta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destaca por sus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Rimas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gran musicalidad</a:t>
            </a:r>
            <a:b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           expresión sencilla</a:t>
            </a:r>
            <a:b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           emoción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sentimiento: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subjetivismo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e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intimismo</a:t>
            </a:r>
            <a:b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           métrica tradicional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+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rima asonante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                                                                   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misterio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+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sueño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+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naturaleza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Posromanticismo español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(creaciones poéticas más importantes s.XIX).</a:t>
            </a: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  <a:tabLst>
                <a:tab pos="360363" algn="l"/>
              </a:tabLst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manuscrito original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se perdió durante 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revolución de La Gloriosa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(saqueo).</a:t>
            </a: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□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Toledo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intentó recordar los poemas: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Libro de los gorriones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*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publicado tras su muerte</a:t>
            </a:r>
            <a:endParaRPr lang="es-ES" b="1" i="1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360363" indent="-180975">
              <a:buClr>
                <a:schemeClr val="accent1"/>
              </a:buClr>
              <a:buFont typeface="Arial" panose="020B0604020202020204" pitchFamily="34" charset="0"/>
              <a:buChar char="◘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79 composiciones poéticas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4 bloques temáticos</a:t>
            </a:r>
          </a:p>
          <a:p>
            <a:pPr marL="539750" lvl="1" indent="-88900">
              <a:buClr>
                <a:schemeClr val="accent1"/>
              </a:buClr>
              <a:buFont typeface="Arial" panose="020B0604020202020204" pitchFamily="34" charset="0"/>
              <a:buChar char="▪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Primer grupo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(rimas I-XI)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exalta la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creación poética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ser individual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amor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539750" lvl="1" indent="-88900">
              <a:buClr>
                <a:schemeClr val="accent1"/>
              </a:buClr>
              <a:buFont typeface="Arial" panose="020B0604020202020204" pitchFamily="34" charset="0"/>
              <a:buChar char="▪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Segundo grupo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(rimas XII-XXIX)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canta 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amor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con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ilusión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y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esperanza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belleza femenina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539750" lvl="1" indent="-88900">
              <a:buClr>
                <a:schemeClr val="accent1"/>
              </a:buClr>
              <a:buFont typeface="Arial" panose="020B0604020202020204" pitchFamily="34" charset="0"/>
              <a:buChar char="▪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Tercer grupo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(rimas XXX-LI)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cara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negativa del amor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desengaño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melancolía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/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ira</a:t>
            </a:r>
          </a:p>
          <a:p>
            <a:pPr marL="539750" lvl="1" indent="-88900">
              <a:buClr>
                <a:schemeClr val="accent1"/>
              </a:buClr>
              <a:buFont typeface="Arial" panose="020B0604020202020204" pitchFamily="34" charset="0"/>
              <a:buChar char="▪"/>
              <a:tabLst>
                <a:tab pos="360363" algn="l"/>
              </a:tabLst>
            </a:pP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Cuarto grupo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(rimas LII-LXXIX)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desesperación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/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angustia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olvido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/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soledad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muerte</a:t>
            </a:r>
            <a:endParaRPr lang="es-ES" b="1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</a:endParaRPr>
          </a:p>
        </p:txBody>
      </p:sp>
      <p:pic>
        <p:nvPicPr>
          <p:cNvPr id="1026" name="Picture 2" descr="Gustavo Adolfo Bécquer - Wikipedia, la enciclopedia libre">
            <a:extLst>
              <a:ext uri="{FF2B5EF4-FFF2-40B4-BE49-F238E27FC236}">
                <a16:creationId xmlns:a16="http://schemas.microsoft.com/office/drawing/2014/main" id="{6905B3D2-E6C4-45DE-8333-9FF147D3B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14881"/>
          <a:stretch/>
        </p:blipFill>
        <p:spPr bwMode="auto">
          <a:xfrm>
            <a:off x="6755061" y="471419"/>
            <a:ext cx="1639454" cy="18181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474B16F-096A-484D-B8B7-A035B8F4D60D}"/>
              </a:ext>
            </a:extLst>
          </p:cNvPr>
          <p:cNvCxnSpPr/>
          <p:nvPr/>
        </p:nvCxnSpPr>
        <p:spPr>
          <a:xfrm flipV="1">
            <a:off x="3850953" y="1698805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6B6CACB-5A6A-478C-BEAC-BB361420DB87}"/>
              </a:ext>
            </a:extLst>
          </p:cNvPr>
          <p:cNvCxnSpPr/>
          <p:nvPr/>
        </p:nvCxnSpPr>
        <p:spPr>
          <a:xfrm>
            <a:off x="3844368" y="1911450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CAF3B47-AA23-4280-9D60-B7FFA062907B}"/>
              </a:ext>
            </a:extLst>
          </p:cNvPr>
          <p:cNvCxnSpPr/>
          <p:nvPr/>
        </p:nvCxnSpPr>
        <p:spPr>
          <a:xfrm>
            <a:off x="3820241" y="1706662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5DDD95A-D306-4B47-8F3C-2826F2D74EE4}"/>
              </a:ext>
            </a:extLst>
          </p:cNvPr>
          <p:cNvCxnSpPr>
            <a:cxnSpLocks/>
          </p:cNvCxnSpPr>
          <p:nvPr/>
        </p:nvCxnSpPr>
        <p:spPr>
          <a:xfrm flipV="1">
            <a:off x="3394096" y="2142414"/>
            <a:ext cx="6585" cy="848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4C8D7B0-89A1-4B82-A974-B6DE51ADDAB7}"/>
              </a:ext>
            </a:extLst>
          </p:cNvPr>
          <p:cNvCxnSpPr/>
          <p:nvPr/>
        </p:nvCxnSpPr>
        <p:spPr>
          <a:xfrm>
            <a:off x="3394096" y="2355057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17D70F8-31C3-488F-A0F6-DF69CA2BE46E}"/>
              </a:ext>
            </a:extLst>
          </p:cNvPr>
          <p:cNvCxnSpPr/>
          <p:nvPr/>
        </p:nvCxnSpPr>
        <p:spPr>
          <a:xfrm>
            <a:off x="3369969" y="2150269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57B4478-7B46-4A86-BF1C-A4C4B3AAF412}"/>
              </a:ext>
            </a:extLst>
          </p:cNvPr>
          <p:cNvCxnSpPr/>
          <p:nvPr/>
        </p:nvCxnSpPr>
        <p:spPr>
          <a:xfrm>
            <a:off x="3389214" y="2571750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8232152-9A75-4174-A14B-FDBF3398ED4C}"/>
              </a:ext>
            </a:extLst>
          </p:cNvPr>
          <p:cNvCxnSpPr/>
          <p:nvPr/>
        </p:nvCxnSpPr>
        <p:spPr>
          <a:xfrm flipV="1">
            <a:off x="2978116" y="1269314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84DE365-B484-450A-A467-8810D5B78A1B}"/>
              </a:ext>
            </a:extLst>
          </p:cNvPr>
          <p:cNvCxnSpPr/>
          <p:nvPr/>
        </p:nvCxnSpPr>
        <p:spPr>
          <a:xfrm>
            <a:off x="2971531" y="1481959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524826A-9BA6-42C7-8283-D1919CB408FF}"/>
              </a:ext>
            </a:extLst>
          </p:cNvPr>
          <p:cNvCxnSpPr/>
          <p:nvPr/>
        </p:nvCxnSpPr>
        <p:spPr>
          <a:xfrm>
            <a:off x="2947404" y="1277171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D9D246B-70B8-4474-A636-F632B1B23C09}"/>
              </a:ext>
            </a:extLst>
          </p:cNvPr>
          <p:cNvSpPr txBox="1"/>
          <p:nvPr/>
        </p:nvSpPr>
        <p:spPr>
          <a:xfrm>
            <a:off x="782296" y="2821603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Montserrat" panose="020B0604020202020204" charset="0"/>
              </a:rPr>
              <a:t>RIMAS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5CB04D-68D2-4BF5-806F-6125ABCA2785}"/>
              </a:ext>
            </a:extLst>
          </p:cNvPr>
          <p:cNvSpPr txBox="1"/>
          <p:nvPr/>
        </p:nvSpPr>
        <p:spPr>
          <a:xfrm rot="16200000">
            <a:off x="268897" y="3318347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  <a:latin typeface="Droid Serif"/>
              </a:rPr>
              <a:t>HISTORIA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7225D8FD-EFF4-4FA8-A8B6-2914B1488B84}"/>
              </a:ext>
            </a:extLst>
          </p:cNvPr>
          <p:cNvSpPr/>
          <p:nvPr/>
        </p:nvSpPr>
        <p:spPr>
          <a:xfrm>
            <a:off x="732005" y="3157768"/>
            <a:ext cx="50291" cy="5505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8708EE-A0B0-492F-95E4-4452FBC7E493}"/>
              </a:ext>
            </a:extLst>
          </p:cNvPr>
          <p:cNvSpPr/>
          <p:nvPr/>
        </p:nvSpPr>
        <p:spPr>
          <a:xfrm>
            <a:off x="8001025" y="3822812"/>
            <a:ext cx="567568" cy="765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>
                <a:latin typeface="Droid Serif"/>
              </a:rPr>
              <a:t>1-11</a:t>
            </a:r>
          </a:p>
          <a:p>
            <a:pPr algn="ctr"/>
            <a:r>
              <a:rPr lang="es-ES" sz="1200" b="1">
                <a:latin typeface="Droid Serif"/>
              </a:rPr>
              <a:t>12-29</a:t>
            </a:r>
          </a:p>
          <a:p>
            <a:pPr algn="ctr"/>
            <a:r>
              <a:rPr lang="es-ES" sz="1200" b="1">
                <a:latin typeface="Droid Serif"/>
              </a:rPr>
              <a:t>30-51</a:t>
            </a:r>
          </a:p>
          <a:p>
            <a:pPr algn="ctr"/>
            <a:r>
              <a:rPr lang="es-ES" sz="1200" b="1">
                <a:latin typeface="Droid Serif"/>
              </a:rPr>
              <a:t>52-79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6A2F3A3-1005-4919-AFC7-47478EB7E688}"/>
              </a:ext>
            </a:extLst>
          </p:cNvPr>
          <p:cNvSpPr txBox="1"/>
          <p:nvPr/>
        </p:nvSpPr>
        <p:spPr>
          <a:xfrm rot="16200000">
            <a:off x="143681" y="4132922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  <a:latin typeface="Droid Serif"/>
              </a:rPr>
              <a:t>ESTRUCTURA</a:t>
            </a:r>
          </a:p>
        </p:txBody>
      </p:sp>
      <p:sp>
        <p:nvSpPr>
          <p:cNvPr id="44" name="Abrir llave 43">
            <a:extLst>
              <a:ext uri="{FF2B5EF4-FFF2-40B4-BE49-F238E27FC236}">
                <a16:creationId xmlns:a16="http://schemas.microsoft.com/office/drawing/2014/main" id="{1F47049D-EE98-45DA-9BC4-FC88ECAA3F24}"/>
              </a:ext>
            </a:extLst>
          </p:cNvPr>
          <p:cNvSpPr/>
          <p:nvPr/>
        </p:nvSpPr>
        <p:spPr>
          <a:xfrm>
            <a:off x="723071" y="3813198"/>
            <a:ext cx="50291" cy="9216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741F2DD0-4D5E-4DA6-BE45-E8DF3F6C342A}"/>
              </a:ext>
            </a:extLst>
          </p:cNvPr>
          <p:cNvCxnSpPr/>
          <p:nvPr/>
        </p:nvCxnSpPr>
        <p:spPr>
          <a:xfrm>
            <a:off x="3384452" y="2783681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FF86D8C-E54E-4EF0-9A5F-E8E7E82B643D}"/>
              </a:ext>
            </a:extLst>
          </p:cNvPr>
          <p:cNvCxnSpPr/>
          <p:nvPr/>
        </p:nvCxnSpPr>
        <p:spPr>
          <a:xfrm>
            <a:off x="3384452" y="2990850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Google Shape;64;p13">
            <a:extLst>
              <a:ext uri="{FF2B5EF4-FFF2-40B4-BE49-F238E27FC236}">
                <a16:creationId xmlns:a16="http://schemas.microsoft.com/office/drawing/2014/main" id="{21D306AF-F805-42F4-8D68-2D81712057D2}"/>
              </a:ext>
            </a:extLst>
          </p:cNvPr>
          <p:cNvSpPr txBox="1">
            <a:spLocks/>
          </p:cNvSpPr>
          <p:nvPr/>
        </p:nvSpPr>
        <p:spPr>
          <a:xfrm>
            <a:off x="360950" y="-33258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tx1"/>
                </a:solidFill>
              </a:rPr>
              <a:t>4.7)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LA POESÍA POSROMÁNTICA</a:t>
            </a:r>
            <a:endParaRPr lang="es-ES" sz="1400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20561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AEBCF4A-9445-44E9-8E0B-427B1405BF4B}"/>
              </a:ext>
            </a:extLst>
          </p:cNvPr>
          <p:cNvSpPr/>
          <p:nvPr/>
        </p:nvSpPr>
        <p:spPr>
          <a:xfrm>
            <a:off x="495540" y="408611"/>
            <a:ext cx="28103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tserrat" panose="020B0604020202020204" charset="0"/>
              </a:rPr>
              <a:t>ROSALÍA DE CASTRO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A37F858-7514-41B7-B862-E4E3EA065A88}"/>
              </a:ext>
            </a:extLst>
          </p:cNvPr>
          <p:cNvSpPr txBox="1"/>
          <p:nvPr/>
        </p:nvSpPr>
        <p:spPr>
          <a:xfrm>
            <a:off x="856255" y="719563"/>
            <a:ext cx="46490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Fue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poeta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novelista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Nació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Santiago de Compostela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.</a:t>
            </a:r>
          </a:p>
          <a:p>
            <a:pPr marL="179388" indent="-179388">
              <a:buClr>
                <a:schemeClr val="accent1"/>
              </a:buClr>
              <a:buFontTx/>
              <a:buChar char="■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Escribió en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gallego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castellano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Rexurdimiento gallego</a:t>
            </a:r>
          </a:p>
          <a:p>
            <a:pPr marL="450850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 b="1" i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Cantares gallegos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da prestigio al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gallego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como idioma</a:t>
            </a:r>
          </a:p>
          <a:p>
            <a:pPr marL="450850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Empleo del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símbolo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(justicia: balanza / paz:paloma)</a:t>
            </a:r>
          </a:p>
          <a:p>
            <a:pPr marL="450850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Muestra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ansiedad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 y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angustia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  <a:p>
            <a:pPr marL="450850" indent="-180975">
              <a:buClr>
                <a:schemeClr val="accent1"/>
              </a:buClr>
              <a:buFont typeface="Arial" panose="020B0604020202020204" pitchFamily="34" charset="0"/>
              <a:buChar char="□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Escenario: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paisaje gallego</a:t>
            </a:r>
          </a:p>
          <a:p>
            <a:pPr marL="269875">
              <a:buClr>
                <a:schemeClr val="accent1"/>
              </a:buClr>
            </a:pPr>
            <a:r>
              <a:rPr lang="es-ES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EJ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: </a:t>
            </a:r>
            <a:r>
              <a:rPr lang="es-ES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En las orillas del Sar</a:t>
            </a:r>
            <a:r>
              <a:rPr lang="es-ES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, </a:t>
            </a:r>
            <a:r>
              <a:rPr lang="es-ES" b="1" i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Droid Serif"/>
                <a:sym typeface="Wingdings" panose="05000000000000000000" pitchFamily="2" charset="2"/>
              </a:rPr>
              <a:t>Te amo... ¿Por qué me odias?</a:t>
            </a:r>
            <a:endParaRPr lang="es-ES" i="1" u="sng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Droid Serif"/>
              <a:sym typeface="Wingdings" panose="05000000000000000000" pitchFamily="2" charset="2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D3BBEA-1860-4345-B141-E1A1D0A6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431" y="511930"/>
            <a:ext cx="1493567" cy="18431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4479548-4437-4F4B-9F39-F1BE9F09A90E}"/>
              </a:ext>
            </a:extLst>
          </p:cNvPr>
          <p:cNvSpPr txBox="1"/>
          <p:nvPr/>
        </p:nvSpPr>
        <p:spPr>
          <a:xfrm rot="16200000">
            <a:off x="527799" y="974179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  <a:latin typeface="Droid Serif"/>
              </a:rPr>
              <a:t>VIDA</a:t>
            </a:r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4068BA1D-A7AA-4574-A9E9-52BA92BDA9C9}"/>
              </a:ext>
            </a:extLst>
          </p:cNvPr>
          <p:cNvSpPr/>
          <p:nvPr/>
        </p:nvSpPr>
        <p:spPr>
          <a:xfrm>
            <a:off x="856255" y="813600"/>
            <a:ext cx="50291" cy="5505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C21A996-5FDD-47FC-A07B-41717FC43B63}"/>
              </a:ext>
            </a:extLst>
          </p:cNvPr>
          <p:cNvSpPr txBox="1"/>
          <p:nvPr/>
        </p:nvSpPr>
        <p:spPr>
          <a:xfrm rot="16200000">
            <a:off x="756602" y="1733511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  <a:latin typeface="Droid Serif"/>
              </a:rPr>
              <a:t>OBRA</a:t>
            </a:r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id="{0C969705-52CE-4031-B20A-C599764733D2}"/>
              </a:ext>
            </a:extLst>
          </p:cNvPr>
          <p:cNvSpPr/>
          <p:nvPr/>
        </p:nvSpPr>
        <p:spPr>
          <a:xfrm>
            <a:off x="1126799" y="1468435"/>
            <a:ext cx="45719" cy="79678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74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18F49A5-E116-4D9F-8944-780348312926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B51DFDD0-2E27-45E6-AE71-EFCB7D2004AA}"/>
              </a:ext>
            </a:extLst>
          </p:cNvPr>
          <p:cNvSpPr/>
          <p:nvPr/>
        </p:nvSpPr>
        <p:spPr>
          <a:xfrm>
            <a:off x="311726" y="336703"/>
            <a:ext cx="85274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ontserrat" panose="020B0604020202020204" charset="0"/>
              </a:rPr>
              <a:t>DOCUMENTAL DE BÉCQUER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23F09D-AE61-443E-BC3D-8D5DABEE195D}"/>
              </a:ext>
            </a:extLst>
          </p:cNvPr>
          <p:cNvCxnSpPr>
            <a:cxnSpLocks/>
          </p:cNvCxnSpPr>
          <p:nvPr/>
        </p:nvCxnSpPr>
        <p:spPr>
          <a:xfrm>
            <a:off x="311726" y="1044589"/>
            <a:ext cx="85274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7EE19C-3DC0-4468-BD46-487827E6B548}"/>
              </a:ext>
            </a:extLst>
          </p:cNvPr>
          <p:cNvSpPr txBox="1"/>
          <p:nvPr/>
        </p:nvSpPr>
        <p:spPr>
          <a:xfrm>
            <a:off x="311726" y="1078764"/>
            <a:ext cx="865525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</a:rPr>
              <a:t>Sevilla, 1836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FAMILIA</a:t>
            </a:r>
            <a:r>
              <a:rPr lang="es-ES">
                <a:latin typeface="Droid Serif"/>
                <a:sym typeface="Wingdings" panose="05000000000000000000" pitchFamily="2" charset="2"/>
              </a:rPr>
              <a:t>     origen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flamenco                                                          BIBLIOTECA</a:t>
            </a:r>
            <a:r>
              <a:rPr lang="es-ES">
                <a:latin typeface="Droid Serif"/>
                <a:sym typeface="Wingdings" panose="05000000000000000000" pitchFamily="2" charset="2"/>
              </a:rPr>
              <a:t> (MADRINA)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LITERATURA</a:t>
            </a:r>
            <a:r>
              <a:rPr lang="es-ES">
                <a:latin typeface="Droid Serif"/>
                <a:sym typeface="Wingdings" panose="05000000000000000000" pitchFamily="2" charset="2"/>
              </a:rPr>
              <a:t> BÉCQUER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antigua nobleza                    </a:t>
            </a:r>
            <a:r>
              <a:rPr lang="es-ES">
                <a:latin typeface="Droid Serif"/>
                <a:sym typeface="Wingdings" panose="05000000000000000000" pitchFamily="2" charset="2"/>
              </a:rPr>
              <a:t>adoptado por </a:t>
            </a:r>
            <a:r>
              <a:rPr lang="es-ES" u="sng">
                <a:latin typeface="Droid Serif"/>
                <a:sym typeface="Wingdings" panose="05000000000000000000" pitchFamily="2" charset="2"/>
              </a:rPr>
              <a:t>tíos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muerte</a:t>
            </a:r>
            <a:r>
              <a:rPr lang="es-ES">
                <a:latin typeface="Droid Serif"/>
                <a:sym typeface="Wingdings" panose="05000000000000000000" pitchFamily="2" charset="2"/>
              </a:rPr>
              <a:t> durante infancia     </a:t>
            </a:r>
            <a:r>
              <a:rPr lang="es-ES" u="sng">
                <a:latin typeface="Droid Serif"/>
                <a:sym typeface="Wingdings" panose="05000000000000000000" pitchFamily="2" charset="2"/>
              </a:rPr>
              <a:t>influencia</a:t>
            </a:r>
            <a:r>
              <a:rPr lang="es-ES">
                <a:latin typeface="Droid Serif"/>
                <a:sym typeface="Wingdings" panose="05000000000000000000" pitchFamily="2" charset="2"/>
              </a:rPr>
              <a:t>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EDUCACIÓN ARTÍSTICA</a:t>
            </a:r>
            <a:r>
              <a:rPr lang="es-ES">
                <a:latin typeface="Droid Serif"/>
                <a:sym typeface="Wingdings" panose="05000000000000000000" pitchFamily="2" charset="2"/>
              </a:rPr>
              <a:t> (TÍO)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PINTURA</a:t>
            </a:r>
            <a:r>
              <a:rPr lang="es-ES">
                <a:latin typeface="Droid Serif"/>
                <a:sym typeface="Wingdings" panose="05000000000000000000" pitchFamily="2" charset="2"/>
              </a:rPr>
              <a:t> VALERIANO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HERMANO     pintor</a:t>
            </a:r>
            <a:br>
              <a:rPr lang="es-ES" b="1">
                <a:latin typeface="Droid Serif"/>
                <a:sym typeface="Wingdings" panose="05000000000000000000" pitchFamily="2" charset="2"/>
              </a:rPr>
            </a:br>
            <a:r>
              <a:rPr lang="es-ES" b="1">
                <a:latin typeface="Droid Serif"/>
                <a:sym typeface="Wingdings" panose="05000000000000000000" pitchFamily="2" charset="2"/>
              </a:rPr>
              <a:t>                         cercano a Bécquer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amigos íntimos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misma situación</a:t>
            </a:r>
            <a:r>
              <a:rPr lang="es-ES">
                <a:latin typeface="Droid Serif"/>
                <a:sym typeface="Wingdings" panose="05000000000000000000" pitchFamily="2" charset="2"/>
              </a:rPr>
              <a:t> (separados con hijos)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vivieron juntos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MUJERES</a:t>
            </a:r>
            <a:r>
              <a:rPr lang="es-ES">
                <a:latin typeface="Droid Serif"/>
                <a:sym typeface="Wingdings" panose="05000000000000000000" pitchFamily="2" charset="2"/>
              </a:rPr>
              <a:t>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Julia Espín</a:t>
            </a:r>
            <a:r>
              <a:rPr lang="es-ES">
                <a:latin typeface="Droid Serif"/>
                <a:sym typeface="Wingdings" panose="05000000000000000000" pitchFamily="2" charset="2"/>
              </a:rPr>
              <a:t> (familia músicos)     halagaba en sus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rimas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                                                         desprecio por ser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rechazado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Casta Esteban</a:t>
            </a:r>
            <a:r>
              <a:rPr lang="es-ES">
                <a:latin typeface="Droid Serif"/>
                <a:sym typeface="Wingdings" panose="05000000000000000000" pitchFamily="2" charset="2"/>
              </a:rPr>
              <a:t> (hija del doctor, sin honra)     relación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inestable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                                                              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2 + 1 hijos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Bécquer</a:t>
            </a:r>
            <a:r>
              <a:rPr lang="es-ES">
                <a:latin typeface="Droid Serif"/>
                <a:sym typeface="Wingdings" panose="05000000000000000000" pitchFamily="2" charset="2"/>
              </a:rPr>
              <a:t> se hizo cargo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+</a:t>
            </a:r>
            <a:r>
              <a:rPr lang="es-ES">
                <a:latin typeface="Droid Serif"/>
                <a:sym typeface="Wingdings" panose="05000000000000000000" pitchFamily="2" charset="2"/>
              </a:rPr>
              <a:t> Valeriano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8A59885-9968-4FDD-B6FF-7E4D54EB9A68}"/>
              </a:ext>
            </a:extLst>
          </p:cNvPr>
          <p:cNvCxnSpPr/>
          <p:nvPr/>
        </p:nvCxnSpPr>
        <p:spPr>
          <a:xfrm>
            <a:off x="436418" y="3517747"/>
            <a:ext cx="83058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7B023A-C3F3-42F1-AB97-28D284E6375F}"/>
              </a:ext>
            </a:extLst>
          </p:cNvPr>
          <p:cNvSpPr txBox="1"/>
          <p:nvPr/>
        </p:nvSpPr>
        <p:spPr>
          <a:xfrm>
            <a:off x="311726" y="3835806"/>
            <a:ext cx="3916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Director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“</a:t>
            </a:r>
            <a:r>
              <a:rPr lang="es-ES" b="1" i="1">
                <a:latin typeface="Droid Serif"/>
                <a:sym typeface="Wingdings" panose="05000000000000000000" pitchFamily="2" charset="2"/>
              </a:rPr>
              <a:t>El Contemporáneo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”</a:t>
            </a:r>
            <a:r>
              <a:rPr lang="es-ES">
                <a:latin typeface="Droid Serif"/>
                <a:sym typeface="Wingdings" panose="05000000000000000000" pitchFamily="2" charset="2"/>
              </a:rPr>
              <a:t> (activo)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Defendía </a:t>
            </a:r>
            <a:r>
              <a:rPr lang="es-ES" u="sng">
                <a:latin typeface="Droid Serif"/>
                <a:sym typeface="Wingdings" panose="05000000000000000000" pitchFamily="2" charset="2"/>
              </a:rPr>
              <a:t>punto de vista conservador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Censor de novelas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ministro González Bravo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 b="1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*</a:t>
            </a:r>
            <a:r>
              <a:rPr lang="es-ES">
                <a:latin typeface="Droid Serif"/>
                <a:sym typeface="Wingdings" panose="05000000000000000000" pitchFamily="2" charset="2"/>
              </a:rPr>
              <a:t>se perdió el </a:t>
            </a:r>
            <a:r>
              <a:rPr lang="es-ES" u="sng">
                <a:latin typeface="Droid Serif"/>
                <a:sym typeface="Wingdings" panose="05000000000000000000" pitchFamily="2" charset="2"/>
              </a:rPr>
              <a:t>registro</a:t>
            </a:r>
            <a:r>
              <a:rPr lang="es-ES">
                <a:latin typeface="Droid Serif"/>
                <a:sym typeface="Wingdings" panose="05000000000000000000" pitchFamily="2" charset="2"/>
              </a:rPr>
              <a:t> de las novelas que censuró</a:t>
            </a:r>
            <a:endParaRPr lang="es-ES" b="1">
              <a:latin typeface="Droid Serif"/>
              <a:sym typeface="Wingdings" panose="05000000000000000000" pitchFamily="2" charset="2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A6E05E9-1242-41D3-B577-AFD215392366}"/>
              </a:ext>
            </a:extLst>
          </p:cNvPr>
          <p:cNvSpPr/>
          <p:nvPr/>
        </p:nvSpPr>
        <p:spPr>
          <a:xfrm>
            <a:off x="436418" y="3626402"/>
            <a:ext cx="872837" cy="2196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roid Serif"/>
              </a:rPr>
              <a:t>MADRID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5B70B65-043C-415D-98E9-5A94CA943138}"/>
              </a:ext>
            </a:extLst>
          </p:cNvPr>
          <p:cNvSpPr/>
          <p:nvPr/>
        </p:nvSpPr>
        <p:spPr>
          <a:xfrm>
            <a:off x="3384264" y="3960297"/>
            <a:ext cx="1996558" cy="42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1FB7A8-1338-4908-83A6-CBFB4918E3CC}"/>
              </a:ext>
            </a:extLst>
          </p:cNvPr>
          <p:cNvSpPr/>
          <p:nvPr/>
        </p:nvSpPr>
        <p:spPr>
          <a:xfrm>
            <a:off x="5456102" y="3637603"/>
            <a:ext cx="872837" cy="2196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roid Serif"/>
              </a:rPr>
              <a:t>TOLEDO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5A5DA2-0999-40D2-918C-6A59B2C6B412}"/>
              </a:ext>
            </a:extLst>
          </p:cNvPr>
          <p:cNvSpPr txBox="1"/>
          <p:nvPr/>
        </p:nvSpPr>
        <p:spPr>
          <a:xfrm>
            <a:off x="5361508" y="3889330"/>
            <a:ext cx="3514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s-ES" b="1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( </a:t>
            </a:r>
            <a:r>
              <a:rPr lang="es-ES">
                <a:latin typeface="Droid Serif"/>
                <a:sym typeface="Wingdings" panose="05000000000000000000" pitchFamily="2" charset="2"/>
              </a:rPr>
              <a:t>Editorial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HISTORIA TEMPLOS DE ESPAÑA </a:t>
            </a:r>
            <a:r>
              <a:rPr lang="es-ES" b="1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)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Recordar Rimas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“</a:t>
            </a:r>
            <a:r>
              <a:rPr lang="es-ES" b="1" i="1">
                <a:latin typeface="Droid Serif"/>
                <a:sym typeface="Wingdings" panose="05000000000000000000" pitchFamily="2" charset="2"/>
              </a:rPr>
              <a:t>Libro de los gorriones”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Vivió con su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hermano</a:t>
            </a:r>
            <a:r>
              <a:rPr lang="es-ES">
                <a:latin typeface="Droid Serif"/>
                <a:sym typeface="Wingdings" panose="05000000000000000000" pitchFamily="2" charset="2"/>
              </a:rPr>
              <a:t> +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hijos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Murió de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sífilis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disfrazado tuberculosis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4CC2E73-9E09-404C-9EFA-BCBC6614E42C}"/>
              </a:ext>
            </a:extLst>
          </p:cNvPr>
          <p:cNvSpPr txBox="1"/>
          <p:nvPr/>
        </p:nvSpPr>
        <p:spPr>
          <a:xfrm>
            <a:off x="3278967" y="3626402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latin typeface="Droid Serif"/>
              </a:rPr>
              <a:t>REVOLUCIÓN </a:t>
            </a:r>
            <a:r>
              <a:rPr lang="es-ES" sz="1200" b="1">
                <a:latin typeface="Droid Serif"/>
              </a:rPr>
              <a:t>“LA GLORIOSA”</a:t>
            </a:r>
          </a:p>
          <a:p>
            <a:r>
              <a:rPr lang="es-ES" sz="1200">
                <a:latin typeface="Droid Serif"/>
              </a:rPr>
              <a:t>SAQUEO </a:t>
            </a:r>
            <a:r>
              <a:rPr lang="es-ES" sz="1200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 </a:t>
            </a:r>
            <a:r>
              <a:rPr lang="es-ES" sz="1200">
                <a:latin typeface="Droid Serif"/>
                <a:sym typeface="Wingdings" panose="05000000000000000000" pitchFamily="2" charset="2"/>
              </a:rPr>
              <a:t>Pérdida </a:t>
            </a:r>
            <a:r>
              <a:rPr lang="es-ES" sz="1200" b="1">
                <a:latin typeface="Droid Serif"/>
                <a:sym typeface="Wingdings" panose="05000000000000000000" pitchFamily="2" charset="2"/>
              </a:rPr>
              <a:t>RIMAS</a:t>
            </a:r>
            <a:endParaRPr lang="es-ES" sz="1200">
              <a:latin typeface="Droid Serif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0CE1158-50D8-440E-8433-9C426A3E11F0}"/>
              </a:ext>
            </a:extLst>
          </p:cNvPr>
          <p:cNvCxnSpPr>
            <a:cxnSpLocks/>
          </p:cNvCxnSpPr>
          <p:nvPr/>
        </p:nvCxnSpPr>
        <p:spPr>
          <a:xfrm flipV="1">
            <a:off x="1260154" y="1440519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42AFFBD-FFCB-4F0F-80EC-0D1C6D8A5C0A}"/>
              </a:ext>
            </a:extLst>
          </p:cNvPr>
          <p:cNvCxnSpPr/>
          <p:nvPr/>
        </p:nvCxnSpPr>
        <p:spPr>
          <a:xfrm>
            <a:off x="1253569" y="1653163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8631E2D-36ED-4A04-9A31-281311B06335}"/>
              </a:ext>
            </a:extLst>
          </p:cNvPr>
          <p:cNvCxnSpPr/>
          <p:nvPr/>
        </p:nvCxnSpPr>
        <p:spPr>
          <a:xfrm>
            <a:off x="1229442" y="1448375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8B05FED-7959-430F-90B0-64D961CEB903}"/>
              </a:ext>
            </a:extLst>
          </p:cNvPr>
          <p:cNvCxnSpPr/>
          <p:nvPr/>
        </p:nvCxnSpPr>
        <p:spPr>
          <a:xfrm>
            <a:off x="1248687" y="1869856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1D32288-D648-49FB-9DE0-253B992CBC1B}"/>
              </a:ext>
            </a:extLst>
          </p:cNvPr>
          <p:cNvCxnSpPr>
            <a:cxnSpLocks/>
          </p:cNvCxnSpPr>
          <p:nvPr/>
        </p:nvCxnSpPr>
        <p:spPr>
          <a:xfrm flipV="1">
            <a:off x="1439975" y="2091681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8E89EA74-1E00-49F4-876B-5068383E44C9}"/>
              </a:ext>
            </a:extLst>
          </p:cNvPr>
          <p:cNvCxnSpPr/>
          <p:nvPr/>
        </p:nvCxnSpPr>
        <p:spPr>
          <a:xfrm>
            <a:off x="1433390" y="2304325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299C562-BA64-41FB-8F7E-46BF63A83F4A}"/>
              </a:ext>
            </a:extLst>
          </p:cNvPr>
          <p:cNvCxnSpPr/>
          <p:nvPr/>
        </p:nvCxnSpPr>
        <p:spPr>
          <a:xfrm>
            <a:off x="1409263" y="2099537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D3467A4-9FA8-44D8-BFE7-C724DA3D981E}"/>
              </a:ext>
            </a:extLst>
          </p:cNvPr>
          <p:cNvCxnSpPr/>
          <p:nvPr/>
        </p:nvCxnSpPr>
        <p:spPr>
          <a:xfrm>
            <a:off x="1428508" y="2521018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48396F3-0A6E-4B36-AA58-B4A1119BAA93}"/>
              </a:ext>
            </a:extLst>
          </p:cNvPr>
          <p:cNvCxnSpPr>
            <a:cxnSpLocks/>
          </p:cNvCxnSpPr>
          <p:nvPr/>
        </p:nvCxnSpPr>
        <p:spPr>
          <a:xfrm flipV="1">
            <a:off x="1323109" y="2722064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EC1EC3E-9F2E-47CE-8493-EF73B4DE90E9}"/>
              </a:ext>
            </a:extLst>
          </p:cNvPr>
          <p:cNvCxnSpPr/>
          <p:nvPr/>
        </p:nvCxnSpPr>
        <p:spPr>
          <a:xfrm>
            <a:off x="1292397" y="2729920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6EDEACF-5A4E-439A-806A-F8F592AF7937}"/>
              </a:ext>
            </a:extLst>
          </p:cNvPr>
          <p:cNvCxnSpPr/>
          <p:nvPr/>
        </p:nvCxnSpPr>
        <p:spPr>
          <a:xfrm>
            <a:off x="1311642" y="3151401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4896A67-8390-4067-85A2-9F311A22CD7C}"/>
              </a:ext>
            </a:extLst>
          </p:cNvPr>
          <p:cNvCxnSpPr>
            <a:cxnSpLocks/>
          </p:cNvCxnSpPr>
          <p:nvPr/>
        </p:nvCxnSpPr>
        <p:spPr>
          <a:xfrm flipV="1">
            <a:off x="4758427" y="1440519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9F791145-CEF6-4807-8E60-7F88D291DEB7}"/>
              </a:ext>
            </a:extLst>
          </p:cNvPr>
          <p:cNvCxnSpPr/>
          <p:nvPr/>
        </p:nvCxnSpPr>
        <p:spPr>
          <a:xfrm>
            <a:off x="4727715" y="1448375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3595045-724F-41A1-8D9D-A448BE41CB0C}"/>
              </a:ext>
            </a:extLst>
          </p:cNvPr>
          <p:cNvCxnSpPr/>
          <p:nvPr/>
        </p:nvCxnSpPr>
        <p:spPr>
          <a:xfrm>
            <a:off x="4746960" y="1869856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28D6A8D-0529-45D5-A301-9C6C8550A84F}"/>
              </a:ext>
            </a:extLst>
          </p:cNvPr>
          <p:cNvCxnSpPr/>
          <p:nvPr/>
        </p:nvCxnSpPr>
        <p:spPr>
          <a:xfrm flipV="1">
            <a:off x="3239078" y="1664138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E79814E-3E1F-446C-A306-183812E96166}"/>
              </a:ext>
            </a:extLst>
          </p:cNvPr>
          <p:cNvCxnSpPr/>
          <p:nvPr/>
        </p:nvCxnSpPr>
        <p:spPr>
          <a:xfrm>
            <a:off x="3222395" y="1664138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EC62E93-7916-4306-929C-5644576E6658}"/>
              </a:ext>
            </a:extLst>
          </p:cNvPr>
          <p:cNvCxnSpPr/>
          <p:nvPr/>
        </p:nvCxnSpPr>
        <p:spPr>
          <a:xfrm>
            <a:off x="3199303" y="1889405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869799B-7F95-4511-806D-C05CCA2F1343}"/>
              </a:ext>
            </a:extLst>
          </p:cNvPr>
          <p:cNvCxnSpPr/>
          <p:nvPr/>
        </p:nvCxnSpPr>
        <p:spPr>
          <a:xfrm flipV="1">
            <a:off x="3539226" y="2724041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F433EE2-2755-41A2-803B-2F1DFB0B0745}"/>
              </a:ext>
            </a:extLst>
          </p:cNvPr>
          <p:cNvCxnSpPr/>
          <p:nvPr/>
        </p:nvCxnSpPr>
        <p:spPr>
          <a:xfrm>
            <a:off x="3532641" y="2936686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D8F6CB5-EA06-40FA-8440-33247F8B85CD}"/>
              </a:ext>
            </a:extLst>
          </p:cNvPr>
          <p:cNvCxnSpPr/>
          <p:nvPr/>
        </p:nvCxnSpPr>
        <p:spPr>
          <a:xfrm>
            <a:off x="3508514" y="2731898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B541C43-0FC9-454E-83CE-EE3C9BBE952A}"/>
              </a:ext>
            </a:extLst>
          </p:cNvPr>
          <p:cNvCxnSpPr/>
          <p:nvPr/>
        </p:nvCxnSpPr>
        <p:spPr>
          <a:xfrm flipV="1">
            <a:off x="4481336" y="3151401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6AB6C245-E398-4CCA-83F3-D10767F6C4AD}"/>
              </a:ext>
            </a:extLst>
          </p:cNvPr>
          <p:cNvCxnSpPr/>
          <p:nvPr/>
        </p:nvCxnSpPr>
        <p:spPr>
          <a:xfrm>
            <a:off x="4474751" y="3364046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C5D3A9E7-77BF-4134-8E59-E52E2912ED73}"/>
              </a:ext>
            </a:extLst>
          </p:cNvPr>
          <p:cNvCxnSpPr/>
          <p:nvPr/>
        </p:nvCxnSpPr>
        <p:spPr>
          <a:xfrm>
            <a:off x="4450624" y="3159258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4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18F49A5-E116-4D9F-8944-780348312926}"/>
              </a:ext>
            </a:extLst>
          </p:cNvPr>
          <p:cNvCxnSpPr/>
          <p:nvPr/>
        </p:nvCxnSpPr>
        <p:spPr>
          <a:xfrm>
            <a:off x="3054317" y="274322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B51DFDD0-2E27-45E6-AE71-EFCB7D2004AA}"/>
              </a:ext>
            </a:extLst>
          </p:cNvPr>
          <p:cNvSpPr/>
          <p:nvPr/>
        </p:nvSpPr>
        <p:spPr>
          <a:xfrm>
            <a:off x="311726" y="336703"/>
            <a:ext cx="85274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Montserrat" panose="020B0604020202020204" charset="0"/>
              </a:rPr>
              <a:t>DRAW MY LIFE ROSALÍA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23F09D-AE61-443E-BC3D-8D5DABEE195D}"/>
              </a:ext>
            </a:extLst>
          </p:cNvPr>
          <p:cNvCxnSpPr>
            <a:cxnSpLocks/>
          </p:cNvCxnSpPr>
          <p:nvPr/>
        </p:nvCxnSpPr>
        <p:spPr>
          <a:xfrm>
            <a:off x="311726" y="1044589"/>
            <a:ext cx="85274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9537B-99F6-4662-BEFB-E2AA46B79B58}"/>
              </a:ext>
            </a:extLst>
          </p:cNvPr>
          <p:cNvSpPr txBox="1"/>
          <p:nvPr/>
        </p:nvSpPr>
        <p:spPr>
          <a:xfrm>
            <a:off x="408709" y="1177637"/>
            <a:ext cx="67252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</a:rPr>
              <a:t>Día de las Letras Gallegas     </a:t>
            </a:r>
            <a:r>
              <a:rPr lang="es-ES">
                <a:latin typeface="Droid Serif"/>
              </a:rPr>
              <a:t>cada año se dedica a un autor</a:t>
            </a:r>
            <a:br>
              <a:rPr lang="es-ES">
                <a:latin typeface="Droid Serif"/>
              </a:rPr>
            </a:br>
            <a:r>
              <a:rPr lang="es-ES">
                <a:latin typeface="Droid Serif"/>
              </a:rPr>
              <a:t>                                                    desde la publicación de </a:t>
            </a:r>
            <a:r>
              <a:rPr lang="es-ES" i="1" u="sng">
                <a:latin typeface="Droid Serif"/>
              </a:rPr>
              <a:t>Cantares Gallegos</a:t>
            </a:r>
            <a:endParaRPr lang="es-ES">
              <a:latin typeface="Droid Serif"/>
            </a:endParaRP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</a:rPr>
              <a:t>Figura importante del </a:t>
            </a:r>
            <a:r>
              <a:rPr lang="es-ES" b="1" i="1">
                <a:latin typeface="Droid Serif"/>
              </a:rPr>
              <a:t>Rexurdimento</a:t>
            </a:r>
            <a:r>
              <a:rPr lang="es-ES">
                <a:latin typeface="Droid Serif"/>
              </a:rPr>
              <a:t>: movimiento de recuperación de la lengua gallega</a:t>
            </a: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</a:rPr>
              <a:t>Hija </a:t>
            </a:r>
            <a:r>
              <a:rPr lang="es-ES" b="1">
                <a:latin typeface="Droid Serif"/>
              </a:rPr>
              <a:t>ilegítima</a:t>
            </a:r>
            <a:r>
              <a:rPr lang="es-ES">
                <a:latin typeface="Droid Serif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padres </a:t>
            </a:r>
            <a:r>
              <a:rPr lang="es-ES" u="sng">
                <a:latin typeface="Droid Serif"/>
                <a:sym typeface="Wingdings" panose="05000000000000000000" pitchFamily="2" charset="2"/>
              </a:rPr>
              <a:t>desconocidos</a:t>
            </a:r>
            <a:endParaRPr lang="es-ES">
              <a:latin typeface="Droid Serif"/>
              <a:sym typeface="Wingdings" panose="05000000000000000000" pitchFamily="2" charset="2"/>
            </a:endParaRP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Retraso ingreso escuela</a:t>
            </a:r>
            <a:r>
              <a:rPr lang="es-ES">
                <a:latin typeface="Droid Serif"/>
                <a:sym typeface="Wingdings" panose="05000000000000000000" pitchFamily="2" charset="2"/>
              </a:rPr>
              <a:t> (salud delicada)     contemplaba la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naturaleza</a:t>
            </a:r>
            <a:r>
              <a:rPr lang="es-ES">
                <a:latin typeface="Droid Serif"/>
                <a:sym typeface="Wingdings" panose="05000000000000000000" pitchFamily="2" charset="2"/>
              </a:rPr>
              <a:t> y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campo</a:t>
            </a:r>
            <a:br>
              <a:rPr lang="es-ES" b="1">
                <a:latin typeface="Droid Serif"/>
                <a:sym typeface="Wingdings" panose="05000000000000000000" pitchFamily="2" charset="2"/>
              </a:rPr>
            </a:br>
            <a:r>
              <a:rPr lang="es-ES" b="1">
                <a:latin typeface="Droid Serif"/>
                <a:sym typeface="Wingdings" panose="05000000000000000000" pitchFamily="2" charset="2"/>
              </a:rPr>
              <a:t>                                                                               </a:t>
            </a:r>
            <a:r>
              <a:rPr lang="es-ES">
                <a:latin typeface="Droid Serif"/>
                <a:sym typeface="Wingdings" panose="05000000000000000000" pitchFamily="2" charset="2"/>
              </a:rPr>
              <a:t>oía las historias de los vecinos sobre el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mar</a:t>
            </a:r>
            <a:endParaRPr lang="es-ES">
              <a:latin typeface="Droid Serif"/>
              <a:sym typeface="Wingdings" panose="05000000000000000000" pitchFamily="2" charset="2"/>
            </a:endParaRPr>
          </a:p>
          <a:p>
            <a:pPr marL="179388" indent="-179388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>
                <a:latin typeface="Droid Serif"/>
                <a:sym typeface="Wingdings" panose="05000000000000000000" pitchFamily="2" charset="2"/>
              </a:rPr>
              <a:t>Manuel Murguía</a:t>
            </a:r>
            <a:r>
              <a:rPr lang="es-ES">
                <a:latin typeface="Droid Serif"/>
                <a:sym typeface="Wingdings" panose="05000000000000000000" pitchFamily="2" charset="2"/>
              </a:rPr>
              <a:t> elogió su obra </a:t>
            </a:r>
            <a:r>
              <a:rPr lang="es-ES" i="1" u="sng">
                <a:latin typeface="Droid Serif"/>
                <a:sym typeface="Wingdings" panose="05000000000000000000" pitchFamily="2" charset="2"/>
              </a:rPr>
              <a:t>La Flor</a:t>
            </a:r>
            <a:r>
              <a:rPr lang="es-ES">
                <a:latin typeface="Droid Serif"/>
                <a:sym typeface="Wingdings" panose="05000000000000000000" pitchFamily="2" charset="2"/>
              </a:rPr>
              <a:t>     se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casaron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                                                         tuvieron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7 hijos</a:t>
            </a:r>
            <a:br>
              <a:rPr lang="es-ES" b="1">
                <a:latin typeface="Droid Serif"/>
                <a:sym typeface="Wingdings" panose="05000000000000000000" pitchFamily="2" charset="2"/>
              </a:rPr>
            </a:br>
            <a:r>
              <a:rPr lang="es-ES" b="1">
                <a:latin typeface="Droid Serif"/>
                <a:sym typeface="Wingdings" panose="05000000000000000000" pitchFamily="2" charset="2"/>
              </a:rPr>
              <a:t>                                                                            problemas económicos</a:t>
            </a:r>
          </a:p>
          <a:p>
            <a:pPr marL="179388" indent="-179388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Conoció a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Bécquer</a:t>
            </a:r>
            <a:r>
              <a:rPr lang="es-ES">
                <a:latin typeface="Droid Serif"/>
                <a:sym typeface="Wingdings" panose="05000000000000000000" pitchFamily="2" charset="2"/>
              </a:rPr>
              <a:t> en Madrid.</a:t>
            </a:r>
          </a:p>
          <a:p>
            <a:pPr marL="179388" indent="-179388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>
                <a:latin typeface="Droid Serif"/>
                <a:sym typeface="Wingdings" panose="05000000000000000000" pitchFamily="2" charset="2"/>
              </a:rPr>
              <a:t>Muere de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cáncer</a:t>
            </a:r>
            <a:r>
              <a:rPr lang="es-ES">
                <a:latin typeface="Droid Serif"/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</a:t>
            </a:r>
            <a:r>
              <a:rPr lang="es-ES">
                <a:latin typeface="Droid Serif"/>
                <a:sym typeface="Wingdings" panose="05000000000000000000" pitchFamily="2" charset="2"/>
              </a:rPr>
              <a:t> últimas palabras: “</a:t>
            </a:r>
            <a:r>
              <a:rPr lang="es-ES" i="1" u="sng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Abre esa ventana, que quiero ver el mar</a:t>
            </a:r>
            <a:r>
              <a:rPr lang="es-ES">
                <a:latin typeface="Droid Serif"/>
                <a:sym typeface="Wingdings" panose="05000000000000000000" pitchFamily="2" charset="2"/>
              </a:rPr>
              <a:t>”</a:t>
            </a:r>
          </a:p>
          <a:p>
            <a:pPr marL="179388" indent="-179388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s-ES" b="1" u="sng">
                <a:solidFill>
                  <a:schemeClr val="accent1"/>
                </a:solidFill>
                <a:latin typeface="Droid Serif"/>
                <a:sym typeface="Wingdings" panose="05000000000000000000" pitchFamily="2" charset="2"/>
              </a:rPr>
              <a:t>TEMAS</a:t>
            </a:r>
            <a:r>
              <a:rPr lang="es-ES">
                <a:latin typeface="Droid Serif"/>
                <a:sym typeface="Wingdings" panose="05000000000000000000" pitchFamily="2" charset="2"/>
              </a:rPr>
              <a:t>: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injusticia</a:t>
            </a:r>
            <a:r>
              <a:rPr lang="es-ES">
                <a:latin typeface="Droid Serif"/>
                <a:sym typeface="Wingdings" panose="05000000000000000000" pitchFamily="2" charset="2"/>
              </a:rPr>
              <a:t>, miseria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condiciones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inmigrantes</a:t>
            </a:r>
            <a:br>
              <a:rPr lang="es-ES" b="1">
                <a:latin typeface="Droid Serif"/>
                <a:sym typeface="Wingdings" panose="05000000000000000000" pitchFamily="2" charset="2"/>
              </a:rPr>
            </a:br>
            <a:r>
              <a:rPr lang="es-ES" b="1">
                <a:latin typeface="Droid Serif"/>
                <a:sym typeface="Wingdings" panose="05000000000000000000" pitchFamily="2" charset="2"/>
              </a:rPr>
              <a:t>                   </a:t>
            </a:r>
            <a:r>
              <a:rPr lang="es-ES">
                <a:latin typeface="Droid Serif"/>
                <a:sym typeface="Wingdings" panose="05000000000000000000" pitchFamily="2" charset="2"/>
              </a:rPr>
              <a:t>sufrimiento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mujer gallega</a:t>
            </a:r>
            <a:br>
              <a:rPr lang="es-ES">
                <a:latin typeface="Droid Serif"/>
                <a:sym typeface="Wingdings" panose="05000000000000000000" pitchFamily="2" charset="2"/>
              </a:rPr>
            </a:br>
            <a:r>
              <a:rPr lang="es-ES">
                <a:latin typeface="Droid Serif"/>
                <a:sym typeface="Wingdings" panose="05000000000000000000" pitchFamily="2" charset="2"/>
              </a:rPr>
              <a:t>                  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angustia</a:t>
            </a:r>
            <a:r>
              <a:rPr lang="es-ES">
                <a:latin typeface="Droid Serif"/>
                <a:sym typeface="Wingdings" panose="05000000000000000000" pitchFamily="2" charset="2"/>
              </a:rPr>
              <a:t> de vivir y la </a:t>
            </a:r>
            <a:r>
              <a:rPr lang="es-ES" b="1">
                <a:latin typeface="Droid Serif"/>
                <a:sym typeface="Wingdings" panose="05000000000000000000" pitchFamily="2" charset="2"/>
              </a:rPr>
              <a:t>muerte</a:t>
            </a:r>
            <a:endParaRPr lang="es-ES" b="1" u="sng">
              <a:latin typeface="Droid Serif"/>
              <a:sym typeface="Wingdings" panose="05000000000000000000" pitchFamily="2" charset="2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D11AB75-4880-474D-8936-03057C4A7BCF}"/>
              </a:ext>
            </a:extLst>
          </p:cNvPr>
          <p:cNvCxnSpPr/>
          <p:nvPr/>
        </p:nvCxnSpPr>
        <p:spPr>
          <a:xfrm flipV="1">
            <a:off x="2590190" y="1338586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D341035-BCEE-4519-B114-416E9EFFB18D}"/>
              </a:ext>
            </a:extLst>
          </p:cNvPr>
          <p:cNvCxnSpPr/>
          <p:nvPr/>
        </p:nvCxnSpPr>
        <p:spPr>
          <a:xfrm>
            <a:off x="2583605" y="1551231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EB5C6F8-5AEB-4E6A-BF46-48D87EF23025}"/>
              </a:ext>
            </a:extLst>
          </p:cNvPr>
          <p:cNvCxnSpPr/>
          <p:nvPr/>
        </p:nvCxnSpPr>
        <p:spPr>
          <a:xfrm>
            <a:off x="2559478" y="1346443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5803034-881F-41F0-A4A1-E09B2C6F7D09}"/>
              </a:ext>
            </a:extLst>
          </p:cNvPr>
          <p:cNvCxnSpPr/>
          <p:nvPr/>
        </p:nvCxnSpPr>
        <p:spPr>
          <a:xfrm flipV="1">
            <a:off x="3663918" y="2190640"/>
            <a:ext cx="0" cy="225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1DD37FF-50AC-4C7A-9156-94A12BE16695}"/>
              </a:ext>
            </a:extLst>
          </p:cNvPr>
          <p:cNvCxnSpPr/>
          <p:nvPr/>
        </p:nvCxnSpPr>
        <p:spPr>
          <a:xfrm>
            <a:off x="3657333" y="2403285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25AD28C-831C-4573-A99E-416362CC830A}"/>
              </a:ext>
            </a:extLst>
          </p:cNvPr>
          <p:cNvCxnSpPr/>
          <p:nvPr/>
        </p:nvCxnSpPr>
        <p:spPr>
          <a:xfrm>
            <a:off x="3633206" y="2198497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2D03219-801B-4836-A701-11DF8414A45D}"/>
              </a:ext>
            </a:extLst>
          </p:cNvPr>
          <p:cNvCxnSpPr>
            <a:cxnSpLocks/>
          </p:cNvCxnSpPr>
          <p:nvPr/>
        </p:nvCxnSpPr>
        <p:spPr>
          <a:xfrm flipV="1">
            <a:off x="3560009" y="2618155"/>
            <a:ext cx="0" cy="429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F4AF989-9938-4704-B6E1-915B37F0B01F}"/>
              </a:ext>
            </a:extLst>
          </p:cNvPr>
          <p:cNvCxnSpPr/>
          <p:nvPr/>
        </p:nvCxnSpPr>
        <p:spPr>
          <a:xfrm>
            <a:off x="3553424" y="2830799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AE111B3-85DF-4D4A-8E16-617A75109D4B}"/>
              </a:ext>
            </a:extLst>
          </p:cNvPr>
          <p:cNvCxnSpPr/>
          <p:nvPr/>
        </p:nvCxnSpPr>
        <p:spPr>
          <a:xfrm>
            <a:off x="3529297" y="2626011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53DDC62-AB7A-49D2-BF3A-DBE5C0CEA56B}"/>
              </a:ext>
            </a:extLst>
          </p:cNvPr>
          <p:cNvCxnSpPr/>
          <p:nvPr/>
        </p:nvCxnSpPr>
        <p:spPr>
          <a:xfrm>
            <a:off x="3548542" y="3047492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CC324B4-AC4B-4808-BEEB-BEC39629E3F3}"/>
              </a:ext>
            </a:extLst>
          </p:cNvPr>
          <p:cNvCxnSpPr>
            <a:cxnSpLocks/>
          </p:cNvCxnSpPr>
          <p:nvPr/>
        </p:nvCxnSpPr>
        <p:spPr>
          <a:xfrm flipV="1">
            <a:off x="1294358" y="3684956"/>
            <a:ext cx="0" cy="63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7651CE1-2A19-4B37-A282-385C83967E3D}"/>
              </a:ext>
            </a:extLst>
          </p:cNvPr>
          <p:cNvCxnSpPr/>
          <p:nvPr/>
        </p:nvCxnSpPr>
        <p:spPr>
          <a:xfrm>
            <a:off x="1287773" y="3897599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2C52BE1-E971-451F-9D7F-28C21ECFA363}"/>
              </a:ext>
            </a:extLst>
          </p:cNvPr>
          <p:cNvCxnSpPr/>
          <p:nvPr/>
        </p:nvCxnSpPr>
        <p:spPr>
          <a:xfrm>
            <a:off x="1263646" y="3692811"/>
            <a:ext cx="15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2B2248F-8C2F-49D5-B7FC-2BFA0DE5FB26}"/>
              </a:ext>
            </a:extLst>
          </p:cNvPr>
          <p:cNvCxnSpPr/>
          <p:nvPr/>
        </p:nvCxnSpPr>
        <p:spPr>
          <a:xfrm>
            <a:off x="1282891" y="4114292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85394CE-AAF1-43F9-9132-A34F244B5C9D}"/>
              </a:ext>
            </a:extLst>
          </p:cNvPr>
          <p:cNvCxnSpPr/>
          <p:nvPr/>
        </p:nvCxnSpPr>
        <p:spPr>
          <a:xfrm>
            <a:off x="1282891" y="4323842"/>
            <a:ext cx="144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errar llave 4">
            <a:extLst>
              <a:ext uri="{FF2B5EF4-FFF2-40B4-BE49-F238E27FC236}">
                <a16:creationId xmlns:a16="http://schemas.microsoft.com/office/drawing/2014/main" id="{C25D91D9-7D05-4317-9245-060B72705491}"/>
              </a:ext>
            </a:extLst>
          </p:cNvPr>
          <p:cNvSpPr/>
          <p:nvPr/>
        </p:nvSpPr>
        <p:spPr>
          <a:xfrm>
            <a:off x="6987540" y="2105891"/>
            <a:ext cx="45719" cy="3602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B62C46-C3CF-446F-A138-4C0233CDAF80}"/>
              </a:ext>
            </a:extLst>
          </p:cNvPr>
          <p:cNvSpPr txBox="1"/>
          <p:nvPr/>
        </p:nvSpPr>
        <p:spPr>
          <a:xfrm>
            <a:off x="7010399" y="2132109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Droid Serif"/>
              </a:rPr>
              <a:t>Influyó en su </a:t>
            </a:r>
            <a:r>
              <a:rPr lang="es-ES" b="1">
                <a:latin typeface="Droid Serif"/>
              </a:rPr>
              <a:t>identidad</a:t>
            </a:r>
            <a:endParaRPr lang="es-ES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3619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983548" y="92178"/>
            <a:ext cx="3050107" cy="360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179388" lvl="0" indent="-17938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tabLst>
                <a:tab pos="90488" algn="l"/>
              </a:tabLst>
            </a:pPr>
            <a:r>
              <a:rPr lang="es-ES" sz="1400">
                <a:solidFill>
                  <a:schemeClr val="accent1"/>
                </a:solidFill>
              </a:rPr>
              <a:t>Esquema de la comunicación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67C929B-9B75-4282-806E-C39F9C4B1299}"/>
              </a:ext>
            </a:extLst>
          </p:cNvPr>
          <p:cNvSpPr/>
          <p:nvPr/>
        </p:nvSpPr>
        <p:spPr>
          <a:xfrm>
            <a:off x="3841173" y="2606873"/>
            <a:ext cx="1350818" cy="360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latin typeface="Droid Serif"/>
              </a:rPr>
              <a:t>MENSAJE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513FB11-8ED5-4D1D-9B39-168DF56487E8}"/>
              </a:ext>
            </a:extLst>
          </p:cNvPr>
          <p:cNvSpPr/>
          <p:nvPr/>
        </p:nvSpPr>
        <p:spPr>
          <a:xfrm>
            <a:off x="1762991" y="2606873"/>
            <a:ext cx="1198418" cy="360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latin typeface="Droid Serif"/>
              </a:rPr>
              <a:t>EMISOR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688F256-00E9-401E-800D-4D844331E3DA}"/>
              </a:ext>
            </a:extLst>
          </p:cNvPr>
          <p:cNvSpPr/>
          <p:nvPr/>
        </p:nvSpPr>
        <p:spPr>
          <a:xfrm>
            <a:off x="6071755" y="2606873"/>
            <a:ext cx="1302327" cy="360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latin typeface="Droid Serif"/>
              </a:rPr>
              <a:t>RECEPTOR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3CCEE48-EC5F-4E1C-9608-48D81D6D3A63}"/>
              </a:ext>
            </a:extLst>
          </p:cNvPr>
          <p:cNvCxnSpPr/>
          <p:nvPr/>
        </p:nvCxnSpPr>
        <p:spPr>
          <a:xfrm>
            <a:off x="3051464" y="2787023"/>
            <a:ext cx="692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E39976A-0949-4A90-83E4-C57151A82479}"/>
              </a:ext>
            </a:extLst>
          </p:cNvPr>
          <p:cNvCxnSpPr/>
          <p:nvPr/>
        </p:nvCxnSpPr>
        <p:spPr>
          <a:xfrm>
            <a:off x="5282046" y="2787023"/>
            <a:ext cx="692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6A8AB42C-C138-440D-B4B8-1CAC51AA355F}"/>
              </a:ext>
            </a:extLst>
          </p:cNvPr>
          <p:cNvSpPr/>
          <p:nvPr/>
        </p:nvSpPr>
        <p:spPr>
          <a:xfrm>
            <a:off x="4350327" y="3120650"/>
            <a:ext cx="332509" cy="27420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C4544-FCB8-4DF7-AC2C-7D26DB93567C}"/>
              </a:ext>
            </a:extLst>
          </p:cNvPr>
          <p:cNvSpPr txBox="1"/>
          <p:nvPr/>
        </p:nvSpPr>
        <p:spPr>
          <a:xfrm>
            <a:off x="4030710" y="338481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>
                <a:latin typeface="Droid Serif"/>
              </a:rPr>
              <a:t>CÓDIGO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A0D4BAC-6B99-4FEC-8EEF-B1325665585A}"/>
              </a:ext>
            </a:extLst>
          </p:cNvPr>
          <p:cNvCxnSpPr/>
          <p:nvPr/>
        </p:nvCxnSpPr>
        <p:spPr>
          <a:xfrm>
            <a:off x="4107871" y="3851940"/>
            <a:ext cx="8174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ACA66A-F2D4-4E65-B19E-D934BE17AA22}"/>
              </a:ext>
            </a:extLst>
          </p:cNvPr>
          <p:cNvSpPr txBox="1"/>
          <p:nvPr/>
        </p:nvSpPr>
        <p:spPr>
          <a:xfrm>
            <a:off x="4162957" y="3581868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1"/>
                </a:solidFill>
                <a:latin typeface="Droid Serif"/>
              </a:rPr>
              <a:t>(idioma)</a:t>
            </a:r>
            <a:endParaRPr lang="es-ES" sz="1600">
              <a:solidFill>
                <a:schemeClr val="accent1"/>
              </a:solidFill>
              <a:latin typeface="Droid Serif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48747A-52F8-42A3-8121-CD7C0E6F00BC}"/>
              </a:ext>
            </a:extLst>
          </p:cNvPr>
          <p:cNvSpPr txBox="1"/>
          <p:nvPr/>
        </p:nvSpPr>
        <p:spPr>
          <a:xfrm>
            <a:off x="4061165" y="3824176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Droid Serif"/>
              </a:rPr>
              <a:t>compartido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C30EC8-FBA3-4C24-9E2F-C287C2E4CC62}"/>
              </a:ext>
            </a:extLst>
          </p:cNvPr>
          <p:cNvSpPr txBox="1"/>
          <p:nvPr/>
        </p:nvSpPr>
        <p:spPr>
          <a:xfrm>
            <a:off x="3349431" y="1586695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>
                <a:latin typeface="Droid Serif"/>
              </a:rPr>
              <a:t>RETROALIMENTACIÓN</a:t>
            </a:r>
            <a:br>
              <a:rPr lang="es-ES" sz="1800" b="1">
                <a:latin typeface="Droid Serif"/>
              </a:rPr>
            </a:br>
            <a:r>
              <a:rPr lang="es-ES" sz="1800" b="1">
                <a:latin typeface="Droid Serif"/>
              </a:rPr>
              <a:t>(O FEEDBACK)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776D289-61BE-4BA8-A70E-3B792FB2A86E}"/>
              </a:ext>
            </a:extLst>
          </p:cNvPr>
          <p:cNvCxnSpPr>
            <a:stCxn id="10" idx="0"/>
            <a:endCxn id="20" idx="3"/>
          </p:cNvCxnSpPr>
          <p:nvPr/>
        </p:nvCxnSpPr>
        <p:spPr>
          <a:xfrm flipH="1" flipV="1">
            <a:off x="5683724" y="1909861"/>
            <a:ext cx="1039195" cy="697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2C931B0-B5B5-41B9-B2ED-9E5AFDE65FA0}"/>
              </a:ext>
            </a:extLst>
          </p:cNvPr>
          <p:cNvCxnSpPr>
            <a:stCxn id="20" idx="1"/>
            <a:endCxn id="9" idx="0"/>
          </p:cNvCxnSpPr>
          <p:nvPr/>
        </p:nvCxnSpPr>
        <p:spPr>
          <a:xfrm flipH="1">
            <a:off x="2362200" y="1909861"/>
            <a:ext cx="987231" cy="697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84B26C1-FC46-4591-8606-098E843A7FC8}"/>
              </a:ext>
            </a:extLst>
          </p:cNvPr>
          <p:cNvSpPr/>
          <p:nvPr/>
        </p:nvSpPr>
        <p:spPr>
          <a:xfrm>
            <a:off x="1596736" y="1430374"/>
            <a:ext cx="5950527" cy="2757431"/>
          </a:xfrm>
          <a:prstGeom prst="roundRect">
            <a:avLst>
              <a:gd name="adj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E4AB695-670F-415B-BC87-448320D661D9}"/>
              </a:ext>
            </a:extLst>
          </p:cNvPr>
          <p:cNvSpPr/>
          <p:nvPr/>
        </p:nvSpPr>
        <p:spPr>
          <a:xfrm>
            <a:off x="7154907" y="819657"/>
            <a:ext cx="1350817" cy="3603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>
                <a:solidFill>
                  <a:schemeClr val="accent1"/>
                </a:solidFill>
                <a:latin typeface="Droid Serif"/>
              </a:rPr>
              <a:t>CONTEXTO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21B18BC3-7C22-4A42-BCB2-AA4B947E7344}"/>
              </a:ext>
            </a:extLst>
          </p:cNvPr>
          <p:cNvSpPr/>
          <p:nvPr/>
        </p:nvSpPr>
        <p:spPr>
          <a:xfrm rot="18176865">
            <a:off x="6814669" y="1183865"/>
            <a:ext cx="465604" cy="38920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C1FE9F4-1D3C-4440-918A-30034C25DF46}"/>
              </a:ext>
            </a:extLst>
          </p:cNvPr>
          <p:cNvSpPr txBox="1"/>
          <p:nvPr/>
        </p:nvSpPr>
        <p:spPr>
          <a:xfrm>
            <a:off x="453867" y="512214"/>
            <a:ext cx="6053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Droid Serif"/>
              </a:rPr>
              <a:t>Cuando se realiza un acto comunicativo, se pone en marcha el siguiente proceso: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8E0AE46-561D-495F-B801-98ED37417F6E}"/>
              </a:ext>
            </a:extLst>
          </p:cNvPr>
          <p:cNvCxnSpPr/>
          <p:nvPr/>
        </p:nvCxnSpPr>
        <p:spPr>
          <a:xfrm>
            <a:off x="457461" y="512214"/>
            <a:ext cx="0" cy="307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0E4913-D91F-48C1-9328-7FD9D93BBD60}"/>
              </a:ext>
            </a:extLst>
          </p:cNvPr>
          <p:cNvSpPr txBox="1"/>
          <p:nvPr/>
        </p:nvSpPr>
        <p:spPr>
          <a:xfrm>
            <a:off x="2983548" y="244759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>
                <a:latin typeface="Droid Serif"/>
              </a:rPr>
              <a:t>CANAL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800546-0B89-4AAD-A0E1-78BD7E58A43A}"/>
              </a:ext>
            </a:extLst>
          </p:cNvPr>
          <p:cNvSpPr txBox="1"/>
          <p:nvPr/>
        </p:nvSpPr>
        <p:spPr>
          <a:xfrm>
            <a:off x="5236270" y="245195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>
                <a:latin typeface="Droid Serif"/>
              </a:rPr>
              <a:t>CANAL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902BC2F-9D72-4BD0-9833-BC74311B69FC}"/>
              </a:ext>
            </a:extLst>
          </p:cNvPr>
          <p:cNvSpPr txBox="1"/>
          <p:nvPr/>
        </p:nvSpPr>
        <p:spPr>
          <a:xfrm>
            <a:off x="3080128" y="274213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1"/>
                </a:solidFill>
                <a:latin typeface="Droid Serif"/>
              </a:rPr>
              <a:t>medio</a:t>
            </a:r>
            <a:endParaRPr lang="es-ES" sz="1600">
              <a:solidFill>
                <a:schemeClr val="accent1"/>
              </a:solidFill>
              <a:latin typeface="Droid Serif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7F97DAE-AD4A-4160-BB78-1E25F0997609}"/>
              </a:ext>
            </a:extLst>
          </p:cNvPr>
          <p:cNvSpPr txBox="1"/>
          <p:nvPr/>
        </p:nvSpPr>
        <p:spPr>
          <a:xfrm>
            <a:off x="5348810" y="2742134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1"/>
                </a:solidFill>
                <a:latin typeface="Droid Serif"/>
              </a:rPr>
              <a:t>medio</a:t>
            </a:r>
            <a:endParaRPr lang="es-ES" sz="1600">
              <a:solidFill>
                <a:schemeClr val="accent1"/>
              </a:solidFill>
              <a:latin typeface="Droid Serif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CFD4582-8DA4-42F1-AEB3-25B737D62597}"/>
              </a:ext>
            </a:extLst>
          </p:cNvPr>
          <p:cNvSpPr txBox="1"/>
          <p:nvPr/>
        </p:nvSpPr>
        <p:spPr>
          <a:xfrm>
            <a:off x="4130877" y="143037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1"/>
                </a:solidFill>
                <a:latin typeface="Droid Serif"/>
              </a:rPr>
              <a:t>respuesta</a:t>
            </a:r>
            <a:endParaRPr lang="es-ES" sz="1600">
              <a:solidFill>
                <a:schemeClr val="accent1"/>
              </a:solidFill>
              <a:latin typeface="Droid Serif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3370913-D796-4D5D-A135-212DBAB61FD2}"/>
              </a:ext>
            </a:extLst>
          </p:cNvPr>
          <p:cNvCxnSpPr>
            <a:cxnSpLocks/>
          </p:cNvCxnSpPr>
          <p:nvPr/>
        </p:nvCxnSpPr>
        <p:spPr>
          <a:xfrm flipH="1">
            <a:off x="4229096" y="2177721"/>
            <a:ext cx="270160" cy="10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B86AFD2-572C-4017-9E61-42F85FC39F11}"/>
              </a:ext>
            </a:extLst>
          </p:cNvPr>
          <p:cNvCxnSpPr>
            <a:cxnSpLocks/>
          </p:cNvCxnSpPr>
          <p:nvPr/>
        </p:nvCxnSpPr>
        <p:spPr>
          <a:xfrm>
            <a:off x="4506188" y="2177721"/>
            <a:ext cx="270160" cy="10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2C9AAF2-3F12-464A-BD95-283C048BDBB1}"/>
              </a:ext>
            </a:extLst>
          </p:cNvPr>
          <p:cNvSpPr txBox="1"/>
          <p:nvPr/>
        </p:nvSpPr>
        <p:spPr>
          <a:xfrm>
            <a:off x="3924887" y="223191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Droid Serif"/>
              </a:rPr>
              <a:t>acción</a:t>
            </a:r>
            <a:endParaRPr lang="es-ES" sz="1600">
              <a:solidFill>
                <a:schemeClr val="tx1"/>
              </a:solidFill>
              <a:latin typeface="Droid Serif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2B6D937-1B34-444E-AF80-C0C43B446663}"/>
              </a:ext>
            </a:extLst>
          </p:cNvPr>
          <p:cNvSpPr txBox="1"/>
          <p:nvPr/>
        </p:nvSpPr>
        <p:spPr>
          <a:xfrm>
            <a:off x="4409839" y="2231917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Droid Serif"/>
              </a:rPr>
              <a:t>mensaje</a:t>
            </a:r>
            <a:endParaRPr lang="es-ES" sz="1600">
              <a:solidFill>
                <a:schemeClr val="tx1"/>
              </a:solidFill>
              <a:latin typeface="Droid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078182" y="92178"/>
            <a:ext cx="5076725" cy="360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179388" lvl="0" indent="-17938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2"/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Intención comunicativa (funciones del lenguaje)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A99E1A8-8B91-4B54-B600-3D67805E0911}"/>
              </a:ext>
            </a:extLst>
          </p:cNvPr>
          <p:cNvSpPr txBox="1"/>
          <p:nvPr/>
        </p:nvSpPr>
        <p:spPr>
          <a:xfrm>
            <a:off x="268057" y="1983827"/>
            <a:ext cx="187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>
                <a:solidFill>
                  <a:schemeClr val="accent1"/>
                </a:solidFill>
                <a:latin typeface="Droid Serif"/>
              </a:rPr>
              <a:t>FUNCIONES DEL LENGUAJE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5C922CB-2531-4501-B68D-7F914F89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40970"/>
              </p:ext>
            </p:extLst>
          </p:nvPr>
        </p:nvGraphicFramePr>
        <p:xfrm>
          <a:off x="2078182" y="1190528"/>
          <a:ext cx="6747163" cy="223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7163">
                  <a:extLst>
                    <a:ext uri="{9D8B030D-6E8A-4147-A177-3AD203B41FA5}">
                      <a16:colId xmlns:a16="http://schemas.microsoft.com/office/drawing/2014/main" val="656162340"/>
                    </a:ext>
                  </a:extLst>
                </a:gridCol>
              </a:tblGrid>
              <a:tr h="37873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REFERENCIAL </a:t>
                      </a:r>
                      <a:r>
                        <a:rPr lang="es-ES" sz="1600" b="1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/</a:t>
                      </a:r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REPRESENTATIVA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INFORMA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OBJETIVAMENTE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SOBRE </a:t>
                      </a:r>
                      <a:r>
                        <a:rPr lang="es-ES" sz="1200" b="1" u="none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ACONTECIMIENTOS</a:t>
                      </a:r>
                      <a:endParaRPr lang="es-ES" sz="1200" baseline="0">
                        <a:solidFill>
                          <a:schemeClr val="accent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91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EXPRESIVA </a:t>
                      </a:r>
                      <a:r>
                        <a:rPr lang="es-ES" sz="1600" b="1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/</a:t>
                      </a:r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EMOTIVA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EXPRESIÓN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EMOCIONES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</a:t>
                      </a:r>
                      <a:r>
                        <a:rPr lang="es-ES" sz="1200" b="1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+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OPINIONES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DEL </a:t>
                      </a:r>
                      <a:r>
                        <a:rPr lang="es-ES" sz="1200" b="1" u="none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EMISOR</a:t>
                      </a:r>
                      <a:endParaRPr lang="es-ES" sz="1200" baseline="0">
                        <a:solidFill>
                          <a:schemeClr val="accent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9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APELATIVA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INTENTA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INFLUIR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EN EL </a:t>
                      </a:r>
                      <a:r>
                        <a:rPr lang="es-ES" sz="1200" b="1" u="none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RECEPTOR</a:t>
                      </a:r>
                      <a:endParaRPr lang="es-ES" sz="1200" baseline="0">
                        <a:solidFill>
                          <a:schemeClr val="accent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58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FÁTICA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INTENTA ASEGURARSE DE QUE LA </a:t>
                      </a:r>
                      <a:r>
                        <a:rPr lang="es-ES" sz="1200" b="1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COMUNICACIÓN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SE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INICIA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,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MANTIENE</a:t>
                      </a:r>
                      <a:r>
                        <a:rPr lang="es-ES" sz="120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O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CIERRA</a:t>
                      </a:r>
                      <a:endParaRPr lang="es-ES" sz="1200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366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POÉTICA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EXPRESAR EL </a:t>
                      </a:r>
                      <a:r>
                        <a:rPr lang="es-ES" sz="1200" b="1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MENSAJE</a:t>
                      </a:r>
                      <a:r>
                        <a:rPr lang="es-ES" sz="1200" b="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DE FORMA </a:t>
                      </a:r>
                      <a:r>
                        <a:rPr lang="es-ES" sz="1200" b="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BELLA</a:t>
                      </a:r>
                      <a:r>
                        <a:rPr lang="es-ES" sz="1200" b="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O </a:t>
                      </a:r>
                      <a:r>
                        <a:rPr lang="es-ES" sz="1200" b="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ESPECIAL</a:t>
                      </a:r>
                      <a:endParaRPr lang="es-ES" sz="1200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00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METALINGÜÍSTICA     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UTILIZAR LA LENGUA PARA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HABLAR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/ </a:t>
                      </a:r>
                      <a:r>
                        <a:rPr lang="es-ES" sz="120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REFLEXIONAR</a:t>
                      </a:r>
                      <a:r>
                        <a:rPr lang="es-ES" sz="1200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SOBRE EL </a:t>
                      </a:r>
                      <a:r>
                        <a:rPr lang="es-ES" sz="1200" b="1" baseline="0">
                          <a:solidFill>
                            <a:schemeClr val="accent1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CÓDIGO</a:t>
                      </a:r>
                      <a:endParaRPr lang="es-ES" sz="1200" baseline="0">
                        <a:solidFill>
                          <a:schemeClr val="accent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363089"/>
                  </a:ext>
                </a:extLst>
              </a:tr>
            </a:tbl>
          </a:graphicData>
        </a:graphic>
      </p:graphicFrame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19BAFB5-2FF2-4D02-A630-66FEE3D22C55}"/>
              </a:ext>
            </a:extLst>
          </p:cNvPr>
          <p:cNvCxnSpPr/>
          <p:nvPr/>
        </p:nvCxnSpPr>
        <p:spPr>
          <a:xfrm>
            <a:off x="4987636" y="1357745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D577A1A5-6E4E-4761-BD68-77B65A555898}"/>
              </a:ext>
            </a:extLst>
          </p:cNvPr>
          <p:cNvCxnSpPr/>
          <p:nvPr/>
        </p:nvCxnSpPr>
        <p:spPr>
          <a:xfrm>
            <a:off x="4121727" y="1738745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AB7AF664-A255-45A7-941D-2DAF53646F67}"/>
              </a:ext>
            </a:extLst>
          </p:cNvPr>
          <p:cNvCxnSpPr/>
          <p:nvPr/>
        </p:nvCxnSpPr>
        <p:spPr>
          <a:xfrm>
            <a:off x="3144981" y="2119745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1E24125-45F2-43DE-ACBA-491BEC75EBF5}"/>
              </a:ext>
            </a:extLst>
          </p:cNvPr>
          <p:cNvCxnSpPr/>
          <p:nvPr/>
        </p:nvCxnSpPr>
        <p:spPr>
          <a:xfrm>
            <a:off x="2805546" y="2479963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7FC6C9B-00A6-48D9-93BD-E531068B1D05}"/>
              </a:ext>
            </a:extLst>
          </p:cNvPr>
          <p:cNvCxnSpPr/>
          <p:nvPr/>
        </p:nvCxnSpPr>
        <p:spPr>
          <a:xfrm>
            <a:off x="2930236" y="2860964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9D662CCE-B835-4C2D-BF75-3B9A17507A66}"/>
              </a:ext>
            </a:extLst>
          </p:cNvPr>
          <p:cNvCxnSpPr/>
          <p:nvPr/>
        </p:nvCxnSpPr>
        <p:spPr>
          <a:xfrm>
            <a:off x="3768436" y="3228109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FDA0E56-8CD7-4688-90F7-EDFBE791B742}"/>
              </a:ext>
            </a:extLst>
          </p:cNvPr>
          <p:cNvCxnSpPr/>
          <p:nvPr/>
        </p:nvCxnSpPr>
        <p:spPr>
          <a:xfrm flipV="1">
            <a:off x="1967345" y="1357745"/>
            <a:ext cx="173182" cy="94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91385CC-98F9-4475-8D83-04CF94B1BE45}"/>
              </a:ext>
            </a:extLst>
          </p:cNvPr>
          <p:cNvCxnSpPr>
            <a:cxnSpLocks/>
          </p:cNvCxnSpPr>
          <p:nvPr/>
        </p:nvCxnSpPr>
        <p:spPr>
          <a:xfrm flipV="1">
            <a:off x="1963882" y="1738745"/>
            <a:ext cx="176645" cy="563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C170B89-EF70-4A74-8A6A-86D7959E7201}"/>
              </a:ext>
            </a:extLst>
          </p:cNvPr>
          <p:cNvCxnSpPr>
            <a:cxnSpLocks/>
          </p:cNvCxnSpPr>
          <p:nvPr/>
        </p:nvCxnSpPr>
        <p:spPr>
          <a:xfrm flipV="1">
            <a:off x="1970187" y="2124508"/>
            <a:ext cx="176646" cy="18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6336E070-88E6-48D1-A537-469029A53DC9}"/>
              </a:ext>
            </a:extLst>
          </p:cNvPr>
          <p:cNvCxnSpPr>
            <a:cxnSpLocks/>
          </p:cNvCxnSpPr>
          <p:nvPr/>
        </p:nvCxnSpPr>
        <p:spPr>
          <a:xfrm flipH="1" flipV="1">
            <a:off x="1963882" y="2302693"/>
            <a:ext cx="176646" cy="18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FC12D32-A583-4E3D-A85B-95C71552A339}"/>
              </a:ext>
            </a:extLst>
          </p:cNvPr>
          <p:cNvCxnSpPr>
            <a:cxnSpLocks/>
          </p:cNvCxnSpPr>
          <p:nvPr/>
        </p:nvCxnSpPr>
        <p:spPr>
          <a:xfrm flipH="1" flipV="1">
            <a:off x="1957576" y="2307293"/>
            <a:ext cx="176645" cy="563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748FF41-CEDA-451A-BC96-F777D66E6FDF}"/>
              </a:ext>
            </a:extLst>
          </p:cNvPr>
          <p:cNvCxnSpPr>
            <a:cxnSpLocks/>
          </p:cNvCxnSpPr>
          <p:nvPr/>
        </p:nvCxnSpPr>
        <p:spPr>
          <a:xfrm flipH="1" flipV="1">
            <a:off x="1959307" y="2296215"/>
            <a:ext cx="173182" cy="94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0345" y="92178"/>
            <a:ext cx="2924695" cy="360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266700" lvl="0" indent="-2667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 startAt="3"/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Categorías gramaticales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EEE1B72-BEEC-4A86-9A7C-BB2D7BBFB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22660"/>
              </p:ext>
            </p:extLst>
          </p:nvPr>
        </p:nvGraphicFramePr>
        <p:xfrm>
          <a:off x="-7620" y="570230"/>
          <a:ext cx="8854439" cy="3962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220">
                  <a:extLst>
                    <a:ext uri="{9D8B030D-6E8A-4147-A177-3AD203B41FA5}">
                      <a16:colId xmlns:a16="http://schemas.microsoft.com/office/drawing/2014/main" val="355011552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57819607"/>
                    </a:ext>
                  </a:extLst>
                </a:gridCol>
                <a:gridCol w="4053840">
                  <a:extLst>
                    <a:ext uri="{9D8B030D-6E8A-4147-A177-3AD203B41FA5}">
                      <a16:colId xmlns:a16="http://schemas.microsoft.com/office/drawing/2014/main" val="437352892"/>
                    </a:ext>
                  </a:extLst>
                </a:gridCol>
                <a:gridCol w="2987039">
                  <a:extLst>
                    <a:ext uri="{9D8B030D-6E8A-4147-A177-3AD203B41FA5}">
                      <a16:colId xmlns:a16="http://schemas.microsoft.com/office/drawing/2014/main" val="823338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sz="1600">
                        <a:solidFill>
                          <a:schemeClr val="accent1"/>
                        </a:solidFill>
                        <a:latin typeface="Droid Serif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Droid Serif"/>
                        </a:rPr>
                        <a:t>CLASES DE PALABRAS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Droid Serif"/>
                        </a:rPr>
                        <a:t>CÓMO SE RECONOCEN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Droid Serif"/>
                        </a:rPr>
                        <a:t>EJEMPLOS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76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Sustantivos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Nombres</a:t>
                      </a:r>
                      <a:r>
                        <a:rPr lang="es-ES" b="0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de personas, animales, cosas, ideas, lugares, accidentes geográficos...</a:t>
                      </a:r>
                      <a:endParaRPr lang="es-ES" b="0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Carlos, perro, miedo, río, Francia, Navidad, verano...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3343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Pronombres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Sustituyen al sustantivo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y nunca van delante de él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yo, esto, mío, alguien, nada, qué...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9002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Determinantes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Acompañan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al sustantivo y van delante de él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el, uno, este, mis, primeras, algunos...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3093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Adjetivos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Indican 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cualidades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y dicen cómo son los sustantivos</a:t>
                      </a:r>
                      <a:endParaRPr lang="es-ES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bueno, rico, grande, pesado, amable...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221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V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Verbos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Indican 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acciones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, 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procesos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, 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estados</a:t>
                      </a:r>
                      <a:endParaRPr lang="es-ES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correr, ha entrenado, esperabais...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2803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Adverbios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Modifican a un verbo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/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adjetivo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/</a:t>
                      </a:r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adverbio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(lugar, tiempo, modo, cantidad, afirmación, negación, duda)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aquí, ahora, bien, mucho, sí, no, acaso, fácilmente...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355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Preposiciones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Relacionan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otras palabras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a, ante, bajo, cabe, con, contra, de...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032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Conjunciones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Enlazan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palabras, frases y oraciones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y, pero, o, es decir...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6598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erif"/>
                        </a:rPr>
                        <a:t>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latin typeface="Droid Serif"/>
                        </a:rPr>
                        <a:t>Interjecciones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u="sng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Expresan</a:t>
                      </a:r>
                      <a:r>
                        <a:rPr lang="es-ES" u="none" baseline="0">
                          <a:uFill>
                            <a:solidFill>
                              <a:schemeClr val="accent1"/>
                            </a:solidFill>
                          </a:uFill>
                          <a:latin typeface="Droid Serif"/>
                        </a:rPr>
                        <a:t> emociones</a:t>
                      </a:r>
                      <a:endParaRPr lang="es-ES" u="sng" baseline="0">
                        <a:uFill>
                          <a:solidFill>
                            <a:schemeClr val="accent1"/>
                          </a:solidFill>
                        </a:uFill>
                        <a:latin typeface="Droid Serif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i="1">
                          <a:solidFill>
                            <a:schemeClr val="accent1"/>
                          </a:solidFill>
                          <a:latin typeface="Droid Serif"/>
                        </a:rPr>
                        <a:t>¡ay!, ¡oh!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920274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3C72C73-57D5-4A44-A964-17CCF6AF396F}"/>
              </a:ext>
            </a:extLst>
          </p:cNvPr>
          <p:cNvSpPr txBox="1"/>
          <p:nvPr/>
        </p:nvSpPr>
        <p:spPr>
          <a:xfrm>
            <a:off x="297181" y="4532630"/>
            <a:ext cx="5875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Droid Serif"/>
              </a:rPr>
              <a:t>*</a:t>
            </a:r>
            <a:r>
              <a:rPr lang="es-ES">
                <a:solidFill>
                  <a:schemeClr val="tx1"/>
                </a:solidFill>
                <a:latin typeface="Droid Serif"/>
              </a:rPr>
              <a:t>Debe indicarse si es una palabra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variable</a:t>
            </a:r>
            <a:r>
              <a:rPr lang="es-ES">
                <a:solidFill>
                  <a:schemeClr val="tx1"/>
                </a:solidFill>
                <a:latin typeface="Droid Serif"/>
              </a:rPr>
              <a:t> o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invariable</a:t>
            </a:r>
            <a:r>
              <a:rPr lang="es-ES">
                <a:solidFill>
                  <a:schemeClr val="tx1"/>
                </a:solidFill>
                <a:latin typeface="Droid Serif"/>
              </a:rPr>
              <a:t>, el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género</a:t>
            </a:r>
            <a:r>
              <a:rPr lang="es-ES">
                <a:solidFill>
                  <a:schemeClr val="tx1"/>
                </a:solidFill>
                <a:latin typeface="Droid Serif"/>
              </a:rPr>
              <a:t> y el </a:t>
            </a:r>
            <a:r>
              <a:rPr lang="es-ES" b="1">
                <a:solidFill>
                  <a:schemeClr val="tx1"/>
                </a:solidFill>
                <a:latin typeface="Droid Serif"/>
              </a:rPr>
              <a:t>número</a:t>
            </a:r>
            <a:endParaRPr lang="es-ES">
              <a:solidFill>
                <a:schemeClr val="tx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73233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4;p13">
            <a:extLst>
              <a:ext uri="{FF2B5EF4-FFF2-40B4-BE49-F238E27FC236}">
                <a16:creationId xmlns:a16="http://schemas.microsoft.com/office/drawing/2014/main" id="{E29D40BC-3F65-4272-BAEC-E4803C911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537" y="496038"/>
            <a:ext cx="8207643" cy="360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SUSTANTIVOS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designan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personas, animales, cosas, ideas, sentimientos, sensaciones...</a:t>
            </a:r>
            <a:endParaRPr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" y="782811"/>
            <a:ext cx="8351520" cy="273000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PROPIOS</a:t>
            </a:r>
            <a:r>
              <a:rPr lang="es-ES" sz="1400" b="1">
                <a:solidFill>
                  <a:schemeClr val="accent1"/>
                </a:solidFill>
              </a:rPr>
              <a:t>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nombre de un </a:t>
            </a:r>
            <a:r>
              <a:rPr lang="es-ES" sz="1400" b="1">
                <a:solidFill>
                  <a:schemeClr val="tx1"/>
                </a:solidFill>
              </a:rPr>
              <a:t>ser</a:t>
            </a:r>
            <a:r>
              <a:rPr lang="es-ES" sz="1400">
                <a:solidFill>
                  <a:schemeClr val="tx1"/>
                </a:solidFill>
              </a:rPr>
              <a:t> u </a:t>
            </a:r>
            <a:r>
              <a:rPr lang="es-ES" sz="1400" b="1">
                <a:solidFill>
                  <a:schemeClr val="tx1"/>
                </a:solidFill>
              </a:rPr>
              <a:t>objeto particular/único</a:t>
            </a:r>
            <a:br>
              <a:rPr lang="es-ES" sz="1400" b="1">
                <a:solidFill>
                  <a:schemeClr val="tx1"/>
                </a:solidFill>
              </a:rPr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Alfonso, Everest, Miño...</a:t>
            </a:r>
            <a:endParaRPr lang="es-ES" sz="1400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COMUNES</a:t>
            </a:r>
            <a:r>
              <a:rPr lang="es-ES" sz="1400" b="1">
                <a:solidFill>
                  <a:schemeClr val="accent1"/>
                </a:solidFill>
              </a:rPr>
              <a:t>: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todos los seres de una clase o especie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CONCRETOS</a:t>
            </a:r>
            <a:r>
              <a:rPr lang="es-ES" sz="1400" b="1"/>
              <a:t>:</a:t>
            </a:r>
            <a:r>
              <a:rPr lang="es-ES" sz="1400"/>
              <a:t> se pueden percibir por los </a:t>
            </a:r>
            <a:r>
              <a:rPr lang="es-ES" sz="1400" b="1"/>
              <a:t>sentidos</a:t>
            </a:r>
            <a:r>
              <a:rPr lang="es-ES" sz="1400"/>
              <a:t> </a:t>
            </a:r>
            <a:r>
              <a:rPr lang="es-ES" sz="1400" i="1">
                <a:solidFill>
                  <a:schemeClr val="accent1"/>
                </a:solidFill>
              </a:rPr>
              <a:t>(</a:t>
            </a: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armario, oso, pulsera...)</a:t>
            </a:r>
            <a:endParaRPr lang="es-ES" sz="1400" b="1">
              <a:solidFill>
                <a:schemeClr val="accent1"/>
              </a:solidFill>
            </a:endParaRP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CONTABLES</a:t>
            </a:r>
            <a:r>
              <a:rPr lang="es-ES" sz="1400" b="1"/>
              <a:t>:</a:t>
            </a:r>
            <a:r>
              <a:rPr lang="es-ES" sz="1400"/>
              <a:t> se pueden </a:t>
            </a:r>
            <a:r>
              <a:rPr lang="es-ES" sz="1400" u="sng"/>
              <a:t>contar</a:t>
            </a:r>
            <a:r>
              <a:rPr lang="es-ES" sz="1400"/>
              <a:t> </a:t>
            </a:r>
            <a:r>
              <a:rPr lang="es-ES" sz="1400" i="1">
                <a:solidFill>
                  <a:schemeClr val="accent1"/>
                </a:solidFill>
              </a:rPr>
              <a:t>(</a:t>
            </a: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lápiz, vaso, borrador...)</a:t>
            </a:r>
            <a:endParaRPr lang="es-ES" sz="1400" u="sng">
              <a:solidFill>
                <a:schemeClr val="accent1"/>
              </a:solidFill>
            </a:endParaRPr>
          </a:p>
          <a:p>
            <a:pPr marL="1439863" lvl="3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INDIVIDUALES</a:t>
            </a:r>
            <a:r>
              <a:rPr lang="es-ES" sz="1400"/>
              <a:t>: nombran en </a:t>
            </a:r>
            <a:r>
              <a:rPr lang="es-ES" sz="1400" b="1"/>
              <a:t>singular</a:t>
            </a:r>
            <a:r>
              <a:rPr lang="es-ES" sz="1400"/>
              <a:t> a </a:t>
            </a:r>
            <a:r>
              <a:rPr lang="es-ES" sz="1400" b="1"/>
              <a:t>un ser/objeto</a:t>
            </a:r>
            <a:br>
              <a:rPr lang="es-ES" sz="1400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lobo, barco, cerdo...</a:t>
            </a:r>
            <a:endParaRPr lang="es-ES" sz="1400">
              <a:solidFill>
                <a:schemeClr val="accent1"/>
              </a:solidFill>
            </a:endParaRPr>
          </a:p>
          <a:p>
            <a:pPr marL="1439863" lvl="3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COLECTIVOS</a:t>
            </a:r>
            <a:r>
              <a:rPr lang="es-ES" sz="1400"/>
              <a:t>: nombran en </a:t>
            </a:r>
            <a:r>
              <a:rPr lang="es-ES" sz="1400" b="1"/>
              <a:t>singular</a:t>
            </a:r>
            <a:r>
              <a:rPr lang="es-ES" sz="1400"/>
              <a:t> a </a:t>
            </a:r>
            <a:r>
              <a:rPr lang="es-ES" sz="1400" b="1"/>
              <a:t>varios seres/objetos</a:t>
            </a:r>
            <a:br>
              <a:rPr lang="es-ES" sz="1400" b="1"/>
            </a:b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manada, flota, piara...</a:t>
            </a:r>
            <a:endParaRPr lang="es-ES" sz="1400">
              <a:solidFill>
                <a:schemeClr val="accent1"/>
              </a:solidFill>
            </a:endParaRP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INCONTABLES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u="sng"/>
              <a:t>no</a:t>
            </a:r>
            <a:r>
              <a:rPr lang="es-ES" sz="1400"/>
              <a:t> se pueden contar pero se pueden </a:t>
            </a:r>
            <a:r>
              <a:rPr lang="es-ES" sz="1400" u="sng"/>
              <a:t>medir</a:t>
            </a:r>
            <a:r>
              <a:rPr lang="es-ES" sz="1400"/>
              <a:t> </a:t>
            </a:r>
            <a:r>
              <a:rPr lang="es-ES" sz="1400" i="1">
                <a:solidFill>
                  <a:schemeClr val="accent1"/>
                </a:solidFill>
              </a:rPr>
              <a:t>(</a:t>
            </a: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agua, sal, vino, oro...)</a:t>
            </a:r>
            <a:endParaRPr lang="es-ES" sz="1400" u="sng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ABSTRACTOS</a:t>
            </a:r>
            <a:r>
              <a:rPr lang="es-ES" sz="1400" b="1"/>
              <a:t>:</a:t>
            </a:r>
            <a:r>
              <a:rPr lang="es-ES" sz="1400"/>
              <a:t> no se pueden percibir por los </a:t>
            </a:r>
            <a:r>
              <a:rPr lang="es-ES" sz="1400" b="1"/>
              <a:t>sentidos</a:t>
            </a:r>
            <a:r>
              <a:rPr lang="es-ES" sz="1400"/>
              <a:t> </a:t>
            </a:r>
            <a:r>
              <a:rPr lang="es-ES" sz="1400" i="1">
                <a:solidFill>
                  <a:schemeClr val="accent1"/>
                </a:solidFill>
              </a:rPr>
              <a:t>(</a:t>
            </a:r>
            <a:r>
              <a:rPr lang="es-ES" sz="1400" i="1" u="sng">
                <a:solidFill>
                  <a:schemeClr val="accent1"/>
                </a:solidFill>
              </a:rPr>
              <a:t>EJ</a:t>
            </a:r>
            <a:r>
              <a:rPr lang="es-ES" sz="1400" i="1">
                <a:solidFill>
                  <a:schemeClr val="accent1"/>
                </a:solidFill>
              </a:rPr>
              <a:t>: amor, educación, amistad)</a:t>
            </a:r>
            <a:endParaRPr lang="es-ES" sz="1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9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752331"/>
            <a:ext cx="4130944" cy="401016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PERSONALES: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TÓNICOS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Sujeto:</a:t>
            </a:r>
            <a:r>
              <a:rPr lang="es-ES" sz="1400"/>
              <a:t> yo, tú, él, ella, nosotros, vosotros, ellos, ellas, usted, ustedes</a:t>
            </a:r>
            <a:endParaRPr lang="es-ES" sz="1400" b="1"/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Despúes preposición:</a:t>
            </a:r>
            <a:r>
              <a:rPr lang="es-ES" sz="1400"/>
              <a:t> mí, conmigo, ti, contigo, sí, consigo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ÁTONOS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1ª persona:</a:t>
            </a:r>
            <a:r>
              <a:rPr lang="es-ES" sz="1400"/>
              <a:t> me, nos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2ª persona:</a:t>
            </a:r>
            <a:r>
              <a:rPr lang="es-ES" sz="1400"/>
              <a:t> te, os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3ª persona:</a:t>
            </a:r>
            <a:r>
              <a:rPr lang="es-ES" sz="1400"/>
              <a:t> lo, la, le, se, los, las, les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DEMOSTRATIVOS: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CERCANÍA</a:t>
            </a:r>
            <a:r>
              <a:rPr lang="es-ES" sz="1400" b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>
                <a:uFill>
                  <a:solidFill>
                    <a:schemeClr val="accent1"/>
                  </a:solidFill>
                </a:uFill>
              </a:rPr>
              <a:t> este, esta, esto, estos, estas</a:t>
            </a:r>
            <a:endParaRPr lang="es-ES" sz="1400" b="1">
              <a:uFill>
                <a:solidFill>
                  <a:schemeClr val="accent1"/>
                </a:solidFill>
              </a:u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DISTANCIA MEDIA</a:t>
            </a:r>
            <a:r>
              <a:rPr lang="es-ES" sz="1400" b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>
                <a:uFill>
                  <a:solidFill>
                    <a:schemeClr val="accent1"/>
                  </a:solidFill>
                </a:uFill>
              </a:rPr>
              <a:t> ese, eso, esa, esos, esas</a:t>
            </a:r>
            <a:endParaRPr lang="es-ES" sz="1400" b="1">
              <a:uFill>
                <a:solidFill>
                  <a:schemeClr val="accent1"/>
                </a:solidFill>
              </a:u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LEJANÍA</a:t>
            </a:r>
            <a:r>
              <a:rPr lang="es-ES" sz="1400" b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>
                <a:uFill>
                  <a:solidFill>
                    <a:schemeClr val="accent1"/>
                  </a:solidFill>
                </a:uFill>
              </a:rPr>
              <a:t> aquel, aquello, aquella, aquellos, aquellas</a:t>
            </a:r>
            <a:endParaRPr lang="es-ES" sz="1400" b="1" u="sng">
              <a:uFill>
                <a:solidFill>
                  <a:schemeClr val="accent1"/>
                </a:solidFill>
              </a:u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RELATIVOS:</a:t>
            </a:r>
            <a:br>
              <a:rPr lang="es-ES" sz="1400" b="1">
                <a:solidFill>
                  <a:schemeClr val="accent1"/>
                </a:solidFill>
              </a:rPr>
            </a:br>
            <a:r>
              <a:rPr lang="es-ES" sz="1400" b="1">
                <a:solidFill>
                  <a:schemeClr val="tx1"/>
                </a:solidFill>
              </a:rPr>
              <a:t>que</a:t>
            </a:r>
            <a:r>
              <a:rPr lang="es-ES" sz="1400">
                <a:solidFill>
                  <a:schemeClr val="tx1"/>
                </a:solidFill>
              </a:rPr>
              <a:t>, el/la/los/las </a:t>
            </a:r>
            <a:r>
              <a:rPr lang="es-ES" sz="1400" b="1">
                <a:solidFill>
                  <a:schemeClr val="tx1"/>
                </a:solidFill>
              </a:rPr>
              <a:t>cual</a:t>
            </a:r>
            <a:r>
              <a:rPr lang="es-ES" sz="1400">
                <a:solidFill>
                  <a:schemeClr val="tx1"/>
                </a:solidFill>
              </a:rPr>
              <a:t>/es, </a:t>
            </a:r>
            <a:r>
              <a:rPr lang="es-ES" sz="1400" b="1">
                <a:solidFill>
                  <a:schemeClr val="tx1"/>
                </a:solidFill>
              </a:rPr>
              <a:t>quien</a:t>
            </a:r>
            <a:r>
              <a:rPr lang="es-ES" sz="1400">
                <a:solidFill>
                  <a:schemeClr val="tx1"/>
                </a:solidFill>
              </a:rPr>
              <a:t>/es, </a:t>
            </a:r>
            <a:r>
              <a:rPr lang="es-ES" sz="1400" b="1">
                <a:solidFill>
                  <a:schemeClr val="tx1"/>
                </a:solidFill>
              </a:rPr>
              <a:t>cuyo</a:t>
            </a:r>
            <a:r>
              <a:rPr lang="es-ES" sz="1400">
                <a:solidFill>
                  <a:schemeClr val="tx1"/>
                </a:solidFill>
              </a:rPr>
              <a:t>/a/os/as...</a:t>
            </a:r>
            <a:endParaRPr lang="es-ES" sz="1400">
              <a:solidFill>
                <a:schemeClr val="accent1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DA10D128-D568-4331-A9AA-7A5F5EEDC7C5}"/>
              </a:ext>
            </a:extLst>
          </p:cNvPr>
          <p:cNvSpPr txBox="1">
            <a:spLocks/>
          </p:cNvSpPr>
          <p:nvPr/>
        </p:nvSpPr>
        <p:spPr>
          <a:xfrm>
            <a:off x="4463514" y="799613"/>
            <a:ext cx="4747260" cy="40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"/>
            </a:pPr>
            <a:r>
              <a:rPr lang="es-ES" sz="1400" b="1">
                <a:solidFill>
                  <a:schemeClr val="accent1"/>
                </a:solidFill>
              </a:rPr>
              <a:t>NUMERALES: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CARDINALES</a:t>
            </a:r>
            <a:r>
              <a:rPr lang="es-ES" sz="1400" b="1"/>
              <a:t>: </a:t>
            </a:r>
            <a:r>
              <a:rPr lang="es-ES" sz="1400" i="1"/>
              <a:t>uno, dos, tres, diez, cien, mil...</a:t>
            </a:r>
            <a:endParaRPr lang="es-ES" sz="1400" b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ORDINALES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primero, segundo, tercero, cuarto...</a:t>
            </a:r>
            <a:endParaRPr lang="es-ES" sz="1400" b="1" i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MULTIPLICATIVOS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doble (de), triple (de)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PARTITIVOS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medio, tercio (de)</a:t>
            </a:r>
            <a:endParaRPr lang="es-ES" sz="1400" b="1" i="1" u="sng"/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INDEFINIDOS: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EXCLAMATIVOS E INTERROGATIVOS:</a:t>
            </a:r>
            <a:br>
              <a:rPr lang="es-ES" sz="1400" b="1">
                <a:solidFill>
                  <a:schemeClr val="accent1"/>
                </a:solidFill>
              </a:rPr>
            </a:br>
            <a:r>
              <a:rPr lang="es-ES" sz="1400" b="1">
                <a:solidFill>
                  <a:schemeClr val="tx1"/>
                </a:solidFill>
              </a:rPr>
              <a:t>qué</a:t>
            </a:r>
            <a:r>
              <a:rPr lang="es-ES" sz="1400">
                <a:solidFill>
                  <a:schemeClr val="tx1"/>
                </a:solidFill>
              </a:rPr>
              <a:t>, </a:t>
            </a:r>
            <a:r>
              <a:rPr lang="es-ES" sz="1400" b="1">
                <a:solidFill>
                  <a:schemeClr val="tx1"/>
                </a:solidFill>
              </a:rPr>
              <a:t>quién</a:t>
            </a:r>
            <a:r>
              <a:rPr lang="es-ES" sz="1400">
                <a:solidFill>
                  <a:schemeClr val="tx1"/>
                </a:solidFill>
              </a:rPr>
              <a:t>/es, </a:t>
            </a:r>
            <a:r>
              <a:rPr lang="es-ES" sz="1400" b="1">
                <a:solidFill>
                  <a:schemeClr val="tx1"/>
                </a:solidFill>
              </a:rPr>
              <a:t>cuándo</a:t>
            </a:r>
            <a:r>
              <a:rPr lang="es-ES" sz="1400">
                <a:solidFill>
                  <a:schemeClr val="tx1"/>
                </a:solidFill>
              </a:rPr>
              <a:t>, </a:t>
            </a:r>
            <a:r>
              <a:rPr lang="es-ES" sz="1400" b="1">
                <a:solidFill>
                  <a:schemeClr val="tx1"/>
                </a:solidFill>
              </a:rPr>
              <a:t>dónde</a:t>
            </a:r>
            <a:r>
              <a:rPr lang="es-ES" sz="1400">
                <a:solidFill>
                  <a:schemeClr val="tx1"/>
                </a:solidFill>
              </a:rPr>
              <a:t>, </a:t>
            </a:r>
            <a:r>
              <a:rPr lang="es-ES" sz="1400" b="1">
                <a:solidFill>
                  <a:schemeClr val="tx1"/>
                </a:solidFill>
              </a:rPr>
              <a:t>cuánto</a:t>
            </a:r>
            <a:r>
              <a:rPr lang="es-ES" sz="1400">
                <a:solidFill>
                  <a:schemeClr val="tx1"/>
                </a:solidFill>
              </a:rPr>
              <a:t>/a/os/as, </a:t>
            </a:r>
            <a:r>
              <a:rPr lang="es-ES" sz="1400" b="1">
                <a:solidFill>
                  <a:schemeClr val="tx1"/>
                </a:solidFill>
              </a:rPr>
              <a:t>cuál</a:t>
            </a:r>
            <a:r>
              <a:rPr lang="es-ES" sz="1400">
                <a:solidFill>
                  <a:schemeClr val="tx1"/>
                </a:solidFill>
              </a:rPr>
              <a:t>/es</a:t>
            </a:r>
            <a:endParaRPr lang="es-ES" sz="1400">
              <a:solidFill>
                <a:schemeClr val="accent1"/>
              </a:solidFill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1920B79-FB31-4F6D-9F39-FB95DDF0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750161"/>
              </p:ext>
            </p:extLst>
          </p:nvPr>
        </p:nvGraphicFramePr>
        <p:xfrm>
          <a:off x="4624437" y="2300215"/>
          <a:ext cx="4091940" cy="1798320"/>
        </p:xfrm>
        <a:graphic>
          <a:graphicData uri="http://schemas.openxmlformats.org/drawingml/2006/table">
            <a:tbl>
              <a:tblPr firstRow="1" bandRow="1">
                <a:tableStyleId>{B9D65BA1-6D69-4548-B479-736EBF70C33D}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3286617757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553726333"/>
                    </a:ext>
                  </a:extLst>
                </a:gridCol>
              </a:tblGrid>
              <a:tr h="1128785">
                <a:tc>
                  <a:txBody>
                    <a:bodyPr/>
                    <a:lstStyle/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alguien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nadie</a:t>
                      </a:r>
                      <a:endParaRPr lang="es-ES" b="0">
                        <a:solidFill>
                          <a:schemeClr val="tx1"/>
                        </a:solidFill>
                        <a:latin typeface="Droid Serif"/>
                      </a:endParaRP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nada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uno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alguno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ninguno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otro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poco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  <a:endParaRPr lang="es-ES" b="1">
                        <a:solidFill>
                          <a:schemeClr val="tx1"/>
                        </a:solidFill>
                        <a:latin typeface="Droid Serif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mucho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todo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demasiado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varios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los/las </a:t>
                      </a: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demás</a:t>
                      </a:r>
                      <a:endParaRPr lang="es-ES" b="0">
                        <a:solidFill>
                          <a:schemeClr val="tx1"/>
                        </a:solidFill>
                        <a:latin typeface="Droid Serif"/>
                      </a:endParaRP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bastante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/s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cualquiera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, cualesquiera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quienquiera</a:t>
                      </a: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, quienesquiera</a:t>
                      </a:r>
                      <a:endParaRPr lang="es-ES" b="1">
                        <a:solidFill>
                          <a:schemeClr val="tx1"/>
                        </a:solidFill>
                        <a:latin typeface="Droid Serif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455752"/>
                  </a:ext>
                </a:extLst>
              </a:tr>
            </a:tbl>
          </a:graphicData>
        </a:graphic>
      </p:graphicFrame>
      <p:sp>
        <p:nvSpPr>
          <p:cNvPr id="9" name="Google Shape;64;p13">
            <a:extLst>
              <a:ext uri="{FF2B5EF4-FFF2-40B4-BE49-F238E27FC236}">
                <a16:creationId xmlns:a16="http://schemas.microsoft.com/office/drawing/2014/main" id="{1BAB63F5-8D52-41E9-AB15-D7B6A4011977}"/>
              </a:ext>
            </a:extLst>
          </p:cNvPr>
          <p:cNvSpPr txBox="1">
            <a:spLocks/>
          </p:cNvSpPr>
          <p:nvPr/>
        </p:nvSpPr>
        <p:spPr>
          <a:xfrm>
            <a:off x="441508" y="422511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PRONOMBRES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sustituyen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al sustantivo</a:t>
            </a:r>
            <a:endParaRPr lang="es-ES"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5495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66BDAD4E-63BF-4261-9928-4DBA9E15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96" y="422592"/>
            <a:ext cx="4747260" cy="401016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POSESIVOS: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Un poseedor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1ª persona:</a:t>
            </a:r>
            <a:r>
              <a:rPr lang="es-ES" sz="1400"/>
              <a:t> mío, mía, míos, mías</a:t>
            </a:r>
            <a:endParaRPr lang="es-ES" sz="1400" b="1"/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2ª persona:</a:t>
            </a:r>
            <a:r>
              <a:rPr lang="es-ES" sz="1400"/>
              <a:t> tuyo, tuya, tuyos, tuyas</a:t>
            </a:r>
            <a:endParaRPr lang="es-ES" sz="1400" b="1"/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3ª persona:</a:t>
            </a:r>
            <a:r>
              <a:rPr lang="es-ES" sz="1400"/>
              <a:t> suyo, suya, suyos, suyas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Varios poseedores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1ª persona:</a:t>
            </a:r>
            <a:r>
              <a:rPr lang="es-ES" sz="1400"/>
              <a:t> nuestro/a/os/as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2ª persona:</a:t>
            </a:r>
            <a:r>
              <a:rPr lang="es-ES" sz="1400"/>
              <a:t> vuestro/a/os/as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3ª persona:</a:t>
            </a:r>
            <a:r>
              <a:rPr lang="es-ES" sz="1400"/>
              <a:t> suyo, suya, suyos, suyas</a:t>
            </a:r>
            <a:endParaRPr lang="es-ES" sz="1400" b="1"/>
          </a:p>
        </p:txBody>
      </p:sp>
    </p:spTree>
    <p:extLst>
      <p:ext uri="{BB962C8B-B14F-4D97-AF65-F5344CB8AC3E}">
        <p14:creationId xmlns:p14="http://schemas.microsoft.com/office/powerpoint/2010/main" val="38259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0" y="4869300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C64F48D-A592-45C6-8B61-63A9A78E3BA0}"/>
              </a:ext>
            </a:extLst>
          </p:cNvPr>
          <p:cNvCxnSpPr/>
          <p:nvPr/>
        </p:nvCxnSpPr>
        <p:spPr>
          <a:xfrm>
            <a:off x="3009900" y="274320"/>
            <a:ext cx="30708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1E329264-7AD1-4B53-80AB-26C0B313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260" y="782811"/>
            <a:ext cx="4747260" cy="4010169"/>
          </a:xfrm>
        </p:spPr>
        <p:txBody>
          <a:bodyPr/>
          <a:lstStyle/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"/>
            </a:pPr>
            <a:r>
              <a:rPr lang="es-ES" sz="1400" b="1">
                <a:solidFill>
                  <a:schemeClr val="accent1"/>
                </a:solidFill>
              </a:rPr>
              <a:t>ARTÍCULOS: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DETERMINADOS</a:t>
            </a:r>
            <a:r>
              <a:rPr lang="es-ES" sz="1400" b="1"/>
              <a:t>: </a:t>
            </a:r>
            <a:r>
              <a:rPr lang="es-ES" sz="1400"/>
              <a:t>el, la, los, las</a:t>
            </a:r>
            <a:endParaRPr lang="es-ES" sz="1400" b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INDETERMINADOS</a:t>
            </a:r>
            <a:r>
              <a:rPr lang="es-ES" sz="1400" b="1"/>
              <a:t>:</a:t>
            </a:r>
            <a:r>
              <a:rPr lang="es-ES" sz="1400"/>
              <a:t> un, una, unos, unas</a:t>
            </a:r>
            <a:endParaRPr lang="es-ES" sz="1400" b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NEUTRO</a:t>
            </a:r>
            <a:r>
              <a:rPr lang="es-ES" sz="1400" b="1"/>
              <a:t>:</a:t>
            </a:r>
            <a:r>
              <a:rPr lang="es-ES" sz="1400"/>
              <a:t> lo </a:t>
            </a:r>
            <a:r>
              <a:rPr lang="es-ES" sz="1200">
                <a:solidFill>
                  <a:schemeClr val="accent1"/>
                </a:solidFill>
              </a:rPr>
              <a:t>(+adj)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DEMOSTRATIVOS: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CERCANÍA</a:t>
            </a:r>
            <a:r>
              <a:rPr lang="es-ES" sz="1400" b="1"/>
              <a:t>:</a:t>
            </a:r>
            <a:r>
              <a:rPr lang="es-ES" sz="1400"/>
              <a:t> este, esta, estos, estas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DISTANCIA MEDIA</a:t>
            </a:r>
            <a:r>
              <a:rPr lang="es-ES" sz="1400" b="1"/>
              <a:t>:</a:t>
            </a:r>
            <a:r>
              <a:rPr lang="es-ES" sz="1400"/>
              <a:t> ese, esa, esos, esas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LEJANÍA</a:t>
            </a:r>
            <a:r>
              <a:rPr lang="es-ES" sz="1400" b="1"/>
              <a:t>:</a:t>
            </a:r>
            <a:r>
              <a:rPr lang="es-ES" sz="1400"/>
              <a:t> aquel, aquella, aquellos, aquellas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POSESIVOS: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Un poseedor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1ª persona:</a:t>
            </a:r>
            <a:r>
              <a:rPr lang="es-ES" sz="1400"/>
              <a:t> mi, mis</a:t>
            </a:r>
            <a:endParaRPr lang="es-ES" sz="1400" b="1"/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2ª persona:</a:t>
            </a:r>
            <a:r>
              <a:rPr lang="es-ES" sz="1400"/>
              <a:t> tu, tus</a:t>
            </a:r>
            <a:endParaRPr lang="es-ES" sz="1400" b="1"/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3ª persona:</a:t>
            </a:r>
            <a:r>
              <a:rPr lang="es-ES" sz="1400"/>
              <a:t> su, sus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Varios poseedores</a:t>
            </a:r>
            <a:r>
              <a:rPr lang="es-ES" sz="1400" b="1"/>
              <a:t>: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1ª persona:</a:t>
            </a:r>
            <a:r>
              <a:rPr lang="es-ES" sz="1400"/>
              <a:t> nuestro/a/os/as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2ª persona:</a:t>
            </a:r>
            <a:r>
              <a:rPr lang="es-ES" sz="1400"/>
              <a:t> vuestro/a/os/as</a:t>
            </a:r>
          </a:p>
          <a:p>
            <a:pPr marL="982663" lvl="2" indent="-68263">
              <a:buClr>
                <a:schemeClr val="accent1"/>
              </a:buClr>
              <a:buSzPct val="100000"/>
              <a:buFontTx/>
              <a:buChar char="▪"/>
            </a:pPr>
            <a:r>
              <a:rPr lang="es-ES" sz="1400" b="1"/>
              <a:t>3ª persona:</a:t>
            </a:r>
            <a:r>
              <a:rPr lang="es-ES" sz="1400"/>
              <a:t> su, sus</a:t>
            </a:r>
            <a:endParaRPr lang="es-ES" sz="1400" b="1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DA10D128-D568-4331-A9AA-7A5F5EEDC7C5}"/>
              </a:ext>
            </a:extLst>
          </p:cNvPr>
          <p:cNvSpPr txBox="1">
            <a:spLocks/>
          </p:cNvSpPr>
          <p:nvPr/>
        </p:nvSpPr>
        <p:spPr>
          <a:xfrm>
            <a:off x="4380597" y="820971"/>
            <a:ext cx="4747260" cy="40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□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●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○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erif"/>
              <a:buChar char="■"/>
              <a:defRPr sz="2000" b="0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"/>
            </a:pPr>
            <a:r>
              <a:rPr lang="es-ES" sz="1400" b="1">
                <a:solidFill>
                  <a:schemeClr val="accent1"/>
                </a:solidFill>
              </a:rPr>
              <a:t>NUMERALES:</a:t>
            </a:r>
            <a:endParaRPr lang="es-ES" sz="1400">
              <a:solidFill>
                <a:schemeClr val="accent1"/>
              </a:solidFill>
            </a:endParaRP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CARDINALES</a:t>
            </a:r>
            <a:r>
              <a:rPr lang="es-ES" sz="1400" b="1"/>
              <a:t>: </a:t>
            </a:r>
            <a:r>
              <a:rPr lang="es-ES" sz="1400" i="1"/>
              <a:t>un, dos, tres, diez, cien, mil...</a:t>
            </a:r>
            <a:endParaRPr lang="es-ES" sz="1400" b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ORDINALES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primer, segundo, tercer, cuarto...</a:t>
            </a:r>
            <a:endParaRPr lang="es-ES" sz="1400" b="1" i="1"/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MULTIPLICATIVOS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doble (de), triple (de)</a:t>
            </a:r>
          </a:p>
          <a:p>
            <a:pPr marL="639763" lvl="1" indent="-182563">
              <a:buClr>
                <a:schemeClr val="accent1"/>
              </a:buClr>
              <a:buSzPct val="100000"/>
            </a:pPr>
            <a:r>
              <a:rPr lang="es-ES" sz="1400" b="1" u="sng">
                <a:uFill>
                  <a:solidFill>
                    <a:schemeClr val="accent1"/>
                  </a:solidFill>
                </a:uFill>
              </a:rPr>
              <a:t>PARTITIVOS</a:t>
            </a:r>
            <a:r>
              <a:rPr lang="es-ES" sz="1400" b="1"/>
              <a:t>:</a:t>
            </a:r>
            <a:r>
              <a:rPr lang="es-ES" sz="1400"/>
              <a:t> </a:t>
            </a:r>
            <a:r>
              <a:rPr lang="es-ES" sz="1400" i="1"/>
              <a:t>medio, tercio (de)</a:t>
            </a:r>
            <a:endParaRPr lang="es-ES" sz="1400" b="1" i="1" u="sng"/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INDEFINIDOS:</a:t>
            </a: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endParaRPr lang="es-ES" sz="1400" b="1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s-ES" sz="1400" b="1">
              <a:solidFill>
                <a:schemeClr val="accent1"/>
              </a:solidFill>
            </a:endParaRPr>
          </a:p>
          <a:p>
            <a:pPr marL="182563" indent="-182563"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s-ES" sz="1400" b="1">
                <a:solidFill>
                  <a:schemeClr val="accent1"/>
                </a:solidFill>
              </a:rPr>
              <a:t>EXCLAMATIVOS E INTERROGATIVOS:</a:t>
            </a:r>
            <a:br>
              <a:rPr lang="es-ES" sz="1400" b="1">
                <a:solidFill>
                  <a:schemeClr val="accent1"/>
                </a:solidFill>
              </a:rPr>
            </a:br>
            <a:r>
              <a:rPr lang="es-ES" sz="1400" b="1">
                <a:solidFill>
                  <a:schemeClr val="tx1"/>
                </a:solidFill>
              </a:rPr>
              <a:t>qué</a:t>
            </a:r>
            <a:r>
              <a:rPr lang="es-ES" sz="1400">
                <a:solidFill>
                  <a:schemeClr val="tx1"/>
                </a:solidFill>
              </a:rPr>
              <a:t>, </a:t>
            </a:r>
            <a:r>
              <a:rPr lang="es-ES" sz="1400" b="1">
                <a:solidFill>
                  <a:schemeClr val="tx1"/>
                </a:solidFill>
              </a:rPr>
              <a:t>cuánto</a:t>
            </a:r>
            <a:r>
              <a:rPr lang="es-ES" sz="1400">
                <a:solidFill>
                  <a:schemeClr val="tx1"/>
                </a:solidFill>
              </a:rPr>
              <a:t>/a/os/as</a:t>
            </a:r>
            <a:endParaRPr lang="es-ES" sz="1400">
              <a:solidFill>
                <a:schemeClr val="accent1"/>
              </a:solidFill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1920B79-FB31-4F6D-9F39-FB95DDF0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4809"/>
              </p:ext>
            </p:extLst>
          </p:nvPr>
        </p:nvGraphicFramePr>
        <p:xfrm>
          <a:off x="4624437" y="2300215"/>
          <a:ext cx="4091940" cy="1798320"/>
        </p:xfrm>
        <a:graphic>
          <a:graphicData uri="http://schemas.openxmlformats.org/drawingml/2006/table">
            <a:tbl>
              <a:tblPr firstRow="1" bandRow="1">
                <a:tableStyleId>{B9D65BA1-6D69-4548-B479-736EBF70C33D}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3286617757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553726333"/>
                    </a:ext>
                  </a:extLst>
                </a:gridCol>
              </a:tblGrid>
              <a:tr h="1128785">
                <a:tc>
                  <a:txBody>
                    <a:bodyPr/>
                    <a:lstStyle/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un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algún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ningún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otro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poco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mucho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cierto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todo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demasiado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varios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0">
                          <a:solidFill>
                            <a:schemeClr val="tx1"/>
                          </a:solidFill>
                          <a:latin typeface="Droid Serif"/>
                        </a:rPr>
                        <a:t>los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/las </a:t>
                      </a: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demás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bastante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cada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tanto</a:t>
                      </a:r>
                      <a:r>
                        <a:rPr lang="es-ES">
                          <a:solidFill>
                            <a:schemeClr val="tx1"/>
                          </a:solidFill>
                          <a:latin typeface="Droid Serif"/>
                        </a:rPr>
                        <a:t>/a/os/as</a:t>
                      </a:r>
                    </a:p>
                    <a:p>
                      <a:pPr marL="182563" indent="-182563">
                        <a:buClr>
                          <a:schemeClr val="accent1"/>
                        </a:buClr>
                        <a:buFontTx/>
                        <a:buChar char="□"/>
                        <a:tabLst>
                          <a:tab pos="182563" algn="l"/>
                        </a:tabLst>
                      </a:pPr>
                      <a:r>
                        <a:rPr lang="es-ES" b="1">
                          <a:solidFill>
                            <a:schemeClr val="tx1"/>
                          </a:solidFill>
                          <a:latin typeface="Droid Serif"/>
                        </a:rPr>
                        <a:t>cualquier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455752"/>
                  </a:ext>
                </a:extLst>
              </a:tr>
            </a:tbl>
          </a:graphicData>
        </a:graphic>
      </p:graphicFrame>
      <p:sp>
        <p:nvSpPr>
          <p:cNvPr id="10" name="Google Shape;64;p13">
            <a:extLst>
              <a:ext uri="{FF2B5EF4-FFF2-40B4-BE49-F238E27FC236}">
                <a16:creationId xmlns:a16="http://schemas.microsoft.com/office/drawing/2014/main" id="{AE80F48A-400E-4D09-A3EB-4ABFFF53203B}"/>
              </a:ext>
            </a:extLst>
          </p:cNvPr>
          <p:cNvSpPr txBox="1">
            <a:spLocks/>
          </p:cNvSpPr>
          <p:nvPr/>
        </p:nvSpPr>
        <p:spPr>
          <a:xfrm>
            <a:off x="471537" y="496038"/>
            <a:ext cx="8207643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buClr>
                <a:schemeClr val="accent1"/>
              </a:buClr>
              <a:tabLst>
                <a:tab pos="90488" algn="l"/>
                <a:tab pos="179388" algn="l"/>
              </a:tabLst>
            </a:pPr>
            <a:r>
              <a:rPr lang="es-ES" sz="1400">
                <a:solidFill>
                  <a:schemeClr val="accent1"/>
                </a:solidFill>
              </a:rPr>
              <a:t>DETERMINANTES</a:t>
            </a:r>
            <a:r>
              <a:rPr lang="es-ES" sz="14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 b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palabras que van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delante del nombre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y concuerdan con él en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género</a:t>
            </a:r>
            <a:r>
              <a:rPr lang="es-ES" sz="1400" b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y </a:t>
            </a:r>
            <a:r>
              <a:rPr lang="es-ES" sz="1400" b="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número</a:t>
            </a:r>
            <a:endParaRPr lang="es-ES" sz="140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93290346"/>
      </p:ext>
    </p:extLst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2342</Words>
  <Application>Microsoft Office PowerPoint</Application>
  <PresentationFormat>Presentación en pantalla (16:9)</PresentationFormat>
  <Paragraphs>444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Wingdings</vt:lpstr>
      <vt:lpstr>Montserrat</vt:lpstr>
      <vt:lpstr>Raleway</vt:lpstr>
      <vt:lpstr>Droid Serif</vt:lpstr>
      <vt:lpstr>Perdita template</vt:lpstr>
      <vt:lpstr>CASTELLANO T.2 Libertad</vt:lpstr>
      <vt:lpstr>Presentación de PowerPoint</vt:lpstr>
      <vt:lpstr>Esquema de la comunicación</vt:lpstr>
      <vt:lpstr>Intención comunicativa (funciones del lenguaje)</vt:lpstr>
      <vt:lpstr>Categorías gramaticales</vt:lpstr>
      <vt:lpstr>SUSTANTIVOS: palabras que designan personas, animales, cosas, ideas, sentimientos, sensaciones...</vt:lpstr>
      <vt:lpstr>Presentación de PowerPoint</vt:lpstr>
      <vt:lpstr>Presentación de PowerPoint</vt:lpstr>
      <vt:lpstr>Presentación de PowerPoint</vt:lpstr>
      <vt:lpstr>ADJETIVOS: palabras que indican cualidades</vt:lpstr>
      <vt:lpstr>Presentación de PowerPoint</vt:lpstr>
      <vt:lpstr>VERBOS: palabras que indican acciones, procesos o estados que concuerda con el sujeto</vt:lpstr>
      <vt:lpstr>Presentación de PowerPoint</vt:lpstr>
      <vt:lpstr>Presentación de PowerPoint</vt:lpstr>
      <vt:lpstr>Presentación de PowerPoint</vt:lpstr>
      <vt:lpstr>ADVERBIOS: palabras invariables que modifican el significado de adjetivos/verbos/adverbios</vt:lpstr>
      <vt:lpstr>CONJUNCIONES: palabras que enlazan palabras, frases y oraciones</vt:lpstr>
      <vt:lpstr>Literatura: romanticismo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CASTELLANO T.2 Libertad</dc:title>
  <cp:lastModifiedBy>Eva Arnau</cp:lastModifiedBy>
  <cp:revision>59</cp:revision>
  <dcterms:modified xsi:type="dcterms:W3CDTF">2022-11-20T16:06:03Z</dcterms:modified>
</cp:coreProperties>
</file>