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2" r:id="rId13"/>
    <p:sldId id="304" r:id="rId14"/>
    <p:sldId id="305" r:id="rId15"/>
    <p:sldId id="306" r:id="rId16"/>
    <p:sldId id="307" r:id="rId17"/>
    <p:sldId id="308" r:id="rId18"/>
  </p:sldIdLst>
  <p:sldSz cx="9144000" cy="5143500" type="screen16x9"/>
  <p:notesSz cx="6858000" cy="9144000"/>
  <p:embeddedFontLst>
    <p:embeddedFont>
      <p:font typeface="Kalam" panose="020B0604020202020204" charset="0"/>
      <p:regular r:id="rId20"/>
      <p:bold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Arnau" initials="EA" lastIdx="1" clrIdx="0">
    <p:extLst>
      <p:ext uri="{19B8F6BF-5375-455C-9EA6-DF929625EA0E}">
        <p15:presenceInfo xmlns:p15="http://schemas.microsoft.com/office/powerpoint/2012/main" userId="6f97e88311b1d3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1CF"/>
    <a:srgbClr val="71A8BC"/>
    <a:srgbClr val="47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9B4754-A883-40EA-AA17-CC1FA8374AAD}">
  <a:tblStyle styleId="{2F9B4754-A883-40EA-AA17-CC1FA8374A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E52FE3-7FB9-4125-96C7-95EA83BDAF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75F5B-381D-4615-88F9-DE562AD3059D}" type="doc">
      <dgm:prSet loTypeId="urn:microsoft.com/office/officeart/2005/8/layout/pyramid1" loCatId="pyramid" qsTypeId="urn:microsoft.com/office/officeart/2005/8/quickstyle/simple1" qsCatId="simple" csTypeId="urn:microsoft.com/office/officeart/2005/8/colors/accent3_3" csCatId="accent3" phldr="1"/>
      <dgm:spPr/>
    </dgm:pt>
    <dgm:pt modelId="{D83BE270-39A2-4C5F-A56E-A66D4612B4BE}">
      <dgm:prSet phldrT="[Texto]" custT="1"/>
      <dgm:spPr/>
      <dgm:t>
        <a:bodyPr/>
        <a:lstStyle/>
        <a:p>
          <a:r>
            <a:rPr lang="es-ES" sz="1400">
              <a:solidFill>
                <a:srgbClr val="71A8BC"/>
              </a:solidFill>
            </a:rPr>
            <a:t>.</a:t>
          </a:r>
        </a:p>
      </dgm:t>
    </dgm:pt>
    <dgm:pt modelId="{7C3EEFB0-2733-4C4B-AB50-2F6CBABD6252}" type="parTrans" cxnId="{4E750674-0297-4E28-B95C-77D2F59C74D8}">
      <dgm:prSet/>
      <dgm:spPr/>
      <dgm:t>
        <a:bodyPr/>
        <a:lstStyle/>
        <a:p>
          <a:endParaRPr lang="es-ES"/>
        </a:p>
      </dgm:t>
    </dgm:pt>
    <dgm:pt modelId="{7B1C3D53-F5CC-4A2A-9DC4-591BF79BCE08}" type="sibTrans" cxnId="{4E750674-0297-4E28-B95C-77D2F59C74D8}">
      <dgm:prSet/>
      <dgm:spPr/>
      <dgm:t>
        <a:bodyPr/>
        <a:lstStyle/>
        <a:p>
          <a:endParaRPr lang="es-ES"/>
        </a:p>
      </dgm:t>
    </dgm:pt>
    <dgm:pt modelId="{25606AA5-EDEF-4E4D-BC11-46FCB9A64DDA}">
      <dgm:prSet phldrT="[Texto]" custT="1"/>
      <dgm:spPr/>
      <dgm:t>
        <a:bodyPr/>
        <a:lstStyle/>
        <a:p>
          <a:r>
            <a:rPr lang="es-ES" sz="1600">
              <a:solidFill>
                <a:srgbClr val="A1C1CF"/>
              </a:solidFill>
            </a:rPr>
            <a:t>.</a:t>
          </a:r>
        </a:p>
      </dgm:t>
    </dgm:pt>
    <dgm:pt modelId="{382AAE42-C034-41DB-A815-C9E4064CF6D7}" type="parTrans" cxnId="{ED972DAB-CA49-454E-B6AC-32DA4FF1F0A0}">
      <dgm:prSet/>
      <dgm:spPr/>
      <dgm:t>
        <a:bodyPr/>
        <a:lstStyle/>
        <a:p>
          <a:endParaRPr lang="es-ES"/>
        </a:p>
      </dgm:t>
    </dgm:pt>
    <dgm:pt modelId="{9211326A-01CD-462E-83B9-45BD90E9A58F}" type="sibTrans" cxnId="{ED972DAB-CA49-454E-B6AC-32DA4FF1F0A0}">
      <dgm:prSet/>
      <dgm:spPr/>
      <dgm:t>
        <a:bodyPr/>
        <a:lstStyle/>
        <a:p>
          <a:endParaRPr lang="es-ES"/>
        </a:p>
      </dgm:t>
    </dgm:pt>
    <dgm:pt modelId="{5AE5DC39-880A-44E3-A5A3-4D4E9A776D06}">
      <dgm:prSet phldrT="[Texto]" custT="1"/>
      <dgm:spPr/>
      <dgm:t>
        <a:bodyPr/>
        <a:lstStyle/>
        <a:p>
          <a:r>
            <a:rPr lang="es-ES" sz="1100">
              <a:solidFill>
                <a:srgbClr val="478DA4"/>
              </a:solidFill>
            </a:rPr>
            <a:t>.</a:t>
          </a:r>
        </a:p>
      </dgm:t>
    </dgm:pt>
    <dgm:pt modelId="{7C08D37B-5F99-4235-BC0D-87C1CFF5CD07}" type="sibTrans" cxnId="{4B819860-56C5-486F-BB8D-5C507D0E5BA3}">
      <dgm:prSet/>
      <dgm:spPr/>
      <dgm:t>
        <a:bodyPr/>
        <a:lstStyle/>
        <a:p>
          <a:endParaRPr lang="es-ES"/>
        </a:p>
      </dgm:t>
    </dgm:pt>
    <dgm:pt modelId="{D945C9EC-DE35-44A2-94A8-A7BA06FED34D}" type="parTrans" cxnId="{4B819860-56C5-486F-BB8D-5C507D0E5BA3}">
      <dgm:prSet/>
      <dgm:spPr/>
      <dgm:t>
        <a:bodyPr/>
        <a:lstStyle/>
        <a:p>
          <a:endParaRPr lang="es-ES"/>
        </a:p>
      </dgm:t>
    </dgm:pt>
    <dgm:pt modelId="{44BE5217-7A41-4691-A977-D948993FCA22}" type="pres">
      <dgm:prSet presAssocID="{B4375F5B-381D-4615-88F9-DE562AD3059D}" presName="Name0" presStyleCnt="0">
        <dgm:presLayoutVars>
          <dgm:dir/>
          <dgm:animLvl val="lvl"/>
          <dgm:resizeHandles val="exact"/>
        </dgm:presLayoutVars>
      </dgm:prSet>
      <dgm:spPr/>
    </dgm:pt>
    <dgm:pt modelId="{6FA0C15A-B841-4364-A4DA-5141A54100B1}" type="pres">
      <dgm:prSet presAssocID="{5AE5DC39-880A-44E3-A5A3-4D4E9A776D06}" presName="Name8" presStyleCnt="0"/>
      <dgm:spPr/>
    </dgm:pt>
    <dgm:pt modelId="{84E37872-492E-4D52-9116-4D4E3AD647A1}" type="pres">
      <dgm:prSet presAssocID="{5AE5DC39-880A-44E3-A5A3-4D4E9A776D06}" presName="level" presStyleLbl="node1" presStyleIdx="0" presStyleCnt="3">
        <dgm:presLayoutVars>
          <dgm:chMax val="1"/>
          <dgm:bulletEnabled val="1"/>
        </dgm:presLayoutVars>
      </dgm:prSet>
      <dgm:spPr/>
    </dgm:pt>
    <dgm:pt modelId="{9B7CB993-4FB6-40FB-A8C4-41EA60E78DF6}" type="pres">
      <dgm:prSet presAssocID="{5AE5DC39-880A-44E3-A5A3-4D4E9A776D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1ABD97-9800-42EA-A12C-651BF8AD8DCE}" type="pres">
      <dgm:prSet presAssocID="{D83BE270-39A2-4C5F-A56E-A66D4612B4BE}" presName="Name8" presStyleCnt="0"/>
      <dgm:spPr/>
    </dgm:pt>
    <dgm:pt modelId="{CF0C358A-1944-4183-B8E7-D3E6832FBE6E}" type="pres">
      <dgm:prSet presAssocID="{D83BE270-39A2-4C5F-A56E-A66D4612B4BE}" presName="level" presStyleLbl="node1" presStyleIdx="1" presStyleCnt="3">
        <dgm:presLayoutVars>
          <dgm:chMax val="1"/>
          <dgm:bulletEnabled val="1"/>
        </dgm:presLayoutVars>
      </dgm:prSet>
      <dgm:spPr/>
    </dgm:pt>
    <dgm:pt modelId="{0AB6BCA5-15CB-411D-A469-529B6FFBF330}" type="pres">
      <dgm:prSet presAssocID="{D83BE270-39A2-4C5F-A56E-A66D4612B4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7F1D99-FCFB-4BFA-9438-526FB03FCCC8}" type="pres">
      <dgm:prSet presAssocID="{25606AA5-EDEF-4E4D-BC11-46FCB9A64DDA}" presName="Name8" presStyleCnt="0"/>
      <dgm:spPr/>
    </dgm:pt>
    <dgm:pt modelId="{7C0F3929-69AB-4D0F-B3E0-6C08B5D8F89B}" type="pres">
      <dgm:prSet presAssocID="{25606AA5-EDEF-4E4D-BC11-46FCB9A64DDA}" presName="level" presStyleLbl="node1" presStyleIdx="2" presStyleCnt="3">
        <dgm:presLayoutVars>
          <dgm:chMax val="1"/>
          <dgm:bulletEnabled val="1"/>
        </dgm:presLayoutVars>
      </dgm:prSet>
      <dgm:spPr/>
    </dgm:pt>
    <dgm:pt modelId="{CCC1EE43-7B54-4CFF-AC79-B1DBB182FCBC}" type="pres">
      <dgm:prSet presAssocID="{25606AA5-EDEF-4E4D-BC11-46FCB9A64DD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27AC0A-D54C-4F2D-97FF-4A75BADE992F}" type="presOf" srcId="{D83BE270-39A2-4C5F-A56E-A66D4612B4BE}" destId="{0AB6BCA5-15CB-411D-A469-529B6FFBF330}" srcOrd="1" destOrd="0" presId="urn:microsoft.com/office/officeart/2005/8/layout/pyramid1"/>
    <dgm:cxn modelId="{17764E14-DFB7-473A-AF96-701B444D7B4D}" type="presOf" srcId="{B4375F5B-381D-4615-88F9-DE562AD3059D}" destId="{44BE5217-7A41-4691-A977-D948993FCA22}" srcOrd="0" destOrd="0" presId="urn:microsoft.com/office/officeart/2005/8/layout/pyramid1"/>
    <dgm:cxn modelId="{4B819860-56C5-486F-BB8D-5C507D0E5BA3}" srcId="{B4375F5B-381D-4615-88F9-DE562AD3059D}" destId="{5AE5DC39-880A-44E3-A5A3-4D4E9A776D06}" srcOrd="0" destOrd="0" parTransId="{D945C9EC-DE35-44A2-94A8-A7BA06FED34D}" sibTransId="{7C08D37B-5F99-4235-BC0D-87C1CFF5CD07}"/>
    <dgm:cxn modelId="{F4105E70-5F61-48B1-93ED-661609CF5D19}" type="presOf" srcId="{25606AA5-EDEF-4E4D-BC11-46FCB9A64DDA}" destId="{CCC1EE43-7B54-4CFF-AC79-B1DBB182FCBC}" srcOrd="1" destOrd="0" presId="urn:microsoft.com/office/officeart/2005/8/layout/pyramid1"/>
    <dgm:cxn modelId="{4E750674-0297-4E28-B95C-77D2F59C74D8}" srcId="{B4375F5B-381D-4615-88F9-DE562AD3059D}" destId="{D83BE270-39A2-4C5F-A56E-A66D4612B4BE}" srcOrd="1" destOrd="0" parTransId="{7C3EEFB0-2733-4C4B-AB50-2F6CBABD6252}" sibTransId="{7B1C3D53-F5CC-4A2A-9DC4-591BF79BCE08}"/>
    <dgm:cxn modelId="{3AD63B9B-98F6-40A5-AD03-E1F21CE6FCDD}" type="presOf" srcId="{5AE5DC39-880A-44E3-A5A3-4D4E9A776D06}" destId="{84E37872-492E-4D52-9116-4D4E3AD647A1}" srcOrd="0" destOrd="0" presId="urn:microsoft.com/office/officeart/2005/8/layout/pyramid1"/>
    <dgm:cxn modelId="{ED972DAB-CA49-454E-B6AC-32DA4FF1F0A0}" srcId="{B4375F5B-381D-4615-88F9-DE562AD3059D}" destId="{25606AA5-EDEF-4E4D-BC11-46FCB9A64DDA}" srcOrd="2" destOrd="0" parTransId="{382AAE42-C034-41DB-A815-C9E4064CF6D7}" sibTransId="{9211326A-01CD-462E-83B9-45BD90E9A58F}"/>
    <dgm:cxn modelId="{9A180AB4-1243-42C7-ACB4-CB434B2244FE}" type="presOf" srcId="{25606AA5-EDEF-4E4D-BC11-46FCB9A64DDA}" destId="{7C0F3929-69AB-4D0F-B3E0-6C08B5D8F89B}" srcOrd="0" destOrd="0" presId="urn:microsoft.com/office/officeart/2005/8/layout/pyramid1"/>
    <dgm:cxn modelId="{608A69F7-BFFD-4377-AC4B-BC31E710A7EC}" type="presOf" srcId="{D83BE270-39A2-4C5F-A56E-A66D4612B4BE}" destId="{CF0C358A-1944-4183-B8E7-D3E6832FBE6E}" srcOrd="0" destOrd="0" presId="urn:microsoft.com/office/officeart/2005/8/layout/pyramid1"/>
    <dgm:cxn modelId="{958D22FC-6853-4337-8EA6-9A4647C5DE45}" type="presOf" srcId="{5AE5DC39-880A-44E3-A5A3-4D4E9A776D06}" destId="{9B7CB993-4FB6-40FB-A8C4-41EA60E78DF6}" srcOrd="1" destOrd="0" presId="urn:microsoft.com/office/officeart/2005/8/layout/pyramid1"/>
    <dgm:cxn modelId="{846BE7FA-D36A-42A4-9A19-DD9163185AB9}" type="presParOf" srcId="{44BE5217-7A41-4691-A977-D948993FCA22}" destId="{6FA0C15A-B841-4364-A4DA-5141A54100B1}" srcOrd="0" destOrd="0" presId="urn:microsoft.com/office/officeart/2005/8/layout/pyramid1"/>
    <dgm:cxn modelId="{A755CCC1-AF84-4522-B8AB-B30B326FAC5D}" type="presParOf" srcId="{6FA0C15A-B841-4364-A4DA-5141A54100B1}" destId="{84E37872-492E-4D52-9116-4D4E3AD647A1}" srcOrd="0" destOrd="0" presId="urn:microsoft.com/office/officeart/2005/8/layout/pyramid1"/>
    <dgm:cxn modelId="{52388161-22E5-4DC9-B2EE-B9DA9151C06B}" type="presParOf" srcId="{6FA0C15A-B841-4364-A4DA-5141A54100B1}" destId="{9B7CB993-4FB6-40FB-A8C4-41EA60E78DF6}" srcOrd="1" destOrd="0" presId="urn:microsoft.com/office/officeart/2005/8/layout/pyramid1"/>
    <dgm:cxn modelId="{C30BDBFE-4813-4E8D-90F8-9B005EEA4DCF}" type="presParOf" srcId="{44BE5217-7A41-4691-A977-D948993FCA22}" destId="{6A1ABD97-9800-42EA-A12C-651BF8AD8DCE}" srcOrd="1" destOrd="0" presId="urn:microsoft.com/office/officeart/2005/8/layout/pyramid1"/>
    <dgm:cxn modelId="{559783B6-80F9-4381-871D-9CF110F087E1}" type="presParOf" srcId="{6A1ABD97-9800-42EA-A12C-651BF8AD8DCE}" destId="{CF0C358A-1944-4183-B8E7-D3E6832FBE6E}" srcOrd="0" destOrd="0" presId="urn:microsoft.com/office/officeart/2005/8/layout/pyramid1"/>
    <dgm:cxn modelId="{95B86604-7893-4201-886C-28A7142D8F5C}" type="presParOf" srcId="{6A1ABD97-9800-42EA-A12C-651BF8AD8DCE}" destId="{0AB6BCA5-15CB-411D-A469-529B6FFBF330}" srcOrd="1" destOrd="0" presId="urn:microsoft.com/office/officeart/2005/8/layout/pyramid1"/>
    <dgm:cxn modelId="{3D091ACC-79FE-440D-9CD4-D1DEA373F91F}" type="presParOf" srcId="{44BE5217-7A41-4691-A977-D948993FCA22}" destId="{207F1D99-FCFB-4BFA-9438-526FB03FCCC8}" srcOrd="2" destOrd="0" presId="urn:microsoft.com/office/officeart/2005/8/layout/pyramid1"/>
    <dgm:cxn modelId="{467D433A-A785-4DE1-853A-7E4831FFB996}" type="presParOf" srcId="{207F1D99-FCFB-4BFA-9438-526FB03FCCC8}" destId="{7C0F3929-69AB-4D0F-B3E0-6C08B5D8F89B}" srcOrd="0" destOrd="0" presId="urn:microsoft.com/office/officeart/2005/8/layout/pyramid1"/>
    <dgm:cxn modelId="{175EC473-19D2-4B4A-A4F8-52D1818D9E24}" type="presParOf" srcId="{207F1D99-FCFB-4BFA-9438-526FB03FCCC8}" destId="{CCC1EE43-7B54-4CFF-AC79-B1DBB182FC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37872-492E-4D52-9116-4D4E3AD647A1}">
      <dsp:nvSpPr>
        <dsp:cNvPr id="0" name=""/>
        <dsp:cNvSpPr/>
      </dsp:nvSpPr>
      <dsp:spPr>
        <a:xfrm>
          <a:off x="1817254" y="0"/>
          <a:ext cx="1817254" cy="1144347"/>
        </a:xfrm>
        <a:prstGeom prst="trapezoid">
          <a:avLst>
            <a:gd name="adj" fmla="val 79401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rgbClr val="478DA4"/>
              </a:solidFill>
            </a:rPr>
            <a:t>.</a:t>
          </a:r>
        </a:p>
      </dsp:txBody>
      <dsp:txXfrm>
        <a:off x="1817254" y="0"/>
        <a:ext cx="1817254" cy="1144347"/>
      </dsp:txXfrm>
    </dsp:sp>
    <dsp:sp modelId="{CF0C358A-1944-4183-B8E7-D3E6832FBE6E}">
      <dsp:nvSpPr>
        <dsp:cNvPr id="0" name=""/>
        <dsp:cNvSpPr/>
      </dsp:nvSpPr>
      <dsp:spPr>
        <a:xfrm>
          <a:off x="908627" y="1144346"/>
          <a:ext cx="3634509" cy="1144347"/>
        </a:xfrm>
        <a:prstGeom prst="trapezoid">
          <a:avLst>
            <a:gd name="adj" fmla="val 79401"/>
          </a:avLst>
        </a:prstGeom>
        <a:solidFill>
          <a:schemeClr val="accent3">
            <a:shade val="80000"/>
            <a:hueOff val="104099"/>
            <a:satOff val="-3580"/>
            <a:lumOff val="13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71A8BC"/>
              </a:solidFill>
            </a:rPr>
            <a:t>.</a:t>
          </a:r>
        </a:p>
      </dsp:txBody>
      <dsp:txXfrm>
        <a:off x="1544666" y="1144346"/>
        <a:ext cx="2362431" cy="1144347"/>
      </dsp:txXfrm>
    </dsp:sp>
    <dsp:sp modelId="{7C0F3929-69AB-4D0F-B3E0-6C08B5D8F89B}">
      <dsp:nvSpPr>
        <dsp:cNvPr id="0" name=""/>
        <dsp:cNvSpPr/>
      </dsp:nvSpPr>
      <dsp:spPr>
        <a:xfrm>
          <a:off x="0" y="2288693"/>
          <a:ext cx="5451763" cy="1144347"/>
        </a:xfrm>
        <a:prstGeom prst="trapezoid">
          <a:avLst>
            <a:gd name="adj" fmla="val 79401"/>
          </a:avLst>
        </a:prstGeom>
        <a:solidFill>
          <a:schemeClr val="accent3">
            <a:shade val="80000"/>
            <a:hueOff val="208197"/>
            <a:satOff val="-7159"/>
            <a:lumOff val="261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A1C1CF"/>
              </a:solidFill>
            </a:rPr>
            <a:t>.</a:t>
          </a:r>
        </a:p>
      </dsp:txBody>
      <dsp:txXfrm>
        <a:off x="954058" y="2288693"/>
        <a:ext cx="3543646" cy="1144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25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36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53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13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39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4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4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28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15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277091" y="872836"/>
            <a:ext cx="8451273" cy="32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u="sng">
                <a:solidFill>
                  <a:schemeClr val="accent3">
                    <a:lumMod val="75000"/>
                  </a:schemeClr>
                </a:solidFill>
              </a:rPr>
              <a:t>TEMA 1</a:t>
            </a:r>
            <a:br>
              <a:rPr lang="es-ES"/>
            </a:br>
            <a:r>
              <a:rPr lang="es-ES"/>
              <a:t>La crisi de l’Antic Règim (s.XVIII)</a:t>
            </a:r>
            <a:endParaRPr b="1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10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53" name="Google Shape;54;p13">
            <a:extLst>
              <a:ext uri="{FF2B5EF4-FFF2-40B4-BE49-F238E27FC236}">
                <a16:creationId xmlns:a16="http://schemas.microsoft.com/office/drawing/2014/main" id="{F76774A4-BE87-4946-AEEF-B8F76BA6877C}"/>
              </a:ext>
            </a:extLst>
          </p:cNvPr>
          <p:cNvSpPr txBox="1">
            <a:spLocks/>
          </p:cNvSpPr>
          <p:nvPr/>
        </p:nvSpPr>
        <p:spPr>
          <a:xfrm>
            <a:off x="332507" y="209550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PRINCIPALS PENSADORS</a:t>
            </a:r>
            <a:r>
              <a:rPr lang="es-ES" sz="2800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 (il·lustrats)</a:t>
            </a:r>
            <a:endParaRPr lang="es-ES" sz="2800" b="1" u="sng">
              <a:solidFill>
                <a:schemeClr val="accent3"/>
              </a:solidFill>
              <a:uFill>
                <a:solidFill>
                  <a:schemeClr val="accent6"/>
                </a:solidFill>
              </a:uFill>
              <a:latin typeface="Kalam"/>
              <a:cs typeface="Kalam"/>
              <a:sym typeface="Kalam"/>
            </a:endParaRP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73B744C6-FE92-4530-8006-E59F4D485815}"/>
              </a:ext>
            </a:extLst>
          </p:cNvPr>
          <p:cNvSpPr txBox="1">
            <a:spLocks/>
          </p:cNvSpPr>
          <p:nvPr/>
        </p:nvSpPr>
        <p:spPr>
          <a:xfrm>
            <a:off x="426759" y="591155"/>
            <a:ext cx="8253114" cy="182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Montesquieu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demana 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divisió de poders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front al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poder nacional del monarca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Rousseau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reclama 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llibertat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, 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igualtat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i </a:t>
            </a:r>
            <a:r>
              <a:rPr lang="es-ES" sz="1200" b="1" u="sng">
                <a:uFill>
                  <a:solidFill>
                    <a:schemeClr val="tx1"/>
                  </a:solidFill>
                </a:uFill>
              </a:rPr>
              <a:t>sobirania nacional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s-ES" sz="1200">
              <a:uFill>
                <a:solidFill>
                  <a:schemeClr val="accent6"/>
                </a:solidFill>
              </a:u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Voltaire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    defensa que tant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privilegiats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com </a:t>
            </a:r>
            <a:r>
              <a:rPr lang="es-ES" sz="1200" u="sng">
                <a:uFill>
                  <a:solidFill>
                    <a:schemeClr val="tx1"/>
                  </a:solidFill>
                </a:uFill>
              </a:rPr>
              <a:t>no privilegiats</a:t>
            </a:r>
            <a:r>
              <a:rPr lang="es-ES" sz="1200">
                <a:uFill>
                  <a:solidFill>
                    <a:schemeClr val="tx1"/>
                  </a:solidFill>
                </a:uFill>
              </a:rPr>
              <a:t> han de </a:t>
            </a:r>
            <a:r>
              <a:rPr lang="es-ES" sz="1200" b="1">
                <a:uFill>
                  <a:solidFill>
                    <a:schemeClr val="tx1"/>
                  </a:solidFill>
                </a:uFill>
              </a:rPr>
              <a:t>pagar impostos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>
                <a:uFill>
                  <a:solidFill>
                    <a:schemeClr val="accent6"/>
                  </a:solidFill>
                </a:uFill>
              </a:rPr>
              <a:t>                            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llibertat religiosa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(deixar de torturar als que no seguien la mateixa religió).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Diderot i D’Alembert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6"/>
                  </a:solidFill>
                </a:uFill>
              </a:rPr>
              <a:t> publiquen </a:t>
            </a: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L’Enciclopèdia </a:t>
            </a:r>
            <a:r>
              <a:rPr lang="es-ES" sz="1200" b="1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 b="1">
                <a:uFill>
                  <a:solidFill>
                    <a:schemeClr val="accent6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gran obra que pretenia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reunir tots els coneixements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de</a:t>
            </a:r>
            <a:b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                                                                                                         l’época basats en la 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raó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 i l’</a:t>
            </a:r>
            <a:r>
              <a:rPr lang="es-ES" sz="1200" u="sng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observació de la naturalesa</a:t>
            </a:r>
            <a:r>
              <a:rPr lang="es-ES" sz="1200">
                <a:uFill>
                  <a:solidFill>
                    <a:schemeClr val="tx1"/>
                  </a:solidFill>
                </a:uFill>
                <a:sym typeface="Wingdings" panose="05000000000000000000" pitchFamily="2" charset="2"/>
              </a:rPr>
              <a:t>.</a:t>
            </a:r>
            <a:endParaRPr lang="es-ES" sz="1200">
              <a:uFill>
                <a:solidFill>
                  <a:schemeClr val="tx1"/>
                </a:solidFill>
              </a:u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s-ES" sz="1200" b="1" u="sng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66A300-7BC2-40CC-8153-43FEEB62EAC5}"/>
              </a:ext>
            </a:extLst>
          </p:cNvPr>
          <p:cNvSpPr txBox="1"/>
          <p:nvPr/>
        </p:nvSpPr>
        <p:spPr>
          <a:xfrm>
            <a:off x="3837709" y="1085317"/>
            <a:ext cx="2707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Merriweather" panose="020B0604020202020204" charset="0"/>
              </a:rPr>
              <a:t>poder</a:t>
            </a:r>
            <a:r>
              <a:rPr lang="es-ES" sz="1050">
                <a:latin typeface="Merriweather" panose="020B0604020202020204" charset="0"/>
              </a:rPr>
              <a:t> </a:t>
            </a:r>
            <a:r>
              <a:rPr lang="es-ES" sz="1050">
                <a:solidFill>
                  <a:schemeClr val="accent3"/>
                </a:solidFill>
                <a:latin typeface="Merriweather" panose="020B0604020202020204" charset="0"/>
                <a:sym typeface="Wingdings" panose="05000000000000000000" pitchFamily="2" charset="2"/>
              </a:rPr>
              <a:t></a:t>
            </a:r>
            <a:r>
              <a:rPr lang="es-ES" sz="1050">
                <a:latin typeface="Merriweather" panose="020B0604020202020204" charset="0"/>
                <a:sym typeface="Wingdings" panose="05000000000000000000" pitchFamily="2" charset="2"/>
              </a:rPr>
              <a:t> </a:t>
            </a:r>
            <a:r>
              <a:rPr lang="es-ES" sz="1050" b="1">
                <a:solidFill>
                  <a:schemeClr val="tx1"/>
                </a:solidFill>
                <a:latin typeface="Merriweather" panose="020B0604020202020204" charset="0"/>
                <a:sym typeface="Wingdings" panose="05000000000000000000" pitchFamily="2" charset="2"/>
              </a:rPr>
              <a:t>poble</a:t>
            </a:r>
            <a:r>
              <a:rPr lang="es-ES" sz="1050">
                <a:latin typeface="Merriweather" panose="020B0604020202020204" charset="0"/>
                <a:sym typeface="Wingdings" panose="05000000000000000000" pitchFamily="2" charset="2"/>
              </a:rPr>
              <a:t> </a:t>
            </a:r>
            <a:r>
              <a:rPr lang="es-ES" sz="1050">
                <a:solidFill>
                  <a:schemeClr val="accent3"/>
                </a:solidFill>
                <a:latin typeface="Merriweather" panose="020B0604020202020204" charset="0"/>
                <a:sym typeface="Wingdings" panose="05000000000000000000" pitchFamily="2" charset="2"/>
              </a:rPr>
              <a:t></a:t>
            </a:r>
            <a:r>
              <a:rPr lang="es-ES" sz="1050">
                <a:latin typeface="Merriweather" panose="020B0604020202020204" charset="0"/>
                <a:sym typeface="Wingdings" panose="05000000000000000000" pitchFamily="2" charset="2"/>
              </a:rPr>
              <a:t> </a:t>
            </a:r>
            <a:r>
              <a:rPr lang="es-ES" sz="1050">
                <a:solidFill>
                  <a:schemeClr val="tx1"/>
                </a:solidFill>
                <a:latin typeface="Merriweather" panose="020B0604020202020204" charset="0"/>
                <a:sym typeface="Wingdings" panose="05000000000000000000" pitchFamily="2" charset="2"/>
              </a:rPr>
              <a:t>vota</a:t>
            </a:r>
            <a:r>
              <a:rPr lang="es-ES" sz="1050">
                <a:latin typeface="Merriweather" panose="020B0604020202020204" charset="0"/>
                <a:sym typeface="Wingdings" panose="05000000000000000000" pitchFamily="2" charset="2"/>
              </a:rPr>
              <a:t> </a:t>
            </a:r>
            <a:r>
              <a:rPr lang="es-ES" sz="1050">
                <a:solidFill>
                  <a:schemeClr val="accent3"/>
                </a:solidFill>
                <a:latin typeface="Merriweather" panose="020B0604020202020204" charset="0"/>
                <a:sym typeface="Wingdings" panose="05000000000000000000" pitchFamily="2" charset="2"/>
              </a:rPr>
              <a:t> </a:t>
            </a:r>
            <a:r>
              <a:rPr lang="es-ES" sz="1050" b="1">
                <a:solidFill>
                  <a:schemeClr val="tx1"/>
                </a:solidFill>
                <a:latin typeface="Merriweather" panose="020B0604020202020204" charset="0"/>
                <a:sym typeface="Wingdings" panose="05000000000000000000" pitchFamily="2" charset="2"/>
              </a:rPr>
              <a:t>representant</a:t>
            </a:r>
            <a:endParaRPr lang="es-ES" sz="1050">
              <a:solidFill>
                <a:schemeClr val="tx1"/>
              </a:solidFill>
              <a:latin typeface="Merriweather" panose="020B0604020202020204" charset="0"/>
              <a:sym typeface="Wingdings" panose="05000000000000000000" pitchFamily="2" charset="2"/>
            </a:endParaRPr>
          </a:p>
        </p:txBody>
      </p: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BB64F2C3-AE69-4BA4-BE38-572A82801125}"/>
              </a:ext>
            </a:extLst>
          </p:cNvPr>
          <p:cNvCxnSpPr>
            <a:cxnSpLocks/>
          </p:cNvCxnSpPr>
          <p:nvPr/>
        </p:nvCxnSpPr>
        <p:spPr>
          <a:xfrm>
            <a:off x="3650673" y="1085317"/>
            <a:ext cx="221672" cy="126958"/>
          </a:xfrm>
          <a:prstGeom prst="bentConnector3">
            <a:avLst>
              <a:gd name="adj1" fmla="val -3125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320BB61-D54F-4D38-AEED-4393FE331E6F}"/>
              </a:ext>
            </a:extLst>
          </p:cNvPr>
          <p:cNvCxnSpPr>
            <a:cxnSpLocks/>
          </p:cNvCxnSpPr>
          <p:nvPr/>
        </p:nvCxnSpPr>
        <p:spPr>
          <a:xfrm>
            <a:off x="1269190" y="1543268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9A10B00D-7F8E-49CA-AE07-F9B9B0A0CE00}"/>
              </a:ext>
            </a:extLst>
          </p:cNvPr>
          <p:cNvCxnSpPr>
            <a:cxnSpLocks/>
          </p:cNvCxnSpPr>
          <p:nvPr/>
        </p:nvCxnSpPr>
        <p:spPr>
          <a:xfrm>
            <a:off x="1269190" y="1779012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DB5F79DA-53B9-46FE-A1E6-2FD66ECA2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94152"/>
              </p:ext>
            </p:extLst>
          </p:nvPr>
        </p:nvGraphicFramePr>
        <p:xfrm>
          <a:off x="1351135" y="2624453"/>
          <a:ext cx="5962883" cy="152400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2406497">
                  <a:extLst>
                    <a:ext uri="{9D8B030D-6E8A-4147-A177-3AD203B41FA5}">
                      <a16:colId xmlns:a16="http://schemas.microsoft.com/office/drawing/2014/main" val="1940125772"/>
                    </a:ext>
                  </a:extLst>
                </a:gridCol>
                <a:gridCol w="3556386">
                  <a:extLst>
                    <a:ext uri="{9D8B030D-6E8A-4147-A177-3AD203B41FA5}">
                      <a16:colId xmlns:a16="http://schemas.microsoft.com/office/drawing/2014/main" val="3877946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400">
                          <a:latin typeface="Merriweather" panose="020B0604020202020204" charset="0"/>
                        </a:rPr>
                        <a:t>MONTESQUIEU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Merriweather" panose="020B0604020202020204" charset="0"/>
                        </a:rPr>
                        <a:t>divisió de poders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606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>
                          <a:latin typeface="Merriweather" panose="020B0604020202020204" charset="0"/>
                        </a:rPr>
                        <a:t>ROUSSEAU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latin typeface="Merriweather" panose="020B0604020202020204" charset="0"/>
                        </a:rPr>
                        <a:t>llibertat, igualtat i </a:t>
                      </a:r>
                      <a:r>
                        <a:rPr lang="es-ES" sz="1400" b="1">
                          <a:latin typeface="Merriweather" panose="020B0604020202020204" charset="0"/>
                        </a:rPr>
                        <a:t>sobirania nacional</a:t>
                      </a:r>
                      <a:endParaRPr lang="es-ES" sz="1400">
                        <a:latin typeface="Merriweather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6791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s-ES" sz="1400">
                          <a:latin typeface="Merriweather" panose="020B0604020202020204" charset="0"/>
                        </a:rPr>
                        <a:t>VOLTAIRE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Merriweather" panose="020B0604020202020204" charset="0"/>
                        </a:rPr>
                        <a:t>pagament impostos</a:t>
                      </a:r>
                      <a:r>
                        <a:rPr lang="es-ES" sz="1400" b="0">
                          <a:latin typeface="Merriweather" panose="020B0604020202020204" charset="0"/>
                        </a:rPr>
                        <a:t> per tots</a:t>
                      </a:r>
                      <a:endParaRPr lang="es-ES" sz="1400" b="1">
                        <a:latin typeface="Merriweather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3400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Merriweather" panose="020B0604020202020204" charset="0"/>
                        </a:rPr>
                        <a:t>llibertat religiosa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49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>
                          <a:latin typeface="Merriweather" panose="020B0604020202020204" charset="0"/>
                        </a:rPr>
                        <a:t>DIDEROT D’ALEMBERT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>
                          <a:latin typeface="Merriweather" panose="020B0604020202020204" charset="0"/>
                        </a:rPr>
                        <a:t>L’Enciclopèdia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73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21945CD-0D1B-47D2-801A-761525144F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5D02CAB6-EDC0-4CD2-86CE-B429C6740569}"/>
              </a:ext>
            </a:extLst>
          </p:cNvPr>
          <p:cNvSpPr txBox="1">
            <a:spLocks/>
          </p:cNvSpPr>
          <p:nvPr/>
        </p:nvSpPr>
        <p:spPr>
          <a:xfrm>
            <a:off x="590016" y="169810"/>
            <a:ext cx="5832600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ts val="2000"/>
            </a:pPr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5. LA REVOLUCIÓ ANGLESA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F03E982-75AA-4140-A14B-7BF4479BE37C}"/>
              </a:ext>
            </a:extLst>
          </p:cNvPr>
          <p:cNvSpPr/>
          <p:nvPr/>
        </p:nvSpPr>
        <p:spPr>
          <a:xfrm>
            <a:off x="447275" y="225835"/>
            <a:ext cx="548700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E46F525-ABFB-4A0D-B583-B031AE7FE108}"/>
              </a:ext>
            </a:extLst>
          </p:cNvPr>
          <p:cNvCxnSpPr>
            <a:cxnSpLocks/>
          </p:cNvCxnSpPr>
          <p:nvPr/>
        </p:nvCxnSpPr>
        <p:spPr>
          <a:xfrm>
            <a:off x="995975" y="682385"/>
            <a:ext cx="457748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7C3CA12E-C8C2-47BD-AFDC-43295CC5681B}"/>
              </a:ext>
            </a:extLst>
          </p:cNvPr>
          <p:cNvSpPr txBox="1">
            <a:spLocks/>
          </p:cNvSpPr>
          <p:nvPr/>
        </p:nvSpPr>
        <p:spPr>
          <a:xfrm>
            <a:off x="677974" y="727503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A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Anglaterra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el poder del rei estava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limitat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pel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Parlament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384DBD3-CCB1-4622-9314-C237D0C428E0}"/>
              </a:ext>
            </a:extLst>
          </p:cNvPr>
          <p:cNvCxnSpPr/>
          <p:nvPr/>
        </p:nvCxnSpPr>
        <p:spPr>
          <a:xfrm>
            <a:off x="601777" y="805290"/>
            <a:ext cx="0" cy="285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24630340-CBA7-4075-A126-0ADDC16DDEB7}"/>
              </a:ext>
            </a:extLst>
          </p:cNvPr>
          <p:cNvSpPr/>
          <p:nvPr/>
        </p:nvSpPr>
        <p:spPr>
          <a:xfrm rot="5400000">
            <a:off x="672498" y="1107721"/>
            <a:ext cx="308826" cy="274350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F00548-47E5-45C8-9CD5-592A85CA86C1}"/>
              </a:ext>
            </a:extLst>
          </p:cNvPr>
          <p:cNvSpPr txBox="1"/>
          <p:nvPr/>
        </p:nvSpPr>
        <p:spPr>
          <a:xfrm>
            <a:off x="178048" y="108173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1º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F73F0FB8-E1C4-43F1-974F-AC7F99C63FF1}"/>
              </a:ext>
            </a:extLst>
          </p:cNvPr>
          <p:cNvSpPr txBox="1">
            <a:spLocks/>
          </p:cNvSpPr>
          <p:nvPr/>
        </p:nvSpPr>
        <p:spPr>
          <a:xfrm>
            <a:off x="995975" y="1115602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S.XVII: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els reis volien imposar l’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absolutisme</a:t>
            </a:r>
            <a:endParaRPr lang="es-ES" sz="1200" b="1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32F6CB7-BE0B-447A-AD45-5AB989EAC7F2}"/>
              </a:ext>
            </a:extLst>
          </p:cNvPr>
          <p:cNvSpPr/>
          <p:nvPr/>
        </p:nvSpPr>
        <p:spPr>
          <a:xfrm rot="5400000">
            <a:off x="1102538" y="1457326"/>
            <a:ext cx="264965" cy="2978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D71BC4A1-D200-46BD-8646-46CF1772A7DF}"/>
              </a:ext>
            </a:extLst>
          </p:cNvPr>
          <p:cNvSpPr txBox="1">
            <a:spLocks/>
          </p:cNvSpPr>
          <p:nvPr/>
        </p:nvSpPr>
        <p:spPr>
          <a:xfrm>
            <a:off x="995974" y="1626406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1642-1649: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GUERRA CIVIL</a:t>
            </a:r>
            <a:endParaRPr lang="es-ES" sz="1200" b="1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35C991-5977-434E-BC34-91C9F94A6D3C}"/>
              </a:ext>
            </a:extLst>
          </p:cNvPr>
          <p:cNvSpPr txBox="1"/>
          <p:nvPr/>
        </p:nvSpPr>
        <p:spPr>
          <a:xfrm>
            <a:off x="161982" y="160210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2º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D5C574-C35F-41B0-9572-BBB8210519DB}"/>
              </a:ext>
            </a:extLst>
          </p:cNvPr>
          <p:cNvSpPr txBox="1"/>
          <p:nvPr/>
        </p:nvSpPr>
        <p:spPr>
          <a:xfrm>
            <a:off x="152409" y="206377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3º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C4C78246-25C2-4D8D-819C-8B48625B30F2}"/>
              </a:ext>
            </a:extLst>
          </p:cNvPr>
          <p:cNvSpPr txBox="1">
            <a:spLocks/>
          </p:cNvSpPr>
          <p:nvPr/>
        </p:nvSpPr>
        <p:spPr>
          <a:xfrm>
            <a:off x="672094" y="2085025"/>
            <a:ext cx="6771729" cy="760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Cromwell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+ defensors del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Parlament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ajusticiaren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Carles 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(mataren al rei)</a:t>
            </a:r>
            <a:br>
              <a:rPr lang="es-ES" sz="1200" b="1">
                <a:solidFill>
                  <a:schemeClr val="accent3"/>
                </a:solidFill>
                <a:latin typeface="Merriweather"/>
                <a:sym typeface="Merriweather"/>
              </a:rPr>
            </a:br>
            <a:r>
              <a:rPr lang="es-ES" sz="1200" b="1">
                <a:solidFill>
                  <a:schemeClr val="accent3"/>
                </a:solidFill>
                <a:latin typeface="Merriweather"/>
                <a:sym typeface="Merriweather"/>
              </a:rPr>
              <a:t>                                                                                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proclamaren una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república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   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Cromwell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dictador</a:t>
            </a:r>
            <a:endParaRPr lang="es-ES" sz="1200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F921338-160E-4D55-8A3C-AC382D9B2D91}"/>
              </a:ext>
            </a:extLst>
          </p:cNvPr>
          <p:cNvCxnSpPr>
            <a:cxnSpLocks/>
          </p:cNvCxnSpPr>
          <p:nvPr/>
        </p:nvCxnSpPr>
        <p:spPr>
          <a:xfrm flipV="1">
            <a:off x="692227" y="2108658"/>
            <a:ext cx="8172252" cy="2494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1F906CC-A1BD-4177-B45C-FE32A2C87BBE}"/>
              </a:ext>
            </a:extLst>
          </p:cNvPr>
          <p:cNvCxnSpPr>
            <a:cxnSpLocks/>
          </p:cNvCxnSpPr>
          <p:nvPr/>
        </p:nvCxnSpPr>
        <p:spPr>
          <a:xfrm>
            <a:off x="3434431" y="2312195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8376050-B841-4859-A8FF-15D72EEE7E0B}"/>
              </a:ext>
            </a:extLst>
          </p:cNvPr>
          <p:cNvCxnSpPr>
            <a:cxnSpLocks/>
          </p:cNvCxnSpPr>
          <p:nvPr/>
        </p:nvCxnSpPr>
        <p:spPr>
          <a:xfrm>
            <a:off x="3434431" y="2540101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CBC5CD2-DFB0-4F76-9717-EB80A3DCDC16}"/>
              </a:ext>
            </a:extLst>
          </p:cNvPr>
          <p:cNvSpPr txBox="1"/>
          <p:nvPr/>
        </p:nvSpPr>
        <p:spPr>
          <a:xfrm>
            <a:off x="96353" y="2615104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4º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FE2D62CD-5540-4B50-AE59-01ED7797350A}"/>
              </a:ext>
            </a:extLst>
          </p:cNvPr>
          <p:cNvSpPr txBox="1">
            <a:spLocks/>
          </p:cNvSpPr>
          <p:nvPr/>
        </p:nvSpPr>
        <p:spPr>
          <a:xfrm>
            <a:off x="604427" y="2635885"/>
            <a:ext cx="8407946" cy="760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Va morir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Cromwell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Carles II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controlat pel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Parlament</a:t>
            </a:r>
            <a:b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</a:b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                                       Llei </a:t>
            </a:r>
            <a:r>
              <a:rPr lang="es-ES" sz="1200" b="1" i="1">
                <a:solidFill>
                  <a:schemeClr val="dk1"/>
                </a:solidFill>
                <a:latin typeface="Merriweather"/>
                <a:sym typeface="Merriweather"/>
              </a:rPr>
              <a:t>habeas corpus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donava garantia legal als agricultors de tindre un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juici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just si és acusat</a:t>
            </a:r>
            <a:endParaRPr lang="es-ES" sz="1200" b="1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B840EC3-868F-4DED-B057-43581A92CBFF}"/>
              </a:ext>
            </a:extLst>
          </p:cNvPr>
          <p:cNvCxnSpPr>
            <a:cxnSpLocks/>
          </p:cNvCxnSpPr>
          <p:nvPr/>
        </p:nvCxnSpPr>
        <p:spPr>
          <a:xfrm>
            <a:off x="2055117" y="2856602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F538ADD-1018-4FE4-B470-86BFD9E320A0}"/>
              </a:ext>
            </a:extLst>
          </p:cNvPr>
          <p:cNvCxnSpPr>
            <a:cxnSpLocks/>
          </p:cNvCxnSpPr>
          <p:nvPr/>
        </p:nvCxnSpPr>
        <p:spPr>
          <a:xfrm>
            <a:off x="2055117" y="3076769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8EA5A7-EF6F-471A-9ED3-1963C975D6F2}"/>
              </a:ext>
            </a:extLst>
          </p:cNvPr>
          <p:cNvSpPr txBox="1"/>
          <p:nvPr/>
        </p:nvSpPr>
        <p:spPr>
          <a:xfrm>
            <a:off x="96352" y="3311882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5º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C45AA89-3B39-44C9-BF20-CC69412FB278}"/>
              </a:ext>
            </a:extLst>
          </p:cNvPr>
          <p:cNvCxnSpPr>
            <a:cxnSpLocks/>
          </p:cNvCxnSpPr>
          <p:nvPr/>
        </p:nvCxnSpPr>
        <p:spPr>
          <a:xfrm flipV="1">
            <a:off x="699309" y="3226516"/>
            <a:ext cx="8101471" cy="51367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Google Shape;55;p13">
            <a:extLst>
              <a:ext uri="{FF2B5EF4-FFF2-40B4-BE49-F238E27FC236}">
                <a16:creationId xmlns:a16="http://schemas.microsoft.com/office/drawing/2014/main" id="{95C76978-8302-4FAA-BA04-EC5D4AC2CD53}"/>
              </a:ext>
            </a:extLst>
          </p:cNvPr>
          <p:cNvSpPr txBox="1">
            <a:spLocks/>
          </p:cNvSpPr>
          <p:nvPr/>
        </p:nvSpPr>
        <p:spPr>
          <a:xfrm>
            <a:off x="583645" y="3370176"/>
            <a:ext cx="8407946" cy="760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Jacob II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va intentar imposar novament l’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absolutisme</a:t>
            </a:r>
            <a:endParaRPr lang="es-ES" sz="1200" b="1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DADE6DB1-23B4-4ED5-B718-E5D5C9A7205D}"/>
              </a:ext>
            </a:extLst>
          </p:cNvPr>
          <p:cNvCxnSpPr>
            <a:cxnSpLocks/>
          </p:cNvCxnSpPr>
          <p:nvPr/>
        </p:nvCxnSpPr>
        <p:spPr>
          <a:xfrm>
            <a:off x="1182280" y="3597821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CEFCA63A-0579-4C81-8A5A-FCE702598178}"/>
              </a:ext>
            </a:extLst>
          </p:cNvPr>
          <p:cNvSpPr/>
          <p:nvPr/>
        </p:nvSpPr>
        <p:spPr>
          <a:xfrm rot="5400000">
            <a:off x="699926" y="3705919"/>
            <a:ext cx="264965" cy="29787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Google Shape;55;p13">
            <a:extLst>
              <a:ext uri="{FF2B5EF4-FFF2-40B4-BE49-F238E27FC236}">
                <a16:creationId xmlns:a16="http://schemas.microsoft.com/office/drawing/2014/main" id="{3F6690AF-595E-43CB-A27D-9C011B125700}"/>
              </a:ext>
            </a:extLst>
          </p:cNvPr>
          <p:cNvSpPr txBox="1">
            <a:spLocks/>
          </p:cNvSpPr>
          <p:nvPr/>
        </p:nvSpPr>
        <p:spPr>
          <a:xfrm>
            <a:off x="652915" y="3888159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1689: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REVOLUCIÓ     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ajusticiaren Jacob II</a:t>
            </a:r>
            <a:endParaRPr lang="es-ES" sz="1200" b="1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8E9A86C-2B05-4DAA-BD8E-756198956FCB}"/>
              </a:ext>
            </a:extLst>
          </p:cNvPr>
          <p:cNvSpPr txBox="1"/>
          <p:nvPr/>
        </p:nvSpPr>
        <p:spPr>
          <a:xfrm>
            <a:off x="86682" y="3879302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6º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B49A1B0-07A2-4141-BB8F-1CA7E26EA8AC}"/>
              </a:ext>
            </a:extLst>
          </p:cNvPr>
          <p:cNvSpPr txBox="1"/>
          <p:nvPr/>
        </p:nvSpPr>
        <p:spPr>
          <a:xfrm>
            <a:off x="82546" y="4378066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>
                <a:solidFill>
                  <a:schemeClr val="accent6"/>
                </a:solidFill>
                <a:latin typeface="Merriweather" panose="020B0604020202020204" charset="0"/>
              </a:rPr>
              <a:t>7º</a:t>
            </a:r>
            <a:endParaRPr lang="es-ES" b="1">
              <a:solidFill>
                <a:schemeClr val="accent6"/>
              </a:solidFill>
              <a:latin typeface="Merriweather" panose="020B0604020202020204" charset="0"/>
            </a:endParaRPr>
          </a:p>
        </p:txBody>
      </p:sp>
      <p:sp>
        <p:nvSpPr>
          <p:cNvPr id="31" name="Google Shape;55;p13">
            <a:extLst>
              <a:ext uri="{FF2B5EF4-FFF2-40B4-BE49-F238E27FC236}">
                <a16:creationId xmlns:a16="http://schemas.microsoft.com/office/drawing/2014/main" id="{7EF62341-53A2-4DB0-8C36-48B83867C0E1}"/>
              </a:ext>
            </a:extLst>
          </p:cNvPr>
          <p:cNvSpPr txBox="1">
            <a:spLocks/>
          </p:cNvSpPr>
          <p:nvPr/>
        </p:nvSpPr>
        <p:spPr>
          <a:xfrm>
            <a:off x="583645" y="4382678"/>
            <a:ext cx="8407946" cy="760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Guillem d’Orange 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(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holandés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)     nou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rei elegit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</a:t>
            </a:r>
            <a:r>
              <a:rPr lang="es-ES" sz="1200" b="1" i="1">
                <a:solidFill>
                  <a:schemeClr val="dk1"/>
                </a:solidFill>
                <a:latin typeface="Merriweather"/>
                <a:sym typeface="Merriweather"/>
              </a:rPr>
              <a:t>Bill of Rights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(drets del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Parlament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front al rei)</a:t>
            </a:r>
            <a:br>
              <a:rPr lang="es-ES" sz="1200" b="1" i="1">
                <a:solidFill>
                  <a:schemeClr val="dk1"/>
                </a:solidFill>
                <a:latin typeface="Merriweather"/>
                <a:sym typeface="Merriweather"/>
              </a:rPr>
            </a:br>
            <a:r>
              <a:rPr lang="es-ES" sz="1200" b="1" i="1">
                <a:solidFill>
                  <a:schemeClr val="dk1"/>
                </a:solidFill>
                <a:latin typeface="Merriweather"/>
                <a:sym typeface="Merriweather"/>
              </a:rPr>
              <a:t>                                                                                                 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monarquia parlamentària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(separació de poders)</a:t>
            </a:r>
            <a:endParaRPr lang="es-ES" sz="1200" b="1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AE7724D-A17E-49BA-8609-76FD88C9DCFE}"/>
              </a:ext>
            </a:extLst>
          </p:cNvPr>
          <p:cNvCxnSpPr>
            <a:cxnSpLocks/>
          </p:cNvCxnSpPr>
          <p:nvPr/>
        </p:nvCxnSpPr>
        <p:spPr>
          <a:xfrm>
            <a:off x="2796335" y="4621551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3C0877C-51E9-484A-AA27-CF18CBA29B8E}"/>
              </a:ext>
            </a:extLst>
          </p:cNvPr>
          <p:cNvCxnSpPr>
            <a:cxnSpLocks/>
          </p:cNvCxnSpPr>
          <p:nvPr/>
        </p:nvCxnSpPr>
        <p:spPr>
          <a:xfrm>
            <a:off x="4008607" y="4600768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9FDAAF9-0DB2-4D9B-9DB7-6A209BC16EBF}"/>
              </a:ext>
            </a:extLst>
          </p:cNvPr>
          <p:cNvCxnSpPr>
            <a:cxnSpLocks/>
          </p:cNvCxnSpPr>
          <p:nvPr/>
        </p:nvCxnSpPr>
        <p:spPr>
          <a:xfrm>
            <a:off x="3987825" y="4829368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719ADEA-FCCA-4000-90F3-B85D811C6C7B}"/>
              </a:ext>
            </a:extLst>
          </p:cNvPr>
          <p:cNvCxnSpPr>
            <a:cxnSpLocks/>
          </p:cNvCxnSpPr>
          <p:nvPr/>
        </p:nvCxnSpPr>
        <p:spPr>
          <a:xfrm flipV="1">
            <a:off x="692227" y="2700893"/>
            <a:ext cx="8172252" cy="7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005D8074-C5D3-462D-95D5-C4D86E9ED1EF}"/>
              </a:ext>
            </a:extLst>
          </p:cNvPr>
          <p:cNvCxnSpPr>
            <a:cxnSpLocks/>
          </p:cNvCxnSpPr>
          <p:nvPr/>
        </p:nvCxnSpPr>
        <p:spPr>
          <a:xfrm>
            <a:off x="5644232" y="2525435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BCA92E1-AED4-456E-BEEE-F9C0268F8B1C}"/>
              </a:ext>
            </a:extLst>
          </p:cNvPr>
          <p:cNvCxnSpPr>
            <a:cxnSpLocks/>
          </p:cNvCxnSpPr>
          <p:nvPr/>
        </p:nvCxnSpPr>
        <p:spPr>
          <a:xfrm>
            <a:off x="2028588" y="4110217"/>
            <a:ext cx="163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C38FB6EF-9DC0-4185-A675-B7F7F6F6BF2C}"/>
              </a:ext>
            </a:extLst>
          </p:cNvPr>
          <p:cNvSpPr/>
          <p:nvPr/>
        </p:nvSpPr>
        <p:spPr>
          <a:xfrm>
            <a:off x="3343058" y="3831281"/>
            <a:ext cx="2715967" cy="925562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A377F0-9903-4BC3-989D-0C91F95AF8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sp>
        <p:nvSpPr>
          <p:cNvPr id="20" name="Google Shape;54;p13">
            <a:extLst>
              <a:ext uri="{FF2B5EF4-FFF2-40B4-BE49-F238E27FC236}">
                <a16:creationId xmlns:a16="http://schemas.microsoft.com/office/drawing/2014/main" id="{A6D1E43D-9CED-45C8-BFF7-734FEC0D1694}"/>
              </a:ext>
            </a:extLst>
          </p:cNvPr>
          <p:cNvSpPr txBox="1">
            <a:spLocks/>
          </p:cNvSpPr>
          <p:nvPr/>
        </p:nvSpPr>
        <p:spPr>
          <a:xfrm>
            <a:off x="426758" y="205006"/>
            <a:ext cx="5832600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ts val="2000"/>
            </a:pPr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6. LA REVOLUCIÓ AMERICANA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B8E3300-0CFC-40A0-BC63-624DA72826A4}"/>
              </a:ext>
            </a:extLst>
          </p:cNvPr>
          <p:cNvSpPr/>
          <p:nvPr/>
        </p:nvSpPr>
        <p:spPr>
          <a:xfrm>
            <a:off x="284017" y="261031"/>
            <a:ext cx="548700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C8D52F4-2F0B-49F9-909A-7FE911E93548}"/>
              </a:ext>
            </a:extLst>
          </p:cNvPr>
          <p:cNvCxnSpPr>
            <a:cxnSpLocks/>
          </p:cNvCxnSpPr>
          <p:nvPr/>
        </p:nvCxnSpPr>
        <p:spPr>
          <a:xfrm>
            <a:off x="832717" y="717581"/>
            <a:ext cx="5055465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770A3102-3C1E-4943-896A-A2E5B114645B}"/>
              </a:ext>
            </a:extLst>
          </p:cNvPr>
          <p:cNvSpPr txBox="1">
            <a:spLocks/>
          </p:cNvSpPr>
          <p:nvPr/>
        </p:nvSpPr>
        <p:spPr>
          <a:xfrm>
            <a:off x="497212" y="823778"/>
            <a:ext cx="3236588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latin typeface="Merriweather"/>
                <a:sym typeface="Merriweather"/>
              </a:rPr>
              <a:t>ANGLATERRA          </a:t>
            </a:r>
            <a:r>
              <a:rPr lang="es-ES" sz="1600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13 colonies</a:t>
            </a:r>
            <a:endParaRPr lang="es-ES" sz="1600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779979E-AA91-4A23-94B1-9DF1047C6874}"/>
              </a:ext>
            </a:extLst>
          </p:cNvPr>
          <p:cNvSpPr/>
          <p:nvPr/>
        </p:nvSpPr>
        <p:spPr>
          <a:xfrm>
            <a:off x="2022763" y="1011442"/>
            <a:ext cx="325582" cy="14889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Google Shape;55;p13">
            <a:extLst>
              <a:ext uri="{FF2B5EF4-FFF2-40B4-BE49-F238E27FC236}">
                <a16:creationId xmlns:a16="http://schemas.microsoft.com/office/drawing/2014/main" id="{D713445C-E520-460D-A8EB-B2CAD73BB41B}"/>
              </a:ext>
            </a:extLst>
          </p:cNvPr>
          <p:cNvSpPr txBox="1">
            <a:spLocks/>
          </p:cNvSpPr>
          <p:nvPr/>
        </p:nvSpPr>
        <p:spPr>
          <a:xfrm>
            <a:off x="2801594" y="1228414"/>
            <a:ext cx="6090626" cy="775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no tenien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representacin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política</a:t>
            </a:r>
          </a:p>
          <a:p>
            <a:pPr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pagaven molts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impostos</a:t>
            </a:r>
          </a:p>
          <a:p>
            <a:pPr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Anglaterra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monopoli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comercial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(controlaven el seu comerç)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017EE03B-EC50-417B-A409-F5C4F3BF0AAD}"/>
              </a:ext>
            </a:extLst>
          </p:cNvPr>
          <p:cNvCxnSpPr>
            <a:cxnSpLocks/>
          </p:cNvCxnSpPr>
          <p:nvPr/>
        </p:nvCxnSpPr>
        <p:spPr>
          <a:xfrm>
            <a:off x="2542309" y="1188047"/>
            <a:ext cx="0" cy="62689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17CE85F1-DA29-43D1-8D57-A0B3FCD3BDDF}"/>
              </a:ext>
            </a:extLst>
          </p:cNvPr>
          <p:cNvCxnSpPr/>
          <p:nvPr/>
        </p:nvCxnSpPr>
        <p:spPr>
          <a:xfrm>
            <a:off x="2542309" y="1364672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7B4D9358-21D2-4F82-86E9-6ECE1D8E66FF}"/>
              </a:ext>
            </a:extLst>
          </p:cNvPr>
          <p:cNvCxnSpPr/>
          <p:nvPr/>
        </p:nvCxnSpPr>
        <p:spPr>
          <a:xfrm>
            <a:off x="2537979" y="1590097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17A71A6-C65F-438B-8C81-15BE0C91981E}"/>
              </a:ext>
            </a:extLst>
          </p:cNvPr>
          <p:cNvCxnSpPr/>
          <p:nvPr/>
        </p:nvCxnSpPr>
        <p:spPr>
          <a:xfrm>
            <a:off x="2537978" y="1811192"/>
            <a:ext cx="221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Abrir llave 32">
            <a:extLst>
              <a:ext uri="{FF2B5EF4-FFF2-40B4-BE49-F238E27FC236}">
                <a16:creationId xmlns:a16="http://schemas.microsoft.com/office/drawing/2014/main" id="{BA9F7ACC-D0D2-4482-9461-81173953CDA9}"/>
              </a:ext>
            </a:extLst>
          </p:cNvPr>
          <p:cNvSpPr/>
          <p:nvPr/>
        </p:nvSpPr>
        <p:spPr>
          <a:xfrm rot="16200000">
            <a:off x="5026801" y="-221249"/>
            <a:ext cx="171431" cy="4621846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Google Shape;55;p13">
            <a:extLst>
              <a:ext uri="{FF2B5EF4-FFF2-40B4-BE49-F238E27FC236}">
                <a16:creationId xmlns:a16="http://schemas.microsoft.com/office/drawing/2014/main" id="{4E5979E0-368A-4C93-8597-17B1E718EBA5}"/>
              </a:ext>
            </a:extLst>
          </p:cNvPr>
          <p:cNvSpPr txBox="1">
            <a:spLocks/>
          </p:cNvSpPr>
          <p:nvPr/>
        </p:nvSpPr>
        <p:spPr>
          <a:xfrm>
            <a:off x="2863938" y="2043275"/>
            <a:ext cx="5359113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100">
                <a:solidFill>
                  <a:schemeClr val="dk1"/>
                </a:solidFill>
                <a:latin typeface="Merriweather"/>
                <a:sym typeface="Merriweather"/>
              </a:rPr>
              <a:t> Influits per les </a:t>
            </a:r>
            <a:r>
              <a:rPr lang="es-ES" sz="1100" u="sng">
                <a:solidFill>
                  <a:schemeClr val="dk1"/>
                </a:solidFill>
                <a:latin typeface="Merriweather"/>
                <a:sym typeface="Merriweather"/>
              </a:rPr>
              <a:t>idees il·lustrades</a:t>
            </a:r>
            <a:r>
              <a:rPr lang="es-ES" sz="11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1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1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600" b="1">
                <a:solidFill>
                  <a:schemeClr val="dk1"/>
                </a:solidFill>
                <a:latin typeface="Merriweather"/>
                <a:sym typeface="Merriweather"/>
              </a:rPr>
              <a:t>REVOLTA (</a:t>
            </a:r>
            <a:r>
              <a:rPr lang="es-ES" sz="1600" b="1">
                <a:solidFill>
                  <a:schemeClr val="accent3"/>
                </a:solidFill>
                <a:latin typeface="Merriweather"/>
                <a:sym typeface="Merriweather"/>
              </a:rPr>
              <a:t>1776</a:t>
            </a:r>
            <a:r>
              <a:rPr lang="es-ES" sz="1600" b="1">
                <a:solidFill>
                  <a:schemeClr val="dk1"/>
                </a:solidFill>
                <a:latin typeface="Merriweather"/>
                <a:sym typeface="Merriweather"/>
              </a:rPr>
              <a:t>)</a:t>
            </a:r>
            <a:endParaRPr lang="es-ES" sz="1600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37" name="Google Shape;55;p13">
            <a:extLst>
              <a:ext uri="{FF2B5EF4-FFF2-40B4-BE49-F238E27FC236}">
                <a16:creationId xmlns:a16="http://schemas.microsoft.com/office/drawing/2014/main" id="{BBFCB3AE-4CE7-46B6-B24B-452A09D90B9B}"/>
              </a:ext>
            </a:extLst>
          </p:cNvPr>
          <p:cNvSpPr txBox="1">
            <a:spLocks/>
          </p:cNvSpPr>
          <p:nvPr/>
        </p:nvSpPr>
        <p:spPr>
          <a:xfrm>
            <a:off x="2863938" y="2486151"/>
            <a:ext cx="6090626" cy="775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Proclamaren la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independència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llibertat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REVOLTA DEL TÉ: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llançaven vaixells amb té al mar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no pagar impostos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G.Washington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(cap de l’exèrcit)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milícies armades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(donà armes al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poble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)</a:t>
            </a:r>
            <a:endParaRPr lang="es-ES" sz="1200" b="1">
              <a:solidFill>
                <a:schemeClr val="dk1"/>
              </a:solidFill>
              <a:latin typeface="Merriweather"/>
              <a:sym typeface="Merriweather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B06166D-3B4A-4843-89FE-770176C03588}"/>
              </a:ext>
            </a:extLst>
          </p:cNvPr>
          <p:cNvCxnSpPr/>
          <p:nvPr/>
        </p:nvCxnSpPr>
        <p:spPr>
          <a:xfrm>
            <a:off x="2863938" y="2486397"/>
            <a:ext cx="427115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27528D31-021F-46EA-9D02-DA44A28726BA}"/>
              </a:ext>
            </a:extLst>
          </p:cNvPr>
          <p:cNvSpPr/>
          <p:nvPr/>
        </p:nvSpPr>
        <p:spPr>
          <a:xfrm>
            <a:off x="5422153" y="3328557"/>
            <a:ext cx="3318164" cy="37601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Google Shape;55;p13">
            <a:extLst>
              <a:ext uri="{FF2B5EF4-FFF2-40B4-BE49-F238E27FC236}">
                <a16:creationId xmlns:a16="http://schemas.microsoft.com/office/drawing/2014/main" id="{7ABF4BEB-17BD-4BA3-A5CC-198BD1C4E2D7}"/>
              </a:ext>
            </a:extLst>
          </p:cNvPr>
          <p:cNvSpPr txBox="1">
            <a:spLocks/>
          </p:cNvSpPr>
          <p:nvPr/>
        </p:nvSpPr>
        <p:spPr>
          <a:xfrm>
            <a:off x="5593692" y="3260618"/>
            <a:ext cx="3236588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latin typeface="Merriweather"/>
                <a:sym typeface="Merriweather"/>
              </a:rPr>
              <a:t>NORTEAMERICANS </a:t>
            </a:r>
            <a:r>
              <a:rPr lang="es-ES" sz="1600">
                <a:solidFill>
                  <a:schemeClr val="dk1"/>
                </a:solidFill>
                <a:latin typeface="Merriweather"/>
                <a:sym typeface="Merriweather"/>
              </a:rPr>
              <a:t>(E.E.U.U)</a:t>
            </a:r>
            <a:endParaRPr lang="es-ES" sz="1600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FA620F7-B35C-43DB-AC8F-B1D686C5C84F}"/>
              </a:ext>
            </a:extLst>
          </p:cNvPr>
          <p:cNvSpPr/>
          <p:nvPr/>
        </p:nvSpPr>
        <p:spPr>
          <a:xfrm>
            <a:off x="531468" y="3332307"/>
            <a:ext cx="1845251" cy="37601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Google Shape;55;p13">
            <a:extLst>
              <a:ext uri="{FF2B5EF4-FFF2-40B4-BE49-F238E27FC236}">
                <a16:creationId xmlns:a16="http://schemas.microsoft.com/office/drawing/2014/main" id="{5973C362-B038-4288-B475-DC33E881ECBC}"/>
              </a:ext>
            </a:extLst>
          </p:cNvPr>
          <p:cNvSpPr txBox="1">
            <a:spLocks/>
          </p:cNvSpPr>
          <p:nvPr/>
        </p:nvSpPr>
        <p:spPr>
          <a:xfrm>
            <a:off x="703007" y="3264368"/>
            <a:ext cx="1514385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latin typeface="Merriweather"/>
                <a:sym typeface="Merriweather"/>
              </a:rPr>
              <a:t>ANGLATERRA</a:t>
            </a:r>
            <a:endParaRPr lang="es-ES" sz="1600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44" name="Signo de multiplicación 43">
            <a:extLst>
              <a:ext uri="{FF2B5EF4-FFF2-40B4-BE49-F238E27FC236}">
                <a16:creationId xmlns:a16="http://schemas.microsoft.com/office/drawing/2014/main" id="{139E0CF6-506D-40C1-89D6-75A26160B536}"/>
              </a:ext>
            </a:extLst>
          </p:cNvPr>
          <p:cNvSpPr/>
          <p:nvPr/>
        </p:nvSpPr>
        <p:spPr>
          <a:xfrm>
            <a:off x="5227277" y="3402820"/>
            <a:ext cx="303983" cy="25083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651E2A6-3960-4BA1-A400-33395116BE7D}"/>
              </a:ext>
            </a:extLst>
          </p:cNvPr>
          <p:cNvSpPr txBox="1"/>
          <p:nvPr/>
        </p:nvSpPr>
        <p:spPr>
          <a:xfrm>
            <a:off x="2687509" y="326833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 panose="020B0604020202020204" charset="0"/>
              </a:rPr>
              <a:t>guerra d’independència</a:t>
            </a:r>
            <a:endParaRPr lang="es-ES" u="sng">
              <a:solidFill>
                <a:schemeClr val="tx1"/>
              </a:solidFill>
              <a:uFill>
                <a:solidFill>
                  <a:schemeClr val="accent3"/>
                </a:solidFill>
              </a:uFill>
              <a:latin typeface="Merriweather" panose="020B0604020202020204" charset="0"/>
            </a:endParaRPr>
          </a:p>
          <a:p>
            <a:pPr algn="ctr"/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236 batalles</a:t>
            </a:r>
          </a:p>
        </p:txBody>
      </p:sp>
      <p:sp>
        <p:nvSpPr>
          <p:cNvPr id="46" name="Signo de multiplicación 45">
            <a:extLst>
              <a:ext uri="{FF2B5EF4-FFF2-40B4-BE49-F238E27FC236}">
                <a16:creationId xmlns:a16="http://schemas.microsoft.com/office/drawing/2014/main" id="{B62FFC5D-5B9D-45DE-A423-2FF042C557AE}"/>
              </a:ext>
            </a:extLst>
          </p:cNvPr>
          <p:cNvSpPr/>
          <p:nvPr/>
        </p:nvSpPr>
        <p:spPr>
          <a:xfrm>
            <a:off x="2220963" y="3402820"/>
            <a:ext cx="303983" cy="25083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Flecha: hacia abajo 46">
            <a:extLst>
              <a:ext uri="{FF2B5EF4-FFF2-40B4-BE49-F238E27FC236}">
                <a16:creationId xmlns:a16="http://schemas.microsoft.com/office/drawing/2014/main" id="{20CAC5C4-1F0D-4252-A295-B94C3765EDC2}"/>
              </a:ext>
            </a:extLst>
          </p:cNvPr>
          <p:cNvSpPr/>
          <p:nvPr/>
        </p:nvSpPr>
        <p:spPr>
          <a:xfrm>
            <a:off x="1143000" y="1267731"/>
            <a:ext cx="307007" cy="19928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6BD9892-BBD5-436F-AED3-B81FA6E07E40}"/>
              </a:ext>
            </a:extLst>
          </p:cNvPr>
          <p:cNvSpPr txBox="1"/>
          <p:nvPr/>
        </p:nvSpPr>
        <p:spPr>
          <a:xfrm rot="16200000">
            <a:off x="599172" y="2068899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Jorge III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929F4E6-7B2F-4073-9CEC-0DCE4E74FE9E}"/>
              </a:ext>
            </a:extLst>
          </p:cNvPr>
          <p:cNvSpPr txBox="1"/>
          <p:nvPr/>
        </p:nvSpPr>
        <p:spPr>
          <a:xfrm rot="16200000">
            <a:off x="766299" y="2084288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mana un exèrcit</a:t>
            </a:r>
          </a:p>
        </p:txBody>
      </p:sp>
      <p:sp>
        <p:nvSpPr>
          <p:cNvPr id="50" name="Flecha: curvada hacia la derecha 49">
            <a:extLst>
              <a:ext uri="{FF2B5EF4-FFF2-40B4-BE49-F238E27FC236}">
                <a16:creationId xmlns:a16="http://schemas.microsoft.com/office/drawing/2014/main" id="{E2E61F91-539C-430B-94FE-0BD64BADEA9C}"/>
              </a:ext>
            </a:extLst>
          </p:cNvPr>
          <p:cNvSpPr/>
          <p:nvPr/>
        </p:nvSpPr>
        <p:spPr>
          <a:xfrm>
            <a:off x="2953934" y="3595541"/>
            <a:ext cx="311727" cy="724181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Google Shape;55;p13">
            <a:extLst>
              <a:ext uri="{FF2B5EF4-FFF2-40B4-BE49-F238E27FC236}">
                <a16:creationId xmlns:a16="http://schemas.microsoft.com/office/drawing/2014/main" id="{96F69E09-9054-47EB-8670-EFCDEC0F728A}"/>
              </a:ext>
            </a:extLst>
          </p:cNvPr>
          <p:cNvSpPr txBox="1">
            <a:spLocks/>
          </p:cNvSpPr>
          <p:nvPr/>
        </p:nvSpPr>
        <p:spPr>
          <a:xfrm>
            <a:off x="3420455" y="3831281"/>
            <a:ext cx="2638570" cy="9768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300"/>
              </a:spcBef>
              <a:buClr>
                <a:schemeClr val="accent3"/>
              </a:buClr>
              <a:buSzPct val="125000"/>
              <a:buFont typeface="+mj-lt"/>
              <a:buAutoNum type="arabicPeriod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Saratoga</a:t>
            </a:r>
          </a:p>
          <a:p>
            <a:pPr marL="228600" indent="-228600">
              <a:spcBef>
                <a:spcPts val="300"/>
              </a:spcBef>
              <a:buClr>
                <a:schemeClr val="accent3"/>
              </a:buClr>
              <a:buSzPct val="125000"/>
              <a:buFont typeface="+mj-lt"/>
              <a:buAutoNum type="arabicPeriod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Lexington</a:t>
            </a:r>
          </a:p>
          <a:p>
            <a:pPr marL="228600" indent="-228600">
              <a:spcBef>
                <a:spcPts val="300"/>
              </a:spcBef>
              <a:buClr>
                <a:schemeClr val="accent3"/>
              </a:buClr>
              <a:buSzPct val="125000"/>
              <a:buFont typeface="+mj-lt"/>
              <a:buAutoNum type="arabicPeriod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Concord</a:t>
            </a:r>
          </a:p>
          <a:p>
            <a:pPr marL="228600" indent="-228600">
              <a:spcBef>
                <a:spcPts val="300"/>
              </a:spcBef>
              <a:buClr>
                <a:schemeClr val="accent3"/>
              </a:buClr>
              <a:buSzPct val="125000"/>
              <a:buFont typeface="+mj-lt"/>
              <a:buAutoNum type="arabicPeriod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Yorktown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batalla definitiva</a:t>
            </a:r>
            <a:endParaRPr lang="es-ES" sz="1200" b="1">
              <a:solidFill>
                <a:schemeClr val="dk1"/>
              </a:solidFill>
              <a:latin typeface="Merriweather"/>
              <a:sym typeface="Merriweather"/>
            </a:endParaRPr>
          </a:p>
        </p:txBody>
      </p:sp>
      <p:sp>
        <p:nvSpPr>
          <p:cNvPr id="53" name="Google Shape;55;p13">
            <a:extLst>
              <a:ext uri="{FF2B5EF4-FFF2-40B4-BE49-F238E27FC236}">
                <a16:creationId xmlns:a16="http://schemas.microsoft.com/office/drawing/2014/main" id="{9136537F-3ABE-4126-A0A4-9808E1CC1038}"/>
              </a:ext>
            </a:extLst>
          </p:cNvPr>
          <p:cNvSpPr txBox="1">
            <a:spLocks/>
          </p:cNvSpPr>
          <p:nvPr/>
        </p:nvSpPr>
        <p:spPr>
          <a:xfrm>
            <a:off x="4086364" y="4669951"/>
            <a:ext cx="1229353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accent3"/>
                </a:solidFill>
                <a:latin typeface="Merriweather"/>
                <a:sym typeface="Merriweather"/>
              </a:rPr>
              <a:t>1776-1783</a:t>
            </a:r>
            <a:endParaRPr lang="es-ES" sz="1600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54" name="Cerrar llave 53">
            <a:extLst>
              <a:ext uri="{FF2B5EF4-FFF2-40B4-BE49-F238E27FC236}">
                <a16:creationId xmlns:a16="http://schemas.microsoft.com/office/drawing/2014/main" id="{02E62900-EE09-4804-BE2E-6E3AD59D5DA1}"/>
              </a:ext>
            </a:extLst>
          </p:cNvPr>
          <p:cNvSpPr/>
          <p:nvPr/>
        </p:nvSpPr>
        <p:spPr>
          <a:xfrm>
            <a:off x="6029499" y="3805621"/>
            <a:ext cx="80356" cy="976881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8A1E8CC-2224-4AC3-B10B-D0CC596C4FCF}"/>
              </a:ext>
            </a:extLst>
          </p:cNvPr>
          <p:cNvSpPr txBox="1">
            <a:spLocks/>
          </p:cNvSpPr>
          <p:nvPr/>
        </p:nvSpPr>
        <p:spPr>
          <a:xfrm>
            <a:off x="6200493" y="3805621"/>
            <a:ext cx="2943507" cy="10524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GUANYADORS: </a:t>
            </a:r>
            <a:r>
              <a:rPr lang="es-ES" sz="1200" b="1">
                <a:solidFill>
                  <a:schemeClr val="accent3"/>
                </a:solidFill>
                <a:latin typeface="Merriweather"/>
                <a:sym typeface="Merriweather"/>
              </a:rPr>
              <a:t>norteamericans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coneixement del territori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tàctiques i emboscades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ajudes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França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i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Espanya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(enemics)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motivació per llibertat</a:t>
            </a:r>
          </a:p>
        </p:txBody>
      </p:sp>
    </p:spTree>
    <p:extLst>
      <p:ext uri="{BB962C8B-B14F-4D97-AF65-F5344CB8AC3E}">
        <p14:creationId xmlns:p14="http://schemas.microsoft.com/office/powerpoint/2010/main" val="185936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B4B7EF1-EEE7-400C-A715-E4B99088E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9DE80B52-C50F-42B6-BFA5-304E211FFD04}"/>
              </a:ext>
            </a:extLst>
          </p:cNvPr>
          <p:cNvSpPr txBox="1">
            <a:spLocks/>
          </p:cNvSpPr>
          <p:nvPr/>
        </p:nvSpPr>
        <p:spPr>
          <a:xfrm>
            <a:off x="332507" y="209550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FIN GUERRA D’INDEPENDÈNCIA</a:t>
            </a: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A052AA88-E70C-4911-A0C4-D8E048680F9E}"/>
              </a:ext>
            </a:extLst>
          </p:cNvPr>
          <p:cNvSpPr txBox="1">
            <a:spLocks/>
          </p:cNvSpPr>
          <p:nvPr/>
        </p:nvSpPr>
        <p:spPr>
          <a:xfrm>
            <a:off x="426759" y="506664"/>
            <a:ext cx="5482205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800" b="1">
                <a:solidFill>
                  <a:schemeClr val="accent3"/>
                </a:solidFill>
                <a:latin typeface="Merriweather"/>
                <a:sym typeface="Merriweather"/>
              </a:rPr>
              <a:t>1783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        Anglaterra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va </a:t>
            </a:r>
            <a:r>
              <a:rPr lang="es-ES" sz="1200" u="sng">
                <a:solidFill>
                  <a:schemeClr val="tx1"/>
                </a:solidFill>
                <a:latin typeface="Merriweather"/>
                <a:sym typeface="Merriweather"/>
              </a:rPr>
              <a:t>reconèixer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la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independència d’Estats Units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7918D661-14EE-4ECE-99EC-9771E2F2EA8F}"/>
              </a:ext>
            </a:extLst>
          </p:cNvPr>
          <p:cNvSpPr/>
          <p:nvPr/>
        </p:nvSpPr>
        <p:spPr>
          <a:xfrm>
            <a:off x="1011382" y="734292"/>
            <a:ext cx="173182" cy="12469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5C7D4280-3235-46D3-8723-681234E58252}"/>
              </a:ext>
            </a:extLst>
          </p:cNvPr>
          <p:cNvSpPr/>
          <p:nvPr/>
        </p:nvSpPr>
        <p:spPr>
          <a:xfrm rot="5400000">
            <a:off x="1315686" y="904012"/>
            <a:ext cx="173182" cy="153391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43E333EE-D34A-4835-8D2F-274CD40FD990}"/>
              </a:ext>
            </a:extLst>
          </p:cNvPr>
          <p:cNvSpPr txBox="1">
            <a:spLocks/>
          </p:cNvSpPr>
          <p:nvPr/>
        </p:nvSpPr>
        <p:spPr>
          <a:xfrm>
            <a:off x="1533023" y="804543"/>
            <a:ext cx="5482205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050">
                <a:solidFill>
                  <a:schemeClr val="tx1"/>
                </a:solidFill>
                <a:latin typeface="Merriweather"/>
                <a:sym typeface="Merriweather"/>
              </a:rPr>
              <a:t>A canvi d’</a:t>
            </a:r>
            <a:r>
              <a:rPr lang="es-ES" sz="1050" b="1">
                <a:solidFill>
                  <a:schemeClr val="tx1"/>
                </a:solidFill>
                <a:latin typeface="Merriweather"/>
                <a:sym typeface="Merriweather"/>
              </a:rPr>
              <a:t>acords comercials preferents</a:t>
            </a:r>
            <a:r>
              <a:rPr lang="es-ES" sz="1050">
                <a:solidFill>
                  <a:schemeClr val="tx1"/>
                </a:solidFill>
                <a:latin typeface="Merriweather"/>
                <a:sym typeface="Merriweather"/>
              </a:rPr>
              <a:t> amb E.E.U.U</a:t>
            </a:r>
          </a:p>
        </p:txBody>
      </p: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6D2EBC36-9ECA-4713-8CA7-FA87A1F56CC5}"/>
              </a:ext>
            </a:extLst>
          </p:cNvPr>
          <p:cNvSpPr txBox="1">
            <a:spLocks/>
          </p:cNvSpPr>
          <p:nvPr/>
        </p:nvSpPr>
        <p:spPr>
          <a:xfrm>
            <a:off x="426758" y="1010024"/>
            <a:ext cx="5482205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800" b="1">
                <a:solidFill>
                  <a:schemeClr val="accent3"/>
                </a:solidFill>
                <a:latin typeface="Merriweather"/>
                <a:sym typeface="Merriweather"/>
              </a:rPr>
              <a:t>1787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        E.E.U.U        Primera Constitució escrita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basada en:</a:t>
            </a:r>
            <a:endParaRPr lang="es-ES" sz="1200" b="1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A1ACADD5-FEC9-4822-A51B-243E3E58AB6A}"/>
              </a:ext>
            </a:extLst>
          </p:cNvPr>
          <p:cNvSpPr/>
          <p:nvPr/>
        </p:nvSpPr>
        <p:spPr>
          <a:xfrm>
            <a:off x="1025237" y="1247147"/>
            <a:ext cx="173182" cy="12469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7008F8F-EFF3-44A0-AC62-4D0AA2C1EF35}"/>
              </a:ext>
            </a:extLst>
          </p:cNvPr>
          <p:cNvSpPr/>
          <p:nvPr/>
        </p:nvSpPr>
        <p:spPr>
          <a:xfrm>
            <a:off x="1884219" y="1249044"/>
            <a:ext cx="173182" cy="12469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37E001DB-63A5-498B-A7D3-671E49A1C7A9}"/>
              </a:ext>
            </a:extLst>
          </p:cNvPr>
          <p:cNvSpPr/>
          <p:nvPr/>
        </p:nvSpPr>
        <p:spPr>
          <a:xfrm rot="5400000">
            <a:off x="1355404" y="1396970"/>
            <a:ext cx="235754" cy="295401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06D7C2E4-AAC5-43FB-AFF5-CFCBF5EFF36F}"/>
              </a:ext>
            </a:extLst>
          </p:cNvPr>
          <p:cNvSpPr txBox="1">
            <a:spLocks/>
          </p:cNvSpPr>
          <p:nvPr/>
        </p:nvSpPr>
        <p:spPr>
          <a:xfrm>
            <a:off x="1657075" y="1375493"/>
            <a:ext cx="1127690" cy="393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u="sng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PRESIDENTS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:</a:t>
            </a: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64891EA4-49E4-4089-ABC8-4FDE450227BB}"/>
              </a:ext>
            </a:extLst>
          </p:cNvPr>
          <p:cNvSpPr txBox="1">
            <a:spLocks/>
          </p:cNvSpPr>
          <p:nvPr/>
        </p:nvSpPr>
        <p:spPr>
          <a:xfrm>
            <a:off x="1696106" y="1686435"/>
            <a:ext cx="1303403" cy="9118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100" b="1">
                <a:solidFill>
                  <a:schemeClr val="tx1"/>
                </a:solidFill>
                <a:latin typeface="Merriweather"/>
                <a:sym typeface="Merriweather"/>
              </a:rPr>
              <a:t>G.Washington</a:t>
            </a:r>
            <a:endParaRPr lang="es-ES" sz="1100">
              <a:solidFill>
                <a:schemeClr val="tx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100" b="1">
                <a:solidFill>
                  <a:schemeClr val="tx1"/>
                </a:solidFill>
                <a:latin typeface="Merriweather"/>
                <a:sym typeface="Merriweather"/>
              </a:rPr>
              <a:t>S.Adams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100" b="1">
                <a:solidFill>
                  <a:schemeClr val="tx1"/>
                </a:solidFill>
                <a:latin typeface="Merriweather"/>
                <a:sym typeface="Merriweather"/>
              </a:rPr>
              <a:t>B.Franklin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Merriweather" panose="020B0604020202020204" charset="0"/>
              <a:buChar char="─"/>
            </a:pPr>
            <a:r>
              <a:rPr lang="es-ES" sz="1100" b="1">
                <a:solidFill>
                  <a:schemeClr val="tx1"/>
                </a:solidFill>
                <a:latin typeface="Merriweather"/>
                <a:sym typeface="Merriweather"/>
              </a:rPr>
              <a:t>A.Lincolm</a:t>
            </a:r>
            <a:endParaRPr lang="es-ES" sz="1200" b="1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4091E39-F1B8-466B-A74C-CB0DB9D35164}"/>
              </a:ext>
            </a:extLst>
          </p:cNvPr>
          <p:cNvCxnSpPr/>
          <p:nvPr/>
        </p:nvCxnSpPr>
        <p:spPr>
          <a:xfrm>
            <a:off x="1620982" y="1769094"/>
            <a:ext cx="0" cy="69008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7EAE92E8-7994-4545-BED3-222EBBDEFC11}"/>
              </a:ext>
            </a:extLst>
          </p:cNvPr>
          <p:cNvSpPr txBox="1">
            <a:spLocks/>
          </p:cNvSpPr>
          <p:nvPr/>
        </p:nvSpPr>
        <p:spPr>
          <a:xfrm>
            <a:off x="5109163" y="1218975"/>
            <a:ext cx="1908164" cy="12039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Barlow Light"/>
              <a:buChar char="*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república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federal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Barlow Light"/>
              <a:buChar char="*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reunions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sindicats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Barlow Light"/>
              <a:buChar char="*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separació de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poders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Barlow Light"/>
              <a:buChar char="*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declaració de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drets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Barlow Light"/>
              <a:buChar char="*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llibertat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d’expressió</a:t>
            </a:r>
          </a:p>
        </p:txBody>
      </p:sp>
      <p:graphicFrame>
        <p:nvGraphicFramePr>
          <p:cNvPr id="19" name="Tabla 19">
            <a:extLst>
              <a:ext uri="{FF2B5EF4-FFF2-40B4-BE49-F238E27FC236}">
                <a16:creationId xmlns:a16="http://schemas.microsoft.com/office/drawing/2014/main" id="{7611C69B-85B4-4399-A3BA-06B025255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88132"/>
              </p:ext>
            </p:extLst>
          </p:nvPr>
        </p:nvGraphicFramePr>
        <p:xfrm>
          <a:off x="893618" y="2866528"/>
          <a:ext cx="5964383" cy="1036320"/>
        </p:xfrm>
        <a:graphic>
          <a:graphicData uri="http://schemas.openxmlformats.org/drawingml/2006/table">
            <a:tbl>
              <a:tblPr firstRow="1" bandRow="1">
                <a:tableStyleId>{2F9B4754-A883-40EA-AA17-CC1FA8374AAD}</a:tableStyleId>
              </a:tblPr>
              <a:tblGrid>
                <a:gridCol w="5964383">
                  <a:extLst>
                    <a:ext uri="{9D8B030D-6E8A-4147-A177-3AD203B41FA5}">
                      <a16:colId xmlns:a16="http://schemas.microsoft.com/office/drawing/2014/main" val="2270665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100" b="1">
                          <a:latin typeface="Merriweather" panose="020B0604020202020204" charset="0"/>
                        </a:rPr>
                        <a:t>*IMPORTANT </a:t>
                      </a:r>
                      <a:r>
                        <a:rPr lang="es-ES" sz="1100" b="0">
                          <a:latin typeface="Merriweather" panose="020B0604020202020204" charset="0"/>
                        </a:rPr>
                        <a:t>sobre els </a:t>
                      </a:r>
                      <a:r>
                        <a:rPr lang="es-ES" sz="1100" b="1">
                          <a:latin typeface="Merriweather" panose="020B0604020202020204" charset="0"/>
                        </a:rPr>
                        <a:t>norteamericans</a:t>
                      </a:r>
                      <a:r>
                        <a:rPr lang="es-ES" sz="1100" b="0">
                          <a:latin typeface="Merriweather" panose="020B0604020202020204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44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>
                          <a:latin typeface="Merriweather" panose="020B0604020202020204" charset="0"/>
                        </a:rPr>
                        <a:t>Són un </a:t>
                      </a:r>
                      <a:r>
                        <a:rPr lang="es-ES" sz="1100" b="1">
                          <a:latin typeface="Merriweather" panose="020B0604020202020204" charset="0"/>
                        </a:rPr>
                        <a:t>conjunt de races</a:t>
                      </a:r>
                      <a:r>
                        <a:rPr lang="es-ES" sz="1100" b="0">
                          <a:latin typeface="Merriweather" panose="020B0604020202020204" charset="0"/>
                        </a:rPr>
                        <a:t> </a:t>
                      </a:r>
                      <a:r>
                        <a:rPr lang="es-ES" sz="1100" b="0">
                          <a:latin typeface="Merriweather" panose="020B0604020202020204" charset="0"/>
                          <a:sym typeface="Wingdings" panose="05000000000000000000" pitchFamily="2" charset="2"/>
                        </a:rPr>
                        <a:t> la Constitució </a:t>
                      </a:r>
                      <a:r>
                        <a:rPr lang="es-ES" sz="1100" b="0" u="sng">
                          <a:latin typeface="Merriweather" panose="020B0604020202020204" charset="0"/>
                          <a:sym typeface="Wingdings" panose="05000000000000000000" pitchFamily="2" charset="2"/>
                        </a:rPr>
                        <a:t>no estableix un idioma</a:t>
                      </a:r>
                      <a:r>
                        <a:rPr lang="es-ES" sz="1100" b="0" u="none">
                          <a:latin typeface="Merriweather" panose="020B0604020202020204" charset="0"/>
                          <a:sym typeface="Wingdings" panose="05000000000000000000" pitchFamily="2" charset="2"/>
                        </a:rPr>
                        <a:t> ni </a:t>
                      </a:r>
                      <a:r>
                        <a:rPr lang="es-ES" sz="1100" b="0" u="sng">
                          <a:latin typeface="Merriweather" panose="020B0604020202020204" charset="0"/>
                          <a:sym typeface="Wingdings" panose="05000000000000000000" pitchFamily="2" charset="2"/>
                        </a:rPr>
                        <a:t>religió</a:t>
                      </a:r>
                      <a:r>
                        <a:rPr lang="es-ES" sz="1100" b="0" u="none">
                          <a:latin typeface="Merriweather" panose="020B0604020202020204" charset="0"/>
                          <a:sym typeface="Wingdings" panose="05000000000000000000" pitchFamily="2" charset="2"/>
                        </a:rPr>
                        <a:t> concrets</a:t>
                      </a:r>
                      <a:endParaRPr lang="es-ES" sz="1100">
                        <a:latin typeface="Merriweather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67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>
                          <a:latin typeface="Merriweather" panose="020B0604020202020204" charset="0"/>
                        </a:rPr>
                        <a:t>Hui dia </a:t>
                      </a:r>
                      <a:r>
                        <a:rPr lang="es-ES" sz="1100" b="1">
                          <a:latin typeface="Merriweather" panose="020B0604020202020204" charset="0"/>
                        </a:rPr>
                        <a:t>porten armes</a:t>
                      </a:r>
                      <a:r>
                        <a:rPr lang="es-ES" sz="1100" b="0">
                          <a:latin typeface="Merriweather" panose="020B0604020202020204" charset="0"/>
                        </a:rPr>
                        <a:t> per </a:t>
                      </a:r>
                      <a:r>
                        <a:rPr lang="es-ES" sz="1100" b="0" u="sng">
                          <a:latin typeface="Merriweather" panose="020B0604020202020204" charset="0"/>
                        </a:rPr>
                        <a:t>defensar-se dels anglesos</a:t>
                      </a:r>
                      <a:r>
                        <a:rPr lang="es-ES" sz="1100" b="0" u="none">
                          <a:latin typeface="Merriweather" panose="020B0604020202020204" charset="0"/>
                        </a:rPr>
                        <a:t> si tornaren</a:t>
                      </a:r>
                      <a:endParaRPr lang="es-ES" sz="1100">
                        <a:latin typeface="Merriweather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09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>
                          <a:latin typeface="Merriweather" panose="020B0604020202020204" charset="0"/>
                        </a:rPr>
                        <a:t>Pensen que són </a:t>
                      </a:r>
                      <a:r>
                        <a:rPr lang="es-ES" sz="1100" b="1">
                          <a:latin typeface="Merriweather" panose="020B0604020202020204" charset="0"/>
                        </a:rPr>
                        <a:t>el poble elegit per Déu</a:t>
                      </a:r>
                      <a:endParaRPr lang="es-ES" sz="1100">
                        <a:latin typeface="Merriweather" panose="020B060402020202020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6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37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B1F7CA-FC8B-499F-AD3E-6C3AA6FBB7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ACD582F7-4862-4AFA-AC31-ECCCE48B73B5}"/>
              </a:ext>
            </a:extLst>
          </p:cNvPr>
          <p:cNvSpPr txBox="1">
            <a:spLocks/>
          </p:cNvSpPr>
          <p:nvPr/>
        </p:nvSpPr>
        <p:spPr>
          <a:xfrm>
            <a:off x="590016" y="169810"/>
            <a:ext cx="5832600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ts val="2000"/>
            </a:pPr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7. DESPOTISME IL·LUSTRAT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A6AE2-9762-47B0-9043-D972B2A2F26F}"/>
              </a:ext>
            </a:extLst>
          </p:cNvPr>
          <p:cNvSpPr/>
          <p:nvPr/>
        </p:nvSpPr>
        <p:spPr>
          <a:xfrm>
            <a:off x="447275" y="225835"/>
            <a:ext cx="548700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E665842-4650-449C-9D9F-A67C05499172}"/>
              </a:ext>
            </a:extLst>
          </p:cNvPr>
          <p:cNvCxnSpPr>
            <a:cxnSpLocks/>
          </p:cNvCxnSpPr>
          <p:nvPr/>
        </p:nvCxnSpPr>
        <p:spPr>
          <a:xfrm>
            <a:off x="995975" y="682385"/>
            <a:ext cx="457748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C86C4D54-9F3E-44FF-9F33-F6BC4F813BE2}"/>
              </a:ext>
            </a:extLst>
          </p:cNvPr>
          <p:cNvSpPr txBox="1">
            <a:spLocks/>
          </p:cNvSpPr>
          <p:nvPr/>
        </p:nvSpPr>
        <p:spPr>
          <a:xfrm>
            <a:off x="677974" y="727503"/>
            <a:ext cx="8112735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Els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monarques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tenien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por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de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perdre el poder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protestes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expansió de les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idees il·lustrades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CB888FC-14D3-4EB7-A269-AAFFD364FBA8}"/>
              </a:ext>
            </a:extLst>
          </p:cNvPr>
          <p:cNvCxnSpPr/>
          <p:nvPr/>
        </p:nvCxnSpPr>
        <p:spPr>
          <a:xfrm>
            <a:off x="601777" y="805290"/>
            <a:ext cx="0" cy="285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38B61F75-F7CA-4194-B7AE-FE1526C2E29F}"/>
              </a:ext>
            </a:extLst>
          </p:cNvPr>
          <p:cNvSpPr/>
          <p:nvPr/>
        </p:nvSpPr>
        <p:spPr>
          <a:xfrm>
            <a:off x="1511600" y="1138936"/>
            <a:ext cx="3060400" cy="26323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>
                <a:solidFill>
                  <a:schemeClr val="tx1"/>
                </a:solidFill>
                <a:latin typeface="Merriweather" panose="020B0604020202020204" charset="0"/>
              </a:rPr>
              <a:t>“Tot per al poble però sense el poble”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265B8318-01A8-463E-BCC9-DC62997E090F}"/>
              </a:ext>
            </a:extLst>
          </p:cNvPr>
          <p:cNvSpPr/>
          <p:nvPr/>
        </p:nvSpPr>
        <p:spPr>
          <a:xfrm>
            <a:off x="1066800" y="1090482"/>
            <a:ext cx="339436" cy="44395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FD6163AB-DE5F-48AF-8B83-E746913C6A89}"/>
              </a:ext>
            </a:extLst>
          </p:cNvPr>
          <p:cNvSpPr txBox="1">
            <a:spLocks/>
          </p:cNvSpPr>
          <p:nvPr/>
        </p:nvSpPr>
        <p:spPr>
          <a:xfrm>
            <a:off x="426759" y="1453433"/>
            <a:ext cx="1695978" cy="6642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b="1">
                <a:solidFill>
                  <a:schemeClr val="dk1"/>
                </a:solidFill>
                <a:latin typeface="Merriweather"/>
                <a:sym typeface="Merriweather"/>
              </a:rPr>
              <a:t>DESPOTISME IL·LUSTRAT</a:t>
            </a:r>
            <a:endParaRPr lang="es-ES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2DAA1FF6-4B90-4779-B1B0-237BE2AC3026}"/>
              </a:ext>
            </a:extLst>
          </p:cNvPr>
          <p:cNvSpPr/>
          <p:nvPr/>
        </p:nvSpPr>
        <p:spPr>
          <a:xfrm>
            <a:off x="1960419" y="1586345"/>
            <a:ext cx="135774" cy="422564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AAF085-D009-49AB-A3A7-F1CE7654CA59}"/>
              </a:ext>
            </a:extLst>
          </p:cNvPr>
          <p:cNvSpPr/>
          <p:nvPr/>
        </p:nvSpPr>
        <p:spPr>
          <a:xfrm>
            <a:off x="2029652" y="1620832"/>
            <a:ext cx="5929747" cy="353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56;p13">
            <a:extLst>
              <a:ext uri="{FF2B5EF4-FFF2-40B4-BE49-F238E27FC236}">
                <a16:creationId xmlns:a16="http://schemas.microsoft.com/office/drawing/2014/main" id="{CCFCA258-A24C-467B-A3BC-A04C5FC4EAB2}"/>
              </a:ext>
            </a:extLst>
          </p:cNvPr>
          <p:cNvSpPr txBox="1">
            <a:spLocks/>
          </p:cNvSpPr>
          <p:nvPr/>
        </p:nvSpPr>
        <p:spPr>
          <a:xfrm>
            <a:off x="2096193" y="1570004"/>
            <a:ext cx="5863206" cy="4041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Feien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actuacions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pel poble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per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no perdre el poder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però ells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no podien decidir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</a:p>
        </p:txBody>
      </p:sp>
      <p:sp>
        <p:nvSpPr>
          <p:cNvPr id="16" name="Google Shape;55;p13">
            <a:extLst>
              <a:ext uri="{FF2B5EF4-FFF2-40B4-BE49-F238E27FC236}">
                <a16:creationId xmlns:a16="http://schemas.microsoft.com/office/drawing/2014/main" id="{D507DADA-FC43-4949-882F-C78FA081FD65}"/>
              </a:ext>
            </a:extLst>
          </p:cNvPr>
          <p:cNvSpPr txBox="1">
            <a:spLocks/>
          </p:cNvSpPr>
          <p:nvPr/>
        </p:nvSpPr>
        <p:spPr>
          <a:xfrm>
            <a:off x="590016" y="2059737"/>
            <a:ext cx="6147223" cy="66427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EX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Frederic II de Prússia, Caterina de Rússia, Carles III d’Espanya</a:t>
            </a:r>
            <a:endParaRPr lang="es-ES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EECFAC56-116F-4694-825E-B4F0FE4A42B7}"/>
              </a:ext>
            </a:extLst>
          </p:cNvPr>
          <p:cNvSpPr txBox="1">
            <a:spLocks/>
          </p:cNvSpPr>
          <p:nvPr/>
        </p:nvSpPr>
        <p:spPr>
          <a:xfrm>
            <a:off x="559910" y="2496294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ACTUACIONS</a:t>
            </a:r>
          </a:p>
        </p:txBody>
      </p: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C3AA0F69-1481-4FA1-9282-F03961D0B307}"/>
              </a:ext>
            </a:extLst>
          </p:cNvPr>
          <p:cNvSpPr txBox="1">
            <a:spLocks/>
          </p:cNvSpPr>
          <p:nvPr/>
        </p:nvSpPr>
        <p:spPr>
          <a:xfrm>
            <a:off x="701109" y="2911249"/>
            <a:ext cx="2208346" cy="775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Millores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administratives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Foment de l’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educació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Llibertat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comercial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DF6E6E5C-AFF6-4203-B1F6-187B91C67A0D}"/>
              </a:ext>
            </a:extLst>
          </p:cNvPr>
          <p:cNvSpPr/>
          <p:nvPr/>
        </p:nvSpPr>
        <p:spPr>
          <a:xfrm>
            <a:off x="2777836" y="2911249"/>
            <a:ext cx="131619" cy="664273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BA3795-1906-4A4E-B6CB-4A72D8578DB1}"/>
              </a:ext>
            </a:extLst>
          </p:cNvPr>
          <p:cNvSpPr txBox="1"/>
          <p:nvPr/>
        </p:nvSpPr>
        <p:spPr>
          <a:xfrm>
            <a:off x="2867891" y="3082636"/>
            <a:ext cx="3591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per convèncer al poble de </a:t>
            </a:r>
            <a:r>
              <a:rPr lang="es-ES" sz="1200" u="sng">
                <a:solidFill>
                  <a:schemeClr val="tx1"/>
                </a:solidFill>
                <a:latin typeface="Merriweather" panose="020B0604020202020204" charset="0"/>
              </a:rPr>
              <a:t>mantindre el poder</a:t>
            </a:r>
            <a:endParaRPr lang="es-ES" sz="1200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21" name="Flecha: doblada hacia arriba 20">
            <a:extLst>
              <a:ext uri="{FF2B5EF4-FFF2-40B4-BE49-F238E27FC236}">
                <a16:creationId xmlns:a16="http://schemas.microsoft.com/office/drawing/2014/main" id="{582F2FD9-3A22-4786-8B6F-7BFF60B4F5CE}"/>
              </a:ext>
            </a:extLst>
          </p:cNvPr>
          <p:cNvSpPr/>
          <p:nvPr/>
        </p:nvSpPr>
        <p:spPr>
          <a:xfrm rot="5400000">
            <a:off x="567448" y="3794501"/>
            <a:ext cx="701207" cy="367746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3F2C9B-6528-454E-99DF-380A1C4110CA}"/>
              </a:ext>
            </a:extLst>
          </p:cNvPr>
          <p:cNvSpPr txBox="1"/>
          <p:nvPr/>
        </p:nvSpPr>
        <p:spPr>
          <a:xfrm>
            <a:off x="796637" y="3775364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erriweather" panose="020B0604020202020204" charset="0"/>
              </a:rPr>
              <a:t>va funcionar durant uns anys</a:t>
            </a:r>
          </a:p>
        </p:txBody>
      </p: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A90C3028-5149-40E6-B45C-AB32E462FEF9}"/>
              </a:ext>
            </a:extLst>
          </p:cNvPr>
          <p:cNvSpPr txBox="1">
            <a:spLocks/>
          </p:cNvSpPr>
          <p:nvPr/>
        </p:nvSpPr>
        <p:spPr>
          <a:xfrm>
            <a:off x="1164384" y="4004564"/>
            <a:ext cx="6147223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 b="1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FRACÀS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: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Acceptaren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canvis econòmics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però no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socials ni polítics</a:t>
            </a:r>
            <a:endParaRPr lang="es-ES" sz="1200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24" name="Flecha: doblada hacia arriba 23">
            <a:extLst>
              <a:ext uri="{FF2B5EF4-FFF2-40B4-BE49-F238E27FC236}">
                <a16:creationId xmlns:a16="http://schemas.microsoft.com/office/drawing/2014/main" id="{EF9FC93B-AE51-4414-884F-4135A378F9A2}"/>
              </a:ext>
            </a:extLst>
          </p:cNvPr>
          <p:cNvSpPr/>
          <p:nvPr/>
        </p:nvSpPr>
        <p:spPr>
          <a:xfrm rot="5400000">
            <a:off x="3558021" y="4368515"/>
            <a:ext cx="208388" cy="12931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Google Shape;55;p13">
            <a:extLst>
              <a:ext uri="{FF2B5EF4-FFF2-40B4-BE49-F238E27FC236}">
                <a16:creationId xmlns:a16="http://schemas.microsoft.com/office/drawing/2014/main" id="{109A248A-AEBB-49B4-ABAD-3692A980DF61}"/>
              </a:ext>
            </a:extLst>
          </p:cNvPr>
          <p:cNvSpPr txBox="1">
            <a:spLocks/>
          </p:cNvSpPr>
          <p:nvPr/>
        </p:nvSpPr>
        <p:spPr>
          <a:xfrm>
            <a:off x="3782293" y="4284701"/>
            <a:ext cx="2377754" cy="3427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050">
                <a:solidFill>
                  <a:schemeClr val="tx1"/>
                </a:solidFill>
                <a:latin typeface="Merriweather"/>
                <a:sym typeface="Merriweather"/>
              </a:rPr>
              <a:t>Faràn </a:t>
            </a:r>
            <a:r>
              <a:rPr lang="es-ES" sz="1050" u="sng">
                <a:solidFill>
                  <a:schemeClr val="tx1"/>
                </a:solidFill>
                <a:latin typeface="Merriweather"/>
                <a:sym typeface="Merriweather"/>
              </a:rPr>
              <a:t>caure</a:t>
            </a:r>
            <a:r>
              <a:rPr lang="es-ES" sz="1050">
                <a:solidFill>
                  <a:schemeClr val="tx1"/>
                </a:solidFill>
                <a:latin typeface="Merriweather"/>
                <a:sym typeface="Merriweather"/>
              </a:rPr>
              <a:t> tot l’</a:t>
            </a:r>
            <a:r>
              <a:rPr lang="es-ES" sz="1050" b="1">
                <a:solidFill>
                  <a:schemeClr val="tx1"/>
                </a:solidFill>
                <a:latin typeface="Merriweather"/>
                <a:sym typeface="Merriweather"/>
              </a:rPr>
              <a:t>Antic Règim</a:t>
            </a:r>
            <a:endParaRPr lang="es-ES" sz="1050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26517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BC60C330-AF7D-4457-88D3-D0FD01004825}"/>
              </a:ext>
            </a:extLst>
          </p:cNvPr>
          <p:cNvSpPr/>
          <p:nvPr/>
        </p:nvSpPr>
        <p:spPr>
          <a:xfrm>
            <a:off x="1143944" y="3740227"/>
            <a:ext cx="1563844" cy="4982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B1F7CA-FC8B-499F-AD3E-6C3AA6FBB7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ACD582F7-4862-4AFA-AC31-ECCCE48B73B5}"/>
              </a:ext>
            </a:extLst>
          </p:cNvPr>
          <p:cNvSpPr txBox="1">
            <a:spLocks/>
          </p:cNvSpPr>
          <p:nvPr/>
        </p:nvSpPr>
        <p:spPr>
          <a:xfrm>
            <a:off x="590015" y="169810"/>
            <a:ext cx="7963957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ts val="2000"/>
            </a:pPr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8. LA GUERRA DE SUCCESSIÓ ESPANYOLA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A6AE2-9762-47B0-9043-D972B2A2F26F}"/>
              </a:ext>
            </a:extLst>
          </p:cNvPr>
          <p:cNvSpPr/>
          <p:nvPr/>
        </p:nvSpPr>
        <p:spPr>
          <a:xfrm>
            <a:off x="447275" y="225835"/>
            <a:ext cx="548700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E665842-4650-449C-9D9F-A67C05499172}"/>
              </a:ext>
            </a:extLst>
          </p:cNvPr>
          <p:cNvCxnSpPr>
            <a:cxnSpLocks/>
          </p:cNvCxnSpPr>
          <p:nvPr/>
        </p:nvCxnSpPr>
        <p:spPr>
          <a:xfrm>
            <a:off x="1314629" y="644811"/>
            <a:ext cx="732368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Google Shape;55;p13">
            <a:extLst>
              <a:ext uri="{FF2B5EF4-FFF2-40B4-BE49-F238E27FC236}">
                <a16:creationId xmlns:a16="http://schemas.microsoft.com/office/drawing/2014/main" id="{50272344-C9A9-4F90-9970-9AE32456D25C}"/>
              </a:ext>
            </a:extLst>
          </p:cNvPr>
          <p:cNvSpPr txBox="1">
            <a:spLocks/>
          </p:cNvSpPr>
          <p:nvPr/>
        </p:nvSpPr>
        <p:spPr>
          <a:xfrm>
            <a:off x="3268123" y="878346"/>
            <a:ext cx="2384531" cy="7452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600" b="1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CARLES II</a:t>
            </a:r>
            <a:endParaRPr lang="es-ES" sz="1600" b="1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mor sense descendencia</a:t>
            </a: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05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(problemes sanguinis)</a:t>
            </a:r>
            <a:endParaRPr lang="es-ES" sz="105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5FC2BB-2A8D-4D6E-93CC-F2DE5273200A}"/>
              </a:ext>
            </a:extLst>
          </p:cNvPr>
          <p:cNvSpPr/>
          <p:nvPr/>
        </p:nvSpPr>
        <p:spPr>
          <a:xfrm>
            <a:off x="3449781" y="832010"/>
            <a:ext cx="2043546" cy="841444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0D32327F-43C9-463E-8F79-AD6BA766E3FA}"/>
              </a:ext>
            </a:extLst>
          </p:cNvPr>
          <p:cNvSpPr/>
          <p:nvPr/>
        </p:nvSpPr>
        <p:spPr>
          <a:xfrm>
            <a:off x="2701636" y="1147076"/>
            <a:ext cx="748145" cy="2493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530FE4B3-D0C7-4566-A9E4-C0FF9D6F33EC}"/>
              </a:ext>
            </a:extLst>
          </p:cNvPr>
          <p:cNvSpPr/>
          <p:nvPr/>
        </p:nvSpPr>
        <p:spPr>
          <a:xfrm rot="10800000">
            <a:off x="5493327" y="1147076"/>
            <a:ext cx="748145" cy="2493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Google Shape;55;p13">
            <a:extLst>
              <a:ext uri="{FF2B5EF4-FFF2-40B4-BE49-F238E27FC236}">
                <a16:creationId xmlns:a16="http://schemas.microsoft.com/office/drawing/2014/main" id="{7C9A2EF0-E185-4CBD-85FD-2440354F2C23}"/>
              </a:ext>
            </a:extLst>
          </p:cNvPr>
          <p:cNvSpPr txBox="1">
            <a:spLocks/>
          </p:cNvSpPr>
          <p:nvPr/>
        </p:nvSpPr>
        <p:spPr>
          <a:xfrm>
            <a:off x="318654" y="1082615"/>
            <a:ext cx="2384531" cy="518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Felip de Borbó </a:t>
            </a:r>
            <a:r>
              <a:rPr lang="es-ES" sz="1100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(francés)</a:t>
            </a:r>
            <a:endParaRPr lang="es-ES" sz="1100" b="1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+ rics</a:t>
            </a:r>
          </a:p>
        </p:txBody>
      </p:sp>
      <p:sp>
        <p:nvSpPr>
          <p:cNvPr id="30" name="Google Shape;55;p13">
            <a:extLst>
              <a:ext uri="{FF2B5EF4-FFF2-40B4-BE49-F238E27FC236}">
                <a16:creationId xmlns:a16="http://schemas.microsoft.com/office/drawing/2014/main" id="{0FD07A18-CF65-4988-AA15-DCE2F3967F9E}"/>
              </a:ext>
            </a:extLst>
          </p:cNvPr>
          <p:cNvSpPr txBox="1">
            <a:spLocks/>
          </p:cNvSpPr>
          <p:nvPr/>
        </p:nvSpPr>
        <p:spPr>
          <a:xfrm>
            <a:off x="6253778" y="1108986"/>
            <a:ext cx="2384531" cy="518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Carles d’Àustria </a:t>
            </a:r>
            <a:r>
              <a:rPr lang="es-ES" sz="1100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(alemà)</a:t>
            </a:r>
            <a:endParaRPr lang="es-ES" sz="1100" b="1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+ camperols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F504F36-7653-484E-A216-D25F8E95F5C1}"/>
              </a:ext>
            </a:extLst>
          </p:cNvPr>
          <p:cNvSpPr txBox="1"/>
          <p:nvPr/>
        </p:nvSpPr>
        <p:spPr>
          <a:xfrm>
            <a:off x="2369126" y="843885"/>
            <a:ext cx="109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00">
                <a:latin typeface="Merriweather" panose="020B0604020202020204" charset="0"/>
              </a:rPr>
              <a:t>aspiren al regne espanyol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4501B23-6550-4E84-ACA1-2CFD48155E80}"/>
              </a:ext>
            </a:extLst>
          </p:cNvPr>
          <p:cNvSpPr txBox="1"/>
          <p:nvPr/>
        </p:nvSpPr>
        <p:spPr>
          <a:xfrm>
            <a:off x="5483302" y="843886"/>
            <a:ext cx="109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>
                <a:latin typeface="Merriweather" panose="020B0604020202020204" charset="0"/>
              </a:rPr>
              <a:t>aspiren al regne espanyol</a:t>
            </a:r>
          </a:p>
        </p:txBody>
      </p:sp>
      <p:sp>
        <p:nvSpPr>
          <p:cNvPr id="33" name="Abrir llave 32">
            <a:extLst>
              <a:ext uri="{FF2B5EF4-FFF2-40B4-BE49-F238E27FC236}">
                <a16:creationId xmlns:a16="http://schemas.microsoft.com/office/drawing/2014/main" id="{0965AA08-4CF3-4BDA-AD7A-F7EB72598DBA}"/>
              </a:ext>
            </a:extLst>
          </p:cNvPr>
          <p:cNvSpPr/>
          <p:nvPr/>
        </p:nvSpPr>
        <p:spPr>
          <a:xfrm rot="16200000">
            <a:off x="1439374" y="591299"/>
            <a:ext cx="180109" cy="2164307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brir llave 33">
            <a:extLst>
              <a:ext uri="{FF2B5EF4-FFF2-40B4-BE49-F238E27FC236}">
                <a16:creationId xmlns:a16="http://schemas.microsoft.com/office/drawing/2014/main" id="{1D8FA010-423A-4EA1-A178-3151DE03F684}"/>
              </a:ext>
            </a:extLst>
          </p:cNvPr>
          <p:cNvSpPr/>
          <p:nvPr/>
        </p:nvSpPr>
        <p:spPr>
          <a:xfrm rot="16200000">
            <a:off x="7245877" y="631526"/>
            <a:ext cx="180109" cy="2164307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9E215BB-33D3-4710-97EF-A3DEDDF5EC05}"/>
              </a:ext>
            </a:extLst>
          </p:cNvPr>
          <p:cNvSpPr txBox="1">
            <a:spLocks/>
          </p:cNvSpPr>
          <p:nvPr/>
        </p:nvSpPr>
        <p:spPr>
          <a:xfrm>
            <a:off x="318654" y="1795267"/>
            <a:ext cx="2384531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botiflers</a:t>
            </a:r>
          </a:p>
        </p:txBody>
      </p:sp>
      <p:sp>
        <p:nvSpPr>
          <p:cNvPr id="36" name="Google Shape;55;p13">
            <a:extLst>
              <a:ext uri="{FF2B5EF4-FFF2-40B4-BE49-F238E27FC236}">
                <a16:creationId xmlns:a16="http://schemas.microsoft.com/office/drawing/2014/main" id="{71AAF388-6D6A-4650-971A-EF4CCD08E158}"/>
              </a:ext>
            </a:extLst>
          </p:cNvPr>
          <p:cNvSpPr txBox="1">
            <a:spLocks/>
          </p:cNvSpPr>
          <p:nvPr/>
        </p:nvSpPr>
        <p:spPr>
          <a:xfrm>
            <a:off x="6143665" y="1795267"/>
            <a:ext cx="2384531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maulets</a:t>
            </a:r>
          </a:p>
        </p:txBody>
      </p:sp>
      <p:sp>
        <p:nvSpPr>
          <p:cNvPr id="37" name="Google Shape;54;p13">
            <a:extLst>
              <a:ext uri="{FF2B5EF4-FFF2-40B4-BE49-F238E27FC236}">
                <a16:creationId xmlns:a16="http://schemas.microsoft.com/office/drawing/2014/main" id="{78815AC1-CEF6-40B8-8A49-60C891FD4369}"/>
              </a:ext>
            </a:extLst>
          </p:cNvPr>
          <p:cNvSpPr txBox="1">
            <a:spLocks/>
          </p:cNvSpPr>
          <p:nvPr/>
        </p:nvSpPr>
        <p:spPr>
          <a:xfrm>
            <a:off x="351518" y="2115577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TRIPLE CONFLICTE</a:t>
            </a: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952E2290-CB1F-4FF3-9B27-A4CB4CBE570A}"/>
              </a:ext>
            </a:extLst>
          </p:cNvPr>
          <p:cNvSpPr txBox="1">
            <a:spLocks/>
          </p:cNvSpPr>
          <p:nvPr/>
        </p:nvSpPr>
        <p:spPr>
          <a:xfrm>
            <a:off x="590015" y="2530505"/>
            <a:ext cx="6090626" cy="11755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 b="1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EUROPEUS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Carles d’Àustria</a:t>
            </a:r>
            <a:b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</a:b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           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perquè els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borbons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(França i Espanya) no tingueren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poder excessiu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 b="1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ESPANYOLS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Carles d’Àustria</a:t>
            </a:r>
            <a:b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</a:b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     per por a perdre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lleis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furs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de la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Corona d’Aragó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342900" lvl="1" indent="-171450">
              <a:spcBef>
                <a:spcPts val="300"/>
              </a:spcBef>
              <a:buClr>
                <a:schemeClr val="accent3"/>
              </a:buClr>
              <a:buSzPts val="1800"/>
              <a:buFont typeface="Courier New" panose="02070309020205020404" pitchFamily="49" charset="0"/>
              <a:buChar char="o"/>
            </a:pPr>
            <a:r>
              <a:rPr lang="es-ES" sz="1200" b="1" u="sng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VALÈNCIA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GUERRA CIVIL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39" name="Flecha: doblada hacia arriba 38">
            <a:extLst>
              <a:ext uri="{FF2B5EF4-FFF2-40B4-BE49-F238E27FC236}">
                <a16:creationId xmlns:a16="http://schemas.microsoft.com/office/drawing/2014/main" id="{E0B4A936-0071-4567-8A9F-47330992BB44}"/>
              </a:ext>
            </a:extLst>
          </p:cNvPr>
          <p:cNvSpPr/>
          <p:nvPr/>
        </p:nvSpPr>
        <p:spPr>
          <a:xfrm rot="5400000">
            <a:off x="997918" y="2778228"/>
            <a:ext cx="115429" cy="119316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: doblada hacia arriba 39">
            <a:extLst>
              <a:ext uri="{FF2B5EF4-FFF2-40B4-BE49-F238E27FC236}">
                <a16:creationId xmlns:a16="http://schemas.microsoft.com/office/drawing/2014/main" id="{E91072BA-25B0-4408-937C-7E437A4B4E73}"/>
              </a:ext>
            </a:extLst>
          </p:cNvPr>
          <p:cNvSpPr/>
          <p:nvPr/>
        </p:nvSpPr>
        <p:spPr>
          <a:xfrm rot="5400000">
            <a:off x="1011773" y="3186938"/>
            <a:ext cx="115429" cy="119316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Google Shape;55;p13">
            <a:extLst>
              <a:ext uri="{FF2B5EF4-FFF2-40B4-BE49-F238E27FC236}">
                <a16:creationId xmlns:a16="http://schemas.microsoft.com/office/drawing/2014/main" id="{5BEA4C63-177A-4B4C-99EB-F0BFEDF9A1DC}"/>
              </a:ext>
            </a:extLst>
          </p:cNvPr>
          <p:cNvSpPr txBox="1">
            <a:spLocks/>
          </p:cNvSpPr>
          <p:nvPr/>
        </p:nvSpPr>
        <p:spPr>
          <a:xfrm>
            <a:off x="872342" y="3705427"/>
            <a:ext cx="2022763" cy="518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Felip V</a:t>
            </a:r>
            <a:endParaRPr lang="es-ES" sz="1100" b="1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+ nobles partidaris</a:t>
            </a:r>
          </a:p>
        </p:txBody>
      </p:sp>
      <p:sp>
        <p:nvSpPr>
          <p:cNvPr id="42" name="Abrir llave 41">
            <a:extLst>
              <a:ext uri="{FF2B5EF4-FFF2-40B4-BE49-F238E27FC236}">
                <a16:creationId xmlns:a16="http://schemas.microsoft.com/office/drawing/2014/main" id="{B571BBE8-8581-4C30-8E97-25F74638EDCA}"/>
              </a:ext>
            </a:extLst>
          </p:cNvPr>
          <p:cNvSpPr/>
          <p:nvPr/>
        </p:nvSpPr>
        <p:spPr>
          <a:xfrm rot="10800000">
            <a:off x="2659026" y="3740227"/>
            <a:ext cx="97525" cy="498229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Google Shape;55;p13">
            <a:extLst>
              <a:ext uri="{FF2B5EF4-FFF2-40B4-BE49-F238E27FC236}">
                <a16:creationId xmlns:a16="http://schemas.microsoft.com/office/drawing/2014/main" id="{2A1A5498-ECBF-4FC2-AA4F-C5F8369CC216}"/>
              </a:ext>
            </a:extLst>
          </p:cNvPr>
          <p:cNvSpPr txBox="1">
            <a:spLocks/>
          </p:cNvSpPr>
          <p:nvPr/>
        </p:nvSpPr>
        <p:spPr>
          <a:xfrm>
            <a:off x="2663153" y="3874751"/>
            <a:ext cx="927102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botiflers</a:t>
            </a: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758BE407-BE08-4F24-96BE-147C8BFC50FD}"/>
              </a:ext>
            </a:extLst>
          </p:cNvPr>
          <p:cNvSpPr txBox="1">
            <a:spLocks/>
          </p:cNvSpPr>
          <p:nvPr/>
        </p:nvSpPr>
        <p:spPr>
          <a:xfrm>
            <a:off x="970338" y="4249307"/>
            <a:ext cx="1911055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por a perdre privilegis</a:t>
            </a: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mantindre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centralisme</a:t>
            </a:r>
            <a:endParaRPr lang="es-ES" sz="1200">
              <a:solidFill>
                <a:schemeClr val="tx1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A35946D-B7B8-4195-8A23-9B2F2BBA6AAA}"/>
              </a:ext>
            </a:extLst>
          </p:cNvPr>
          <p:cNvSpPr/>
          <p:nvPr/>
        </p:nvSpPr>
        <p:spPr>
          <a:xfrm>
            <a:off x="5226894" y="3720113"/>
            <a:ext cx="2793520" cy="4982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Google Shape;55;p13">
            <a:extLst>
              <a:ext uri="{FF2B5EF4-FFF2-40B4-BE49-F238E27FC236}">
                <a16:creationId xmlns:a16="http://schemas.microsoft.com/office/drawing/2014/main" id="{CC12C476-CE32-464F-A6C7-A0D9BD877DF8}"/>
              </a:ext>
            </a:extLst>
          </p:cNvPr>
          <p:cNvSpPr txBox="1">
            <a:spLocks/>
          </p:cNvSpPr>
          <p:nvPr/>
        </p:nvSpPr>
        <p:spPr>
          <a:xfrm>
            <a:off x="4961720" y="3685313"/>
            <a:ext cx="3246011" cy="518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600" b="1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Carles d’Àustria</a:t>
            </a:r>
            <a:endParaRPr lang="es-ES" sz="1100" b="1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+ camperols, artesans, comerciants</a:t>
            </a: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B6A039A3-724B-4B51-A41E-3FD38E5B6020}"/>
              </a:ext>
            </a:extLst>
          </p:cNvPr>
          <p:cNvSpPr/>
          <p:nvPr/>
        </p:nvSpPr>
        <p:spPr>
          <a:xfrm>
            <a:off x="5178132" y="3725538"/>
            <a:ext cx="97525" cy="498229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Google Shape;55;p13">
            <a:extLst>
              <a:ext uri="{FF2B5EF4-FFF2-40B4-BE49-F238E27FC236}">
                <a16:creationId xmlns:a16="http://schemas.microsoft.com/office/drawing/2014/main" id="{AE8247A9-0006-4E52-9B26-12CC0F0F042F}"/>
              </a:ext>
            </a:extLst>
          </p:cNvPr>
          <p:cNvSpPr txBox="1">
            <a:spLocks/>
          </p:cNvSpPr>
          <p:nvPr/>
        </p:nvSpPr>
        <p:spPr>
          <a:xfrm>
            <a:off x="4348555" y="3842236"/>
            <a:ext cx="927102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maulets</a:t>
            </a:r>
          </a:p>
        </p:txBody>
      </p:sp>
      <p:sp>
        <p:nvSpPr>
          <p:cNvPr id="50" name="Google Shape;55;p13">
            <a:extLst>
              <a:ext uri="{FF2B5EF4-FFF2-40B4-BE49-F238E27FC236}">
                <a16:creationId xmlns:a16="http://schemas.microsoft.com/office/drawing/2014/main" id="{43D68B96-C831-40AB-82E1-FEDF06155F86}"/>
              </a:ext>
            </a:extLst>
          </p:cNvPr>
          <p:cNvSpPr txBox="1">
            <a:spLocks/>
          </p:cNvSpPr>
          <p:nvPr/>
        </p:nvSpPr>
        <p:spPr>
          <a:xfrm>
            <a:off x="5226895" y="4229193"/>
            <a:ext cx="2793519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vol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abolir drets senyorials</a:t>
            </a:r>
            <a:endParaRPr lang="es-ES" sz="1200">
              <a:solidFill>
                <a:schemeClr val="tx1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afavorir el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comerç</a:t>
            </a:r>
            <a:endParaRPr lang="es-ES" sz="1200">
              <a:solidFill>
                <a:schemeClr val="tx1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51" name="Signo de multiplicación 50">
            <a:extLst>
              <a:ext uri="{FF2B5EF4-FFF2-40B4-BE49-F238E27FC236}">
                <a16:creationId xmlns:a16="http://schemas.microsoft.com/office/drawing/2014/main" id="{7E145171-A90A-485E-873F-578419BE36D6}"/>
              </a:ext>
            </a:extLst>
          </p:cNvPr>
          <p:cNvSpPr/>
          <p:nvPr/>
        </p:nvSpPr>
        <p:spPr>
          <a:xfrm>
            <a:off x="3466088" y="3688356"/>
            <a:ext cx="1043743" cy="1030137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Google Shape;55;p13">
            <a:extLst>
              <a:ext uri="{FF2B5EF4-FFF2-40B4-BE49-F238E27FC236}">
                <a16:creationId xmlns:a16="http://schemas.microsoft.com/office/drawing/2014/main" id="{4AE96ADE-B5C3-401E-B55F-657F39E238EB}"/>
              </a:ext>
            </a:extLst>
          </p:cNvPr>
          <p:cNvSpPr txBox="1">
            <a:spLocks/>
          </p:cNvSpPr>
          <p:nvPr/>
        </p:nvSpPr>
        <p:spPr>
          <a:xfrm>
            <a:off x="3312446" y="4577882"/>
            <a:ext cx="1351025" cy="2493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sz="1200" b="1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GUERRA DE SUCCESIÓ</a:t>
            </a:r>
          </a:p>
        </p:txBody>
      </p:sp>
    </p:spTree>
    <p:extLst>
      <p:ext uri="{BB962C8B-B14F-4D97-AF65-F5344CB8AC3E}">
        <p14:creationId xmlns:p14="http://schemas.microsoft.com/office/powerpoint/2010/main" val="1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F69E095-A292-4F46-94D2-00ECB593B5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639AA3A1-9969-4E12-9C0B-D9315F8AFBA3}"/>
              </a:ext>
            </a:extLst>
          </p:cNvPr>
          <p:cNvSpPr txBox="1">
            <a:spLocks/>
          </p:cNvSpPr>
          <p:nvPr/>
        </p:nvSpPr>
        <p:spPr>
          <a:xfrm>
            <a:off x="426759" y="224431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BATALLA D’ALMANSA</a:t>
            </a:r>
          </a:p>
        </p:txBody>
      </p:sp>
      <p:sp>
        <p:nvSpPr>
          <p:cNvPr id="4" name="Google Shape;55;p13">
            <a:extLst>
              <a:ext uri="{FF2B5EF4-FFF2-40B4-BE49-F238E27FC236}">
                <a16:creationId xmlns:a16="http://schemas.microsoft.com/office/drawing/2014/main" id="{54C8567B-53DD-4ADA-A342-F7A08D44846A}"/>
              </a:ext>
            </a:extLst>
          </p:cNvPr>
          <p:cNvSpPr txBox="1">
            <a:spLocks/>
          </p:cNvSpPr>
          <p:nvPr/>
        </p:nvSpPr>
        <p:spPr>
          <a:xfrm>
            <a:off x="579159" y="534374"/>
            <a:ext cx="5482205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800" b="1">
                <a:solidFill>
                  <a:schemeClr val="accent3"/>
                </a:solidFill>
                <a:latin typeface="Merriweather"/>
                <a:sym typeface="Merriweather"/>
              </a:rPr>
              <a:t>1707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        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Guanya </a:t>
            </a:r>
            <a:r>
              <a:rPr lang="es-ES" sz="1200" b="1" u="heavy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Felip V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(per </a:t>
            </a:r>
            <a:r>
              <a:rPr lang="es-ES" sz="1200" u="sng">
                <a:solidFill>
                  <a:schemeClr val="tx1"/>
                </a:solidFill>
                <a:latin typeface="Merriweather"/>
                <a:sym typeface="Merriweather"/>
              </a:rPr>
              <a:t>caballs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i el </a:t>
            </a:r>
            <a:r>
              <a:rPr lang="es-ES" sz="1200" u="sng">
                <a:solidFill>
                  <a:schemeClr val="tx1"/>
                </a:solidFill>
                <a:latin typeface="Merriweather"/>
                <a:sym typeface="Merriweather"/>
              </a:rPr>
              <a:t>tractat de pau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)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7BADAA0-C141-4DF2-914E-30832F582480}"/>
              </a:ext>
            </a:extLst>
          </p:cNvPr>
          <p:cNvSpPr/>
          <p:nvPr/>
        </p:nvSpPr>
        <p:spPr>
          <a:xfrm>
            <a:off x="1184564" y="760717"/>
            <a:ext cx="173182" cy="12469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9C95AEF1-5771-453C-A59E-38251CC83EA4}"/>
              </a:ext>
            </a:extLst>
          </p:cNvPr>
          <p:cNvSpPr txBox="1">
            <a:spLocks/>
          </p:cNvSpPr>
          <p:nvPr/>
        </p:nvSpPr>
        <p:spPr>
          <a:xfrm>
            <a:off x="2578447" y="3547557"/>
            <a:ext cx="4749834" cy="775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imposa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lleis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de Castella 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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València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Aragó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(lleva els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furs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)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uniforma el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territori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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Castellà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(centralització)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Regne de Navarra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 règim especial foral</a:t>
            </a:r>
            <a:endParaRPr lang="es-ES" sz="1200" b="1">
              <a:solidFill>
                <a:schemeClr val="dk1"/>
              </a:solidFill>
              <a:latin typeface="Merriweather"/>
              <a:sym typeface="Merriweather"/>
            </a:endParaRPr>
          </a:p>
        </p:txBody>
      </p: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84D823D3-35AC-4942-8136-717FD92DD1BB}"/>
              </a:ext>
            </a:extLst>
          </p:cNvPr>
          <p:cNvSpPr txBox="1">
            <a:spLocks/>
          </p:cNvSpPr>
          <p:nvPr/>
        </p:nvSpPr>
        <p:spPr>
          <a:xfrm>
            <a:off x="470280" y="3672368"/>
            <a:ext cx="2384531" cy="518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buClr>
                <a:schemeClr val="accent3"/>
              </a:buClr>
              <a:buSzPts val="1800"/>
            </a:pPr>
            <a:r>
              <a:rPr lang="es-ES" b="1">
                <a:solidFill>
                  <a:schemeClr val="dk1"/>
                </a:solidFill>
                <a:uFill>
                  <a:solidFill>
                    <a:schemeClr val="accent3"/>
                  </a:solidFill>
                </a:uFill>
                <a:latin typeface="Merriweather"/>
                <a:sym typeface="Merriweather"/>
              </a:rPr>
              <a:t>DECRET DE NOVA PLANTA</a:t>
            </a:r>
            <a:endParaRPr lang="es-ES" sz="1050" b="1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Merriweather"/>
              <a:sym typeface="Merriweather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A5FD9039-2B3A-4EE6-AC69-36DDBAFC4CB0}"/>
              </a:ext>
            </a:extLst>
          </p:cNvPr>
          <p:cNvSpPr/>
          <p:nvPr/>
        </p:nvSpPr>
        <p:spPr>
          <a:xfrm>
            <a:off x="2527681" y="3554485"/>
            <a:ext cx="83128" cy="684921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B1E74FF-2B81-4A17-95BB-17FCAFE796DB}"/>
              </a:ext>
            </a:extLst>
          </p:cNvPr>
          <p:cNvSpPr/>
          <p:nvPr/>
        </p:nvSpPr>
        <p:spPr>
          <a:xfrm>
            <a:off x="490832" y="814003"/>
            <a:ext cx="53396" cy="523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27DC5246-3AAA-465F-A5BD-B8538519AB12}"/>
              </a:ext>
            </a:extLst>
          </p:cNvPr>
          <p:cNvSpPr txBox="1">
            <a:spLocks/>
          </p:cNvSpPr>
          <p:nvPr/>
        </p:nvSpPr>
        <p:spPr>
          <a:xfrm>
            <a:off x="490832" y="920900"/>
            <a:ext cx="7385477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Carles d’Àustria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(i aliats)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Merriweather"/>
                <a:sym typeface="Wingdings" panose="05000000000000000000" pitchFamily="2" charset="2"/>
              </a:rPr>
              <a:t> se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Wingdings" panose="05000000000000000000" pitchFamily="2" charset="2"/>
              </a:rPr>
              <a:t>retiren</a:t>
            </a:r>
            <a:r>
              <a:rPr lang="es-ES" sz="1200">
                <a:solidFill>
                  <a:schemeClr val="tx1"/>
                </a:solidFill>
                <a:latin typeface="Merriweather"/>
                <a:sym typeface="Wingdings" panose="05000000000000000000" pitchFamily="2" charset="2"/>
              </a:rPr>
              <a:t> de la guerra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Merriweather"/>
                <a:sym typeface="Wingdings" panose="05000000000000000000" pitchFamily="2" charset="2"/>
              </a:rPr>
              <a:t> fou proclamat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Wingdings" panose="05000000000000000000" pitchFamily="2" charset="2"/>
              </a:rPr>
              <a:t>emperador</a:t>
            </a:r>
            <a:endParaRPr lang="es-ES" sz="1200" b="1">
              <a:solidFill>
                <a:schemeClr val="tx1"/>
              </a:solidFill>
              <a:latin typeface="Merriweather"/>
              <a:sym typeface="Merriweather"/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7F793040-2086-4718-A5C4-CCB2E74912B4}"/>
              </a:ext>
            </a:extLst>
          </p:cNvPr>
          <p:cNvSpPr txBox="1">
            <a:spLocks/>
          </p:cNvSpPr>
          <p:nvPr/>
        </p:nvSpPr>
        <p:spPr>
          <a:xfrm>
            <a:off x="490832" y="1268661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LA PAU D’UTRETCH</a:t>
            </a:r>
          </a:p>
        </p:txBody>
      </p:sp>
      <p:sp>
        <p:nvSpPr>
          <p:cNvPr id="17" name="Google Shape;55;p13">
            <a:extLst>
              <a:ext uri="{FF2B5EF4-FFF2-40B4-BE49-F238E27FC236}">
                <a16:creationId xmlns:a16="http://schemas.microsoft.com/office/drawing/2014/main" id="{6AC292E1-FABC-4B20-ADEB-DDBCDEA53707}"/>
              </a:ext>
            </a:extLst>
          </p:cNvPr>
          <p:cNvSpPr txBox="1">
            <a:spLocks/>
          </p:cNvSpPr>
          <p:nvPr/>
        </p:nvSpPr>
        <p:spPr>
          <a:xfrm>
            <a:off x="544228" y="1598927"/>
            <a:ext cx="7389303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800" b="1">
                <a:solidFill>
                  <a:schemeClr val="accent3"/>
                </a:solidFill>
                <a:latin typeface="Merriweather"/>
                <a:sym typeface="Merriweather"/>
              </a:rPr>
              <a:t>1714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        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Reconeixen a </a:t>
            </a:r>
            <a:r>
              <a:rPr lang="es-ES" sz="1200" b="1">
                <a:solidFill>
                  <a:schemeClr val="tx1"/>
                </a:solidFill>
                <a:latin typeface="Merriweather"/>
                <a:sym typeface="Merriweather"/>
              </a:rPr>
              <a:t>Felip V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com rei perquè </a:t>
            </a:r>
            <a:r>
              <a:rPr lang="es-ES" sz="1200" u="sng">
                <a:solidFill>
                  <a:schemeClr val="tx1"/>
                </a:solidFill>
                <a:latin typeface="Merriweather"/>
                <a:sym typeface="Merriweather"/>
              </a:rPr>
              <a:t>Carles no tinga tant poder</a:t>
            </a: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 (ja que era emperador)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29BCF12D-AC36-4AC7-A3C1-F64A24332CA7}"/>
              </a:ext>
            </a:extLst>
          </p:cNvPr>
          <p:cNvSpPr/>
          <p:nvPr/>
        </p:nvSpPr>
        <p:spPr>
          <a:xfrm>
            <a:off x="1123878" y="1838753"/>
            <a:ext cx="173182" cy="12469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doblada hacia arriba 18">
            <a:extLst>
              <a:ext uri="{FF2B5EF4-FFF2-40B4-BE49-F238E27FC236}">
                <a16:creationId xmlns:a16="http://schemas.microsoft.com/office/drawing/2014/main" id="{C869BF39-E9CC-48E4-B455-44D54FD431F6}"/>
              </a:ext>
            </a:extLst>
          </p:cNvPr>
          <p:cNvSpPr/>
          <p:nvPr/>
        </p:nvSpPr>
        <p:spPr>
          <a:xfrm rot="5400000">
            <a:off x="1431734" y="2044226"/>
            <a:ext cx="224544" cy="16780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AA5B620A-E539-4875-A904-252A9139BF4B}"/>
              </a:ext>
            </a:extLst>
          </p:cNvPr>
          <p:cNvSpPr txBox="1">
            <a:spLocks/>
          </p:cNvSpPr>
          <p:nvPr/>
        </p:nvSpPr>
        <p:spPr>
          <a:xfrm>
            <a:off x="1684783" y="1980732"/>
            <a:ext cx="859002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tx1"/>
                </a:solidFill>
                <a:latin typeface="Merriweather"/>
                <a:sym typeface="Merriweather"/>
              </a:rPr>
              <a:t>A canvi de:</a:t>
            </a:r>
          </a:p>
        </p:txBody>
      </p:sp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44F7D7B2-7415-4743-832B-5101DE9DD90E}"/>
              </a:ext>
            </a:extLst>
          </p:cNvPr>
          <p:cNvSpPr txBox="1">
            <a:spLocks/>
          </p:cNvSpPr>
          <p:nvPr/>
        </p:nvSpPr>
        <p:spPr>
          <a:xfrm>
            <a:off x="2523802" y="2109658"/>
            <a:ext cx="4749834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Milà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,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Nàpols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,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Flandes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Cerdenya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territoris independent</a:t>
            </a:r>
            <a:endParaRPr lang="es-ES" sz="1200" b="1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Gibraltar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Menorca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Anglaterra</a:t>
            </a:r>
            <a:endParaRPr lang="es-ES" sz="1200">
              <a:solidFill>
                <a:schemeClr val="dk1"/>
              </a:solidFill>
              <a:latin typeface="Merriweather"/>
              <a:sym typeface="Wingdings" panose="05000000000000000000" pitchFamily="2" charset="2"/>
            </a:endParaRPr>
          </a:p>
        </p:txBody>
      </p:sp>
      <p:sp>
        <p:nvSpPr>
          <p:cNvPr id="22" name="Flecha: doblada hacia arriba 21">
            <a:extLst>
              <a:ext uri="{FF2B5EF4-FFF2-40B4-BE49-F238E27FC236}">
                <a16:creationId xmlns:a16="http://schemas.microsoft.com/office/drawing/2014/main" id="{86D94FB1-8808-4DF8-AD9A-A271A87E7A55}"/>
              </a:ext>
            </a:extLst>
          </p:cNvPr>
          <p:cNvSpPr/>
          <p:nvPr/>
        </p:nvSpPr>
        <p:spPr>
          <a:xfrm rot="5400000">
            <a:off x="3715570" y="2561607"/>
            <a:ext cx="159601" cy="16780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000996A1-29EA-48C8-A995-24E79B09B7BD}"/>
              </a:ext>
            </a:extLst>
          </p:cNvPr>
          <p:cNvSpPr txBox="1">
            <a:spLocks/>
          </p:cNvSpPr>
          <p:nvPr/>
        </p:nvSpPr>
        <p:spPr>
          <a:xfrm>
            <a:off x="3937925" y="2462676"/>
            <a:ext cx="1645457" cy="443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050">
                <a:solidFill>
                  <a:schemeClr val="tx1"/>
                </a:solidFill>
                <a:latin typeface="Merriweather"/>
                <a:sym typeface="Merriweather"/>
              </a:rPr>
              <a:t>tornarà a ser espanyol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3167D1-EFF4-419F-AF23-6D605CFD1074}"/>
              </a:ext>
            </a:extLst>
          </p:cNvPr>
          <p:cNvSpPr/>
          <p:nvPr/>
        </p:nvSpPr>
        <p:spPr>
          <a:xfrm>
            <a:off x="6817989" y="157069"/>
            <a:ext cx="2326011" cy="488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">
                <a:latin typeface="Merriweather" panose="020B0604020202020204" charset="0"/>
              </a:rPr>
              <a:t>*</a:t>
            </a:r>
            <a:r>
              <a:rPr lang="es-ES" sz="600" b="1">
                <a:latin typeface="Merriweather" panose="020B0604020202020204" charset="0"/>
              </a:rPr>
              <a:t>IMPORTANT</a:t>
            </a:r>
            <a:r>
              <a:rPr lang="es-ES" sz="600">
                <a:latin typeface="Merriweather" panose="020B0604020202020204" charset="0"/>
              </a:rPr>
              <a:t>: Ceuta i Melilla eran primerament d’Espanya i després va sorgir el Regne Àrab. És per això que no ocorre el mateix a Gibraltar, que fou primerament d’Espanya i va ser cedit a Anglaterra.</a:t>
            </a:r>
          </a:p>
        </p:txBody>
      </p:sp>
      <p:sp>
        <p:nvSpPr>
          <p:cNvPr id="24" name="Google Shape;54;p13">
            <a:extLst>
              <a:ext uri="{FF2B5EF4-FFF2-40B4-BE49-F238E27FC236}">
                <a16:creationId xmlns:a16="http://schemas.microsoft.com/office/drawing/2014/main" id="{1CC82A86-62E7-4476-B2C3-C8A12A93B805}"/>
              </a:ext>
            </a:extLst>
          </p:cNvPr>
          <p:cNvSpPr txBox="1">
            <a:spLocks/>
          </p:cNvSpPr>
          <p:nvPr/>
        </p:nvSpPr>
        <p:spPr>
          <a:xfrm>
            <a:off x="490832" y="2737992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SUCCESSIÓ DELS BORBONS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92E3283-543B-413E-A753-8C4437F6B6E6}"/>
              </a:ext>
            </a:extLst>
          </p:cNvPr>
          <p:cNvSpPr/>
          <p:nvPr/>
        </p:nvSpPr>
        <p:spPr>
          <a:xfrm>
            <a:off x="544228" y="3219674"/>
            <a:ext cx="893618" cy="31172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Felip V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B67D68-40D9-4918-870D-1052364EDDBB}"/>
              </a:ext>
            </a:extLst>
          </p:cNvPr>
          <p:cNvSpPr txBox="1"/>
          <p:nvPr/>
        </p:nvSpPr>
        <p:spPr>
          <a:xfrm>
            <a:off x="1432469" y="3219947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3"/>
                </a:solidFill>
                <a:latin typeface="Merriweather" panose="020B0604020202020204" charset="0"/>
              </a:rPr>
              <a:t>1707-1746</a:t>
            </a:r>
            <a:r>
              <a:rPr lang="es-ES">
                <a:solidFill>
                  <a:schemeClr val="accent3"/>
                </a:solidFill>
                <a:latin typeface="Merriweather" panose="020B0604020202020204" charset="0"/>
              </a:rPr>
              <a:t> </a:t>
            </a:r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(pare)</a:t>
            </a:r>
          </a:p>
        </p:txBody>
      </p:sp>
      <p:sp>
        <p:nvSpPr>
          <p:cNvPr id="27" name="Flecha: doblada hacia arriba 26">
            <a:extLst>
              <a:ext uri="{FF2B5EF4-FFF2-40B4-BE49-F238E27FC236}">
                <a16:creationId xmlns:a16="http://schemas.microsoft.com/office/drawing/2014/main" id="{1200268F-1807-49D3-B939-F0697C91A812}"/>
              </a:ext>
            </a:extLst>
          </p:cNvPr>
          <p:cNvSpPr/>
          <p:nvPr/>
        </p:nvSpPr>
        <p:spPr>
          <a:xfrm rot="5400000">
            <a:off x="554232" y="3619518"/>
            <a:ext cx="311727" cy="16780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BE38E90D-4C75-45FD-9EA8-2A2A22E3BCCF}"/>
              </a:ext>
            </a:extLst>
          </p:cNvPr>
          <p:cNvSpPr/>
          <p:nvPr/>
        </p:nvSpPr>
        <p:spPr>
          <a:xfrm>
            <a:off x="300226" y="3219675"/>
            <a:ext cx="167805" cy="1234562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7C4BB1E-9419-4E15-8EC0-05E466870083}"/>
              </a:ext>
            </a:extLst>
          </p:cNvPr>
          <p:cNvSpPr txBox="1"/>
          <p:nvPr/>
        </p:nvSpPr>
        <p:spPr>
          <a:xfrm rot="16200000">
            <a:off x="-651156" y="3624729"/>
            <a:ext cx="170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Déspotas il·lustrats</a:t>
            </a:r>
          </a:p>
        </p:txBody>
      </p:sp>
    </p:spTree>
    <p:extLst>
      <p:ext uri="{BB962C8B-B14F-4D97-AF65-F5344CB8AC3E}">
        <p14:creationId xmlns:p14="http://schemas.microsoft.com/office/powerpoint/2010/main" val="216952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1D38904-F667-42B1-8416-80486A2F4A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70EB4295-DFF8-4AF3-8039-21A13A9FF25B}"/>
              </a:ext>
            </a:extLst>
          </p:cNvPr>
          <p:cNvSpPr txBox="1">
            <a:spLocks/>
          </p:cNvSpPr>
          <p:nvPr/>
        </p:nvSpPr>
        <p:spPr>
          <a:xfrm>
            <a:off x="1038488" y="617320"/>
            <a:ext cx="6558626" cy="546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imposa l’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absolutisme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es governa des de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Madrid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funcionaris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fan complir les ordres del rei a les províncies</a:t>
            </a:r>
            <a:endParaRPr lang="es-ES" sz="1200">
              <a:solidFill>
                <a:schemeClr val="dk1"/>
              </a:solidFill>
              <a:latin typeface="Merriweather"/>
              <a:sym typeface="Wingdings" panose="05000000000000000000" pitchFamily="2" charset="2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960C44C5-197D-404B-A86E-8D6A572D7201}"/>
              </a:ext>
            </a:extLst>
          </p:cNvPr>
          <p:cNvSpPr/>
          <p:nvPr/>
        </p:nvSpPr>
        <p:spPr>
          <a:xfrm>
            <a:off x="987722" y="624248"/>
            <a:ext cx="48517" cy="409503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CBC836-55C6-4D43-8C71-B9E3ECEFA9B4}"/>
              </a:ext>
            </a:extLst>
          </p:cNvPr>
          <p:cNvSpPr/>
          <p:nvPr/>
        </p:nvSpPr>
        <p:spPr>
          <a:xfrm>
            <a:off x="659886" y="220165"/>
            <a:ext cx="1111391" cy="31172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Ferran VI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FECB81-224A-46AB-9D07-534CB95B8AB2}"/>
              </a:ext>
            </a:extLst>
          </p:cNvPr>
          <p:cNvSpPr txBox="1"/>
          <p:nvPr/>
        </p:nvSpPr>
        <p:spPr>
          <a:xfrm>
            <a:off x="1771277" y="204009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3"/>
                </a:solidFill>
                <a:latin typeface="Merriweather" panose="020B0604020202020204" charset="0"/>
              </a:rPr>
              <a:t>1746-1759</a:t>
            </a:r>
            <a:r>
              <a:rPr lang="es-ES">
                <a:solidFill>
                  <a:schemeClr val="accent3"/>
                </a:solidFill>
                <a:latin typeface="Merriweather" panose="020B0604020202020204" charset="0"/>
              </a:rPr>
              <a:t> </a:t>
            </a:r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(fill)</a:t>
            </a:r>
            <a:endParaRPr lang="es-ES" b="1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807F17C0-7FA9-4200-BF93-55538D1F7012}"/>
              </a:ext>
            </a:extLst>
          </p:cNvPr>
          <p:cNvSpPr/>
          <p:nvPr/>
        </p:nvSpPr>
        <p:spPr>
          <a:xfrm rot="5400000">
            <a:off x="669891" y="620009"/>
            <a:ext cx="311727" cy="16780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B8C18399-2E38-4F42-8F28-64636CDF0EE9}"/>
              </a:ext>
            </a:extLst>
          </p:cNvPr>
          <p:cNvSpPr/>
          <p:nvPr/>
        </p:nvSpPr>
        <p:spPr>
          <a:xfrm>
            <a:off x="415885" y="220166"/>
            <a:ext cx="167805" cy="2100470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CDE4B906-4287-4809-B4DA-65465DAF07D2}"/>
              </a:ext>
            </a:extLst>
          </p:cNvPr>
          <p:cNvSpPr/>
          <p:nvPr/>
        </p:nvSpPr>
        <p:spPr>
          <a:xfrm>
            <a:off x="3587704" y="1566356"/>
            <a:ext cx="50766" cy="700178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15EB70-C8D6-4E64-B3A2-2A0931F1936D}"/>
              </a:ext>
            </a:extLst>
          </p:cNvPr>
          <p:cNvSpPr txBox="1"/>
          <p:nvPr/>
        </p:nvSpPr>
        <p:spPr>
          <a:xfrm>
            <a:off x="3620860" y="1697183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3"/>
              </a:buClr>
              <a:buFont typeface="Merriweather" panose="020B0604020202020204" charset="0"/>
              <a:buChar char="—"/>
            </a:pPr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Els </a:t>
            </a:r>
            <a:r>
              <a:rPr lang="es-ES" sz="1200" b="1">
                <a:solidFill>
                  <a:schemeClr val="tx1"/>
                </a:solidFill>
                <a:latin typeface="Merriweather" panose="020B0604020202020204" charset="0"/>
              </a:rPr>
              <a:t>privilegiats</a:t>
            </a:r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 s’</a:t>
            </a:r>
            <a:r>
              <a:rPr lang="es-ES" sz="1200" u="sng">
                <a:solidFill>
                  <a:schemeClr val="tx1"/>
                </a:solidFill>
                <a:latin typeface="Merriweather" panose="020B0604020202020204" charset="0"/>
              </a:rPr>
              <a:t>oposaren</a:t>
            </a:r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 a les reformes</a:t>
            </a:r>
          </a:p>
          <a:p>
            <a:pPr marL="171450" indent="-171450">
              <a:buClr>
                <a:schemeClr val="accent3"/>
              </a:buClr>
              <a:buFont typeface="Merriweather" panose="020B0604020202020204" charset="0"/>
              <a:buChar char="—"/>
            </a:pPr>
            <a:r>
              <a:rPr lang="es-ES" sz="1200" b="1">
                <a:solidFill>
                  <a:schemeClr val="tx1"/>
                </a:solidFill>
                <a:latin typeface="Merriweather" panose="020B0604020202020204" charset="0"/>
              </a:rPr>
              <a:t>MOTÍ DE SQUILLACE (1766)</a:t>
            </a:r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 per la </a:t>
            </a:r>
            <a:r>
              <a:rPr lang="es-ES" sz="1200" u="sng">
                <a:solidFill>
                  <a:schemeClr val="tx1"/>
                </a:solidFill>
                <a:latin typeface="Merriweather" panose="020B0604020202020204" charset="0"/>
              </a:rPr>
              <a:t>pujada del preu del pa</a:t>
            </a:r>
            <a:endParaRPr lang="es-ES" sz="1200" b="1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12" name="Google Shape;55;p13">
            <a:extLst>
              <a:ext uri="{FF2B5EF4-FFF2-40B4-BE49-F238E27FC236}">
                <a16:creationId xmlns:a16="http://schemas.microsoft.com/office/drawing/2014/main" id="{5504CF04-F260-4953-885C-58D5D1E0BD8A}"/>
              </a:ext>
            </a:extLst>
          </p:cNvPr>
          <p:cNvSpPr txBox="1">
            <a:spLocks/>
          </p:cNvSpPr>
          <p:nvPr/>
        </p:nvSpPr>
        <p:spPr>
          <a:xfrm>
            <a:off x="1024633" y="1566356"/>
            <a:ext cx="6558626" cy="54646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creació d’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escoles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reforma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universitats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declara honestos tots els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oficis</a:t>
            </a:r>
            <a:endParaRPr lang="es-ES" sz="1200">
              <a:solidFill>
                <a:schemeClr val="dk1"/>
              </a:solidFill>
              <a:latin typeface="Merriweather"/>
              <a:sym typeface="Wingdings" panose="05000000000000000000" pitchFamily="2" charset="2"/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81669910-12D1-431E-AE5D-9B26E7C275EA}"/>
              </a:ext>
            </a:extLst>
          </p:cNvPr>
          <p:cNvSpPr/>
          <p:nvPr/>
        </p:nvSpPr>
        <p:spPr>
          <a:xfrm>
            <a:off x="973867" y="1573284"/>
            <a:ext cx="50766" cy="645067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5E8FC01-5FD5-4367-91D9-F3E6C0A91E47}"/>
              </a:ext>
            </a:extLst>
          </p:cNvPr>
          <p:cNvSpPr/>
          <p:nvPr/>
        </p:nvSpPr>
        <p:spPr>
          <a:xfrm>
            <a:off x="646031" y="1169201"/>
            <a:ext cx="1111391" cy="311727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Carles III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E33A14-CA66-45ED-B6C6-75ED12978D7E}"/>
              </a:ext>
            </a:extLst>
          </p:cNvPr>
          <p:cNvSpPr txBox="1"/>
          <p:nvPr/>
        </p:nvSpPr>
        <p:spPr>
          <a:xfrm>
            <a:off x="1757422" y="1153045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3"/>
                </a:solidFill>
                <a:latin typeface="Merriweather" panose="020B0604020202020204" charset="0"/>
              </a:rPr>
              <a:t>1759-1788</a:t>
            </a:r>
            <a:r>
              <a:rPr lang="es-ES">
                <a:solidFill>
                  <a:schemeClr val="accent3"/>
                </a:solidFill>
                <a:latin typeface="Merriweather" panose="020B0604020202020204" charset="0"/>
              </a:rPr>
              <a:t> </a:t>
            </a:r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(net)</a:t>
            </a:r>
            <a:endParaRPr lang="es-ES" b="1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16" name="Flecha: doblada hacia arriba 15">
            <a:extLst>
              <a:ext uri="{FF2B5EF4-FFF2-40B4-BE49-F238E27FC236}">
                <a16:creationId xmlns:a16="http://schemas.microsoft.com/office/drawing/2014/main" id="{AB0668FB-A8F4-4342-B071-0EC06A085A91}"/>
              </a:ext>
            </a:extLst>
          </p:cNvPr>
          <p:cNvSpPr/>
          <p:nvPr/>
        </p:nvSpPr>
        <p:spPr>
          <a:xfrm rot="5400000">
            <a:off x="656036" y="1569045"/>
            <a:ext cx="311727" cy="167805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052A1C-7A03-4C90-A98E-6EB0732322DA}"/>
              </a:ext>
            </a:extLst>
          </p:cNvPr>
          <p:cNvSpPr txBox="1"/>
          <p:nvPr/>
        </p:nvSpPr>
        <p:spPr>
          <a:xfrm rot="16200000">
            <a:off x="-574956" y="1089348"/>
            <a:ext cx="170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Déspotas il·lustrats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5E467D9-143E-477F-9D56-96E2CFE1C04E}"/>
              </a:ext>
            </a:extLst>
          </p:cNvPr>
          <p:cNvSpPr/>
          <p:nvPr/>
        </p:nvSpPr>
        <p:spPr>
          <a:xfrm>
            <a:off x="398930" y="2409182"/>
            <a:ext cx="3239540" cy="31172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just"/>
            <a:r>
              <a:rPr lang="es-ES" sz="1100" b="1" u="sng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 panose="020B0604020202020204" charset="0"/>
              </a:rPr>
              <a:t>EX. DÉSPOTAS IL·LUSTRATS VALENCIANS</a:t>
            </a:r>
            <a:r>
              <a:rPr lang="es-ES" sz="1100" b="1">
                <a:solidFill>
                  <a:schemeClr val="tx1"/>
                </a:solidFill>
                <a:latin typeface="Merriweather" panose="020B0604020202020204" charset="0"/>
              </a:rPr>
              <a:t>:</a:t>
            </a:r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A6F1FA7D-0E58-4E27-80B4-D02C700B3B59}"/>
              </a:ext>
            </a:extLst>
          </p:cNvPr>
          <p:cNvSpPr txBox="1">
            <a:spLocks/>
          </p:cNvSpPr>
          <p:nvPr/>
        </p:nvSpPr>
        <p:spPr>
          <a:xfrm>
            <a:off x="3520464" y="2454848"/>
            <a:ext cx="2479746" cy="7001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Historiador: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Gregori Maians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Botànic: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Cavanilles</a:t>
            </a: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Científic: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 Jorge Juan</a:t>
            </a:r>
            <a:endParaRPr lang="es-ES" sz="1200">
              <a:solidFill>
                <a:schemeClr val="dk1"/>
              </a:solidFill>
              <a:latin typeface="Merriweather"/>
              <a:sym typeface="Wingdings" panose="05000000000000000000" pitchFamily="2" charset="2"/>
            </a:endParaRPr>
          </a:p>
        </p:txBody>
      </p:sp>
      <p:sp>
        <p:nvSpPr>
          <p:cNvPr id="21" name="Google Shape;54;p13">
            <a:extLst>
              <a:ext uri="{FF2B5EF4-FFF2-40B4-BE49-F238E27FC236}">
                <a16:creationId xmlns:a16="http://schemas.microsoft.com/office/drawing/2014/main" id="{1ECBDC43-79CC-454C-A534-F8BDDE5FACC2}"/>
              </a:ext>
            </a:extLst>
          </p:cNvPr>
          <p:cNvSpPr txBox="1">
            <a:spLocks/>
          </p:cNvSpPr>
          <p:nvPr/>
        </p:nvSpPr>
        <p:spPr>
          <a:xfrm>
            <a:off x="426759" y="3087102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ECONOMIA A ESPANYA</a:t>
            </a:r>
            <a:r>
              <a:rPr lang="es-ES" sz="2400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 </a:t>
            </a:r>
            <a:r>
              <a:rPr lang="es-ES" sz="24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(s.XVIII)</a:t>
            </a:r>
            <a:endParaRPr lang="es-ES" sz="2400" b="1" u="sng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Kalam"/>
              <a:cs typeface="Kalam"/>
              <a:sym typeface="Kalam"/>
            </a:endParaRPr>
          </a:p>
        </p:txBody>
      </p:sp>
      <p:sp>
        <p:nvSpPr>
          <p:cNvPr id="22" name="Google Shape;55;p13">
            <a:extLst>
              <a:ext uri="{FF2B5EF4-FFF2-40B4-BE49-F238E27FC236}">
                <a16:creationId xmlns:a16="http://schemas.microsoft.com/office/drawing/2014/main" id="{F3F1B152-E97C-4D1D-B1F6-C313D8D1CC52}"/>
              </a:ext>
            </a:extLst>
          </p:cNvPr>
          <p:cNvSpPr txBox="1">
            <a:spLocks/>
          </p:cNvSpPr>
          <p:nvPr/>
        </p:nvSpPr>
        <p:spPr>
          <a:xfrm>
            <a:off x="426760" y="3502645"/>
            <a:ext cx="4256076" cy="8583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5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economia 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i la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població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</a:t>
            </a:r>
            <a:r>
              <a:rPr lang="es-ES" sz="1200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augment</a:t>
            </a:r>
          </a:p>
          <a:p>
            <a:pPr marL="171450" indent="-171450">
              <a:spcBef>
                <a:spcPts val="5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Millora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agricultura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,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comerç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,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liberalització preus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...</a:t>
            </a:r>
          </a:p>
          <a:p>
            <a:pPr marL="531813" indent="-171450">
              <a:spcBef>
                <a:spcPts val="500"/>
              </a:spcBef>
              <a:buClr>
                <a:schemeClr val="accent3"/>
              </a:buClr>
              <a:buSzPts val="1800"/>
              <a:buFont typeface="Wingdings" panose="05000000000000000000" pitchFamily="2" charset="2"/>
              <a:buChar char="Ø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VALÈNCIA:</a:t>
            </a:r>
            <a:endParaRPr lang="es-ES" sz="1200">
              <a:solidFill>
                <a:schemeClr val="dk1"/>
              </a:solidFill>
              <a:latin typeface="Merriweather"/>
              <a:sym typeface="Wingdings" panose="05000000000000000000" pitchFamily="2" charset="2"/>
            </a:endParaRPr>
          </a:p>
        </p:txBody>
      </p: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D469C46B-1062-4166-9AC1-14FCA0ADDF4C}"/>
              </a:ext>
            </a:extLst>
          </p:cNvPr>
          <p:cNvSpPr txBox="1">
            <a:spLocks/>
          </p:cNvSpPr>
          <p:nvPr/>
        </p:nvSpPr>
        <p:spPr>
          <a:xfrm>
            <a:off x="1848228" y="4044295"/>
            <a:ext cx="2769500" cy="7001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Augment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espai cultius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regadiu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Indústria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seda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ceràmica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indent="-171450">
              <a:spcBef>
                <a:spcPts val="300"/>
              </a:spcBef>
              <a:buClr>
                <a:schemeClr val="accent3"/>
              </a:buClr>
              <a:buSzPct val="125000"/>
              <a:buFont typeface="Wingdings 3" panose="05040102010807070707" pitchFamily="18" charset="2"/>
              <a:buChar char="g"/>
            </a:pP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Augment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comerç</a:t>
            </a:r>
            <a:endParaRPr lang="es-ES" sz="1200">
              <a:solidFill>
                <a:schemeClr val="dk1"/>
              </a:solidFill>
              <a:latin typeface="Merriweather"/>
              <a:sym typeface="Wingdings" panose="05000000000000000000" pitchFamily="2" charset="2"/>
            </a:endParaRP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A627980-7B20-420D-A5C4-9ABB0A731A70}"/>
              </a:ext>
            </a:extLst>
          </p:cNvPr>
          <p:cNvCxnSpPr/>
          <p:nvPr/>
        </p:nvCxnSpPr>
        <p:spPr>
          <a:xfrm>
            <a:off x="4876800" y="3519055"/>
            <a:ext cx="0" cy="11637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BC8F6F5-007C-46AB-A039-E44B1DE2BF03}"/>
              </a:ext>
            </a:extLst>
          </p:cNvPr>
          <p:cNvCxnSpPr/>
          <p:nvPr/>
        </p:nvCxnSpPr>
        <p:spPr>
          <a:xfrm>
            <a:off x="4987636" y="3519055"/>
            <a:ext cx="0" cy="116378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0DCA076-00D8-46ED-B6D8-856E3EC0FE46}"/>
              </a:ext>
            </a:extLst>
          </p:cNvPr>
          <p:cNvSpPr txBox="1"/>
          <p:nvPr/>
        </p:nvSpPr>
        <p:spPr>
          <a:xfrm>
            <a:off x="5020281" y="3931809"/>
            <a:ext cx="3289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Més endavant </a:t>
            </a:r>
            <a:r>
              <a:rPr lang="es-ES" sz="1200">
                <a:solidFill>
                  <a:schemeClr val="accent3"/>
                </a:solidFill>
                <a:latin typeface="Merriweather" panose="020B0604020202020204" charset="0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chemeClr val="tx1"/>
                </a:solidFill>
                <a:latin typeface="Merriweather" panose="020B0604020202020204" charset="0"/>
                <a:sym typeface="Wingdings" panose="05000000000000000000" pitchFamily="2" charset="2"/>
              </a:rPr>
              <a:t> </a:t>
            </a:r>
            <a:r>
              <a:rPr lang="es-ES" sz="1200" b="1" u="sng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Merriweather" panose="020B0604020202020204" charset="0"/>
                <a:sym typeface="Wingdings" panose="05000000000000000000" pitchFamily="2" charset="2"/>
              </a:rPr>
              <a:t>DECADÈNCIA ESPANYA</a:t>
            </a:r>
            <a:endParaRPr lang="es-ES" sz="1200" u="sng">
              <a:solidFill>
                <a:schemeClr val="tx1"/>
              </a:solidFill>
              <a:uFill>
                <a:solidFill>
                  <a:schemeClr val="accent3"/>
                </a:solidFill>
              </a:uFill>
              <a:latin typeface="Merriweath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5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45321A-52AD-497E-9A28-CDDDA6CD6CCE}"/>
              </a:ext>
            </a:extLst>
          </p:cNvPr>
          <p:cNvSpPr/>
          <p:nvPr/>
        </p:nvSpPr>
        <p:spPr>
          <a:xfrm>
            <a:off x="360218" y="1004455"/>
            <a:ext cx="8042564" cy="534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02959" y="248775"/>
            <a:ext cx="5832600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200" b="1"/>
              <a:t>0. INTRODUCCIÓ</a:t>
            </a:r>
            <a:endParaRPr sz="32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426758" y="1610026"/>
            <a:ext cx="6618277" cy="15341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spcBef>
                <a:spcPts val="1000"/>
              </a:spcBef>
              <a:buClr>
                <a:schemeClr val="accent3"/>
              </a:buClr>
            </a:pPr>
            <a:r>
              <a:rPr lang="es-ES" sz="1200" b="1"/>
              <a:t>Règim econòmic senyorial</a:t>
            </a:r>
            <a:r>
              <a:rPr lang="es-ES" sz="1200"/>
              <a:t> (naixent ja el capitalisme comercial).</a:t>
            </a:r>
          </a:p>
          <a:p>
            <a:pPr marL="171450" indent="-171450">
              <a:spcBef>
                <a:spcPts val="1000"/>
              </a:spcBef>
              <a:buClr>
                <a:schemeClr val="accent3"/>
              </a:buClr>
            </a:pPr>
            <a:r>
              <a:rPr lang="es-ES" sz="1200" b="1"/>
              <a:t>Societat estamental</a:t>
            </a:r>
            <a:r>
              <a:rPr lang="es-ES" sz="1200"/>
              <a:t> (organitzada en classes socials de privilegiats i no privilegiats).</a:t>
            </a:r>
          </a:p>
          <a:p>
            <a:pPr marL="171450" indent="-171450">
              <a:spcBef>
                <a:spcPts val="1000"/>
              </a:spcBef>
              <a:buClr>
                <a:schemeClr val="accent3"/>
              </a:buClr>
            </a:pPr>
            <a:r>
              <a:rPr lang="es-ES" sz="1200" b="1"/>
              <a:t>Població estancada:</a:t>
            </a:r>
            <a:r>
              <a:rPr lang="es-ES" sz="1200"/>
              <a:t> natalitat i mortalitat </a:t>
            </a:r>
            <a:r>
              <a:rPr lang="es-ES" sz="1200" u="sng"/>
              <a:t>altes</a:t>
            </a:r>
            <a:r>
              <a:rPr lang="es-ES" sz="1200"/>
              <a:t> (raons higièniques).</a:t>
            </a:r>
          </a:p>
          <a:p>
            <a:pPr marL="171450" indent="-171450">
              <a:spcBef>
                <a:spcPts val="1000"/>
              </a:spcBef>
              <a:buClr>
                <a:schemeClr val="accent3"/>
              </a:buClr>
            </a:pPr>
            <a:r>
              <a:rPr lang="es-ES" sz="1200" b="1"/>
              <a:t>Monarquia absoluta</a:t>
            </a:r>
            <a:r>
              <a:rPr lang="es-ES" sz="1200"/>
              <a:t> (sobirania reial per llei divina).</a:t>
            </a:r>
            <a:endParaRPr sz="1200" b="1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26758" y="932364"/>
            <a:ext cx="8260067" cy="606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 concepte </a:t>
            </a:r>
            <a:r>
              <a:rPr lang="es-ES" sz="1200" b="1"/>
              <a:t>Antic Règim:</a:t>
            </a:r>
            <a:r>
              <a:rPr lang="es-ES" sz="1200"/>
              <a:t> sistema </a:t>
            </a:r>
            <a:r>
              <a:rPr lang="es-ES" sz="1200" u="sng"/>
              <a:t>econòmic</a:t>
            </a:r>
            <a:r>
              <a:rPr lang="es-ES" sz="1200"/>
              <a:t>, </a:t>
            </a:r>
            <a:r>
              <a:rPr lang="es-ES" sz="1200" u="sng"/>
              <a:t>polític</a:t>
            </a:r>
            <a:r>
              <a:rPr lang="es-ES" sz="1200"/>
              <a:t> i </a:t>
            </a:r>
            <a:r>
              <a:rPr lang="es-ES" sz="1200" u="sng"/>
              <a:t>social</a:t>
            </a:r>
            <a:r>
              <a:rPr lang="es-ES" sz="1200"/>
              <a:t> present a </a:t>
            </a:r>
            <a:r>
              <a:rPr lang="es-ES" sz="1200" b="1"/>
              <a:t>Europa</a:t>
            </a:r>
            <a:r>
              <a:rPr lang="es-ES" sz="1200"/>
              <a:t> els segles </a:t>
            </a:r>
            <a:r>
              <a:rPr lang="es-ES" sz="1200" b="1"/>
              <a:t>XVI</a:t>
            </a:r>
            <a:r>
              <a:rPr lang="es-ES" sz="1200"/>
              <a:t> (16) i </a:t>
            </a:r>
            <a:r>
              <a:rPr lang="es-ES" sz="1200" b="1"/>
              <a:t>XIX </a:t>
            </a:r>
            <a:r>
              <a:rPr lang="es-ES" sz="1200"/>
              <a:t>(19) (etapa final del feudalisme) caracteritzat per: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E6E33F-EC65-44DD-9531-407304E4EE56}"/>
              </a:ext>
            </a:extLst>
          </p:cNvPr>
          <p:cNvSpPr/>
          <p:nvPr/>
        </p:nvSpPr>
        <p:spPr>
          <a:xfrm>
            <a:off x="360218" y="304800"/>
            <a:ext cx="548700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B2D0A14-0D5E-4947-A88C-3CE0908DAD56}"/>
              </a:ext>
            </a:extLst>
          </p:cNvPr>
          <p:cNvCxnSpPr/>
          <p:nvPr/>
        </p:nvCxnSpPr>
        <p:spPr>
          <a:xfrm>
            <a:off x="908918" y="775854"/>
            <a:ext cx="2720973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71555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A59F7F48-712C-4CC5-B384-925F83B3246C}"/>
              </a:ext>
            </a:extLst>
          </p:cNvPr>
          <p:cNvSpPr txBox="1">
            <a:spLocks/>
          </p:cNvSpPr>
          <p:nvPr/>
        </p:nvSpPr>
        <p:spPr>
          <a:xfrm>
            <a:off x="579158" y="237239"/>
            <a:ext cx="7117041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1. CREIXEMENT I CANVIS ECONÒMICS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70672A-6E97-4B44-A9D8-4B42BA0E516A}"/>
              </a:ext>
            </a:extLst>
          </p:cNvPr>
          <p:cNvSpPr/>
          <p:nvPr/>
        </p:nvSpPr>
        <p:spPr>
          <a:xfrm>
            <a:off x="443344" y="304800"/>
            <a:ext cx="465573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A28265-4426-48C7-8C17-A39B9F344E0B}"/>
              </a:ext>
            </a:extLst>
          </p:cNvPr>
          <p:cNvCxnSpPr>
            <a:cxnSpLocks/>
          </p:cNvCxnSpPr>
          <p:nvPr/>
        </p:nvCxnSpPr>
        <p:spPr>
          <a:xfrm>
            <a:off x="908918" y="775854"/>
            <a:ext cx="6468627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BE3A4D7C-23AA-4F02-8F8C-2E070E8D78A3}"/>
              </a:ext>
            </a:extLst>
          </p:cNvPr>
          <p:cNvSpPr txBox="1">
            <a:spLocks/>
          </p:cNvSpPr>
          <p:nvPr/>
        </p:nvSpPr>
        <p:spPr>
          <a:xfrm>
            <a:off x="579158" y="843414"/>
            <a:ext cx="6618277" cy="10685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Agricultura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activitat principal de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subsistència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(autoconsum):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blat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,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cigrons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...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Rotació trienal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(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guaret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)      regeneració minerals.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Terra font de riquesa</a:t>
            </a:r>
            <a:r>
              <a:rPr lang="es-ES" sz="1200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Wingdings" panose="05000000000000000000" pitchFamily="2" charset="2"/>
              </a:rPr>
              <a:t>privilegis</a:t>
            </a:r>
            <a:r>
              <a:rPr lang="es-ES" sz="1200" b="1">
                <a:solidFill>
                  <a:schemeClr val="accent3"/>
                </a:solidFill>
                <a:latin typeface="Merriweather"/>
                <a:sym typeface="Wingdings" panose="05000000000000000000" pitchFamily="2" charset="2"/>
              </a:rPr>
              <a:t>:</a:t>
            </a:r>
            <a:endParaRPr lang="es-ES" sz="1200" b="1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AB8760A-5020-4C53-97AA-C455BEC64CE8}"/>
              </a:ext>
            </a:extLst>
          </p:cNvPr>
          <p:cNvCxnSpPr>
            <a:cxnSpLocks/>
          </p:cNvCxnSpPr>
          <p:nvPr/>
        </p:nvCxnSpPr>
        <p:spPr>
          <a:xfrm>
            <a:off x="1683327" y="1077112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90455-5CDE-43DB-8CBF-CA29E9ABBB68}"/>
              </a:ext>
            </a:extLst>
          </p:cNvPr>
          <p:cNvSpPr txBox="1"/>
          <p:nvPr/>
        </p:nvSpPr>
        <p:spPr>
          <a:xfrm>
            <a:off x="5507182" y="795557"/>
            <a:ext cx="1077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>
                <a:solidFill>
                  <a:schemeClr val="accent3">
                    <a:lumMod val="60000"/>
                    <a:lumOff val="40000"/>
                  </a:schemeClr>
                </a:solidFill>
                <a:latin typeface="Merriweather" panose="020B0604020202020204" charset="0"/>
              </a:rPr>
              <a:t>(molta duració)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ABACDB5-BA4C-45A4-8BAF-64F4F26EB196}"/>
              </a:ext>
            </a:extLst>
          </p:cNvPr>
          <p:cNvCxnSpPr>
            <a:cxnSpLocks/>
          </p:cNvCxnSpPr>
          <p:nvPr/>
        </p:nvCxnSpPr>
        <p:spPr>
          <a:xfrm>
            <a:off x="2597727" y="1416548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46E0FE-3A8F-4893-84C0-06B8870493AE}"/>
              </a:ext>
            </a:extLst>
          </p:cNvPr>
          <p:cNvSpPr/>
          <p:nvPr/>
        </p:nvSpPr>
        <p:spPr>
          <a:xfrm>
            <a:off x="579158" y="1982828"/>
            <a:ext cx="1524000" cy="5352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3"/>
                </a:solidFill>
                <a:latin typeface="Merriweather" panose="020B0604020202020204" charset="0"/>
              </a:rPr>
              <a:t>nobles i cleros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70ABF96-6C5A-42C1-8DDF-65AA4BA5B3BB}"/>
              </a:ext>
            </a:extLst>
          </p:cNvPr>
          <p:cNvSpPr/>
          <p:nvPr/>
        </p:nvSpPr>
        <p:spPr>
          <a:xfrm>
            <a:off x="4301836" y="1982828"/>
            <a:ext cx="1309255" cy="5352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3"/>
                </a:solidFill>
                <a:latin typeface="Merriweather" panose="020B0604020202020204" charset="0"/>
              </a:rPr>
              <a:t>camperols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96EA2E1-66F6-4021-8D7A-71F262E77EDE}"/>
              </a:ext>
            </a:extLst>
          </p:cNvPr>
          <p:cNvCxnSpPr>
            <a:cxnSpLocks/>
          </p:cNvCxnSpPr>
          <p:nvPr/>
        </p:nvCxnSpPr>
        <p:spPr>
          <a:xfrm flipV="1">
            <a:off x="2103158" y="2036463"/>
            <a:ext cx="2198678" cy="3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45340E6-33EC-4394-8CEF-D06BF2A26E7F}"/>
              </a:ext>
            </a:extLst>
          </p:cNvPr>
          <p:cNvSpPr txBox="1"/>
          <p:nvPr/>
        </p:nvSpPr>
        <p:spPr>
          <a:xfrm>
            <a:off x="2613233" y="2029536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cedien </a:t>
            </a:r>
            <a:r>
              <a:rPr lang="es-ES" sz="1200" b="1">
                <a:solidFill>
                  <a:schemeClr val="tx1"/>
                </a:solidFill>
                <a:latin typeface="Merriweather" panose="020B0604020202020204" charset="0"/>
              </a:rPr>
              <a:t>terres</a:t>
            </a:r>
            <a:endParaRPr lang="es-ES" sz="1200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E985C94-226B-4602-ACD4-CBB4C85F3DF7}"/>
              </a:ext>
            </a:extLst>
          </p:cNvPr>
          <p:cNvCxnSpPr>
            <a:cxnSpLocks/>
          </p:cNvCxnSpPr>
          <p:nvPr/>
        </p:nvCxnSpPr>
        <p:spPr>
          <a:xfrm flipH="1">
            <a:off x="2103158" y="2309921"/>
            <a:ext cx="21986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FA8D4B-8EDD-437C-A424-4377995EF7A5}"/>
              </a:ext>
            </a:extLst>
          </p:cNvPr>
          <p:cNvSpPr txBox="1"/>
          <p:nvPr/>
        </p:nvSpPr>
        <p:spPr>
          <a:xfrm>
            <a:off x="2435055" y="2292577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tx1"/>
                </a:solidFill>
                <a:latin typeface="Merriweather" panose="020B0604020202020204" charset="0"/>
              </a:rPr>
              <a:t>renda</a:t>
            </a:r>
            <a:r>
              <a:rPr lang="es-ES" sz="1200">
                <a:solidFill>
                  <a:schemeClr val="tx1"/>
                </a:solidFill>
                <a:latin typeface="Merriweather" panose="020B0604020202020204" charset="0"/>
              </a:rPr>
              <a:t> </a:t>
            </a:r>
            <a:r>
              <a:rPr lang="es-ES" sz="700">
                <a:solidFill>
                  <a:schemeClr val="tx1"/>
                </a:solidFill>
                <a:latin typeface="Merriweather" panose="020B0604020202020204" charset="0"/>
              </a:rPr>
              <a:t>(collita, treball, diners)</a:t>
            </a:r>
            <a:endParaRPr lang="es-ES" sz="1200" b="1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BA8F405C-7FFF-44FF-942B-C06655B229EE}"/>
              </a:ext>
            </a:extLst>
          </p:cNvPr>
          <p:cNvSpPr/>
          <p:nvPr/>
        </p:nvSpPr>
        <p:spPr>
          <a:xfrm>
            <a:off x="5793972" y="1911921"/>
            <a:ext cx="121919" cy="78971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5C38AFF-3EDD-4442-838B-A2FEFF607DFA}"/>
              </a:ext>
            </a:extLst>
          </p:cNvPr>
          <p:cNvSpPr txBox="1"/>
          <p:nvPr/>
        </p:nvSpPr>
        <p:spPr>
          <a:xfrm>
            <a:off x="5930326" y="2168035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accent5"/>
                </a:solidFill>
                <a:latin typeface="Merriweather" panose="020B0604020202020204" charset="0"/>
              </a:rPr>
              <a:t>Règim econòmic senyorial</a:t>
            </a:r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AA2C0B56-2C55-4B25-8D05-B2C0BB4C5C8E}"/>
              </a:ext>
            </a:extLst>
          </p:cNvPr>
          <p:cNvSpPr txBox="1">
            <a:spLocks/>
          </p:cNvSpPr>
          <p:nvPr/>
        </p:nvSpPr>
        <p:spPr>
          <a:xfrm>
            <a:off x="443344" y="2722347"/>
            <a:ext cx="7117041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CRISIS DE FAM</a:t>
            </a:r>
          </a:p>
        </p:txBody>
      </p:sp>
      <p:sp>
        <p:nvSpPr>
          <p:cNvPr id="26" name="Google Shape;55;p13">
            <a:extLst>
              <a:ext uri="{FF2B5EF4-FFF2-40B4-BE49-F238E27FC236}">
                <a16:creationId xmlns:a16="http://schemas.microsoft.com/office/drawing/2014/main" id="{18642219-3D12-4D34-8DE6-D0CBA58E000B}"/>
              </a:ext>
            </a:extLst>
          </p:cNvPr>
          <p:cNvSpPr txBox="1">
            <a:spLocks/>
          </p:cNvSpPr>
          <p:nvPr/>
        </p:nvSpPr>
        <p:spPr>
          <a:xfrm>
            <a:off x="579158" y="3096902"/>
            <a:ext cx="7643515" cy="14836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Les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males collites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revolucions / revoltes populars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(gent matava el forner per obtindre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).</a:t>
            </a:r>
            <a:b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</a:b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                                    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crisis de fam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Aparició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epidèmies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guerres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(cícliques).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 b="1">
                <a:solidFill>
                  <a:schemeClr val="accent6">
                    <a:lumMod val="75000"/>
                  </a:schemeClr>
                </a:solidFill>
                <a:latin typeface="Merriweather"/>
                <a:sym typeface="Merriweather"/>
              </a:rPr>
              <a:t>1650-1800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duplicació població Europa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per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disminució mortalitat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millora d’alimentación</a:t>
            </a:r>
            <a:b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</a:b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                                                                                                                                            domestic system</a:t>
            </a:r>
          </a:p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Introducció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dacsa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i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creïlla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EB70A2E-EB5E-4B25-BAED-805F8AFFF5C0}"/>
              </a:ext>
            </a:extLst>
          </p:cNvPr>
          <p:cNvCxnSpPr>
            <a:cxnSpLocks/>
          </p:cNvCxnSpPr>
          <p:nvPr/>
        </p:nvCxnSpPr>
        <p:spPr>
          <a:xfrm>
            <a:off x="2147455" y="3335403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F57E199-B111-4269-B9B6-3B34CBF36D67}"/>
              </a:ext>
            </a:extLst>
          </p:cNvPr>
          <p:cNvCxnSpPr>
            <a:cxnSpLocks/>
          </p:cNvCxnSpPr>
          <p:nvPr/>
        </p:nvCxnSpPr>
        <p:spPr>
          <a:xfrm>
            <a:off x="2147455" y="3543221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40B69DB-09AD-47B8-8153-DEEA6E2D8F4E}"/>
              </a:ext>
            </a:extLst>
          </p:cNvPr>
          <p:cNvCxnSpPr>
            <a:cxnSpLocks/>
          </p:cNvCxnSpPr>
          <p:nvPr/>
        </p:nvCxnSpPr>
        <p:spPr>
          <a:xfrm>
            <a:off x="1627909" y="4222094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D6905F6-BD7B-4663-9444-75A81B79DE09}"/>
              </a:ext>
            </a:extLst>
          </p:cNvPr>
          <p:cNvCxnSpPr>
            <a:cxnSpLocks/>
          </p:cNvCxnSpPr>
          <p:nvPr/>
        </p:nvCxnSpPr>
        <p:spPr>
          <a:xfrm>
            <a:off x="5908964" y="4222094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3A0270D2-08E9-4FF6-854F-66572FE11862}"/>
              </a:ext>
            </a:extLst>
          </p:cNvPr>
          <p:cNvCxnSpPr>
            <a:cxnSpLocks/>
          </p:cNvCxnSpPr>
          <p:nvPr/>
        </p:nvCxnSpPr>
        <p:spPr>
          <a:xfrm>
            <a:off x="5908964" y="4429912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Abrir llave 18">
            <a:extLst>
              <a:ext uri="{FF2B5EF4-FFF2-40B4-BE49-F238E27FC236}">
                <a16:creationId xmlns:a16="http://schemas.microsoft.com/office/drawing/2014/main" id="{E4FD6061-4601-4933-91C5-6E50736694DE}"/>
              </a:ext>
            </a:extLst>
          </p:cNvPr>
          <p:cNvSpPr/>
          <p:nvPr/>
        </p:nvSpPr>
        <p:spPr>
          <a:xfrm>
            <a:off x="443344" y="4100945"/>
            <a:ext cx="55420" cy="737755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4CA9EC9-0F25-4BED-A0F1-6B662B4EF732}"/>
              </a:ext>
            </a:extLst>
          </p:cNvPr>
          <p:cNvSpPr txBox="1"/>
          <p:nvPr/>
        </p:nvSpPr>
        <p:spPr>
          <a:xfrm rot="16200000">
            <a:off x="-138519" y="4339016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3"/>
                </a:solidFill>
                <a:latin typeface="Merriweather" panose="020B0604020202020204" charset="0"/>
              </a:rPr>
              <a:t>MILLORA</a:t>
            </a:r>
          </a:p>
        </p:txBody>
      </p:sp>
      <p:pic>
        <p:nvPicPr>
          <p:cNvPr id="1026" name="Picture 2" descr="Maíz Cereales Y Leguminosas, variedades, producción, estacionalidad |  Libertyprim">
            <a:extLst>
              <a:ext uri="{FF2B5EF4-FFF2-40B4-BE49-F238E27FC236}">
                <a16:creationId xmlns:a16="http://schemas.microsoft.com/office/drawing/2014/main" id="{0C8BDBB5-7CB9-4C6A-A0E5-FE7CB28B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14" r="92286">
                        <a14:foregroundMark x1="14000" y1="31143" x2="14000" y2="31143"/>
                        <a14:foregroundMark x1="25571" y1="24000" x2="25571" y2="24000"/>
                        <a14:foregroundMark x1="25286" y1="24000" x2="30000" y2="27429"/>
                        <a14:foregroundMark x1="24857" y1="23286" x2="23000" y2="22286"/>
                        <a14:foregroundMark x1="69571" y1="28429" x2="70143" y2="27000"/>
                        <a14:foregroundMark x1="74714" y1="23857" x2="74714" y2="23857"/>
                        <a14:foregroundMark x1="87429" y1="66286" x2="87429" y2="66286"/>
                        <a14:foregroundMark x1="90000" y1="69429" x2="92286" y2="70714"/>
                        <a14:foregroundMark x1="11000" y1="73143" x2="10857" y2="78000"/>
                        <a14:foregroundMark x1="8714" y1="79571" x2="7714" y2="80143"/>
                        <a14:foregroundMark x1="8000" y1="39429" x2="8000" y2="3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99" y="-97974"/>
            <a:ext cx="1321809" cy="132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cocer una patata con piel - Hogarmania">
            <a:extLst>
              <a:ext uri="{FF2B5EF4-FFF2-40B4-BE49-F238E27FC236}">
                <a16:creationId xmlns:a16="http://schemas.microsoft.com/office/drawing/2014/main" id="{CA053C61-CF22-4E4C-9F67-10986BE4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6" b="92917" l="10000" r="90547">
                        <a14:foregroundMark x1="41172" y1="6944" x2="41172" y2="6944"/>
                        <a14:foregroundMark x1="39063" y1="2083" x2="39063" y2="2083"/>
                        <a14:foregroundMark x1="44297" y1="92917" x2="44297" y2="92917"/>
                        <a14:foregroundMark x1="90547" y1="35694" x2="90547" y2="35694"/>
                        <a14:backgroundMark x1="61250" y1="49722" x2="61250" y2="49722"/>
                        <a14:backgroundMark x1="59141" y1="48611" x2="58672" y2="47917"/>
                        <a14:backgroundMark x1="55703" y1="49167" x2="54375" y2="50417"/>
                        <a14:backgroundMark x1="52734" y1="51667" x2="50703" y2="51806"/>
                        <a14:backgroundMark x1="28359" y1="42778" x2="28906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88" y="1139399"/>
            <a:ext cx="1528057" cy="8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errar llave 31">
            <a:extLst>
              <a:ext uri="{FF2B5EF4-FFF2-40B4-BE49-F238E27FC236}">
                <a16:creationId xmlns:a16="http://schemas.microsoft.com/office/drawing/2014/main" id="{05B717D3-405E-4AB7-B18D-2B743CAC5652}"/>
              </a:ext>
            </a:extLst>
          </p:cNvPr>
          <p:cNvSpPr/>
          <p:nvPr/>
        </p:nvSpPr>
        <p:spPr>
          <a:xfrm>
            <a:off x="7902365" y="3236305"/>
            <a:ext cx="157345" cy="1663282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0BD6ABC-C4A3-44C8-B013-B255B5F019D7}"/>
              </a:ext>
            </a:extLst>
          </p:cNvPr>
          <p:cNvSpPr txBox="1"/>
          <p:nvPr/>
        </p:nvSpPr>
        <p:spPr>
          <a:xfrm>
            <a:off x="8013492" y="3838735"/>
            <a:ext cx="93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5"/>
                </a:solidFill>
                <a:latin typeface="Merriweather" panose="020B0604020202020204" charset="0"/>
              </a:rPr>
              <a:t>Població</a:t>
            </a:r>
          </a:p>
          <a:p>
            <a:r>
              <a:rPr lang="es-ES" sz="1200">
                <a:solidFill>
                  <a:schemeClr val="accent5"/>
                </a:solidFill>
                <a:latin typeface="Merriweather" panose="020B0604020202020204" charset="0"/>
              </a:rPr>
              <a:t>estancada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71555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AA2C0B56-2C55-4B25-8D05-B2C0BB4C5C8E}"/>
              </a:ext>
            </a:extLst>
          </p:cNvPr>
          <p:cNvSpPr txBox="1">
            <a:spLocks/>
          </p:cNvSpPr>
          <p:nvPr/>
        </p:nvSpPr>
        <p:spPr>
          <a:xfrm>
            <a:off x="422562" y="249311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ORGANITZACIÓ / CARACTERÍSTIQUES SOCIETAT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139E0B2-C6E3-4CB5-AE9E-0EFBAB412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942606"/>
              </p:ext>
            </p:extLst>
          </p:nvPr>
        </p:nvGraphicFramePr>
        <p:xfrm>
          <a:off x="1693717" y="792884"/>
          <a:ext cx="5451764" cy="343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F468400-7C61-486C-9C83-D15087EA7CC5}"/>
              </a:ext>
            </a:extLst>
          </p:cNvPr>
          <p:cNvSpPr txBox="1"/>
          <p:nvPr/>
        </p:nvSpPr>
        <p:spPr>
          <a:xfrm>
            <a:off x="2131705" y="1143001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>
                    <a:lumMod val="75000"/>
                  </a:schemeClr>
                </a:solidFill>
                <a:latin typeface="Merriweather" panose="020B0604020202020204" charset="0"/>
              </a:rPr>
              <a:t>3% </a:t>
            </a:r>
            <a:r>
              <a:rPr lang="es-ES" b="1">
                <a:solidFill>
                  <a:srgbClr val="478DA4"/>
                </a:solidFill>
                <a:latin typeface="Merriweather" panose="020B0604020202020204" charset="0"/>
              </a:rPr>
              <a:t>NOBLESA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0D4AD47-C2BB-4464-A7A3-64DF831852E1}"/>
              </a:ext>
            </a:extLst>
          </p:cNvPr>
          <p:cNvSpPr txBox="1"/>
          <p:nvPr/>
        </p:nvSpPr>
        <p:spPr>
          <a:xfrm>
            <a:off x="1591377" y="2146208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>
                    <a:lumMod val="75000"/>
                  </a:schemeClr>
                </a:solidFill>
                <a:latin typeface="Merriweather" panose="020B0604020202020204" charset="0"/>
              </a:rPr>
              <a:t>7% </a:t>
            </a:r>
            <a:r>
              <a:rPr lang="es-ES" b="1">
                <a:solidFill>
                  <a:srgbClr val="71A8BC"/>
                </a:solidFill>
                <a:latin typeface="Merriweather" panose="020B0604020202020204" charset="0"/>
              </a:rPr>
              <a:t>ESGLÈSIA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CE5E507-125E-497A-A28B-3DAE9425900A}"/>
              </a:ext>
            </a:extLst>
          </p:cNvPr>
          <p:cNvSpPr txBox="1"/>
          <p:nvPr/>
        </p:nvSpPr>
        <p:spPr>
          <a:xfrm>
            <a:off x="78566" y="3379263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>
                    <a:lumMod val="75000"/>
                  </a:schemeClr>
                </a:solidFill>
                <a:latin typeface="Merriweather" panose="020B0604020202020204" charset="0"/>
              </a:rPr>
              <a:t>90% </a:t>
            </a:r>
            <a:r>
              <a:rPr lang="es-ES" b="1">
                <a:solidFill>
                  <a:srgbClr val="A1C1CF"/>
                </a:solidFill>
                <a:latin typeface="Merriweather" panose="020B0604020202020204" charset="0"/>
              </a:rPr>
              <a:t>TREBALLADORS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F77C27-D383-4964-865D-35E8995E9282}"/>
              </a:ext>
            </a:extLst>
          </p:cNvPr>
          <p:cNvCxnSpPr>
            <a:cxnSpLocks/>
          </p:cNvCxnSpPr>
          <p:nvPr/>
        </p:nvCxnSpPr>
        <p:spPr>
          <a:xfrm flipH="1">
            <a:off x="78567" y="3082636"/>
            <a:ext cx="8774488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0388D51-9AAF-4078-86A5-E58955ED12C9}"/>
              </a:ext>
            </a:extLst>
          </p:cNvPr>
          <p:cNvSpPr txBox="1"/>
          <p:nvPr/>
        </p:nvSpPr>
        <p:spPr>
          <a:xfrm>
            <a:off x="3445511" y="1674214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PRIVILEGIATS</a:t>
            </a:r>
          </a:p>
          <a:p>
            <a:pPr algn="ctr"/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no paguen impostos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41F008-34DF-4BA3-B703-A4481F74C465}"/>
              </a:ext>
            </a:extLst>
          </p:cNvPr>
          <p:cNvSpPr txBox="1"/>
          <p:nvPr/>
        </p:nvSpPr>
        <p:spPr>
          <a:xfrm>
            <a:off x="3485461" y="3444618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NO PRIVILEGIATS</a:t>
            </a:r>
          </a:p>
          <a:p>
            <a:pPr algn="ctr"/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paguen impostos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2A8ACD7-5475-49E3-B826-F0824895A1D2}"/>
              </a:ext>
            </a:extLst>
          </p:cNvPr>
          <p:cNvCxnSpPr/>
          <p:nvPr/>
        </p:nvCxnSpPr>
        <p:spPr>
          <a:xfrm>
            <a:off x="4405745" y="2919845"/>
            <a:ext cx="0" cy="3255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65DB670-D55C-4D67-9B7F-9DDBBD907414}"/>
              </a:ext>
            </a:extLst>
          </p:cNvPr>
          <p:cNvCxnSpPr/>
          <p:nvPr/>
        </p:nvCxnSpPr>
        <p:spPr>
          <a:xfrm>
            <a:off x="4253345" y="2919845"/>
            <a:ext cx="318655" cy="325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2736AD-4E69-4750-AC21-6861B530FF7C}"/>
              </a:ext>
            </a:extLst>
          </p:cNvPr>
          <p:cNvSpPr txBox="1"/>
          <p:nvPr/>
        </p:nvSpPr>
        <p:spPr>
          <a:xfrm>
            <a:off x="2560481" y="3204623"/>
            <a:ext cx="38106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>
                <a:solidFill>
                  <a:schemeClr val="tx1"/>
                </a:solidFill>
                <a:latin typeface="Merriweather" panose="020B0604020202020204" charset="0"/>
              </a:rPr>
              <a:t>no lluitaven per obtindre privilegis ja que pensaven que era ordre de Déu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09EA0E-31B3-4048-A8D3-488537D59C70}"/>
              </a:ext>
            </a:extLst>
          </p:cNvPr>
          <p:cNvSpPr txBox="1"/>
          <p:nvPr/>
        </p:nvSpPr>
        <p:spPr>
          <a:xfrm>
            <a:off x="5144995" y="1138232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>
                <a:solidFill>
                  <a:srgbClr val="478DA4"/>
                </a:solidFill>
                <a:latin typeface="Merriweather" panose="020B0604020202020204" charset="0"/>
              </a:rPr>
              <a:t>bellatores     </a:t>
            </a:r>
            <a:r>
              <a:rPr lang="es-ES" i="1">
                <a:solidFill>
                  <a:schemeClr val="tx1"/>
                </a:solidFill>
                <a:latin typeface="Merriweather" panose="020B0604020202020204" charset="0"/>
              </a:rPr>
              <a:t>rics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07F777B-5F74-4EED-9D8B-484C94563E27}"/>
              </a:ext>
            </a:extLst>
          </p:cNvPr>
          <p:cNvCxnSpPr>
            <a:cxnSpLocks/>
          </p:cNvCxnSpPr>
          <p:nvPr/>
        </p:nvCxnSpPr>
        <p:spPr>
          <a:xfrm>
            <a:off x="6102383" y="1296852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62AF4C-07ED-46C7-B930-1360390B2722}"/>
              </a:ext>
            </a:extLst>
          </p:cNvPr>
          <p:cNvSpPr txBox="1"/>
          <p:nvPr/>
        </p:nvSpPr>
        <p:spPr>
          <a:xfrm>
            <a:off x="5838254" y="2197434"/>
            <a:ext cx="166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>
                <a:solidFill>
                  <a:srgbClr val="478DA4"/>
                </a:solidFill>
                <a:latin typeface="Merriweather" panose="020B0604020202020204" charset="0"/>
              </a:rPr>
              <a:t>oratores     </a:t>
            </a:r>
            <a:r>
              <a:rPr lang="es-ES" i="1">
                <a:solidFill>
                  <a:schemeClr val="tx1"/>
                </a:solidFill>
                <a:latin typeface="Merriweather" panose="020B0604020202020204" charset="0"/>
              </a:rPr>
              <a:t>pregar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6D79D76-15CB-4C0A-B4AB-613FB99100B3}"/>
              </a:ext>
            </a:extLst>
          </p:cNvPr>
          <p:cNvCxnSpPr>
            <a:cxnSpLocks/>
          </p:cNvCxnSpPr>
          <p:nvPr/>
        </p:nvCxnSpPr>
        <p:spPr>
          <a:xfrm>
            <a:off x="6675142" y="2356054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246A46-BA05-49DC-B9A7-4DB5FB0E3AB1}"/>
              </a:ext>
            </a:extLst>
          </p:cNvPr>
          <p:cNvSpPr txBox="1"/>
          <p:nvPr/>
        </p:nvSpPr>
        <p:spPr>
          <a:xfrm>
            <a:off x="6675142" y="3444618"/>
            <a:ext cx="21050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>
                <a:solidFill>
                  <a:srgbClr val="478DA4"/>
                </a:solidFill>
                <a:latin typeface="Merriweather" panose="020B0604020202020204" charset="0"/>
              </a:rPr>
              <a:t>laboratores     </a:t>
            </a:r>
            <a:r>
              <a:rPr lang="es-ES" i="1">
                <a:solidFill>
                  <a:schemeClr val="tx1"/>
                </a:solidFill>
                <a:latin typeface="Merriweather" panose="020B0604020202020204" charset="0"/>
              </a:rPr>
              <a:t>treballar</a:t>
            </a:r>
          </a:p>
          <a:p>
            <a:pPr algn="ctr"/>
            <a:r>
              <a:rPr lang="es-ES" sz="900">
                <a:solidFill>
                  <a:schemeClr val="accent3">
                    <a:lumMod val="60000"/>
                    <a:lumOff val="40000"/>
                  </a:schemeClr>
                </a:solidFill>
                <a:latin typeface="Merriweather" panose="020B0604020202020204" charset="0"/>
              </a:rPr>
              <a:t>(agricultors i burgesos)</a:t>
            </a:r>
            <a:endParaRPr lang="es-ES">
              <a:solidFill>
                <a:schemeClr val="accent3">
                  <a:lumMod val="60000"/>
                  <a:lumOff val="40000"/>
                </a:schemeClr>
              </a:solidFill>
              <a:latin typeface="Merriweather" panose="020B0604020202020204" charset="0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84863F8-2D06-4D31-9F49-A52A8D31EE6E}"/>
              </a:ext>
            </a:extLst>
          </p:cNvPr>
          <p:cNvCxnSpPr>
            <a:cxnSpLocks/>
          </p:cNvCxnSpPr>
          <p:nvPr/>
        </p:nvCxnSpPr>
        <p:spPr>
          <a:xfrm>
            <a:off x="7774297" y="3604325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96210306-5CA1-452A-A401-0AE573CE1BA0}"/>
              </a:ext>
            </a:extLst>
          </p:cNvPr>
          <p:cNvSpPr/>
          <p:nvPr/>
        </p:nvSpPr>
        <p:spPr>
          <a:xfrm rot="5400000">
            <a:off x="4375108" y="1614174"/>
            <a:ext cx="88981" cy="545176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DA1181F-4C91-4A95-82B9-52412E239C40}"/>
              </a:ext>
            </a:extLst>
          </p:cNvPr>
          <p:cNvSpPr txBox="1"/>
          <p:nvPr/>
        </p:nvSpPr>
        <p:spPr>
          <a:xfrm>
            <a:off x="3705194" y="4391526"/>
            <a:ext cx="1715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accent5"/>
                </a:solidFill>
                <a:latin typeface="Merriweather" panose="020B0604020202020204" charset="0"/>
              </a:rPr>
              <a:t>Societat estamental</a:t>
            </a:r>
          </a:p>
        </p:txBody>
      </p:sp>
    </p:spTree>
    <p:extLst>
      <p:ext uri="{BB962C8B-B14F-4D97-AF65-F5344CB8AC3E}">
        <p14:creationId xmlns:p14="http://schemas.microsoft.com/office/powerpoint/2010/main" val="180994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71555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AA2C0B56-2C55-4B25-8D05-B2C0BB4C5C8E}"/>
              </a:ext>
            </a:extLst>
          </p:cNvPr>
          <p:cNvSpPr txBox="1">
            <a:spLocks/>
          </p:cNvSpPr>
          <p:nvPr/>
        </p:nvSpPr>
        <p:spPr>
          <a:xfrm>
            <a:off x="422562" y="249311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L’ESTAT ABSOLUTISTA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3DA61C0-E3C4-418B-806E-466E3F24ECB5}"/>
              </a:ext>
            </a:extLst>
          </p:cNvPr>
          <p:cNvSpPr/>
          <p:nvPr/>
        </p:nvSpPr>
        <p:spPr>
          <a:xfrm>
            <a:off x="543064" y="744090"/>
            <a:ext cx="7374647" cy="371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Google Shape;56;p13">
            <a:extLst>
              <a:ext uri="{FF2B5EF4-FFF2-40B4-BE49-F238E27FC236}">
                <a16:creationId xmlns:a16="http://schemas.microsoft.com/office/drawing/2014/main" id="{6AB01FD1-DFC0-4708-A18A-3215539D5799}"/>
              </a:ext>
            </a:extLst>
          </p:cNvPr>
          <p:cNvSpPr txBox="1">
            <a:spLocks/>
          </p:cNvSpPr>
          <p:nvPr/>
        </p:nvSpPr>
        <p:spPr>
          <a:xfrm>
            <a:off x="609604" y="693263"/>
            <a:ext cx="730810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Forma de govern en la que el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rei té tot el poder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sobirania reial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) per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llei divina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(escollit per Déu).</a:t>
            </a:r>
          </a:p>
        </p:txBody>
      </p:sp>
      <p:sp>
        <p:nvSpPr>
          <p:cNvPr id="30" name="Google Shape;55;p13">
            <a:extLst>
              <a:ext uri="{FF2B5EF4-FFF2-40B4-BE49-F238E27FC236}">
                <a16:creationId xmlns:a16="http://schemas.microsoft.com/office/drawing/2014/main" id="{DAC6D0AF-54E5-4FAA-91B7-91DF78215CF4}"/>
              </a:ext>
            </a:extLst>
          </p:cNvPr>
          <p:cNvSpPr txBox="1">
            <a:spLocks/>
          </p:cNvSpPr>
          <p:nvPr/>
        </p:nvSpPr>
        <p:spPr>
          <a:xfrm>
            <a:off x="609604" y="1115682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La gent començava 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qüestionar-lo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0796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71555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A59F7F48-712C-4CC5-B384-925F83B3246C}"/>
              </a:ext>
            </a:extLst>
          </p:cNvPr>
          <p:cNvSpPr txBox="1">
            <a:spLocks/>
          </p:cNvSpPr>
          <p:nvPr/>
        </p:nvSpPr>
        <p:spPr>
          <a:xfrm>
            <a:off x="523658" y="264947"/>
            <a:ext cx="7117041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2. FACTORS CANVI SOCIETAT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70672A-6E97-4B44-A9D8-4B42BA0E516A}"/>
              </a:ext>
            </a:extLst>
          </p:cNvPr>
          <p:cNvSpPr/>
          <p:nvPr/>
        </p:nvSpPr>
        <p:spPr>
          <a:xfrm>
            <a:off x="443344" y="304800"/>
            <a:ext cx="465573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A28265-4426-48C7-8C17-A39B9F344E0B}"/>
              </a:ext>
            </a:extLst>
          </p:cNvPr>
          <p:cNvCxnSpPr>
            <a:cxnSpLocks/>
          </p:cNvCxnSpPr>
          <p:nvPr/>
        </p:nvCxnSpPr>
        <p:spPr>
          <a:xfrm>
            <a:off x="908918" y="775855"/>
            <a:ext cx="7862637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A47C020C-9D28-4A05-84EE-27581EEAD46D}"/>
              </a:ext>
            </a:extLst>
          </p:cNvPr>
          <p:cNvSpPr/>
          <p:nvPr/>
        </p:nvSpPr>
        <p:spPr>
          <a:xfrm>
            <a:off x="443344" y="1078941"/>
            <a:ext cx="2050474" cy="812204"/>
          </a:xfrm>
          <a:prstGeom prst="rect">
            <a:avLst/>
          </a:prstGeom>
          <a:solidFill>
            <a:schemeClr val="accent3"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Desenvolupament </a:t>
            </a:r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COMERÇ COLONIAL / TRIANGULAR</a:t>
            </a:r>
            <a:endParaRPr lang="es-ES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67F536E-A66D-4D5B-AAAF-5BD005E61A8D}"/>
              </a:ext>
            </a:extLst>
          </p:cNvPr>
          <p:cNvSpPr/>
          <p:nvPr/>
        </p:nvSpPr>
        <p:spPr>
          <a:xfrm>
            <a:off x="3443035" y="1078942"/>
            <a:ext cx="2050474" cy="606175"/>
          </a:xfrm>
          <a:prstGeom prst="rect">
            <a:avLst/>
          </a:prstGeom>
          <a:solidFill>
            <a:schemeClr val="accent3"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Desenvolupament de la </a:t>
            </a:r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BURGESIA</a:t>
            </a:r>
            <a:endParaRPr lang="es-ES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1CD535B-BBA2-4F92-A478-AB8732311AC1}"/>
              </a:ext>
            </a:extLst>
          </p:cNvPr>
          <p:cNvSpPr/>
          <p:nvPr/>
        </p:nvSpPr>
        <p:spPr>
          <a:xfrm>
            <a:off x="6243016" y="1078942"/>
            <a:ext cx="2528539" cy="606175"/>
          </a:xfrm>
          <a:prstGeom prst="rect">
            <a:avLst/>
          </a:prstGeom>
          <a:solidFill>
            <a:schemeClr val="accent3">
              <a:alpha val="50000"/>
            </a:schemeClr>
          </a:solidFill>
          <a:ln w="28575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tx1"/>
                </a:solidFill>
                <a:latin typeface="Merriweather" panose="020B0604020202020204" charset="0"/>
              </a:rPr>
              <a:t>Aparició de les noves idees de </a:t>
            </a:r>
            <a:r>
              <a:rPr lang="es-ES" b="1">
                <a:solidFill>
                  <a:schemeClr val="tx1"/>
                </a:solidFill>
                <a:latin typeface="Merriweather" panose="020B0604020202020204" charset="0"/>
              </a:rPr>
              <a:t>LA IL·LUSTRACIÓ</a:t>
            </a:r>
            <a:endParaRPr lang="es-ES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FE089377-AD27-49CA-B668-AFC005C64320}"/>
              </a:ext>
            </a:extLst>
          </p:cNvPr>
          <p:cNvSpPr/>
          <p:nvPr/>
        </p:nvSpPr>
        <p:spPr>
          <a:xfrm>
            <a:off x="1255239" y="775854"/>
            <a:ext cx="353291" cy="394855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4F0C8C0B-F4BE-4DE0-8DCE-4B44A52B09A9}"/>
              </a:ext>
            </a:extLst>
          </p:cNvPr>
          <p:cNvSpPr/>
          <p:nvPr/>
        </p:nvSpPr>
        <p:spPr>
          <a:xfrm>
            <a:off x="4288865" y="775856"/>
            <a:ext cx="353291" cy="394855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1F490656-511C-4444-B5C1-8115893DA3EC}"/>
              </a:ext>
            </a:extLst>
          </p:cNvPr>
          <p:cNvSpPr/>
          <p:nvPr/>
        </p:nvSpPr>
        <p:spPr>
          <a:xfrm>
            <a:off x="7325442" y="775855"/>
            <a:ext cx="353291" cy="394855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66F518-AF6D-48AD-8C8C-8C070BC5923E}"/>
              </a:ext>
            </a:extLst>
          </p:cNvPr>
          <p:cNvSpPr txBox="1"/>
          <p:nvPr/>
        </p:nvSpPr>
        <p:spPr>
          <a:xfrm>
            <a:off x="384889" y="1900160"/>
            <a:ext cx="30014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Clr>
                <a:schemeClr val="accent3"/>
              </a:buClr>
              <a:buAutoNum type="arabicPeriod"/>
            </a:pPr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Agafaven matèries primeres </a:t>
            </a:r>
            <a:r>
              <a:rPr lang="es-ES" sz="1100">
                <a:solidFill>
                  <a:schemeClr val="accent3"/>
                </a:solidFill>
                <a:latin typeface="Merriweather" panose="020B0604020202020204" charset="0"/>
              </a:rPr>
              <a:t>(Europa)</a:t>
            </a:r>
          </a:p>
          <a:p>
            <a:pPr marL="179388" indent="-179388">
              <a:buClr>
                <a:schemeClr val="accent3"/>
              </a:buClr>
              <a:buAutoNum type="arabicPeriod"/>
            </a:pPr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Agafaven esclaus </a:t>
            </a:r>
            <a:r>
              <a:rPr lang="es-ES" sz="1100">
                <a:solidFill>
                  <a:schemeClr val="accent3"/>
                </a:solidFill>
                <a:latin typeface="Merriweather" panose="020B0604020202020204" charset="0"/>
              </a:rPr>
              <a:t>(Àfrica)</a:t>
            </a:r>
          </a:p>
          <a:p>
            <a:pPr marL="179388" indent="-179388">
              <a:buClr>
                <a:schemeClr val="accent3"/>
              </a:buClr>
              <a:buAutoNum type="arabicPeriod"/>
            </a:pPr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Conseguien </a:t>
            </a:r>
            <a:r>
              <a:rPr lang="es-ES" sz="1050">
                <a:solidFill>
                  <a:schemeClr val="tx1"/>
                </a:solidFill>
                <a:latin typeface="Merriweather" panose="020B0604020202020204" charset="0"/>
              </a:rPr>
              <a:t>mà d’obra gratis </a:t>
            </a:r>
            <a:r>
              <a:rPr lang="es-ES" sz="1050">
                <a:solidFill>
                  <a:schemeClr val="accent3"/>
                </a:solidFill>
                <a:latin typeface="Merriweather" panose="020B0604020202020204" charset="0"/>
              </a:rPr>
              <a:t>(Amèrica)</a:t>
            </a:r>
          </a:p>
        </p:txBody>
      </p:sp>
      <p:sp>
        <p:nvSpPr>
          <p:cNvPr id="40" name="Flecha: curvada hacia abajo 39">
            <a:extLst>
              <a:ext uri="{FF2B5EF4-FFF2-40B4-BE49-F238E27FC236}">
                <a16:creationId xmlns:a16="http://schemas.microsoft.com/office/drawing/2014/main" id="{452863AD-5AD7-47CC-8210-5C00E5942F0A}"/>
              </a:ext>
            </a:extLst>
          </p:cNvPr>
          <p:cNvSpPr/>
          <p:nvPr/>
        </p:nvSpPr>
        <p:spPr>
          <a:xfrm rot="16200000">
            <a:off x="152184" y="2137898"/>
            <a:ext cx="457633" cy="124686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4ECA673-2CB0-4D27-B6E6-8901245132A1}"/>
              </a:ext>
            </a:extLst>
          </p:cNvPr>
          <p:cNvSpPr txBox="1"/>
          <p:nvPr/>
        </p:nvSpPr>
        <p:spPr>
          <a:xfrm rot="16200000">
            <a:off x="-67092" y="2081459"/>
            <a:ext cx="583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Merriweather" panose="020B0604020202020204" charset="0"/>
              </a:rPr>
              <a:t>venda</a:t>
            </a:r>
          </a:p>
        </p:txBody>
      </p:sp>
      <p:sp>
        <p:nvSpPr>
          <p:cNvPr id="62" name="Triángulo isósceles 61">
            <a:extLst>
              <a:ext uri="{FF2B5EF4-FFF2-40B4-BE49-F238E27FC236}">
                <a16:creationId xmlns:a16="http://schemas.microsoft.com/office/drawing/2014/main" id="{76B94158-2EC5-497E-BB91-3D20F40DC6F8}"/>
              </a:ext>
            </a:extLst>
          </p:cNvPr>
          <p:cNvSpPr/>
          <p:nvPr/>
        </p:nvSpPr>
        <p:spPr>
          <a:xfrm>
            <a:off x="773112" y="2920183"/>
            <a:ext cx="1335519" cy="1129145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Triángulo isósceles 65">
            <a:extLst>
              <a:ext uri="{FF2B5EF4-FFF2-40B4-BE49-F238E27FC236}">
                <a16:creationId xmlns:a16="http://schemas.microsoft.com/office/drawing/2014/main" id="{FEC0A88A-B907-44F3-9D82-2FD46600CA33}"/>
              </a:ext>
            </a:extLst>
          </p:cNvPr>
          <p:cNvSpPr/>
          <p:nvPr/>
        </p:nvSpPr>
        <p:spPr>
          <a:xfrm>
            <a:off x="1337786" y="2920183"/>
            <a:ext cx="204934" cy="1732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Triángulo isósceles 66">
            <a:extLst>
              <a:ext uri="{FF2B5EF4-FFF2-40B4-BE49-F238E27FC236}">
                <a16:creationId xmlns:a16="http://schemas.microsoft.com/office/drawing/2014/main" id="{E3DCF440-AAE8-48B2-9377-F5730627D5B6}"/>
              </a:ext>
            </a:extLst>
          </p:cNvPr>
          <p:cNvSpPr/>
          <p:nvPr/>
        </p:nvSpPr>
        <p:spPr>
          <a:xfrm rot="7154293">
            <a:off x="1933996" y="3919758"/>
            <a:ext cx="204934" cy="1732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riángulo isósceles 67">
            <a:extLst>
              <a:ext uri="{FF2B5EF4-FFF2-40B4-BE49-F238E27FC236}">
                <a16:creationId xmlns:a16="http://schemas.microsoft.com/office/drawing/2014/main" id="{90B70777-5DD9-4E2D-8726-F59CEE82BE8C}"/>
              </a:ext>
            </a:extLst>
          </p:cNvPr>
          <p:cNvSpPr/>
          <p:nvPr/>
        </p:nvSpPr>
        <p:spPr>
          <a:xfrm rot="7197389">
            <a:off x="796053" y="3919757"/>
            <a:ext cx="204934" cy="17326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CA07E7A0-9DFF-4FBC-9C3F-BFBC89DF817C}"/>
              </a:ext>
            </a:extLst>
          </p:cNvPr>
          <p:cNvSpPr txBox="1"/>
          <p:nvPr/>
        </p:nvSpPr>
        <p:spPr>
          <a:xfrm>
            <a:off x="1131790" y="2580232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chemeClr val="accent3"/>
                </a:solidFill>
                <a:latin typeface="Merriweather" panose="020B0604020202020204" charset="0"/>
              </a:rPr>
              <a:t>Europa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26875193-DF1A-4E29-9616-340ECD86E731}"/>
              </a:ext>
            </a:extLst>
          </p:cNvPr>
          <p:cNvSpPr txBox="1"/>
          <p:nvPr/>
        </p:nvSpPr>
        <p:spPr>
          <a:xfrm>
            <a:off x="67279" y="3922370"/>
            <a:ext cx="7521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chemeClr val="accent3"/>
                </a:solidFill>
                <a:latin typeface="Merriweather" panose="020B0604020202020204" charset="0"/>
              </a:rPr>
              <a:t>Amèrica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5BD75BD0-1C0D-48B9-A484-75A9A8EBA2DE}"/>
              </a:ext>
            </a:extLst>
          </p:cNvPr>
          <p:cNvSpPr txBox="1"/>
          <p:nvPr/>
        </p:nvSpPr>
        <p:spPr>
          <a:xfrm>
            <a:off x="2108631" y="3884203"/>
            <a:ext cx="595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chemeClr val="accent3"/>
                </a:solidFill>
                <a:latin typeface="Merriweather" panose="020B0604020202020204" charset="0"/>
              </a:rPr>
              <a:t>Àfrica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32CD528C-48BE-4E28-8AB9-056AD117737E}"/>
              </a:ext>
            </a:extLst>
          </p:cNvPr>
          <p:cNvSpPr txBox="1"/>
          <p:nvPr/>
        </p:nvSpPr>
        <p:spPr>
          <a:xfrm>
            <a:off x="1055819" y="3529362"/>
            <a:ext cx="7521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chemeClr val="tx1"/>
                </a:solidFill>
                <a:latin typeface="Merriweather" panose="020B0604020202020204" charset="0"/>
              </a:rPr>
              <a:t>marítim</a:t>
            </a:r>
          </a:p>
        </p:txBody>
      </p:sp>
      <p:cxnSp>
        <p:nvCxnSpPr>
          <p:cNvPr id="72" name="Conector recto de flecha 71">
            <a:extLst>
              <a:ext uri="{FF2B5EF4-FFF2-40B4-BE49-F238E27FC236}">
                <a16:creationId xmlns:a16="http://schemas.microsoft.com/office/drawing/2014/main" id="{233223CE-CAC1-40F8-BCA0-3F003EE33B52}"/>
              </a:ext>
            </a:extLst>
          </p:cNvPr>
          <p:cNvCxnSpPr/>
          <p:nvPr/>
        </p:nvCxnSpPr>
        <p:spPr>
          <a:xfrm>
            <a:off x="1683327" y="2958041"/>
            <a:ext cx="478781" cy="825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2D05A3E5-56E1-4D86-BFA3-FDDBBCC49B5D}"/>
              </a:ext>
            </a:extLst>
          </p:cNvPr>
          <p:cNvCxnSpPr>
            <a:cxnSpLocks/>
          </p:cNvCxnSpPr>
          <p:nvPr/>
        </p:nvCxnSpPr>
        <p:spPr>
          <a:xfrm flipH="1">
            <a:off x="746678" y="4210922"/>
            <a:ext cx="13427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458A17EF-E27B-4CDF-9565-092DE8C00F5B}"/>
              </a:ext>
            </a:extLst>
          </p:cNvPr>
          <p:cNvCxnSpPr>
            <a:cxnSpLocks/>
          </p:cNvCxnSpPr>
          <p:nvPr/>
        </p:nvCxnSpPr>
        <p:spPr>
          <a:xfrm flipV="1">
            <a:off x="622191" y="2958041"/>
            <a:ext cx="569300" cy="926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CuadroTexto 84">
            <a:extLst>
              <a:ext uri="{FF2B5EF4-FFF2-40B4-BE49-F238E27FC236}">
                <a16:creationId xmlns:a16="http://schemas.microsoft.com/office/drawing/2014/main" id="{DC28A546-7099-4BE3-9B8F-7D14C6C87724}"/>
              </a:ext>
            </a:extLst>
          </p:cNvPr>
          <p:cNvSpPr txBox="1"/>
          <p:nvPr/>
        </p:nvSpPr>
        <p:spPr>
          <a:xfrm>
            <a:off x="1055371" y="2732046"/>
            <a:ext cx="7697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Merriweather" panose="020B0604020202020204" charset="0"/>
              </a:rPr>
              <a:t>matèries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D323B719-FE0D-401A-A1AC-81C5CB9A65DE}"/>
              </a:ext>
            </a:extLst>
          </p:cNvPr>
          <p:cNvSpPr txBox="1"/>
          <p:nvPr/>
        </p:nvSpPr>
        <p:spPr>
          <a:xfrm>
            <a:off x="2089377" y="4059802"/>
            <a:ext cx="6671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Merriweather" panose="020B0604020202020204" charset="0"/>
              </a:rPr>
              <a:t>esclaus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95702A55-830D-4E25-818E-EEB68969ACC4}"/>
              </a:ext>
            </a:extLst>
          </p:cNvPr>
          <p:cNvSpPr txBox="1"/>
          <p:nvPr/>
        </p:nvSpPr>
        <p:spPr>
          <a:xfrm>
            <a:off x="-41725" y="4087186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  <a:latin typeface="Merriweather" panose="020B0604020202020204" charset="0"/>
              </a:rPr>
              <a:t>mà d’obra</a:t>
            </a:r>
          </a:p>
        </p:txBody>
      </p:sp>
      <p:sp>
        <p:nvSpPr>
          <p:cNvPr id="88" name="Google Shape;55;p13">
            <a:extLst>
              <a:ext uri="{FF2B5EF4-FFF2-40B4-BE49-F238E27FC236}">
                <a16:creationId xmlns:a16="http://schemas.microsoft.com/office/drawing/2014/main" id="{D7C197AC-1C4E-453C-ACF2-118B965604F1}"/>
              </a:ext>
            </a:extLst>
          </p:cNvPr>
          <p:cNvSpPr txBox="1">
            <a:spLocks/>
          </p:cNvSpPr>
          <p:nvPr/>
        </p:nvSpPr>
        <p:spPr>
          <a:xfrm>
            <a:off x="3443035" y="1771374"/>
            <a:ext cx="1920980" cy="4370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chemeClr val="accent3"/>
              </a:buClr>
              <a:buSzPct val="130000"/>
              <a:buFont typeface="Merriweather"/>
              <a:buChar char="⪢"/>
            </a:pPr>
            <a:r>
              <a:rPr lang="es-ES" sz="1100">
                <a:solidFill>
                  <a:schemeClr val="dk1"/>
                </a:solidFill>
                <a:latin typeface="Merriweather"/>
                <a:sym typeface="Merriweather"/>
              </a:rPr>
              <a:t>Empresaris rics</a:t>
            </a:r>
          </a:p>
          <a:p>
            <a:pPr marL="171450" indent="-171450">
              <a:buClr>
                <a:schemeClr val="accent3"/>
              </a:buClr>
              <a:buSzPct val="130000"/>
              <a:buFont typeface="Merriweather"/>
              <a:buChar char="⪢"/>
            </a:pPr>
            <a:r>
              <a:rPr lang="es-ES" sz="1100">
                <a:solidFill>
                  <a:schemeClr val="dk1"/>
                </a:solidFill>
                <a:latin typeface="Merriweather"/>
                <a:sym typeface="Merriweather"/>
              </a:rPr>
              <a:t>Sense poder/privilegis</a:t>
            </a:r>
            <a:endParaRPr lang="es-ES" sz="11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83" name="Cerrar llave 82">
            <a:extLst>
              <a:ext uri="{FF2B5EF4-FFF2-40B4-BE49-F238E27FC236}">
                <a16:creationId xmlns:a16="http://schemas.microsoft.com/office/drawing/2014/main" id="{81A4D31C-84E3-4686-933B-486A102E189B}"/>
              </a:ext>
            </a:extLst>
          </p:cNvPr>
          <p:cNvSpPr/>
          <p:nvPr/>
        </p:nvSpPr>
        <p:spPr>
          <a:xfrm>
            <a:off x="5210692" y="1771374"/>
            <a:ext cx="45719" cy="32759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Google Shape;55;p13">
            <a:extLst>
              <a:ext uri="{FF2B5EF4-FFF2-40B4-BE49-F238E27FC236}">
                <a16:creationId xmlns:a16="http://schemas.microsoft.com/office/drawing/2014/main" id="{BDB3FAB7-6B48-44A9-9B0B-540FA04DA87A}"/>
              </a:ext>
            </a:extLst>
          </p:cNvPr>
          <p:cNvSpPr txBox="1">
            <a:spLocks/>
          </p:cNvSpPr>
          <p:nvPr/>
        </p:nvSpPr>
        <p:spPr>
          <a:xfrm>
            <a:off x="5290397" y="1759194"/>
            <a:ext cx="1034203" cy="4370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3"/>
              </a:buClr>
              <a:buSzPct val="130000"/>
            </a:pPr>
            <a:r>
              <a:rPr lang="es-ES" sz="1100">
                <a:solidFill>
                  <a:schemeClr val="tx1"/>
                </a:solidFill>
                <a:latin typeface="Merriweather"/>
                <a:sym typeface="Merriweather"/>
              </a:rPr>
              <a:t>es casaven amb </a:t>
            </a:r>
            <a:r>
              <a:rPr lang="es-ES" sz="1100" b="1">
                <a:solidFill>
                  <a:schemeClr val="tx1"/>
                </a:solidFill>
                <a:latin typeface="Merriweather"/>
                <a:sym typeface="Merriweather"/>
              </a:rPr>
              <a:t>nobles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87B90FBD-69C9-45E5-A148-32DD4471FEFF}"/>
              </a:ext>
            </a:extLst>
          </p:cNvPr>
          <p:cNvSpPr txBox="1"/>
          <p:nvPr/>
        </p:nvSpPr>
        <p:spPr>
          <a:xfrm>
            <a:off x="6125748" y="1676939"/>
            <a:ext cx="2752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u="sng">
                <a:solidFill>
                  <a:schemeClr val="tx1"/>
                </a:solidFill>
              </a:rPr>
              <a:t>Moviment cultural</a:t>
            </a:r>
            <a:r>
              <a:rPr lang="es-ES" sz="1100">
                <a:solidFill>
                  <a:schemeClr val="tx1"/>
                </a:solidFill>
              </a:rPr>
              <a:t> basat en l’</a:t>
            </a:r>
            <a:r>
              <a:rPr lang="es-ES" sz="1100" b="1">
                <a:solidFill>
                  <a:schemeClr val="tx1"/>
                </a:solidFill>
              </a:rPr>
              <a:t>ús de la raó</a:t>
            </a:r>
          </a:p>
        </p:txBody>
      </p:sp>
    </p:spTree>
    <p:extLst>
      <p:ext uri="{BB962C8B-B14F-4D97-AF65-F5344CB8AC3E}">
        <p14:creationId xmlns:p14="http://schemas.microsoft.com/office/powerpoint/2010/main" val="367425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7A9D33F-D8C1-41BD-9DA7-4CF24D4A575D}"/>
              </a:ext>
            </a:extLst>
          </p:cNvPr>
          <p:cNvSpPr/>
          <p:nvPr/>
        </p:nvSpPr>
        <p:spPr>
          <a:xfrm>
            <a:off x="466938" y="3133366"/>
            <a:ext cx="4105061" cy="540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71555" y="4749900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AA2C0B56-2C55-4B25-8D05-B2C0BB4C5C8E}"/>
              </a:ext>
            </a:extLst>
          </p:cNvPr>
          <p:cNvSpPr txBox="1">
            <a:spLocks/>
          </p:cNvSpPr>
          <p:nvPr/>
        </p:nvSpPr>
        <p:spPr>
          <a:xfrm>
            <a:off x="422562" y="249311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DOMESTIC SYSTEM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3DA61C0-E3C4-418B-806E-466E3F24ECB5}"/>
              </a:ext>
            </a:extLst>
          </p:cNvPr>
          <p:cNvSpPr/>
          <p:nvPr/>
        </p:nvSpPr>
        <p:spPr>
          <a:xfrm>
            <a:off x="422562" y="1118985"/>
            <a:ext cx="8510867" cy="5366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Google Shape;56;p13">
            <a:extLst>
              <a:ext uri="{FF2B5EF4-FFF2-40B4-BE49-F238E27FC236}">
                <a16:creationId xmlns:a16="http://schemas.microsoft.com/office/drawing/2014/main" id="{6AB01FD1-DFC0-4708-A18A-3215539D5799}"/>
              </a:ext>
            </a:extLst>
          </p:cNvPr>
          <p:cNvSpPr txBox="1">
            <a:spLocks/>
          </p:cNvSpPr>
          <p:nvPr/>
        </p:nvSpPr>
        <p:spPr>
          <a:xfrm>
            <a:off x="489103" y="1068158"/>
            <a:ext cx="8377802" cy="5874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burgesia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ofereix als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camperols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un treball precari (de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moltes hores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per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pocs diners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) aprofitant-se de la seua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necessitat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(ja que amb les collites no tenen suficient per menjar).</a:t>
            </a:r>
          </a:p>
        </p:txBody>
      </p:sp>
      <p:sp>
        <p:nvSpPr>
          <p:cNvPr id="30" name="Google Shape;55;p13">
            <a:extLst>
              <a:ext uri="{FF2B5EF4-FFF2-40B4-BE49-F238E27FC236}">
                <a16:creationId xmlns:a16="http://schemas.microsoft.com/office/drawing/2014/main" id="{DAC6D0AF-54E5-4FAA-91B7-91DF78215CF4}"/>
              </a:ext>
            </a:extLst>
          </p:cNvPr>
          <p:cNvSpPr txBox="1">
            <a:spLocks/>
          </p:cNvSpPr>
          <p:nvPr/>
        </p:nvSpPr>
        <p:spPr>
          <a:xfrm>
            <a:off x="422563" y="1645136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El treball era a la seua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pròpia casa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com a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extra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7509CAA1-F44F-4362-BB91-E2B89AD406A1}"/>
              </a:ext>
            </a:extLst>
          </p:cNvPr>
          <p:cNvSpPr txBox="1">
            <a:spLocks/>
          </p:cNvSpPr>
          <p:nvPr/>
        </p:nvSpPr>
        <p:spPr>
          <a:xfrm>
            <a:off x="498760" y="632605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Apareix 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Europa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durant el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s.XVIII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un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nou sistema de producció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basat en: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8537A59-00D9-4849-9250-79AC0883509F}"/>
              </a:ext>
            </a:extLst>
          </p:cNvPr>
          <p:cNvCxnSpPr/>
          <p:nvPr/>
        </p:nvCxnSpPr>
        <p:spPr>
          <a:xfrm>
            <a:off x="422563" y="710392"/>
            <a:ext cx="0" cy="285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CED81D75-7AF1-48B6-9DE4-451C5AF24777}"/>
              </a:ext>
            </a:extLst>
          </p:cNvPr>
          <p:cNvSpPr txBox="1">
            <a:spLocks/>
          </p:cNvSpPr>
          <p:nvPr/>
        </p:nvSpPr>
        <p:spPr>
          <a:xfrm>
            <a:off x="422562" y="2018428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b="1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CONSEQÜÈNCIES</a:t>
            </a:r>
            <a:r>
              <a:rPr lang="es-ES" sz="2000" b="1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: 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millora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situació económica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augment població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(menor mortalitat).</a:t>
            </a:r>
            <a:endParaRPr lang="es-ES" sz="1200">
              <a:solidFill>
                <a:schemeClr val="accent6"/>
              </a:solidFill>
              <a:uFill>
                <a:solidFill>
                  <a:schemeClr val="accent3"/>
                </a:solidFill>
              </a:uFill>
              <a:latin typeface="Kalam"/>
              <a:cs typeface="Kalam"/>
              <a:sym typeface="Kalam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18BE6AF-A514-419D-B418-5F66F93AA2A9}"/>
              </a:ext>
            </a:extLst>
          </p:cNvPr>
          <p:cNvCxnSpPr>
            <a:cxnSpLocks/>
          </p:cNvCxnSpPr>
          <p:nvPr/>
        </p:nvCxnSpPr>
        <p:spPr>
          <a:xfrm>
            <a:off x="4585854" y="2310167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F2E1BBDB-3EAF-44EB-A156-6E5824443C48}"/>
              </a:ext>
            </a:extLst>
          </p:cNvPr>
          <p:cNvSpPr txBox="1">
            <a:spLocks/>
          </p:cNvSpPr>
          <p:nvPr/>
        </p:nvSpPr>
        <p:spPr>
          <a:xfrm>
            <a:off x="422562" y="2531246"/>
            <a:ext cx="7117041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b="1">
                <a:solidFill>
                  <a:schemeClr val="accent3"/>
                </a:solidFill>
                <a:latin typeface="Kalam"/>
                <a:cs typeface="Kalam"/>
                <a:sym typeface="Kalam"/>
              </a:rPr>
              <a:t>3. DESENVOLUPAMENT BURGESIA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D76A309-D262-4A8A-A2ED-6BCA35CF23E4}"/>
              </a:ext>
            </a:extLst>
          </p:cNvPr>
          <p:cNvSpPr/>
          <p:nvPr/>
        </p:nvSpPr>
        <p:spPr>
          <a:xfrm>
            <a:off x="342248" y="2571099"/>
            <a:ext cx="465573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AAD4E04-FFF5-4BCC-AFBF-A592D649F305}"/>
              </a:ext>
            </a:extLst>
          </p:cNvPr>
          <p:cNvCxnSpPr>
            <a:cxnSpLocks/>
          </p:cNvCxnSpPr>
          <p:nvPr/>
        </p:nvCxnSpPr>
        <p:spPr>
          <a:xfrm flipV="1">
            <a:off x="807822" y="3042153"/>
            <a:ext cx="5696887" cy="1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Google Shape;55;p13">
            <a:extLst>
              <a:ext uri="{FF2B5EF4-FFF2-40B4-BE49-F238E27FC236}">
                <a16:creationId xmlns:a16="http://schemas.microsoft.com/office/drawing/2014/main" id="{7D13F610-CFD3-4457-9706-F199C271DE4D}"/>
              </a:ext>
            </a:extLst>
          </p:cNvPr>
          <p:cNvSpPr txBox="1">
            <a:spLocks/>
          </p:cNvSpPr>
          <p:nvPr/>
        </p:nvSpPr>
        <p:spPr>
          <a:xfrm>
            <a:off x="613794" y="3162379"/>
            <a:ext cx="3958206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1" indent="-171450">
              <a:spcBef>
                <a:spcPts val="4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Dedicats 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negocis      rics</a:t>
            </a:r>
            <a:endParaRPr lang="es-ES" sz="1200">
              <a:solidFill>
                <a:schemeClr val="dk1"/>
              </a:solidFill>
              <a:latin typeface="Merriweather"/>
              <a:sym typeface="Merriweather"/>
            </a:endParaRPr>
          </a:p>
          <a:p>
            <a:pPr marL="171450" lvl="1" indent="-171450">
              <a:spcBef>
                <a:spcPts val="400"/>
              </a:spcBef>
              <a:buClr>
                <a:schemeClr val="accent3"/>
              </a:buClr>
              <a:buSzPts val="1800"/>
              <a:buFont typeface="Merriweather"/>
              <a:buChar char="⪢"/>
            </a:pP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No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tenien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poder/privilegis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     pagaven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impostos</a:t>
            </a:r>
            <a:endParaRPr lang="es-ES" sz="1200" u="sng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5FF4CB6-635F-440B-A4D0-A54A7BA8D850}"/>
              </a:ext>
            </a:extLst>
          </p:cNvPr>
          <p:cNvCxnSpPr>
            <a:cxnSpLocks/>
          </p:cNvCxnSpPr>
          <p:nvPr/>
        </p:nvCxnSpPr>
        <p:spPr>
          <a:xfrm>
            <a:off x="2220919" y="3295869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C21D3B6D-2BB6-486F-9304-EAA4E3524CB5}"/>
              </a:ext>
            </a:extLst>
          </p:cNvPr>
          <p:cNvCxnSpPr>
            <a:cxnSpLocks/>
          </p:cNvCxnSpPr>
          <p:nvPr/>
        </p:nvCxnSpPr>
        <p:spPr>
          <a:xfrm>
            <a:off x="2844375" y="3548452"/>
            <a:ext cx="145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Google Shape;55;p13">
            <a:extLst>
              <a:ext uri="{FF2B5EF4-FFF2-40B4-BE49-F238E27FC236}">
                <a16:creationId xmlns:a16="http://schemas.microsoft.com/office/drawing/2014/main" id="{4A7C3428-CF29-42C5-8BCA-8C16374DDF34}"/>
              </a:ext>
            </a:extLst>
          </p:cNvPr>
          <p:cNvSpPr txBox="1">
            <a:spLocks/>
          </p:cNvSpPr>
          <p:nvPr/>
        </p:nvSpPr>
        <p:spPr>
          <a:xfrm>
            <a:off x="554178" y="3669957"/>
            <a:ext cx="7994072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La burgesia es va beneficiar de la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seua riquesa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generada pel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comerç colonial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durant el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s.XVIII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a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Europa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025277C-ED6A-4CFD-B1F5-FA4C274354DD}"/>
              </a:ext>
            </a:extLst>
          </p:cNvPr>
          <p:cNvCxnSpPr/>
          <p:nvPr/>
        </p:nvCxnSpPr>
        <p:spPr>
          <a:xfrm>
            <a:off x="477981" y="3747744"/>
            <a:ext cx="0" cy="285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Flecha: doblada hacia arriba 14">
            <a:extLst>
              <a:ext uri="{FF2B5EF4-FFF2-40B4-BE49-F238E27FC236}">
                <a16:creationId xmlns:a16="http://schemas.microsoft.com/office/drawing/2014/main" id="{D1EE1471-9245-4F5C-921A-4958CE8A2226}"/>
              </a:ext>
            </a:extLst>
          </p:cNvPr>
          <p:cNvSpPr/>
          <p:nvPr/>
        </p:nvSpPr>
        <p:spPr>
          <a:xfrm rot="5400000">
            <a:off x="622144" y="4022191"/>
            <a:ext cx="246324" cy="299113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Google Shape;55;p13">
            <a:extLst>
              <a:ext uri="{FF2B5EF4-FFF2-40B4-BE49-F238E27FC236}">
                <a16:creationId xmlns:a16="http://schemas.microsoft.com/office/drawing/2014/main" id="{486F32B7-5F4A-43B8-8BAE-87B245368AFA}"/>
              </a:ext>
            </a:extLst>
          </p:cNvPr>
          <p:cNvSpPr txBox="1">
            <a:spLocks/>
          </p:cNvSpPr>
          <p:nvPr/>
        </p:nvSpPr>
        <p:spPr>
          <a:xfrm>
            <a:off x="939357" y="3992405"/>
            <a:ext cx="7994072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a través d’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aliances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amb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treballadors pobres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F4BF648-2F32-464E-ACE9-B46135F52CA2}"/>
              </a:ext>
            </a:extLst>
          </p:cNvPr>
          <p:cNvCxnSpPr/>
          <p:nvPr/>
        </p:nvCxnSpPr>
        <p:spPr>
          <a:xfrm>
            <a:off x="1147511" y="4664754"/>
            <a:ext cx="7689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7F9412-DA98-4ACB-B2DC-3D67DD859C3F}"/>
              </a:ext>
            </a:extLst>
          </p:cNvPr>
          <p:cNvSpPr txBox="1"/>
          <p:nvPr/>
        </p:nvSpPr>
        <p:spPr>
          <a:xfrm>
            <a:off x="1025233" y="4405585"/>
            <a:ext cx="1013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Merriweather" panose="020B0604020202020204" charset="0"/>
              </a:rPr>
              <a:t>POBRES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580BD8D-485B-409D-BF3C-03C92629EDF0}"/>
              </a:ext>
            </a:extLst>
          </p:cNvPr>
          <p:cNvSpPr txBox="1"/>
          <p:nvPr/>
        </p:nvSpPr>
        <p:spPr>
          <a:xfrm>
            <a:off x="1025233" y="4705154"/>
            <a:ext cx="1013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Merriweather" panose="020B0604020202020204" charset="0"/>
              </a:rPr>
              <a:t>RICS</a:t>
            </a:r>
          </a:p>
        </p:txBody>
      </p:sp>
      <p:sp>
        <p:nvSpPr>
          <p:cNvPr id="20" name="Cerrar llave 19">
            <a:extLst>
              <a:ext uri="{FF2B5EF4-FFF2-40B4-BE49-F238E27FC236}">
                <a16:creationId xmlns:a16="http://schemas.microsoft.com/office/drawing/2014/main" id="{4FBAF0E5-3048-4331-9459-518253E1C9D5}"/>
              </a:ext>
            </a:extLst>
          </p:cNvPr>
          <p:cNvSpPr/>
          <p:nvPr/>
        </p:nvSpPr>
        <p:spPr>
          <a:xfrm>
            <a:off x="1954718" y="4423299"/>
            <a:ext cx="83999" cy="457825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3EA8E87-E9BC-41B6-B6E3-7B9A8BBCEF02}"/>
              </a:ext>
            </a:extLst>
          </p:cNvPr>
          <p:cNvSpPr txBox="1"/>
          <p:nvPr/>
        </p:nvSpPr>
        <p:spPr>
          <a:xfrm>
            <a:off x="1931522" y="4515641"/>
            <a:ext cx="34301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u="sng">
                <a:solidFill>
                  <a:schemeClr val="tx1"/>
                </a:solidFill>
                <a:latin typeface="Merriweather" panose="020B0604020202020204" charset="0"/>
              </a:rPr>
              <a:t>ENEMIC COMÚ</a:t>
            </a:r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: </a:t>
            </a:r>
            <a:r>
              <a:rPr lang="es-ES" sz="1100" b="1">
                <a:solidFill>
                  <a:schemeClr val="tx1"/>
                </a:solidFill>
                <a:latin typeface="Merriweather" panose="020B0604020202020204" charset="0"/>
              </a:rPr>
              <a:t>nobles i cleros</a:t>
            </a:r>
            <a:r>
              <a:rPr lang="es-ES" sz="1100">
                <a:solidFill>
                  <a:schemeClr val="tx1"/>
                </a:solidFill>
                <a:latin typeface="Merriweather" panose="020B0604020202020204" charset="0"/>
              </a:rPr>
              <a:t> (privilegiats)</a:t>
            </a:r>
            <a:endParaRPr lang="es-ES" sz="1100" u="sng">
              <a:solidFill>
                <a:schemeClr val="tx1"/>
              </a:solidFill>
              <a:latin typeface="Merriweather" panose="020B0604020202020204" charset="0"/>
            </a:endParaRP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2270217A-5917-4293-8E77-B46157C2367B}"/>
              </a:ext>
            </a:extLst>
          </p:cNvPr>
          <p:cNvCxnSpPr/>
          <p:nvPr/>
        </p:nvCxnSpPr>
        <p:spPr>
          <a:xfrm flipV="1">
            <a:off x="1057199" y="4530356"/>
            <a:ext cx="0" cy="2687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0E33190-2CAC-4A88-879F-4138F1C5503A}"/>
              </a:ext>
            </a:extLst>
          </p:cNvPr>
          <p:cNvSpPr txBox="1"/>
          <p:nvPr/>
        </p:nvSpPr>
        <p:spPr>
          <a:xfrm>
            <a:off x="-6993" y="4520279"/>
            <a:ext cx="11206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u="sng">
                <a:solidFill>
                  <a:schemeClr val="tx1"/>
                </a:solidFill>
                <a:latin typeface="Merriweather" panose="020B0604020202020204" charset="0"/>
              </a:rPr>
              <a:t>mala relació</a:t>
            </a:r>
          </a:p>
          <a:p>
            <a:pPr algn="ctr"/>
            <a:r>
              <a:rPr lang="es-ES" sz="700">
                <a:solidFill>
                  <a:schemeClr val="tx1"/>
                </a:solidFill>
                <a:latin typeface="Merriweather" panose="020B0604020202020204" charset="0"/>
              </a:rPr>
              <a:t>(difèrencia de riquesa)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80B3C261-AAA0-460F-BD40-518366291EA2}"/>
              </a:ext>
            </a:extLst>
          </p:cNvPr>
          <p:cNvSpPr/>
          <p:nvPr/>
        </p:nvSpPr>
        <p:spPr>
          <a:xfrm>
            <a:off x="5326284" y="4529316"/>
            <a:ext cx="548700" cy="234259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BA57D91-B10E-4BE4-9DCE-3215FF5C5C16}"/>
              </a:ext>
            </a:extLst>
          </p:cNvPr>
          <p:cNvSpPr txBox="1"/>
          <p:nvPr/>
        </p:nvSpPr>
        <p:spPr>
          <a:xfrm>
            <a:off x="5751327" y="4498804"/>
            <a:ext cx="1732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u="sng">
                <a:solidFill>
                  <a:schemeClr val="tx1"/>
                </a:solidFill>
                <a:latin typeface="Merriweather" panose="020B0604020202020204" charset="0"/>
              </a:rPr>
              <a:t>LA IL·LUSTRACIÓ</a:t>
            </a:r>
          </a:p>
        </p:txBody>
      </p:sp>
    </p:spTree>
    <p:extLst>
      <p:ext uri="{BB962C8B-B14F-4D97-AF65-F5344CB8AC3E}">
        <p14:creationId xmlns:p14="http://schemas.microsoft.com/office/powerpoint/2010/main" val="147132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45321A-52AD-497E-9A28-CDDDA6CD6CCE}"/>
              </a:ext>
            </a:extLst>
          </p:cNvPr>
          <p:cNvSpPr/>
          <p:nvPr/>
        </p:nvSpPr>
        <p:spPr>
          <a:xfrm>
            <a:off x="360218" y="913752"/>
            <a:ext cx="8042564" cy="321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502959" y="248775"/>
            <a:ext cx="5832600" cy="6061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200" b="1"/>
              <a:t>4. LA IL·LUSTRACIÓ</a:t>
            </a:r>
            <a:endParaRPr sz="32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502959" y="1995781"/>
            <a:ext cx="6618277" cy="15341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>
              <a:spcBef>
                <a:spcPts val="1000"/>
              </a:spcBef>
              <a:buClr>
                <a:schemeClr val="accent3"/>
              </a:buClr>
            </a:pPr>
            <a:r>
              <a:rPr lang="es-ES" sz="1200"/>
              <a:t>Els </a:t>
            </a:r>
            <a:r>
              <a:rPr lang="es-ES" sz="1200" b="1"/>
              <a:t>burgesos </a:t>
            </a:r>
            <a:r>
              <a:rPr lang="es-ES" sz="1200"/>
              <a:t>i </a:t>
            </a:r>
            <a:r>
              <a:rPr lang="es-ES" sz="1200" b="1"/>
              <a:t>camperols</a:t>
            </a:r>
            <a:r>
              <a:rPr lang="es-ES" sz="1200"/>
              <a:t> s’oposaven / criticaven:</a:t>
            </a:r>
          </a:p>
          <a:p>
            <a:pPr marL="628650" lvl="1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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TRADICIÓ</a:t>
            </a:r>
            <a:r>
              <a:rPr lang="es-ES" sz="1200" b="1"/>
              <a:t>:</a:t>
            </a:r>
            <a:r>
              <a:rPr lang="es-ES" sz="1200"/>
              <a:t> questionaven la continuació de les tradicions injustes.</a:t>
            </a:r>
          </a:p>
          <a:p>
            <a:pPr marL="628650" lvl="1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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REVELACIÓ DIVINA</a:t>
            </a:r>
            <a:r>
              <a:rPr lang="es-ES" sz="1200" b="1"/>
              <a:t>:</a:t>
            </a:r>
            <a:r>
              <a:rPr lang="es-ES" sz="1200"/>
              <a:t> questionaven si tot era manat per Déu.</a:t>
            </a:r>
          </a:p>
          <a:p>
            <a:pPr marL="628650" lvl="1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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L’AUTORITAT</a:t>
            </a:r>
            <a:r>
              <a:rPr lang="es-ES" sz="1200" b="1"/>
              <a:t>:</a:t>
            </a:r>
            <a:r>
              <a:rPr lang="es-ES" sz="1200"/>
              <a:t> questionaven si les autoritats tenien sempre la raó.</a:t>
            </a:r>
            <a:endParaRPr sz="1200" b="1" u="sng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26758" y="841661"/>
            <a:ext cx="8260067" cy="606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b="1"/>
              <a:t>Moviment cultural</a:t>
            </a:r>
            <a:r>
              <a:rPr lang="es-ES" sz="1200"/>
              <a:t> desenvolupat a </a:t>
            </a:r>
            <a:r>
              <a:rPr lang="es-ES" sz="1200" u="sng"/>
              <a:t>Europa</a:t>
            </a:r>
            <a:r>
              <a:rPr lang="es-ES" sz="1200"/>
              <a:t> el </a:t>
            </a:r>
            <a:r>
              <a:rPr lang="es-ES" sz="1200" u="sng"/>
              <a:t>s.XVIII</a:t>
            </a:r>
            <a:r>
              <a:rPr lang="es-ES" sz="1200"/>
              <a:t> que aporta </a:t>
            </a:r>
            <a:r>
              <a:rPr lang="es-ES" sz="1200" b="1"/>
              <a:t>noves idees</a:t>
            </a:r>
            <a:r>
              <a:rPr lang="es-ES" sz="1200"/>
              <a:t> i una </a:t>
            </a:r>
            <a:r>
              <a:rPr lang="es-ES" sz="1200" b="1"/>
              <a:t>nova visió del món</a:t>
            </a:r>
            <a:r>
              <a:rPr lang="es-ES" sz="1200"/>
              <a:t>.</a:t>
            </a:r>
            <a:endParaRPr b="1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8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E6E33F-EC65-44DD-9531-407304E4EE56}"/>
              </a:ext>
            </a:extLst>
          </p:cNvPr>
          <p:cNvSpPr/>
          <p:nvPr/>
        </p:nvSpPr>
        <p:spPr>
          <a:xfrm>
            <a:off x="360218" y="304800"/>
            <a:ext cx="548700" cy="471054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B2D0A14-0D5E-4947-A88C-3CE0908DAD56}"/>
              </a:ext>
            </a:extLst>
          </p:cNvPr>
          <p:cNvCxnSpPr>
            <a:cxnSpLocks/>
          </p:cNvCxnSpPr>
          <p:nvPr/>
        </p:nvCxnSpPr>
        <p:spPr>
          <a:xfrm>
            <a:off x="908918" y="761350"/>
            <a:ext cx="3289009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D7DEBB8D-F0FF-4726-863E-D9394F6B4BAC}"/>
              </a:ext>
            </a:extLst>
          </p:cNvPr>
          <p:cNvSpPr txBox="1">
            <a:spLocks/>
          </p:cNvSpPr>
          <p:nvPr/>
        </p:nvSpPr>
        <p:spPr>
          <a:xfrm>
            <a:off x="741218" y="1203402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Mitjançant l’</a:t>
            </a:r>
            <a:r>
              <a:rPr lang="es-ES" sz="1200" b="1" u="sng">
                <a:solidFill>
                  <a:schemeClr val="dk1"/>
                </a:solidFill>
                <a:latin typeface="Merriweather"/>
                <a:sym typeface="Merriweather"/>
              </a:rPr>
              <a:t>ÚS DE LA RAÓ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(intel·ligència humana) i l’</a:t>
            </a:r>
            <a:r>
              <a:rPr lang="es-ES" sz="1200" b="1" u="sng">
                <a:solidFill>
                  <a:schemeClr val="dk1"/>
                </a:solidFill>
                <a:latin typeface="Merriweather"/>
                <a:sym typeface="Merriweather"/>
              </a:rPr>
              <a:t>EDUCACIÓ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per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entendre el món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.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46F6D297-6682-4120-82EE-3A7E5D699DB6}"/>
              </a:ext>
            </a:extLst>
          </p:cNvPr>
          <p:cNvSpPr/>
          <p:nvPr/>
        </p:nvSpPr>
        <p:spPr>
          <a:xfrm rot="5400000">
            <a:off x="442008" y="1219183"/>
            <a:ext cx="246324" cy="299113"/>
          </a:xfrm>
          <a:prstGeom prst="bentUp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DB9326D5-F82D-4060-9DB7-1FC1D5184F9D}"/>
              </a:ext>
            </a:extLst>
          </p:cNvPr>
          <p:cNvSpPr txBox="1">
            <a:spLocks/>
          </p:cNvSpPr>
          <p:nvPr/>
        </p:nvSpPr>
        <p:spPr>
          <a:xfrm>
            <a:off x="408708" y="1660603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CARACTERÍSTIQUES</a:t>
            </a:r>
          </a:p>
        </p:txBody>
      </p:sp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6599DB30-3647-4B5F-8C2E-8B09A9B11182}"/>
              </a:ext>
            </a:extLst>
          </p:cNvPr>
          <p:cNvSpPr txBox="1">
            <a:spLocks/>
          </p:cNvSpPr>
          <p:nvPr/>
        </p:nvSpPr>
        <p:spPr>
          <a:xfrm>
            <a:off x="426758" y="3184721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PRECEDENTS</a:t>
            </a:r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17A30EF9-423A-488A-AD2E-97A0EF4F9D07}"/>
              </a:ext>
            </a:extLst>
          </p:cNvPr>
          <p:cNvSpPr txBox="1">
            <a:spLocks/>
          </p:cNvSpPr>
          <p:nvPr/>
        </p:nvSpPr>
        <p:spPr>
          <a:xfrm>
            <a:off x="589006" y="3534742"/>
            <a:ext cx="6618277" cy="69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NEWTON</a:t>
            </a:r>
            <a:r>
              <a:rPr lang="es-ES" sz="1200" b="1"/>
              <a:t>:</a:t>
            </a:r>
            <a:r>
              <a:rPr lang="es-ES" sz="1200"/>
              <a:t> </a:t>
            </a:r>
            <a:r>
              <a:rPr lang="es-ES" sz="1200" b="1"/>
              <a:t>mètode científic</a:t>
            </a:r>
            <a:r>
              <a:rPr lang="es-ES" sz="1200"/>
              <a:t> per explicar els </a:t>
            </a:r>
            <a:r>
              <a:rPr lang="es-ES" sz="1200" u="sng"/>
              <a:t>fenòmens</a:t>
            </a:r>
            <a:r>
              <a:rPr lang="es-ES" sz="1200"/>
              <a:t>.</a:t>
            </a:r>
            <a:endParaRPr lang="es-ES" sz="1200" b="1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s-ES" sz="1200" b="1" u="heavy">
                <a:uFill>
                  <a:solidFill>
                    <a:schemeClr val="accent6"/>
                  </a:solidFill>
                </a:uFill>
              </a:rPr>
              <a:t>JOHN LOCKE</a:t>
            </a:r>
            <a:r>
              <a:rPr lang="es-ES" sz="1200" b="1"/>
              <a:t>:</a:t>
            </a:r>
            <a:r>
              <a:rPr lang="es-ES" sz="1200"/>
              <a:t> </a:t>
            </a:r>
            <a:r>
              <a:rPr lang="es-ES" sz="1200" b="1"/>
              <a:t>divisió de poders independents</a:t>
            </a:r>
            <a:r>
              <a:rPr lang="es-ES" sz="1200"/>
              <a:t>:</a:t>
            </a:r>
            <a:endParaRPr lang="es-ES" sz="1200" b="1"/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14A5F6C5-5927-4D3F-8118-18579D8A5B68}"/>
              </a:ext>
            </a:extLst>
          </p:cNvPr>
          <p:cNvSpPr txBox="1">
            <a:spLocks/>
          </p:cNvSpPr>
          <p:nvPr/>
        </p:nvSpPr>
        <p:spPr>
          <a:xfrm>
            <a:off x="4608210" y="3796567"/>
            <a:ext cx="2935066" cy="86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1">
                <a:solidFill>
                  <a:schemeClr val="accent3"/>
                </a:solidFill>
              </a:rPr>
              <a:t>legislatiu</a:t>
            </a:r>
            <a:r>
              <a:rPr lang="es-ES" sz="1200"/>
              <a:t> (</a:t>
            </a:r>
            <a:r>
              <a:rPr lang="es-ES" sz="1200" b="1"/>
              <a:t>govern</a:t>
            </a:r>
            <a:r>
              <a:rPr lang="es-ES" sz="1200"/>
              <a:t>): fa les lleis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1">
                <a:solidFill>
                  <a:schemeClr val="accent3"/>
                </a:solidFill>
              </a:rPr>
              <a:t>executiu</a:t>
            </a:r>
            <a:r>
              <a:rPr lang="es-ES" sz="1200"/>
              <a:t> (</a:t>
            </a:r>
            <a:r>
              <a:rPr lang="es-ES" sz="1200" b="1"/>
              <a:t>policía</a:t>
            </a:r>
            <a:r>
              <a:rPr lang="es-ES" sz="1200"/>
              <a:t>): fa complir les lleis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1">
                <a:solidFill>
                  <a:schemeClr val="accent3"/>
                </a:solidFill>
              </a:rPr>
              <a:t>judicial</a:t>
            </a:r>
            <a:r>
              <a:rPr lang="es-ES" sz="1200"/>
              <a:t> (</a:t>
            </a:r>
            <a:r>
              <a:rPr lang="es-ES" sz="1200" b="1"/>
              <a:t>jueus</a:t>
            </a:r>
            <a:r>
              <a:rPr lang="es-ES" sz="1200"/>
              <a:t>): fa justícia</a:t>
            </a:r>
            <a:endParaRPr lang="es-ES" sz="1200" b="1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487C62A8-6F28-4892-B4B1-F5D37A86D0A0}"/>
              </a:ext>
            </a:extLst>
          </p:cNvPr>
          <p:cNvCxnSpPr>
            <a:cxnSpLocks/>
          </p:cNvCxnSpPr>
          <p:nvPr/>
        </p:nvCxnSpPr>
        <p:spPr>
          <a:xfrm>
            <a:off x="4324983" y="3963051"/>
            <a:ext cx="2470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A58BF27-13E4-4828-B581-9E186EED371A}"/>
              </a:ext>
            </a:extLst>
          </p:cNvPr>
          <p:cNvCxnSpPr>
            <a:cxnSpLocks/>
          </p:cNvCxnSpPr>
          <p:nvPr/>
        </p:nvCxnSpPr>
        <p:spPr>
          <a:xfrm>
            <a:off x="4324983" y="4218493"/>
            <a:ext cx="2470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0FCF239-4AF5-4C0D-B822-02A5ED68BF65}"/>
              </a:ext>
            </a:extLst>
          </p:cNvPr>
          <p:cNvCxnSpPr>
            <a:cxnSpLocks/>
          </p:cNvCxnSpPr>
          <p:nvPr/>
        </p:nvCxnSpPr>
        <p:spPr>
          <a:xfrm>
            <a:off x="4324982" y="4491688"/>
            <a:ext cx="2470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id="{DE3E16D5-A1C8-48BF-99B6-C571F31259D4}"/>
              </a:ext>
            </a:extLst>
          </p:cNvPr>
          <p:cNvSpPr/>
          <p:nvPr/>
        </p:nvSpPr>
        <p:spPr>
          <a:xfrm>
            <a:off x="7428809" y="3832095"/>
            <a:ext cx="157079" cy="7477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Google Shape;55;p13">
            <a:extLst>
              <a:ext uri="{FF2B5EF4-FFF2-40B4-BE49-F238E27FC236}">
                <a16:creationId xmlns:a16="http://schemas.microsoft.com/office/drawing/2014/main" id="{046198C3-4B39-4AB4-AAAA-8C2F3A8448AE}"/>
              </a:ext>
            </a:extLst>
          </p:cNvPr>
          <p:cNvSpPr txBox="1">
            <a:spLocks/>
          </p:cNvSpPr>
          <p:nvPr/>
        </p:nvSpPr>
        <p:spPr>
          <a:xfrm>
            <a:off x="7676467" y="4055940"/>
            <a:ext cx="1259715" cy="266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None/>
            </a:pPr>
            <a:r>
              <a:rPr lang="es-ES" sz="1200" b="1"/>
              <a:t>REI ABSOLUT</a:t>
            </a:r>
          </a:p>
        </p:txBody>
      </p:sp>
    </p:spTree>
    <p:extLst>
      <p:ext uri="{BB962C8B-B14F-4D97-AF65-F5344CB8AC3E}">
        <p14:creationId xmlns:p14="http://schemas.microsoft.com/office/powerpoint/2010/main" val="74484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9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6599DB30-3647-4B5F-8C2E-8B09A9B11182}"/>
              </a:ext>
            </a:extLst>
          </p:cNvPr>
          <p:cNvSpPr txBox="1">
            <a:spLocks/>
          </p:cNvSpPr>
          <p:nvPr/>
        </p:nvSpPr>
        <p:spPr>
          <a:xfrm>
            <a:off x="655448" y="168257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Kalam"/>
                <a:cs typeface="Kalam"/>
                <a:sym typeface="Kalam"/>
              </a:rPr>
              <a:t>MÈTODE CIENTÍFIC</a:t>
            </a:r>
          </a:p>
        </p:txBody>
      </p:sp>
      <p:sp>
        <p:nvSpPr>
          <p:cNvPr id="14" name="Google Shape;55;p13">
            <a:extLst>
              <a:ext uri="{FF2B5EF4-FFF2-40B4-BE49-F238E27FC236}">
                <a16:creationId xmlns:a16="http://schemas.microsoft.com/office/drawing/2014/main" id="{17A30EF9-423A-488A-AD2E-97A0EF4F9D07}"/>
              </a:ext>
            </a:extLst>
          </p:cNvPr>
          <p:cNvSpPr txBox="1">
            <a:spLocks/>
          </p:cNvSpPr>
          <p:nvPr/>
        </p:nvSpPr>
        <p:spPr>
          <a:xfrm>
            <a:off x="429679" y="576795"/>
            <a:ext cx="8167066" cy="85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s-ES" sz="1200">
                <a:uFill>
                  <a:solidFill>
                    <a:schemeClr val="accent6"/>
                  </a:solidFill>
                </a:uFill>
              </a:rPr>
              <a:t>Observar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s-ES" sz="1200">
                <a:uFill>
                  <a:solidFill>
                    <a:schemeClr val="accent6"/>
                  </a:solidFill>
                </a:uFill>
              </a:rPr>
              <a:t>Fer hipòtesi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+mj-lt"/>
              <a:buAutoNum type="arabicPeriod"/>
            </a:pPr>
            <a:r>
              <a:rPr lang="es-ES" sz="1200">
                <a:uFill>
                  <a:solidFill>
                    <a:schemeClr val="accent6"/>
                  </a:solidFill>
                </a:uFill>
              </a:rPr>
              <a:t>Comprovar</a:t>
            </a:r>
            <a:endParaRPr lang="es-ES" sz="1200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3A246E62-3ED1-4912-AD09-1FEE96E88278}"/>
              </a:ext>
            </a:extLst>
          </p:cNvPr>
          <p:cNvSpPr/>
          <p:nvPr/>
        </p:nvSpPr>
        <p:spPr>
          <a:xfrm rot="5400000">
            <a:off x="394126" y="280338"/>
            <a:ext cx="253307" cy="18220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curvada hacia la derecha 42">
            <a:extLst>
              <a:ext uri="{FF2B5EF4-FFF2-40B4-BE49-F238E27FC236}">
                <a16:creationId xmlns:a16="http://schemas.microsoft.com/office/drawing/2014/main" id="{D0962C4A-839E-4938-B1DA-817E5419DE2A}"/>
              </a:ext>
            </a:extLst>
          </p:cNvPr>
          <p:cNvSpPr/>
          <p:nvPr/>
        </p:nvSpPr>
        <p:spPr>
          <a:xfrm rot="10800000">
            <a:off x="1558631" y="657225"/>
            <a:ext cx="297875" cy="638172"/>
          </a:xfrm>
          <a:prstGeom prst="curvedRigh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3D27E27-CAD4-462E-AC98-72D115D46AA3}"/>
              </a:ext>
            </a:extLst>
          </p:cNvPr>
          <p:cNvSpPr txBox="1"/>
          <p:nvPr/>
        </p:nvSpPr>
        <p:spPr>
          <a:xfrm>
            <a:off x="1802606" y="905341"/>
            <a:ext cx="4138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>
                <a:latin typeface="Merriweather" panose="020B0604020202020204" charset="0"/>
              </a:rPr>
              <a:t>FALS</a:t>
            </a:r>
          </a:p>
        </p:txBody>
      </p:sp>
      <p:sp>
        <p:nvSpPr>
          <p:cNvPr id="49" name="Google Shape;54;p13">
            <a:extLst>
              <a:ext uri="{FF2B5EF4-FFF2-40B4-BE49-F238E27FC236}">
                <a16:creationId xmlns:a16="http://schemas.microsoft.com/office/drawing/2014/main" id="{891FE1FB-41CC-41A8-B2DC-BC0A655E1CFB}"/>
              </a:ext>
            </a:extLst>
          </p:cNvPr>
          <p:cNvSpPr txBox="1">
            <a:spLocks/>
          </p:cNvSpPr>
          <p:nvPr/>
        </p:nvSpPr>
        <p:spPr>
          <a:xfrm>
            <a:off x="374071" y="1478960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FISIOCRÀCIA</a:t>
            </a:r>
            <a:r>
              <a:rPr lang="es-ES" sz="2800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 (economia)</a:t>
            </a:r>
            <a:endParaRPr lang="es-ES" sz="2800" b="1" u="sng">
              <a:solidFill>
                <a:schemeClr val="accent3"/>
              </a:solidFill>
              <a:uFill>
                <a:solidFill>
                  <a:schemeClr val="accent6"/>
                </a:solidFill>
              </a:uFill>
              <a:latin typeface="Kalam"/>
              <a:cs typeface="Kalam"/>
              <a:sym typeface="Kalam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DDB5D99-F41E-46EE-9E08-1A1C4CFC13D1}"/>
              </a:ext>
            </a:extLst>
          </p:cNvPr>
          <p:cNvSpPr/>
          <p:nvPr/>
        </p:nvSpPr>
        <p:spPr>
          <a:xfrm>
            <a:off x="374071" y="1922912"/>
            <a:ext cx="8541329" cy="540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Google Shape;56;p13">
            <a:extLst>
              <a:ext uri="{FF2B5EF4-FFF2-40B4-BE49-F238E27FC236}">
                <a16:creationId xmlns:a16="http://schemas.microsoft.com/office/drawing/2014/main" id="{8100AE71-3DBA-4F2C-B06C-729CAF7377ED}"/>
              </a:ext>
            </a:extLst>
          </p:cNvPr>
          <p:cNvSpPr txBox="1">
            <a:spLocks/>
          </p:cNvSpPr>
          <p:nvPr/>
        </p:nvSpPr>
        <p:spPr>
          <a:xfrm>
            <a:off x="440612" y="1872085"/>
            <a:ext cx="8377802" cy="4041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Pensament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francés i inglés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que defensa que les principals 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fonts de riqueza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d’un país és l’</a:t>
            </a:r>
            <a:r>
              <a:rPr lang="es-ES" sz="1200" b="1">
                <a:solidFill>
                  <a:schemeClr val="dk1"/>
                </a:solidFill>
                <a:latin typeface="Merriweather"/>
                <a:sym typeface="Merriweather"/>
              </a:rPr>
              <a:t>agricultura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 (ja no és de subsistència sinó que es poden </a:t>
            </a:r>
            <a:r>
              <a:rPr lang="es-ES" sz="1200" u="sng">
                <a:solidFill>
                  <a:schemeClr val="dk1"/>
                </a:solidFill>
                <a:latin typeface="Merriweather"/>
                <a:sym typeface="Merriweather"/>
              </a:rPr>
              <a:t>obtindre beneficis</a:t>
            </a: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).</a:t>
            </a:r>
          </a:p>
        </p:txBody>
      </p:sp>
      <p:sp>
        <p:nvSpPr>
          <p:cNvPr id="53" name="Google Shape;54;p13">
            <a:extLst>
              <a:ext uri="{FF2B5EF4-FFF2-40B4-BE49-F238E27FC236}">
                <a16:creationId xmlns:a16="http://schemas.microsoft.com/office/drawing/2014/main" id="{F76774A4-BE87-4946-AEEF-B8F76BA6877C}"/>
              </a:ext>
            </a:extLst>
          </p:cNvPr>
          <p:cNvSpPr txBox="1">
            <a:spLocks/>
          </p:cNvSpPr>
          <p:nvPr/>
        </p:nvSpPr>
        <p:spPr>
          <a:xfrm>
            <a:off x="374071" y="2571750"/>
            <a:ext cx="7994074" cy="443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b="1" u="sng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NOU MODEL POLÍTIC</a:t>
            </a:r>
            <a:r>
              <a:rPr lang="es-ES" sz="2800">
                <a:solidFill>
                  <a:schemeClr val="accent3"/>
                </a:solidFill>
                <a:uFill>
                  <a:solidFill>
                    <a:schemeClr val="accent6"/>
                  </a:solidFill>
                </a:uFill>
                <a:latin typeface="Kalam"/>
                <a:cs typeface="Kalam"/>
                <a:sym typeface="Kalam"/>
              </a:rPr>
              <a:t> (política)</a:t>
            </a:r>
            <a:endParaRPr lang="es-ES" sz="2800" b="1" u="sng">
              <a:solidFill>
                <a:schemeClr val="accent3"/>
              </a:solidFill>
              <a:uFill>
                <a:solidFill>
                  <a:schemeClr val="accent6"/>
                </a:solidFill>
              </a:uFill>
              <a:latin typeface="Kalam"/>
              <a:cs typeface="Kalam"/>
              <a:sym typeface="Kalam"/>
            </a:endParaRPr>
          </a:p>
        </p:txBody>
      </p:sp>
      <p:sp>
        <p:nvSpPr>
          <p:cNvPr id="57" name="Google Shape;55;p13">
            <a:extLst>
              <a:ext uri="{FF2B5EF4-FFF2-40B4-BE49-F238E27FC236}">
                <a16:creationId xmlns:a16="http://schemas.microsoft.com/office/drawing/2014/main" id="{48EC1C54-AC87-4D32-8A11-DB1360E6CDFE}"/>
              </a:ext>
            </a:extLst>
          </p:cNvPr>
          <p:cNvSpPr txBox="1">
            <a:spLocks/>
          </p:cNvSpPr>
          <p:nvPr/>
        </p:nvSpPr>
        <p:spPr>
          <a:xfrm>
            <a:off x="547251" y="2959640"/>
            <a:ext cx="6618277" cy="4439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buClr>
                <a:schemeClr val="accent3"/>
              </a:buClr>
              <a:buSzPts val="1800"/>
            </a:pPr>
            <a:r>
              <a:rPr lang="es-ES" sz="1200">
                <a:solidFill>
                  <a:schemeClr val="dk1"/>
                </a:solidFill>
                <a:latin typeface="Merriweather"/>
                <a:sym typeface="Merriweather"/>
              </a:rPr>
              <a:t>Proposen un nou model polític basat en:</a:t>
            </a:r>
            <a:endParaRPr lang="es-ES" sz="1200">
              <a:solidFill>
                <a:schemeClr val="accent3"/>
              </a:solidFill>
              <a:latin typeface="Merriweather"/>
              <a:sym typeface="Merriweather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233F71C2-EBA1-41DA-8DA1-5D6CE9769036}"/>
              </a:ext>
            </a:extLst>
          </p:cNvPr>
          <p:cNvCxnSpPr/>
          <p:nvPr/>
        </p:nvCxnSpPr>
        <p:spPr>
          <a:xfrm>
            <a:off x="471054" y="3037427"/>
            <a:ext cx="0" cy="2851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0" name="Google Shape;55;p13">
            <a:extLst>
              <a:ext uri="{FF2B5EF4-FFF2-40B4-BE49-F238E27FC236}">
                <a16:creationId xmlns:a16="http://schemas.microsoft.com/office/drawing/2014/main" id="{1CE09B33-1F93-4463-BA85-F23BA50FD276}"/>
              </a:ext>
            </a:extLst>
          </p:cNvPr>
          <p:cNvSpPr txBox="1">
            <a:spLocks/>
          </p:cNvSpPr>
          <p:nvPr/>
        </p:nvSpPr>
        <p:spPr>
          <a:xfrm>
            <a:off x="623447" y="3309650"/>
            <a:ext cx="6618277" cy="11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⪢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Char char="○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erriweather"/>
              <a:buChar char="■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 sz="1200" b="1">
                <a:uFill>
                  <a:solidFill>
                    <a:schemeClr val="accent6"/>
                  </a:solidFill>
                </a:uFill>
              </a:rPr>
              <a:t>llibertat econòmica</a:t>
            </a:r>
            <a:endParaRPr lang="es-ES" sz="1200">
              <a:uFill>
                <a:solidFill>
                  <a:schemeClr val="accent6"/>
                </a:solidFill>
              </a:uFill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 sz="1200" b="1"/>
              <a:t>igualtat legal</a:t>
            </a:r>
            <a:r>
              <a:rPr lang="es-ES" sz="1200"/>
              <a:t> (justícia)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 sz="1200" b="1"/>
              <a:t>propietat privada</a:t>
            </a:r>
            <a:r>
              <a:rPr lang="es-ES" sz="1200"/>
              <a:t> (dret de controlar les seues propietats davant la resta o la justícia)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g"/>
            </a:pPr>
            <a:r>
              <a:rPr lang="es-ES" sz="1200" b="1"/>
              <a:t>liberalisme:</a:t>
            </a:r>
            <a:r>
              <a:rPr lang="es-ES" sz="1200"/>
              <a:t> pagar menys impostos però no rebre ajudes de l’Estat</a:t>
            </a:r>
            <a:endParaRPr lang="es-ES" sz="1200" b="1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CCB1B6-D7EF-4F5E-BF1C-E12AD05CBC2B}"/>
              </a:ext>
            </a:extLst>
          </p:cNvPr>
          <p:cNvCxnSpPr/>
          <p:nvPr/>
        </p:nvCxnSpPr>
        <p:spPr>
          <a:xfrm>
            <a:off x="547251" y="3403593"/>
            <a:ext cx="0" cy="56573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8976"/>
      </p:ext>
    </p:extLst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1558</Words>
  <Application>Microsoft Office PowerPoint</Application>
  <PresentationFormat>Presentación en pantalla (16:9)</PresentationFormat>
  <Paragraphs>283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Courier New</vt:lpstr>
      <vt:lpstr>Kalam</vt:lpstr>
      <vt:lpstr>Barlow Light</vt:lpstr>
      <vt:lpstr>Wingdings 3</vt:lpstr>
      <vt:lpstr>Arial</vt:lpstr>
      <vt:lpstr>Wingdings</vt:lpstr>
      <vt:lpstr>Merriweather</vt:lpstr>
      <vt:lpstr>Woodville template</vt:lpstr>
      <vt:lpstr>TEMA 1 La crisi de l’Antic Règim (s.XVIII)</vt:lpstr>
      <vt:lpstr>0. INTRODUCCIÓ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LA IL·LUSTRACIÓ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La crisi de l’Antic Règim (s.XVIII)</dc:title>
  <cp:lastModifiedBy>Eva Arnau</cp:lastModifiedBy>
  <cp:revision>46</cp:revision>
  <dcterms:modified xsi:type="dcterms:W3CDTF">2022-10-15T16:14:47Z</dcterms:modified>
</cp:coreProperties>
</file>