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</p:sldIdLst>
  <p:sldSz cx="9144000" cy="5143500" type="screen16x9"/>
  <p:notesSz cx="6858000" cy="9144000"/>
  <p:embeddedFontLst>
    <p:embeddedFont>
      <p:font typeface="Abril Fatface" panose="020B0604020202020204" charset="0"/>
      <p:regular r:id="rId15"/>
    </p:embeddedFont>
    <p:embeddedFont>
      <p:font typeface="Baskerville Old Face" panose="02020602080505020303" pitchFamily="18" charset="0"/>
      <p:regular r:id="rId16"/>
    </p:embeddedFont>
    <p:embeddedFont>
      <p:font typeface="Noto Serif Light" panose="02020402060505020204" pitchFamily="18"/>
      <p:regular r:id="rId17"/>
      <p:italic r:id="rId18"/>
    </p:embeddedFont>
    <p:embeddedFont>
      <p:font typeface="Raleway" panose="020B060402020202020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2C6AF68-E3D9-4AF7-9915-66130177242E}">
  <a:tblStyle styleId="{62C6AF68-E3D9-4AF7-9915-66130177242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A2BB70C-3F3E-44D0-9FD2-7AF32D920AA5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8482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1709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7680000" cy="5143500"/>
          </a:xfrm>
          <a:prstGeom prst="rect">
            <a:avLst/>
          </a:prstGeom>
          <a:gradFill>
            <a:gsLst>
              <a:gs pos="0">
                <a:schemeClr val="accent1"/>
              </a:gs>
              <a:gs pos="50000">
                <a:schemeClr val="accent3"/>
              </a:gs>
              <a:gs pos="100000">
                <a:schemeClr val="accent5"/>
              </a:gs>
            </a:gsLst>
            <a:lin ang="1890073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367900" y="505425"/>
            <a:ext cx="8049125" cy="4132625"/>
          </a:xfrm>
          <a:custGeom>
            <a:avLst/>
            <a:gdLst/>
            <a:ahLst/>
            <a:cxnLst/>
            <a:rect l="l" t="t" r="r" b="b"/>
            <a:pathLst>
              <a:path w="321965" h="165305" extrusionOk="0">
                <a:moveTo>
                  <a:pt x="17881" y="0"/>
                </a:moveTo>
                <a:lnTo>
                  <a:pt x="321965" y="0"/>
                </a:lnTo>
                <a:lnTo>
                  <a:pt x="321965" y="165305"/>
                </a:lnTo>
                <a:lnTo>
                  <a:pt x="17881" y="165305"/>
                </a:lnTo>
                <a:lnTo>
                  <a:pt x="18032" y="39617"/>
                </a:lnTo>
                <a:lnTo>
                  <a:pt x="0" y="22299"/>
                </a:lnTo>
                <a:lnTo>
                  <a:pt x="17881" y="22272"/>
                </a:lnTo>
                <a:close/>
              </a:path>
            </a:pathLst>
          </a:custGeom>
          <a:noFill/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339025" y="848825"/>
            <a:ext cx="58386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>
            <a:off x="0" y="0"/>
            <a:ext cx="2523000" cy="5143500"/>
          </a:xfrm>
          <a:prstGeom prst="rect">
            <a:avLst/>
          </a:prstGeom>
          <a:gradFill>
            <a:gsLst>
              <a:gs pos="0">
                <a:schemeClr val="accent1"/>
              </a:gs>
              <a:gs pos="50000">
                <a:schemeClr val="accent3"/>
              </a:gs>
              <a:gs pos="100000">
                <a:schemeClr val="accent5"/>
              </a:gs>
            </a:gsLst>
            <a:lin ang="1890073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515675" y="780975"/>
            <a:ext cx="2616300" cy="2299050"/>
          </a:xfrm>
          <a:custGeom>
            <a:avLst/>
            <a:gdLst/>
            <a:ahLst/>
            <a:cxnLst/>
            <a:rect l="l" t="t" r="r" b="b"/>
            <a:pathLst>
              <a:path w="104652" h="91962" extrusionOk="0">
                <a:moveTo>
                  <a:pt x="13884" y="0"/>
                </a:moveTo>
                <a:lnTo>
                  <a:pt x="104652" y="0"/>
                </a:lnTo>
                <a:lnTo>
                  <a:pt x="104652" y="91962"/>
                </a:lnTo>
                <a:lnTo>
                  <a:pt x="13884" y="91962"/>
                </a:lnTo>
                <a:lnTo>
                  <a:pt x="13884" y="26275"/>
                </a:lnTo>
                <a:lnTo>
                  <a:pt x="0" y="12391"/>
                </a:lnTo>
                <a:lnTo>
                  <a:pt x="13884" y="12391"/>
                </a:lnTo>
                <a:close/>
              </a:path>
            </a:pathLst>
          </a:custGeom>
          <a:noFill/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3604900" y="992250"/>
            <a:ext cx="2466600" cy="393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▫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◦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220100" y="992250"/>
            <a:ext cx="2466600" cy="393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▫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◦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wide">
  <p:cSld name="TITLE_ONLY_1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/>
          <p:nvPr/>
        </p:nvSpPr>
        <p:spPr>
          <a:xfrm>
            <a:off x="0" y="0"/>
            <a:ext cx="1667100" cy="5143500"/>
          </a:xfrm>
          <a:prstGeom prst="rect">
            <a:avLst/>
          </a:prstGeom>
          <a:gradFill>
            <a:gsLst>
              <a:gs pos="0">
                <a:schemeClr val="accent1"/>
              </a:gs>
              <a:gs pos="50000">
                <a:schemeClr val="accent3"/>
              </a:gs>
              <a:gs pos="100000">
                <a:schemeClr val="accent5"/>
              </a:gs>
            </a:gsLst>
            <a:lin ang="1890073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9"/>
          <p:cNvSpPr/>
          <p:nvPr/>
        </p:nvSpPr>
        <p:spPr>
          <a:xfrm>
            <a:off x="515675" y="552375"/>
            <a:ext cx="8089575" cy="951725"/>
          </a:xfrm>
          <a:custGeom>
            <a:avLst/>
            <a:gdLst/>
            <a:ahLst/>
            <a:cxnLst/>
            <a:rect l="l" t="t" r="r" b="b"/>
            <a:pathLst>
              <a:path w="323583" h="38069" extrusionOk="0">
                <a:moveTo>
                  <a:pt x="13884" y="0"/>
                </a:moveTo>
                <a:lnTo>
                  <a:pt x="323583" y="212"/>
                </a:lnTo>
                <a:lnTo>
                  <a:pt x="323583" y="38069"/>
                </a:lnTo>
                <a:lnTo>
                  <a:pt x="13736" y="38069"/>
                </a:lnTo>
                <a:lnTo>
                  <a:pt x="13884" y="26275"/>
                </a:lnTo>
                <a:lnTo>
                  <a:pt x="0" y="12391"/>
                </a:lnTo>
                <a:lnTo>
                  <a:pt x="13884" y="12391"/>
                </a:lnTo>
                <a:close/>
              </a:path>
            </a:pathLst>
          </a:custGeom>
          <a:noFill/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910025" y="594075"/>
            <a:ext cx="7695300" cy="86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ldNum" idx="12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background">
  <p:cSld name="CAPTION_ONLY_1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/>
          <p:nvPr/>
        </p:nvSpPr>
        <p:spPr>
          <a:xfrm>
            <a:off x="520300" y="505425"/>
            <a:ext cx="8049125" cy="4132625"/>
          </a:xfrm>
          <a:custGeom>
            <a:avLst/>
            <a:gdLst/>
            <a:ahLst/>
            <a:cxnLst/>
            <a:rect l="l" t="t" r="r" b="b"/>
            <a:pathLst>
              <a:path w="321965" h="165305" extrusionOk="0">
                <a:moveTo>
                  <a:pt x="17881" y="0"/>
                </a:moveTo>
                <a:lnTo>
                  <a:pt x="321965" y="0"/>
                </a:lnTo>
                <a:lnTo>
                  <a:pt x="321965" y="165305"/>
                </a:lnTo>
                <a:lnTo>
                  <a:pt x="17881" y="165305"/>
                </a:lnTo>
                <a:lnTo>
                  <a:pt x="18032" y="39617"/>
                </a:lnTo>
                <a:lnTo>
                  <a:pt x="0" y="22299"/>
                </a:lnTo>
                <a:lnTo>
                  <a:pt x="17881" y="22272"/>
                </a:lnTo>
                <a:close/>
              </a:path>
            </a:pathLst>
          </a:custGeom>
          <a:noFill/>
          <a:ln w="76200" cap="flat" cmpd="sng">
            <a:solidFill>
              <a:srgbClr val="FFFFFF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63" name="Google Shape;63;p11"/>
          <p:cNvSpPr txBox="1">
            <a:spLocks noGrp="1"/>
          </p:cNvSpPr>
          <p:nvPr>
            <p:ph type="sldNum" idx="12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12850" y="599950"/>
            <a:ext cx="4016100" cy="35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Clr>
                <a:srgbClr val="C0CAFC"/>
              </a:buClr>
              <a:buSzPts val="2200"/>
              <a:buFont typeface="Raleway"/>
              <a:buChar char="▫"/>
              <a:defRPr sz="2200">
                <a:latin typeface="Raleway"/>
                <a:ea typeface="Raleway"/>
                <a:cs typeface="Raleway"/>
                <a:sym typeface="Raleway"/>
              </a:defRPr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Clr>
                <a:srgbClr val="BDECE5"/>
              </a:buClr>
              <a:buSzPts val="2200"/>
              <a:buFont typeface="Raleway"/>
              <a:buChar char="◦"/>
              <a:defRPr sz="2200">
                <a:latin typeface="Raleway"/>
                <a:ea typeface="Raleway"/>
                <a:cs typeface="Raleway"/>
                <a:sym typeface="Raleway"/>
              </a:defRPr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Font typeface="Raleway"/>
              <a:buChar char="■"/>
              <a:defRPr sz="2200">
                <a:latin typeface="Raleway"/>
                <a:ea typeface="Raleway"/>
                <a:cs typeface="Raleway"/>
                <a:sym typeface="Raleway"/>
              </a:defRPr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Font typeface="Raleway"/>
              <a:buChar char="●"/>
              <a:defRPr sz="2200">
                <a:latin typeface="Raleway"/>
                <a:ea typeface="Raleway"/>
                <a:cs typeface="Raleway"/>
                <a:sym typeface="Raleway"/>
              </a:defRPr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Font typeface="Raleway"/>
              <a:buChar char="○"/>
              <a:defRPr sz="2200">
                <a:latin typeface="Raleway"/>
                <a:ea typeface="Raleway"/>
                <a:cs typeface="Raleway"/>
                <a:sym typeface="Raleway"/>
              </a:defRPr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Font typeface="Raleway"/>
              <a:buChar char="■"/>
              <a:defRPr sz="2200">
                <a:latin typeface="Raleway"/>
                <a:ea typeface="Raleway"/>
                <a:cs typeface="Raleway"/>
                <a:sym typeface="Raleway"/>
              </a:defRPr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Font typeface="Raleway"/>
              <a:buChar char="●"/>
              <a:defRPr sz="2200">
                <a:latin typeface="Raleway"/>
                <a:ea typeface="Raleway"/>
                <a:cs typeface="Raleway"/>
                <a:sym typeface="Raleway"/>
              </a:defRPr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Font typeface="Raleway"/>
              <a:buChar char="○"/>
              <a:defRPr sz="2200">
                <a:latin typeface="Raleway"/>
                <a:ea typeface="Raleway"/>
                <a:cs typeface="Raleway"/>
                <a:sym typeface="Raleway"/>
              </a:defRPr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Font typeface="Raleway"/>
              <a:buChar char="■"/>
              <a:defRPr sz="2200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chemeClr val="accent4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 algn="r">
              <a:buNone/>
              <a:defRPr sz="1200">
                <a:solidFill>
                  <a:schemeClr val="accent4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algn="r">
              <a:buNone/>
              <a:defRPr sz="1200">
                <a:solidFill>
                  <a:schemeClr val="accent4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algn="r">
              <a:buNone/>
              <a:defRPr sz="1200">
                <a:solidFill>
                  <a:schemeClr val="accent4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algn="r">
              <a:buNone/>
              <a:defRPr sz="1200">
                <a:solidFill>
                  <a:schemeClr val="accent4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algn="r">
              <a:buNone/>
              <a:defRPr sz="1200">
                <a:solidFill>
                  <a:schemeClr val="accent4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algn="r">
              <a:buNone/>
              <a:defRPr sz="1200">
                <a:solidFill>
                  <a:schemeClr val="accent4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algn="r">
              <a:buNone/>
              <a:defRPr sz="1200">
                <a:solidFill>
                  <a:schemeClr val="accent4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algn="r">
              <a:buNone/>
              <a:defRPr sz="1200">
                <a:solidFill>
                  <a:schemeClr val="accent4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5" r:id="rId3"/>
    <p:sldLayoutId id="2147483657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ctrTitle"/>
          </p:nvPr>
        </p:nvSpPr>
        <p:spPr>
          <a:xfrm>
            <a:off x="1339025" y="848825"/>
            <a:ext cx="6918284" cy="31967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u="sng">
                <a:solidFill>
                  <a:schemeClr val="accent1">
                    <a:lumMod val="75000"/>
                  </a:schemeClr>
                </a:solidFill>
              </a:rPr>
              <a:t>CASTELLANO T.1</a:t>
            </a:r>
            <a:br>
              <a:rPr lang="es-ES"/>
            </a:br>
            <a:r>
              <a:rPr lang="es-ES">
                <a:solidFill>
                  <a:schemeClr val="accent4"/>
                </a:solidFill>
              </a:rPr>
              <a:t>¡Atrévete a saber decir lo que sabes!</a:t>
            </a: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525D7C22-0A03-414E-81F1-962F7B9A3C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10</a:t>
            </a:fld>
            <a:endParaRPr lang="es-E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5D62077-B1C0-42DB-BFC3-EE7E9374CD66}"/>
              </a:ext>
            </a:extLst>
          </p:cNvPr>
          <p:cNvSpPr txBox="1"/>
          <p:nvPr/>
        </p:nvSpPr>
        <p:spPr>
          <a:xfrm>
            <a:off x="184774" y="128936"/>
            <a:ext cx="3874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>
                <a:solidFill>
                  <a:schemeClr val="accent2"/>
                </a:solidFill>
                <a:latin typeface="Raleway" panose="020B0604020202020204" charset="0"/>
              </a:rPr>
              <a:t>GÉNEROS MÁS DESARROLLADOS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E732A20-498E-4634-956B-D8A7A1B64D47}"/>
              </a:ext>
            </a:extLst>
          </p:cNvPr>
          <p:cNvSpPr txBox="1"/>
          <p:nvPr/>
        </p:nvSpPr>
        <p:spPr>
          <a:xfrm>
            <a:off x="588820" y="456209"/>
            <a:ext cx="7082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Ensayo, epístola (cartas), libros de viajes, fábulas y artículos periodísticos</a:t>
            </a:r>
          </a:p>
        </p:txBody>
      </p:sp>
      <p:sp>
        <p:nvSpPr>
          <p:cNvPr id="5" name="Flecha: doblada hacia arriba 4">
            <a:extLst>
              <a:ext uri="{FF2B5EF4-FFF2-40B4-BE49-F238E27FC236}">
                <a16:creationId xmlns:a16="http://schemas.microsoft.com/office/drawing/2014/main" id="{8C597CF3-4FEA-42DF-B25C-661A1699BEDA}"/>
              </a:ext>
            </a:extLst>
          </p:cNvPr>
          <p:cNvSpPr/>
          <p:nvPr/>
        </p:nvSpPr>
        <p:spPr>
          <a:xfrm rot="5400000">
            <a:off x="436418" y="446313"/>
            <a:ext cx="207818" cy="200891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Bocadillo: rectángulo 5">
            <a:extLst>
              <a:ext uri="{FF2B5EF4-FFF2-40B4-BE49-F238E27FC236}">
                <a16:creationId xmlns:a16="http://schemas.microsoft.com/office/drawing/2014/main" id="{6E2262C1-F120-4A54-A1E7-8055CFC77FDA}"/>
              </a:ext>
            </a:extLst>
          </p:cNvPr>
          <p:cNvSpPr/>
          <p:nvPr/>
        </p:nvSpPr>
        <p:spPr>
          <a:xfrm>
            <a:off x="498764" y="916386"/>
            <a:ext cx="8056415" cy="3915964"/>
          </a:xfrm>
          <a:prstGeom prst="wedgeRectCallout">
            <a:avLst>
              <a:gd name="adj1" fmla="val -54818"/>
              <a:gd name="adj2" fmla="val -24354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Bocadillo: rectángulo 6">
            <a:extLst>
              <a:ext uri="{FF2B5EF4-FFF2-40B4-BE49-F238E27FC236}">
                <a16:creationId xmlns:a16="http://schemas.microsoft.com/office/drawing/2014/main" id="{C4BE1983-E942-4C0F-9CF9-7D06D0590056}"/>
              </a:ext>
            </a:extLst>
          </p:cNvPr>
          <p:cNvSpPr/>
          <p:nvPr/>
        </p:nvSpPr>
        <p:spPr>
          <a:xfrm>
            <a:off x="619990" y="1029704"/>
            <a:ext cx="7813962" cy="394855"/>
          </a:xfrm>
          <a:prstGeom prst="wedgeRectCallout">
            <a:avLst>
              <a:gd name="adj1" fmla="val 56738"/>
              <a:gd name="adj2" fmla="val -252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800" b="1">
                <a:latin typeface="Raleway" panose="020B0604020202020204" charset="0"/>
              </a:rPr>
              <a:t>EL ENSAYO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798188A-3492-4A65-8D44-7A7E9E570174}"/>
              </a:ext>
            </a:extLst>
          </p:cNvPr>
          <p:cNvSpPr txBox="1"/>
          <p:nvPr/>
        </p:nvSpPr>
        <p:spPr>
          <a:xfrm>
            <a:off x="588819" y="1424559"/>
            <a:ext cx="708251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488" indent="-90488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Prosa</a:t>
            </a:r>
          </a:p>
          <a:p>
            <a:pPr marL="90488" indent="-90488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Temática variada</a:t>
            </a:r>
            <a:endParaRPr lang="es-ES">
              <a:latin typeface="Noto Serif Light" panose="02020402060505020204" pitchFamily="18"/>
              <a:ea typeface="Noto Serif Light" panose="02020402060505020204" pitchFamily="18"/>
              <a:cs typeface="Noto Serif Light" panose="02020402060505020204" pitchFamily="18"/>
            </a:endParaRPr>
          </a:p>
          <a:p>
            <a:pPr marL="90488" indent="-90488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Carácter </a:t>
            </a:r>
            <a:r>
              <a:rPr lang="es-ES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divulgativo</a:t>
            </a: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y </a:t>
            </a:r>
            <a:r>
              <a:rPr lang="es-ES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didáctico</a:t>
            </a:r>
          </a:p>
          <a:p>
            <a:pPr marL="90488" indent="-90488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Abunda la </a:t>
            </a:r>
            <a:r>
              <a:rPr lang="es-ES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información</a:t>
            </a: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e incluye una </a:t>
            </a:r>
            <a:r>
              <a:rPr lang="es-ES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forma de pensar</a:t>
            </a:r>
            <a:endParaRPr lang="es-ES">
              <a:solidFill>
                <a:schemeClr val="tx1"/>
              </a:solidFill>
              <a:latin typeface="Noto Serif Light" panose="02020402060505020204" pitchFamily="18"/>
              <a:ea typeface="Noto Serif Light" panose="02020402060505020204" pitchFamily="18"/>
              <a:cs typeface="Noto Serif Light" panose="02020402060505020204" pitchFamily="18"/>
            </a:endParaRPr>
          </a:p>
          <a:p>
            <a:pPr>
              <a:buClr>
                <a:schemeClr val="accent2"/>
              </a:buClr>
            </a:pPr>
            <a:r>
              <a:rPr lang="es-ES" b="1">
                <a:solidFill>
                  <a:schemeClr val="accent2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ENSAYISTAS ESPAÑOLES:</a:t>
            </a:r>
            <a:r>
              <a:rPr lang="es-ES">
                <a:solidFill>
                  <a:schemeClr val="accent2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</a:t>
            </a: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Jovellanos, Feijoo, Cadalso.</a:t>
            </a:r>
            <a:endParaRPr lang="es-ES" b="1">
              <a:solidFill>
                <a:schemeClr val="tx1"/>
              </a:solidFill>
              <a:latin typeface="Noto Serif Light" panose="02020402060505020204" pitchFamily="18"/>
              <a:ea typeface="Noto Serif Light" panose="02020402060505020204" pitchFamily="18"/>
              <a:cs typeface="Noto Serif Light" panose="02020402060505020204" pitchFamily="18"/>
            </a:endParaRPr>
          </a:p>
        </p:txBody>
      </p:sp>
      <p:sp>
        <p:nvSpPr>
          <p:cNvPr id="9" name="Bocadillo: rectángulo 8">
            <a:extLst>
              <a:ext uri="{FF2B5EF4-FFF2-40B4-BE49-F238E27FC236}">
                <a16:creationId xmlns:a16="http://schemas.microsoft.com/office/drawing/2014/main" id="{8743B46F-0DE0-41EF-8369-5D2457E5EC43}"/>
              </a:ext>
            </a:extLst>
          </p:cNvPr>
          <p:cNvSpPr/>
          <p:nvPr/>
        </p:nvSpPr>
        <p:spPr>
          <a:xfrm>
            <a:off x="640773" y="2571750"/>
            <a:ext cx="7813962" cy="394855"/>
          </a:xfrm>
          <a:prstGeom prst="wedgeRectCallout">
            <a:avLst>
              <a:gd name="adj1" fmla="val 56738"/>
              <a:gd name="adj2" fmla="val -25219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800" b="1">
                <a:latin typeface="Raleway" panose="020B0604020202020204" charset="0"/>
              </a:rPr>
              <a:t>EL TEATRO ILUSTRADO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E36C468-F525-4576-BBB3-007746BF62C4}"/>
              </a:ext>
            </a:extLst>
          </p:cNvPr>
          <p:cNvSpPr txBox="1"/>
          <p:nvPr/>
        </p:nvSpPr>
        <p:spPr>
          <a:xfrm>
            <a:off x="640773" y="2964023"/>
            <a:ext cx="708251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488" indent="-90488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s-ES" b="1">
                <a:solidFill>
                  <a:schemeClr val="accent6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FUNCIÓN S.XVIII</a:t>
            </a:r>
            <a:r>
              <a:rPr lang="es-ES">
                <a:solidFill>
                  <a:schemeClr val="accent6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    </a:t>
            </a: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importante </a:t>
            </a:r>
            <a:r>
              <a:rPr lang="es-ES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divertimento</a:t>
            </a: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para el público</a:t>
            </a:r>
          </a:p>
          <a:p>
            <a:pPr>
              <a:buClr>
                <a:schemeClr val="accent6"/>
              </a:buClr>
            </a:pP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                                   los ilustrados     </a:t>
            </a:r>
            <a:r>
              <a:rPr lang="es-ES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difundir ideas</a:t>
            </a: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(aprovechan el interés)</a:t>
            </a:r>
          </a:p>
          <a:p>
            <a:pPr marL="88900" indent="-8890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accent6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Características </a:t>
            </a:r>
            <a:r>
              <a:rPr lang="es-ES" b="1">
                <a:solidFill>
                  <a:schemeClr val="accent6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comedia neoclásica</a:t>
            </a:r>
            <a:r>
              <a:rPr lang="es-ES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:</a:t>
            </a:r>
            <a:endParaRPr lang="es-ES">
              <a:solidFill>
                <a:schemeClr val="tx1"/>
              </a:solidFill>
              <a:latin typeface="Noto Serif Light" panose="02020402060505020204" pitchFamily="18"/>
              <a:ea typeface="Noto Serif Light" panose="02020402060505020204" pitchFamily="18"/>
              <a:cs typeface="Noto Serif Light" panose="02020402060505020204" pitchFamily="18"/>
            </a:endParaRPr>
          </a:p>
          <a:p>
            <a:pPr marL="285750" lvl="1" indent="-107950"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s-ES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Crítica a las costumbres</a:t>
            </a: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de la sociedad del momento</a:t>
            </a:r>
          </a:p>
          <a:p>
            <a:pPr marL="285750" lvl="1" indent="-107950"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s-ES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Verosímil</a:t>
            </a: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(imitar la realidad)</a:t>
            </a:r>
          </a:p>
          <a:p>
            <a:pPr marL="285750" lvl="1" indent="-107950"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Unidad de </a:t>
            </a:r>
            <a:r>
              <a:rPr lang="es-ES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acción, lugar </a:t>
            </a: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y </a:t>
            </a:r>
            <a:r>
              <a:rPr lang="es-ES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tiempo</a:t>
            </a:r>
          </a:p>
          <a:p>
            <a:pPr marL="177800" lvl="1">
              <a:buClr>
                <a:schemeClr val="accent6"/>
              </a:buClr>
            </a:pPr>
            <a:endParaRPr lang="es-ES" b="1">
              <a:solidFill>
                <a:schemeClr val="tx1"/>
              </a:solidFill>
              <a:latin typeface="Noto Serif Light" panose="02020402060505020204" pitchFamily="18"/>
              <a:ea typeface="Noto Serif Light" panose="02020402060505020204" pitchFamily="18"/>
              <a:cs typeface="Noto Serif Light" panose="02020402060505020204" pitchFamily="18"/>
            </a:endParaRPr>
          </a:p>
          <a:p>
            <a:pPr>
              <a:buClr>
                <a:schemeClr val="accent2"/>
              </a:buClr>
            </a:pPr>
            <a:r>
              <a:rPr lang="es-ES" b="1">
                <a:solidFill>
                  <a:schemeClr val="accent6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DRAMATURGO IMPORTANTE:</a:t>
            </a:r>
            <a:r>
              <a:rPr lang="es-ES">
                <a:solidFill>
                  <a:schemeClr val="accent6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</a:t>
            </a: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Leandro Fernández de Moratín.</a:t>
            </a:r>
            <a:endParaRPr lang="es-ES" b="1">
              <a:solidFill>
                <a:schemeClr val="tx1"/>
              </a:solidFill>
              <a:latin typeface="Noto Serif Light" panose="02020402060505020204" pitchFamily="18"/>
              <a:ea typeface="Noto Serif Light" panose="02020402060505020204" pitchFamily="18"/>
              <a:cs typeface="Noto Serif Light" panose="02020402060505020204" pitchFamily="18"/>
            </a:endParaRPr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BC45AF06-6713-4BF7-96DF-DD36230D036B}"/>
              </a:ext>
            </a:extLst>
          </p:cNvPr>
          <p:cNvCxnSpPr/>
          <p:nvPr/>
        </p:nvCxnSpPr>
        <p:spPr>
          <a:xfrm>
            <a:off x="3489614" y="3336636"/>
            <a:ext cx="18703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E032D0C3-3831-4644-BEF5-8995C6C60D16}"/>
              </a:ext>
            </a:extLst>
          </p:cNvPr>
          <p:cNvCxnSpPr/>
          <p:nvPr/>
        </p:nvCxnSpPr>
        <p:spPr>
          <a:xfrm>
            <a:off x="2203739" y="3123386"/>
            <a:ext cx="18703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10F5CA6F-FA81-45C1-9DD8-8C991560632A}"/>
              </a:ext>
            </a:extLst>
          </p:cNvPr>
          <p:cNvCxnSpPr>
            <a:cxnSpLocks/>
          </p:cNvCxnSpPr>
          <p:nvPr/>
        </p:nvCxnSpPr>
        <p:spPr>
          <a:xfrm flipH="1" flipV="1">
            <a:off x="2243138" y="3123386"/>
            <a:ext cx="2381" cy="20955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2F70E1D0-04FF-49A0-BD7A-D740412054FA}"/>
              </a:ext>
            </a:extLst>
          </p:cNvPr>
          <p:cNvCxnSpPr>
            <a:cxnSpLocks/>
          </p:cNvCxnSpPr>
          <p:nvPr/>
        </p:nvCxnSpPr>
        <p:spPr>
          <a:xfrm>
            <a:off x="2247900" y="3324060"/>
            <a:ext cx="14287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9" name="Cerrar llave 18">
            <a:extLst>
              <a:ext uri="{FF2B5EF4-FFF2-40B4-BE49-F238E27FC236}">
                <a16:creationId xmlns:a16="http://schemas.microsoft.com/office/drawing/2014/main" id="{4813474A-F780-41C3-B026-871A41928389}"/>
              </a:ext>
            </a:extLst>
          </p:cNvPr>
          <p:cNvSpPr/>
          <p:nvPr/>
        </p:nvSpPr>
        <p:spPr>
          <a:xfrm rot="5400000">
            <a:off x="2753593" y="3418028"/>
            <a:ext cx="73605" cy="1762979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447D31A7-C747-4E9D-A4AE-8FA611F3D7E3}"/>
              </a:ext>
            </a:extLst>
          </p:cNvPr>
          <p:cNvSpPr txBox="1"/>
          <p:nvPr/>
        </p:nvSpPr>
        <p:spPr>
          <a:xfrm>
            <a:off x="1813656" y="4299517"/>
            <a:ext cx="40537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>
                <a:latin typeface="Raleway" panose="020B0604020202020204" charset="0"/>
              </a:rPr>
              <a:t>acción que para en menos de 24h y no cambia de decorado</a:t>
            </a:r>
          </a:p>
        </p:txBody>
      </p:sp>
    </p:spTree>
    <p:extLst>
      <p:ext uri="{BB962C8B-B14F-4D97-AF65-F5344CB8AC3E}">
        <p14:creationId xmlns:p14="http://schemas.microsoft.com/office/powerpoint/2010/main" val="3512257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26E44C1E-41FD-424C-B0E2-7BDABF79CBA0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36449" y="4687506"/>
            <a:ext cx="548700" cy="393600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11</a:t>
            </a:fld>
            <a:endParaRPr lang="es-ES"/>
          </a:p>
        </p:txBody>
      </p:sp>
      <p:sp>
        <p:nvSpPr>
          <p:cNvPr id="3" name="Bocadillo: rectángulo 2">
            <a:extLst>
              <a:ext uri="{FF2B5EF4-FFF2-40B4-BE49-F238E27FC236}">
                <a16:creationId xmlns:a16="http://schemas.microsoft.com/office/drawing/2014/main" id="{64523928-BF0E-4643-B349-E187DC91FFF8}"/>
              </a:ext>
            </a:extLst>
          </p:cNvPr>
          <p:cNvSpPr/>
          <p:nvPr/>
        </p:nvSpPr>
        <p:spPr>
          <a:xfrm>
            <a:off x="480034" y="263491"/>
            <a:ext cx="8056415" cy="4758782"/>
          </a:xfrm>
          <a:prstGeom prst="wedgeRectCallout">
            <a:avLst>
              <a:gd name="adj1" fmla="val -54818"/>
              <a:gd name="adj2" fmla="val -24354"/>
            </a:avLst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Bocadillo: rectángulo 3">
            <a:extLst>
              <a:ext uri="{FF2B5EF4-FFF2-40B4-BE49-F238E27FC236}">
                <a16:creationId xmlns:a16="http://schemas.microsoft.com/office/drawing/2014/main" id="{C6359A66-CA5F-4625-AD02-D56953931253}"/>
              </a:ext>
            </a:extLst>
          </p:cNvPr>
          <p:cNvSpPr/>
          <p:nvPr/>
        </p:nvSpPr>
        <p:spPr>
          <a:xfrm>
            <a:off x="607551" y="393700"/>
            <a:ext cx="3529732" cy="394855"/>
          </a:xfrm>
          <a:prstGeom prst="wedgeRectCallout">
            <a:avLst>
              <a:gd name="adj1" fmla="val -62848"/>
              <a:gd name="adj2" fmla="val -48026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b="1">
                <a:latin typeface="Raleway" panose="020B0604020202020204" charset="0"/>
              </a:rPr>
              <a:t>FRAY BENITO JERÓNIMO FEIJOO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5A25152-82DE-42BE-BF8E-8BA0C7172D46}"/>
              </a:ext>
            </a:extLst>
          </p:cNvPr>
          <p:cNvSpPr txBox="1"/>
          <p:nvPr/>
        </p:nvSpPr>
        <p:spPr>
          <a:xfrm>
            <a:off x="550401" y="788555"/>
            <a:ext cx="70825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488" indent="-90488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Fraile benedictino</a:t>
            </a: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.</a:t>
            </a:r>
          </a:p>
          <a:p>
            <a:pPr marL="90488" indent="-90488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Difunde:     </a:t>
            </a:r>
            <a:r>
              <a:rPr lang="es-ES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aportaciones de la ciencia</a:t>
            </a:r>
            <a:br>
              <a:rPr lang="es-ES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</a:br>
            <a:endParaRPr lang="es-ES">
              <a:solidFill>
                <a:schemeClr val="tx1"/>
              </a:solidFill>
              <a:latin typeface="Noto Serif Light" panose="02020402060505020204" pitchFamily="18"/>
              <a:ea typeface="Noto Serif Light" panose="02020402060505020204" pitchFamily="18"/>
              <a:cs typeface="Noto Serif Light" panose="02020402060505020204" pitchFamily="18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BB2F569-D450-4721-90CE-BE4866DDAF7D}"/>
              </a:ext>
            </a:extLst>
          </p:cNvPr>
          <p:cNvSpPr/>
          <p:nvPr/>
        </p:nvSpPr>
        <p:spPr>
          <a:xfrm>
            <a:off x="1536480" y="1196110"/>
            <a:ext cx="15055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actitud racional</a:t>
            </a:r>
            <a:endParaRPr lang="es-ES"/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5C32C414-8286-4DDE-8814-64EFAF9BB0F5}"/>
              </a:ext>
            </a:extLst>
          </p:cNvPr>
          <p:cNvCxnSpPr/>
          <p:nvPr/>
        </p:nvCxnSpPr>
        <p:spPr>
          <a:xfrm>
            <a:off x="1450181" y="1163999"/>
            <a:ext cx="19526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C2FAACCB-A4B8-4358-9B94-C889C89F0990}"/>
              </a:ext>
            </a:extLst>
          </p:cNvPr>
          <p:cNvCxnSpPr/>
          <p:nvPr/>
        </p:nvCxnSpPr>
        <p:spPr>
          <a:xfrm flipV="1">
            <a:off x="1493044" y="1163999"/>
            <a:ext cx="0" cy="20716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E14BCBBD-41AD-4202-8FF5-33244364D9B2}"/>
              </a:ext>
            </a:extLst>
          </p:cNvPr>
          <p:cNvCxnSpPr>
            <a:cxnSpLocks/>
          </p:cNvCxnSpPr>
          <p:nvPr/>
        </p:nvCxnSpPr>
        <p:spPr>
          <a:xfrm>
            <a:off x="1495425" y="1366406"/>
            <a:ext cx="15535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Bocadillo: rectángulo 12">
            <a:extLst>
              <a:ext uri="{FF2B5EF4-FFF2-40B4-BE49-F238E27FC236}">
                <a16:creationId xmlns:a16="http://schemas.microsoft.com/office/drawing/2014/main" id="{C52BDAC5-D1E1-47C5-8404-14A3C4D7FD69}"/>
              </a:ext>
            </a:extLst>
          </p:cNvPr>
          <p:cNvSpPr/>
          <p:nvPr/>
        </p:nvSpPr>
        <p:spPr>
          <a:xfrm>
            <a:off x="4391891" y="393699"/>
            <a:ext cx="3889950" cy="394855"/>
          </a:xfrm>
          <a:prstGeom prst="wedgeRectCallout">
            <a:avLst>
              <a:gd name="adj1" fmla="val 70139"/>
              <a:gd name="adj2" fmla="val -30482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b="1">
                <a:latin typeface="Raleway" panose="020B0604020202020204" charset="0"/>
              </a:rPr>
              <a:t>GASPAR MELCHOR DE JOVELLANOS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0FC1B3C-1FB0-40F3-88F8-5BDBDB35F6F6}"/>
              </a:ext>
            </a:extLst>
          </p:cNvPr>
          <p:cNvSpPr txBox="1"/>
          <p:nvPr/>
        </p:nvSpPr>
        <p:spPr>
          <a:xfrm>
            <a:off x="4341989" y="788554"/>
            <a:ext cx="393985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488" indent="-90488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Político</a:t>
            </a:r>
          </a:p>
          <a:p>
            <a:pPr marL="90488" indent="-90488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Escribió </a:t>
            </a:r>
            <a:r>
              <a:rPr lang="es-ES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teatro</a:t>
            </a: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, </a:t>
            </a:r>
            <a:r>
              <a:rPr lang="es-ES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poesía</a:t>
            </a: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, </a:t>
            </a:r>
            <a:r>
              <a:rPr lang="es-ES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prosa</a:t>
            </a: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...</a:t>
            </a:r>
          </a:p>
          <a:p>
            <a:pPr marL="90488" indent="-90488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Defensor </a:t>
            </a:r>
            <a:r>
              <a:rPr lang="es-ES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educación</a:t>
            </a: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.</a:t>
            </a:r>
          </a:p>
          <a:p>
            <a:pPr marL="90488" indent="-90488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Ensayos     política, agricultura, economía, filosofía, costumbres...</a:t>
            </a:r>
          </a:p>
        </p:txBody>
      </p: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FDDAF602-667D-4455-B676-C42A91347C40}"/>
              </a:ext>
            </a:extLst>
          </p:cNvPr>
          <p:cNvCxnSpPr/>
          <p:nvPr/>
        </p:nvCxnSpPr>
        <p:spPr>
          <a:xfrm>
            <a:off x="5216198" y="1591453"/>
            <a:ext cx="19526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Bocadillo: rectángulo 15">
            <a:extLst>
              <a:ext uri="{FF2B5EF4-FFF2-40B4-BE49-F238E27FC236}">
                <a16:creationId xmlns:a16="http://schemas.microsoft.com/office/drawing/2014/main" id="{19EE7301-8EA3-4436-83B0-91B80D0AA425}"/>
              </a:ext>
            </a:extLst>
          </p:cNvPr>
          <p:cNvSpPr/>
          <p:nvPr/>
        </p:nvSpPr>
        <p:spPr>
          <a:xfrm>
            <a:off x="601260" y="1970805"/>
            <a:ext cx="7813962" cy="394855"/>
          </a:xfrm>
          <a:prstGeom prst="wedgeRectCallout">
            <a:avLst>
              <a:gd name="adj1" fmla="val 56738"/>
              <a:gd name="adj2" fmla="val -25219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800" b="1">
                <a:latin typeface="Raleway" panose="020B0604020202020204" charset="0"/>
              </a:rPr>
              <a:t>JOSÉ CADALSO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D495288-EE01-4393-923D-CA9BDB96D612}"/>
              </a:ext>
            </a:extLst>
          </p:cNvPr>
          <p:cNvSpPr txBox="1"/>
          <p:nvPr/>
        </p:nvSpPr>
        <p:spPr>
          <a:xfrm>
            <a:off x="596023" y="2378360"/>
            <a:ext cx="76858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488" indent="-90488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Escritor</a:t>
            </a: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y </a:t>
            </a:r>
            <a:r>
              <a:rPr lang="es-ES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militar</a:t>
            </a:r>
            <a:endParaRPr lang="es-ES">
              <a:latin typeface="Noto Serif Light" panose="02020402060505020204" pitchFamily="18"/>
              <a:ea typeface="Noto Serif Light" panose="02020402060505020204" pitchFamily="18"/>
              <a:cs typeface="Noto Serif Light" panose="02020402060505020204" pitchFamily="18"/>
            </a:endParaRPr>
          </a:p>
          <a:p>
            <a:pPr marL="90488" indent="-90488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Escribió en </a:t>
            </a:r>
            <a:r>
              <a:rPr lang="es-ES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todos los géneros literarios</a:t>
            </a:r>
            <a:endParaRPr lang="es-ES">
              <a:solidFill>
                <a:schemeClr val="tx1"/>
              </a:solidFill>
              <a:latin typeface="Noto Serif Light" panose="02020402060505020204" pitchFamily="18"/>
              <a:ea typeface="Noto Serif Light" panose="02020402060505020204" pitchFamily="18"/>
              <a:cs typeface="Noto Serif Light" panose="02020402060505020204" pitchFamily="18"/>
            </a:endParaRPr>
          </a:p>
          <a:p>
            <a:pPr>
              <a:buClr>
                <a:schemeClr val="accent2"/>
              </a:buClr>
            </a:pPr>
            <a:r>
              <a:rPr lang="es-ES">
                <a:solidFill>
                  <a:schemeClr val="accent2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OBRAS</a:t>
            </a: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:</a:t>
            </a:r>
          </a:p>
          <a:p>
            <a:pPr>
              <a:buClr>
                <a:schemeClr val="accent2"/>
              </a:buClr>
            </a:pPr>
            <a:r>
              <a:rPr lang="es-ES" b="1">
                <a:solidFill>
                  <a:schemeClr val="accent2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1. </a:t>
            </a:r>
            <a:r>
              <a:rPr lang="es-ES" b="1" u="sng">
                <a:solidFill>
                  <a:schemeClr val="tx1"/>
                </a:solidFill>
                <a:uFill>
                  <a:solidFill>
                    <a:schemeClr val="accent2"/>
                  </a:solidFill>
                </a:u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Noches lúgubres</a:t>
            </a:r>
            <a:r>
              <a:rPr lang="es-ES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:</a:t>
            </a: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obra prerromántica</a:t>
            </a:r>
          </a:p>
          <a:p>
            <a:pPr>
              <a:buClr>
                <a:schemeClr val="accent2"/>
              </a:buClr>
            </a:pPr>
            <a:endParaRPr lang="es-ES" b="1">
              <a:solidFill>
                <a:schemeClr val="tx1"/>
              </a:solidFill>
              <a:latin typeface="Noto Serif Light" panose="02020402060505020204" pitchFamily="18"/>
              <a:ea typeface="Noto Serif Light" panose="02020402060505020204" pitchFamily="18"/>
              <a:cs typeface="Noto Serif Light" panose="02020402060505020204" pitchFamily="18"/>
            </a:endParaRPr>
          </a:p>
          <a:p>
            <a:pPr>
              <a:buClr>
                <a:schemeClr val="accent2"/>
              </a:buClr>
            </a:pPr>
            <a:endParaRPr lang="es-ES" b="1">
              <a:solidFill>
                <a:schemeClr val="tx1"/>
              </a:solidFill>
              <a:latin typeface="Noto Serif Light" panose="02020402060505020204" pitchFamily="18"/>
              <a:ea typeface="Noto Serif Light" panose="02020402060505020204" pitchFamily="18"/>
              <a:cs typeface="Noto Serif Light" panose="02020402060505020204" pitchFamily="18"/>
            </a:endParaRPr>
          </a:p>
          <a:p>
            <a:pPr>
              <a:buClr>
                <a:schemeClr val="accent2"/>
              </a:buClr>
            </a:pPr>
            <a:r>
              <a:rPr lang="es-ES" b="1">
                <a:solidFill>
                  <a:schemeClr val="accent2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2. </a:t>
            </a:r>
            <a:r>
              <a:rPr lang="es-ES" b="1" u="sng">
                <a:solidFill>
                  <a:schemeClr val="tx1"/>
                </a:solidFill>
                <a:uFill>
                  <a:solidFill>
                    <a:schemeClr val="accent2"/>
                  </a:solidFill>
                </a:u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Los eruditos a la violeta</a:t>
            </a:r>
            <a:r>
              <a:rPr lang="es-ES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:</a:t>
            </a: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sátira en prosa     critica a los pedantes que quieren </a:t>
            </a:r>
            <a:r>
              <a:rPr lang="es-ES" u="sng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opinar todo</a:t>
            </a: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</a:t>
            </a:r>
            <a:r>
              <a:rPr lang="es-ES" u="sng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sin saber nada</a:t>
            </a: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.</a:t>
            </a:r>
            <a:endParaRPr lang="es-ES" b="1">
              <a:solidFill>
                <a:schemeClr val="tx1"/>
              </a:solidFill>
              <a:latin typeface="Noto Serif Light" panose="02020402060505020204" pitchFamily="18"/>
              <a:ea typeface="Noto Serif Light" panose="02020402060505020204" pitchFamily="18"/>
              <a:cs typeface="Noto Serif Light" panose="02020402060505020204" pitchFamily="18"/>
            </a:endParaRPr>
          </a:p>
          <a:p>
            <a:pPr>
              <a:buClr>
                <a:schemeClr val="accent2"/>
              </a:buClr>
            </a:pPr>
            <a:r>
              <a:rPr lang="es-ES" b="1">
                <a:solidFill>
                  <a:schemeClr val="accent2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3. </a:t>
            </a:r>
            <a:r>
              <a:rPr lang="es-ES" b="1" u="sng">
                <a:solidFill>
                  <a:schemeClr val="tx1"/>
                </a:solidFill>
                <a:uFill>
                  <a:solidFill>
                    <a:schemeClr val="accent2"/>
                  </a:solidFill>
                </a:u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Cartas marruecas</a:t>
            </a:r>
            <a:r>
              <a:rPr lang="es-ES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:</a:t>
            </a: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obra más célebre     aparecieron por entregas en el </a:t>
            </a:r>
            <a:r>
              <a:rPr lang="es-ES" i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Correo de Madrid</a:t>
            </a:r>
          </a:p>
          <a:p>
            <a:pPr>
              <a:buClr>
                <a:schemeClr val="accent2"/>
              </a:buClr>
            </a:pP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conjunto de 90 cartas</a:t>
            </a:r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531CF4C2-DFFD-4FEF-9664-2C5AD968617B}"/>
              </a:ext>
            </a:extLst>
          </p:cNvPr>
          <p:cNvCxnSpPr/>
          <p:nvPr/>
        </p:nvCxnSpPr>
        <p:spPr>
          <a:xfrm>
            <a:off x="810491" y="3304310"/>
            <a:ext cx="0" cy="32558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9C884EEC-AFF8-434B-9195-B55D9B4C1B09}"/>
              </a:ext>
            </a:extLst>
          </p:cNvPr>
          <p:cNvCxnSpPr/>
          <p:nvPr/>
        </p:nvCxnSpPr>
        <p:spPr>
          <a:xfrm>
            <a:off x="7681411" y="3316255"/>
            <a:ext cx="0" cy="32558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4094D9AE-FF40-4DB9-95A9-A3F28E61C06C}"/>
              </a:ext>
            </a:extLst>
          </p:cNvPr>
          <p:cNvSpPr txBox="1"/>
          <p:nvPr/>
        </p:nvSpPr>
        <p:spPr>
          <a:xfrm>
            <a:off x="810491" y="3304310"/>
            <a:ext cx="9957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joven rico</a:t>
            </a:r>
            <a:endParaRPr lang="es-ES">
              <a:latin typeface="Noto Serif Light" panose="02020402060505020204" pitchFamily="18"/>
              <a:ea typeface="Noto Serif Light" panose="02020402060505020204" pitchFamily="18"/>
              <a:cs typeface="Noto Serif Light" panose="02020402060505020204" pitchFamily="18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C41D7D6E-7C2E-4FA9-B479-F4B234793054}"/>
              </a:ext>
            </a:extLst>
          </p:cNvPr>
          <p:cNvSpPr txBox="1"/>
          <p:nvPr/>
        </p:nvSpPr>
        <p:spPr>
          <a:xfrm>
            <a:off x="4878476" y="3298768"/>
            <a:ext cx="28440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sepulturero de su amada muerta</a:t>
            </a:r>
          </a:p>
        </p:txBody>
      </p:sp>
      <p:sp>
        <p:nvSpPr>
          <p:cNvPr id="27" name="Bocadillo: rectángulo 26">
            <a:extLst>
              <a:ext uri="{FF2B5EF4-FFF2-40B4-BE49-F238E27FC236}">
                <a16:creationId xmlns:a16="http://schemas.microsoft.com/office/drawing/2014/main" id="{0C631F08-6B61-414D-BADB-7DA81E049263}"/>
              </a:ext>
            </a:extLst>
          </p:cNvPr>
          <p:cNvSpPr/>
          <p:nvPr/>
        </p:nvSpPr>
        <p:spPr>
          <a:xfrm>
            <a:off x="1922265" y="3341072"/>
            <a:ext cx="2822917" cy="236156"/>
          </a:xfrm>
          <a:prstGeom prst="wedgeRectCallout">
            <a:avLst>
              <a:gd name="adj1" fmla="val -56814"/>
              <a:gd name="adj2" fmla="val 4331"/>
            </a:avLst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Bocadillo: rectángulo 27">
            <a:extLst>
              <a:ext uri="{FF2B5EF4-FFF2-40B4-BE49-F238E27FC236}">
                <a16:creationId xmlns:a16="http://schemas.microsoft.com/office/drawing/2014/main" id="{81C5BDCD-6265-4F29-A906-609747542109}"/>
              </a:ext>
            </a:extLst>
          </p:cNvPr>
          <p:cNvSpPr/>
          <p:nvPr/>
        </p:nvSpPr>
        <p:spPr>
          <a:xfrm>
            <a:off x="1922265" y="3341072"/>
            <a:ext cx="2822916" cy="236156"/>
          </a:xfrm>
          <a:prstGeom prst="wedgeRectCallout">
            <a:avLst>
              <a:gd name="adj1" fmla="val 57765"/>
              <a:gd name="adj2" fmla="val -4948"/>
            </a:avLst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B846E48-03B7-4A48-A3A0-55BCD338678C}"/>
              </a:ext>
            </a:extLst>
          </p:cNvPr>
          <p:cNvSpPr txBox="1"/>
          <p:nvPr/>
        </p:nvSpPr>
        <p:spPr>
          <a:xfrm>
            <a:off x="1877993" y="3306284"/>
            <a:ext cx="2915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dialogan sobre </a:t>
            </a:r>
            <a:r>
              <a:rPr lang="es-ES" u="sng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asuntos de la vida</a:t>
            </a:r>
            <a:endParaRPr lang="es-ES">
              <a:latin typeface="Noto Serif Light" panose="02020402060505020204" pitchFamily="18"/>
              <a:ea typeface="Noto Serif Light" panose="02020402060505020204" pitchFamily="18"/>
              <a:cs typeface="Noto Serif Light" panose="02020402060505020204" pitchFamily="18"/>
            </a:endParaRPr>
          </a:p>
        </p:txBody>
      </p: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31184F96-7EE0-4685-9750-488B4EB464B8}"/>
              </a:ext>
            </a:extLst>
          </p:cNvPr>
          <p:cNvCxnSpPr/>
          <p:nvPr/>
        </p:nvCxnSpPr>
        <p:spPr>
          <a:xfrm>
            <a:off x="4091660" y="3824072"/>
            <a:ext cx="19526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5C31DFD6-A72F-48DA-9287-DD4A06EAD63B}"/>
              </a:ext>
            </a:extLst>
          </p:cNvPr>
          <p:cNvCxnSpPr/>
          <p:nvPr/>
        </p:nvCxnSpPr>
        <p:spPr>
          <a:xfrm>
            <a:off x="3793788" y="4246635"/>
            <a:ext cx="19526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2" name="CuadroTexto 31">
            <a:extLst>
              <a:ext uri="{FF2B5EF4-FFF2-40B4-BE49-F238E27FC236}">
                <a16:creationId xmlns:a16="http://schemas.microsoft.com/office/drawing/2014/main" id="{214C55DE-4AA7-404A-98BE-B6AE9AE73D5D}"/>
              </a:ext>
            </a:extLst>
          </p:cNvPr>
          <p:cNvSpPr txBox="1"/>
          <p:nvPr/>
        </p:nvSpPr>
        <p:spPr>
          <a:xfrm>
            <a:off x="2521744" y="4320380"/>
            <a:ext cx="13628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joven musulmán</a:t>
            </a:r>
          </a:p>
          <a:p>
            <a:r>
              <a:rPr lang="es-ES" sz="1200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su maestro</a:t>
            </a:r>
          </a:p>
          <a:p>
            <a:r>
              <a:rPr lang="es-ES" sz="1200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un amigo</a:t>
            </a:r>
          </a:p>
        </p:txBody>
      </p: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E1733AB0-0FC1-468A-975E-2649B5D393B6}"/>
              </a:ext>
            </a:extLst>
          </p:cNvPr>
          <p:cNvCxnSpPr/>
          <p:nvPr/>
        </p:nvCxnSpPr>
        <p:spPr>
          <a:xfrm>
            <a:off x="2452688" y="4457700"/>
            <a:ext cx="13811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E0EACB0A-ADE0-4EE1-9578-F638FC1925A6}"/>
              </a:ext>
            </a:extLst>
          </p:cNvPr>
          <p:cNvCxnSpPr>
            <a:cxnSpLocks/>
          </p:cNvCxnSpPr>
          <p:nvPr/>
        </p:nvCxnSpPr>
        <p:spPr>
          <a:xfrm>
            <a:off x="2497931" y="4643545"/>
            <a:ext cx="9286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5713F35F-CD69-43B8-9236-C63844113662}"/>
              </a:ext>
            </a:extLst>
          </p:cNvPr>
          <p:cNvCxnSpPr>
            <a:cxnSpLocks/>
          </p:cNvCxnSpPr>
          <p:nvPr/>
        </p:nvCxnSpPr>
        <p:spPr>
          <a:xfrm>
            <a:off x="2511027" y="4824520"/>
            <a:ext cx="9286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C11B535A-A691-4BD0-867A-499A2CC074B0}"/>
              </a:ext>
            </a:extLst>
          </p:cNvPr>
          <p:cNvCxnSpPr>
            <a:cxnSpLocks/>
          </p:cNvCxnSpPr>
          <p:nvPr/>
        </p:nvCxnSpPr>
        <p:spPr>
          <a:xfrm>
            <a:off x="2511028" y="4462462"/>
            <a:ext cx="0" cy="36682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1" name="Cerrar llave 40">
            <a:extLst>
              <a:ext uri="{FF2B5EF4-FFF2-40B4-BE49-F238E27FC236}">
                <a16:creationId xmlns:a16="http://schemas.microsoft.com/office/drawing/2014/main" id="{08A80F75-2D10-46CD-9F82-86B98598219F}"/>
              </a:ext>
            </a:extLst>
          </p:cNvPr>
          <p:cNvSpPr/>
          <p:nvPr/>
        </p:nvSpPr>
        <p:spPr>
          <a:xfrm>
            <a:off x="3793788" y="4413250"/>
            <a:ext cx="90830" cy="465959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0FCD01FF-42C7-444B-900D-3970BE75227A}"/>
              </a:ext>
            </a:extLst>
          </p:cNvPr>
          <p:cNvSpPr txBox="1"/>
          <p:nvPr/>
        </p:nvSpPr>
        <p:spPr>
          <a:xfrm>
            <a:off x="3839203" y="4414603"/>
            <a:ext cx="2042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analizan la vida española con gracia e ironía</a:t>
            </a:r>
          </a:p>
        </p:txBody>
      </p:sp>
      <p:cxnSp>
        <p:nvCxnSpPr>
          <p:cNvPr id="53" name="Conector recto de flecha 52">
            <a:extLst>
              <a:ext uri="{FF2B5EF4-FFF2-40B4-BE49-F238E27FC236}">
                <a16:creationId xmlns:a16="http://schemas.microsoft.com/office/drawing/2014/main" id="{BB890DBA-04B2-4124-8089-E22547CE3214}"/>
              </a:ext>
            </a:extLst>
          </p:cNvPr>
          <p:cNvCxnSpPr/>
          <p:nvPr/>
        </p:nvCxnSpPr>
        <p:spPr>
          <a:xfrm>
            <a:off x="5266998" y="4743450"/>
            <a:ext cx="81630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4" name="CuadroTexto 53">
            <a:extLst>
              <a:ext uri="{FF2B5EF4-FFF2-40B4-BE49-F238E27FC236}">
                <a16:creationId xmlns:a16="http://schemas.microsoft.com/office/drawing/2014/main" id="{EE3A4578-B43D-49CF-A824-1D8ADE832327}"/>
              </a:ext>
            </a:extLst>
          </p:cNvPr>
          <p:cNvSpPr txBox="1"/>
          <p:nvPr/>
        </p:nvSpPr>
        <p:spPr>
          <a:xfrm>
            <a:off x="5997631" y="4600325"/>
            <a:ext cx="25495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TEMAS:</a:t>
            </a:r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</a:t>
            </a:r>
            <a:r>
              <a:rPr lang="es-ES" sz="9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historia, costumbres, educación...</a:t>
            </a:r>
            <a:endParaRPr lang="es-ES" sz="1200" b="1">
              <a:latin typeface="Noto Serif Light" panose="02020402060505020204" pitchFamily="18"/>
              <a:ea typeface="Noto Serif Light" panose="02020402060505020204" pitchFamily="18"/>
              <a:cs typeface="Noto Serif Light" panose="02020402060505020204" pitchFamily="18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896E8E0-0ED3-49E9-AF3D-BC18521C26BC}"/>
              </a:ext>
            </a:extLst>
          </p:cNvPr>
          <p:cNvSpPr txBox="1"/>
          <p:nvPr/>
        </p:nvSpPr>
        <p:spPr>
          <a:xfrm>
            <a:off x="614478" y="1591897"/>
            <a:ext cx="22541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accent2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*</a:t>
            </a:r>
            <a:r>
              <a:rPr lang="es-ES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iniciador ensayo España</a:t>
            </a:r>
          </a:p>
        </p:txBody>
      </p:sp>
    </p:spTree>
    <p:extLst>
      <p:ext uri="{BB962C8B-B14F-4D97-AF65-F5344CB8AC3E}">
        <p14:creationId xmlns:p14="http://schemas.microsoft.com/office/powerpoint/2010/main" val="2134743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02D89A8E-65F2-4B25-9A9B-38AE1D2A23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12</a:t>
            </a:fld>
            <a:endParaRPr lang="es-ES"/>
          </a:p>
        </p:txBody>
      </p:sp>
      <p:sp>
        <p:nvSpPr>
          <p:cNvPr id="3" name="Bocadillo: rectángulo 2">
            <a:extLst>
              <a:ext uri="{FF2B5EF4-FFF2-40B4-BE49-F238E27FC236}">
                <a16:creationId xmlns:a16="http://schemas.microsoft.com/office/drawing/2014/main" id="{9A957A2E-38DB-42E2-A581-EF55536FC620}"/>
              </a:ext>
            </a:extLst>
          </p:cNvPr>
          <p:cNvSpPr/>
          <p:nvPr/>
        </p:nvSpPr>
        <p:spPr>
          <a:xfrm>
            <a:off x="480034" y="263491"/>
            <a:ext cx="8056415" cy="4647945"/>
          </a:xfrm>
          <a:prstGeom prst="wedgeRectCallout">
            <a:avLst>
              <a:gd name="adj1" fmla="val -54818"/>
              <a:gd name="adj2" fmla="val -24354"/>
            </a:avLst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Bocadillo: rectángulo 3">
            <a:extLst>
              <a:ext uri="{FF2B5EF4-FFF2-40B4-BE49-F238E27FC236}">
                <a16:creationId xmlns:a16="http://schemas.microsoft.com/office/drawing/2014/main" id="{224A6F5A-61E7-4D3B-BF9E-CA2A885F4DD6}"/>
              </a:ext>
            </a:extLst>
          </p:cNvPr>
          <p:cNvSpPr/>
          <p:nvPr/>
        </p:nvSpPr>
        <p:spPr>
          <a:xfrm>
            <a:off x="601260" y="453732"/>
            <a:ext cx="7813962" cy="394855"/>
          </a:xfrm>
          <a:prstGeom prst="wedgeRectCallout">
            <a:avLst>
              <a:gd name="adj1" fmla="val 56738"/>
              <a:gd name="adj2" fmla="val -25219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800" b="1">
                <a:latin typeface="Raleway" panose="020B0604020202020204" charset="0"/>
              </a:rPr>
              <a:t>LEANDRO FERNÁNDEZ DE MORATÍN (1760-1828)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B5E1356-621E-42B5-92E0-B447FEE10966}"/>
              </a:ext>
            </a:extLst>
          </p:cNvPr>
          <p:cNvSpPr/>
          <p:nvPr/>
        </p:nvSpPr>
        <p:spPr>
          <a:xfrm>
            <a:off x="601260" y="928982"/>
            <a:ext cx="7680010" cy="28451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B563C96-8457-4E31-AFD0-A8AA5710C839}"/>
              </a:ext>
            </a:extLst>
          </p:cNvPr>
          <p:cNvSpPr txBox="1"/>
          <p:nvPr/>
        </p:nvSpPr>
        <p:spPr>
          <a:xfrm>
            <a:off x="601260" y="905721"/>
            <a:ext cx="7593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Fue el </a:t>
            </a:r>
            <a:r>
              <a:rPr lang="es-ES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dramaturgo</a:t>
            </a: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más destacado del </a:t>
            </a:r>
            <a:r>
              <a:rPr lang="es-ES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teatro ilustrado</a:t>
            </a: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6698C3E-5937-4E08-861C-B22ABEC09AF0}"/>
              </a:ext>
            </a:extLst>
          </p:cNvPr>
          <p:cNvSpPr txBox="1"/>
          <p:nvPr/>
        </p:nvSpPr>
        <p:spPr>
          <a:xfrm>
            <a:off x="601260" y="1246585"/>
            <a:ext cx="708251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Clr>
                <a:schemeClr val="accent6"/>
              </a:buClr>
              <a:buFont typeface="Raleway" panose="020B0604020202020204" charset="0"/>
              <a:buChar char="─"/>
            </a:pPr>
            <a:r>
              <a:rPr lang="es-ES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Objetivo</a:t>
            </a: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    propagar </a:t>
            </a:r>
            <a:r>
              <a:rPr lang="es-ES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ideas ilustradas</a:t>
            </a:r>
            <a:b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</a:b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                   reformar </a:t>
            </a:r>
            <a:r>
              <a:rPr lang="es-ES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teatro</a:t>
            </a:r>
            <a:endParaRPr lang="es-ES">
              <a:solidFill>
                <a:schemeClr val="tx1"/>
              </a:solidFill>
              <a:latin typeface="Noto Serif Light" panose="02020402060505020204" pitchFamily="18"/>
              <a:ea typeface="Noto Serif Light" panose="02020402060505020204" pitchFamily="18"/>
              <a:cs typeface="Noto Serif Light" panose="02020402060505020204" pitchFamily="18"/>
            </a:endParaRPr>
          </a:p>
          <a:p>
            <a:pPr marL="179388" indent="-179388">
              <a:buClr>
                <a:schemeClr val="accent6"/>
              </a:buClr>
              <a:buFont typeface="Raleway" panose="020B0604020202020204" charset="0"/>
              <a:buChar char="─"/>
            </a:pPr>
            <a:r>
              <a:rPr lang="es-ES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En sus obras</a:t>
            </a: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    (comedias) reflexiona </a:t>
            </a:r>
            <a:r>
              <a:rPr lang="es-ES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los problemas de la clase media</a:t>
            </a:r>
            <a:b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</a:b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                           denuncia la </a:t>
            </a:r>
            <a:r>
              <a:rPr lang="es-ES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hipocresía burguesa</a:t>
            </a:r>
            <a:endParaRPr lang="es-ES">
              <a:solidFill>
                <a:schemeClr val="tx1"/>
              </a:solidFill>
              <a:latin typeface="Noto Serif Light" panose="02020402060505020204" pitchFamily="18"/>
              <a:ea typeface="Noto Serif Light" panose="02020402060505020204" pitchFamily="18"/>
              <a:cs typeface="Noto Serif Light" panose="02020402060505020204" pitchFamily="18"/>
            </a:endParaRPr>
          </a:p>
          <a:p>
            <a:pPr marL="179388" indent="-179388">
              <a:buClr>
                <a:schemeClr val="accent6"/>
              </a:buClr>
              <a:buFont typeface="Raleway" panose="020B0604020202020204" charset="0"/>
              <a:buChar char="─"/>
            </a:pPr>
            <a:r>
              <a:rPr lang="es-ES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Temas   relaciones sociales</a:t>
            </a:r>
            <a:br>
              <a:rPr lang="es-ES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</a:br>
            <a:r>
              <a:rPr lang="es-ES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              familia</a:t>
            </a:r>
            <a:br>
              <a:rPr lang="es-ES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</a:br>
            <a:r>
              <a:rPr lang="es-ES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              educación</a:t>
            </a:r>
            <a:br>
              <a:rPr lang="es-ES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</a:br>
            <a:r>
              <a:rPr lang="es-ES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              costumbre</a:t>
            </a:r>
          </a:p>
          <a:p>
            <a:pPr marL="179388" indent="-179388">
              <a:buClr>
                <a:schemeClr val="accent6"/>
              </a:buClr>
              <a:buFont typeface="Raleway" panose="020B0604020202020204" charset="0"/>
              <a:buChar char="─"/>
            </a:pPr>
            <a:r>
              <a:rPr lang="es-ES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Obras</a:t>
            </a: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    </a:t>
            </a:r>
            <a:r>
              <a:rPr lang="es-ES" i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El sí de las niñas</a:t>
            </a:r>
            <a:br>
              <a:rPr lang="es-ES" i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</a:br>
            <a:r>
              <a:rPr lang="es-ES" i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              El viejo y la niña</a:t>
            </a:r>
            <a:br>
              <a:rPr lang="es-ES" i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</a:br>
            <a:r>
              <a:rPr lang="es-ES" i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              La mojigata</a:t>
            </a:r>
            <a:br>
              <a:rPr lang="es-ES" i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</a:br>
            <a:r>
              <a:rPr lang="es-ES" i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              La comedia nueva o el café</a:t>
            </a:r>
            <a:endParaRPr lang="es-ES" b="1">
              <a:solidFill>
                <a:schemeClr val="tx1"/>
              </a:solidFill>
              <a:latin typeface="Noto Serif Light" panose="02020402060505020204" pitchFamily="18"/>
              <a:ea typeface="Noto Serif Light" panose="02020402060505020204" pitchFamily="18"/>
              <a:cs typeface="Noto Serif Light" panose="02020402060505020204" pitchFamily="18"/>
            </a:endParaRP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75344F6F-414F-4682-B76C-8662D8021000}"/>
              </a:ext>
            </a:extLst>
          </p:cNvPr>
          <p:cNvSpPr/>
          <p:nvPr/>
        </p:nvSpPr>
        <p:spPr>
          <a:xfrm>
            <a:off x="1425584" y="2222537"/>
            <a:ext cx="69273" cy="762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BFBEB8DB-A075-43BA-B9F0-83794EE802D4}"/>
              </a:ext>
            </a:extLst>
          </p:cNvPr>
          <p:cNvSpPr/>
          <p:nvPr/>
        </p:nvSpPr>
        <p:spPr>
          <a:xfrm>
            <a:off x="1425584" y="2451137"/>
            <a:ext cx="69273" cy="762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13A7071C-A4C2-44AB-8226-7F20D8AC2A6A}"/>
              </a:ext>
            </a:extLst>
          </p:cNvPr>
          <p:cNvSpPr/>
          <p:nvPr/>
        </p:nvSpPr>
        <p:spPr>
          <a:xfrm>
            <a:off x="1425583" y="2651411"/>
            <a:ext cx="69273" cy="762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B3F1075A-DA19-47D8-8694-6DA60ED9D607}"/>
              </a:ext>
            </a:extLst>
          </p:cNvPr>
          <p:cNvSpPr/>
          <p:nvPr/>
        </p:nvSpPr>
        <p:spPr>
          <a:xfrm>
            <a:off x="1425583" y="2851685"/>
            <a:ext cx="69273" cy="762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0AFA8841-0A91-48CD-AD52-1DB63548C3C3}"/>
              </a:ext>
            </a:extLst>
          </p:cNvPr>
          <p:cNvCxnSpPr/>
          <p:nvPr/>
        </p:nvCxnSpPr>
        <p:spPr>
          <a:xfrm>
            <a:off x="1377950" y="3105150"/>
            <a:ext cx="168275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82C9A0C5-E8DD-4771-AD63-20C96F952483}"/>
              </a:ext>
            </a:extLst>
          </p:cNvPr>
          <p:cNvCxnSpPr>
            <a:cxnSpLocks/>
          </p:cNvCxnSpPr>
          <p:nvPr/>
        </p:nvCxnSpPr>
        <p:spPr>
          <a:xfrm>
            <a:off x="1425583" y="3308350"/>
            <a:ext cx="120642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46DA9BCD-3058-4FC6-B000-72FABD2E9B35}"/>
              </a:ext>
            </a:extLst>
          </p:cNvPr>
          <p:cNvCxnSpPr>
            <a:cxnSpLocks/>
          </p:cNvCxnSpPr>
          <p:nvPr/>
        </p:nvCxnSpPr>
        <p:spPr>
          <a:xfrm>
            <a:off x="1425583" y="3514725"/>
            <a:ext cx="120642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085A2CA0-6293-47C1-9655-D90D10B6AAB2}"/>
              </a:ext>
            </a:extLst>
          </p:cNvPr>
          <p:cNvCxnSpPr>
            <a:cxnSpLocks/>
          </p:cNvCxnSpPr>
          <p:nvPr/>
        </p:nvCxnSpPr>
        <p:spPr>
          <a:xfrm>
            <a:off x="1425583" y="3733800"/>
            <a:ext cx="120642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88B0D950-8F02-4D32-A8CC-C249402BD0A6}"/>
              </a:ext>
            </a:extLst>
          </p:cNvPr>
          <p:cNvCxnSpPr>
            <a:cxnSpLocks/>
          </p:cNvCxnSpPr>
          <p:nvPr/>
        </p:nvCxnSpPr>
        <p:spPr>
          <a:xfrm flipV="1">
            <a:off x="1425583" y="3105152"/>
            <a:ext cx="0" cy="64531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25AF4097-9152-4106-98BD-4F07316BFE0F}"/>
              </a:ext>
            </a:extLst>
          </p:cNvPr>
          <p:cNvCxnSpPr>
            <a:cxnSpLocks/>
          </p:cNvCxnSpPr>
          <p:nvPr/>
        </p:nvCxnSpPr>
        <p:spPr>
          <a:xfrm>
            <a:off x="1571625" y="1416844"/>
            <a:ext cx="20002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D3D2149E-3FAF-4F51-B0C1-70FDC48F0668}"/>
              </a:ext>
            </a:extLst>
          </p:cNvPr>
          <p:cNvCxnSpPr>
            <a:cxnSpLocks/>
          </p:cNvCxnSpPr>
          <p:nvPr/>
        </p:nvCxnSpPr>
        <p:spPr>
          <a:xfrm>
            <a:off x="1614488" y="1604963"/>
            <a:ext cx="15716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B9455017-13C8-4EC8-8CBF-89B211872DA4}"/>
              </a:ext>
            </a:extLst>
          </p:cNvPr>
          <p:cNvCxnSpPr>
            <a:cxnSpLocks/>
          </p:cNvCxnSpPr>
          <p:nvPr/>
        </p:nvCxnSpPr>
        <p:spPr>
          <a:xfrm>
            <a:off x="1916906" y="1833563"/>
            <a:ext cx="20002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EDA9D30A-A84E-4DF1-81C6-D1261BE348FB}"/>
              </a:ext>
            </a:extLst>
          </p:cNvPr>
          <p:cNvCxnSpPr>
            <a:cxnSpLocks/>
          </p:cNvCxnSpPr>
          <p:nvPr/>
        </p:nvCxnSpPr>
        <p:spPr>
          <a:xfrm>
            <a:off x="1962151" y="2035969"/>
            <a:ext cx="1547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6A1989A1-7984-4F88-B600-71088F88908B}"/>
              </a:ext>
            </a:extLst>
          </p:cNvPr>
          <p:cNvCxnSpPr/>
          <p:nvPr/>
        </p:nvCxnSpPr>
        <p:spPr>
          <a:xfrm flipV="1">
            <a:off x="1607344" y="1416844"/>
            <a:ext cx="0" cy="20240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1CB0AF44-9FFC-4DB2-A6E1-FAFDE3FD7E93}"/>
              </a:ext>
            </a:extLst>
          </p:cNvPr>
          <p:cNvCxnSpPr>
            <a:cxnSpLocks/>
          </p:cNvCxnSpPr>
          <p:nvPr/>
        </p:nvCxnSpPr>
        <p:spPr>
          <a:xfrm flipV="1">
            <a:off x="1962151" y="1833563"/>
            <a:ext cx="0" cy="20240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8" name="Bocadillo: rectángulo 37">
            <a:extLst>
              <a:ext uri="{FF2B5EF4-FFF2-40B4-BE49-F238E27FC236}">
                <a16:creationId xmlns:a16="http://schemas.microsoft.com/office/drawing/2014/main" id="{FA533AD8-90AC-49AD-8D00-44918FA4724B}"/>
              </a:ext>
            </a:extLst>
          </p:cNvPr>
          <p:cNvSpPr/>
          <p:nvPr/>
        </p:nvSpPr>
        <p:spPr>
          <a:xfrm>
            <a:off x="3790386" y="3661105"/>
            <a:ext cx="4624836" cy="1009599"/>
          </a:xfrm>
          <a:prstGeom prst="wedgeRectCallout">
            <a:avLst>
              <a:gd name="adj1" fmla="val 59783"/>
              <a:gd name="adj2" fmla="val 3484"/>
            </a:avLst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b="1" i="1">
                <a:solidFill>
                  <a:schemeClr val="tx1"/>
                </a:solidFill>
                <a:latin typeface="Raleway" panose="020B0604020202020204" charset="0"/>
              </a:rPr>
              <a:t>EL SÍ DE LAS NIÑAS: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 </a:t>
            </a: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obra maestra de Moratín</a:t>
            </a:r>
          </a:p>
          <a:p>
            <a:pPr marL="88900" indent="-8890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Cumple las </a:t>
            </a:r>
            <a:r>
              <a:rPr lang="es-ES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normas básicas</a:t>
            </a: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del teatro neoclásico</a:t>
            </a:r>
          </a:p>
          <a:p>
            <a:pPr marL="88900" indent="-8890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Crítica a los </a:t>
            </a:r>
            <a:r>
              <a:rPr lang="es-ES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matrimonios concertados</a:t>
            </a:r>
            <a:endParaRPr lang="es-ES">
              <a:solidFill>
                <a:schemeClr val="tx1"/>
              </a:solidFill>
              <a:latin typeface="Noto Serif Light" panose="02020402060505020204" pitchFamily="18"/>
              <a:ea typeface="Noto Serif Light" panose="02020402060505020204" pitchFamily="18"/>
              <a:cs typeface="Noto Serif Light" panose="02020402060505020204" pitchFamily="18"/>
            </a:endParaRPr>
          </a:p>
          <a:p>
            <a:pPr marL="88900" indent="-8890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Defiende el </a:t>
            </a:r>
            <a:r>
              <a:rPr lang="es-ES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derecho de las mujeres</a:t>
            </a: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a escoger marido</a:t>
            </a:r>
            <a:endParaRPr lang="es-ES">
              <a:solidFill>
                <a:schemeClr val="tx1"/>
              </a:solidFill>
              <a:latin typeface="Raleway" panose="020B0604020202020204" charset="0"/>
            </a:endParaRP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9DECBCBA-7C8E-4AF0-B19E-C320467DE3DE}"/>
              </a:ext>
            </a:extLst>
          </p:cNvPr>
          <p:cNvSpPr/>
          <p:nvPr/>
        </p:nvSpPr>
        <p:spPr>
          <a:xfrm>
            <a:off x="3790385" y="3661105"/>
            <a:ext cx="4624835" cy="26313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10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>
            <a:spLocks noGrp="1"/>
          </p:cNvSpPr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000"/>
              <a:t>Índice</a:t>
            </a:r>
            <a:endParaRPr sz="2200"/>
          </a:p>
        </p:txBody>
      </p:sp>
      <p:sp>
        <p:nvSpPr>
          <p:cNvPr id="80" name="Google Shape;80;p14"/>
          <p:cNvSpPr txBox="1">
            <a:spLocks noGrp="1"/>
          </p:cNvSpPr>
          <p:nvPr>
            <p:ph type="body" idx="1"/>
          </p:nvPr>
        </p:nvSpPr>
        <p:spPr>
          <a:xfrm>
            <a:off x="3333296" y="856077"/>
            <a:ext cx="4472301" cy="21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200" b="1">
                <a:highlight>
                  <a:srgbClr val="C0CAFC"/>
                </a:highlight>
              </a:rPr>
              <a:t>UNIDAD 1</a:t>
            </a:r>
            <a:endParaRPr sz="1200">
              <a:highlight>
                <a:srgbClr val="C0CAFC"/>
              </a:highlight>
            </a:endParaRPr>
          </a:p>
          <a:p>
            <a:pPr marL="228600" lvl="0" indent="-228600" algn="l" rtl="0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ts val="1100"/>
              <a:buFont typeface="+mj-lt"/>
              <a:buAutoNum type="arabicPeriod"/>
            </a:pPr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Ámbitos de uso, tipologías y géneros textuales</a:t>
            </a:r>
          </a:p>
          <a:p>
            <a:pPr marL="228600" lvl="0" indent="-228600" algn="l" rtl="0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ts val="1100"/>
              <a:buFont typeface="+mj-lt"/>
              <a:buAutoNum type="arabicPeriod"/>
            </a:pPr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Formación de palabras: la derivación y la composición</a:t>
            </a:r>
          </a:p>
          <a:p>
            <a:pPr marL="228600" lvl="0" indent="-228600" algn="l" rtl="0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ts val="1100"/>
              <a:buFont typeface="+mj-lt"/>
              <a:buAutoNum type="arabicPeriod"/>
            </a:pPr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Literatura: el siglo XVIII, la ilustración</a:t>
            </a:r>
          </a:p>
          <a:p>
            <a:pPr marL="685800" lvl="1" indent="-2286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1100"/>
              <a:buFont typeface="Raleway" panose="020B0604020202020204" charset="0"/>
              <a:buChar char="─"/>
            </a:pPr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Contexto histórico y cultural</a:t>
            </a:r>
          </a:p>
          <a:p>
            <a:pPr marL="685800" lvl="1" indent="-2286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1100"/>
              <a:buFont typeface="Raleway" panose="020B0604020202020204" charset="0"/>
              <a:buChar char="─"/>
            </a:pPr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La prosa del XVIII: Jovellanos</a:t>
            </a:r>
          </a:p>
          <a:p>
            <a:pPr marL="685800" lvl="1" indent="-2286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1100"/>
              <a:buFont typeface="Raleway" panose="020B0604020202020204" charset="0"/>
              <a:buChar char="─"/>
            </a:pPr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El teatro del XVIII: Moratín</a:t>
            </a:r>
            <a:endParaRPr sz="1200">
              <a:latin typeface="Noto Serif Light" panose="02020402060505020204" pitchFamily="18"/>
              <a:ea typeface="Noto Serif Light" panose="02020402060505020204" pitchFamily="18"/>
              <a:cs typeface="Noto Serif Light" panose="02020402060505020204" pitchFamily="18"/>
            </a:endParaRPr>
          </a:p>
        </p:txBody>
      </p:sp>
      <p:sp>
        <p:nvSpPr>
          <p:cNvPr id="81" name="Google Shape;81;p14"/>
          <p:cNvSpPr txBox="1">
            <a:spLocks noGrp="1"/>
          </p:cNvSpPr>
          <p:nvPr>
            <p:ph type="sldNum" idx="12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55657EC-6B6B-4A34-AE6A-0C2990C504EC}"/>
              </a:ext>
            </a:extLst>
          </p:cNvPr>
          <p:cNvSpPr txBox="1"/>
          <p:nvPr/>
        </p:nvSpPr>
        <p:spPr>
          <a:xfrm>
            <a:off x="3913106" y="2500745"/>
            <a:ext cx="26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accent2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*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9C135A6F-9E48-4751-A02B-F4491540BD16}"/>
              </a:ext>
            </a:extLst>
          </p:cNvPr>
          <p:cNvCxnSpPr/>
          <p:nvPr/>
        </p:nvCxnSpPr>
        <p:spPr>
          <a:xfrm>
            <a:off x="6842706" y="1413163"/>
            <a:ext cx="831273" cy="0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698F9F6F-2CC3-46E0-9943-308F2F29F0C0}"/>
              </a:ext>
            </a:extLst>
          </p:cNvPr>
          <p:cNvCxnSpPr>
            <a:cxnSpLocks/>
          </p:cNvCxnSpPr>
          <p:nvPr/>
        </p:nvCxnSpPr>
        <p:spPr>
          <a:xfrm>
            <a:off x="6101488" y="2189018"/>
            <a:ext cx="1558637" cy="0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76843E0A-D166-462C-86BE-A252AFA984D2}"/>
              </a:ext>
            </a:extLst>
          </p:cNvPr>
          <p:cNvCxnSpPr>
            <a:cxnSpLocks/>
          </p:cNvCxnSpPr>
          <p:nvPr/>
        </p:nvCxnSpPr>
        <p:spPr>
          <a:xfrm>
            <a:off x="6163833" y="2445326"/>
            <a:ext cx="1510146" cy="0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D4CFC901-FBA2-4524-9F76-DEAA9CE3D06D}"/>
              </a:ext>
            </a:extLst>
          </p:cNvPr>
          <p:cNvCxnSpPr>
            <a:cxnSpLocks/>
          </p:cNvCxnSpPr>
          <p:nvPr/>
        </p:nvCxnSpPr>
        <p:spPr>
          <a:xfrm>
            <a:off x="5997579" y="2708563"/>
            <a:ext cx="1676400" cy="0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A297EF53-8E01-408A-BD95-54B68418295A}"/>
              </a:ext>
            </a:extLst>
          </p:cNvPr>
          <p:cNvCxnSpPr>
            <a:cxnSpLocks/>
          </p:cNvCxnSpPr>
          <p:nvPr/>
        </p:nvCxnSpPr>
        <p:spPr>
          <a:xfrm>
            <a:off x="7486943" y="1669472"/>
            <a:ext cx="187036" cy="0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Google Shape;80;p14">
            <a:extLst>
              <a:ext uri="{FF2B5EF4-FFF2-40B4-BE49-F238E27FC236}">
                <a16:creationId xmlns:a16="http://schemas.microsoft.com/office/drawing/2014/main" id="{83EEA672-E07E-420D-9B8A-123265BCC623}"/>
              </a:ext>
            </a:extLst>
          </p:cNvPr>
          <p:cNvSpPr txBox="1">
            <a:spLocks/>
          </p:cNvSpPr>
          <p:nvPr/>
        </p:nvSpPr>
        <p:spPr>
          <a:xfrm>
            <a:off x="7580461" y="2416944"/>
            <a:ext cx="1230338" cy="417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CAFC"/>
              </a:buClr>
              <a:buSzPts val="1800"/>
              <a:buFont typeface="Raleway"/>
              <a:buChar char="▫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ECE5"/>
              </a:buClr>
              <a:buSzPts val="1800"/>
              <a:buFont typeface="Raleway"/>
              <a:buChar char="◦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■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■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■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marL="0" indent="0">
              <a:buClr>
                <a:schemeClr val="accent1">
                  <a:lumMod val="75000"/>
                </a:schemeClr>
              </a:buClr>
              <a:buSzPts val="1100"/>
              <a:buNone/>
            </a:pPr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P.33-34</a:t>
            </a:r>
          </a:p>
        </p:txBody>
      </p:sp>
      <p:sp>
        <p:nvSpPr>
          <p:cNvPr id="27" name="Google Shape;80;p14">
            <a:extLst>
              <a:ext uri="{FF2B5EF4-FFF2-40B4-BE49-F238E27FC236}">
                <a16:creationId xmlns:a16="http://schemas.microsoft.com/office/drawing/2014/main" id="{5570DAC8-6C84-45C5-AB88-D335DD7846AE}"/>
              </a:ext>
            </a:extLst>
          </p:cNvPr>
          <p:cNvSpPr txBox="1">
            <a:spLocks/>
          </p:cNvSpPr>
          <p:nvPr/>
        </p:nvSpPr>
        <p:spPr>
          <a:xfrm>
            <a:off x="7580461" y="1139584"/>
            <a:ext cx="1230338" cy="398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CAFC"/>
              </a:buClr>
              <a:buSzPts val="1800"/>
              <a:buFont typeface="Raleway"/>
              <a:buChar char="▫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ECE5"/>
              </a:buClr>
              <a:buSzPts val="1800"/>
              <a:buFont typeface="Raleway"/>
              <a:buChar char="◦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■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■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■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marL="0" indent="0">
              <a:buClr>
                <a:schemeClr val="accent1">
                  <a:lumMod val="75000"/>
                </a:schemeClr>
              </a:buClr>
              <a:buSzPts val="1100"/>
              <a:buNone/>
            </a:pPr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P.10 a 12</a:t>
            </a:r>
          </a:p>
        </p:txBody>
      </p:sp>
      <p:sp>
        <p:nvSpPr>
          <p:cNvPr id="28" name="Google Shape;80;p14">
            <a:extLst>
              <a:ext uri="{FF2B5EF4-FFF2-40B4-BE49-F238E27FC236}">
                <a16:creationId xmlns:a16="http://schemas.microsoft.com/office/drawing/2014/main" id="{D6F59252-7002-4928-833E-877B51B58A17}"/>
              </a:ext>
            </a:extLst>
          </p:cNvPr>
          <p:cNvSpPr txBox="1">
            <a:spLocks/>
          </p:cNvSpPr>
          <p:nvPr/>
        </p:nvSpPr>
        <p:spPr>
          <a:xfrm>
            <a:off x="7580461" y="1392124"/>
            <a:ext cx="1230338" cy="398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CAFC"/>
              </a:buClr>
              <a:buSzPts val="1800"/>
              <a:buFont typeface="Raleway"/>
              <a:buChar char="▫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ECE5"/>
              </a:buClr>
              <a:buSzPts val="1800"/>
              <a:buFont typeface="Raleway"/>
              <a:buChar char="◦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■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■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■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marL="0" indent="0">
              <a:buClr>
                <a:schemeClr val="accent1">
                  <a:lumMod val="75000"/>
                </a:schemeClr>
              </a:buClr>
              <a:buSzPts val="1100"/>
              <a:buNone/>
            </a:pPr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P.19 + apuntes</a:t>
            </a:r>
          </a:p>
        </p:txBody>
      </p:sp>
      <p:sp>
        <p:nvSpPr>
          <p:cNvPr id="29" name="Google Shape;80;p14">
            <a:extLst>
              <a:ext uri="{FF2B5EF4-FFF2-40B4-BE49-F238E27FC236}">
                <a16:creationId xmlns:a16="http://schemas.microsoft.com/office/drawing/2014/main" id="{3B7CB947-A0ED-4147-A20C-8FDEED891A82}"/>
              </a:ext>
            </a:extLst>
          </p:cNvPr>
          <p:cNvSpPr txBox="1">
            <a:spLocks/>
          </p:cNvSpPr>
          <p:nvPr/>
        </p:nvSpPr>
        <p:spPr>
          <a:xfrm>
            <a:off x="7580461" y="1888187"/>
            <a:ext cx="1230338" cy="398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CAFC"/>
              </a:buClr>
              <a:buSzPts val="1800"/>
              <a:buFont typeface="Raleway"/>
              <a:buChar char="▫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ECE5"/>
              </a:buClr>
              <a:buSzPts val="1800"/>
              <a:buFont typeface="Raleway"/>
              <a:buChar char="◦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■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■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■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marL="0" indent="0">
              <a:buClr>
                <a:schemeClr val="accent1">
                  <a:lumMod val="75000"/>
                </a:schemeClr>
              </a:buClr>
              <a:buSzPts val="1100"/>
              <a:buNone/>
            </a:pPr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P.27</a:t>
            </a:r>
          </a:p>
        </p:txBody>
      </p:sp>
      <p:sp>
        <p:nvSpPr>
          <p:cNvPr id="30" name="Google Shape;80;p14">
            <a:extLst>
              <a:ext uri="{FF2B5EF4-FFF2-40B4-BE49-F238E27FC236}">
                <a16:creationId xmlns:a16="http://schemas.microsoft.com/office/drawing/2014/main" id="{64B17E67-32F3-4507-A0DD-67A43EAD5760}"/>
              </a:ext>
            </a:extLst>
          </p:cNvPr>
          <p:cNvSpPr txBox="1">
            <a:spLocks/>
          </p:cNvSpPr>
          <p:nvPr/>
        </p:nvSpPr>
        <p:spPr>
          <a:xfrm>
            <a:off x="7580461" y="2146536"/>
            <a:ext cx="1230338" cy="377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CAFC"/>
              </a:buClr>
              <a:buSzPts val="1800"/>
              <a:buFont typeface="Raleway"/>
              <a:buChar char="▫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ECE5"/>
              </a:buClr>
              <a:buSzPts val="1800"/>
              <a:buFont typeface="Raleway"/>
              <a:buChar char="◦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■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■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■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marL="0" indent="0">
              <a:buClr>
                <a:schemeClr val="accent1">
                  <a:lumMod val="75000"/>
                </a:schemeClr>
              </a:buClr>
              <a:buSzPts val="1100"/>
              <a:buNone/>
            </a:pPr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P.28-29</a:t>
            </a:r>
          </a:p>
        </p:txBody>
      </p:sp>
    </p:spTree>
    <p:extLst>
      <p:ext uri="{BB962C8B-B14F-4D97-AF65-F5344CB8AC3E}">
        <p14:creationId xmlns:p14="http://schemas.microsoft.com/office/powerpoint/2010/main" val="1027013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77;p14">
            <a:extLst>
              <a:ext uri="{FF2B5EF4-FFF2-40B4-BE49-F238E27FC236}">
                <a16:creationId xmlns:a16="http://schemas.microsoft.com/office/drawing/2014/main" id="{5779F9D7-F015-4001-8ECE-E90B7BFAF4C2}"/>
              </a:ext>
            </a:extLst>
          </p:cNvPr>
          <p:cNvSpPr txBox="1">
            <a:spLocks/>
          </p:cNvSpPr>
          <p:nvPr/>
        </p:nvSpPr>
        <p:spPr>
          <a:xfrm>
            <a:off x="173183" y="92186"/>
            <a:ext cx="8714508" cy="6698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3000">
                <a:solidFill>
                  <a:schemeClr val="accent2">
                    <a:lumMod val="50000"/>
                  </a:schemeClr>
                </a:solidFill>
                <a:latin typeface="Abril Fatface" panose="020B0604020202020204" charset="0"/>
              </a:rPr>
              <a:t>1. </a:t>
            </a:r>
            <a:r>
              <a:rPr lang="es-ES" sz="3000">
                <a:solidFill>
                  <a:schemeClr val="accent2"/>
                </a:solidFill>
                <a:latin typeface="Abril Fatface" panose="020B0604020202020204" charset="0"/>
              </a:rPr>
              <a:t>Ámbitos de uso, tipologías y géneros textuales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107E48C3-4854-4D83-B382-02D011A65AA1}"/>
              </a:ext>
            </a:extLst>
          </p:cNvPr>
          <p:cNvSpPr/>
          <p:nvPr/>
        </p:nvSpPr>
        <p:spPr>
          <a:xfrm>
            <a:off x="2755239" y="1886055"/>
            <a:ext cx="2937164" cy="119756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F882F3E-F515-40D2-A6C5-A23AC21F507B}"/>
              </a:ext>
            </a:extLst>
          </p:cNvPr>
          <p:cNvSpPr txBox="1"/>
          <p:nvPr/>
        </p:nvSpPr>
        <p:spPr>
          <a:xfrm>
            <a:off x="2840497" y="2336823"/>
            <a:ext cx="27943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accent2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(ESPACIOS-ACTOS COMUNICATIVOS)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DF913CB-C4F4-454E-92E8-CB2A92A36557}"/>
              </a:ext>
            </a:extLst>
          </p:cNvPr>
          <p:cNvSpPr txBox="1"/>
          <p:nvPr/>
        </p:nvSpPr>
        <p:spPr>
          <a:xfrm>
            <a:off x="3053469" y="2061357"/>
            <a:ext cx="2340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ÁMBITOS DE USO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40FB3B1-4E80-4E6D-8653-249A7848318D}"/>
              </a:ext>
            </a:extLst>
          </p:cNvPr>
          <p:cNvSpPr txBox="1"/>
          <p:nvPr/>
        </p:nvSpPr>
        <p:spPr>
          <a:xfrm>
            <a:off x="2883392" y="2526831"/>
            <a:ext cx="268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Situaciones en las que hacemos uso del idioma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62E13F3-EE30-41A9-B0F3-6AACEE53AD33}"/>
              </a:ext>
            </a:extLst>
          </p:cNvPr>
          <p:cNvSpPr txBox="1"/>
          <p:nvPr/>
        </p:nvSpPr>
        <p:spPr>
          <a:xfrm>
            <a:off x="422564" y="850342"/>
            <a:ext cx="14061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u="heavy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ACADÉMICO</a:t>
            </a:r>
          </a:p>
        </p:txBody>
      </p:sp>
      <p:sp>
        <p:nvSpPr>
          <p:cNvPr id="11" name="Flecha: doblada hacia arriba 10">
            <a:extLst>
              <a:ext uri="{FF2B5EF4-FFF2-40B4-BE49-F238E27FC236}">
                <a16:creationId xmlns:a16="http://schemas.microsoft.com/office/drawing/2014/main" id="{B08A1916-C05D-41C1-B282-8950349E4B7A}"/>
              </a:ext>
            </a:extLst>
          </p:cNvPr>
          <p:cNvSpPr/>
          <p:nvPr/>
        </p:nvSpPr>
        <p:spPr>
          <a:xfrm rot="5400000">
            <a:off x="581891" y="1098842"/>
            <a:ext cx="173182" cy="180109"/>
          </a:xfrm>
          <a:prstGeom prst="bentUp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2205381-C28E-4348-8516-A064A8BD4107}"/>
              </a:ext>
            </a:extLst>
          </p:cNvPr>
          <p:cNvSpPr txBox="1"/>
          <p:nvPr/>
        </p:nvSpPr>
        <p:spPr>
          <a:xfrm>
            <a:off x="668482" y="1078304"/>
            <a:ext cx="20201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Transmisión del saber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B3167D8-FDAE-4AC4-A20C-A9E21B8B1B6F}"/>
              </a:ext>
            </a:extLst>
          </p:cNvPr>
          <p:cNvSpPr txBox="1"/>
          <p:nvPr/>
        </p:nvSpPr>
        <p:spPr>
          <a:xfrm>
            <a:off x="668482" y="1247581"/>
            <a:ext cx="7922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(escuela)</a:t>
            </a:r>
          </a:p>
        </p:txBody>
      </p: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7EC60F4A-0D7C-4635-9CF6-6643027E54FA}"/>
              </a:ext>
            </a:extLst>
          </p:cNvPr>
          <p:cNvCxnSpPr>
            <a:cxnSpLocks/>
          </p:cNvCxnSpPr>
          <p:nvPr/>
        </p:nvCxnSpPr>
        <p:spPr>
          <a:xfrm flipH="1" flipV="1">
            <a:off x="2630108" y="1214347"/>
            <a:ext cx="528728" cy="8096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EC58B2E-6F66-404B-80AF-1CD74A4F0B6E}"/>
              </a:ext>
            </a:extLst>
          </p:cNvPr>
          <p:cNvSpPr txBox="1"/>
          <p:nvPr/>
        </p:nvSpPr>
        <p:spPr>
          <a:xfrm>
            <a:off x="422564" y="3358496"/>
            <a:ext cx="1601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u="heavy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PUBLICITARIO</a:t>
            </a:r>
          </a:p>
        </p:txBody>
      </p:sp>
      <p:sp>
        <p:nvSpPr>
          <p:cNvPr id="17" name="Flecha: doblada hacia arriba 16">
            <a:extLst>
              <a:ext uri="{FF2B5EF4-FFF2-40B4-BE49-F238E27FC236}">
                <a16:creationId xmlns:a16="http://schemas.microsoft.com/office/drawing/2014/main" id="{3C6794D5-29E6-4FBA-AE69-4635C2818070}"/>
              </a:ext>
            </a:extLst>
          </p:cNvPr>
          <p:cNvSpPr/>
          <p:nvPr/>
        </p:nvSpPr>
        <p:spPr>
          <a:xfrm rot="5400000">
            <a:off x="581891" y="3606996"/>
            <a:ext cx="173182" cy="180109"/>
          </a:xfrm>
          <a:prstGeom prst="bentUp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FF92729-6719-42D1-AEEE-35D48E2C5D83}"/>
              </a:ext>
            </a:extLst>
          </p:cNvPr>
          <p:cNvSpPr txBox="1"/>
          <p:nvPr/>
        </p:nvSpPr>
        <p:spPr>
          <a:xfrm>
            <a:off x="668482" y="3586458"/>
            <a:ext cx="2691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Objetivo: influir en los receptores/consumidores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07ED765-90DF-4E74-A920-F76ECC25F475}"/>
              </a:ext>
            </a:extLst>
          </p:cNvPr>
          <p:cNvSpPr txBox="1"/>
          <p:nvPr/>
        </p:nvSpPr>
        <p:spPr>
          <a:xfrm>
            <a:off x="668482" y="3995179"/>
            <a:ext cx="8707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(anuncios)</a:t>
            </a:r>
          </a:p>
        </p:txBody>
      </p: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72E0C062-62E1-46C5-8184-8CD28BDB23B7}"/>
              </a:ext>
            </a:extLst>
          </p:cNvPr>
          <p:cNvCxnSpPr>
            <a:cxnSpLocks/>
          </p:cNvCxnSpPr>
          <p:nvPr/>
        </p:nvCxnSpPr>
        <p:spPr>
          <a:xfrm flipH="1">
            <a:off x="2014105" y="2912235"/>
            <a:ext cx="1039364" cy="6155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C7F2DC6-4A4B-4334-9713-3E93B81D4171}"/>
              </a:ext>
            </a:extLst>
          </p:cNvPr>
          <p:cNvSpPr txBox="1"/>
          <p:nvPr/>
        </p:nvSpPr>
        <p:spPr>
          <a:xfrm>
            <a:off x="5813394" y="850342"/>
            <a:ext cx="29803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u="heavy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MEDIOS DE COMUNICACIÓN</a:t>
            </a:r>
          </a:p>
        </p:txBody>
      </p:sp>
      <p:sp>
        <p:nvSpPr>
          <p:cNvPr id="29" name="Flecha: doblada hacia arriba 28">
            <a:extLst>
              <a:ext uri="{FF2B5EF4-FFF2-40B4-BE49-F238E27FC236}">
                <a16:creationId xmlns:a16="http://schemas.microsoft.com/office/drawing/2014/main" id="{0912D82D-999D-4979-96C8-7CBE7D0B9E8C}"/>
              </a:ext>
            </a:extLst>
          </p:cNvPr>
          <p:cNvSpPr/>
          <p:nvPr/>
        </p:nvSpPr>
        <p:spPr>
          <a:xfrm rot="5400000">
            <a:off x="5997529" y="1074034"/>
            <a:ext cx="123566" cy="180109"/>
          </a:xfrm>
          <a:prstGeom prst="bentUp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C021427C-1563-4EF0-9FA7-FE02A5C6F3A9}"/>
              </a:ext>
            </a:extLst>
          </p:cNvPr>
          <p:cNvSpPr txBox="1"/>
          <p:nvPr/>
        </p:nvSpPr>
        <p:spPr>
          <a:xfrm>
            <a:off x="6059313" y="1078304"/>
            <a:ext cx="2890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Info. + Interpretación + Opinión sobre hechos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59C1E1FC-6FAD-483C-AAE5-D9D51DAAC755}"/>
              </a:ext>
            </a:extLst>
          </p:cNvPr>
          <p:cNvSpPr txBox="1"/>
          <p:nvPr/>
        </p:nvSpPr>
        <p:spPr>
          <a:xfrm>
            <a:off x="6036211" y="1487025"/>
            <a:ext cx="2534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(prensa, radio, TV, redes sociales...)</a:t>
            </a:r>
          </a:p>
        </p:txBody>
      </p:sp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id="{1C728A9E-7927-4D01-96A6-F0698EB84259}"/>
              </a:ext>
            </a:extLst>
          </p:cNvPr>
          <p:cNvCxnSpPr>
            <a:cxnSpLocks/>
            <a:endCxn id="28" idx="1"/>
          </p:cNvCxnSpPr>
          <p:nvPr/>
        </p:nvCxnSpPr>
        <p:spPr>
          <a:xfrm flipV="1">
            <a:off x="5109388" y="1019619"/>
            <a:ext cx="704006" cy="9565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CuadroTexto 34">
            <a:extLst>
              <a:ext uri="{FF2B5EF4-FFF2-40B4-BE49-F238E27FC236}">
                <a16:creationId xmlns:a16="http://schemas.microsoft.com/office/drawing/2014/main" id="{AC0BD7B5-284F-40E4-BDC5-FC4B072365E1}"/>
              </a:ext>
            </a:extLst>
          </p:cNvPr>
          <p:cNvSpPr txBox="1"/>
          <p:nvPr/>
        </p:nvSpPr>
        <p:spPr>
          <a:xfrm>
            <a:off x="5919145" y="2257832"/>
            <a:ext cx="1268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u="heavy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PERSONAL</a:t>
            </a:r>
          </a:p>
        </p:txBody>
      </p:sp>
      <p:sp>
        <p:nvSpPr>
          <p:cNvPr id="36" name="Flecha: doblada hacia arriba 35">
            <a:extLst>
              <a:ext uri="{FF2B5EF4-FFF2-40B4-BE49-F238E27FC236}">
                <a16:creationId xmlns:a16="http://schemas.microsoft.com/office/drawing/2014/main" id="{04AE807E-5443-41F7-90B7-D8046BC047C0}"/>
              </a:ext>
            </a:extLst>
          </p:cNvPr>
          <p:cNvSpPr/>
          <p:nvPr/>
        </p:nvSpPr>
        <p:spPr>
          <a:xfrm rot="5400000">
            <a:off x="6078472" y="2506332"/>
            <a:ext cx="173182" cy="180109"/>
          </a:xfrm>
          <a:prstGeom prst="bentUp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648E0634-2583-47B9-BB98-7E6C24AE9662}"/>
              </a:ext>
            </a:extLst>
          </p:cNvPr>
          <p:cNvSpPr txBox="1"/>
          <p:nvPr/>
        </p:nvSpPr>
        <p:spPr>
          <a:xfrm>
            <a:off x="6165064" y="2485794"/>
            <a:ext cx="1711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Comunicación con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1E1629B7-CE71-4501-98A9-25E87AFC763C}"/>
              </a:ext>
            </a:extLst>
          </p:cNvPr>
          <p:cNvSpPr txBox="1"/>
          <p:nvPr/>
        </p:nvSpPr>
        <p:spPr>
          <a:xfrm>
            <a:off x="7028853" y="2654389"/>
            <a:ext cx="9124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(confianza)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4DAF87C1-2479-48DB-8B1D-FB44786A7BDC}"/>
              </a:ext>
            </a:extLst>
          </p:cNvPr>
          <p:cNvSpPr txBox="1"/>
          <p:nvPr/>
        </p:nvSpPr>
        <p:spPr>
          <a:xfrm>
            <a:off x="7915174" y="2389015"/>
            <a:ext cx="831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amigos</a:t>
            </a:r>
          </a:p>
          <a:p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familia</a:t>
            </a:r>
          </a:p>
        </p:txBody>
      </p: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56711478-4E01-4B3B-BBEB-CA429AF7FF01}"/>
              </a:ext>
            </a:extLst>
          </p:cNvPr>
          <p:cNvCxnSpPr>
            <a:cxnSpLocks/>
          </p:cNvCxnSpPr>
          <p:nvPr/>
        </p:nvCxnSpPr>
        <p:spPr>
          <a:xfrm flipV="1">
            <a:off x="7779061" y="2526832"/>
            <a:ext cx="217177" cy="13336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15C6A848-EEA7-4A53-9106-18E6D758E5FA}"/>
              </a:ext>
            </a:extLst>
          </p:cNvPr>
          <p:cNvCxnSpPr>
            <a:cxnSpLocks/>
          </p:cNvCxnSpPr>
          <p:nvPr/>
        </p:nvCxnSpPr>
        <p:spPr>
          <a:xfrm>
            <a:off x="7783164" y="2660201"/>
            <a:ext cx="213074" cy="12824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uadroTexto 54">
            <a:extLst>
              <a:ext uri="{FF2B5EF4-FFF2-40B4-BE49-F238E27FC236}">
                <a16:creationId xmlns:a16="http://schemas.microsoft.com/office/drawing/2014/main" id="{33ADC549-1B0F-4E56-AFB1-25220184FA88}"/>
              </a:ext>
            </a:extLst>
          </p:cNvPr>
          <p:cNvSpPr txBox="1"/>
          <p:nvPr/>
        </p:nvSpPr>
        <p:spPr>
          <a:xfrm>
            <a:off x="7020687" y="2279480"/>
            <a:ext cx="699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privado</a:t>
            </a:r>
          </a:p>
        </p:txBody>
      </p:sp>
      <p:cxnSp>
        <p:nvCxnSpPr>
          <p:cNvPr id="56" name="Conector recto de flecha 55">
            <a:extLst>
              <a:ext uri="{FF2B5EF4-FFF2-40B4-BE49-F238E27FC236}">
                <a16:creationId xmlns:a16="http://schemas.microsoft.com/office/drawing/2014/main" id="{F30C05B2-ED05-490F-8B08-497C920E2515}"/>
              </a:ext>
            </a:extLst>
          </p:cNvPr>
          <p:cNvCxnSpPr>
            <a:cxnSpLocks/>
          </p:cNvCxnSpPr>
          <p:nvPr/>
        </p:nvCxnSpPr>
        <p:spPr>
          <a:xfrm>
            <a:off x="5744514" y="2430632"/>
            <a:ext cx="217252" cy="91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9" name="CuadroTexto 58">
            <a:extLst>
              <a:ext uri="{FF2B5EF4-FFF2-40B4-BE49-F238E27FC236}">
                <a16:creationId xmlns:a16="http://schemas.microsoft.com/office/drawing/2014/main" id="{788DEC5D-1551-4955-BCC9-9F2C1307B2EF}"/>
              </a:ext>
            </a:extLst>
          </p:cNvPr>
          <p:cNvSpPr txBox="1"/>
          <p:nvPr/>
        </p:nvSpPr>
        <p:spPr>
          <a:xfrm>
            <a:off x="5530536" y="3571017"/>
            <a:ext cx="29706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u="heavy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JURÍDICO-ADMINISTRATIVO</a:t>
            </a:r>
          </a:p>
        </p:txBody>
      </p:sp>
      <p:sp>
        <p:nvSpPr>
          <p:cNvPr id="60" name="Flecha: doblada hacia arriba 59">
            <a:extLst>
              <a:ext uri="{FF2B5EF4-FFF2-40B4-BE49-F238E27FC236}">
                <a16:creationId xmlns:a16="http://schemas.microsoft.com/office/drawing/2014/main" id="{7AAD806A-9A07-49A3-8A6A-37F5291B9174}"/>
              </a:ext>
            </a:extLst>
          </p:cNvPr>
          <p:cNvSpPr/>
          <p:nvPr/>
        </p:nvSpPr>
        <p:spPr>
          <a:xfrm rot="5400000">
            <a:off x="5714671" y="3794709"/>
            <a:ext cx="123566" cy="180109"/>
          </a:xfrm>
          <a:prstGeom prst="bentUp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C601D4C7-78F3-409D-984B-07F2358BDC1A}"/>
              </a:ext>
            </a:extLst>
          </p:cNvPr>
          <p:cNvSpPr txBox="1"/>
          <p:nvPr/>
        </p:nvSpPr>
        <p:spPr>
          <a:xfrm>
            <a:off x="5776455" y="3798979"/>
            <a:ext cx="2890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Relaciones entre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90C33115-8E4F-4E11-88F7-CF3F2AF8E4BA}"/>
              </a:ext>
            </a:extLst>
          </p:cNvPr>
          <p:cNvSpPr txBox="1"/>
          <p:nvPr/>
        </p:nvSpPr>
        <p:spPr>
          <a:xfrm>
            <a:off x="5813394" y="3985381"/>
            <a:ext cx="1508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(demanda, policía...)</a:t>
            </a:r>
          </a:p>
        </p:txBody>
      </p:sp>
      <p:sp>
        <p:nvSpPr>
          <p:cNvPr id="63" name="Google Shape;81;p14">
            <a:extLst>
              <a:ext uri="{FF2B5EF4-FFF2-40B4-BE49-F238E27FC236}">
                <a16:creationId xmlns:a16="http://schemas.microsoft.com/office/drawing/2014/main" id="{C757895E-D41A-4ABC-B474-9315B905D277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519347" y="474990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accent4"/>
                </a:solidFill>
              </a:rPr>
              <a:t>3</a:t>
            </a:fld>
            <a:endParaRPr>
              <a:solidFill>
                <a:schemeClr val="accent4"/>
              </a:solidFill>
            </a:endParaRP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6D713CEC-4B85-4134-B55A-CDA976A768B6}"/>
              </a:ext>
            </a:extLst>
          </p:cNvPr>
          <p:cNvSpPr txBox="1"/>
          <p:nvPr/>
        </p:nvSpPr>
        <p:spPr>
          <a:xfrm>
            <a:off x="7403877" y="3806736"/>
            <a:ext cx="1508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ciudadano</a:t>
            </a:r>
            <a:endParaRPr lang="es-ES" sz="800">
              <a:solidFill>
                <a:schemeClr val="bg2">
                  <a:lumMod val="40000"/>
                  <a:lumOff val="60000"/>
                </a:schemeClr>
              </a:solidFill>
              <a:latin typeface="Noto Serif Light" panose="02020402060505020204" pitchFamily="18"/>
              <a:ea typeface="Noto Serif Light" panose="02020402060505020204" pitchFamily="18"/>
              <a:cs typeface="Noto Serif Light" panose="02020402060505020204" pitchFamily="18"/>
            </a:endParaRPr>
          </a:p>
          <a:p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administración</a:t>
            </a:r>
          </a:p>
        </p:txBody>
      </p:sp>
      <p:cxnSp>
        <p:nvCxnSpPr>
          <p:cNvPr id="66" name="Conector recto de flecha 65">
            <a:extLst>
              <a:ext uri="{FF2B5EF4-FFF2-40B4-BE49-F238E27FC236}">
                <a16:creationId xmlns:a16="http://schemas.microsoft.com/office/drawing/2014/main" id="{E3869875-98BE-47B9-AE6D-04A179D43649}"/>
              </a:ext>
            </a:extLst>
          </p:cNvPr>
          <p:cNvCxnSpPr/>
          <p:nvPr/>
        </p:nvCxnSpPr>
        <p:spPr>
          <a:xfrm>
            <a:off x="7221579" y="3946547"/>
            <a:ext cx="263488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cto de flecha 66">
            <a:extLst>
              <a:ext uri="{FF2B5EF4-FFF2-40B4-BE49-F238E27FC236}">
                <a16:creationId xmlns:a16="http://schemas.microsoft.com/office/drawing/2014/main" id="{3D6D1599-E57F-4225-9327-ACFE853246C7}"/>
              </a:ext>
            </a:extLst>
          </p:cNvPr>
          <p:cNvCxnSpPr>
            <a:cxnSpLocks/>
          </p:cNvCxnSpPr>
          <p:nvPr/>
        </p:nvCxnSpPr>
        <p:spPr>
          <a:xfrm>
            <a:off x="7303545" y="4178128"/>
            <a:ext cx="181522" cy="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C0A611E5-6EC8-476B-BAE4-DA50DEED1C3E}"/>
              </a:ext>
            </a:extLst>
          </p:cNvPr>
          <p:cNvCxnSpPr/>
          <p:nvPr/>
        </p:nvCxnSpPr>
        <p:spPr>
          <a:xfrm flipV="1">
            <a:off x="7303545" y="3946547"/>
            <a:ext cx="0" cy="23158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de flecha 71">
            <a:extLst>
              <a:ext uri="{FF2B5EF4-FFF2-40B4-BE49-F238E27FC236}">
                <a16:creationId xmlns:a16="http://schemas.microsoft.com/office/drawing/2014/main" id="{01E7B824-8F08-426F-9858-24B3D4715D27}"/>
              </a:ext>
            </a:extLst>
          </p:cNvPr>
          <p:cNvCxnSpPr>
            <a:cxnSpLocks/>
            <a:endCxn id="59" idx="1"/>
          </p:cNvCxnSpPr>
          <p:nvPr/>
        </p:nvCxnSpPr>
        <p:spPr>
          <a:xfrm>
            <a:off x="5159969" y="2994921"/>
            <a:ext cx="370567" cy="7453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4" name="Estrella: 6 puntas 73">
            <a:extLst>
              <a:ext uri="{FF2B5EF4-FFF2-40B4-BE49-F238E27FC236}">
                <a16:creationId xmlns:a16="http://schemas.microsoft.com/office/drawing/2014/main" id="{31166786-8CC3-47D2-BA63-3288BBAA8AEE}"/>
              </a:ext>
            </a:extLst>
          </p:cNvPr>
          <p:cNvSpPr/>
          <p:nvPr/>
        </p:nvSpPr>
        <p:spPr>
          <a:xfrm>
            <a:off x="332243" y="4571156"/>
            <a:ext cx="190500" cy="221672"/>
          </a:xfrm>
          <a:prstGeom prst="star6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id="{5F3CFA13-C7B8-4B1E-981C-C88C72E7EB12}"/>
              </a:ext>
            </a:extLst>
          </p:cNvPr>
          <p:cNvSpPr txBox="1"/>
          <p:nvPr/>
        </p:nvSpPr>
        <p:spPr>
          <a:xfrm>
            <a:off x="445710" y="4524254"/>
            <a:ext cx="82525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Concepto </a:t>
            </a:r>
            <a:r>
              <a:rPr lang="es-ES" sz="1200" b="1" u="heavy">
                <a:uFill>
                  <a:solidFill>
                    <a:schemeClr val="accent1"/>
                  </a:solidFill>
                </a:u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HABLANTE COMPETENTE</a:t>
            </a: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: </a:t>
            </a:r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hablante de una lengua capaz de adaptarla a la situación o ámbito requerido.</a:t>
            </a:r>
            <a:endParaRPr lang="es-ES">
              <a:latin typeface="Noto Serif Light" panose="02020402060505020204" pitchFamily="18"/>
              <a:ea typeface="Noto Serif Light" panose="02020402060505020204" pitchFamily="18"/>
              <a:cs typeface="Noto Serif Light" panose="02020402060505020204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621166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A687B67D-D78C-4767-B92C-F57F40A27A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>
                <a:solidFill>
                  <a:schemeClr val="accent4"/>
                </a:solidFill>
              </a:rPr>
              <a:t>4</a:t>
            </a:fld>
            <a:endParaRPr lang="es-ES">
              <a:solidFill>
                <a:schemeClr val="accent4"/>
              </a:solidFill>
            </a:endParaRPr>
          </a:p>
        </p:txBody>
      </p:sp>
      <p:sp>
        <p:nvSpPr>
          <p:cNvPr id="3" name="Google Shape;77;p14">
            <a:extLst>
              <a:ext uri="{FF2B5EF4-FFF2-40B4-BE49-F238E27FC236}">
                <a16:creationId xmlns:a16="http://schemas.microsoft.com/office/drawing/2014/main" id="{1083F19F-1903-48E4-8AB6-5D4FD1F7DB3C}"/>
              </a:ext>
            </a:extLst>
          </p:cNvPr>
          <p:cNvSpPr txBox="1">
            <a:spLocks/>
          </p:cNvSpPr>
          <p:nvPr/>
        </p:nvSpPr>
        <p:spPr>
          <a:xfrm>
            <a:off x="173183" y="92186"/>
            <a:ext cx="8714508" cy="6698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3000">
                <a:solidFill>
                  <a:schemeClr val="accent2">
                    <a:lumMod val="50000"/>
                  </a:schemeClr>
                </a:solidFill>
                <a:latin typeface="Abril Fatface" panose="020B0604020202020204" charset="0"/>
              </a:rPr>
              <a:t>1. </a:t>
            </a:r>
            <a:r>
              <a:rPr lang="es-ES" sz="3000">
                <a:solidFill>
                  <a:schemeClr val="accent2"/>
                </a:solidFill>
                <a:latin typeface="Abril Fatface" panose="020B0604020202020204" charset="0"/>
              </a:rPr>
              <a:t>Ámbitos de uso, tipologías y géneros textuales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A9319216-BCE2-4718-905B-BF6D042D3AC6}"/>
              </a:ext>
            </a:extLst>
          </p:cNvPr>
          <p:cNvSpPr/>
          <p:nvPr/>
        </p:nvSpPr>
        <p:spPr>
          <a:xfrm>
            <a:off x="3589668" y="1938434"/>
            <a:ext cx="2051480" cy="1399563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0C459F7-CBFF-41BD-B774-3360DDF10E37}"/>
              </a:ext>
            </a:extLst>
          </p:cNvPr>
          <p:cNvSpPr txBox="1"/>
          <p:nvPr/>
        </p:nvSpPr>
        <p:spPr>
          <a:xfrm>
            <a:off x="3506316" y="2164855"/>
            <a:ext cx="22181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TIPOLOGÍAS TEXTUALES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172632A-1C31-4176-807A-B144B2B8B89B}"/>
              </a:ext>
            </a:extLst>
          </p:cNvPr>
          <p:cNvSpPr txBox="1"/>
          <p:nvPr/>
        </p:nvSpPr>
        <p:spPr>
          <a:xfrm>
            <a:off x="3804235" y="2762653"/>
            <a:ext cx="1697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(Forma de clasificar los textos)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077E527-6224-4027-92AB-DB130AB29440}"/>
              </a:ext>
            </a:extLst>
          </p:cNvPr>
          <p:cNvSpPr txBox="1"/>
          <p:nvPr/>
        </p:nvSpPr>
        <p:spPr>
          <a:xfrm>
            <a:off x="465504" y="1147707"/>
            <a:ext cx="2353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TEXTOS DIALÓGICOS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45F1ECE5-995F-4CAD-AE1E-C687A420E532}"/>
              </a:ext>
            </a:extLst>
          </p:cNvPr>
          <p:cNvSpPr/>
          <p:nvPr/>
        </p:nvSpPr>
        <p:spPr>
          <a:xfrm>
            <a:off x="465504" y="1147707"/>
            <a:ext cx="2353896" cy="338554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DC92020-4A09-40AB-A12B-0D9F7D146973}"/>
              </a:ext>
            </a:extLst>
          </p:cNvPr>
          <p:cNvSpPr txBox="1"/>
          <p:nvPr/>
        </p:nvSpPr>
        <p:spPr>
          <a:xfrm>
            <a:off x="387927" y="1488404"/>
            <a:ext cx="243147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Intercambio de información entre dos interlocutores respetando el turno de palabra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EABF795-E923-4067-8D25-79444E5E7C9A}"/>
              </a:ext>
            </a:extLst>
          </p:cNvPr>
          <p:cNvSpPr txBox="1"/>
          <p:nvPr/>
        </p:nvSpPr>
        <p:spPr>
          <a:xfrm>
            <a:off x="242870" y="2301805"/>
            <a:ext cx="29027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TEXTOS ARGUMENTATIVOS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CB1E9D5-D01B-434D-99A1-29536CC75662}"/>
              </a:ext>
            </a:extLst>
          </p:cNvPr>
          <p:cNvSpPr/>
          <p:nvPr/>
        </p:nvSpPr>
        <p:spPr>
          <a:xfrm>
            <a:off x="242871" y="2301805"/>
            <a:ext cx="2902752" cy="338554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87AF203B-441B-44AA-8D91-2D5291AEE2E4}"/>
              </a:ext>
            </a:extLst>
          </p:cNvPr>
          <p:cNvSpPr txBox="1"/>
          <p:nvPr/>
        </p:nvSpPr>
        <p:spPr>
          <a:xfrm>
            <a:off x="242868" y="2642502"/>
            <a:ext cx="29027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Emisor da opinión y aporta argumentos (razones) para convencer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C97DEEB-6FB7-4A3F-9CD0-C4BA202EF89D}"/>
              </a:ext>
            </a:extLst>
          </p:cNvPr>
          <p:cNvSpPr txBox="1"/>
          <p:nvPr/>
        </p:nvSpPr>
        <p:spPr>
          <a:xfrm>
            <a:off x="543081" y="3374141"/>
            <a:ext cx="2353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TEXTOS EXPOSITIVOS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084A6B02-08CC-43B7-8ED6-C88D1DE0A2ED}"/>
              </a:ext>
            </a:extLst>
          </p:cNvPr>
          <p:cNvSpPr/>
          <p:nvPr/>
        </p:nvSpPr>
        <p:spPr>
          <a:xfrm>
            <a:off x="543081" y="3374141"/>
            <a:ext cx="2353896" cy="338554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94181DB-7C17-45D4-B704-D3DCA658E6E8}"/>
              </a:ext>
            </a:extLst>
          </p:cNvPr>
          <p:cNvSpPr txBox="1"/>
          <p:nvPr/>
        </p:nvSpPr>
        <p:spPr>
          <a:xfrm>
            <a:off x="543081" y="3714838"/>
            <a:ext cx="23538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Se explica contenido sobre algo de forma objetiva</a:t>
            </a:r>
          </a:p>
        </p:txBody>
      </p:sp>
      <p:sp>
        <p:nvSpPr>
          <p:cNvPr id="17" name="Estrella: 6 puntas 16">
            <a:extLst>
              <a:ext uri="{FF2B5EF4-FFF2-40B4-BE49-F238E27FC236}">
                <a16:creationId xmlns:a16="http://schemas.microsoft.com/office/drawing/2014/main" id="{6FC51BE1-3747-40FB-BA08-25DEEB977623}"/>
              </a:ext>
            </a:extLst>
          </p:cNvPr>
          <p:cNvSpPr/>
          <p:nvPr/>
        </p:nvSpPr>
        <p:spPr>
          <a:xfrm>
            <a:off x="173183" y="4586287"/>
            <a:ext cx="190500" cy="221672"/>
          </a:xfrm>
          <a:prstGeom prst="star6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9A6519E6-D80B-4058-B404-DD6649AEB7A3}"/>
              </a:ext>
            </a:extLst>
          </p:cNvPr>
          <p:cNvSpPr txBox="1"/>
          <p:nvPr/>
        </p:nvSpPr>
        <p:spPr>
          <a:xfrm>
            <a:off x="286650" y="4539385"/>
            <a:ext cx="3212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u="heavy">
                <a:uFill>
                  <a:solidFill>
                    <a:schemeClr val="accent1"/>
                  </a:solidFill>
                </a:u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Este curso</a:t>
            </a: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: </a:t>
            </a:r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texto expositivo-argumentativo</a:t>
            </a:r>
            <a:endParaRPr lang="es-ES">
              <a:latin typeface="Noto Serif Light" panose="02020402060505020204" pitchFamily="18"/>
              <a:ea typeface="Noto Serif Light" panose="02020402060505020204" pitchFamily="18"/>
              <a:cs typeface="Noto Serif Light" panose="02020402060505020204" pitchFamily="18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C4F5917-9F8D-411D-9500-F2C2E8AB1360}"/>
              </a:ext>
            </a:extLst>
          </p:cNvPr>
          <p:cNvSpPr txBox="1"/>
          <p:nvPr/>
        </p:nvSpPr>
        <p:spPr>
          <a:xfrm>
            <a:off x="6111231" y="1145564"/>
            <a:ext cx="2353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TEXTOS NARRATIVOS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D1F9C7B6-72FE-4F8E-B89F-C13B815E148E}"/>
              </a:ext>
            </a:extLst>
          </p:cNvPr>
          <p:cNvSpPr/>
          <p:nvPr/>
        </p:nvSpPr>
        <p:spPr>
          <a:xfrm>
            <a:off x="6111231" y="1145564"/>
            <a:ext cx="2353896" cy="338554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41F8FCE9-1C07-4FED-889B-6CB78DFD87B0}"/>
              </a:ext>
            </a:extLst>
          </p:cNvPr>
          <p:cNvSpPr txBox="1"/>
          <p:nvPr/>
        </p:nvSpPr>
        <p:spPr>
          <a:xfrm>
            <a:off x="6111231" y="1486261"/>
            <a:ext cx="235389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Hechos reales o ficticios que le suceden a un/unos personaje/s en un espacio y tiempo determinados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E5444746-DD42-42D0-906D-41098387FD4C}"/>
              </a:ext>
            </a:extLst>
          </p:cNvPr>
          <p:cNvSpPr txBox="1"/>
          <p:nvPr/>
        </p:nvSpPr>
        <p:spPr>
          <a:xfrm>
            <a:off x="6111231" y="2299662"/>
            <a:ext cx="2506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TEXTOS DESCRIPTIVOS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FC2DC0C5-3EB5-4EE0-B0DE-E64069BB1998}"/>
              </a:ext>
            </a:extLst>
          </p:cNvPr>
          <p:cNvSpPr/>
          <p:nvPr/>
        </p:nvSpPr>
        <p:spPr>
          <a:xfrm>
            <a:off x="6111231" y="2299662"/>
            <a:ext cx="2506296" cy="338554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DB43E590-D167-498C-9DA4-11206476B3F4}"/>
              </a:ext>
            </a:extLst>
          </p:cNvPr>
          <p:cNvSpPr txBox="1"/>
          <p:nvPr/>
        </p:nvSpPr>
        <p:spPr>
          <a:xfrm>
            <a:off x="6111231" y="2640359"/>
            <a:ext cx="25062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Se expresa/definen las características de objetos, sentimientos, personas...</a:t>
            </a:r>
          </a:p>
          <a:p>
            <a:r>
              <a:rPr lang="es-ES" sz="1050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ETOPEYA:</a:t>
            </a:r>
            <a:r>
              <a:rPr lang="es-ES" sz="105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descripción psicológica</a:t>
            </a:r>
          </a:p>
          <a:p>
            <a:r>
              <a:rPr lang="es-ES" sz="1050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PROSPOGRAFÍA:</a:t>
            </a:r>
            <a:r>
              <a:rPr lang="es-ES" sz="105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descripción física</a:t>
            </a:r>
            <a:endParaRPr lang="es-ES" sz="1050" b="1">
              <a:latin typeface="Noto Serif Light" panose="02020402060505020204" pitchFamily="18"/>
              <a:ea typeface="Noto Serif Light" panose="02020402060505020204" pitchFamily="18"/>
              <a:cs typeface="Noto Serif Light" panose="02020402060505020204" pitchFamily="18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7455A2AA-2092-4817-AD29-32E1D66CF9A9}"/>
              </a:ext>
            </a:extLst>
          </p:cNvPr>
          <p:cNvSpPr txBox="1"/>
          <p:nvPr/>
        </p:nvSpPr>
        <p:spPr>
          <a:xfrm>
            <a:off x="6111230" y="3546640"/>
            <a:ext cx="2554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TEXTOS INSTRUCTIVOS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1BC4ABA3-5B9C-480E-9B3D-B015B6C901C2}"/>
              </a:ext>
            </a:extLst>
          </p:cNvPr>
          <p:cNvSpPr/>
          <p:nvPr/>
        </p:nvSpPr>
        <p:spPr>
          <a:xfrm>
            <a:off x="6111231" y="3546640"/>
            <a:ext cx="2554786" cy="338554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A7CEAAF7-804A-42DF-898B-5DA082025E2F}"/>
              </a:ext>
            </a:extLst>
          </p:cNvPr>
          <p:cNvSpPr txBox="1"/>
          <p:nvPr/>
        </p:nvSpPr>
        <p:spPr>
          <a:xfrm>
            <a:off x="6111231" y="3887337"/>
            <a:ext cx="255478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Pasos que deben realizarse en un orden</a:t>
            </a:r>
          </a:p>
        </p:txBody>
      </p: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08EBE2EF-6718-4531-8D22-EA1593024921}"/>
              </a:ext>
            </a:extLst>
          </p:cNvPr>
          <p:cNvCxnSpPr>
            <a:cxnSpLocks/>
          </p:cNvCxnSpPr>
          <p:nvPr/>
        </p:nvCxnSpPr>
        <p:spPr>
          <a:xfrm flipH="1" flipV="1">
            <a:off x="2896977" y="1304627"/>
            <a:ext cx="957056" cy="81985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id="{DECACA41-FC0B-4C0F-9E78-114A3E6AA6B4}"/>
              </a:ext>
            </a:extLst>
          </p:cNvPr>
          <p:cNvCxnSpPr>
            <a:cxnSpLocks/>
          </p:cNvCxnSpPr>
          <p:nvPr/>
        </p:nvCxnSpPr>
        <p:spPr>
          <a:xfrm flipH="1">
            <a:off x="2979362" y="3132211"/>
            <a:ext cx="812117" cy="4736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Conector recto de flecha 33">
            <a:extLst>
              <a:ext uri="{FF2B5EF4-FFF2-40B4-BE49-F238E27FC236}">
                <a16:creationId xmlns:a16="http://schemas.microsoft.com/office/drawing/2014/main" id="{83D1F871-C6D7-4A8F-A5F3-811EA22B97E8}"/>
              </a:ext>
            </a:extLst>
          </p:cNvPr>
          <p:cNvCxnSpPr>
            <a:cxnSpLocks/>
          </p:cNvCxnSpPr>
          <p:nvPr/>
        </p:nvCxnSpPr>
        <p:spPr>
          <a:xfrm flipH="1" flipV="1">
            <a:off x="3145622" y="2497726"/>
            <a:ext cx="415030" cy="65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id="{1FD2113D-6355-4817-A030-B06F2316486E}"/>
              </a:ext>
            </a:extLst>
          </p:cNvPr>
          <p:cNvCxnSpPr>
            <a:cxnSpLocks/>
          </p:cNvCxnSpPr>
          <p:nvPr/>
        </p:nvCxnSpPr>
        <p:spPr>
          <a:xfrm>
            <a:off x="5655002" y="2480081"/>
            <a:ext cx="41687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id="{4EE57532-EEF5-41D7-B5ED-818380E2B950}"/>
              </a:ext>
            </a:extLst>
          </p:cNvPr>
          <p:cNvCxnSpPr>
            <a:cxnSpLocks/>
          </p:cNvCxnSpPr>
          <p:nvPr/>
        </p:nvCxnSpPr>
        <p:spPr>
          <a:xfrm flipV="1">
            <a:off x="5196908" y="1304627"/>
            <a:ext cx="874973" cy="7465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Conector recto de flecha 45">
            <a:extLst>
              <a:ext uri="{FF2B5EF4-FFF2-40B4-BE49-F238E27FC236}">
                <a16:creationId xmlns:a16="http://schemas.microsoft.com/office/drawing/2014/main" id="{69F2CF85-C0B5-44E9-B9AE-260AB1137357}"/>
              </a:ext>
            </a:extLst>
          </p:cNvPr>
          <p:cNvCxnSpPr>
            <a:cxnSpLocks/>
          </p:cNvCxnSpPr>
          <p:nvPr/>
        </p:nvCxnSpPr>
        <p:spPr>
          <a:xfrm>
            <a:off x="5267340" y="3224318"/>
            <a:ext cx="760538" cy="48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3136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8200930D-F33F-43F1-B6E1-ED43A3DC897D}"/>
              </a:ext>
            </a:extLst>
          </p:cNvPr>
          <p:cNvSpPr/>
          <p:nvPr/>
        </p:nvSpPr>
        <p:spPr>
          <a:xfrm>
            <a:off x="3332718" y="1376214"/>
            <a:ext cx="5617318" cy="6604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7" name="Google Shape;77;p14"/>
          <p:cNvSpPr txBox="1">
            <a:spLocks noGrp="1"/>
          </p:cNvSpPr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200">
                <a:solidFill>
                  <a:schemeClr val="accent2"/>
                </a:solidFill>
              </a:rPr>
              <a:t>Formación de palabras</a:t>
            </a:r>
            <a:endParaRPr sz="2200">
              <a:solidFill>
                <a:schemeClr val="accent2"/>
              </a:solidFill>
            </a:endParaRPr>
          </a:p>
        </p:txBody>
      </p:sp>
      <p:sp>
        <p:nvSpPr>
          <p:cNvPr id="80" name="Google Shape;80;p14"/>
          <p:cNvSpPr txBox="1">
            <a:spLocks noGrp="1"/>
          </p:cNvSpPr>
          <p:nvPr>
            <p:ph type="body" idx="1"/>
          </p:nvPr>
        </p:nvSpPr>
        <p:spPr>
          <a:xfrm>
            <a:off x="3332718" y="660408"/>
            <a:ext cx="5617318" cy="66720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La </a:t>
            </a:r>
            <a:r>
              <a:rPr lang="es-ES" sz="1200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morfología</a:t>
            </a:r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se encarga de estudiar, analizar la </a:t>
            </a:r>
            <a:r>
              <a:rPr lang="es-ES" sz="1200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estructura</a:t>
            </a:r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y la </a:t>
            </a:r>
            <a:r>
              <a:rPr lang="es-ES" sz="1200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formación</a:t>
            </a:r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</a:t>
            </a:r>
            <a:r>
              <a:rPr lang="es-ES" sz="1200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de palabras</a:t>
            </a:r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, además de su pertenencia a </a:t>
            </a:r>
            <a:r>
              <a:rPr lang="es-ES" sz="1200" u="sng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categorías gramaticales</a:t>
            </a:r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.</a:t>
            </a:r>
            <a:endParaRPr sz="1200">
              <a:latin typeface="Noto Serif Light" panose="02020402060505020204" pitchFamily="18"/>
              <a:ea typeface="Noto Serif Light" panose="02020402060505020204" pitchFamily="18"/>
              <a:cs typeface="Noto Serif Light" panose="02020402060505020204" pitchFamily="18"/>
            </a:endParaRPr>
          </a:p>
        </p:txBody>
      </p:sp>
      <p:sp>
        <p:nvSpPr>
          <p:cNvPr id="81" name="Google Shape;81;p14"/>
          <p:cNvSpPr txBox="1">
            <a:spLocks noGrp="1"/>
          </p:cNvSpPr>
          <p:nvPr>
            <p:ph type="sldNum" idx="12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7" name="Google Shape;77;p14">
            <a:extLst>
              <a:ext uri="{FF2B5EF4-FFF2-40B4-BE49-F238E27FC236}">
                <a16:creationId xmlns:a16="http://schemas.microsoft.com/office/drawing/2014/main" id="{78558B68-CB85-4AB7-AA25-C798592FB396}"/>
              </a:ext>
            </a:extLst>
          </p:cNvPr>
          <p:cNvSpPr txBox="1">
            <a:spLocks/>
          </p:cNvSpPr>
          <p:nvPr/>
        </p:nvSpPr>
        <p:spPr>
          <a:xfrm>
            <a:off x="92913" y="794450"/>
            <a:ext cx="613669" cy="480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bril Fatface"/>
              <a:buNone/>
              <a:defRPr sz="2400" b="0" i="0" u="none" strike="noStrike" cap="none">
                <a:solidFill>
                  <a:srgbClr val="000000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bril Fatface"/>
              <a:buNone/>
              <a:defRPr sz="2400" b="0" i="0" u="none" strike="noStrike" cap="none">
                <a:solidFill>
                  <a:srgbClr val="000000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bril Fatface"/>
              <a:buNone/>
              <a:defRPr sz="2400" b="0" i="0" u="none" strike="noStrike" cap="none">
                <a:solidFill>
                  <a:srgbClr val="000000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bril Fatface"/>
              <a:buNone/>
              <a:defRPr sz="2400" b="0" i="0" u="none" strike="noStrike" cap="none">
                <a:solidFill>
                  <a:srgbClr val="000000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bril Fatface"/>
              <a:buNone/>
              <a:defRPr sz="2400" b="0" i="0" u="none" strike="noStrike" cap="none">
                <a:solidFill>
                  <a:srgbClr val="000000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bril Fatface"/>
              <a:buNone/>
              <a:defRPr sz="2400" b="0" i="0" u="none" strike="noStrike" cap="none">
                <a:solidFill>
                  <a:srgbClr val="000000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bril Fatface"/>
              <a:buNone/>
              <a:defRPr sz="2400" b="0" i="0" u="none" strike="noStrike" cap="none">
                <a:solidFill>
                  <a:srgbClr val="000000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bril Fatface"/>
              <a:buNone/>
              <a:defRPr sz="2400" b="0" i="0" u="none" strike="noStrike" cap="none">
                <a:solidFill>
                  <a:srgbClr val="000000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bril Fatface"/>
              <a:buNone/>
              <a:defRPr sz="2400" b="0" i="0" u="none" strike="noStrike" cap="none">
                <a:solidFill>
                  <a:srgbClr val="000000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r>
              <a:rPr lang="es-ES" sz="2200">
                <a:solidFill>
                  <a:schemeClr val="accent2">
                    <a:lumMod val="50000"/>
                  </a:schemeClr>
                </a:solidFill>
              </a:rPr>
              <a:t>2.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03918433-1BD2-490D-957B-434CEC1FB696}"/>
              </a:ext>
            </a:extLst>
          </p:cNvPr>
          <p:cNvCxnSpPr/>
          <p:nvPr/>
        </p:nvCxnSpPr>
        <p:spPr>
          <a:xfrm>
            <a:off x="3332718" y="817420"/>
            <a:ext cx="0" cy="40178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Google Shape;80;p14">
            <a:extLst>
              <a:ext uri="{FF2B5EF4-FFF2-40B4-BE49-F238E27FC236}">
                <a16:creationId xmlns:a16="http://schemas.microsoft.com/office/drawing/2014/main" id="{C99D1ADB-56A6-4537-A425-EE0DFD8A6F31}"/>
              </a:ext>
            </a:extLst>
          </p:cNvPr>
          <p:cNvSpPr txBox="1">
            <a:spLocks/>
          </p:cNvSpPr>
          <p:nvPr/>
        </p:nvSpPr>
        <p:spPr>
          <a:xfrm>
            <a:off x="3332718" y="1265377"/>
            <a:ext cx="5617318" cy="785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CAFC"/>
              </a:buClr>
              <a:buSzPts val="1800"/>
              <a:buFont typeface="Raleway"/>
              <a:buChar char="▫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ECE5"/>
              </a:buClr>
              <a:buSzPts val="1800"/>
              <a:buFont typeface="Raleway"/>
              <a:buChar char="◦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■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■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■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La </a:t>
            </a:r>
            <a:r>
              <a:rPr lang="es-ES" sz="1200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palabra</a:t>
            </a:r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es la </a:t>
            </a:r>
            <a:r>
              <a:rPr lang="es-ES" sz="1200" u="sng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unidad básica</a:t>
            </a:r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de la lengua con </a:t>
            </a:r>
            <a:r>
              <a:rPr lang="es-ES" sz="1200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significado completo</a:t>
            </a:r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. Está formada por una o más unidades pequeñas denominadas </a:t>
            </a:r>
            <a:r>
              <a:rPr lang="es-ES" sz="1200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monemas</a:t>
            </a:r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o </a:t>
            </a:r>
            <a:r>
              <a:rPr lang="es-ES" sz="1200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morfemas</a:t>
            </a:r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8B065F3-A164-401A-9B5F-9CBE48CD6962}"/>
              </a:ext>
            </a:extLst>
          </p:cNvPr>
          <p:cNvSpPr txBox="1"/>
          <p:nvPr/>
        </p:nvSpPr>
        <p:spPr>
          <a:xfrm>
            <a:off x="4346187" y="2305065"/>
            <a:ext cx="978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PALABRA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44C9DE6-9DAF-4FF7-BC2F-12BE5D9541C9}"/>
              </a:ext>
            </a:extLst>
          </p:cNvPr>
          <p:cNvSpPr txBox="1"/>
          <p:nvPr/>
        </p:nvSpPr>
        <p:spPr>
          <a:xfrm>
            <a:off x="3332718" y="2092697"/>
            <a:ext cx="9188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monema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6A2075D-F177-46C7-AC5C-B0B6B9C37C34}"/>
              </a:ext>
            </a:extLst>
          </p:cNvPr>
          <p:cNvSpPr txBox="1"/>
          <p:nvPr/>
        </p:nvSpPr>
        <p:spPr>
          <a:xfrm>
            <a:off x="3332718" y="2288810"/>
            <a:ext cx="10198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latin typeface="Baskerville Old Face" panose="02020602080505020303" pitchFamily="18" charset="0"/>
                <a:ea typeface="Noto Serif Light" panose="02020402060505020204" pitchFamily="18"/>
                <a:cs typeface="Noto Serif Light" panose="02020402060505020204" pitchFamily="18"/>
              </a:rPr>
              <a:t>±</a:t>
            </a: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monema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A1F2A9F0-0E09-4BEE-917F-DA8B37003D67}"/>
              </a:ext>
            </a:extLst>
          </p:cNvPr>
          <p:cNvSpPr txBox="1"/>
          <p:nvPr/>
        </p:nvSpPr>
        <p:spPr>
          <a:xfrm>
            <a:off x="3332718" y="2482657"/>
            <a:ext cx="1047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latin typeface="Baskerville Old Face" panose="02020602080505020303" pitchFamily="18" charset="0"/>
                <a:ea typeface="Noto Serif Light" panose="02020402060505020204" pitchFamily="18"/>
                <a:cs typeface="Noto Serif Light" panose="02020402060505020204" pitchFamily="18"/>
              </a:rPr>
              <a:t>±</a:t>
            </a: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morfema</a:t>
            </a:r>
          </a:p>
        </p:txBody>
      </p:sp>
      <p:sp>
        <p:nvSpPr>
          <p:cNvPr id="13" name="Cerrar llave 12">
            <a:extLst>
              <a:ext uri="{FF2B5EF4-FFF2-40B4-BE49-F238E27FC236}">
                <a16:creationId xmlns:a16="http://schemas.microsoft.com/office/drawing/2014/main" id="{50C34C6E-7FB9-4020-9952-FCB0AEDE4BD0}"/>
              </a:ext>
            </a:extLst>
          </p:cNvPr>
          <p:cNvSpPr/>
          <p:nvPr/>
        </p:nvSpPr>
        <p:spPr>
          <a:xfrm>
            <a:off x="4311898" y="2175164"/>
            <a:ext cx="68579" cy="567863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45D7F856-30B0-4263-BDC6-CAA550BA83A7}"/>
              </a:ext>
            </a:extLst>
          </p:cNvPr>
          <p:cNvSpPr/>
          <p:nvPr/>
        </p:nvSpPr>
        <p:spPr>
          <a:xfrm>
            <a:off x="7571573" y="2192971"/>
            <a:ext cx="1572427" cy="44357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1050">
                <a:solidFill>
                  <a:schemeClr val="tx1">
                    <a:lumMod val="65000"/>
                    <a:lumOff val="35000"/>
                  </a:schemeClr>
                </a:solidFill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La </a:t>
            </a:r>
            <a:r>
              <a:rPr lang="es-ES" sz="1050" b="1">
                <a:solidFill>
                  <a:schemeClr val="tx1">
                    <a:lumMod val="65000"/>
                    <a:lumOff val="35000"/>
                  </a:schemeClr>
                </a:solidFill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sintaxis</a:t>
            </a:r>
            <a:r>
              <a:rPr lang="es-ES" sz="1050">
                <a:solidFill>
                  <a:schemeClr val="tx1">
                    <a:lumMod val="65000"/>
                    <a:lumOff val="35000"/>
                  </a:schemeClr>
                </a:solidFill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 estudia la relación entre palabras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F4858F56-C34B-44B3-AC98-9468737AB179}"/>
              </a:ext>
            </a:extLst>
          </p:cNvPr>
          <p:cNvSpPr txBox="1"/>
          <p:nvPr/>
        </p:nvSpPr>
        <p:spPr>
          <a:xfrm>
            <a:off x="3328230" y="2770584"/>
            <a:ext cx="3464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>
                <a:solidFill>
                  <a:schemeClr val="accent2"/>
                </a:solidFill>
                <a:latin typeface="Raleway" panose="020B0604020202020204" charset="0"/>
              </a:rPr>
              <a:t>CATEGORÍAS GRAMATICALES</a:t>
            </a:r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70069756-31B5-4F70-A94A-EA206CA7A891}"/>
              </a:ext>
            </a:extLst>
          </p:cNvPr>
          <p:cNvCxnSpPr>
            <a:cxnSpLocks/>
          </p:cNvCxnSpPr>
          <p:nvPr/>
        </p:nvCxnSpPr>
        <p:spPr>
          <a:xfrm>
            <a:off x="3457409" y="3139916"/>
            <a:ext cx="0" cy="2720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Google Shape;80;p14">
            <a:extLst>
              <a:ext uri="{FF2B5EF4-FFF2-40B4-BE49-F238E27FC236}">
                <a16:creationId xmlns:a16="http://schemas.microsoft.com/office/drawing/2014/main" id="{D369263E-D898-4383-998B-0E541FBB281C}"/>
              </a:ext>
            </a:extLst>
          </p:cNvPr>
          <p:cNvSpPr txBox="1">
            <a:spLocks/>
          </p:cNvSpPr>
          <p:nvPr/>
        </p:nvSpPr>
        <p:spPr>
          <a:xfrm>
            <a:off x="3425914" y="3020071"/>
            <a:ext cx="2597021" cy="511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CAFC"/>
              </a:buClr>
              <a:buSzPts val="1800"/>
              <a:buFont typeface="Raleway"/>
              <a:buChar char="▫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ECE5"/>
              </a:buClr>
              <a:buSzPts val="1800"/>
              <a:buFont typeface="Raleway"/>
              <a:buChar char="◦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■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■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■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Existen </a:t>
            </a:r>
            <a:r>
              <a:rPr lang="es-ES" sz="1200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8</a:t>
            </a:r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categorías gramaticales:</a:t>
            </a:r>
          </a:p>
        </p:txBody>
      </p:sp>
      <p:sp>
        <p:nvSpPr>
          <p:cNvPr id="25" name="Google Shape;80;p14">
            <a:extLst>
              <a:ext uri="{FF2B5EF4-FFF2-40B4-BE49-F238E27FC236}">
                <a16:creationId xmlns:a16="http://schemas.microsoft.com/office/drawing/2014/main" id="{D861988C-A7FA-4866-B052-8EB34B975A4A}"/>
              </a:ext>
            </a:extLst>
          </p:cNvPr>
          <p:cNvSpPr txBox="1">
            <a:spLocks/>
          </p:cNvSpPr>
          <p:nvPr/>
        </p:nvSpPr>
        <p:spPr>
          <a:xfrm>
            <a:off x="3730430" y="3315616"/>
            <a:ext cx="5232499" cy="511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CAFC"/>
              </a:buClr>
              <a:buSzPts val="1800"/>
              <a:buFont typeface="Raleway"/>
              <a:buChar char="▫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ECE5"/>
              </a:buClr>
              <a:buSzPts val="1800"/>
              <a:buFont typeface="Raleway"/>
              <a:buChar char="◦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■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■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■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s-ES" sz="1200" b="1">
                <a:solidFill>
                  <a:schemeClr val="accent2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VARIABLES</a:t>
            </a:r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: </a:t>
            </a:r>
            <a:r>
              <a:rPr lang="es-ES" sz="1200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sustantivos, pronombres, verbos, determinantes y adjetivos</a:t>
            </a:r>
          </a:p>
        </p:txBody>
      </p:sp>
      <p:sp>
        <p:nvSpPr>
          <p:cNvPr id="26" name="Google Shape;80;p14">
            <a:extLst>
              <a:ext uri="{FF2B5EF4-FFF2-40B4-BE49-F238E27FC236}">
                <a16:creationId xmlns:a16="http://schemas.microsoft.com/office/drawing/2014/main" id="{33BD1BBC-E446-41D9-AB6F-B6200ECA7416}"/>
              </a:ext>
            </a:extLst>
          </p:cNvPr>
          <p:cNvSpPr txBox="1">
            <a:spLocks/>
          </p:cNvSpPr>
          <p:nvPr/>
        </p:nvSpPr>
        <p:spPr>
          <a:xfrm>
            <a:off x="3730430" y="4016076"/>
            <a:ext cx="5232499" cy="511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CAFC"/>
              </a:buClr>
              <a:buSzPts val="1800"/>
              <a:buFont typeface="Raleway"/>
              <a:buChar char="▫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ECE5"/>
              </a:buClr>
              <a:buSzPts val="1800"/>
              <a:buFont typeface="Raleway"/>
              <a:buChar char="◦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■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■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■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s-ES" sz="1200" b="1">
                <a:solidFill>
                  <a:schemeClr val="accent2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INVARIABLES</a:t>
            </a:r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: </a:t>
            </a:r>
            <a:r>
              <a:rPr lang="es-ES" sz="1200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adverbios, preposiciones y conjunciones</a:t>
            </a:r>
          </a:p>
        </p:txBody>
      </p:sp>
      <p:sp>
        <p:nvSpPr>
          <p:cNvPr id="27" name="Google Shape;80;p14">
            <a:extLst>
              <a:ext uri="{FF2B5EF4-FFF2-40B4-BE49-F238E27FC236}">
                <a16:creationId xmlns:a16="http://schemas.microsoft.com/office/drawing/2014/main" id="{B62E7622-3B7F-4F3F-8DBD-28216EC33E34}"/>
              </a:ext>
            </a:extLst>
          </p:cNvPr>
          <p:cNvSpPr txBox="1">
            <a:spLocks/>
          </p:cNvSpPr>
          <p:nvPr/>
        </p:nvSpPr>
        <p:spPr>
          <a:xfrm>
            <a:off x="3730430" y="3515105"/>
            <a:ext cx="3005800" cy="511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CAFC"/>
              </a:buClr>
              <a:buSzPts val="1800"/>
              <a:buFont typeface="Raleway"/>
              <a:buChar char="▫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ECE5"/>
              </a:buClr>
              <a:buSzPts val="1800"/>
              <a:buFont typeface="Raleway"/>
              <a:buChar char="◦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■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■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■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s-ES" sz="1200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admiten morfemas de </a:t>
            </a:r>
            <a:r>
              <a:rPr lang="es-ES" sz="1200" u="sng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género</a:t>
            </a:r>
            <a:r>
              <a:rPr lang="es-ES" sz="1200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y </a:t>
            </a:r>
            <a:r>
              <a:rPr lang="es-ES" sz="1200" u="sng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número</a:t>
            </a:r>
            <a:endParaRPr lang="es-ES" sz="1200">
              <a:solidFill>
                <a:schemeClr val="tx1"/>
              </a:solidFill>
              <a:latin typeface="Noto Serif Light" panose="02020402060505020204" pitchFamily="18"/>
              <a:ea typeface="Noto Serif Light" panose="02020402060505020204" pitchFamily="18"/>
              <a:cs typeface="Noto Serif Light" panose="02020402060505020204" pitchFamily="18"/>
            </a:endParaRPr>
          </a:p>
        </p:txBody>
      </p:sp>
      <p:sp>
        <p:nvSpPr>
          <p:cNvPr id="19" name="Flecha: doblada hacia arriba 18">
            <a:extLst>
              <a:ext uri="{FF2B5EF4-FFF2-40B4-BE49-F238E27FC236}">
                <a16:creationId xmlns:a16="http://schemas.microsoft.com/office/drawing/2014/main" id="{E0184445-F9AF-4F96-B25B-3F48AEBBAEF0}"/>
              </a:ext>
            </a:extLst>
          </p:cNvPr>
          <p:cNvSpPr/>
          <p:nvPr/>
        </p:nvSpPr>
        <p:spPr>
          <a:xfrm rot="5400000">
            <a:off x="3547010" y="3380183"/>
            <a:ext cx="272024" cy="255857"/>
          </a:xfrm>
          <a:prstGeom prst="bentUp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Flecha: doblada hacia arriba 28">
            <a:extLst>
              <a:ext uri="{FF2B5EF4-FFF2-40B4-BE49-F238E27FC236}">
                <a16:creationId xmlns:a16="http://schemas.microsoft.com/office/drawing/2014/main" id="{B979DA8C-D8DA-46E1-AFDD-B26DC3B8E152}"/>
              </a:ext>
            </a:extLst>
          </p:cNvPr>
          <p:cNvSpPr/>
          <p:nvPr/>
        </p:nvSpPr>
        <p:spPr>
          <a:xfrm rot="5400000">
            <a:off x="3241722" y="3774175"/>
            <a:ext cx="882597" cy="255857"/>
          </a:xfrm>
          <a:prstGeom prst="bentUp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Google Shape;80;p14">
            <a:extLst>
              <a:ext uri="{FF2B5EF4-FFF2-40B4-BE49-F238E27FC236}">
                <a16:creationId xmlns:a16="http://schemas.microsoft.com/office/drawing/2014/main" id="{751E384E-2A34-4544-BC84-8163F6864928}"/>
              </a:ext>
            </a:extLst>
          </p:cNvPr>
          <p:cNvSpPr txBox="1">
            <a:spLocks/>
          </p:cNvSpPr>
          <p:nvPr/>
        </p:nvSpPr>
        <p:spPr>
          <a:xfrm>
            <a:off x="3730429" y="4187444"/>
            <a:ext cx="3841143" cy="511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CAFC"/>
              </a:buClr>
              <a:buSzPts val="1800"/>
              <a:buFont typeface="Raleway"/>
              <a:buChar char="▫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ECE5"/>
              </a:buClr>
              <a:buSzPts val="1800"/>
              <a:buFont typeface="Raleway"/>
              <a:buChar char="◦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■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■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■"/>
              <a:defRPr sz="1800" b="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s-ES" sz="1200" u="sng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no</a:t>
            </a:r>
            <a:r>
              <a:rPr lang="es-ES" sz="1200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admiten morfemas de </a:t>
            </a:r>
            <a:r>
              <a:rPr lang="es-ES" sz="1200" u="sng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género</a:t>
            </a:r>
            <a:r>
              <a:rPr lang="es-ES" sz="1200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y </a:t>
            </a:r>
            <a:r>
              <a:rPr lang="es-ES" sz="1200" u="sng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número</a:t>
            </a:r>
            <a:endParaRPr lang="es-ES" sz="1200">
              <a:solidFill>
                <a:schemeClr val="tx1"/>
              </a:solidFill>
              <a:latin typeface="Noto Serif Light" panose="02020402060505020204" pitchFamily="18"/>
              <a:ea typeface="Noto Serif Light" panose="02020402060505020204" pitchFamily="18"/>
              <a:cs typeface="Noto Serif Light" panose="02020402060505020204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858971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8B83C2AC-8B59-4817-9A74-AF274B4719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6</a:t>
            </a:fld>
            <a:endParaRPr lang="es-ES"/>
          </a:p>
        </p:txBody>
      </p:sp>
      <p:sp>
        <p:nvSpPr>
          <p:cNvPr id="5" name="Google Shape;77;p14">
            <a:extLst>
              <a:ext uri="{FF2B5EF4-FFF2-40B4-BE49-F238E27FC236}">
                <a16:creationId xmlns:a16="http://schemas.microsoft.com/office/drawing/2014/main" id="{94FB1268-B2D7-4C94-B838-2C48DD3D80FF}"/>
              </a:ext>
            </a:extLst>
          </p:cNvPr>
          <p:cNvSpPr txBox="1">
            <a:spLocks/>
          </p:cNvSpPr>
          <p:nvPr/>
        </p:nvSpPr>
        <p:spPr>
          <a:xfrm>
            <a:off x="173183" y="92186"/>
            <a:ext cx="8714508" cy="6698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3000">
                <a:solidFill>
                  <a:schemeClr val="accent2"/>
                </a:solidFill>
                <a:latin typeface="Abril Fatface" panose="020B0604020202020204" charset="0"/>
              </a:rPr>
              <a:t>Estructura de las palabras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9A69982-B7F0-46B1-A62E-AC1F849CEA5C}"/>
              </a:ext>
            </a:extLst>
          </p:cNvPr>
          <p:cNvSpPr txBox="1"/>
          <p:nvPr/>
        </p:nvSpPr>
        <p:spPr>
          <a:xfrm>
            <a:off x="173183" y="2015836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MONEMAS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07C794EF-572D-4EFA-9981-BDFEF8AD6A60}"/>
              </a:ext>
            </a:extLst>
          </p:cNvPr>
          <p:cNvSpPr/>
          <p:nvPr/>
        </p:nvSpPr>
        <p:spPr>
          <a:xfrm>
            <a:off x="117764" y="1955224"/>
            <a:ext cx="1294861" cy="461665"/>
          </a:xfrm>
          <a:prstGeom prst="ellips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979BA7E-D259-4497-A189-3D9848D442B2}"/>
              </a:ext>
            </a:extLst>
          </p:cNvPr>
          <p:cNvSpPr txBox="1"/>
          <p:nvPr/>
        </p:nvSpPr>
        <p:spPr>
          <a:xfrm>
            <a:off x="13854" y="2394221"/>
            <a:ext cx="1537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(unidad lingüística más pequeña)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4D275CE8-CF95-4BD2-AC21-FF2DF5A3E2E5}"/>
              </a:ext>
            </a:extLst>
          </p:cNvPr>
          <p:cNvCxnSpPr>
            <a:cxnSpLocks/>
            <a:stCxn id="7" idx="6"/>
          </p:cNvCxnSpPr>
          <p:nvPr/>
        </p:nvCxnSpPr>
        <p:spPr>
          <a:xfrm flipV="1">
            <a:off x="1412625" y="1053839"/>
            <a:ext cx="654205" cy="113221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E3767F5-8F32-4857-B605-FA0113FD2160}"/>
              </a:ext>
            </a:extLst>
          </p:cNvPr>
          <p:cNvSpPr txBox="1"/>
          <p:nvPr/>
        </p:nvSpPr>
        <p:spPr>
          <a:xfrm>
            <a:off x="2001981" y="827043"/>
            <a:ext cx="3456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u="heavy">
                <a:uFill>
                  <a:solidFill>
                    <a:schemeClr val="accent2"/>
                  </a:solidFill>
                </a:uFill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LEXEMAS/MORFEMAS LÉXICOS/RAÍZ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310544D-7C43-4F2F-8C46-90B13740CCF5}"/>
              </a:ext>
            </a:extLst>
          </p:cNvPr>
          <p:cNvSpPr txBox="1"/>
          <p:nvPr/>
        </p:nvSpPr>
        <p:spPr>
          <a:xfrm>
            <a:off x="2050472" y="1061970"/>
            <a:ext cx="5006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Es la parte </a:t>
            </a:r>
            <a:r>
              <a:rPr lang="es-ES" sz="1200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invariable</a:t>
            </a:r>
            <a:r>
              <a:rPr lang="es-ES" sz="1200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de una palabra que aporta el </a:t>
            </a:r>
            <a:r>
              <a:rPr lang="es-ES" sz="1200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significado léxico</a:t>
            </a:r>
            <a:endParaRPr lang="es-ES" sz="1200">
              <a:solidFill>
                <a:schemeClr val="tx1"/>
              </a:solidFill>
              <a:latin typeface="Noto Serif Light" panose="02020402060505020204" pitchFamily="18"/>
              <a:ea typeface="Noto Serif Light" panose="02020402060505020204" pitchFamily="18"/>
              <a:cs typeface="Noto Serif Light" panose="02020402060505020204" pitchFamily="18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9710E7F-5C08-4916-9924-5A8EB1E8D371}"/>
              </a:ext>
            </a:extLst>
          </p:cNvPr>
          <p:cNvSpPr txBox="1"/>
          <p:nvPr/>
        </p:nvSpPr>
        <p:spPr>
          <a:xfrm>
            <a:off x="6858396" y="1061969"/>
            <a:ext cx="1369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latin typeface="Raleway" panose="020B0604020202020204" charset="0"/>
              </a:rPr>
              <a:t>(realidad referida)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21292107-4934-4BB4-BA8A-F8BD85E05E09}"/>
              </a:ext>
            </a:extLst>
          </p:cNvPr>
          <p:cNvSpPr txBox="1"/>
          <p:nvPr/>
        </p:nvSpPr>
        <p:spPr>
          <a:xfrm>
            <a:off x="2351808" y="1260136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u="sng">
                <a:latin typeface="Raleway" panose="020B0604020202020204" charset="0"/>
              </a:rPr>
              <a:t>mes</a:t>
            </a:r>
            <a:r>
              <a:rPr lang="es-ES" sz="1200">
                <a:latin typeface="Raleway" panose="020B0604020202020204" charset="0"/>
              </a:rPr>
              <a:t>ita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428DB7D2-739F-4FA1-94DA-9A3F8EC2BD5B}"/>
              </a:ext>
            </a:extLst>
          </p:cNvPr>
          <p:cNvSpPr txBox="1"/>
          <p:nvPr/>
        </p:nvSpPr>
        <p:spPr>
          <a:xfrm>
            <a:off x="2098963" y="1267063"/>
            <a:ext cx="4502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>
                <a:solidFill>
                  <a:schemeClr val="accent2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EJ: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80FD2DC-7E02-4C81-8B2C-187C5C079E50}"/>
              </a:ext>
            </a:extLst>
          </p:cNvPr>
          <p:cNvSpPr txBox="1"/>
          <p:nvPr/>
        </p:nvSpPr>
        <p:spPr>
          <a:xfrm>
            <a:off x="1902114" y="3103549"/>
            <a:ext cx="1599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u="heavy">
                <a:uFill>
                  <a:solidFill>
                    <a:schemeClr val="accent2"/>
                  </a:solidFill>
                </a:uFill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MORFEMAS GRAMATICALES</a:t>
            </a: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2E2AA453-6D50-4AE4-8E35-18AAFB43412C}"/>
              </a:ext>
            </a:extLst>
          </p:cNvPr>
          <p:cNvCxnSpPr>
            <a:cxnSpLocks/>
            <a:stCxn id="7" idx="6"/>
          </p:cNvCxnSpPr>
          <p:nvPr/>
        </p:nvCxnSpPr>
        <p:spPr>
          <a:xfrm>
            <a:off x="1412625" y="2186057"/>
            <a:ext cx="538786" cy="106872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76F7086B-8862-46FF-9AEA-5964C7702A62}"/>
              </a:ext>
            </a:extLst>
          </p:cNvPr>
          <p:cNvCxnSpPr>
            <a:cxnSpLocks/>
            <a:endCxn id="25" idx="1"/>
          </p:cNvCxnSpPr>
          <p:nvPr/>
        </p:nvCxnSpPr>
        <p:spPr>
          <a:xfrm flipV="1">
            <a:off x="3385118" y="2203727"/>
            <a:ext cx="389316" cy="125108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E816C007-D8BF-4BD3-8557-5AF43B2A493F}"/>
              </a:ext>
            </a:extLst>
          </p:cNvPr>
          <p:cNvCxnSpPr>
            <a:cxnSpLocks/>
            <a:endCxn id="33" idx="1"/>
          </p:cNvCxnSpPr>
          <p:nvPr/>
        </p:nvCxnSpPr>
        <p:spPr>
          <a:xfrm>
            <a:off x="3385118" y="3454811"/>
            <a:ext cx="219278" cy="40270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CuadroTexto 24">
            <a:extLst>
              <a:ext uri="{FF2B5EF4-FFF2-40B4-BE49-F238E27FC236}">
                <a16:creationId xmlns:a16="http://schemas.microsoft.com/office/drawing/2014/main" id="{14864DD8-C167-430D-A7E3-5C313E413F24}"/>
              </a:ext>
            </a:extLst>
          </p:cNvPr>
          <p:cNvSpPr txBox="1"/>
          <p:nvPr/>
        </p:nvSpPr>
        <p:spPr>
          <a:xfrm>
            <a:off x="3774434" y="2049838"/>
            <a:ext cx="2765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u="heavy">
                <a:uFill>
                  <a:solidFill>
                    <a:schemeClr val="accent2"/>
                  </a:solidFill>
                </a:uFill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MORFEMAS INDEPENDIENTES</a:t>
            </a:r>
          </a:p>
        </p:txBody>
      </p: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3656B7FF-9A70-4483-9E60-5AC627C5B5EF}"/>
              </a:ext>
            </a:extLst>
          </p:cNvPr>
          <p:cNvCxnSpPr/>
          <p:nvPr/>
        </p:nvCxnSpPr>
        <p:spPr>
          <a:xfrm>
            <a:off x="6439489" y="2203726"/>
            <a:ext cx="20089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CuadroTexto 27">
            <a:extLst>
              <a:ext uri="{FF2B5EF4-FFF2-40B4-BE49-F238E27FC236}">
                <a16:creationId xmlns:a16="http://schemas.microsoft.com/office/drawing/2014/main" id="{82D322FA-5743-42C4-BBDF-B4E4CAEE8C5D}"/>
              </a:ext>
            </a:extLst>
          </p:cNvPr>
          <p:cNvSpPr txBox="1"/>
          <p:nvPr/>
        </p:nvSpPr>
        <p:spPr>
          <a:xfrm>
            <a:off x="6569027" y="2065226"/>
            <a:ext cx="2464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Construyen palabras por sí solos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F411E990-6B1D-491B-810C-659CD762BBD2}"/>
              </a:ext>
            </a:extLst>
          </p:cNvPr>
          <p:cNvSpPr txBox="1"/>
          <p:nvPr/>
        </p:nvSpPr>
        <p:spPr>
          <a:xfrm>
            <a:off x="3836358" y="2297459"/>
            <a:ext cx="48381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latin typeface="Raleway" panose="020B0604020202020204" charset="0"/>
              </a:rPr>
              <a:t>ARTÍCULOS, PRONOMBRES, PREPOSICIONES y CONJUNCIONES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632BF5C4-9BA4-4329-B55D-A774051D3C0C}"/>
              </a:ext>
            </a:extLst>
          </p:cNvPr>
          <p:cNvSpPr/>
          <p:nvPr/>
        </p:nvSpPr>
        <p:spPr>
          <a:xfrm>
            <a:off x="7482909" y="1893522"/>
            <a:ext cx="14879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(no necesitan raíz)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5D51F976-8526-438C-8345-2DAACADFA2D6}"/>
              </a:ext>
            </a:extLst>
          </p:cNvPr>
          <p:cNvSpPr txBox="1"/>
          <p:nvPr/>
        </p:nvSpPr>
        <p:spPr>
          <a:xfrm>
            <a:off x="3604396" y="3703627"/>
            <a:ext cx="25779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u="heavy">
                <a:uFill>
                  <a:solidFill>
                    <a:schemeClr val="accent2"/>
                  </a:solidFill>
                </a:uFill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MORFEMAS DEPENDIENTES</a:t>
            </a:r>
          </a:p>
        </p:txBody>
      </p: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30E21659-03EB-445D-BB7E-4735B261767F}"/>
              </a:ext>
            </a:extLst>
          </p:cNvPr>
          <p:cNvCxnSpPr>
            <a:cxnSpLocks/>
          </p:cNvCxnSpPr>
          <p:nvPr/>
        </p:nvCxnSpPr>
        <p:spPr>
          <a:xfrm flipV="1">
            <a:off x="6115839" y="3208910"/>
            <a:ext cx="139611" cy="6873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7B941011-911C-4141-9C49-B34BDC578B34}"/>
              </a:ext>
            </a:extLst>
          </p:cNvPr>
          <p:cNvCxnSpPr>
            <a:cxnSpLocks/>
          </p:cNvCxnSpPr>
          <p:nvPr/>
        </p:nvCxnSpPr>
        <p:spPr>
          <a:xfrm>
            <a:off x="6111579" y="3869224"/>
            <a:ext cx="95911" cy="78199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6" name="CuadroTexto 45">
            <a:extLst>
              <a:ext uri="{FF2B5EF4-FFF2-40B4-BE49-F238E27FC236}">
                <a16:creationId xmlns:a16="http://schemas.microsoft.com/office/drawing/2014/main" id="{A3468B69-274D-4855-8D5D-B6F9184023DD}"/>
              </a:ext>
            </a:extLst>
          </p:cNvPr>
          <p:cNvSpPr txBox="1"/>
          <p:nvPr/>
        </p:nvSpPr>
        <p:spPr>
          <a:xfrm>
            <a:off x="6159534" y="2964017"/>
            <a:ext cx="10342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uFill>
                  <a:solidFill>
                    <a:schemeClr val="accent2"/>
                  </a:solidFill>
                </a:uFill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FLEXIVOS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23E41378-9BF4-42BD-BE09-4579A5A57365}"/>
              </a:ext>
            </a:extLst>
          </p:cNvPr>
          <p:cNvSpPr txBox="1"/>
          <p:nvPr/>
        </p:nvSpPr>
        <p:spPr>
          <a:xfrm>
            <a:off x="6159534" y="4503676"/>
            <a:ext cx="1362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uFill>
                  <a:solidFill>
                    <a:schemeClr val="accent2"/>
                  </a:solidFill>
                </a:uFill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DERIVATIVOS</a:t>
            </a:r>
          </a:p>
        </p:txBody>
      </p:sp>
      <p:sp>
        <p:nvSpPr>
          <p:cNvPr id="58" name="Rectángulo 57">
            <a:extLst>
              <a:ext uri="{FF2B5EF4-FFF2-40B4-BE49-F238E27FC236}">
                <a16:creationId xmlns:a16="http://schemas.microsoft.com/office/drawing/2014/main" id="{E78EA11B-8998-466C-AE06-0691CE9B9949}"/>
              </a:ext>
            </a:extLst>
          </p:cNvPr>
          <p:cNvSpPr/>
          <p:nvPr/>
        </p:nvSpPr>
        <p:spPr>
          <a:xfrm>
            <a:off x="3617559" y="3920470"/>
            <a:ext cx="24460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Necesitan una raíz para formar palabras</a:t>
            </a:r>
          </a:p>
        </p:txBody>
      </p: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47C3B812-A158-4D02-AE15-2BDC10E3B296}"/>
              </a:ext>
            </a:extLst>
          </p:cNvPr>
          <p:cNvCxnSpPr>
            <a:cxnSpLocks/>
          </p:cNvCxnSpPr>
          <p:nvPr/>
        </p:nvCxnSpPr>
        <p:spPr>
          <a:xfrm flipV="1">
            <a:off x="7123985" y="2829269"/>
            <a:ext cx="179311" cy="30977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A89F5275-4F41-459F-90DD-09D65C7CDA9B}"/>
              </a:ext>
            </a:extLst>
          </p:cNvPr>
          <p:cNvCxnSpPr>
            <a:cxnSpLocks/>
          </p:cNvCxnSpPr>
          <p:nvPr/>
        </p:nvCxnSpPr>
        <p:spPr>
          <a:xfrm>
            <a:off x="7127103" y="3117105"/>
            <a:ext cx="134419" cy="37085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3" name="CuadroTexto 62">
            <a:extLst>
              <a:ext uri="{FF2B5EF4-FFF2-40B4-BE49-F238E27FC236}">
                <a16:creationId xmlns:a16="http://schemas.microsoft.com/office/drawing/2014/main" id="{D4CBB61D-9B56-4F04-A2B7-52425D2B5C05}"/>
              </a:ext>
            </a:extLst>
          </p:cNvPr>
          <p:cNvSpPr txBox="1"/>
          <p:nvPr/>
        </p:nvSpPr>
        <p:spPr>
          <a:xfrm>
            <a:off x="7222117" y="2639463"/>
            <a:ext cx="10935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uFill>
                  <a:solidFill>
                    <a:schemeClr val="accent2"/>
                  </a:solidFill>
                </a:uFill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NOMINALES</a:t>
            </a: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3F82D73F-B813-497E-BCA3-3A7517D90B21}"/>
              </a:ext>
            </a:extLst>
          </p:cNvPr>
          <p:cNvSpPr txBox="1"/>
          <p:nvPr/>
        </p:nvSpPr>
        <p:spPr>
          <a:xfrm>
            <a:off x="7193791" y="3349770"/>
            <a:ext cx="9701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uFill>
                  <a:solidFill>
                    <a:schemeClr val="accent2"/>
                  </a:solidFill>
                </a:uFill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VERBALES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74EEBF02-11C9-412E-8F06-A5BB4D995D7B}"/>
              </a:ext>
            </a:extLst>
          </p:cNvPr>
          <p:cNvSpPr txBox="1"/>
          <p:nvPr/>
        </p:nvSpPr>
        <p:spPr>
          <a:xfrm>
            <a:off x="8312402" y="2491170"/>
            <a:ext cx="720069" cy="5155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lnSpc>
                <a:spcPct val="150000"/>
              </a:lnSpc>
            </a:pPr>
            <a:r>
              <a:rPr lang="es-ES" sz="1100">
                <a:uFill>
                  <a:solidFill>
                    <a:schemeClr val="accent2"/>
                  </a:solidFill>
                </a:u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Género</a:t>
            </a:r>
          </a:p>
          <a:p>
            <a:r>
              <a:rPr lang="es-ES" sz="1100">
                <a:uFill>
                  <a:solidFill>
                    <a:schemeClr val="accent2"/>
                  </a:solidFill>
                </a:u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Número</a:t>
            </a: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943DCD45-C650-4634-9017-ACD7C871E0E8}"/>
              </a:ext>
            </a:extLst>
          </p:cNvPr>
          <p:cNvSpPr txBox="1"/>
          <p:nvPr/>
        </p:nvSpPr>
        <p:spPr>
          <a:xfrm>
            <a:off x="8309368" y="3006696"/>
            <a:ext cx="720069" cy="9900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spcAft>
                <a:spcPts val="100"/>
              </a:spcAft>
            </a:pPr>
            <a:r>
              <a:rPr lang="es-ES" sz="1100">
                <a:uFill>
                  <a:solidFill>
                    <a:schemeClr val="accent2"/>
                  </a:solidFill>
                </a:u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Persona</a:t>
            </a:r>
          </a:p>
          <a:p>
            <a:pPr lvl="1">
              <a:spcAft>
                <a:spcPts val="100"/>
              </a:spcAft>
            </a:pPr>
            <a:r>
              <a:rPr lang="es-ES" sz="1100">
                <a:uFill>
                  <a:solidFill>
                    <a:schemeClr val="accent2"/>
                  </a:solidFill>
                </a:u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Número</a:t>
            </a:r>
          </a:p>
          <a:p>
            <a:pPr lvl="1">
              <a:spcAft>
                <a:spcPts val="100"/>
              </a:spcAft>
            </a:pPr>
            <a:r>
              <a:rPr lang="es-ES" sz="1100">
                <a:uFill>
                  <a:solidFill>
                    <a:schemeClr val="accent2"/>
                  </a:solidFill>
                </a:u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Tiempo</a:t>
            </a:r>
          </a:p>
          <a:p>
            <a:pPr lvl="1">
              <a:spcAft>
                <a:spcPts val="100"/>
              </a:spcAft>
            </a:pPr>
            <a:r>
              <a:rPr lang="es-ES" sz="1100">
                <a:uFill>
                  <a:solidFill>
                    <a:schemeClr val="accent2"/>
                  </a:solidFill>
                </a:u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Modo</a:t>
            </a:r>
          </a:p>
          <a:p>
            <a:pPr lvl="1">
              <a:spcAft>
                <a:spcPts val="100"/>
              </a:spcAft>
            </a:pPr>
            <a:r>
              <a:rPr lang="es-ES" sz="1100">
                <a:uFill>
                  <a:solidFill>
                    <a:schemeClr val="accent2"/>
                  </a:solidFill>
                </a:u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Aspecto</a:t>
            </a:r>
          </a:p>
        </p:txBody>
      </p:sp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421E1CF6-EB0C-48B9-A321-F1635F6DC01D}"/>
              </a:ext>
            </a:extLst>
          </p:cNvPr>
          <p:cNvCxnSpPr>
            <a:cxnSpLocks/>
          </p:cNvCxnSpPr>
          <p:nvPr/>
        </p:nvCxnSpPr>
        <p:spPr>
          <a:xfrm flipH="1">
            <a:off x="8230006" y="2657286"/>
            <a:ext cx="158724" cy="12626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6" name="Conector recto 75">
            <a:extLst>
              <a:ext uri="{FF2B5EF4-FFF2-40B4-BE49-F238E27FC236}">
                <a16:creationId xmlns:a16="http://schemas.microsoft.com/office/drawing/2014/main" id="{E010A647-6B3B-4BBB-B728-E67160D35019}"/>
              </a:ext>
            </a:extLst>
          </p:cNvPr>
          <p:cNvCxnSpPr>
            <a:cxnSpLocks/>
          </p:cNvCxnSpPr>
          <p:nvPr/>
        </p:nvCxnSpPr>
        <p:spPr>
          <a:xfrm flipH="1" flipV="1">
            <a:off x="8227188" y="2778398"/>
            <a:ext cx="161542" cy="9538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1" name="Conector recto 80">
            <a:extLst>
              <a:ext uri="{FF2B5EF4-FFF2-40B4-BE49-F238E27FC236}">
                <a16:creationId xmlns:a16="http://schemas.microsoft.com/office/drawing/2014/main" id="{9EA38687-266D-44B4-8020-125BCDD22656}"/>
              </a:ext>
            </a:extLst>
          </p:cNvPr>
          <p:cNvCxnSpPr>
            <a:cxnSpLocks/>
          </p:cNvCxnSpPr>
          <p:nvPr/>
        </p:nvCxnSpPr>
        <p:spPr>
          <a:xfrm flipH="1">
            <a:off x="8084674" y="3139042"/>
            <a:ext cx="304056" cy="34589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3" name="Conector recto 82">
            <a:extLst>
              <a:ext uri="{FF2B5EF4-FFF2-40B4-BE49-F238E27FC236}">
                <a16:creationId xmlns:a16="http://schemas.microsoft.com/office/drawing/2014/main" id="{46E25F91-F37F-4169-B62A-80AD00F2F556}"/>
              </a:ext>
            </a:extLst>
          </p:cNvPr>
          <p:cNvCxnSpPr>
            <a:cxnSpLocks/>
          </p:cNvCxnSpPr>
          <p:nvPr/>
        </p:nvCxnSpPr>
        <p:spPr>
          <a:xfrm flipH="1">
            <a:off x="8084674" y="3306019"/>
            <a:ext cx="303948" cy="18109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id="{7BC40D8A-4D8F-411C-89AF-1AEBBDE6228C}"/>
              </a:ext>
            </a:extLst>
          </p:cNvPr>
          <p:cNvCxnSpPr>
            <a:cxnSpLocks/>
          </p:cNvCxnSpPr>
          <p:nvPr/>
        </p:nvCxnSpPr>
        <p:spPr>
          <a:xfrm flipH="1">
            <a:off x="8092329" y="3484935"/>
            <a:ext cx="28863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8" name="Conector recto 87">
            <a:extLst>
              <a:ext uri="{FF2B5EF4-FFF2-40B4-BE49-F238E27FC236}">
                <a16:creationId xmlns:a16="http://schemas.microsoft.com/office/drawing/2014/main" id="{B7CC557A-465D-436A-A368-3114AAC26991}"/>
              </a:ext>
            </a:extLst>
          </p:cNvPr>
          <p:cNvCxnSpPr>
            <a:cxnSpLocks/>
          </p:cNvCxnSpPr>
          <p:nvPr/>
        </p:nvCxnSpPr>
        <p:spPr>
          <a:xfrm flipH="1" flipV="1">
            <a:off x="8080225" y="3484935"/>
            <a:ext cx="300742" cy="18558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0" name="Conector recto 89">
            <a:extLst>
              <a:ext uri="{FF2B5EF4-FFF2-40B4-BE49-F238E27FC236}">
                <a16:creationId xmlns:a16="http://schemas.microsoft.com/office/drawing/2014/main" id="{80CF5B7E-7506-4B11-8907-5514D5F2B5C2}"/>
              </a:ext>
            </a:extLst>
          </p:cNvPr>
          <p:cNvCxnSpPr>
            <a:cxnSpLocks/>
          </p:cNvCxnSpPr>
          <p:nvPr/>
        </p:nvCxnSpPr>
        <p:spPr>
          <a:xfrm flipH="1" flipV="1">
            <a:off x="8084620" y="3487724"/>
            <a:ext cx="296347" cy="36979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2" name="CuadroTexto 91">
            <a:extLst>
              <a:ext uri="{FF2B5EF4-FFF2-40B4-BE49-F238E27FC236}">
                <a16:creationId xmlns:a16="http://schemas.microsoft.com/office/drawing/2014/main" id="{A84BC7F2-6409-4560-BF2C-1F348039FD05}"/>
              </a:ext>
            </a:extLst>
          </p:cNvPr>
          <p:cNvSpPr txBox="1"/>
          <p:nvPr/>
        </p:nvSpPr>
        <p:spPr>
          <a:xfrm>
            <a:off x="7248487" y="2764369"/>
            <a:ext cx="1011815" cy="2778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lnSpc>
                <a:spcPct val="150000"/>
              </a:lnSpc>
            </a:pPr>
            <a:r>
              <a:rPr lang="es-ES" sz="900">
                <a:uFill>
                  <a:solidFill>
                    <a:schemeClr val="accent2"/>
                  </a:solidFill>
                </a:u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forma nombres</a:t>
            </a:r>
          </a:p>
        </p:txBody>
      </p:sp>
      <p:sp>
        <p:nvSpPr>
          <p:cNvPr id="93" name="CuadroTexto 92">
            <a:extLst>
              <a:ext uri="{FF2B5EF4-FFF2-40B4-BE49-F238E27FC236}">
                <a16:creationId xmlns:a16="http://schemas.microsoft.com/office/drawing/2014/main" id="{E569B29D-BFF1-4F7B-8B85-4B1260FC6B71}"/>
              </a:ext>
            </a:extLst>
          </p:cNvPr>
          <p:cNvSpPr txBox="1"/>
          <p:nvPr/>
        </p:nvSpPr>
        <p:spPr>
          <a:xfrm>
            <a:off x="7213562" y="3523904"/>
            <a:ext cx="104227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s-ES" sz="900">
                <a:uFill>
                  <a:solidFill>
                    <a:schemeClr val="accent2"/>
                  </a:solidFill>
                </a:u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forma verbos</a:t>
            </a:r>
          </a:p>
          <a:p>
            <a:pPr lvl="1"/>
            <a:r>
              <a:rPr lang="es-ES" sz="900">
                <a:uFill>
                  <a:solidFill>
                    <a:schemeClr val="accent2"/>
                  </a:solidFill>
                </a:u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*v.impersonales</a:t>
            </a:r>
            <a:br>
              <a:rPr lang="es-ES" sz="900">
                <a:uFill>
                  <a:solidFill>
                    <a:schemeClr val="accent2"/>
                  </a:solidFill>
                </a:u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</a:br>
            <a:r>
              <a:rPr lang="es-ES" sz="900">
                <a:uFill>
                  <a:solidFill>
                    <a:schemeClr val="accent2"/>
                  </a:solidFill>
                </a:u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no</a:t>
            </a:r>
          </a:p>
        </p:txBody>
      </p:sp>
      <p:sp>
        <p:nvSpPr>
          <p:cNvPr id="94" name="Rectángulo 93">
            <a:extLst>
              <a:ext uri="{FF2B5EF4-FFF2-40B4-BE49-F238E27FC236}">
                <a16:creationId xmlns:a16="http://schemas.microsoft.com/office/drawing/2014/main" id="{7DC93A42-9C0B-4FC1-ABC1-82C131BA791B}"/>
              </a:ext>
            </a:extLst>
          </p:cNvPr>
          <p:cNvSpPr/>
          <p:nvPr/>
        </p:nvSpPr>
        <p:spPr>
          <a:xfrm>
            <a:off x="5934951" y="4700236"/>
            <a:ext cx="1743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900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Crean palabras nuevas con otro significado añadido</a:t>
            </a: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D6A502D9-5E58-4F98-B310-DB17354231CE}"/>
              </a:ext>
            </a:extLst>
          </p:cNvPr>
          <p:cNvSpPr txBox="1"/>
          <p:nvPr/>
        </p:nvSpPr>
        <p:spPr>
          <a:xfrm>
            <a:off x="7482909" y="4328050"/>
            <a:ext cx="1739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uFill>
                  <a:solidFill>
                    <a:schemeClr val="accent2"/>
                  </a:solidFill>
                </a:uFill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PREFIJOS</a:t>
            </a:r>
          </a:p>
          <a:p>
            <a:r>
              <a:rPr lang="es-ES" sz="1200" b="1">
                <a:uFill>
                  <a:solidFill>
                    <a:schemeClr val="accent2"/>
                  </a:solidFill>
                </a:uFill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INTERFIJOS/INFIJOS</a:t>
            </a:r>
          </a:p>
          <a:p>
            <a:r>
              <a:rPr lang="es-ES" sz="1200" b="1">
                <a:uFill>
                  <a:solidFill>
                    <a:schemeClr val="accent2"/>
                  </a:solidFill>
                </a:uFill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SUFIJOS</a:t>
            </a:r>
          </a:p>
        </p:txBody>
      </p:sp>
      <p:cxnSp>
        <p:nvCxnSpPr>
          <p:cNvPr id="96" name="Conector recto 95">
            <a:extLst>
              <a:ext uri="{FF2B5EF4-FFF2-40B4-BE49-F238E27FC236}">
                <a16:creationId xmlns:a16="http://schemas.microsoft.com/office/drawing/2014/main" id="{F914BE90-B8F9-40DF-A358-09D7E25B8BE4}"/>
              </a:ext>
            </a:extLst>
          </p:cNvPr>
          <p:cNvCxnSpPr>
            <a:cxnSpLocks/>
          </p:cNvCxnSpPr>
          <p:nvPr/>
        </p:nvCxnSpPr>
        <p:spPr>
          <a:xfrm flipV="1">
            <a:off x="7435522" y="4474374"/>
            <a:ext cx="107517" cy="1684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8" name="Conector recto 97">
            <a:extLst>
              <a:ext uri="{FF2B5EF4-FFF2-40B4-BE49-F238E27FC236}">
                <a16:creationId xmlns:a16="http://schemas.microsoft.com/office/drawing/2014/main" id="{22767926-FCA4-4181-8214-32CB877333EB}"/>
              </a:ext>
            </a:extLst>
          </p:cNvPr>
          <p:cNvCxnSpPr>
            <a:cxnSpLocks/>
          </p:cNvCxnSpPr>
          <p:nvPr/>
        </p:nvCxnSpPr>
        <p:spPr>
          <a:xfrm flipV="1">
            <a:off x="7423730" y="4651214"/>
            <a:ext cx="131100" cy="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2" name="Conector recto 101">
            <a:extLst>
              <a:ext uri="{FF2B5EF4-FFF2-40B4-BE49-F238E27FC236}">
                <a16:creationId xmlns:a16="http://schemas.microsoft.com/office/drawing/2014/main" id="{90B0B533-6E9E-4930-BDBC-9B29A8CDE3CC}"/>
              </a:ext>
            </a:extLst>
          </p:cNvPr>
          <p:cNvCxnSpPr>
            <a:cxnSpLocks/>
          </p:cNvCxnSpPr>
          <p:nvPr/>
        </p:nvCxnSpPr>
        <p:spPr>
          <a:xfrm>
            <a:off x="7432509" y="4653841"/>
            <a:ext cx="98356" cy="16594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ED65F9AD-1A85-42E2-91D6-B49DB6FCCEDE}"/>
              </a:ext>
            </a:extLst>
          </p:cNvPr>
          <p:cNvSpPr txBox="1"/>
          <p:nvPr/>
        </p:nvSpPr>
        <p:spPr>
          <a:xfrm>
            <a:off x="7489280" y="4867318"/>
            <a:ext cx="104227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s-ES" sz="900">
                <a:uFill>
                  <a:solidFill>
                    <a:schemeClr val="accent2"/>
                  </a:solidFill>
                </a:u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*v.impersonales</a:t>
            </a:r>
          </a:p>
        </p:txBody>
      </p:sp>
      <p:sp>
        <p:nvSpPr>
          <p:cNvPr id="107" name="Rectángulo 106">
            <a:extLst>
              <a:ext uri="{FF2B5EF4-FFF2-40B4-BE49-F238E27FC236}">
                <a16:creationId xmlns:a16="http://schemas.microsoft.com/office/drawing/2014/main" id="{200E12C6-2B56-49F1-93DC-D8DB40FD4CB3}"/>
              </a:ext>
            </a:extLst>
          </p:cNvPr>
          <p:cNvSpPr/>
          <p:nvPr/>
        </p:nvSpPr>
        <p:spPr>
          <a:xfrm>
            <a:off x="136494" y="3836888"/>
            <a:ext cx="2499611" cy="11708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100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BASE LÉXICA:</a:t>
            </a:r>
            <a:r>
              <a:rPr lang="es-ES" sz="1100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es la palabra a partir de la cual se forman otras (ORIGEN)</a:t>
            </a:r>
            <a:endParaRPr lang="es-ES" sz="1100" b="1">
              <a:solidFill>
                <a:schemeClr val="tx1"/>
              </a:solidFill>
              <a:latin typeface="Noto Serif Light" panose="02020402060505020204" pitchFamily="18"/>
              <a:ea typeface="Noto Serif Light" panose="02020402060505020204" pitchFamily="18"/>
              <a:cs typeface="Noto Serif Light" panose="02020402060505020204" pitchFamily="18"/>
            </a:endParaRPr>
          </a:p>
        </p:txBody>
      </p:sp>
      <p:sp>
        <p:nvSpPr>
          <p:cNvPr id="108" name="CuadroTexto 107">
            <a:extLst>
              <a:ext uri="{FF2B5EF4-FFF2-40B4-BE49-F238E27FC236}">
                <a16:creationId xmlns:a16="http://schemas.microsoft.com/office/drawing/2014/main" id="{C0601271-3855-45FF-A7B3-08D459A8FE42}"/>
              </a:ext>
            </a:extLst>
          </p:cNvPr>
          <p:cNvSpPr txBox="1"/>
          <p:nvPr/>
        </p:nvSpPr>
        <p:spPr>
          <a:xfrm>
            <a:off x="140745" y="4399192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u="sng">
                <a:latin typeface="Raleway" panose="020B0604020202020204" charset="0"/>
              </a:rPr>
              <a:t>PERRO</a:t>
            </a:r>
          </a:p>
        </p:txBody>
      </p:sp>
      <p:sp>
        <p:nvSpPr>
          <p:cNvPr id="109" name="CuadroTexto 108">
            <a:extLst>
              <a:ext uri="{FF2B5EF4-FFF2-40B4-BE49-F238E27FC236}">
                <a16:creationId xmlns:a16="http://schemas.microsoft.com/office/drawing/2014/main" id="{74D38CD1-4FEB-4E70-BEBA-CF144637C1DE}"/>
              </a:ext>
            </a:extLst>
          </p:cNvPr>
          <p:cNvSpPr txBox="1"/>
          <p:nvPr/>
        </p:nvSpPr>
        <p:spPr>
          <a:xfrm>
            <a:off x="790491" y="4300680"/>
            <a:ext cx="683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latin typeface="Raleway" panose="020B0604020202020204" charset="0"/>
              </a:rPr>
              <a:t>perrito</a:t>
            </a:r>
          </a:p>
          <a:p>
            <a:r>
              <a:rPr lang="es-ES" sz="1200">
                <a:latin typeface="Raleway" panose="020B0604020202020204" charset="0"/>
              </a:rPr>
              <a:t>perrera</a:t>
            </a:r>
          </a:p>
        </p:txBody>
      </p:sp>
      <p:sp>
        <p:nvSpPr>
          <p:cNvPr id="110" name="CuadroTexto 109">
            <a:extLst>
              <a:ext uri="{FF2B5EF4-FFF2-40B4-BE49-F238E27FC236}">
                <a16:creationId xmlns:a16="http://schemas.microsoft.com/office/drawing/2014/main" id="{CC19DD35-8702-42C0-8865-1B52FD0F1670}"/>
              </a:ext>
            </a:extLst>
          </p:cNvPr>
          <p:cNvSpPr txBox="1"/>
          <p:nvPr/>
        </p:nvSpPr>
        <p:spPr>
          <a:xfrm>
            <a:off x="1677315" y="4399192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u="sng">
                <a:latin typeface="Raleway" panose="020B0604020202020204" charset="0"/>
              </a:rPr>
              <a:t>MAR</a:t>
            </a:r>
          </a:p>
        </p:txBody>
      </p:sp>
      <p:sp>
        <p:nvSpPr>
          <p:cNvPr id="112" name="Rectángulo 111">
            <a:extLst>
              <a:ext uri="{FF2B5EF4-FFF2-40B4-BE49-F238E27FC236}">
                <a16:creationId xmlns:a16="http://schemas.microsoft.com/office/drawing/2014/main" id="{0B1F7822-9A80-4E02-95ED-754FD4D3E231}"/>
              </a:ext>
            </a:extLst>
          </p:cNvPr>
          <p:cNvSpPr/>
          <p:nvPr/>
        </p:nvSpPr>
        <p:spPr>
          <a:xfrm>
            <a:off x="121473" y="4591947"/>
            <a:ext cx="76937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900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base léxica</a:t>
            </a:r>
          </a:p>
        </p:txBody>
      </p:sp>
      <p:sp>
        <p:nvSpPr>
          <p:cNvPr id="113" name="Rectángulo 112">
            <a:extLst>
              <a:ext uri="{FF2B5EF4-FFF2-40B4-BE49-F238E27FC236}">
                <a16:creationId xmlns:a16="http://schemas.microsoft.com/office/drawing/2014/main" id="{471C8AF1-8F62-41B0-87D7-3A087E2C2546}"/>
              </a:ext>
            </a:extLst>
          </p:cNvPr>
          <p:cNvSpPr/>
          <p:nvPr/>
        </p:nvSpPr>
        <p:spPr>
          <a:xfrm>
            <a:off x="1497656" y="4590753"/>
            <a:ext cx="955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900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base léxica y raíz coinciden</a:t>
            </a:r>
          </a:p>
        </p:txBody>
      </p:sp>
      <p:cxnSp>
        <p:nvCxnSpPr>
          <p:cNvPr id="115" name="Conector recto 114">
            <a:extLst>
              <a:ext uri="{FF2B5EF4-FFF2-40B4-BE49-F238E27FC236}">
                <a16:creationId xmlns:a16="http://schemas.microsoft.com/office/drawing/2014/main" id="{6AA4C890-E0A8-425C-98CD-BB717CF65962}"/>
              </a:ext>
            </a:extLst>
          </p:cNvPr>
          <p:cNvCxnSpPr>
            <a:cxnSpLocks/>
          </p:cNvCxnSpPr>
          <p:nvPr/>
        </p:nvCxnSpPr>
        <p:spPr>
          <a:xfrm flipV="1">
            <a:off x="752983" y="4456823"/>
            <a:ext cx="117632" cy="8884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9" name="Conector recto 118">
            <a:extLst>
              <a:ext uri="{FF2B5EF4-FFF2-40B4-BE49-F238E27FC236}">
                <a16:creationId xmlns:a16="http://schemas.microsoft.com/office/drawing/2014/main" id="{6B2F055C-0365-477E-B3A5-6DEE4BEF5AB1}"/>
              </a:ext>
            </a:extLst>
          </p:cNvPr>
          <p:cNvCxnSpPr>
            <a:cxnSpLocks/>
          </p:cNvCxnSpPr>
          <p:nvPr/>
        </p:nvCxnSpPr>
        <p:spPr>
          <a:xfrm>
            <a:off x="755237" y="4548198"/>
            <a:ext cx="106191" cy="9598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649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442D34D7-A669-497F-8421-231E264D49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7</a:t>
            </a:fld>
            <a:endParaRPr lang="es-ES"/>
          </a:p>
        </p:txBody>
      </p:sp>
      <p:sp>
        <p:nvSpPr>
          <p:cNvPr id="3" name="Google Shape;77;p14">
            <a:extLst>
              <a:ext uri="{FF2B5EF4-FFF2-40B4-BE49-F238E27FC236}">
                <a16:creationId xmlns:a16="http://schemas.microsoft.com/office/drawing/2014/main" id="{C2B42F68-2642-43BC-830C-5BB388EFCEA0}"/>
              </a:ext>
            </a:extLst>
          </p:cNvPr>
          <p:cNvSpPr txBox="1">
            <a:spLocks/>
          </p:cNvSpPr>
          <p:nvPr/>
        </p:nvSpPr>
        <p:spPr>
          <a:xfrm>
            <a:off x="173183" y="92186"/>
            <a:ext cx="8714508" cy="6698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3000">
                <a:solidFill>
                  <a:schemeClr val="accent2"/>
                </a:solidFill>
                <a:latin typeface="Abril Fatface" panose="020B0604020202020204" charset="0"/>
              </a:rPr>
              <a:t>Mecanismos de formación de las palabras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5E38417-1D41-4CA3-83E9-1731E9ECC8FA}"/>
              </a:ext>
            </a:extLst>
          </p:cNvPr>
          <p:cNvSpPr txBox="1"/>
          <p:nvPr/>
        </p:nvSpPr>
        <p:spPr>
          <a:xfrm>
            <a:off x="124691" y="671945"/>
            <a:ext cx="8762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>
                <a:solidFill>
                  <a:schemeClr val="accent2"/>
                </a:solidFill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SIMPLES</a:t>
            </a:r>
            <a:r>
              <a:rPr lang="es-ES" sz="1600" b="1"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:</a:t>
            </a:r>
            <a:r>
              <a:rPr lang="es-ES" sz="1600"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 </a:t>
            </a:r>
            <a:r>
              <a:rPr lang="es-ES" sz="1600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no</a:t>
            </a:r>
            <a:r>
              <a:rPr lang="es-ES" sz="16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tienen morfemas o son </a:t>
            </a:r>
            <a:r>
              <a:rPr lang="es-ES" sz="1600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flexivos</a:t>
            </a:r>
            <a:endParaRPr lang="es-ES" sz="1600" b="1">
              <a:latin typeface="Raleway" panose="020B0604020202020204" charset="0"/>
              <a:ea typeface="Noto Serif Light" panose="02020402060505020204" pitchFamily="18"/>
              <a:cs typeface="Noto Serif Light" panose="02020402060505020204" pitchFamily="18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2CA9188-B61E-4D01-9028-BA8D76528E1A}"/>
              </a:ext>
            </a:extLst>
          </p:cNvPr>
          <p:cNvSpPr txBox="1"/>
          <p:nvPr/>
        </p:nvSpPr>
        <p:spPr>
          <a:xfrm>
            <a:off x="436418" y="1269049"/>
            <a:ext cx="15378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>
                <a:solidFill>
                  <a:schemeClr val="accent2"/>
                </a:solidFill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DERIVACIÓN</a:t>
            </a:r>
            <a:endParaRPr lang="es-ES" sz="1600" b="1">
              <a:latin typeface="Raleway" panose="020B0604020202020204" charset="0"/>
              <a:ea typeface="Noto Serif Light" panose="02020402060505020204" pitchFamily="18"/>
              <a:cs typeface="Noto Serif Light" panose="02020402060505020204" pitchFamily="18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D25A6565-A2F8-4165-ADE8-A7ED1E6CBB5D}"/>
              </a:ext>
            </a:extLst>
          </p:cNvPr>
          <p:cNvSpPr/>
          <p:nvPr/>
        </p:nvSpPr>
        <p:spPr>
          <a:xfrm>
            <a:off x="124691" y="1517548"/>
            <a:ext cx="16971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adición de uno o más </a:t>
            </a:r>
            <a:r>
              <a:rPr lang="es-ES" sz="1200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morfemas derivativos</a:t>
            </a:r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a un </a:t>
            </a:r>
            <a:r>
              <a:rPr lang="es-ES" sz="1200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lexema</a:t>
            </a:r>
            <a:endParaRPr lang="es-ES" sz="1200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D8A70770-83A6-48B7-A8D9-3E4E08D28D48}"/>
              </a:ext>
            </a:extLst>
          </p:cNvPr>
          <p:cNvCxnSpPr>
            <a:cxnSpLocks/>
          </p:cNvCxnSpPr>
          <p:nvPr/>
        </p:nvCxnSpPr>
        <p:spPr>
          <a:xfrm flipV="1">
            <a:off x="1834661" y="1108929"/>
            <a:ext cx="846194" cy="3294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3BD73FED-87B9-4546-AB40-C17C18089E12}"/>
              </a:ext>
            </a:extLst>
          </p:cNvPr>
          <p:cNvCxnSpPr>
            <a:cxnSpLocks/>
          </p:cNvCxnSpPr>
          <p:nvPr/>
        </p:nvCxnSpPr>
        <p:spPr>
          <a:xfrm>
            <a:off x="1834661" y="1438328"/>
            <a:ext cx="92239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C55F2110-CA01-48AB-B1FA-001479E9DF25}"/>
              </a:ext>
            </a:extLst>
          </p:cNvPr>
          <p:cNvCxnSpPr>
            <a:cxnSpLocks/>
          </p:cNvCxnSpPr>
          <p:nvPr/>
        </p:nvCxnSpPr>
        <p:spPr>
          <a:xfrm>
            <a:off x="1834661" y="1438328"/>
            <a:ext cx="846194" cy="33855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D61280D-C6C9-4181-B90D-563B9D05AE8A}"/>
              </a:ext>
            </a:extLst>
          </p:cNvPr>
          <p:cNvSpPr txBox="1"/>
          <p:nvPr/>
        </p:nvSpPr>
        <p:spPr>
          <a:xfrm>
            <a:off x="2603588" y="961272"/>
            <a:ext cx="15378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tx1"/>
                </a:solidFill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PREFIJACIÓN</a:t>
            </a:r>
            <a:endParaRPr lang="es-ES" sz="1600" b="1">
              <a:solidFill>
                <a:schemeClr val="tx1"/>
              </a:solidFill>
              <a:latin typeface="Raleway" panose="020B0604020202020204" charset="0"/>
              <a:ea typeface="Noto Serif Light" panose="02020402060505020204" pitchFamily="18"/>
              <a:cs typeface="Noto Serif Light" panose="02020402060505020204" pitchFamily="18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AF65190-3D92-46C5-85D6-45374ED9D662}"/>
              </a:ext>
            </a:extLst>
          </p:cNvPr>
          <p:cNvSpPr txBox="1"/>
          <p:nvPr/>
        </p:nvSpPr>
        <p:spPr>
          <a:xfrm>
            <a:off x="2693644" y="1284437"/>
            <a:ext cx="15378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tx1"/>
                </a:solidFill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INFIJACIÓN</a:t>
            </a:r>
            <a:endParaRPr lang="es-ES" sz="1600" b="1">
              <a:solidFill>
                <a:schemeClr val="tx1"/>
              </a:solidFill>
              <a:latin typeface="Raleway" panose="020B0604020202020204" charset="0"/>
              <a:ea typeface="Noto Serif Light" panose="02020402060505020204" pitchFamily="18"/>
              <a:cs typeface="Noto Serif Light" panose="02020402060505020204" pitchFamily="18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59E4B6A0-A0F2-481F-83A8-71D1CBCB35FB}"/>
              </a:ext>
            </a:extLst>
          </p:cNvPr>
          <p:cNvSpPr txBox="1"/>
          <p:nvPr/>
        </p:nvSpPr>
        <p:spPr>
          <a:xfrm>
            <a:off x="2603588" y="1613836"/>
            <a:ext cx="15378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tx1"/>
                </a:solidFill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SUFIJACIÓN</a:t>
            </a:r>
            <a:endParaRPr lang="es-ES" sz="1600" b="1">
              <a:solidFill>
                <a:schemeClr val="tx1"/>
              </a:solidFill>
              <a:latin typeface="Raleway" panose="020B0604020202020204" charset="0"/>
              <a:ea typeface="Noto Serif Light" panose="02020402060505020204" pitchFamily="18"/>
              <a:cs typeface="Noto Serif Light" panose="02020402060505020204" pitchFamily="18"/>
            </a:endParaRPr>
          </a:p>
        </p:txBody>
      </p: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F8B5830F-3604-47AA-B130-83AF484A42FE}"/>
              </a:ext>
            </a:extLst>
          </p:cNvPr>
          <p:cNvCxnSpPr/>
          <p:nvPr/>
        </p:nvCxnSpPr>
        <p:spPr>
          <a:xfrm>
            <a:off x="3862544" y="1108929"/>
            <a:ext cx="20089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768568CA-39D9-43E0-802A-44715CC9A6D5}"/>
              </a:ext>
            </a:extLst>
          </p:cNvPr>
          <p:cNvCxnSpPr/>
          <p:nvPr/>
        </p:nvCxnSpPr>
        <p:spPr>
          <a:xfrm>
            <a:off x="3786345" y="1438328"/>
            <a:ext cx="20089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B4F52639-B486-4B4B-B0AE-9BF51639E05A}"/>
              </a:ext>
            </a:extLst>
          </p:cNvPr>
          <p:cNvCxnSpPr/>
          <p:nvPr/>
        </p:nvCxnSpPr>
        <p:spPr>
          <a:xfrm>
            <a:off x="3762098" y="1777448"/>
            <a:ext cx="20089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Rectángulo 27">
            <a:extLst>
              <a:ext uri="{FF2B5EF4-FFF2-40B4-BE49-F238E27FC236}">
                <a16:creationId xmlns:a16="http://schemas.microsoft.com/office/drawing/2014/main" id="{A19941BA-69D2-44C7-BA88-27A7F7AC3E3E}"/>
              </a:ext>
            </a:extLst>
          </p:cNvPr>
          <p:cNvSpPr/>
          <p:nvPr/>
        </p:nvSpPr>
        <p:spPr>
          <a:xfrm>
            <a:off x="3987236" y="970429"/>
            <a:ext cx="47387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unión de un </a:t>
            </a:r>
            <a:r>
              <a:rPr lang="es-ES" sz="1200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prefijo</a:t>
            </a:r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a la raíz </a:t>
            </a:r>
            <a:r>
              <a:rPr lang="es-ES" sz="1200"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(</a:t>
            </a:r>
            <a:r>
              <a:rPr lang="es-ES" sz="1200" u="sng"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re</a:t>
            </a:r>
            <a:r>
              <a:rPr lang="es-ES" sz="1200"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-crear)</a:t>
            </a:r>
            <a:endParaRPr lang="es-ES" sz="1200">
              <a:latin typeface="Raleway" panose="020B0604020202020204" charset="0"/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6283259A-E325-49FE-9CE9-1FEAFE8051FE}"/>
              </a:ext>
            </a:extLst>
          </p:cNvPr>
          <p:cNvSpPr/>
          <p:nvPr/>
        </p:nvSpPr>
        <p:spPr>
          <a:xfrm>
            <a:off x="3920359" y="1294161"/>
            <a:ext cx="47387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unión entre </a:t>
            </a:r>
            <a:r>
              <a:rPr lang="es-ES" sz="1200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lexema </a:t>
            </a:r>
            <a:r>
              <a:rPr lang="es-ES" sz="1200" b="1">
                <a:solidFill>
                  <a:schemeClr val="accent2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+ </a:t>
            </a:r>
            <a:r>
              <a:rPr lang="es-ES" sz="1200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interfijo </a:t>
            </a:r>
            <a:r>
              <a:rPr lang="es-ES" sz="1200" b="1">
                <a:solidFill>
                  <a:schemeClr val="accent2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+ </a:t>
            </a:r>
            <a:r>
              <a:rPr lang="es-ES" sz="1200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sufijo</a:t>
            </a:r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</a:t>
            </a:r>
            <a:r>
              <a:rPr lang="es-ES" sz="1200"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(hum-</a:t>
            </a:r>
            <a:r>
              <a:rPr lang="es-ES" sz="1200" u="sng"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ar</a:t>
            </a:r>
            <a:r>
              <a:rPr lang="es-ES" sz="1200"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-eda)</a:t>
            </a:r>
            <a:endParaRPr lang="es-ES" sz="1200">
              <a:latin typeface="Raleway" panose="020B0604020202020204" charset="0"/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1E8ADB99-57B5-4C3D-88D5-B8606ABF258E}"/>
              </a:ext>
            </a:extLst>
          </p:cNvPr>
          <p:cNvSpPr/>
          <p:nvPr/>
        </p:nvSpPr>
        <p:spPr>
          <a:xfrm>
            <a:off x="3886790" y="1629221"/>
            <a:ext cx="47387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unión de un </a:t>
            </a:r>
            <a:r>
              <a:rPr lang="es-ES" sz="1200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sufijo</a:t>
            </a:r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a la raíz </a:t>
            </a:r>
            <a:r>
              <a:rPr lang="es-ES" sz="1200"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(vanid-</a:t>
            </a:r>
            <a:r>
              <a:rPr lang="es-ES" sz="1200" u="sng"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oso</a:t>
            </a:r>
            <a:r>
              <a:rPr lang="es-ES" sz="1200"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)</a:t>
            </a:r>
            <a:endParaRPr lang="es-ES" sz="1200">
              <a:latin typeface="Raleway" panose="020B0604020202020204" charset="0"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9A651831-915B-4EA3-B9F3-2517DA31BEEC}"/>
              </a:ext>
            </a:extLst>
          </p:cNvPr>
          <p:cNvSpPr txBox="1"/>
          <p:nvPr/>
        </p:nvSpPr>
        <p:spPr>
          <a:xfrm>
            <a:off x="227533" y="2650111"/>
            <a:ext cx="16971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>
                <a:solidFill>
                  <a:schemeClr val="accent2"/>
                </a:solidFill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COMPOSICIÓN</a:t>
            </a:r>
            <a:endParaRPr lang="es-ES" sz="1600" b="1">
              <a:latin typeface="Raleway" panose="020B0604020202020204" charset="0"/>
              <a:ea typeface="Noto Serif Light" panose="02020402060505020204" pitchFamily="18"/>
              <a:cs typeface="Noto Serif Light" panose="02020402060505020204" pitchFamily="18"/>
            </a:endParaRP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0D94E24B-672C-4FF1-AF84-C5CA6C3D9D17}"/>
              </a:ext>
            </a:extLst>
          </p:cNvPr>
          <p:cNvSpPr/>
          <p:nvPr/>
        </p:nvSpPr>
        <p:spPr>
          <a:xfrm>
            <a:off x="124691" y="2872735"/>
            <a:ext cx="1697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unión de dos </a:t>
            </a:r>
            <a:r>
              <a:rPr lang="es-ES" sz="1200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raíces</a:t>
            </a:r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o </a:t>
            </a:r>
            <a:r>
              <a:rPr lang="es-ES" sz="1200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raíces cultas</a:t>
            </a:r>
            <a:endParaRPr lang="es-ES" sz="1200"/>
          </a:p>
        </p:txBody>
      </p: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6701D7AC-7F0B-40EB-A559-F7CB5365E4D9}"/>
              </a:ext>
            </a:extLst>
          </p:cNvPr>
          <p:cNvCxnSpPr>
            <a:cxnSpLocks/>
          </p:cNvCxnSpPr>
          <p:nvPr/>
        </p:nvCxnSpPr>
        <p:spPr>
          <a:xfrm flipV="1">
            <a:off x="1821872" y="2489989"/>
            <a:ext cx="846194" cy="3294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1CC09946-FFA0-4C47-9BF8-34E749547B8D}"/>
              </a:ext>
            </a:extLst>
          </p:cNvPr>
          <p:cNvCxnSpPr>
            <a:cxnSpLocks/>
          </p:cNvCxnSpPr>
          <p:nvPr/>
        </p:nvCxnSpPr>
        <p:spPr>
          <a:xfrm>
            <a:off x="1821872" y="2819388"/>
            <a:ext cx="846194" cy="33855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6" name="CuadroTexto 35">
            <a:extLst>
              <a:ext uri="{FF2B5EF4-FFF2-40B4-BE49-F238E27FC236}">
                <a16:creationId xmlns:a16="http://schemas.microsoft.com/office/drawing/2014/main" id="{713A0C5A-AD19-4ED6-A2FA-B183DF55930F}"/>
              </a:ext>
            </a:extLst>
          </p:cNvPr>
          <p:cNvSpPr txBox="1"/>
          <p:nvPr/>
        </p:nvSpPr>
        <p:spPr>
          <a:xfrm>
            <a:off x="2609449" y="2335174"/>
            <a:ext cx="16971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tx1"/>
                </a:solidFill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PATRIMONIALES</a:t>
            </a:r>
            <a:endParaRPr lang="es-ES" sz="1600" b="1">
              <a:solidFill>
                <a:schemeClr val="tx1"/>
              </a:solidFill>
              <a:latin typeface="Raleway" panose="020B0604020202020204" charset="0"/>
              <a:ea typeface="Noto Serif Light" panose="02020402060505020204" pitchFamily="18"/>
              <a:cs typeface="Noto Serif Light" panose="02020402060505020204" pitchFamily="18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4124295D-AB1F-430A-8AA6-724C1A0D845E}"/>
              </a:ext>
            </a:extLst>
          </p:cNvPr>
          <p:cNvSpPr txBox="1"/>
          <p:nvPr/>
        </p:nvSpPr>
        <p:spPr>
          <a:xfrm>
            <a:off x="2609449" y="2988665"/>
            <a:ext cx="16971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tx1"/>
                </a:solidFill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NEOCLÁSICOS</a:t>
            </a:r>
            <a:endParaRPr lang="es-ES" sz="1600" b="1">
              <a:solidFill>
                <a:schemeClr val="tx1"/>
              </a:solidFill>
              <a:latin typeface="Raleway" panose="020B0604020202020204" charset="0"/>
              <a:ea typeface="Noto Serif Light" panose="02020402060505020204" pitchFamily="18"/>
              <a:cs typeface="Noto Serif Light" panose="02020402060505020204" pitchFamily="18"/>
            </a:endParaRPr>
          </a:p>
        </p:txBody>
      </p: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302EB91A-F996-4F0C-A80D-F31726C25DF5}"/>
              </a:ext>
            </a:extLst>
          </p:cNvPr>
          <p:cNvCxnSpPr/>
          <p:nvPr/>
        </p:nvCxnSpPr>
        <p:spPr>
          <a:xfrm>
            <a:off x="4141442" y="2489062"/>
            <a:ext cx="20089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Conector recto de flecha 38">
            <a:extLst>
              <a:ext uri="{FF2B5EF4-FFF2-40B4-BE49-F238E27FC236}">
                <a16:creationId xmlns:a16="http://schemas.microsoft.com/office/drawing/2014/main" id="{0B1E041E-CEDD-4FA9-ABAC-A514F50BB952}"/>
              </a:ext>
            </a:extLst>
          </p:cNvPr>
          <p:cNvCxnSpPr/>
          <p:nvPr/>
        </p:nvCxnSpPr>
        <p:spPr>
          <a:xfrm>
            <a:off x="3962989" y="3139331"/>
            <a:ext cx="20089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0" name="Rectángulo 39">
            <a:extLst>
              <a:ext uri="{FF2B5EF4-FFF2-40B4-BE49-F238E27FC236}">
                <a16:creationId xmlns:a16="http://schemas.microsoft.com/office/drawing/2014/main" id="{FC2BE3A6-5D76-412A-8C47-68F0FEB7D1C8}"/>
              </a:ext>
            </a:extLst>
          </p:cNvPr>
          <p:cNvSpPr/>
          <p:nvPr/>
        </p:nvSpPr>
        <p:spPr>
          <a:xfrm>
            <a:off x="4262405" y="2343401"/>
            <a:ext cx="47387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formadas por dos o más lexemas provenientes del </a:t>
            </a:r>
            <a:r>
              <a:rPr lang="es-ES" sz="1200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castellano</a:t>
            </a:r>
            <a:endParaRPr lang="es-ES" sz="1200"/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97B88902-5AE5-4582-846E-8CC2F3EDB4D7}"/>
              </a:ext>
            </a:extLst>
          </p:cNvPr>
          <p:cNvSpPr/>
          <p:nvPr/>
        </p:nvSpPr>
        <p:spPr>
          <a:xfrm>
            <a:off x="4078938" y="2995592"/>
            <a:ext cx="47387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formadas por uno o varios elementos compositivos de origen </a:t>
            </a:r>
            <a:r>
              <a:rPr lang="es-ES" sz="1200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griego/latino</a:t>
            </a:r>
            <a:endParaRPr lang="es-ES" sz="1200"/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B4C05553-5BAF-4CB3-B959-6F21AED829C2}"/>
              </a:ext>
            </a:extLst>
          </p:cNvPr>
          <p:cNvSpPr txBox="1"/>
          <p:nvPr/>
        </p:nvSpPr>
        <p:spPr>
          <a:xfrm>
            <a:off x="4680438" y="2542389"/>
            <a:ext cx="21579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u="sng">
                <a:latin typeface="Raleway" panose="020B0604020202020204" charset="0"/>
              </a:rPr>
              <a:t>montacargas</a:t>
            </a:r>
            <a:r>
              <a:rPr lang="es-ES" sz="1200">
                <a:latin typeface="Raleway" panose="020B0604020202020204" charset="0"/>
              </a:rPr>
              <a:t> (monta+cargas)</a:t>
            </a:r>
          </a:p>
          <a:p>
            <a:r>
              <a:rPr lang="es-ES" sz="1200" u="sng">
                <a:latin typeface="Raleway" panose="020B0604020202020204" charset="0"/>
              </a:rPr>
              <a:t>pelirrojo</a:t>
            </a:r>
            <a:r>
              <a:rPr lang="es-ES" sz="1200">
                <a:latin typeface="Raleway" panose="020B0604020202020204" charset="0"/>
              </a:rPr>
              <a:t> (pelo+rojo)</a:t>
            </a:r>
            <a:endParaRPr lang="es-ES" sz="1200" u="sng">
              <a:latin typeface="Raleway" panose="020B0604020202020204" charset="0"/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BC8649F1-FD20-4D2A-A305-F8677E851F54}"/>
              </a:ext>
            </a:extLst>
          </p:cNvPr>
          <p:cNvSpPr txBox="1"/>
          <p:nvPr/>
        </p:nvSpPr>
        <p:spPr>
          <a:xfrm>
            <a:off x="4427593" y="2549316"/>
            <a:ext cx="4502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>
                <a:solidFill>
                  <a:schemeClr val="accent2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EJ: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7E6EB3FD-AAAC-4255-BC45-FC1228D4A5EE}"/>
              </a:ext>
            </a:extLst>
          </p:cNvPr>
          <p:cNvSpPr txBox="1"/>
          <p:nvPr/>
        </p:nvSpPr>
        <p:spPr>
          <a:xfrm>
            <a:off x="5398344" y="3210622"/>
            <a:ext cx="17508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u="sng">
                <a:latin typeface="Raleway" panose="020B0604020202020204" charset="0"/>
              </a:rPr>
              <a:t>biblioteca</a:t>
            </a:r>
            <a:r>
              <a:rPr lang="es-ES" sz="1200">
                <a:latin typeface="Raleway" panose="020B0604020202020204" charset="0"/>
              </a:rPr>
              <a:t> (biblio+teca)</a:t>
            </a:r>
          </a:p>
          <a:p>
            <a:r>
              <a:rPr lang="es-ES" sz="1200" u="sng">
                <a:latin typeface="Raleway" panose="020B0604020202020204" charset="0"/>
              </a:rPr>
              <a:t>biología</a:t>
            </a:r>
            <a:r>
              <a:rPr lang="es-ES" sz="1200">
                <a:latin typeface="Raleway" panose="020B0604020202020204" charset="0"/>
              </a:rPr>
              <a:t> (bio+logía)</a:t>
            </a:r>
            <a:endParaRPr lang="es-ES" sz="1200" u="sng">
              <a:latin typeface="Raleway" panose="020B0604020202020204" charset="0"/>
            </a:endParaRPr>
          </a:p>
          <a:p>
            <a:r>
              <a:rPr lang="es-ES" sz="1200" u="sng">
                <a:latin typeface="Raleway" panose="020B0604020202020204" charset="0"/>
              </a:rPr>
              <a:t>psicología</a:t>
            </a:r>
            <a:r>
              <a:rPr lang="es-ES" sz="1200">
                <a:latin typeface="Raleway" panose="020B0604020202020204" charset="0"/>
              </a:rPr>
              <a:t> (psico+logía)</a:t>
            </a:r>
            <a:endParaRPr lang="es-ES" sz="1200" u="sng">
              <a:latin typeface="Raleway" panose="020B0604020202020204" charset="0"/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925E9250-C97D-4128-B8A6-87034E221C28}"/>
              </a:ext>
            </a:extLst>
          </p:cNvPr>
          <p:cNvSpPr txBox="1"/>
          <p:nvPr/>
        </p:nvSpPr>
        <p:spPr>
          <a:xfrm>
            <a:off x="5145499" y="3217549"/>
            <a:ext cx="4502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>
                <a:solidFill>
                  <a:schemeClr val="accent2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EJ: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7AA3A1D1-0CBF-4851-B0E4-759F55E77D89}"/>
              </a:ext>
            </a:extLst>
          </p:cNvPr>
          <p:cNvSpPr txBox="1"/>
          <p:nvPr/>
        </p:nvSpPr>
        <p:spPr>
          <a:xfrm>
            <a:off x="224364" y="3820632"/>
            <a:ext cx="16971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>
                <a:solidFill>
                  <a:schemeClr val="accent2"/>
                </a:solidFill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PARASÍNTESIS</a:t>
            </a:r>
            <a:endParaRPr lang="es-ES" sz="1600" b="1">
              <a:latin typeface="Raleway" panose="020B0604020202020204" charset="0"/>
              <a:ea typeface="Noto Serif Light" panose="02020402060505020204" pitchFamily="18"/>
              <a:cs typeface="Noto Serif Light" panose="02020402060505020204" pitchFamily="18"/>
            </a:endParaRP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8072F18B-96D3-49CE-910D-6EF88F589981}"/>
              </a:ext>
            </a:extLst>
          </p:cNvPr>
          <p:cNvSpPr/>
          <p:nvPr/>
        </p:nvSpPr>
        <p:spPr>
          <a:xfrm>
            <a:off x="121522" y="4043256"/>
            <a:ext cx="16971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prefijación y sufijación </a:t>
            </a:r>
            <a:r>
              <a:rPr lang="es-ES" sz="1200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simultáneas</a:t>
            </a:r>
            <a:br>
              <a:rPr lang="es-ES" sz="1200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</a:br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(ambos necesarios)</a:t>
            </a:r>
            <a:endParaRPr lang="es-ES" sz="1200"/>
          </a:p>
        </p:txBody>
      </p: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64C3D6DD-C943-4ADD-AE52-9B4A71D6218D}"/>
              </a:ext>
            </a:extLst>
          </p:cNvPr>
          <p:cNvCxnSpPr>
            <a:cxnSpLocks/>
          </p:cNvCxnSpPr>
          <p:nvPr/>
        </p:nvCxnSpPr>
        <p:spPr>
          <a:xfrm>
            <a:off x="1771250" y="3973710"/>
            <a:ext cx="92239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9" name="CuadroTexto 48">
            <a:extLst>
              <a:ext uri="{FF2B5EF4-FFF2-40B4-BE49-F238E27FC236}">
                <a16:creationId xmlns:a16="http://schemas.microsoft.com/office/drawing/2014/main" id="{4879A507-98D7-4FD3-AB95-91518FFA45D6}"/>
              </a:ext>
            </a:extLst>
          </p:cNvPr>
          <p:cNvSpPr txBox="1"/>
          <p:nvPr/>
        </p:nvSpPr>
        <p:spPr>
          <a:xfrm>
            <a:off x="2648464" y="3833872"/>
            <a:ext cx="25885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u="sng">
                <a:solidFill>
                  <a:schemeClr val="tx1"/>
                </a:solidFill>
                <a:uFill>
                  <a:solidFill>
                    <a:schemeClr val="accent2"/>
                  </a:solidFill>
                </a:uFill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PREFIJO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 + LEXEMA + </a:t>
            </a:r>
            <a:r>
              <a:rPr lang="es-ES" b="1" u="sng">
                <a:solidFill>
                  <a:schemeClr val="tx1"/>
                </a:solidFill>
                <a:uFill>
                  <a:solidFill>
                    <a:schemeClr val="accent2"/>
                  </a:solidFill>
                </a:uFill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SUFIJO</a:t>
            </a:r>
            <a:endParaRPr lang="es-ES" sz="1600" b="1" u="sng">
              <a:solidFill>
                <a:schemeClr val="tx1"/>
              </a:solidFill>
              <a:uFill>
                <a:solidFill>
                  <a:schemeClr val="accent2"/>
                </a:solidFill>
              </a:uFill>
              <a:latin typeface="Raleway" panose="020B0604020202020204" charset="0"/>
              <a:ea typeface="Noto Serif Light" panose="02020402060505020204" pitchFamily="18"/>
              <a:cs typeface="Noto Serif Light" panose="02020402060505020204" pitchFamily="18"/>
            </a:endParaRPr>
          </a:p>
        </p:txBody>
      </p: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3AC45268-B87B-45D0-8ED7-23E6FB7A8EC8}"/>
              </a:ext>
            </a:extLst>
          </p:cNvPr>
          <p:cNvCxnSpPr>
            <a:cxnSpLocks/>
          </p:cNvCxnSpPr>
          <p:nvPr/>
        </p:nvCxnSpPr>
        <p:spPr>
          <a:xfrm>
            <a:off x="3061855" y="4070964"/>
            <a:ext cx="0" cy="24472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02E8CFBE-10BA-4ECB-9D00-AF966264F1CB}"/>
              </a:ext>
            </a:extLst>
          </p:cNvPr>
          <p:cNvCxnSpPr>
            <a:cxnSpLocks/>
          </p:cNvCxnSpPr>
          <p:nvPr/>
        </p:nvCxnSpPr>
        <p:spPr>
          <a:xfrm>
            <a:off x="4745182" y="4070964"/>
            <a:ext cx="0" cy="24472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8A885C7F-7253-4DEC-8B26-F1C805E380DC}"/>
              </a:ext>
            </a:extLst>
          </p:cNvPr>
          <p:cNvCxnSpPr>
            <a:cxnSpLocks/>
          </p:cNvCxnSpPr>
          <p:nvPr/>
        </p:nvCxnSpPr>
        <p:spPr>
          <a:xfrm>
            <a:off x="3061855" y="4315690"/>
            <a:ext cx="1683327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CuadroTexto 56">
            <a:extLst>
              <a:ext uri="{FF2B5EF4-FFF2-40B4-BE49-F238E27FC236}">
                <a16:creationId xmlns:a16="http://schemas.microsoft.com/office/drawing/2014/main" id="{9018717B-5E74-4358-932A-10A7117ADE25}"/>
              </a:ext>
            </a:extLst>
          </p:cNvPr>
          <p:cNvSpPr txBox="1"/>
          <p:nvPr/>
        </p:nvSpPr>
        <p:spPr>
          <a:xfrm>
            <a:off x="3074614" y="4101742"/>
            <a:ext cx="16914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son necesarios juntos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FF2C222E-41C0-4429-9BEF-581FE8DF88EF}"/>
              </a:ext>
            </a:extLst>
          </p:cNvPr>
          <p:cNvSpPr txBox="1"/>
          <p:nvPr/>
        </p:nvSpPr>
        <p:spPr>
          <a:xfrm>
            <a:off x="3245043" y="4357776"/>
            <a:ext cx="896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u="sng">
                <a:latin typeface="Raleway" panose="020B0604020202020204" charset="0"/>
              </a:rPr>
              <a:t>des</a:t>
            </a:r>
            <a:r>
              <a:rPr lang="es-ES" sz="1200">
                <a:latin typeface="Raleway" panose="020B0604020202020204" charset="0"/>
              </a:rPr>
              <a:t>carril</a:t>
            </a:r>
            <a:r>
              <a:rPr lang="es-ES" sz="1200" u="sng">
                <a:latin typeface="Raleway" panose="020B0604020202020204" charset="0"/>
              </a:rPr>
              <a:t>ar</a:t>
            </a:r>
            <a:endParaRPr lang="es-ES" sz="1200">
              <a:latin typeface="Raleway" panose="020B0604020202020204" charset="0"/>
            </a:endParaRPr>
          </a:p>
          <a:p>
            <a:r>
              <a:rPr lang="es-ES" sz="1200" u="sng">
                <a:latin typeface="Raleway" panose="020B0604020202020204" charset="0"/>
              </a:rPr>
              <a:t>en</a:t>
            </a:r>
            <a:r>
              <a:rPr lang="es-ES" sz="1200">
                <a:latin typeface="Raleway" panose="020B0604020202020204" charset="0"/>
              </a:rPr>
              <a:t>dulz</a:t>
            </a:r>
            <a:r>
              <a:rPr lang="es-ES" sz="1200" u="sng">
                <a:latin typeface="Raleway" panose="020B0604020202020204" charset="0"/>
              </a:rPr>
              <a:t>ar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1A0CBEF7-8B97-4B50-9BE2-6A11B5B7E391}"/>
              </a:ext>
            </a:extLst>
          </p:cNvPr>
          <p:cNvSpPr txBox="1"/>
          <p:nvPr/>
        </p:nvSpPr>
        <p:spPr>
          <a:xfrm>
            <a:off x="2992198" y="4364703"/>
            <a:ext cx="4502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>
                <a:solidFill>
                  <a:schemeClr val="accent2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EJ:</a:t>
            </a:r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61BD0445-4F4B-42D4-89BC-18E8B586BD75}"/>
              </a:ext>
            </a:extLst>
          </p:cNvPr>
          <p:cNvSpPr/>
          <p:nvPr/>
        </p:nvSpPr>
        <p:spPr>
          <a:xfrm>
            <a:off x="6377327" y="4089489"/>
            <a:ext cx="2499611" cy="82079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100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IDENTIFICACIÓN:</a:t>
            </a:r>
            <a:r>
              <a:rPr lang="es-ES" sz="1100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la palabra sin el prefijo o el sufijo </a:t>
            </a:r>
            <a:r>
              <a:rPr lang="es-ES" sz="1100" u="sng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no existe</a:t>
            </a:r>
            <a:r>
              <a:rPr lang="es-ES" sz="1100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, ya que ambos son necesarios para formar la </a:t>
            </a:r>
            <a:r>
              <a:rPr lang="es-ES" sz="1100" u="sng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palabra parasintética</a:t>
            </a:r>
            <a:r>
              <a:rPr lang="es-ES" sz="1100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.</a:t>
            </a:r>
            <a:endParaRPr lang="es-ES" sz="1100" b="1">
              <a:solidFill>
                <a:schemeClr val="tx1"/>
              </a:solidFill>
              <a:latin typeface="Noto Serif Light" panose="02020402060505020204" pitchFamily="18"/>
              <a:ea typeface="Noto Serif Light" panose="02020402060505020204" pitchFamily="18"/>
              <a:cs typeface="Noto Serif Light" panose="02020402060505020204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4035136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EE3D6FC3-C970-4980-B999-EC5DA4B874E5}"/>
              </a:ext>
            </a:extLst>
          </p:cNvPr>
          <p:cNvSpPr/>
          <p:nvPr/>
        </p:nvSpPr>
        <p:spPr>
          <a:xfrm>
            <a:off x="3755843" y="4235989"/>
            <a:ext cx="1549189" cy="208223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A7EFEBAA-B7DE-4B6A-9D17-D51869D4104F}"/>
              </a:ext>
            </a:extLst>
          </p:cNvPr>
          <p:cNvSpPr/>
          <p:nvPr/>
        </p:nvSpPr>
        <p:spPr>
          <a:xfrm>
            <a:off x="1714618" y="3254887"/>
            <a:ext cx="6764364" cy="47647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7AC5F8-937C-46E8-98ED-EB667D1185F8}"/>
              </a:ext>
            </a:extLst>
          </p:cNvPr>
          <p:cNvSpPr/>
          <p:nvPr/>
        </p:nvSpPr>
        <p:spPr>
          <a:xfrm>
            <a:off x="1821872" y="1676399"/>
            <a:ext cx="2348720" cy="30777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349BC55-9FC7-4304-8A7E-FC2591241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>
                <a:solidFill>
                  <a:schemeClr val="accent2">
                    <a:lumMod val="50000"/>
                  </a:schemeClr>
                </a:solidFill>
              </a:rPr>
              <a:t>3. </a:t>
            </a:r>
            <a:r>
              <a:rPr lang="es-ES" sz="3200">
                <a:solidFill>
                  <a:schemeClr val="accent2"/>
                </a:solidFill>
              </a:rPr>
              <a:t>La literatura del s.XVIII (18)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975793B-7A30-40A5-A9CD-24EA4070D9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8</a:t>
            </a:fld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D931061-83CC-4B64-A673-8F7769A5504E}"/>
              </a:ext>
            </a:extLst>
          </p:cNvPr>
          <p:cNvSpPr txBox="1"/>
          <p:nvPr/>
        </p:nvSpPr>
        <p:spPr>
          <a:xfrm>
            <a:off x="1821872" y="1676398"/>
            <a:ext cx="2348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s.XVIII     Siglo de las Luces</a:t>
            </a:r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AF985135-4912-4DEB-8049-309193C297E1}"/>
              </a:ext>
            </a:extLst>
          </p:cNvPr>
          <p:cNvCxnSpPr>
            <a:cxnSpLocks/>
          </p:cNvCxnSpPr>
          <p:nvPr/>
        </p:nvCxnSpPr>
        <p:spPr>
          <a:xfrm>
            <a:off x="2459182" y="1821873"/>
            <a:ext cx="21474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5893D45E-FB43-4E7B-8460-608CE93CB7C8}"/>
              </a:ext>
            </a:extLst>
          </p:cNvPr>
          <p:cNvSpPr txBox="1"/>
          <p:nvPr/>
        </p:nvSpPr>
        <p:spPr>
          <a:xfrm>
            <a:off x="1821872" y="1984175"/>
            <a:ext cx="6006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0488" indent="-90488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IDEOLOGÍA:</a:t>
            </a: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se confía en los </a:t>
            </a:r>
            <a:r>
              <a:rPr lang="es-ES" u="sng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humanos</a:t>
            </a: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, la </a:t>
            </a:r>
            <a:r>
              <a:rPr lang="es-ES" u="sng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ciencia</a:t>
            </a: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y el </a:t>
            </a:r>
            <a:r>
              <a:rPr lang="es-ES" u="sng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razonamiento</a:t>
            </a: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.</a:t>
            </a:r>
            <a:endParaRPr lang="es-ES" b="1">
              <a:latin typeface="Noto Serif Light" panose="02020402060505020204" pitchFamily="18"/>
              <a:ea typeface="Noto Serif Light" panose="02020402060505020204" pitchFamily="18"/>
              <a:cs typeface="Noto Serif Light" panose="02020402060505020204" pitchFamily="18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5398234-2F0E-45C3-8B1D-84AACB83E83F}"/>
              </a:ext>
            </a:extLst>
          </p:cNvPr>
          <p:cNvSpPr txBox="1"/>
          <p:nvPr/>
        </p:nvSpPr>
        <p:spPr>
          <a:xfrm>
            <a:off x="332508" y="1984174"/>
            <a:ext cx="1382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es-ES" b="1">
                <a:solidFill>
                  <a:schemeClr val="accent2"/>
                </a:solidFill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ILUSTRACIÓN</a:t>
            </a:r>
          </a:p>
        </p:txBody>
      </p:sp>
      <p:sp>
        <p:nvSpPr>
          <p:cNvPr id="11" name="Flecha: doblada hacia arriba 10">
            <a:extLst>
              <a:ext uri="{FF2B5EF4-FFF2-40B4-BE49-F238E27FC236}">
                <a16:creationId xmlns:a16="http://schemas.microsoft.com/office/drawing/2014/main" id="{8DBFF174-9A56-4F05-A6D5-EFCAB09D87FF}"/>
              </a:ext>
            </a:extLst>
          </p:cNvPr>
          <p:cNvSpPr/>
          <p:nvPr/>
        </p:nvSpPr>
        <p:spPr>
          <a:xfrm rot="5400000">
            <a:off x="2092035" y="2265421"/>
            <a:ext cx="249382" cy="235527"/>
          </a:xfrm>
          <a:prstGeom prst="bentUp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C643A71-F485-4B98-B008-BFC2A8DA0C7E}"/>
              </a:ext>
            </a:extLst>
          </p:cNvPr>
          <p:cNvSpPr txBox="1"/>
          <p:nvPr/>
        </p:nvSpPr>
        <p:spPr>
          <a:xfrm>
            <a:off x="2275605" y="2261175"/>
            <a:ext cx="32896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es-ES" sz="1600" b="1">
                <a:solidFill>
                  <a:schemeClr val="tx1"/>
                </a:solidFill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REVOLUCIÓN FRANCESA </a:t>
            </a:r>
            <a:r>
              <a:rPr lang="es-ES" sz="1600" b="1">
                <a:solidFill>
                  <a:schemeClr val="accent2"/>
                </a:solidFill>
                <a:latin typeface="Raleway" panose="020B0604020202020204" charset="0"/>
                <a:ea typeface="Noto Serif Light" panose="02020402060505020204" pitchFamily="18"/>
                <a:cs typeface="Noto Serif Light" panose="02020402060505020204" pitchFamily="18"/>
              </a:rPr>
              <a:t>(1789)</a:t>
            </a: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8B126903-0426-42F6-A237-1E2C32C59438}"/>
              </a:ext>
            </a:extLst>
          </p:cNvPr>
          <p:cNvCxnSpPr>
            <a:cxnSpLocks/>
          </p:cNvCxnSpPr>
          <p:nvPr/>
        </p:nvCxnSpPr>
        <p:spPr>
          <a:xfrm>
            <a:off x="2382982" y="2571750"/>
            <a:ext cx="0" cy="21994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2686CB9-6FE2-4843-A98B-F44893131984}"/>
              </a:ext>
            </a:extLst>
          </p:cNvPr>
          <p:cNvSpPr txBox="1"/>
          <p:nvPr/>
        </p:nvSpPr>
        <p:spPr>
          <a:xfrm>
            <a:off x="2334490" y="2532270"/>
            <a:ext cx="39901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final </a:t>
            </a:r>
            <a:r>
              <a:rPr lang="es-ES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E.Moderna</a:t>
            </a: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y comienzo </a:t>
            </a:r>
            <a:r>
              <a:rPr lang="es-ES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E.Contemporánea</a:t>
            </a:r>
            <a:endParaRPr lang="es-ES">
              <a:latin typeface="Noto Serif Light" panose="02020402060505020204" pitchFamily="18"/>
              <a:ea typeface="Noto Serif Light" panose="02020402060505020204" pitchFamily="18"/>
              <a:cs typeface="Noto Serif Light" panose="02020402060505020204" pitchFamily="18"/>
            </a:endParaRP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4345F73E-A284-40F2-B4B0-A64537851C5B}"/>
              </a:ext>
            </a:extLst>
          </p:cNvPr>
          <p:cNvCxnSpPr>
            <a:cxnSpLocks/>
          </p:cNvCxnSpPr>
          <p:nvPr/>
        </p:nvCxnSpPr>
        <p:spPr>
          <a:xfrm>
            <a:off x="6244132" y="2571750"/>
            <a:ext cx="0" cy="21994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15B374E2-C45C-4A36-ABB9-2FC52EA04B03}"/>
              </a:ext>
            </a:extLst>
          </p:cNvPr>
          <p:cNvSpPr txBox="1"/>
          <p:nvPr/>
        </p:nvSpPr>
        <p:spPr>
          <a:xfrm>
            <a:off x="1670045" y="2815650"/>
            <a:ext cx="4525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>
                <a:solidFill>
                  <a:schemeClr val="tx1"/>
                </a:solidFill>
                <a:latin typeface="Raleway" panose="020B0604020202020204" charset="0"/>
              </a:rPr>
              <a:t>CONTEXTO: </a:t>
            </a:r>
            <a:r>
              <a:rPr lang="es-ES" sz="2400" b="1">
                <a:solidFill>
                  <a:schemeClr val="accent2"/>
                </a:solidFill>
                <a:latin typeface="Raleway" panose="020B0604020202020204" charset="0"/>
              </a:rPr>
              <a:t>LA ILUSTRACIÓN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E08476C8-BB44-429B-B0A8-F3CFF0BCFAA8}"/>
              </a:ext>
            </a:extLst>
          </p:cNvPr>
          <p:cNvSpPr txBox="1"/>
          <p:nvPr/>
        </p:nvSpPr>
        <p:spPr>
          <a:xfrm>
            <a:off x="1714618" y="3231626"/>
            <a:ext cx="71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La ilustración es un </a:t>
            </a:r>
            <a:r>
              <a:rPr lang="es-ES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movimiento cultural</a:t>
            </a: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y </a:t>
            </a:r>
            <a:r>
              <a:rPr lang="es-ES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filosófico</a:t>
            </a: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cuya misión es “</a:t>
            </a:r>
            <a:r>
              <a:rPr lang="es-ES" u="sng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iluminar</a:t>
            </a: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” la mente del ser humano confiando en él.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F39A2D4A-29CC-48EF-86DB-FFCCE3BD6A9A}"/>
              </a:ext>
            </a:extLst>
          </p:cNvPr>
          <p:cNvSpPr txBox="1"/>
          <p:nvPr/>
        </p:nvSpPr>
        <p:spPr>
          <a:xfrm>
            <a:off x="1728471" y="3755326"/>
            <a:ext cx="72107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Basado en:</a:t>
            </a:r>
          </a:p>
          <a:p>
            <a:pPr marL="539750" lvl="1" indent="-179388">
              <a:buClr>
                <a:schemeClr val="accent2"/>
              </a:buClr>
              <a:buFont typeface="Raleway" panose="020B0604020202020204" charset="0"/>
              <a:buChar char="─"/>
            </a:pPr>
            <a:r>
              <a:rPr lang="es-ES" b="1">
                <a:solidFill>
                  <a:schemeClr val="accent2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PENSAMIENTO</a:t>
            </a:r>
            <a:r>
              <a:rPr lang="es-ES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, </a:t>
            </a:r>
            <a:r>
              <a:rPr lang="es-ES" b="1">
                <a:solidFill>
                  <a:schemeClr val="accent2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CULTURA</a:t>
            </a:r>
            <a:r>
              <a:rPr lang="es-ES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</a:t>
            </a: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y </a:t>
            </a:r>
            <a:r>
              <a:rPr lang="es-ES" b="1">
                <a:solidFill>
                  <a:schemeClr val="accent2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EDUCACIÓN</a:t>
            </a:r>
            <a:r>
              <a:rPr lang="es-ES">
                <a:solidFill>
                  <a:schemeClr val="accent2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</a:t>
            </a:r>
            <a:r>
              <a:rPr lang="es-ES">
                <a:solidFill>
                  <a:schemeClr val="accent2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  <a:sym typeface="Wingdings" panose="05000000000000000000" pitchFamily="2" charset="2"/>
              </a:rPr>
              <a:t> </a:t>
            </a: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  <a:sym typeface="Wingdings" panose="05000000000000000000" pitchFamily="2" charset="2"/>
              </a:rPr>
              <a:t>difundido a través de </a:t>
            </a:r>
            <a:r>
              <a:rPr lang="es-ES" u="sng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  <a:sym typeface="Wingdings" panose="05000000000000000000" pitchFamily="2" charset="2"/>
              </a:rPr>
              <a:t>libros</a:t>
            </a: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  <a:sym typeface="Wingdings" panose="05000000000000000000" pitchFamily="2" charset="2"/>
              </a:rPr>
              <a:t>, </a:t>
            </a:r>
            <a:r>
              <a:rPr lang="es-ES" u="sng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  <a:sym typeface="Wingdings" panose="05000000000000000000" pitchFamily="2" charset="2"/>
              </a:rPr>
              <a:t>prensa</a:t>
            </a: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  <a:sym typeface="Wingdings" panose="05000000000000000000" pitchFamily="2" charset="2"/>
              </a:rPr>
              <a:t>, </a:t>
            </a:r>
            <a:r>
              <a:rPr lang="es-ES" u="sng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  <a:sym typeface="Wingdings" panose="05000000000000000000" pitchFamily="2" charset="2"/>
              </a:rPr>
              <a:t>tertulias</a:t>
            </a: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  <a:sym typeface="Wingdings" panose="05000000000000000000" pitchFamily="2" charset="2"/>
              </a:rPr>
              <a:t>  “</a:t>
            </a:r>
            <a:r>
              <a:rPr lang="es-ES" i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  <a:sym typeface="Wingdings" panose="05000000000000000000" pitchFamily="2" charset="2"/>
              </a:rPr>
              <a:t>¡Atrévete a saber!</a:t>
            </a: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  <a:sym typeface="Wingdings" panose="05000000000000000000" pitchFamily="2" charset="2"/>
              </a:rPr>
              <a:t>”</a:t>
            </a:r>
            <a:endParaRPr lang="es-ES">
              <a:solidFill>
                <a:schemeClr val="accent2"/>
              </a:solidFill>
              <a:latin typeface="Noto Serif Light" panose="02020402060505020204" pitchFamily="18"/>
              <a:ea typeface="Noto Serif Light" panose="02020402060505020204" pitchFamily="18"/>
              <a:cs typeface="Noto Serif Light" panose="02020402060505020204" pitchFamily="18"/>
            </a:endParaRPr>
          </a:p>
          <a:p>
            <a:pPr marL="539750" lvl="1" indent="-179388">
              <a:buClr>
                <a:schemeClr val="accent2"/>
              </a:buClr>
              <a:buFont typeface="Raleway" panose="020B0604020202020204" charset="0"/>
              <a:buChar char="─"/>
            </a:pPr>
            <a:r>
              <a:rPr lang="es-ES" b="1">
                <a:solidFill>
                  <a:schemeClr val="accent2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RAZÓN</a:t>
            </a: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como cualidad más importante para evitar </a:t>
            </a:r>
            <a:r>
              <a:rPr lang="es-ES" u="sng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supersticiones religiosas</a:t>
            </a:r>
          </a:p>
          <a:p>
            <a:pPr marL="539750" lvl="1" indent="-179388">
              <a:buClr>
                <a:schemeClr val="accent2"/>
              </a:buClr>
              <a:buFont typeface="Raleway" panose="020B0604020202020204" charset="0"/>
              <a:buChar char="─"/>
            </a:pPr>
            <a:r>
              <a:rPr lang="es-ES" b="1">
                <a:solidFill>
                  <a:schemeClr val="accent2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MÉTODO CIENTÍFICO EXPERIMENTAL</a:t>
            </a: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para </a:t>
            </a:r>
            <a:r>
              <a:rPr lang="es-ES" u="sng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prosperar</a:t>
            </a: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y </a:t>
            </a:r>
            <a:r>
              <a:rPr lang="es-ES" u="sng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comprender el mundo</a:t>
            </a:r>
            <a:endParaRPr lang="es-ES" b="1">
              <a:latin typeface="Noto Serif Light" panose="02020402060505020204" pitchFamily="18"/>
              <a:ea typeface="Noto Serif Light" panose="02020402060505020204" pitchFamily="18"/>
              <a:cs typeface="Noto Serif Light" panose="02020402060505020204" pitchFamily="18"/>
            </a:endParaRP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976C84A6-CA5C-4996-BBD4-7F3A930F7ACE}"/>
              </a:ext>
            </a:extLst>
          </p:cNvPr>
          <p:cNvSpPr/>
          <p:nvPr/>
        </p:nvSpPr>
        <p:spPr>
          <a:xfrm>
            <a:off x="218661" y="3917536"/>
            <a:ext cx="1108364" cy="8451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s-ES" sz="10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La población es </a:t>
            </a:r>
            <a:r>
              <a:rPr lang="es-ES" sz="1000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analfabeta</a:t>
            </a:r>
            <a:r>
              <a:rPr lang="es-ES" sz="10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, su prioridad es </a:t>
            </a:r>
            <a:r>
              <a:rPr lang="es-ES" sz="1000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sobrevivir</a:t>
            </a:r>
            <a:r>
              <a:rPr lang="es-ES" sz="10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antes del </a:t>
            </a:r>
            <a:r>
              <a:rPr lang="es-ES" sz="1000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saber</a:t>
            </a:r>
            <a:r>
              <a:rPr lang="es-ES" sz="1000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8043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86F07148-CDA0-46F7-8F6E-C3B7AEFAE8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9</a:t>
            </a:fld>
            <a:endParaRPr lang="es-E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8B95121-D76B-4C13-BD45-92D00856253F}"/>
              </a:ext>
            </a:extLst>
          </p:cNvPr>
          <p:cNvSpPr txBox="1"/>
          <p:nvPr/>
        </p:nvSpPr>
        <p:spPr>
          <a:xfrm>
            <a:off x="201463" y="162504"/>
            <a:ext cx="1758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>
                <a:solidFill>
                  <a:schemeClr val="accent2"/>
                </a:solidFill>
                <a:latin typeface="Raleway" panose="020B0604020202020204" charset="0"/>
              </a:rPr>
              <a:t>LEY NATURAL</a:t>
            </a:r>
          </a:p>
        </p:txBody>
      </p: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29C1EDD8-2678-4300-BA9B-DB691205C117}"/>
              </a:ext>
            </a:extLst>
          </p:cNvPr>
          <p:cNvCxnSpPr>
            <a:cxnSpLocks/>
          </p:cNvCxnSpPr>
          <p:nvPr/>
        </p:nvCxnSpPr>
        <p:spPr>
          <a:xfrm>
            <a:off x="1884078" y="347170"/>
            <a:ext cx="34650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F79F30B7-4252-4561-BCD1-6CBE8375C823}"/>
              </a:ext>
            </a:extLst>
          </p:cNvPr>
          <p:cNvCxnSpPr>
            <a:cxnSpLocks/>
          </p:cNvCxnSpPr>
          <p:nvPr/>
        </p:nvCxnSpPr>
        <p:spPr>
          <a:xfrm>
            <a:off x="1960278" y="589624"/>
            <a:ext cx="27030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E843D33A-3ECE-4B66-BBC7-1572C86D3FB8}"/>
              </a:ext>
            </a:extLst>
          </p:cNvPr>
          <p:cNvCxnSpPr>
            <a:endCxn id="3" idx="3"/>
          </p:cNvCxnSpPr>
          <p:nvPr/>
        </p:nvCxnSpPr>
        <p:spPr>
          <a:xfrm flipV="1">
            <a:off x="1960278" y="347170"/>
            <a:ext cx="0" cy="24245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9C78BCDE-4C15-46A6-AAA5-34A6CD742217}"/>
              </a:ext>
            </a:extLst>
          </p:cNvPr>
          <p:cNvSpPr txBox="1"/>
          <p:nvPr/>
        </p:nvSpPr>
        <p:spPr>
          <a:xfrm>
            <a:off x="2154382" y="193281"/>
            <a:ext cx="28360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Los hombres son </a:t>
            </a:r>
            <a:r>
              <a:rPr lang="es-ES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libres</a:t>
            </a: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e </a:t>
            </a:r>
            <a:r>
              <a:rPr lang="es-ES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iguales</a:t>
            </a:r>
            <a:endParaRPr lang="es-ES">
              <a:latin typeface="Noto Serif Light" panose="02020402060505020204" pitchFamily="18"/>
              <a:ea typeface="Noto Serif Light" panose="02020402060505020204" pitchFamily="18"/>
              <a:cs typeface="Noto Serif Light" panose="02020402060505020204" pitchFamily="18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4A2F052D-FCE2-41BC-944C-67C1B11C19A6}"/>
              </a:ext>
            </a:extLst>
          </p:cNvPr>
          <p:cNvSpPr txBox="1"/>
          <p:nvPr/>
        </p:nvSpPr>
        <p:spPr>
          <a:xfrm>
            <a:off x="2154382" y="424113"/>
            <a:ext cx="2467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El </a:t>
            </a:r>
            <a:r>
              <a:rPr lang="es-ES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poder</a:t>
            </a: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reside en el </a:t>
            </a:r>
            <a:r>
              <a:rPr lang="es-ES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pueblo</a:t>
            </a:r>
            <a:endParaRPr lang="es-ES">
              <a:latin typeface="Noto Serif Light" panose="02020402060505020204" pitchFamily="18"/>
              <a:ea typeface="Noto Serif Light" panose="02020402060505020204" pitchFamily="18"/>
              <a:cs typeface="Noto Serif Light" panose="02020402060505020204" pitchFamily="18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092BC058-177F-4B20-A061-75804C894063}"/>
              </a:ext>
            </a:extLst>
          </p:cNvPr>
          <p:cNvSpPr txBox="1"/>
          <p:nvPr/>
        </p:nvSpPr>
        <p:spPr>
          <a:xfrm>
            <a:off x="201463" y="647411"/>
            <a:ext cx="3036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>
                <a:solidFill>
                  <a:schemeClr val="accent2"/>
                </a:solidFill>
                <a:latin typeface="Raleway" panose="020B0604020202020204" charset="0"/>
              </a:rPr>
              <a:t>DESPOTISMO ILUSTRADO</a:t>
            </a: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51EC08DB-30C1-4733-9AB0-EEB0A3BC60F1}"/>
              </a:ext>
            </a:extLst>
          </p:cNvPr>
          <p:cNvCxnSpPr>
            <a:cxnSpLocks/>
          </p:cNvCxnSpPr>
          <p:nvPr/>
        </p:nvCxnSpPr>
        <p:spPr>
          <a:xfrm>
            <a:off x="410415" y="1017909"/>
            <a:ext cx="0" cy="21994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CD62B5E8-74C1-4C90-9059-680963B6D7A7}"/>
              </a:ext>
            </a:extLst>
          </p:cNvPr>
          <p:cNvSpPr txBox="1"/>
          <p:nvPr/>
        </p:nvSpPr>
        <p:spPr>
          <a:xfrm>
            <a:off x="382704" y="978429"/>
            <a:ext cx="58625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Tipo de monarquía desarrollado en </a:t>
            </a:r>
            <a:r>
              <a:rPr lang="es-ES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Francia</a:t>
            </a: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, </a:t>
            </a:r>
            <a:r>
              <a:rPr lang="es-ES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Rusia</a:t>
            </a: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, </a:t>
            </a:r>
            <a:r>
              <a:rPr lang="es-ES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Portugal</a:t>
            </a: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y </a:t>
            </a:r>
            <a:r>
              <a:rPr lang="es-ES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España</a:t>
            </a: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.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0453DBAE-C1C4-4D46-9815-6F8C08E9D0F3}"/>
              </a:ext>
            </a:extLst>
          </p:cNvPr>
          <p:cNvSpPr/>
          <p:nvPr/>
        </p:nvSpPr>
        <p:spPr>
          <a:xfrm>
            <a:off x="382703" y="1347761"/>
            <a:ext cx="8089351" cy="47647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89ABCDD6-496A-4229-9729-5BC790AEFFCE}"/>
              </a:ext>
            </a:extLst>
          </p:cNvPr>
          <p:cNvSpPr txBox="1"/>
          <p:nvPr/>
        </p:nvSpPr>
        <p:spPr>
          <a:xfrm>
            <a:off x="382704" y="1324500"/>
            <a:ext cx="837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Adaptación de los </a:t>
            </a:r>
            <a:r>
              <a:rPr lang="es-ES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monarcas</a:t>
            </a: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(debido a las </a:t>
            </a:r>
            <a:r>
              <a:rPr lang="es-ES" u="sng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nuevas ideas de la ilustración</a:t>
            </a: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) para </a:t>
            </a:r>
            <a:r>
              <a:rPr lang="es-ES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mantener el poder</a:t>
            </a: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pero </a:t>
            </a:r>
            <a:r>
              <a:rPr lang="es-ES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mejorar la calidad de vida</a:t>
            </a: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.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CFE788D1-97ED-4961-86BE-BDCAA76F5C1D}"/>
              </a:ext>
            </a:extLst>
          </p:cNvPr>
          <p:cNvSpPr txBox="1"/>
          <p:nvPr/>
        </p:nvSpPr>
        <p:spPr>
          <a:xfrm>
            <a:off x="3736636" y="1940909"/>
            <a:ext cx="15295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latin typeface="Raleway" panose="020B0604020202020204" charset="0"/>
              </a:rPr>
              <a:t>Carlos III de España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9745EBC-3C31-4F45-B7D5-0744F09E7249}"/>
              </a:ext>
            </a:extLst>
          </p:cNvPr>
          <p:cNvSpPr txBox="1"/>
          <p:nvPr/>
        </p:nvSpPr>
        <p:spPr>
          <a:xfrm>
            <a:off x="3483791" y="1947836"/>
            <a:ext cx="4502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>
                <a:solidFill>
                  <a:schemeClr val="accent2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EJ: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167CEB62-6F4B-4058-8F38-420801BFB365}"/>
              </a:ext>
            </a:extLst>
          </p:cNvPr>
          <p:cNvSpPr/>
          <p:nvPr/>
        </p:nvSpPr>
        <p:spPr>
          <a:xfrm>
            <a:off x="450273" y="1945610"/>
            <a:ext cx="3117271" cy="27699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34E18084-0C10-4184-BED7-6F5F9DEE4C59}"/>
              </a:ext>
            </a:extLst>
          </p:cNvPr>
          <p:cNvSpPr txBox="1"/>
          <p:nvPr/>
        </p:nvSpPr>
        <p:spPr>
          <a:xfrm>
            <a:off x="408710" y="1931373"/>
            <a:ext cx="3224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“</a:t>
            </a:r>
            <a:r>
              <a:rPr lang="es-ES" i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Todo por el pueblo pero sin el pueblo”</a:t>
            </a:r>
            <a:endParaRPr lang="es-ES">
              <a:latin typeface="Noto Serif Light" panose="02020402060505020204" pitchFamily="18"/>
              <a:ea typeface="Noto Serif Light" panose="02020402060505020204" pitchFamily="18"/>
              <a:cs typeface="Noto Serif Light" panose="02020402060505020204" pitchFamily="18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97DAC73-C551-40B2-80FD-D2D2C7C4B9A4}"/>
              </a:ext>
            </a:extLst>
          </p:cNvPr>
          <p:cNvSpPr txBox="1"/>
          <p:nvPr/>
        </p:nvSpPr>
        <p:spPr>
          <a:xfrm>
            <a:off x="277664" y="2253387"/>
            <a:ext cx="2698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>
                <a:solidFill>
                  <a:schemeClr val="tx1"/>
                </a:solidFill>
                <a:latin typeface="Raleway" panose="020B0604020202020204" charset="0"/>
              </a:rPr>
              <a:t>NEOCLASICISMO</a:t>
            </a:r>
            <a:endParaRPr lang="es-ES" sz="2400" b="1">
              <a:solidFill>
                <a:schemeClr val="accent2"/>
              </a:solidFill>
              <a:latin typeface="Raleway" panose="020B0604020202020204" charset="0"/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70BBD696-F374-4C1E-9B31-3FBB3722DACB}"/>
              </a:ext>
            </a:extLst>
          </p:cNvPr>
          <p:cNvSpPr/>
          <p:nvPr/>
        </p:nvSpPr>
        <p:spPr>
          <a:xfrm>
            <a:off x="381002" y="2682123"/>
            <a:ext cx="5957454" cy="2845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2BE9994B-1A2E-46EE-8AA8-5CC9CCA8BACD}"/>
              </a:ext>
            </a:extLst>
          </p:cNvPr>
          <p:cNvSpPr txBox="1"/>
          <p:nvPr/>
        </p:nvSpPr>
        <p:spPr>
          <a:xfrm>
            <a:off x="381002" y="2658862"/>
            <a:ext cx="60613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Movimiento </a:t>
            </a:r>
            <a:r>
              <a:rPr lang="es-ES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artístico </a:t>
            </a: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y </a:t>
            </a:r>
            <a:r>
              <a:rPr lang="es-ES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cultural</a:t>
            </a: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que se abraza las </a:t>
            </a:r>
            <a:r>
              <a:rPr lang="es-ES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ideas de la ilustración</a:t>
            </a: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.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59B456C3-B6AF-40EE-A12E-6169775E9690}"/>
              </a:ext>
            </a:extLst>
          </p:cNvPr>
          <p:cNvSpPr txBox="1"/>
          <p:nvPr/>
        </p:nvSpPr>
        <p:spPr>
          <a:xfrm>
            <a:off x="323320" y="2989900"/>
            <a:ext cx="2273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>
                <a:solidFill>
                  <a:schemeClr val="accent2"/>
                </a:solidFill>
                <a:latin typeface="Raleway" panose="020B0604020202020204" charset="0"/>
              </a:rPr>
              <a:t>CARACTERÍSTICAS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C002F4D2-5995-4830-AE9F-46EE3225D12D}"/>
              </a:ext>
            </a:extLst>
          </p:cNvPr>
          <p:cNvSpPr txBox="1"/>
          <p:nvPr/>
        </p:nvSpPr>
        <p:spPr>
          <a:xfrm>
            <a:off x="381002" y="3295781"/>
            <a:ext cx="708251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488" indent="-90488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Imitación modelos clásicos en arte</a:t>
            </a: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(estilo armónico y equilibrado)</a:t>
            </a:r>
          </a:p>
          <a:p>
            <a:pPr marL="90488" indent="-90488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Orientación práctica</a:t>
            </a:r>
          </a:p>
          <a:p>
            <a:pPr marL="90488" indent="-90488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Interés por todos los saberes</a:t>
            </a: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</a:rPr>
              <a:t> </a:t>
            </a:r>
            <a:r>
              <a:rPr lang="es-ES">
                <a:solidFill>
                  <a:schemeClr val="accent2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  <a:sym typeface="Wingdings" panose="05000000000000000000" pitchFamily="2" charset="2"/>
              </a:rPr>
              <a:t></a:t>
            </a: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  <a:sym typeface="Wingdings" panose="05000000000000000000" pitchFamily="2" charset="2"/>
              </a:rPr>
              <a:t> </a:t>
            </a:r>
            <a:r>
              <a:rPr lang="es-ES" b="1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  <a:sym typeface="Wingdings" panose="05000000000000000000" pitchFamily="2" charset="2"/>
              </a:rPr>
              <a:t>Enciclopedia</a:t>
            </a: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  <a:sym typeface="Wingdings" panose="05000000000000000000" pitchFamily="2" charset="2"/>
              </a:rPr>
              <a:t> por </a:t>
            </a:r>
            <a:r>
              <a:rPr lang="es-ES" u="sng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  <a:sym typeface="Wingdings" panose="05000000000000000000" pitchFamily="2" charset="2"/>
              </a:rPr>
              <a:t>Diderot</a:t>
            </a: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  <a:sym typeface="Wingdings" panose="05000000000000000000" pitchFamily="2" charset="2"/>
              </a:rPr>
              <a:t> y </a:t>
            </a:r>
            <a:r>
              <a:rPr lang="es-ES" u="sng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  <a:sym typeface="Wingdings" panose="05000000000000000000" pitchFamily="2" charset="2"/>
              </a:rPr>
              <a:t>D’Alembert</a:t>
            </a:r>
            <a:r>
              <a:rPr lang="es-ES"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  <a:sym typeface="Wingdings" panose="05000000000000000000" pitchFamily="2" charset="2"/>
              </a:rPr>
              <a:t> </a:t>
            </a:r>
            <a:r>
              <a:rPr lang="es-ES">
                <a:solidFill>
                  <a:schemeClr val="accent2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  <a:sym typeface="Wingdings" panose="05000000000000000000" pitchFamily="2" charset="2"/>
              </a:rPr>
              <a:t>(Francia)</a:t>
            </a:r>
          </a:p>
          <a:p>
            <a:pPr marL="90488" indent="-90488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  <a:sym typeface="Wingdings" panose="05000000000000000000" pitchFamily="2" charset="2"/>
              </a:rPr>
              <a:t>Ilustrados:</a:t>
            </a: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  <a:sym typeface="Wingdings" panose="05000000000000000000" pitchFamily="2" charset="2"/>
              </a:rPr>
              <a:t> Montesquieu, Voltaire, Rousseau</a:t>
            </a:r>
          </a:p>
          <a:p>
            <a:pPr marL="90488" indent="-90488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  <a:sym typeface="Wingdings" panose="05000000000000000000" pitchFamily="2" charset="2"/>
              </a:rPr>
              <a:t>Literatura neoclásica </a:t>
            </a:r>
            <a:r>
              <a:rPr lang="es-ES" b="1">
                <a:solidFill>
                  <a:schemeClr val="accent2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  <a:sym typeface="Wingdings" panose="05000000000000000000" pitchFamily="2" charset="2"/>
              </a:rPr>
              <a:t></a:t>
            </a:r>
            <a:r>
              <a:rPr lang="es-ES" b="1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  <a:sym typeface="Wingdings" panose="05000000000000000000" pitchFamily="2" charset="2"/>
              </a:rPr>
              <a:t> carácter didáctico</a:t>
            </a:r>
            <a:r>
              <a:rPr lang="es-ES">
                <a:solidFill>
                  <a:schemeClr val="tx1"/>
                </a:solidFill>
                <a:latin typeface="Noto Serif Light" panose="02020402060505020204" pitchFamily="18"/>
                <a:ea typeface="Noto Serif Light" panose="02020402060505020204" pitchFamily="18"/>
                <a:cs typeface="Noto Serif Light" panose="02020402060505020204" pitchFamily="18"/>
                <a:sym typeface="Wingdings" panose="05000000000000000000" pitchFamily="2" charset="2"/>
              </a:rPr>
              <a:t> (enseñanza de las nuevas ideas)</a:t>
            </a:r>
            <a:endParaRPr lang="es-ES" b="1">
              <a:solidFill>
                <a:schemeClr val="tx1"/>
              </a:solidFill>
              <a:latin typeface="Noto Serif Light" panose="02020402060505020204" pitchFamily="18"/>
              <a:ea typeface="Noto Serif Light" panose="02020402060505020204" pitchFamily="18"/>
              <a:cs typeface="Noto Serif Light" panose="02020402060505020204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460930609"/>
      </p:ext>
    </p:extLst>
  </p:cSld>
  <p:clrMapOvr>
    <a:masterClrMapping/>
  </p:clrMapOvr>
</p:sld>
</file>

<file path=ppt/theme/theme1.xml><?xml version="1.0" encoding="utf-8"?>
<a:theme xmlns:a="http://schemas.openxmlformats.org/drawingml/2006/main" name="Florizel template">
  <a:themeElements>
    <a:clrScheme name="Custom 347">
      <a:dk1>
        <a:srgbClr val="000000"/>
      </a:dk1>
      <a:lt1>
        <a:srgbClr val="FFFFFF"/>
      </a:lt1>
      <a:dk2>
        <a:srgbClr val="6A708D"/>
      </a:dk2>
      <a:lt2>
        <a:srgbClr val="DEE1EC"/>
      </a:lt2>
      <a:accent1>
        <a:srgbClr val="C0CAFC"/>
      </a:accent1>
      <a:accent2>
        <a:srgbClr val="8798EE"/>
      </a:accent2>
      <a:accent3>
        <a:srgbClr val="D0F5FF"/>
      </a:accent3>
      <a:accent4>
        <a:srgbClr val="6DB4F5"/>
      </a:accent4>
      <a:accent5>
        <a:srgbClr val="DAFBDD"/>
      </a:accent5>
      <a:accent6>
        <a:srgbClr val="58D8C5"/>
      </a:accent6>
      <a:hlink>
        <a:srgbClr val="000000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1043</TotalTime>
  <Words>1259</Words>
  <Application>Microsoft Office PowerPoint</Application>
  <PresentationFormat>Presentación en pantalla (16:9)</PresentationFormat>
  <Paragraphs>242</Paragraphs>
  <Slides>12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Noto Serif Light</vt:lpstr>
      <vt:lpstr>Courier New</vt:lpstr>
      <vt:lpstr>Arial</vt:lpstr>
      <vt:lpstr>Wingdings</vt:lpstr>
      <vt:lpstr>Raleway</vt:lpstr>
      <vt:lpstr>Baskerville Old Face</vt:lpstr>
      <vt:lpstr>Abril Fatface</vt:lpstr>
      <vt:lpstr>Florizel template</vt:lpstr>
      <vt:lpstr>CASTELLANO T.1 ¡Atrévete a saber decir lo que sabes!</vt:lpstr>
      <vt:lpstr>Índice</vt:lpstr>
      <vt:lpstr>Presentación de PowerPoint</vt:lpstr>
      <vt:lpstr>Presentación de PowerPoint</vt:lpstr>
      <vt:lpstr>Formación de palabras</vt:lpstr>
      <vt:lpstr>Presentación de PowerPoint</vt:lpstr>
      <vt:lpstr>Presentación de PowerPoint</vt:lpstr>
      <vt:lpstr>3. La literatura del s.XVIII (18)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CASTELLANO T.1 ¡Atrévete a saber decir lo que sabes!</dc:title>
  <cp:lastModifiedBy>Eva Arnau</cp:lastModifiedBy>
  <cp:revision>37</cp:revision>
  <dcterms:modified xsi:type="dcterms:W3CDTF">2022-10-15T09:33:53Z</dcterms:modified>
</cp:coreProperties>
</file>