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95" r:id="rId4"/>
    <p:sldId id="298" r:id="rId5"/>
    <p:sldId id="299" r:id="rId6"/>
    <p:sldId id="300" r:id="rId7"/>
    <p:sldId id="301" r:id="rId8"/>
    <p:sldId id="302" r:id="rId9"/>
    <p:sldId id="303" r:id="rId10"/>
  </p:sldIdLst>
  <p:sldSz cx="9144000" cy="5143500" type="screen16x9"/>
  <p:notesSz cx="6858000" cy="9144000"/>
  <p:embeddedFontLst>
    <p:embeddedFont>
      <p:font typeface="Titillium Web" panose="020B0604020202020204" charset="0"/>
      <p:regular r:id="rId12"/>
      <p:bold r:id="rId13"/>
      <p:italic r:id="rId14"/>
      <p:boldItalic r:id="rId15"/>
    </p:embeddedFont>
    <p:embeddedFont>
      <p:font typeface="Wingdings 2" panose="05020102010507070707" pitchFamily="18" charset="2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F3A0FE-C81A-4185-9B42-9F0EA03E3083}">
  <a:tblStyle styleId="{1DF3A0FE-C81A-4185-9B42-9F0EA03E308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680623-BC5C-48C1-9E87-76BE157D58C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2536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011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745800"/>
          </a:xfrm>
          <a:prstGeom prst="rect">
            <a:avLst/>
          </a:prstGeom>
          <a:solidFill>
            <a:srgbClr val="FF0040">
              <a:alpha val="81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79000" y="1920450"/>
            <a:ext cx="54300" cy="1191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915625"/>
            <a:ext cx="5412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44425" y="1584700"/>
            <a:ext cx="32673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▸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308498" y="1584700"/>
            <a:ext cx="32673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▸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/>
          <p:nvPr/>
        </p:nvSpPr>
        <p:spPr>
          <a:xfrm>
            <a:off x="579000" y="579000"/>
            <a:ext cx="54300" cy="6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44425" y="1610450"/>
            <a:ext cx="22572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▸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3217286" y="1610450"/>
            <a:ext cx="22572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▸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3"/>
          </p:nvPr>
        </p:nvSpPr>
        <p:spPr>
          <a:xfrm>
            <a:off x="5590146" y="1610450"/>
            <a:ext cx="22572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 sz="14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▫"/>
              <a:defRPr sz="1400"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▸"/>
              <a:defRPr sz="1400"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▹"/>
              <a:defRPr sz="1400"/>
            </a:lvl9pPr>
          </a:lstStyle>
          <a:p>
            <a:endParaRPr/>
          </a:p>
        </p:txBody>
      </p:sp>
      <p:sp>
        <p:nvSpPr>
          <p:cNvPr id="42" name="Google Shape;42;p7"/>
          <p:cNvSpPr/>
          <p:nvPr/>
        </p:nvSpPr>
        <p:spPr>
          <a:xfrm>
            <a:off x="579000" y="579000"/>
            <a:ext cx="54300" cy="6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half">
  <p:cSld name="TITLE_ONLY_1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/>
          <p:nvPr/>
        </p:nvSpPr>
        <p:spPr>
          <a:xfrm>
            <a:off x="0" y="0"/>
            <a:ext cx="4578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10"/>
          <p:cNvSpPr/>
          <p:nvPr/>
        </p:nvSpPr>
        <p:spPr>
          <a:xfrm>
            <a:off x="579000" y="579000"/>
            <a:ext cx="54300" cy="67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sp>
        <p:nvSpPr>
          <p:cNvPr id="59" name="Google Shape;59;p10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rgbClr val="FF00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background">
  <p:cSld name="TITLE_ONLY_1_1_1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0" y="0"/>
            <a:ext cx="2292000" cy="5143500"/>
          </a:xfrm>
          <a:prstGeom prst="rect">
            <a:avLst/>
          </a:prstGeom>
          <a:solidFill>
            <a:srgbClr val="FF0040">
              <a:alpha val="819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>
            <a:spLocks noGrp="1"/>
          </p:cNvSpPr>
          <p:nvPr>
            <p:ph type="body" idx="1"/>
          </p:nvPr>
        </p:nvSpPr>
        <p:spPr>
          <a:xfrm>
            <a:off x="633300" y="4285675"/>
            <a:ext cx="80535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endParaRPr/>
          </a:p>
        </p:txBody>
      </p:sp>
      <p:sp>
        <p:nvSpPr>
          <p:cNvPr id="66" name="Google Shape;66;p12"/>
          <p:cNvSpPr/>
          <p:nvPr/>
        </p:nvSpPr>
        <p:spPr>
          <a:xfrm>
            <a:off x="579000" y="4467900"/>
            <a:ext cx="54300" cy="67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2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/>
          <p:nvPr/>
        </p:nvSpPr>
        <p:spPr>
          <a:xfrm>
            <a:off x="9089700" y="0"/>
            <a:ext cx="54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illium Web"/>
              <a:buNone/>
              <a:defRPr sz="2600"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3798" y="1586325"/>
            <a:ext cx="6092100" cy="31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▪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▫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▸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r">
              <a:buNone/>
              <a:defRPr sz="1200" b="1">
                <a:solidFill>
                  <a:schemeClr val="accen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6" r:id="rId4"/>
    <p:sldLayoutId id="2147483657" r:id="rId5"/>
    <p:sldLayoutId id="2147483658" r:id="rId6"/>
    <p:sldLayoutId id="2147483659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ctrTitle"/>
          </p:nvPr>
        </p:nvSpPr>
        <p:spPr>
          <a:xfrm>
            <a:off x="685800" y="1915625"/>
            <a:ext cx="6251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/>
              <a:t>ENGLISH</a:t>
            </a:r>
            <a:br>
              <a:rPr lang="es-ES"/>
            </a:br>
            <a:r>
              <a:rPr lang="es-ES"/>
              <a:t>UNITS 3 &amp; 4</a:t>
            </a:r>
            <a:endParaRPr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844424" y="422500"/>
            <a:ext cx="3803775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uFill>
                  <a:solidFill>
                    <a:schemeClr val="accent1"/>
                  </a:solidFill>
                </a:uFill>
              </a:rPr>
              <a:t>VOCABULARY</a:t>
            </a:r>
            <a:br>
              <a:rPr lang="en" u="sng"/>
            </a:br>
            <a:r>
              <a:rPr lang="es-ES">
                <a:solidFill>
                  <a:srgbClr val="FF004E"/>
                </a:solidFill>
              </a:rPr>
              <a:t>Body Art and Decoration</a:t>
            </a:r>
            <a:endParaRPr>
              <a:solidFill>
                <a:srgbClr val="FF004E"/>
              </a:solidFill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948333" y="1371601"/>
            <a:ext cx="6830994" cy="2953977"/>
          </a:xfrm>
          <a:prstGeom prst="rect">
            <a:avLst/>
          </a:prstGeom>
        </p:spPr>
        <p:txBody>
          <a:bodyPr spcFirstLastPara="1" wrap="square" lIns="91425" tIns="91425" rIns="91425" bIns="91425" numCol="2" anchor="ctr" anchorCtr="0">
            <a:noAutofit/>
          </a:bodyPr>
          <a:lstStyle/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body painting</a:t>
            </a:r>
            <a:r>
              <a:rPr lang="es-ES" sz="1200">
                <a:solidFill>
                  <a:srgbClr val="000000"/>
                </a:solidFill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pintura corporal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face paint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pintura facial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pale</a:t>
            </a:r>
            <a:r>
              <a:rPr lang="es-ES" sz="1200">
                <a:solidFill>
                  <a:srgbClr val="000000"/>
                </a:solidFill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pálido/a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mask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máscara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hairstyles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peinados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mohican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cresta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wig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peluca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make-up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maquillaje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eyeliner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raya del ojo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eye shadow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sombra de ojos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lipstick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pintalabios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nail varnish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pintauñas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tattoos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tatuajes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piercings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piercings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nose stud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piercing de la nariz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navel ring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piercing del ombligo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earrings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pendientes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necklace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collar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jewellery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joyería, joyas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fashionable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a la moda</a:t>
            </a:r>
            <a:endParaRPr sz="1200" b="1">
              <a:solidFill>
                <a:srgbClr val="000000"/>
              </a:solidFill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844424" y="422500"/>
            <a:ext cx="3803775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uFill>
                  <a:solidFill>
                    <a:schemeClr val="accent1"/>
                  </a:solidFill>
                </a:uFill>
              </a:rPr>
              <a:t>VOCABULARY</a:t>
            </a:r>
            <a:br>
              <a:rPr lang="en" u="sng"/>
            </a:br>
            <a:r>
              <a:rPr lang="es-ES">
                <a:solidFill>
                  <a:srgbClr val="FF004E"/>
                </a:solidFill>
              </a:rPr>
              <a:t>Reading vocabulary</a:t>
            </a:r>
            <a:endParaRPr>
              <a:solidFill>
                <a:srgbClr val="FF004E"/>
              </a:solidFill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1" name="Google Shape;85;p16">
            <a:extLst>
              <a:ext uri="{FF2B5EF4-FFF2-40B4-BE49-F238E27FC236}">
                <a16:creationId xmlns:a16="http://schemas.microsoft.com/office/drawing/2014/main" id="{3E9D02E5-31C8-4DBD-897F-91FC18B9016C}"/>
              </a:ext>
            </a:extLst>
          </p:cNvPr>
          <p:cNvSpPr txBox="1">
            <a:spLocks/>
          </p:cNvSpPr>
          <p:nvPr/>
        </p:nvSpPr>
        <p:spPr>
          <a:xfrm>
            <a:off x="948333" y="1371601"/>
            <a:ext cx="6830994" cy="2953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▪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▫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itillium Web"/>
              <a:buChar char="▸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4E"/>
              </a:buClr>
              <a:buSzPts val="1800"/>
              <a:buFont typeface="Titillium Web"/>
              <a:buChar char="▹"/>
              <a:defRPr sz="18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forehead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frente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tribes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tribus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headscarf</a:t>
            </a:r>
            <a:r>
              <a:rPr lang="es-ES" sz="1200">
                <a:solidFill>
                  <a:srgbClr val="000000"/>
                </a:solidFill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pañuelo para la cabeza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beauty standards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estándares de belleza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pattern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patrón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coming-of-age ritual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ritual de crecimiento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cosmetic surgery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cirugía estética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be keen on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gustar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reckon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pensar</a:t>
            </a:r>
          </a:p>
          <a:p>
            <a:pPr marL="0" indent="0">
              <a:buSzPts val="1100"/>
              <a:buNone/>
            </a:pPr>
            <a:endParaRPr lang="es-ES" sz="120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prefer</a:t>
            </a:r>
            <a:endParaRPr lang="es-ES" sz="120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like best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audio guide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audoguía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tickets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entradas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leapling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nacidos el 29/2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leap day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día 29/2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leap year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año bisiesto (febrero tiene 29 días)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siblings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hermanos/as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actually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de hecho</a:t>
            </a:r>
            <a:endParaRPr lang="es-ES" sz="1200" b="1">
              <a:solidFill>
                <a:srgbClr val="000000"/>
              </a:solidFill>
            </a:endParaRPr>
          </a:p>
        </p:txBody>
      </p:sp>
      <p:sp>
        <p:nvSpPr>
          <p:cNvPr id="8" name="Cerrar llave 7">
            <a:extLst>
              <a:ext uri="{FF2B5EF4-FFF2-40B4-BE49-F238E27FC236}">
                <a16:creationId xmlns:a16="http://schemas.microsoft.com/office/drawing/2014/main" id="{452FCB48-B9FF-4742-B9C3-F14B07AB27FF}"/>
              </a:ext>
            </a:extLst>
          </p:cNvPr>
          <p:cNvSpPr/>
          <p:nvPr/>
        </p:nvSpPr>
        <p:spPr>
          <a:xfrm>
            <a:off x="5151814" y="1641764"/>
            <a:ext cx="45719" cy="381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5C6CE7C-DABC-413B-B222-C631E864A33B}"/>
              </a:ext>
            </a:extLst>
          </p:cNvPr>
          <p:cNvSpPr txBox="1"/>
          <p:nvPr/>
        </p:nvSpPr>
        <p:spPr>
          <a:xfrm>
            <a:off x="5151814" y="169376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>
                <a:latin typeface="Titillium Web" panose="020B0604020202020204" charset="0"/>
              </a:rPr>
              <a:t>preferir</a:t>
            </a:r>
          </a:p>
        </p:txBody>
      </p:sp>
    </p:spTree>
    <p:extLst>
      <p:ext uri="{BB962C8B-B14F-4D97-AF65-F5344CB8AC3E}">
        <p14:creationId xmlns:p14="http://schemas.microsoft.com/office/powerpoint/2010/main" val="402077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8000E155-F885-417B-8CA4-3AE220CEDC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4</a:t>
            </a:fld>
            <a:endParaRPr lang="es-ES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27C4648B-76F2-4C69-9351-93173A79B7EA}"/>
              </a:ext>
            </a:extLst>
          </p:cNvPr>
          <p:cNvSpPr txBox="1">
            <a:spLocks/>
          </p:cNvSpPr>
          <p:nvPr/>
        </p:nvSpPr>
        <p:spPr>
          <a:xfrm>
            <a:off x="622752" y="443282"/>
            <a:ext cx="4025448" cy="857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u="sng">
                <a:uFill>
                  <a:solidFill>
                    <a:schemeClr val="accent1"/>
                  </a:solidFill>
                </a:uFill>
              </a:rPr>
              <a:t>GRAMMAR</a:t>
            </a:r>
            <a:br>
              <a:rPr lang="en" u="sng"/>
            </a:br>
            <a:r>
              <a:rPr lang="es-ES">
                <a:solidFill>
                  <a:srgbClr val="FF004E"/>
                </a:solidFill>
              </a:rPr>
              <a:t>Verbs combination</a:t>
            </a:r>
            <a:endParaRPr lang="es-ES"/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69D0C912-BC21-4FF2-B4B0-D68301074F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903401"/>
              </p:ext>
            </p:extLst>
          </p:nvPr>
        </p:nvGraphicFramePr>
        <p:xfrm>
          <a:off x="4289964" y="281915"/>
          <a:ext cx="3636819" cy="4572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636819">
                  <a:extLst>
                    <a:ext uri="{9D8B030D-6E8A-4147-A177-3AD203B41FA5}">
                      <a16:colId xmlns:a16="http://schemas.microsoft.com/office/drawing/2014/main" val="2734787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VERBS + GERUND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53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likes and dislikes</a:t>
                      </a:r>
                    </a:p>
                  </a:txBody>
                  <a:tcPr>
                    <a:solidFill>
                      <a:srgbClr val="FF00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385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Titillium Web" panose="020B0604020202020204" charset="0"/>
                        </a:rPr>
                        <a:t>like, prefer, love, hate, enjoy, don’t mind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1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Titillium Web" panose="020B0604020202020204" charset="0"/>
                        </a:rPr>
                        <a:t>-</a:t>
                      </a:r>
                      <a:r>
                        <a:rPr lang="es-ES" i="0">
                          <a:latin typeface="Titillium Web" panose="020B0604020202020204" charset="0"/>
                        </a:rPr>
                        <a:t>I </a:t>
                      </a:r>
                      <a:r>
                        <a:rPr lang="es-ES" i="0" u="sng">
                          <a:latin typeface="Titillium Web" panose="020B0604020202020204" charset="0"/>
                        </a:rPr>
                        <a:t>like</a:t>
                      </a:r>
                      <a:r>
                        <a:rPr lang="es-ES" i="0" u="none">
                          <a:latin typeface="Titillium Web" panose="020B0604020202020204" charset="0"/>
                        </a:rPr>
                        <a:t> cook</a:t>
                      </a:r>
                      <a:r>
                        <a:rPr lang="es-ES" i="0" u="sng">
                          <a:latin typeface="Titillium Web" panose="020B0604020202020204" charset="0"/>
                        </a:rPr>
                        <a:t>ing</a:t>
                      </a:r>
                      <a:endParaRPr lang="es-ES"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615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go + sport / hobbies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70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Titillium Web" panose="020B0604020202020204" charset="0"/>
                        </a:rPr>
                        <a:t>swimming, dancing, shopping, camping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5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Titillium Web" panose="020B0604020202020204" charset="0"/>
                        </a:rPr>
                        <a:t>-She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goes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swimm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ing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in the summer</a:t>
                      </a:r>
                      <a:endParaRPr lang="es-ES">
                        <a:latin typeface="Titillium Web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362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after preposition</a:t>
                      </a:r>
                    </a:p>
                  </a:txBody>
                  <a:tcPr>
                    <a:solidFill>
                      <a:srgbClr val="FF00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875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before, after, for, at, in...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58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-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Before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go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ing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to school, I have a shower</a:t>
                      </a:r>
                      <a:endParaRPr lang="es-ES" b="0" u="sng">
                        <a:solidFill>
                          <a:schemeClr val="tx1"/>
                        </a:solidFill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370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u="none">
                          <a:solidFill>
                            <a:schemeClr val="tx2"/>
                          </a:solidFill>
                          <a:latin typeface="Titillium Web" panose="020B0604020202020204" charset="0"/>
                        </a:rPr>
                        <a:t>end or repetition of an action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63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finish, stop, give up, begin, start, keep, go on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606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-Have you 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finished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eat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ing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?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482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 u="none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verbs as the subject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2977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-Read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ing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is amazing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717959"/>
                  </a:ext>
                </a:extLst>
              </a:tr>
            </a:tbl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FDA19030-61EF-4117-A81D-76189C7A916E}"/>
              </a:ext>
            </a:extLst>
          </p:cNvPr>
          <p:cNvSpPr/>
          <p:nvPr/>
        </p:nvSpPr>
        <p:spPr>
          <a:xfrm>
            <a:off x="5075379" y="4605412"/>
            <a:ext cx="184404" cy="184404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Flecha: en U 5">
            <a:extLst>
              <a:ext uri="{FF2B5EF4-FFF2-40B4-BE49-F238E27FC236}">
                <a16:creationId xmlns:a16="http://schemas.microsoft.com/office/drawing/2014/main" id="{D5ECEC27-6B6A-480D-B3EF-873A39D8A02B}"/>
              </a:ext>
            </a:extLst>
          </p:cNvPr>
          <p:cNvSpPr/>
          <p:nvPr/>
        </p:nvSpPr>
        <p:spPr>
          <a:xfrm rot="10800000">
            <a:off x="4954983" y="4787543"/>
            <a:ext cx="219525" cy="183406"/>
          </a:xfrm>
          <a:prstGeom prst="uturnArrow">
            <a:avLst>
              <a:gd name="adj1" fmla="val 17447"/>
              <a:gd name="adj2" fmla="val 25000"/>
              <a:gd name="adj3" fmla="val 43886"/>
              <a:gd name="adj4" fmla="val 50000"/>
              <a:gd name="adj5" fmla="val 97663"/>
            </a:avLst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563D00-6BD8-466D-BBCD-1058172FE48F}"/>
              </a:ext>
            </a:extLst>
          </p:cNvPr>
          <p:cNvSpPr txBox="1"/>
          <p:nvPr/>
        </p:nvSpPr>
        <p:spPr>
          <a:xfrm>
            <a:off x="5696200" y="281915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(-ing)</a:t>
            </a:r>
          </a:p>
        </p:txBody>
      </p:sp>
      <p:graphicFrame>
        <p:nvGraphicFramePr>
          <p:cNvPr id="8" name="Tabla 4">
            <a:extLst>
              <a:ext uri="{FF2B5EF4-FFF2-40B4-BE49-F238E27FC236}">
                <a16:creationId xmlns:a16="http://schemas.microsoft.com/office/drawing/2014/main" id="{67ACF488-1FF8-403E-B76A-C25691FEE4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29428"/>
              </p:ext>
            </p:extLst>
          </p:nvPr>
        </p:nvGraphicFramePr>
        <p:xfrm>
          <a:off x="320800" y="1592555"/>
          <a:ext cx="3523836" cy="3261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23836">
                  <a:extLst>
                    <a:ext uri="{9D8B030D-6E8A-4147-A177-3AD203B41FA5}">
                      <a16:colId xmlns:a16="http://schemas.microsoft.com/office/drawing/2014/main" val="2734787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VERBS + INFINITIVE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53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after some adjectives</a:t>
                      </a:r>
                    </a:p>
                  </a:txBody>
                  <a:tcPr>
                    <a:solidFill>
                      <a:srgbClr val="FF00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385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Titillium Web" panose="020B0604020202020204" charset="0"/>
                        </a:rPr>
                        <a:t>easy, difficult, lucky, happy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1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Titillium Web" panose="020B0604020202020204" charset="0"/>
                        </a:rPr>
                        <a:t>-It’s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difficult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to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paint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a portrait</a:t>
                      </a:r>
                      <a:endParaRPr lang="es-ES"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615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as an explanation of an action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70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Titillium Web" panose="020B0604020202020204" charset="0"/>
                        </a:rPr>
                        <a:t>to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s-ES" b="1">
                          <a:latin typeface="Titillium Web" panose="020B0604020202020204" charset="0"/>
                          <a:sym typeface="Wingdings" panose="05000000000000000000" pitchFamily="2" charset="2"/>
                        </a:rPr>
                        <a:t> para</a:t>
                      </a:r>
                      <a:endParaRPr lang="es-ES" b="1">
                        <a:latin typeface="Titillium Web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597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Titillium Web" panose="020B0604020202020204" charset="0"/>
                        </a:rPr>
                        <a:t>-We went to Paris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to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visit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the </a:t>
                      </a:r>
                      <a:r>
                        <a:rPr lang="es-ES" i="1" u="none">
                          <a:latin typeface="Titillium Web" panose="020B0604020202020204" charset="0"/>
                        </a:rPr>
                        <a:t>Louvre</a:t>
                      </a:r>
                      <a:endParaRPr lang="es-ES">
                        <a:latin typeface="Titillium Web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3621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after some words</a:t>
                      </a:r>
                    </a:p>
                  </a:txBody>
                  <a:tcPr>
                    <a:solidFill>
                      <a:srgbClr val="FF00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875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want, decide, agree, forget, promise, offer, hope, plan, arrange, try, would like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588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-I 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would like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to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</a:t>
                      </a:r>
                      <a:r>
                        <a:rPr lang="es-ES" b="0" u="sng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buy</a:t>
                      </a:r>
                      <a:r>
                        <a:rPr lang="es-ES" b="0" u="none">
                          <a:solidFill>
                            <a:schemeClr val="tx1"/>
                          </a:solidFill>
                          <a:latin typeface="Titillium Web" panose="020B0604020202020204" charset="0"/>
                        </a:rPr>
                        <a:t> a house</a:t>
                      </a:r>
                      <a:endParaRPr lang="es-ES" b="0" u="sng">
                        <a:solidFill>
                          <a:schemeClr val="tx1"/>
                        </a:solidFill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370614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60F2B3C9-F3F7-407F-830F-302D16E4F16F}"/>
              </a:ext>
            </a:extLst>
          </p:cNvPr>
          <p:cNvSpPr txBox="1"/>
          <p:nvPr/>
        </p:nvSpPr>
        <p:spPr>
          <a:xfrm>
            <a:off x="1942559" y="1575417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(-to ___)</a:t>
            </a:r>
          </a:p>
        </p:txBody>
      </p:sp>
      <p:graphicFrame>
        <p:nvGraphicFramePr>
          <p:cNvPr id="10" name="Tabla 4">
            <a:extLst>
              <a:ext uri="{FF2B5EF4-FFF2-40B4-BE49-F238E27FC236}">
                <a16:creationId xmlns:a16="http://schemas.microsoft.com/office/drawing/2014/main" id="{0A007447-D865-4E7E-893E-4B2DF929E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843952"/>
              </p:ext>
            </p:extLst>
          </p:nvPr>
        </p:nvGraphicFramePr>
        <p:xfrm>
          <a:off x="320800" y="206541"/>
          <a:ext cx="3523836" cy="1219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23836">
                  <a:extLst>
                    <a:ext uri="{9D8B030D-6E8A-4147-A177-3AD203B41FA5}">
                      <a16:colId xmlns:a16="http://schemas.microsoft.com/office/drawing/2014/main" val="2734787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VERBS + BASE INFINITIVE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653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modal verbs</a:t>
                      </a:r>
                    </a:p>
                  </a:txBody>
                  <a:tcPr>
                    <a:solidFill>
                      <a:srgbClr val="FF00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385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b="1">
                          <a:latin typeface="Titillium Web" panose="020B0604020202020204" charset="0"/>
                        </a:rPr>
                        <a:t>can, could, will, should, may, must, might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16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>
                          <a:latin typeface="Titillium Web" panose="020B0604020202020204" charset="0"/>
                        </a:rPr>
                        <a:t>-It </a:t>
                      </a:r>
                      <a:r>
                        <a:rPr lang="es-ES" u="sng">
                          <a:latin typeface="Titillium Web" panose="020B0604020202020204" charset="0"/>
                        </a:rPr>
                        <a:t>might</a:t>
                      </a:r>
                      <a:r>
                        <a:rPr lang="es-ES" u="none">
                          <a:latin typeface="Titillium Web" panose="020B0604020202020204" charset="0"/>
                        </a:rPr>
                        <a:t> rain tomorrow</a:t>
                      </a:r>
                      <a:endParaRPr lang="es-ES"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615363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848A490F-8C7B-4321-9089-9FFA4F028FEC}"/>
              </a:ext>
            </a:extLst>
          </p:cNvPr>
          <p:cNvSpPr txBox="1"/>
          <p:nvPr/>
        </p:nvSpPr>
        <p:spPr>
          <a:xfrm>
            <a:off x="2378977" y="206541"/>
            <a:ext cx="898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(</a:t>
            </a:r>
            <a:r>
              <a:rPr lang="es-ES" strike="sngStrike">
                <a:latin typeface="Titillium Web" panose="020B0604020202020204" charset="0"/>
              </a:rPr>
              <a:t>-to </a:t>
            </a:r>
            <a:r>
              <a:rPr lang="es-ES">
                <a:latin typeface="Titillium Web" panose="020B0604020202020204" charset="0"/>
              </a:rPr>
              <a:t>___)</a:t>
            </a:r>
          </a:p>
        </p:txBody>
      </p:sp>
      <p:sp>
        <p:nvSpPr>
          <p:cNvPr id="13" name="Google Shape;84;p16">
            <a:extLst>
              <a:ext uri="{FF2B5EF4-FFF2-40B4-BE49-F238E27FC236}">
                <a16:creationId xmlns:a16="http://schemas.microsoft.com/office/drawing/2014/main" id="{F83C90A9-CC1C-40F0-8F7C-4E0A2AB73BC2}"/>
              </a:ext>
            </a:extLst>
          </p:cNvPr>
          <p:cNvSpPr txBox="1">
            <a:spLocks/>
          </p:cNvSpPr>
          <p:nvPr/>
        </p:nvSpPr>
        <p:spPr>
          <a:xfrm rot="5400000">
            <a:off x="6853046" y="1606664"/>
            <a:ext cx="3803775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2600"/>
            </a:pPr>
            <a:r>
              <a:rPr lang="es-ES" sz="26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  <a:t>GRAMMAR</a:t>
            </a:r>
            <a:br>
              <a:rPr lang="es-ES" sz="26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</a:br>
            <a:r>
              <a:rPr lang="es-ES" sz="26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  <a:t>VERBS COMBINATION</a:t>
            </a:r>
          </a:p>
        </p:txBody>
      </p:sp>
    </p:spTree>
    <p:extLst>
      <p:ext uri="{BB962C8B-B14F-4D97-AF65-F5344CB8AC3E}">
        <p14:creationId xmlns:p14="http://schemas.microsoft.com/office/powerpoint/2010/main" val="2704776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844424" y="422500"/>
            <a:ext cx="3803775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uFill>
                  <a:solidFill>
                    <a:schemeClr val="accent1"/>
                  </a:solidFill>
                </a:uFill>
              </a:rPr>
              <a:t>VOCABULARY</a:t>
            </a:r>
            <a:br>
              <a:rPr lang="en" u="sng"/>
            </a:br>
            <a:r>
              <a:rPr lang="es-ES">
                <a:solidFill>
                  <a:srgbClr val="FF004E"/>
                </a:solidFill>
              </a:rPr>
              <a:t>Life habits</a:t>
            </a:r>
            <a:endParaRPr>
              <a:solidFill>
                <a:srgbClr val="FF004E"/>
              </a:solidFill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2"/>
          </p:nvPr>
        </p:nvSpPr>
        <p:spPr>
          <a:xfrm>
            <a:off x="643883" y="1399310"/>
            <a:ext cx="8008631" cy="2953977"/>
          </a:xfrm>
          <a:prstGeom prst="rect">
            <a:avLst/>
          </a:prstGeom>
        </p:spPr>
        <p:txBody>
          <a:bodyPr spcFirstLastPara="1" wrap="square" lIns="91425" tIns="91425" rIns="91425" bIns="91425" numCol="2" anchor="ctr" anchorCtr="0">
            <a:noAutofit/>
          </a:bodyPr>
          <a:lstStyle/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be born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nacer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grow up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crecer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leave school</a:t>
            </a:r>
            <a:r>
              <a:rPr lang="es-ES" sz="1200">
                <a:solidFill>
                  <a:srgbClr val="000000"/>
                </a:solidFill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abandonar el colegio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the school diploma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graduarse del colegio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go to universtity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ir a la universidad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a degree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licenciarse / graduarse de la universidad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a job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conseguir un trabajo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</a:rPr>
              <a:t>learn to drive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aprender a conducir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the driving license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conseguir el carnet de conducir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fall in love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enamorarse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leave home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irse de casa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buy a house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comprar una casa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engaged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prometerse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divorcied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divorciarse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married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casarse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have children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tener hijos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get old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envejecer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retire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jubilarse</a:t>
            </a:r>
          </a:p>
          <a:p>
            <a:pPr marL="171450" indent="-171450">
              <a:buSzPts val="1100"/>
            </a:pPr>
            <a:r>
              <a:rPr lang="es-ES" sz="1200" b="1">
                <a:solidFill>
                  <a:srgbClr val="000000"/>
                </a:solidFill>
                <a:sym typeface="Wingdings" panose="05000000000000000000" pitchFamily="2" charset="2"/>
              </a:rPr>
              <a:t>die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s-ES" sz="1200">
                <a:solidFill>
                  <a:srgbClr val="000000"/>
                </a:solidFill>
                <a:sym typeface="Wingdings" panose="05000000000000000000" pitchFamily="2" charset="2"/>
              </a:rPr>
              <a:t> morir</a:t>
            </a: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725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C1F232-6CD5-4657-A00B-65CD9DC34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>
                <a:uFill>
                  <a:solidFill>
                    <a:schemeClr val="accent1"/>
                  </a:solidFill>
                </a:uFill>
              </a:rPr>
              <a:t>GRAMMAR</a:t>
            </a:r>
            <a:br>
              <a:rPr lang="es-ES"/>
            </a:br>
            <a:r>
              <a:rPr lang="es-ES">
                <a:solidFill>
                  <a:schemeClr val="accent1"/>
                </a:solidFill>
              </a:rPr>
              <a:t>FUTURE TENSES</a:t>
            </a:r>
            <a:endParaRPr lang="es-ES" u="sng">
              <a:solidFill>
                <a:schemeClr val="accent1"/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670138-82E4-4E8E-B26F-D2A2A52291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6</a:t>
            </a:fld>
            <a:endParaRPr lang="es-ES"/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853C464A-2E36-49A1-9ECB-31B6CF83F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24229"/>
              </p:ext>
            </p:extLst>
          </p:nvPr>
        </p:nvGraphicFramePr>
        <p:xfrm>
          <a:off x="168193" y="1377951"/>
          <a:ext cx="8807613" cy="22062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35871">
                  <a:extLst>
                    <a:ext uri="{9D8B030D-6E8A-4147-A177-3AD203B41FA5}">
                      <a16:colId xmlns:a16="http://schemas.microsoft.com/office/drawing/2014/main" val="3843706218"/>
                    </a:ext>
                  </a:extLst>
                </a:gridCol>
                <a:gridCol w="2935871">
                  <a:extLst>
                    <a:ext uri="{9D8B030D-6E8A-4147-A177-3AD203B41FA5}">
                      <a16:colId xmlns:a16="http://schemas.microsoft.com/office/drawing/2014/main" val="4122987638"/>
                    </a:ext>
                  </a:extLst>
                </a:gridCol>
                <a:gridCol w="2935871">
                  <a:extLst>
                    <a:ext uri="{9D8B030D-6E8A-4147-A177-3AD203B41FA5}">
                      <a16:colId xmlns:a16="http://schemas.microsoft.com/office/drawing/2014/main" val="1424676235"/>
                    </a:ext>
                  </a:extLst>
                </a:gridCol>
              </a:tblGrid>
              <a:tr h="346941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WILL (future simple)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BE GOING TO (voy a...)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PRESENT CONTINUOUS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78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SUBJ +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WILL/WON’T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 + VERB + COM.</a:t>
                      </a:r>
                      <a:endParaRPr lang="es-ES">
                        <a:solidFill>
                          <a:schemeClr val="accent1"/>
                        </a:solidFill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SUBJ +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BE GOING TO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 + VERB + COM.</a:t>
                      </a:r>
                      <a:endParaRPr lang="es-ES">
                        <a:solidFill>
                          <a:schemeClr val="accent1"/>
                        </a:solidFill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SUBJ +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BE VERB-ING</a:t>
                      </a:r>
                      <a:r>
                        <a:rPr lang="es-ES" b="0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 + COMP.</a:t>
                      </a:r>
                      <a:endParaRPr lang="es-ES">
                        <a:solidFill>
                          <a:schemeClr val="accent1"/>
                        </a:solidFill>
                        <a:latin typeface="Titillium Web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3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FUTURE PREDICTIONS</a:t>
                      </a:r>
                      <a:r>
                        <a:rPr lang="es-ES" b="0" u="none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 </a:t>
                      </a:r>
                      <a:r>
                        <a:rPr lang="es-ES" b="0" u="none">
                          <a:latin typeface="Titillium Web" panose="020B0604020202020204" charset="0"/>
                        </a:rPr>
                        <a:t>(suppose)</a:t>
                      </a:r>
                    </a:p>
                    <a:p>
                      <a:pPr marL="0" indent="0"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s-ES" b="0" u="none">
                          <a:latin typeface="Titillium Web" panose="020B0604020202020204" charset="0"/>
                        </a:rPr>
                        <a:t>-You </a:t>
                      </a:r>
                      <a:r>
                        <a:rPr lang="es-ES" b="0" u="sng">
                          <a:latin typeface="Titillium Web" panose="020B0604020202020204" charset="0"/>
                        </a:rPr>
                        <a:t>will</a:t>
                      </a:r>
                      <a:r>
                        <a:rPr lang="es-ES" b="0" u="none">
                          <a:latin typeface="Titillium Web" panose="020B0604020202020204" charset="0"/>
                        </a:rPr>
                        <a:t> study medicine.</a:t>
                      </a:r>
                      <a:endParaRPr lang="es-ES" b="1" u="sng"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PLANS AND INTENTIONS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-We </a:t>
                      </a:r>
                      <a:r>
                        <a:rPr kumimoji="0" lang="es-ES" sz="1400" b="0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are going to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study biology.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PLANS AND INTENTIONS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-I </a:t>
                      </a:r>
                      <a:r>
                        <a:rPr kumimoji="0" lang="es-ES" sz="1400" b="0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am going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to Bonaire.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16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PROMISES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-I</a:t>
                      </a:r>
                      <a:r>
                        <a:rPr kumimoji="0" lang="es-ES" sz="1400" b="0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’ll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never cheat you.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CERTAIN PREDICTION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-The teacher </a:t>
                      </a:r>
                      <a:r>
                        <a:rPr kumimoji="0" lang="es-ES" sz="1400" b="0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is going to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tell him off.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538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SPONTANEOUS DECISIONS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-I</a:t>
                      </a:r>
                      <a:r>
                        <a:rPr kumimoji="0" lang="es-ES" sz="1400" b="0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’ll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answer!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397355"/>
                  </a:ext>
                </a:extLst>
              </a:tr>
            </a:tbl>
          </a:graphicData>
        </a:graphic>
      </p:graphicFrame>
      <p:sp>
        <p:nvSpPr>
          <p:cNvPr id="10" name="Flecha: curvada hacia abajo 9">
            <a:extLst>
              <a:ext uri="{FF2B5EF4-FFF2-40B4-BE49-F238E27FC236}">
                <a16:creationId xmlns:a16="http://schemas.microsoft.com/office/drawing/2014/main" id="{0B39A845-5832-4FE3-97CC-0170223ABCBB}"/>
              </a:ext>
            </a:extLst>
          </p:cNvPr>
          <p:cNvSpPr/>
          <p:nvPr/>
        </p:nvSpPr>
        <p:spPr>
          <a:xfrm>
            <a:off x="5340927" y="1101436"/>
            <a:ext cx="1399309" cy="262661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Flecha: curvada hacia abajo 10">
            <a:extLst>
              <a:ext uri="{FF2B5EF4-FFF2-40B4-BE49-F238E27FC236}">
                <a16:creationId xmlns:a16="http://schemas.microsoft.com/office/drawing/2014/main" id="{9F6E77C3-988D-40FA-8480-359D8036BB18}"/>
              </a:ext>
            </a:extLst>
          </p:cNvPr>
          <p:cNvSpPr/>
          <p:nvPr/>
        </p:nvSpPr>
        <p:spPr>
          <a:xfrm flipH="1">
            <a:off x="5072777" y="997528"/>
            <a:ext cx="1923768" cy="38042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9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6C8C21B-6324-4F9B-AF61-51DECE94C5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7</a:t>
            </a:fld>
            <a:endParaRPr lang="es-ES"/>
          </a:p>
        </p:txBody>
      </p:sp>
      <p:sp>
        <p:nvSpPr>
          <p:cNvPr id="3" name="Google Shape;84;p16">
            <a:extLst>
              <a:ext uri="{FF2B5EF4-FFF2-40B4-BE49-F238E27FC236}">
                <a16:creationId xmlns:a16="http://schemas.microsoft.com/office/drawing/2014/main" id="{2A99BECF-68DD-4012-B7F7-EABD32285032}"/>
              </a:ext>
            </a:extLst>
          </p:cNvPr>
          <p:cNvSpPr txBox="1">
            <a:spLocks/>
          </p:cNvSpPr>
          <p:nvPr/>
        </p:nvSpPr>
        <p:spPr>
          <a:xfrm rot="5400000">
            <a:off x="6584162" y="1875549"/>
            <a:ext cx="4341544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2600"/>
            </a:pPr>
            <a:r>
              <a:rPr lang="es-ES" sz="26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  <a:t>GRAMMAR</a:t>
            </a:r>
            <a:br>
              <a:rPr lang="es-ES" sz="26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</a:br>
            <a:r>
              <a:rPr lang="es-ES" sz="26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  <a:t>POSSIBILITY &amp; PROBABILITY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0B3336D-1AFE-4A1B-9CFC-DE6A7F748CE2}"/>
              </a:ext>
            </a:extLst>
          </p:cNvPr>
          <p:cNvSpPr/>
          <p:nvPr/>
        </p:nvSpPr>
        <p:spPr>
          <a:xfrm>
            <a:off x="495645" y="68102"/>
            <a:ext cx="1399309" cy="304801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>
                <a:solidFill>
                  <a:schemeClr val="accent1"/>
                </a:solidFill>
                <a:latin typeface="Titillium Web" panose="020B0604020202020204" charset="0"/>
              </a:rPr>
              <a:t>ADVERBS</a:t>
            </a:r>
            <a:endParaRPr lang="es-ES" sz="1600" b="1">
              <a:solidFill>
                <a:schemeClr val="accent1"/>
              </a:solidFill>
              <a:latin typeface="Titillium Web" panose="020B0604020202020204" charset="0"/>
            </a:endParaRP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25C93EAC-0891-46DA-8325-4DF389832853}"/>
              </a:ext>
            </a:extLst>
          </p:cNvPr>
          <p:cNvCxnSpPr>
            <a:cxnSpLocks/>
          </p:cNvCxnSpPr>
          <p:nvPr/>
        </p:nvCxnSpPr>
        <p:spPr>
          <a:xfrm>
            <a:off x="658102" y="433432"/>
            <a:ext cx="0" cy="1532417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Signo más 6">
            <a:extLst>
              <a:ext uri="{FF2B5EF4-FFF2-40B4-BE49-F238E27FC236}">
                <a16:creationId xmlns:a16="http://schemas.microsoft.com/office/drawing/2014/main" id="{2A1C4219-39C9-411C-BE8F-B68CBBD9D912}"/>
              </a:ext>
            </a:extLst>
          </p:cNvPr>
          <p:cNvSpPr/>
          <p:nvPr/>
        </p:nvSpPr>
        <p:spPr>
          <a:xfrm>
            <a:off x="262991" y="415995"/>
            <a:ext cx="290946" cy="304800"/>
          </a:xfrm>
          <a:prstGeom prst="mathPlus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Signo menos 8">
            <a:extLst>
              <a:ext uri="{FF2B5EF4-FFF2-40B4-BE49-F238E27FC236}">
                <a16:creationId xmlns:a16="http://schemas.microsoft.com/office/drawing/2014/main" id="{97284E52-C968-44E2-9A9B-E67CEC866A0E}"/>
              </a:ext>
            </a:extLst>
          </p:cNvPr>
          <p:cNvSpPr/>
          <p:nvPr/>
        </p:nvSpPr>
        <p:spPr>
          <a:xfrm>
            <a:off x="269918" y="1667670"/>
            <a:ext cx="277091" cy="249382"/>
          </a:xfrm>
          <a:prstGeom prst="mathMinus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BAC436C-5C1F-44C6-8FDE-6B6B4BEA6314}"/>
              </a:ext>
            </a:extLst>
          </p:cNvPr>
          <p:cNvSpPr txBox="1"/>
          <p:nvPr/>
        </p:nvSpPr>
        <p:spPr>
          <a:xfrm>
            <a:off x="574973" y="530410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DEFINITELY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9D3B4D6-0447-476A-AD5D-3222B060F192}"/>
              </a:ext>
            </a:extLst>
          </p:cNvPr>
          <p:cNvSpPr txBox="1"/>
          <p:nvPr/>
        </p:nvSpPr>
        <p:spPr>
          <a:xfrm>
            <a:off x="581901" y="995655"/>
            <a:ext cx="1101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PROBABLY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7484B54-F702-414B-9785-D4D3A818AC7D}"/>
              </a:ext>
            </a:extLst>
          </p:cNvPr>
          <p:cNvSpPr txBox="1"/>
          <p:nvPr/>
        </p:nvSpPr>
        <p:spPr>
          <a:xfrm>
            <a:off x="574973" y="1492442"/>
            <a:ext cx="1659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MAYBE/PERHAPS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7029899-A3A1-4E21-B405-7C8CCC4F89FC}"/>
              </a:ext>
            </a:extLst>
          </p:cNvPr>
          <p:cNvSpPr txBox="1"/>
          <p:nvPr/>
        </p:nvSpPr>
        <p:spPr>
          <a:xfrm flipH="1">
            <a:off x="671956" y="714309"/>
            <a:ext cx="6582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Seguro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0EFCD50-4480-41FC-9090-664D49240552}"/>
              </a:ext>
            </a:extLst>
          </p:cNvPr>
          <p:cNvSpPr txBox="1"/>
          <p:nvPr/>
        </p:nvSpPr>
        <p:spPr>
          <a:xfrm flipH="1">
            <a:off x="671956" y="1199290"/>
            <a:ext cx="1156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Probablemente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BCEEF52-ECBE-4D82-A5EA-FCF0D3D93651}"/>
              </a:ext>
            </a:extLst>
          </p:cNvPr>
          <p:cNvSpPr txBox="1"/>
          <p:nvPr/>
        </p:nvSpPr>
        <p:spPr>
          <a:xfrm flipH="1">
            <a:off x="651170" y="1696077"/>
            <a:ext cx="12121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Quizá, a lo mejor</a:t>
            </a:r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C742703B-5C1D-4E95-8FCE-162B4B77A38C}"/>
              </a:ext>
            </a:extLst>
          </p:cNvPr>
          <p:cNvSpPr/>
          <p:nvPr/>
        </p:nvSpPr>
        <p:spPr>
          <a:xfrm>
            <a:off x="1690367" y="661438"/>
            <a:ext cx="544027" cy="59357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63E51516-F467-486E-B67C-76BEA5AFD2F6}"/>
              </a:ext>
            </a:extLst>
          </p:cNvPr>
          <p:cNvSpPr/>
          <p:nvPr/>
        </p:nvSpPr>
        <p:spPr>
          <a:xfrm>
            <a:off x="1645214" y="1139933"/>
            <a:ext cx="609972" cy="59357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3CCF31A6-DC41-41FE-9DED-B83DBC26E5A4}"/>
              </a:ext>
            </a:extLst>
          </p:cNvPr>
          <p:cNvSpPr/>
          <p:nvPr/>
        </p:nvSpPr>
        <p:spPr>
          <a:xfrm>
            <a:off x="2172007" y="1623470"/>
            <a:ext cx="83179" cy="72607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63B44F6-62CC-4DFF-BCCD-A59B7DBE3868}"/>
              </a:ext>
            </a:extLst>
          </p:cNvPr>
          <p:cNvSpPr txBox="1"/>
          <p:nvPr/>
        </p:nvSpPr>
        <p:spPr>
          <a:xfrm>
            <a:off x="2276467" y="459185"/>
            <a:ext cx="3211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She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will</a:t>
            </a:r>
            <a:r>
              <a:rPr lang="es-ES">
                <a:latin typeface="Titillium Web" panose="020B0604020202020204" charset="0"/>
              </a:rPr>
              <a:t> </a:t>
            </a:r>
            <a:r>
              <a:rPr lang="es-ES" u="sng">
                <a:latin typeface="Titillium Web" panose="020B0604020202020204" charset="0"/>
              </a:rPr>
              <a:t>definitely</a:t>
            </a:r>
            <a:r>
              <a:rPr lang="es-ES">
                <a:latin typeface="Titillium Web" panose="020B0604020202020204" charset="0"/>
              </a:rPr>
              <a:t> pass her exams.</a:t>
            </a:r>
          </a:p>
          <a:p>
            <a:r>
              <a:rPr lang="es-ES">
                <a:latin typeface="Titillium Web" panose="020B0604020202020204" charset="0"/>
              </a:rPr>
              <a:t>I </a:t>
            </a:r>
            <a:r>
              <a:rPr lang="es-ES" u="sng">
                <a:latin typeface="Titillium Web" panose="020B0604020202020204" charset="0"/>
              </a:rPr>
              <a:t>definitely</a:t>
            </a:r>
            <a:r>
              <a:rPr lang="es-ES">
                <a:latin typeface="Titillium Web" panose="020B0604020202020204" charset="0"/>
              </a:rPr>
              <a:t>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won’t</a:t>
            </a:r>
            <a:r>
              <a:rPr lang="es-ES">
                <a:latin typeface="Titillium Web" panose="020B0604020202020204" charset="0"/>
              </a:rPr>
              <a:t> invite him to my party.</a:t>
            </a:r>
          </a:p>
        </p:txBody>
      </p:sp>
      <p:sp>
        <p:nvSpPr>
          <p:cNvPr id="22" name="Cerrar llave 21">
            <a:extLst>
              <a:ext uri="{FF2B5EF4-FFF2-40B4-BE49-F238E27FC236}">
                <a16:creationId xmlns:a16="http://schemas.microsoft.com/office/drawing/2014/main" id="{8C8AD177-3483-47BE-B534-5D84A3BFC319}"/>
              </a:ext>
            </a:extLst>
          </p:cNvPr>
          <p:cNvSpPr/>
          <p:nvPr/>
        </p:nvSpPr>
        <p:spPr>
          <a:xfrm>
            <a:off x="5367276" y="530410"/>
            <a:ext cx="120325" cy="93049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A6B0A11-86FF-4FD3-90F7-5842A9F47425}"/>
              </a:ext>
            </a:extLst>
          </p:cNvPr>
          <p:cNvSpPr txBox="1"/>
          <p:nvPr/>
        </p:nvSpPr>
        <p:spPr>
          <a:xfrm>
            <a:off x="5437682" y="895258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SUBJ +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WILL</a:t>
            </a:r>
            <a:r>
              <a:rPr lang="es-ES">
                <a:latin typeface="Titillium Web" panose="020B0604020202020204" charset="0"/>
              </a:rPr>
              <a:t> + </a:t>
            </a:r>
            <a:r>
              <a:rPr lang="es-ES" b="1">
                <a:latin typeface="Titillium Web" panose="020B0604020202020204" charset="0"/>
              </a:rPr>
              <a:t>ADV</a:t>
            </a:r>
            <a:r>
              <a:rPr lang="es-ES">
                <a:latin typeface="Titillium Web" panose="020B0604020202020204" charset="0"/>
              </a:rPr>
              <a:t> + VERB + COM.</a:t>
            </a:r>
          </a:p>
          <a:p>
            <a:r>
              <a:rPr lang="es-ES">
                <a:latin typeface="Titillium Web" panose="020B0604020202020204" charset="0"/>
              </a:rPr>
              <a:t>SUBJ + </a:t>
            </a:r>
            <a:r>
              <a:rPr lang="es-ES" b="1">
                <a:latin typeface="Titillium Web" panose="020B0604020202020204" charset="0"/>
              </a:rPr>
              <a:t>ADV</a:t>
            </a:r>
            <a:r>
              <a:rPr lang="es-ES">
                <a:latin typeface="Titillium Web" panose="020B0604020202020204" charset="0"/>
              </a:rPr>
              <a:t> +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WON’T</a:t>
            </a:r>
            <a:r>
              <a:rPr lang="es-ES">
                <a:latin typeface="Titillium Web" panose="020B0604020202020204" charset="0"/>
              </a:rPr>
              <a:t> + VERB + COM.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413BEC8-4FB5-4ED1-AF8F-820C63DED6EE}"/>
              </a:ext>
            </a:extLst>
          </p:cNvPr>
          <p:cNvSpPr txBox="1"/>
          <p:nvPr/>
        </p:nvSpPr>
        <p:spPr>
          <a:xfrm>
            <a:off x="2297259" y="956089"/>
            <a:ext cx="2621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He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will</a:t>
            </a:r>
            <a:r>
              <a:rPr lang="es-ES">
                <a:latin typeface="Titillium Web" panose="020B0604020202020204" charset="0"/>
              </a:rPr>
              <a:t> </a:t>
            </a:r>
            <a:r>
              <a:rPr lang="es-ES" u="sng">
                <a:latin typeface="Titillium Web" panose="020B0604020202020204" charset="0"/>
              </a:rPr>
              <a:t>probably</a:t>
            </a:r>
            <a:r>
              <a:rPr lang="es-ES">
                <a:latin typeface="Titillium Web" panose="020B0604020202020204" charset="0"/>
              </a:rPr>
              <a:t> have 2 children.</a:t>
            </a:r>
          </a:p>
          <a:p>
            <a:r>
              <a:rPr lang="es-ES">
                <a:latin typeface="Titillium Web" panose="020B0604020202020204" charset="0"/>
              </a:rPr>
              <a:t>I </a:t>
            </a:r>
            <a:r>
              <a:rPr lang="es-ES" u="sng">
                <a:latin typeface="Titillium Web" panose="020B0604020202020204" charset="0"/>
              </a:rPr>
              <a:t>probably</a:t>
            </a:r>
            <a:r>
              <a:rPr lang="es-ES">
                <a:latin typeface="Titillium Web" panose="020B0604020202020204" charset="0"/>
              </a:rPr>
              <a:t>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won’t</a:t>
            </a:r>
            <a:r>
              <a:rPr lang="es-ES">
                <a:latin typeface="Titillium Web" panose="020B0604020202020204" charset="0"/>
              </a:rPr>
              <a:t> adopt any pets.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5B37FCA-659B-44EF-8419-CA9187E7673E}"/>
              </a:ext>
            </a:extLst>
          </p:cNvPr>
          <p:cNvSpPr txBox="1"/>
          <p:nvPr/>
        </p:nvSpPr>
        <p:spPr>
          <a:xfrm>
            <a:off x="2268938" y="1452993"/>
            <a:ext cx="3086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u="sng">
                <a:latin typeface="Titillium Web" panose="020B0604020202020204" charset="0"/>
              </a:rPr>
              <a:t>Maybe</a:t>
            </a:r>
            <a:r>
              <a:rPr lang="es-ES">
                <a:latin typeface="Titillium Web" panose="020B0604020202020204" charset="0"/>
              </a:rPr>
              <a:t> cars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will</a:t>
            </a:r>
            <a:r>
              <a:rPr lang="es-ES">
                <a:latin typeface="Titillium Web" panose="020B0604020202020204" charset="0"/>
              </a:rPr>
              <a:t> fly in the future.</a:t>
            </a:r>
          </a:p>
          <a:p>
            <a:r>
              <a:rPr lang="es-ES" u="sng">
                <a:latin typeface="Titillium Web" panose="020B0604020202020204" charset="0"/>
              </a:rPr>
              <a:t>Perhaps</a:t>
            </a:r>
            <a:r>
              <a:rPr lang="es-ES">
                <a:latin typeface="Titillium Web" panose="020B0604020202020204" charset="0"/>
              </a:rPr>
              <a:t> she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won’t</a:t>
            </a:r>
            <a:r>
              <a:rPr lang="es-ES">
                <a:latin typeface="Titillium Web" panose="020B0604020202020204" charset="0"/>
              </a:rPr>
              <a:t> become a celebrity.</a:t>
            </a:r>
          </a:p>
        </p:txBody>
      </p:sp>
      <p:sp>
        <p:nvSpPr>
          <p:cNvPr id="26" name="Cerrar llave 25">
            <a:extLst>
              <a:ext uri="{FF2B5EF4-FFF2-40B4-BE49-F238E27FC236}">
                <a16:creationId xmlns:a16="http://schemas.microsoft.com/office/drawing/2014/main" id="{AEEA913F-3274-4950-8ACE-7A9D7DBCA682}"/>
              </a:ext>
            </a:extLst>
          </p:cNvPr>
          <p:cNvSpPr/>
          <p:nvPr/>
        </p:nvSpPr>
        <p:spPr>
          <a:xfrm>
            <a:off x="5367276" y="1559833"/>
            <a:ext cx="120325" cy="33927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EAEFA82-4367-4E25-BC5A-68CDE986C971}"/>
              </a:ext>
            </a:extLst>
          </p:cNvPr>
          <p:cNvSpPr txBox="1"/>
          <p:nvPr/>
        </p:nvSpPr>
        <p:spPr>
          <a:xfrm>
            <a:off x="5437682" y="1594375"/>
            <a:ext cx="2907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latin typeface="Titillium Web" panose="020B0604020202020204" charset="0"/>
              </a:rPr>
              <a:t>ADV</a:t>
            </a:r>
            <a:r>
              <a:rPr lang="es-ES">
                <a:latin typeface="Titillium Web" panose="020B0604020202020204" charset="0"/>
              </a:rPr>
              <a:t> + SUBJ + </a:t>
            </a:r>
            <a:r>
              <a:rPr lang="es-ES">
                <a:solidFill>
                  <a:schemeClr val="accent1"/>
                </a:solidFill>
                <a:latin typeface="Titillium Web" panose="020B0604020202020204" charset="0"/>
              </a:rPr>
              <a:t>WILL/WON’T</a:t>
            </a:r>
            <a:r>
              <a:rPr lang="es-ES">
                <a:latin typeface="Titillium Web" panose="020B0604020202020204" charset="0"/>
              </a:rPr>
              <a:t> + VERB + COM.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E086869-B02F-42CE-841E-C6ABF27DE21E}"/>
              </a:ext>
            </a:extLst>
          </p:cNvPr>
          <p:cNvSpPr/>
          <p:nvPr/>
        </p:nvSpPr>
        <p:spPr>
          <a:xfrm>
            <a:off x="360634" y="2052466"/>
            <a:ext cx="1659426" cy="304801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>
                <a:solidFill>
                  <a:schemeClr val="accent1"/>
                </a:solidFill>
                <a:latin typeface="Titillium Web" panose="020B0604020202020204" charset="0"/>
              </a:rPr>
              <a:t>EXPRESSIONS</a:t>
            </a:r>
            <a:endParaRPr lang="es-ES" sz="1600" b="1">
              <a:solidFill>
                <a:schemeClr val="accent1"/>
              </a:solidFill>
              <a:latin typeface="Titillium Web" panose="020B0604020202020204" charset="0"/>
            </a:endParaRP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27E35C51-E38B-4008-B314-5849B5D5EBF9}"/>
              </a:ext>
            </a:extLst>
          </p:cNvPr>
          <p:cNvCxnSpPr>
            <a:cxnSpLocks/>
          </p:cNvCxnSpPr>
          <p:nvPr/>
        </p:nvCxnSpPr>
        <p:spPr>
          <a:xfrm>
            <a:off x="316782" y="2382856"/>
            <a:ext cx="0" cy="204653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Signo más 29">
            <a:extLst>
              <a:ext uri="{FF2B5EF4-FFF2-40B4-BE49-F238E27FC236}">
                <a16:creationId xmlns:a16="http://schemas.microsoft.com/office/drawing/2014/main" id="{835BAB39-1A6B-4075-B4A0-3C610677A20F}"/>
              </a:ext>
            </a:extLst>
          </p:cNvPr>
          <p:cNvSpPr/>
          <p:nvPr/>
        </p:nvSpPr>
        <p:spPr>
          <a:xfrm>
            <a:off x="8482" y="2381378"/>
            <a:ext cx="232446" cy="243514"/>
          </a:xfrm>
          <a:prstGeom prst="mathPlus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Signo menos 30">
            <a:extLst>
              <a:ext uri="{FF2B5EF4-FFF2-40B4-BE49-F238E27FC236}">
                <a16:creationId xmlns:a16="http://schemas.microsoft.com/office/drawing/2014/main" id="{D43A93EB-0B1F-4BE0-87F7-0A7E155EF9F2}"/>
              </a:ext>
            </a:extLst>
          </p:cNvPr>
          <p:cNvSpPr/>
          <p:nvPr/>
        </p:nvSpPr>
        <p:spPr>
          <a:xfrm>
            <a:off x="0" y="4134138"/>
            <a:ext cx="232447" cy="209202"/>
          </a:xfrm>
          <a:prstGeom prst="mathMinus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DE77B26-F153-4740-9610-E97E9C0E92AA}"/>
              </a:ext>
            </a:extLst>
          </p:cNvPr>
          <p:cNvSpPr txBox="1"/>
          <p:nvPr/>
        </p:nvSpPr>
        <p:spPr>
          <a:xfrm>
            <a:off x="219799" y="2540694"/>
            <a:ext cx="1951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It’s (very) likely that...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99DCCA7-A201-416D-A9A5-10A220ACF23F}"/>
              </a:ext>
            </a:extLst>
          </p:cNvPr>
          <p:cNvSpPr txBox="1"/>
          <p:nvPr/>
        </p:nvSpPr>
        <p:spPr>
          <a:xfrm>
            <a:off x="226727" y="2978752"/>
            <a:ext cx="214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It’s not very likely that...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E275D1C-CCA8-48E1-8AA5-EBA53F4251DA}"/>
              </a:ext>
            </a:extLst>
          </p:cNvPr>
          <p:cNvSpPr txBox="1"/>
          <p:nvPr/>
        </p:nvSpPr>
        <p:spPr>
          <a:xfrm>
            <a:off x="219799" y="3433615"/>
            <a:ext cx="1659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It’s unlikely that...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7E41943E-44F9-4E33-B3AC-C30AA61B093A}"/>
              </a:ext>
            </a:extLst>
          </p:cNvPr>
          <p:cNvSpPr txBox="1"/>
          <p:nvPr/>
        </p:nvSpPr>
        <p:spPr>
          <a:xfrm flipH="1">
            <a:off x="316780" y="2724593"/>
            <a:ext cx="1687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Es muy probable que...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EA03E9B-3EA8-47E0-91DB-D4F1195BDD05}"/>
              </a:ext>
            </a:extLst>
          </p:cNvPr>
          <p:cNvSpPr txBox="1"/>
          <p:nvPr/>
        </p:nvSpPr>
        <p:spPr>
          <a:xfrm flipH="1">
            <a:off x="316779" y="3182387"/>
            <a:ext cx="1687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No es muy probable que...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CA35BE1-F945-40F6-8081-8B9051271661}"/>
              </a:ext>
            </a:extLst>
          </p:cNvPr>
          <p:cNvSpPr txBox="1"/>
          <p:nvPr/>
        </p:nvSpPr>
        <p:spPr>
          <a:xfrm flipH="1">
            <a:off x="295994" y="3637250"/>
            <a:ext cx="1598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Es improbable que...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51DC3E9-9902-4BE6-8DC0-9DEBBDF79BCE}"/>
              </a:ext>
            </a:extLst>
          </p:cNvPr>
          <p:cNvSpPr txBox="1"/>
          <p:nvPr/>
        </p:nvSpPr>
        <p:spPr>
          <a:xfrm>
            <a:off x="235548" y="3878095"/>
            <a:ext cx="2143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There’s no chance that...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A71A3BD3-99B7-4518-AFA8-C3D0BBF4EC6C}"/>
              </a:ext>
            </a:extLst>
          </p:cNvPr>
          <p:cNvSpPr txBox="1"/>
          <p:nvPr/>
        </p:nvSpPr>
        <p:spPr>
          <a:xfrm flipH="1">
            <a:off x="311743" y="4081730"/>
            <a:ext cx="205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No hay probabilidad de que...</a:t>
            </a:r>
          </a:p>
        </p:txBody>
      </p:sp>
      <p:sp>
        <p:nvSpPr>
          <p:cNvPr id="48" name="Cerrar llave 47">
            <a:extLst>
              <a:ext uri="{FF2B5EF4-FFF2-40B4-BE49-F238E27FC236}">
                <a16:creationId xmlns:a16="http://schemas.microsoft.com/office/drawing/2014/main" id="{C77EDC0E-D5AB-410B-8748-BCC5066BF5F7}"/>
              </a:ext>
            </a:extLst>
          </p:cNvPr>
          <p:cNvSpPr/>
          <p:nvPr/>
        </p:nvSpPr>
        <p:spPr>
          <a:xfrm>
            <a:off x="2349608" y="2631349"/>
            <a:ext cx="104990" cy="165607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416A2952-37A1-4A68-8BCC-4BAF2CA8534F}"/>
              </a:ext>
            </a:extLst>
          </p:cNvPr>
          <p:cNvSpPr txBox="1"/>
          <p:nvPr/>
        </p:nvSpPr>
        <p:spPr>
          <a:xfrm>
            <a:off x="2419192" y="3325893"/>
            <a:ext cx="242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+ SUBJECT + WILL + V + COM.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43DC365A-444A-4949-A75B-5845E54948B0}"/>
              </a:ext>
            </a:extLst>
          </p:cNvPr>
          <p:cNvSpPr/>
          <p:nvPr/>
        </p:nvSpPr>
        <p:spPr>
          <a:xfrm>
            <a:off x="367489" y="4426835"/>
            <a:ext cx="1659426" cy="304801"/>
          </a:xfrm>
          <a:prstGeom prst="rect">
            <a:avLst/>
          </a:prstGeom>
          <a:solidFill>
            <a:schemeClr val="tx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>
                <a:solidFill>
                  <a:schemeClr val="accent1"/>
                </a:solidFill>
                <a:latin typeface="Titillium Web" panose="020B0604020202020204" charset="0"/>
              </a:rPr>
              <a:t>MODAL VERBS</a:t>
            </a:r>
            <a:endParaRPr lang="es-ES" sz="1600" b="1">
              <a:solidFill>
                <a:schemeClr val="accent1"/>
              </a:solidFill>
              <a:latin typeface="Titillium Web" panose="020B060402020202020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44007D8-8B4E-4BFC-BF11-45F599A7F6D0}"/>
              </a:ext>
            </a:extLst>
          </p:cNvPr>
          <p:cNvSpPr txBox="1"/>
          <p:nvPr/>
        </p:nvSpPr>
        <p:spPr>
          <a:xfrm>
            <a:off x="284478" y="4704616"/>
            <a:ext cx="2143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>
                <a:solidFill>
                  <a:schemeClr val="bg1"/>
                </a:solidFill>
                <a:latin typeface="Titillium Web" panose="020B0604020202020204" charset="0"/>
              </a:rPr>
              <a:t>-</a:t>
            </a:r>
            <a:r>
              <a:rPr lang="es-ES" b="1" u="sng">
                <a:solidFill>
                  <a:schemeClr val="bg1"/>
                </a:solidFill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  <a:latin typeface="Titillium Web" panose="020B0604020202020204" charset="0"/>
              </a:rPr>
              <a:t>MIGHT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FCAB567-3499-4A88-9B6D-18606B1C6B67}"/>
              </a:ext>
            </a:extLst>
          </p:cNvPr>
          <p:cNvSpPr txBox="1"/>
          <p:nvPr/>
        </p:nvSpPr>
        <p:spPr>
          <a:xfrm flipH="1">
            <a:off x="360673" y="4908251"/>
            <a:ext cx="20585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solidFill>
                  <a:schemeClr val="bg1"/>
                </a:solidFill>
                <a:latin typeface="Titillium Web" panose="020B0604020202020204" charset="0"/>
              </a:rPr>
              <a:t>Puede que</a:t>
            </a:r>
          </a:p>
        </p:txBody>
      </p:sp>
      <p:sp>
        <p:nvSpPr>
          <p:cNvPr id="54" name="Flecha: a la derecha 53">
            <a:extLst>
              <a:ext uri="{FF2B5EF4-FFF2-40B4-BE49-F238E27FC236}">
                <a16:creationId xmlns:a16="http://schemas.microsoft.com/office/drawing/2014/main" id="{439350F1-CEA3-4E88-B23E-7E9463F5ECD8}"/>
              </a:ext>
            </a:extLst>
          </p:cNvPr>
          <p:cNvSpPr/>
          <p:nvPr/>
        </p:nvSpPr>
        <p:spPr>
          <a:xfrm>
            <a:off x="1051258" y="4815131"/>
            <a:ext cx="1183136" cy="46953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3C69A775-AB0C-4D2C-A510-358E56FD9ECA}"/>
              </a:ext>
            </a:extLst>
          </p:cNvPr>
          <p:cNvSpPr txBox="1"/>
          <p:nvPr/>
        </p:nvSpPr>
        <p:spPr>
          <a:xfrm>
            <a:off x="2255186" y="4700689"/>
            <a:ext cx="1901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It </a:t>
            </a:r>
            <a:r>
              <a:rPr lang="es-ES" u="sng">
                <a:latin typeface="Titillium Web" panose="020B0604020202020204" charset="0"/>
              </a:rPr>
              <a:t>might</a:t>
            </a:r>
            <a:r>
              <a:rPr lang="es-ES">
                <a:latin typeface="Titillium Web" panose="020B0604020202020204" charset="0"/>
              </a:rPr>
              <a:t> rain tomorrow</a:t>
            </a:r>
          </a:p>
        </p:txBody>
      </p:sp>
      <p:sp>
        <p:nvSpPr>
          <p:cNvPr id="56" name="Cerrar llave 55">
            <a:extLst>
              <a:ext uri="{FF2B5EF4-FFF2-40B4-BE49-F238E27FC236}">
                <a16:creationId xmlns:a16="http://schemas.microsoft.com/office/drawing/2014/main" id="{5CE348E6-8661-427B-89C6-044E54F16346}"/>
              </a:ext>
            </a:extLst>
          </p:cNvPr>
          <p:cNvSpPr/>
          <p:nvPr/>
        </p:nvSpPr>
        <p:spPr>
          <a:xfrm>
            <a:off x="4057136" y="4688868"/>
            <a:ext cx="120325" cy="33927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486406FD-93C7-4FAF-BCFA-20D78A208997}"/>
              </a:ext>
            </a:extLst>
          </p:cNvPr>
          <p:cNvSpPr txBox="1"/>
          <p:nvPr/>
        </p:nvSpPr>
        <p:spPr>
          <a:xfrm>
            <a:off x="4139936" y="4703453"/>
            <a:ext cx="2697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>
                <a:latin typeface="Titillium Web" panose="020B0604020202020204" charset="0"/>
              </a:rPr>
              <a:t>SUBJ + </a:t>
            </a:r>
            <a:r>
              <a:rPr lang="es-ES" b="1">
                <a:latin typeface="Titillium Web" panose="020B0604020202020204" charset="0"/>
              </a:rPr>
              <a:t>MIGHT</a:t>
            </a:r>
            <a:r>
              <a:rPr lang="es-ES">
                <a:latin typeface="Titillium Web" panose="020B0604020202020204" charset="0"/>
              </a:rPr>
              <a:t> + VERB + COM.</a:t>
            </a:r>
          </a:p>
        </p:txBody>
      </p:sp>
    </p:spTree>
    <p:extLst>
      <p:ext uri="{BB962C8B-B14F-4D97-AF65-F5344CB8AC3E}">
        <p14:creationId xmlns:p14="http://schemas.microsoft.com/office/powerpoint/2010/main" val="1967825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1CC5157-0981-48AB-8981-9A070430A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8</a:t>
            </a:fld>
            <a:endParaRPr lang="es-E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6595635D-3266-48A3-A4B1-4D4395587A9F}"/>
              </a:ext>
            </a:extLst>
          </p:cNvPr>
          <p:cNvSpPr txBox="1">
            <a:spLocks/>
          </p:cNvSpPr>
          <p:nvPr/>
        </p:nvSpPr>
        <p:spPr>
          <a:xfrm>
            <a:off x="657387" y="4321151"/>
            <a:ext cx="4011593" cy="857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2600"/>
            </a:pPr>
            <a:r>
              <a:rPr lang="es-ES" sz="26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  <a:t>GRAMMAR</a:t>
            </a:r>
            <a:br>
              <a:rPr lang="es-ES" sz="2600" b="1" u="sng">
                <a:solidFill>
                  <a:schemeClr val="dk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</a:br>
            <a:r>
              <a:rPr lang="es-ES" sz="26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Titillium Web"/>
                <a:sym typeface="Titillium Web"/>
              </a:rPr>
              <a:t>ABILITY AND PERMISSION</a:t>
            </a:r>
          </a:p>
        </p:txBody>
      </p:sp>
      <p:graphicFrame>
        <p:nvGraphicFramePr>
          <p:cNvPr id="5" name="Tabla 7">
            <a:extLst>
              <a:ext uri="{FF2B5EF4-FFF2-40B4-BE49-F238E27FC236}">
                <a16:creationId xmlns:a16="http://schemas.microsoft.com/office/drawing/2014/main" id="{E7E66233-C837-4AC9-8A62-BD98D2FA5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14284"/>
              </p:ext>
            </p:extLst>
          </p:nvPr>
        </p:nvGraphicFramePr>
        <p:xfrm>
          <a:off x="83127" y="110260"/>
          <a:ext cx="8946159" cy="26329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82053">
                  <a:extLst>
                    <a:ext uri="{9D8B030D-6E8A-4147-A177-3AD203B41FA5}">
                      <a16:colId xmlns:a16="http://schemas.microsoft.com/office/drawing/2014/main" val="3843706218"/>
                    </a:ext>
                  </a:extLst>
                </a:gridCol>
                <a:gridCol w="2982053">
                  <a:extLst>
                    <a:ext uri="{9D8B030D-6E8A-4147-A177-3AD203B41FA5}">
                      <a16:colId xmlns:a16="http://schemas.microsoft.com/office/drawing/2014/main" val="4122987638"/>
                    </a:ext>
                  </a:extLst>
                </a:gridCol>
                <a:gridCol w="2982053">
                  <a:extLst>
                    <a:ext uri="{9D8B030D-6E8A-4147-A177-3AD203B41FA5}">
                      <a16:colId xmlns:a16="http://schemas.microsoft.com/office/drawing/2014/main" val="1424676235"/>
                    </a:ext>
                  </a:extLst>
                </a:gridCol>
              </a:tblGrid>
              <a:tr h="346941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COULD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CAN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WILL BE ABLE 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78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Ability and permission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in the past</a:t>
                      </a:r>
                      <a:endParaRPr lang="es-ES">
                        <a:solidFill>
                          <a:schemeClr val="accent1"/>
                        </a:solidFill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Ability and permission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in the present</a:t>
                      </a:r>
                      <a:endParaRPr lang="es-ES">
                        <a:solidFill>
                          <a:schemeClr val="accent1"/>
                        </a:solidFill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Ability and permission </a:t>
                      </a:r>
                      <a:r>
                        <a:rPr lang="es-ES" b="1">
                          <a:solidFill>
                            <a:schemeClr val="accent1"/>
                          </a:solidFill>
                          <a:latin typeface="Titillium Web" panose="020B0604020202020204" charset="0"/>
                        </a:rPr>
                        <a:t>in the future</a:t>
                      </a:r>
                      <a:endParaRPr lang="es-ES">
                        <a:solidFill>
                          <a:schemeClr val="accent1"/>
                        </a:solidFill>
                        <a:latin typeface="Titillium Web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03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 2" panose="05020102010507070707" pitchFamily="18" charset="2"/>
                        <a:buChar char=""/>
                      </a:pP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SUBJ + COULD + V + COM.</a:t>
                      </a:r>
                      <a:endParaRPr lang="es-ES" b="0" u="none">
                        <a:latin typeface="Titillium Web" panose="020B0604020202020204" charset="0"/>
                      </a:endParaRPr>
                    </a:p>
                    <a:p>
                      <a:pPr marL="0" indent="0"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s-ES" b="0" u="none">
                          <a:latin typeface="Titillium Web" panose="020B0604020202020204" charset="0"/>
                        </a:rPr>
                        <a:t>-My parents </a:t>
                      </a:r>
                      <a:r>
                        <a:rPr lang="es-ES" b="1" u="none">
                          <a:latin typeface="Titillium Web" panose="020B0604020202020204" charset="0"/>
                        </a:rPr>
                        <a:t>could</a:t>
                      </a:r>
                      <a:r>
                        <a:rPr lang="es-ES" b="0" u="none">
                          <a:latin typeface="Titillium Web" panose="020B0604020202020204" charset="0"/>
                        </a:rPr>
                        <a:t> leave school soon.</a:t>
                      </a:r>
                      <a:endParaRPr lang="es-ES" b="1" u="sng"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 2" panose="05020102010507070707" pitchFamily="18" charset="2"/>
                        <a:buChar char=""/>
                      </a:pP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SUBJ + CAN + V + COM.</a:t>
                      </a:r>
                      <a:endParaRPr lang="es-ES" b="0" u="none">
                        <a:latin typeface="Titillium Web" panose="020B0604020202020204" charset="0"/>
                      </a:endParaRPr>
                    </a:p>
                    <a:p>
                      <a:pPr marL="0" indent="0"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s-ES" b="0" u="none">
                          <a:latin typeface="Titillium Web" panose="020B0604020202020204" charset="0"/>
                        </a:rPr>
                        <a:t>-I </a:t>
                      </a:r>
                      <a:r>
                        <a:rPr lang="es-ES" b="1" u="none">
                          <a:latin typeface="Titillium Web" panose="020B0604020202020204" charset="0"/>
                        </a:rPr>
                        <a:t>can</a:t>
                      </a:r>
                      <a:r>
                        <a:rPr lang="es-ES" b="0" u="none">
                          <a:latin typeface="Titillium Web" panose="020B0604020202020204" charset="0"/>
                        </a:rPr>
                        <a:t> speak French.</a:t>
                      </a:r>
                      <a:endParaRPr lang="es-ES" b="1" u="sng">
                        <a:latin typeface="Titillium Web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 2" panose="05020102010507070707" pitchFamily="18" charset="2"/>
                        <a:buChar char=""/>
                      </a:pP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SUBJ + WILL BAT + V + COM.</a:t>
                      </a:r>
                      <a:endParaRPr lang="es-ES" b="0" u="none">
                        <a:latin typeface="Titillium Web" panose="020B0604020202020204" charset="0"/>
                      </a:endParaRPr>
                    </a:p>
                    <a:p>
                      <a:pPr marL="0" indent="0">
                        <a:buClr>
                          <a:schemeClr val="accent1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s-ES" b="0" u="none">
                          <a:latin typeface="Titillium Web" panose="020B0604020202020204" charset="0"/>
                        </a:rPr>
                        <a:t>-I </a:t>
                      </a:r>
                      <a:r>
                        <a:rPr lang="es-ES" b="1" u="none">
                          <a:latin typeface="Titillium Web" panose="020B0604020202020204" charset="0"/>
                        </a:rPr>
                        <a:t>will be able to</a:t>
                      </a:r>
                      <a:r>
                        <a:rPr lang="es-ES" b="0" u="none">
                          <a:latin typeface="Titillium Web" panose="020B0604020202020204" charset="0"/>
                        </a:rPr>
                        <a:t> leave school soon.</a:t>
                      </a:r>
                      <a:endParaRPr lang="es-ES" b="1" u="sng">
                        <a:latin typeface="Titillium Web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16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─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SUBJ + COULDN’T + V + COM.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-Women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could not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vote in the past.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─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SUBJ + CAN’T + V + COM.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-He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cannot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ride a bike.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─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SUBJ + WON’T BAT + V + COM.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-We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won’t be able to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drive a car.</a:t>
                      </a:r>
                      <a:endParaRPr kumimoji="0" lang="es-ES" sz="1400" b="1" i="0" u="sng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538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?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COULD + SUBJ + V + COM?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Could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you speak Valencian?</a:t>
                      </a:r>
                    </a:p>
                    <a:p>
                      <a:pPr marL="285750" marR="0" lvl="1" indent="165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Yes, I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could</a:t>
                      </a:r>
                    </a:p>
                    <a:p>
                      <a:pPr marL="450850" marR="0" lvl="1" indent="-165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û"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No, I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couldn’t</a:t>
                      </a:r>
                      <a:endParaRPr kumimoji="0" lang="es-ES" sz="14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?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CAN + SUBJ + V + COM?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Can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I go to the toilet?</a:t>
                      </a:r>
                    </a:p>
                    <a:p>
                      <a:pPr marL="285750" marR="0" lvl="1" indent="165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Yes, you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can</a:t>
                      </a:r>
                    </a:p>
                    <a:p>
                      <a:pPr marL="450850" marR="0" lvl="1" indent="-165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û"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No, you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can’t</a:t>
                      </a:r>
                      <a:endParaRPr kumimoji="0" lang="es-ES" sz="14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?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WILL + SUBJ + BAT + V + COM?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-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Will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you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be able to</a:t>
                      </a: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 come later?</a:t>
                      </a:r>
                    </a:p>
                    <a:p>
                      <a:pPr marL="285750" marR="0" lvl="1" indent="165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Yes, I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will</a:t>
                      </a:r>
                    </a:p>
                    <a:p>
                      <a:pPr marL="450850" marR="0" lvl="1" indent="-1651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Wingdings" panose="05000000000000000000" pitchFamily="2" charset="2"/>
                        <a:buChar char="û"/>
                        <a:tabLst/>
                        <a:defRPr/>
                      </a:pPr>
                      <a:r>
                        <a:rPr kumimoji="0" lang="es-ES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No, I </a:t>
                      </a:r>
                      <a:r>
                        <a:rPr kumimoji="0" lang="es-ES" sz="1400" b="1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won’t</a:t>
                      </a:r>
                      <a:endParaRPr kumimoji="0" lang="es-ES" sz="14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397355"/>
                  </a:ext>
                </a:extLst>
              </a:tr>
            </a:tbl>
          </a:graphicData>
        </a:graphic>
      </p:graphicFrame>
      <p:graphicFrame>
        <p:nvGraphicFramePr>
          <p:cNvPr id="6" name="Tabla 7">
            <a:extLst>
              <a:ext uri="{FF2B5EF4-FFF2-40B4-BE49-F238E27FC236}">
                <a16:creationId xmlns:a16="http://schemas.microsoft.com/office/drawing/2014/main" id="{E0353891-0919-4932-A554-039675798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232909"/>
              </p:ext>
            </p:extLst>
          </p:nvPr>
        </p:nvGraphicFramePr>
        <p:xfrm>
          <a:off x="83125" y="2743202"/>
          <a:ext cx="5964106" cy="1219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17275">
                  <a:extLst>
                    <a:ext uri="{9D8B030D-6E8A-4147-A177-3AD203B41FA5}">
                      <a16:colId xmlns:a16="http://schemas.microsoft.com/office/drawing/2014/main" val="3843706218"/>
                    </a:ext>
                  </a:extLst>
                </a:gridCol>
                <a:gridCol w="2846831">
                  <a:extLst>
                    <a:ext uri="{9D8B030D-6E8A-4147-A177-3AD203B41FA5}">
                      <a16:colId xmlns:a16="http://schemas.microsoft.com/office/drawing/2014/main" val="4122987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WAS/WERE ABLE 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solidFill>
                            <a:schemeClr val="bg1"/>
                          </a:solidFill>
                          <a:latin typeface="Titillium Web" panose="020B0604020202020204" charset="0"/>
                        </a:rPr>
                        <a:t>(AM/IS/ARE) BE ABLE TO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78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 2" panose="05020102010507070707" pitchFamily="18" charset="2"/>
                        <a:buChar char=""/>
                      </a:pP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SUBJ + WAS/WERE AT + V + COM.</a:t>
                      </a:r>
                      <a:endParaRPr lang="es-ES" b="0" u="none"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indent="-179388">
                        <a:buClr>
                          <a:schemeClr val="accent1"/>
                        </a:buClr>
                        <a:buFont typeface="Wingdings 2" panose="05020102010507070707" pitchFamily="18" charset="2"/>
                        <a:buChar char=""/>
                      </a:pPr>
                      <a:r>
                        <a:rPr lang="es-ES" b="1" u="sng" baseline="0">
                          <a:uFill>
                            <a:solidFill>
                              <a:schemeClr val="accent1"/>
                            </a:solidFill>
                          </a:uFill>
                          <a:latin typeface="Titillium Web" panose="020B0604020202020204" charset="0"/>
                        </a:rPr>
                        <a:t>SUBJ + BE AT + V + COM.</a:t>
                      </a:r>
                      <a:endParaRPr lang="es-ES" b="0" u="none">
                        <a:latin typeface="Titillium Web" panose="020B060402020202020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1016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─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SUBJ + </a:t>
                      </a:r>
                      <a:r>
                        <a:rPr kumimoji="0" lang="es-ES" sz="11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WAS/WEREN’T </a:t>
                      </a: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AT + V + COM.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─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SUBJ + BE NOT AT + V + COM.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5388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?"/>
                        <a:tabLst/>
                        <a:defRPr/>
                      </a:pPr>
                      <a:r>
                        <a:rPr kumimoji="0" lang="es-ES" sz="12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WAS/WERE </a:t>
                      </a: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+ SUBJ + AT + V + COM?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4E"/>
                        </a:buClr>
                        <a:buSzTx/>
                        <a:buFont typeface="Titillium Web" panose="020B0604020202020204" charset="0"/>
                        <a:buChar char="?"/>
                        <a:tabLst/>
                        <a:defRPr/>
                      </a:pPr>
                      <a:r>
                        <a:rPr kumimoji="0" lang="es-ES" sz="1400" b="1" i="0" u="sng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FF004E"/>
                            </a:solidFill>
                          </a:uFill>
                          <a:latin typeface="Titillium Web" panose="020B0604020202020204" charset="0"/>
                          <a:ea typeface="+mn-ea"/>
                          <a:cs typeface="+mn-cs"/>
                          <a:sym typeface="Arial"/>
                        </a:rPr>
                        <a:t>BE + SUBJ + AT + V + COM?</a:t>
                      </a:r>
                      <a:endParaRPr kumimoji="0" lang="es-ES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tillium Web" panose="020B060402020202020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397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34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49DD316-C855-486E-BFC6-24838E12004C}"/>
              </a:ext>
            </a:extLst>
          </p:cNvPr>
          <p:cNvSpPr/>
          <p:nvPr/>
        </p:nvSpPr>
        <p:spPr>
          <a:xfrm>
            <a:off x="3888480" y="1073726"/>
            <a:ext cx="683520" cy="138499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1643E96-21B6-44F7-9BC5-F28B8FE03976}"/>
              </a:ext>
            </a:extLst>
          </p:cNvPr>
          <p:cNvSpPr/>
          <p:nvPr/>
        </p:nvSpPr>
        <p:spPr>
          <a:xfrm>
            <a:off x="4571999" y="1073726"/>
            <a:ext cx="801503" cy="13849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4F27D8-F987-49A1-8353-69995C0A4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</p:spPr>
        <p:txBody>
          <a:bodyPr/>
          <a:lstStyle/>
          <a:p>
            <a:r>
              <a:rPr lang="es-ES" u="sng">
                <a:uFill>
                  <a:solidFill>
                    <a:schemeClr val="accent1">
                      <a:lumMod val="20000"/>
                      <a:lumOff val="80000"/>
                    </a:schemeClr>
                  </a:solidFill>
                </a:uFill>
              </a:rPr>
              <a:t>VOCABULARY</a:t>
            </a:r>
            <a:br>
              <a:rPr lang="es-ES" u="sng"/>
            </a:br>
            <a:r>
              <a:rPr lang="es-ES">
                <a:solidFill>
                  <a:schemeClr val="accent1">
                    <a:lumMod val="20000"/>
                    <a:lumOff val="80000"/>
                  </a:schemeClr>
                </a:solidFill>
              </a:rPr>
              <a:t>USES OF GET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519AE4F-F697-4833-9750-A9D4F86DE4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mtClean="0"/>
              <a:t>9</a:t>
            </a:fld>
            <a:endParaRPr lang="es-E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901F06-7DD5-4A83-B05B-9F0C408CA9B9}"/>
              </a:ext>
            </a:extLst>
          </p:cNvPr>
          <p:cNvSpPr txBox="1"/>
          <p:nvPr/>
        </p:nvSpPr>
        <p:spPr>
          <a:xfrm>
            <a:off x="3888480" y="1073725"/>
            <a:ext cx="14850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42888" indent="-242888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  <a:latin typeface="Titillium Web" panose="020B0604020202020204" charset="0"/>
              </a:rPr>
              <a:t>get </a:t>
            </a:r>
            <a:r>
              <a:rPr lang="es-ES" b="1">
                <a:solidFill>
                  <a:schemeClr val="accent1">
                    <a:lumMod val="20000"/>
                    <a:lumOff val="80000"/>
                  </a:schemeClr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tx1"/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bg1"/>
                </a:solidFill>
                <a:latin typeface="Titillium Web" panose="020B0604020202020204" charset="0"/>
                <a:sym typeface="Wingdings" panose="05000000000000000000" pitchFamily="2" charset="2"/>
              </a:rPr>
              <a:t>obtain</a:t>
            </a:r>
            <a:endParaRPr lang="es-ES" b="1">
              <a:solidFill>
                <a:schemeClr val="bg1"/>
              </a:solidFill>
              <a:latin typeface="Titillium Web" panose="020B0604020202020204" charset="0"/>
            </a:endParaRPr>
          </a:p>
          <a:p>
            <a:pPr marL="242888" indent="-242888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  <a:latin typeface="Titillium Web" panose="020B0604020202020204" charset="0"/>
              </a:rPr>
              <a:t>get </a:t>
            </a:r>
            <a:r>
              <a:rPr lang="es-ES" b="1">
                <a:solidFill>
                  <a:schemeClr val="accent1">
                    <a:lumMod val="20000"/>
                    <a:lumOff val="80000"/>
                  </a:schemeClr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tx1"/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bg1"/>
                </a:solidFill>
                <a:latin typeface="Titillium Web" panose="020B0604020202020204" charset="0"/>
                <a:sym typeface="Wingdings" panose="05000000000000000000" pitchFamily="2" charset="2"/>
              </a:rPr>
              <a:t>buy</a:t>
            </a:r>
            <a:endParaRPr lang="es-ES" b="1">
              <a:solidFill>
                <a:schemeClr val="bg1"/>
              </a:solidFill>
              <a:latin typeface="Titillium Web" panose="020B0604020202020204" charset="0"/>
            </a:endParaRPr>
          </a:p>
          <a:p>
            <a:pPr marL="242888" indent="-242888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  <a:latin typeface="Titillium Web" panose="020B0604020202020204" charset="0"/>
              </a:rPr>
              <a:t>get </a:t>
            </a:r>
            <a:r>
              <a:rPr lang="es-ES" b="1">
                <a:solidFill>
                  <a:schemeClr val="accent1">
                    <a:lumMod val="20000"/>
                    <a:lumOff val="80000"/>
                  </a:schemeClr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tx1"/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bg1"/>
                </a:solidFill>
                <a:latin typeface="Titillium Web" panose="020B0604020202020204" charset="0"/>
                <a:sym typeface="Wingdings" panose="05000000000000000000" pitchFamily="2" charset="2"/>
              </a:rPr>
              <a:t>receive</a:t>
            </a:r>
            <a:endParaRPr lang="es-ES" b="1">
              <a:solidFill>
                <a:schemeClr val="bg1"/>
              </a:solidFill>
              <a:latin typeface="Titillium Web" panose="020B0604020202020204" charset="0"/>
            </a:endParaRPr>
          </a:p>
          <a:p>
            <a:pPr marL="242888" indent="-242888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  <a:latin typeface="Titillium Web" panose="020B0604020202020204" charset="0"/>
              </a:rPr>
              <a:t>get </a:t>
            </a:r>
            <a:r>
              <a:rPr lang="es-ES" b="1">
                <a:solidFill>
                  <a:schemeClr val="accent1">
                    <a:lumMod val="20000"/>
                    <a:lumOff val="80000"/>
                  </a:schemeClr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tx1"/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bg1"/>
                </a:solidFill>
                <a:latin typeface="Titillium Web" panose="020B0604020202020204" charset="0"/>
                <a:sym typeface="Wingdings" panose="05000000000000000000" pitchFamily="2" charset="2"/>
              </a:rPr>
              <a:t>become</a:t>
            </a:r>
            <a:endParaRPr lang="es-ES" b="1">
              <a:solidFill>
                <a:schemeClr val="bg1"/>
              </a:solidFill>
              <a:latin typeface="Titillium Web" panose="020B0604020202020204" charset="0"/>
            </a:endParaRPr>
          </a:p>
          <a:p>
            <a:pPr marL="242888" indent="-242888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  <a:latin typeface="Titillium Web" panose="020B0604020202020204" charset="0"/>
              </a:rPr>
              <a:t>get </a:t>
            </a:r>
            <a:r>
              <a:rPr lang="es-ES" b="1">
                <a:solidFill>
                  <a:schemeClr val="accent1">
                    <a:lumMod val="20000"/>
                    <a:lumOff val="80000"/>
                  </a:schemeClr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tx1"/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bg1"/>
                </a:solidFill>
                <a:latin typeface="Titillium Web" panose="020B0604020202020204" charset="0"/>
                <a:sym typeface="Wingdings" panose="05000000000000000000" pitchFamily="2" charset="2"/>
              </a:rPr>
              <a:t>arrive</a:t>
            </a:r>
            <a:endParaRPr lang="es-ES" b="1">
              <a:solidFill>
                <a:schemeClr val="bg1"/>
              </a:solidFill>
              <a:latin typeface="Titillium Web" panose="020B0604020202020204" charset="0"/>
            </a:endParaRPr>
          </a:p>
          <a:p>
            <a:pPr marL="242888" indent="-242888">
              <a:buClr>
                <a:schemeClr val="accent1"/>
              </a:buClr>
              <a:buFont typeface="+mj-lt"/>
              <a:buAutoNum type="arabicPeriod"/>
            </a:pPr>
            <a:r>
              <a:rPr lang="es-ES" b="1">
                <a:solidFill>
                  <a:schemeClr val="tx1"/>
                </a:solidFill>
                <a:latin typeface="Titillium Web" panose="020B0604020202020204" charset="0"/>
              </a:rPr>
              <a:t>get </a:t>
            </a:r>
            <a:r>
              <a:rPr lang="es-ES" b="1">
                <a:solidFill>
                  <a:schemeClr val="accent1">
                    <a:lumMod val="20000"/>
                    <a:lumOff val="80000"/>
                  </a:schemeClr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tx1"/>
                </a:solidFill>
                <a:latin typeface="Titillium Web" panose="020B0604020202020204" charset="0"/>
                <a:sym typeface="Wingdings" panose="05000000000000000000" pitchFamily="2" charset="2"/>
              </a:rPr>
              <a:t>  </a:t>
            </a:r>
            <a:r>
              <a:rPr lang="es-ES">
                <a:solidFill>
                  <a:schemeClr val="bg1"/>
                </a:solidFill>
                <a:latin typeface="Titillium Web" panose="020B0604020202020204" charset="0"/>
                <a:sym typeface="Wingdings" panose="05000000000000000000" pitchFamily="2" charset="2"/>
              </a:rPr>
              <a:t>bring</a:t>
            </a:r>
            <a:endParaRPr lang="es-ES" b="1">
              <a:solidFill>
                <a:schemeClr val="bg1"/>
              </a:solidFill>
              <a:latin typeface="Titillium Web" panose="020B0604020202020204" charset="0"/>
            </a:endParaRPr>
          </a:p>
        </p:txBody>
      </p:sp>
      <p:sp>
        <p:nvSpPr>
          <p:cNvPr id="8" name="Es igual a 7">
            <a:extLst>
              <a:ext uri="{FF2B5EF4-FFF2-40B4-BE49-F238E27FC236}">
                <a16:creationId xmlns:a16="http://schemas.microsoft.com/office/drawing/2014/main" id="{68325234-ABF1-41A6-8DF9-DFADDAA63660}"/>
              </a:ext>
            </a:extLst>
          </p:cNvPr>
          <p:cNvSpPr/>
          <p:nvPr/>
        </p:nvSpPr>
        <p:spPr>
          <a:xfrm>
            <a:off x="4495798" y="1184564"/>
            <a:ext cx="152400" cy="95336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Es igual a 8">
            <a:extLst>
              <a:ext uri="{FF2B5EF4-FFF2-40B4-BE49-F238E27FC236}">
                <a16:creationId xmlns:a16="http://schemas.microsoft.com/office/drawing/2014/main" id="{4DAC3F6C-AED8-4E69-AD55-69423580165C}"/>
              </a:ext>
            </a:extLst>
          </p:cNvPr>
          <p:cNvSpPr/>
          <p:nvPr/>
        </p:nvSpPr>
        <p:spPr>
          <a:xfrm>
            <a:off x="4495798" y="1390738"/>
            <a:ext cx="152400" cy="95336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Es igual a 9">
            <a:extLst>
              <a:ext uri="{FF2B5EF4-FFF2-40B4-BE49-F238E27FC236}">
                <a16:creationId xmlns:a16="http://schemas.microsoft.com/office/drawing/2014/main" id="{0F4C4988-3C7E-4DE9-AF5D-193CF0C33CA7}"/>
              </a:ext>
            </a:extLst>
          </p:cNvPr>
          <p:cNvSpPr/>
          <p:nvPr/>
        </p:nvSpPr>
        <p:spPr>
          <a:xfrm>
            <a:off x="4495798" y="1623219"/>
            <a:ext cx="152400" cy="95336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Es igual a 10">
            <a:extLst>
              <a:ext uri="{FF2B5EF4-FFF2-40B4-BE49-F238E27FC236}">
                <a16:creationId xmlns:a16="http://schemas.microsoft.com/office/drawing/2014/main" id="{785CBD02-D7FE-4882-9983-68FBA635FBF1}"/>
              </a:ext>
            </a:extLst>
          </p:cNvPr>
          <p:cNvSpPr/>
          <p:nvPr/>
        </p:nvSpPr>
        <p:spPr>
          <a:xfrm>
            <a:off x="4495798" y="1809902"/>
            <a:ext cx="152400" cy="95336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" name="Es igual a 11">
            <a:extLst>
              <a:ext uri="{FF2B5EF4-FFF2-40B4-BE49-F238E27FC236}">
                <a16:creationId xmlns:a16="http://schemas.microsoft.com/office/drawing/2014/main" id="{D4E2002D-D348-4AFC-8343-7D1B0108CAB9}"/>
              </a:ext>
            </a:extLst>
          </p:cNvPr>
          <p:cNvSpPr/>
          <p:nvPr/>
        </p:nvSpPr>
        <p:spPr>
          <a:xfrm>
            <a:off x="4496018" y="2029362"/>
            <a:ext cx="152400" cy="95336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Es igual a 12">
            <a:extLst>
              <a:ext uri="{FF2B5EF4-FFF2-40B4-BE49-F238E27FC236}">
                <a16:creationId xmlns:a16="http://schemas.microsoft.com/office/drawing/2014/main" id="{5EE8FDC2-7855-44C6-8749-A4093774619B}"/>
              </a:ext>
            </a:extLst>
          </p:cNvPr>
          <p:cNvSpPr/>
          <p:nvPr/>
        </p:nvSpPr>
        <p:spPr>
          <a:xfrm>
            <a:off x="4496018" y="2235536"/>
            <a:ext cx="152400" cy="95336"/>
          </a:xfrm>
          <a:prstGeom prst="mathEqua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675B9220-33F2-4489-BBEE-A456DEF30A11}"/>
              </a:ext>
            </a:extLst>
          </p:cNvPr>
          <p:cNvSpPr/>
          <p:nvPr/>
        </p:nvSpPr>
        <p:spPr>
          <a:xfrm>
            <a:off x="5401210" y="1184564"/>
            <a:ext cx="152400" cy="95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22110566-0ADB-421D-A0E9-B02BE3361EB1}"/>
              </a:ext>
            </a:extLst>
          </p:cNvPr>
          <p:cNvSpPr/>
          <p:nvPr/>
        </p:nvSpPr>
        <p:spPr>
          <a:xfrm>
            <a:off x="5399147" y="1404360"/>
            <a:ext cx="152400" cy="95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EAC4B53E-4AF5-4CD0-971A-C296D8E2B22B}"/>
              </a:ext>
            </a:extLst>
          </p:cNvPr>
          <p:cNvSpPr/>
          <p:nvPr/>
        </p:nvSpPr>
        <p:spPr>
          <a:xfrm>
            <a:off x="5401582" y="1623219"/>
            <a:ext cx="152400" cy="95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: a la derecha 17">
            <a:extLst>
              <a:ext uri="{FF2B5EF4-FFF2-40B4-BE49-F238E27FC236}">
                <a16:creationId xmlns:a16="http://schemas.microsoft.com/office/drawing/2014/main" id="{43A54417-B7D0-4F78-B74C-A0E10366E89D}"/>
              </a:ext>
            </a:extLst>
          </p:cNvPr>
          <p:cNvSpPr/>
          <p:nvPr/>
        </p:nvSpPr>
        <p:spPr>
          <a:xfrm>
            <a:off x="5399147" y="1842078"/>
            <a:ext cx="152400" cy="95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3FDE3C4D-1AE4-4C2E-8566-B6E90BBEE09F}"/>
              </a:ext>
            </a:extLst>
          </p:cNvPr>
          <p:cNvSpPr/>
          <p:nvPr/>
        </p:nvSpPr>
        <p:spPr>
          <a:xfrm>
            <a:off x="5399147" y="2060937"/>
            <a:ext cx="152400" cy="95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113A198D-2BD1-4D94-9C11-E7A0DAD451CA}"/>
              </a:ext>
            </a:extLst>
          </p:cNvPr>
          <p:cNvSpPr/>
          <p:nvPr/>
        </p:nvSpPr>
        <p:spPr>
          <a:xfrm>
            <a:off x="5399147" y="2279796"/>
            <a:ext cx="152400" cy="9533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6F35CDD-DF56-4F8B-9517-FDC1E9692A1C}"/>
              </a:ext>
            </a:extLst>
          </p:cNvPr>
          <p:cNvSpPr txBox="1"/>
          <p:nvPr/>
        </p:nvSpPr>
        <p:spPr>
          <a:xfrm>
            <a:off x="5511829" y="1073725"/>
            <a:ext cx="15655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>
                <a:solidFill>
                  <a:schemeClr val="tx1"/>
                </a:solidFill>
                <a:latin typeface="Titillium Web" panose="020B0604020202020204" charset="0"/>
              </a:rPr>
              <a:t>get a driving license</a:t>
            </a:r>
          </a:p>
          <a:p>
            <a:r>
              <a:rPr lang="es-ES" i="1">
                <a:solidFill>
                  <a:schemeClr val="tx1"/>
                </a:solidFill>
                <a:latin typeface="Titillium Web" panose="020B0604020202020204" charset="0"/>
              </a:rPr>
              <a:t>get a house</a:t>
            </a:r>
          </a:p>
          <a:p>
            <a:r>
              <a:rPr lang="es-ES" i="1">
                <a:solidFill>
                  <a:schemeClr val="tx1"/>
                </a:solidFill>
                <a:latin typeface="Titillium Web" panose="020B0604020202020204" charset="0"/>
              </a:rPr>
              <a:t>get a present</a:t>
            </a:r>
          </a:p>
          <a:p>
            <a:r>
              <a:rPr lang="es-ES" i="1">
                <a:solidFill>
                  <a:schemeClr val="tx1"/>
                </a:solidFill>
                <a:latin typeface="Titillium Web" panose="020B0604020202020204" charset="0"/>
              </a:rPr>
              <a:t>get older</a:t>
            </a:r>
          </a:p>
          <a:p>
            <a:r>
              <a:rPr lang="es-ES" i="1">
                <a:solidFill>
                  <a:schemeClr val="tx1"/>
                </a:solidFill>
                <a:latin typeface="Titillium Web" panose="020B0604020202020204" charset="0"/>
              </a:rPr>
              <a:t>get home</a:t>
            </a:r>
          </a:p>
          <a:p>
            <a:r>
              <a:rPr lang="es-ES" i="1">
                <a:solidFill>
                  <a:schemeClr val="tx1"/>
                </a:solidFill>
                <a:latin typeface="Titillium Web" panose="020B0604020202020204" charset="0"/>
              </a:rPr>
              <a:t>get me a drink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68BEE8-7DB7-4E60-98E5-AD6D25F77DFC}"/>
              </a:ext>
            </a:extLst>
          </p:cNvPr>
          <p:cNvSpPr txBox="1"/>
          <p:nvPr/>
        </p:nvSpPr>
        <p:spPr>
          <a:xfrm>
            <a:off x="5281383" y="848172"/>
            <a:ext cx="516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>
                <a:solidFill>
                  <a:schemeClr val="accent1"/>
                </a:solidFill>
                <a:latin typeface="Titillium Web" panose="020B0604020202020204" charset="0"/>
              </a:rPr>
              <a:t>EX</a:t>
            </a:r>
            <a:r>
              <a:rPr lang="es-ES" b="1">
                <a:solidFill>
                  <a:schemeClr val="accent1"/>
                </a:solidFill>
                <a:latin typeface="Titillium Web" panose="020B0604020202020204" charset="0"/>
              </a:rPr>
              <a:t>:</a:t>
            </a:r>
            <a:endParaRPr lang="es-ES" b="1" u="sng">
              <a:solidFill>
                <a:schemeClr val="accent1"/>
              </a:solidFill>
              <a:latin typeface="Titillium Web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470932"/>
      </p:ext>
    </p:extLst>
  </p:cSld>
  <p:clrMapOvr>
    <a:masterClrMapping/>
  </p:clrMapOvr>
</p:sld>
</file>

<file path=ppt/theme/theme1.xml><?xml version="1.0" encoding="utf-8"?>
<a:theme xmlns:a="http://schemas.openxmlformats.org/drawingml/2006/main" name="Fidele template">
  <a:themeElements>
    <a:clrScheme name="Custom 347">
      <a:dk1>
        <a:srgbClr val="000000"/>
      </a:dk1>
      <a:lt1>
        <a:srgbClr val="FFFFFF"/>
      </a:lt1>
      <a:dk2>
        <a:srgbClr val="3F3F3F"/>
      </a:dk2>
      <a:lt2>
        <a:srgbClr val="F3F3F3"/>
      </a:lt2>
      <a:accent1>
        <a:srgbClr val="FF004E"/>
      </a:accent1>
      <a:accent2>
        <a:srgbClr val="901829"/>
      </a:accent2>
      <a:accent3>
        <a:srgbClr val="B958C2"/>
      </a:accent3>
      <a:accent4>
        <a:srgbClr val="5B8FDD"/>
      </a:accent4>
      <a:accent5>
        <a:srgbClr val="7CB652"/>
      </a:accent5>
      <a:accent6>
        <a:srgbClr val="FFB200"/>
      </a:accent6>
      <a:hlink>
        <a:srgbClr val="FF004E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1066</Words>
  <Application>Microsoft Office PowerPoint</Application>
  <PresentationFormat>Presentación en pantalla (16:9)</PresentationFormat>
  <Paragraphs>209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Titillium Web</vt:lpstr>
      <vt:lpstr>Wingdings 2</vt:lpstr>
      <vt:lpstr>Arial</vt:lpstr>
      <vt:lpstr>Wingdings</vt:lpstr>
      <vt:lpstr>Fidele template</vt:lpstr>
      <vt:lpstr>ENGLISH UNITS 3 &amp; 4</vt:lpstr>
      <vt:lpstr>VOCABULARY Body Art and Decoration</vt:lpstr>
      <vt:lpstr>VOCABULARY Reading vocabulary</vt:lpstr>
      <vt:lpstr>Presentación de PowerPoint</vt:lpstr>
      <vt:lpstr>VOCABULARY Life habits</vt:lpstr>
      <vt:lpstr>GRAMMAR FUTURE TENSES</vt:lpstr>
      <vt:lpstr>Presentación de PowerPoint</vt:lpstr>
      <vt:lpstr>Presentación de PowerPoint</vt:lpstr>
      <vt:lpstr>VOCABULARY USES OF 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UNITS 3 &amp; 4</dc:title>
  <cp:lastModifiedBy>Eva Arnau</cp:lastModifiedBy>
  <cp:revision>27</cp:revision>
  <dcterms:modified xsi:type="dcterms:W3CDTF">2022-06-05T15:39:47Z</dcterms:modified>
</cp:coreProperties>
</file>