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0"/>
  </p:notesMasterIdLst>
  <p:sldIdLst>
    <p:sldId id="256" r:id="rId2"/>
    <p:sldId id="257" r:id="rId3"/>
    <p:sldId id="296" r:id="rId4"/>
    <p:sldId id="311" r:id="rId5"/>
    <p:sldId id="303" r:id="rId6"/>
    <p:sldId id="308" r:id="rId7"/>
    <p:sldId id="297" r:id="rId8"/>
    <p:sldId id="304" r:id="rId9"/>
    <p:sldId id="298" r:id="rId10"/>
    <p:sldId id="299" r:id="rId11"/>
    <p:sldId id="300" r:id="rId12"/>
    <p:sldId id="305" r:id="rId13"/>
    <p:sldId id="307" r:id="rId14"/>
    <p:sldId id="306" r:id="rId15"/>
    <p:sldId id="309" r:id="rId16"/>
    <p:sldId id="310" r:id="rId17"/>
    <p:sldId id="301" r:id="rId18"/>
    <p:sldId id="302" r:id="rId19"/>
  </p:sldIdLst>
  <p:sldSz cx="9144000" cy="5143500" type="screen16x9"/>
  <p:notesSz cx="6858000" cy="9144000"/>
  <p:embeddedFontLst>
    <p:embeddedFont>
      <p:font typeface="Montserrat" panose="020B0604020202020204" charset="0"/>
      <p:regular r:id="rId21"/>
      <p:bold r:id="rId22"/>
      <p:italic r:id="rId23"/>
      <p:boldItalic r:id="rId24"/>
    </p:embeddedFont>
    <p:embeddedFont>
      <p:font typeface="Vidaloka" panose="020B0604020202020204" charset="0"/>
      <p:regular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6F6"/>
    <a:srgbClr val="CD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E3BD1C8-6D5F-4CB0-88CF-1F1B7790B33D}">
  <a:tblStyle styleId="{1E3BD1C8-6D5F-4CB0-88CF-1F1B7790B3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246E04E-3E88-4781-A163-32540FE19FD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4" autoAdjust="0"/>
    <p:restoredTop sz="94152" autoAdjust="0"/>
  </p:normalViewPr>
  <p:slideViewPr>
    <p:cSldViewPr snapToGrid="0">
      <p:cViewPr varScale="1">
        <p:scale>
          <a:sx n="146" d="100"/>
          <a:sy n="146" d="100"/>
        </p:scale>
        <p:origin x="606" y="120"/>
      </p:cViewPr>
      <p:guideLst/>
    </p:cSldViewPr>
  </p:slideViewPr>
  <p:outlineViewPr>
    <p:cViewPr>
      <p:scale>
        <a:sx n="33" d="100"/>
        <a:sy n="33" d="100"/>
      </p:scale>
      <p:origin x="0" y="-55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9333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4883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6448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7342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8149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4744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0993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1051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5863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293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8215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5934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6096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6736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459750" y="1991850"/>
            <a:ext cx="6224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27750" y="983975"/>
            <a:ext cx="84885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959000" y="1658700"/>
            <a:ext cx="3507300" cy="276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4677601" y="1658700"/>
            <a:ext cx="3507300" cy="276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⬞"/>
              <a:defRPr sz="18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4297659" y="5102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cxnSp>
        <p:nvCxnSpPr>
          <p:cNvPr id="42" name="Google Shape;42;p7"/>
          <p:cNvCxnSpPr/>
          <p:nvPr/>
        </p:nvCxnSpPr>
        <p:spPr>
          <a:xfrm>
            <a:off x="4300500" y="912400"/>
            <a:ext cx="5430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" name="Google Shape;43;p7"/>
          <p:cNvSpPr/>
          <p:nvPr/>
        </p:nvSpPr>
        <p:spPr>
          <a:xfrm>
            <a:off x="4499225" y="839775"/>
            <a:ext cx="145200" cy="145200"/>
          </a:xfrm>
          <a:prstGeom prst="mathMultiply">
            <a:avLst>
              <a:gd name="adj1" fmla="val 1738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sldNum" idx="12"/>
          </p:nvPr>
        </p:nvSpPr>
        <p:spPr>
          <a:xfrm>
            <a:off x="4297659" y="5102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cxnSp>
        <p:nvCxnSpPr>
          <p:cNvPr id="64" name="Google Shape;64;p11"/>
          <p:cNvCxnSpPr/>
          <p:nvPr/>
        </p:nvCxnSpPr>
        <p:spPr>
          <a:xfrm>
            <a:off x="4300500" y="912400"/>
            <a:ext cx="5430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5" name="Google Shape;65;p11"/>
          <p:cNvSpPr/>
          <p:nvPr/>
        </p:nvSpPr>
        <p:spPr>
          <a:xfrm>
            <a:off x="4499225" y="839775"/>
            <a:ext cx="145200" cy="145200"/>
          </a:xfrm>
          <a:prstGeom prst="mathMultiply">
            <a:avLst>
              <a:gd name="adj1" fmla="val 1738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rgbClr val="FF0066"/>
            </a:gs>
            <a:gs pos="100000">
              <a:srgbClr val="800080"/>
            </a:gs>
          </a:gsLst>
          <a:lin ang="2698631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27750" y="983975"/>
            <a:ext cx="84885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idaloka"/>
              <a:buNone/>
              <a:defRPr sz="1800">
                <a:solidFill>
                  <a:schemeClr val="l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idaloka"/>
              <a:buNone/>
              <a:defRPr sz="1800">
                <a:solidFill>
                  <a:schemeClr val="l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idaloka"/>
              <a:buNone/>
              <a:defRPr sz="1800">
                <a:solidFill>
                  <a:schemeClr val="l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idaloka"/>
              <a:buNone/>
              <a:defRPr sz="1800">
                <a:solidFill>
                  <a:schemeClr val="l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idaloka"/>
              <a:buNone/>
              <a:defRPr sz="1800">
                <a:solidFill>
                  <a:schemeClr val="l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idaloka"/>
              <a:buNone/>
              <a:defRPr sz="1800">
                <a:solidFill>
                  <a:schemeClr val="l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idaloka"/>
              <a:buNone/>
              <a:defRPr sz="1800">
                <a:solidFill>
                  <a:schemeClr val="l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idaloka"/>
              <a:buNone/>
              <a:defRPr sz="1800">
                <a:solidFill>
                  <a:schemeClr val="l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idaloka"/>
              <a:buNone/>
              <a:defRPr sz="1800">
                <a:solidFill>
                  <a:schemeClr val="l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07300" y="1568225"/>
            <a:ext cx="7529400" cy="28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Char char="▪"/>
              <a:defRPr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Char char="⬞"/>
              <a:defRPr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Char char="⬞"/>
              <a:defRPr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Char char="⬞"/>
              <a:defRPr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Char char="⬞"/>
              <a:defRPr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Char char="⬞"/>
              <a:defRPr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Char char="⬞"/>
              <a:defRPr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Char char="⬞"/>
              <a:defRPr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Char char="⬞"/>
              <a:defRPr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9" y="5102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buNone/>
              <a:defRPr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buNone/>
              <a:defRPr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buNone/>
              <a:defRPr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buNone/>
              <a:defRPr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buNone/>
              <a:defRPr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buNone/>
              <a:defRPr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buNone/>
              <a:defRPr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buNone/>
              <a:defRPr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0"/>
            <a:ext cx="9144000" cy="5149800"/>
          </a:xfrm>
          <a:prstGeom prst="frame">
            <a:avLst>
              <a:gd name="adj1" fmla="val 6441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2" descr="_0001_IMG_5864.jpg"/>
          <p:cNvPicPr preferRelativeResize="0"/>
          <p:nvPr/>
        </p:nvPicPr>
        <p:blipFill rotWithShape="1">
          <a:blip r:embed="rId3">
            <a:alphaModFix amt="16000"/>
          </a:blip>
          <a:srcRect t="22241" b="6991"/>
          <a:stretch/>
        </p:blipFill>
        <p:spPr>
          <a:xfrm>
            <a:off x="335225" y="329575"/>
            <a:ext cx="8473825" cy="44976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1459750" y="1763250"/>
            <a:ext cx="6224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u="sng"/>
              <a:t>ENGLISH</a:t>
            </a:r>
            <a:br>
              <a:rPr lang="es-ES" b="1"/>
            </a:br>
            <a:r>
              <a:rPr lang="es-ES" b="1"/>
              <a:t>UNITS 0 - 3</a:t>
            </a:r>
            <a:endParaRPr b="1" u="sng"/>
          </a:p>
        </p:txBody>
      </p:sp>
      <p:grpSp>
        <p:nvGrpSpPr>
          <p:cNvPr id="72" name="Google Shape;72;p12"/>
          <p:cNvGrpSpPr/>
          <p:nvPr/>
        </p:nvGrpSpPr>
        <p:grpSpPr>
          <a:xfrm>
            <a:off x="4300500" y="3213575"/>
            <a:ext cx="543000" cy="145200"/>
            <a:chOff x="4300500" y="1830400"/>
            <a:chExt cx="543000" cy="145200"/>
          </a:xfrm>
        </p:grpSpPr>
        <p:cxnSp>
          <p:nvCxnSpPr>
            <p:cNvPr id="73" name="Google Shape;73;p12"/>
            <p:cNvCxnSpPr/>
            <p:nvPr/>
          </p:nvCxnSpPr>
          <p:spPr>
            <a:xfrm>
              <a:off x="4300500" y="1903000"/>
              <a:ext cx="543000" cy="0"/>
            </a:xfrm>
            <a:prstGeom prst="straightConnector1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4" name="Google Shape;74;p12"/>
            <p:cNvSpPr/>
            <p:nvPr/>
          </p:nvSpPr>
          <p:spPr>
            <a:xfrm>
              <a:off x="4499225" y="1830400"/>
              <a:ext cx="145200" cy="145200"/>
            </a:xfrm>
            <a:prstGeom prst="mathMultiply">
              <a:avLst>
                <a:gd name="adj1" fmla="val 17387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10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GRAMMAR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PRESENT CONTINUOUS</a:t>
            </a:r>
            <a:endParaRPr u="sng">
              <a:solidFill>
                <a:schemeClr val="accent3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49A95DA-BC17-473F-A12D-5742AE15F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3640"/>
              </p:ext>
            </p:extLst>
          </p:nvPr>
        </p:nvGraphicFramePr>
        <p:xfrm>
          <a:off x="470734" y="1174852"/>
          <a:ext cx="3747316" cy="25603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47316">
                  <a:extLst>
                    <a:ext uri="{9D8B030D-6E8A-4147-A177-3AD203B41FA5}">
                      <a16:colId xmlns:a16="http://schemas.microsoft.com/office/drawing/2014/main" val="236498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PRESENT CONTINUOUS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44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(+) 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581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-SUBJECT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BE V-ING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98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(-)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30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-SUBJECT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BE NOT V-ING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endParaRPr lang="es-ES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237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(?)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7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BE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+ SUBJECT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V-ING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?</a:t>
                      </a:r>
                    </a:p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-Yes,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BE</a:t>
                      </a:r>
                      <a:endParaRPr lang="es-ES" b="0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 -No,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BE 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922623"/>
                  </a:ext>
                </a:extLst>
              </a:tr>
            </a:tbl>
          </a:graphicData>
        </a:graphic>
      </p:graphicFrame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6D407A9E-B18D-4023-AB93-B6014039F4B0}"/>
              </a:ext>
            </a:extLst>
          </p:cNvPr>
          <p:cNvCxnSpPr/>
          <p:nvPr/>
        </p:nvCxnSpPr>
        <p:spPr>
          <a:xfrm>
            <a:off x="4218050" y="1319349"/>
            <a:ext cx="67273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F6004B77-3D27-440D-8794-F0F9CAA7FBC5}"/>
              </a:ext>
            </a:extLst>
          </p:cNvPr>
          <p:cNvSpPr txBox="1"/>
          <p:nvPr/>
        </p:nvSpPr>
        <p:spPr>
          <a:xfrm>
            <a:off x="404948" y="876013"/>
            <a:ext cx="27606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Now, in progress, puntually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9E05FCF-2565-45FE-8359-79AA08C29874}"/>
              </a:ext>
            </a:extLst>
          </p:cNvPr>
          <p:cNvSpPr txBox="1"/>
          <p:nvPr/>
        </p:nvSpPr>
        <p:spPr>
          <a:xfrm>
            <a:off x="4830088" y="1163953"/>
            <a:ext cx="2073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3"/>
                </a:solidFill>
                <a:latin typeface="Montserrat" panose="020B0604020202020204" charset="0"/>
              </a:rPr>
              <a:t>TIME EXPRESSIONS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:</a:t>
            </a:r>
            <a:endParaRPr lang="es-ES" b="1" u="sng">
              <a:solidFill>
                <a:schemeClr val="accent3"/>
              </a:solidFill>
              <a:latin typeface="Montserrat" panose="020B060402020202020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F6F2E66-B22B-4315-A7F7-AA6E85DAC8C6}"/>
              </a:ext>
            </a:extLst>
          </p:cNvPr>
          <p:cNvSpPr txBox="1"/>
          <p:nvPr/>
        </p:nvSpPr>
        <p:spPr>
          <a:xfrm>
            <a:off x="4925952" y="1338311"/>
            <a:ext cx="2281457" cy="26412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now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right now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at the moment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today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this week/month/year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later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tonight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tomorrow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2A5A63B7-5245-4F3C-84FB-816A38CD5FB1}"/>
              </a:ext>
            </a:extLst>
          </p:cNvPr>
          <p:cNvSpPr/>
          <p:nvPr/>
        </p:nvSpPr>
        <p:spPr>
          <a:xfrm>
            <a:off x="7122105" y="1471730"/>
            <a:ext cx="170607" cy="2495657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0F9209B-23FB-4187-943F-AE64C9D8C64A}"/>
              </a:ext>
            </a:extLst>
          </p:cNvPr>
          <p:cNvSpPr txBox="1"/>
          <p:nvPr/>
        </p:nvSpPr>
        <p:spPr>
          <a:xfrm>
            <a:off x="7292712" y="2565669"/>
            <a:ext cx="1181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At the end</a:t>
            </a:r>
            <a:endParaRPr lang="es-ES">
              <a:solidFill>
                <a:schemeClr val="bg1"/>
              </a:solidFill>
              <a:latin typeface="Montserr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113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11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GRAMMAR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PAST SIMPLE &amp; PAST CONTINUOUS</a:t>
            </a:r>
            <a:endParaRPr u="sng">
              <a:solidFill>
                <a:schemeClr val="accent3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49A95DA-BC17-473F-A12D-5742AE15F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94424"/>
              </p:ext>
            </p:extLst>
          </p:nvPr>
        </p:nvGraphicFramePr>
        <p:xfrm>
          <a:off x="555682" y="1215893"/>
          <a:ext cx="3343581" cy="2773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343581">
                  <a:extLst>
                    <a:ext uri="{9D8B030D-6E8A-4147-A177-3AD203B41FA5}">
                      <a16:colId xmlns:a16="http://schemas.microsoft.com/office/drawing/2014/main" val="236498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PAST SIMPLE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44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(+) 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581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-SUBJECT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V-ED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-SUBJECT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IRREGULAR V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98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(-)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30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-SUBECJT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DIDN’T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V + COM.</a:t>
                      </a:r>
                      <a:endParaRPr lang="es-ES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237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(?)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7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DID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+ SUBJECT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?</a:t>
                      </a:r>
                    </a:p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-Yes,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DID</a:t>
                      </a:r>
                      <a:endParaRPr lang="es-ES" b="0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 -No,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DIDN’T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922623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F6004B77-3D27-440D-8794-F0F9CAA7FBC5}"/>
              </a:ext>
            </a:extLst>
          </p:cNvPr>
          <p:cNvSpPr txBox="1"/>
          <p:nvPr/>
        </p:nvSpPr>
        <p:spPr>
          <a:xfrm>
            <a:off x="489896" y="917054"/>
            <a:ext cx="24817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Single completed action</a:t>
            </a:r>
          </a:p>
        </p:txBody>
      </p:sp>
      <p:graphicFrame>
        <p:nvGraphicFramePr>
          <p:cNvPr id="12" name="Tabla 2">
            <a:extLst>
              <a:ext uri="{FF2B5EF4-FFF2-40B4-BE49-F238E27FC236}">
                <a16:creationId xmlns:a16="http://schemas.microsoft.com/office/drawing/2014/main" id="{A717827E-7BA5-4EEF-8035-5E3CDBC53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184555"/>
              </p:ext>
            </p:extLst>
          </p:nvPr>
        </p:nvGraphicFramePr>
        <p:xfrm>
          <a:off x="4349971" y="1224831"/>
          <a:ext cx="4009825" cy="2987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009825">
                  <a:extLst>
                    <a:ext uri="{9D8B030D-6E8A-4147-A177-3AD203B41FA5}">
                      <a16:colId xmlns:a16="http://schemas.microsoft.com/office/drawing/2014/main" val="236498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PAST CONTINUOUS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44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(+) 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581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-I/He/She/It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WAS V-ING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-We/You/They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WERE V-ING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98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(-)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30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-I/He/She/It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WASN’T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V-ING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-We/You/They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WEREN’T V-ING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endParaRPr lang="es-ES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237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(?)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7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WAS/WERE 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+ SUBJECT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V-ING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?</a:t>
                      </a:r>
                    </a:p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-Yes,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WAS/WERE</a:t>
                      </a:r>
                      <a:endParaRPr lang="es-ES" b="0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 -No,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WASN’T/WEREN’T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922623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C07A03C5-A92B-4AA4-9A4A-B7FAAC0C1CC5}"/>
              </a:ext>
            </a:extLst>
          </p:cNvPr>
          <p:cNvSpPr txBox="1"/>
          <p:nvPr/>
        </p:nvSpPr>
        <p:spPr>
          <a:xfrm>
            <a:off x="4284185" y="925992"/>
            <a:ext cx="2959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Action in progress in the past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65DB6EA-0C24-4E2D-900B-754F4D895270}"/>
              </a:ext>
            </a:extLst>
          </p:cNvPr>
          <p:cNvSpPr txBox="1"/>
          <p:nvPr/>
        </p:nvSpPr>
        <p:spPr>
          <a:xfrm>
            <a:off x="299774" y="4244397"/>
            <a:ext cx="8674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PAST SIMPLE 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+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Montserrat" panose="020B0604020202020204" charset="0"/>
              </a:rPr>
              <a:t>WHILE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+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PAST CONTINUOUS     WHILE 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+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PAST CONTINUOUS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, 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PAST SIMPLE</a:t>
            </a:r>
          </a:p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PAST CONTINUOUS 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+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Montserrat" panose="020B0604020202020204" charset="0"/>
              </a:rPr>
              <a:t>WHEN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+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PAST SIMPLE      WHEN 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+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PAST SIMPLE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,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PAST CONTINUOUS</a:t>
            </a:r>
          </a:p>
        </p:txBody>
      </p:sp>
      <p:sp>
        <p:nvSpPr>
          <p:cNvPr id="4" name="Es igual a 3">
            <a:extLst>
              <a:ext uri="{FF2B5EF4-FFF2-40B4-BE49-F238E27FC236}">
                <a16:creationId xmlns:a16="http://schemas.microsoft.com/office/drawing/2014/main" id="{5CB4C3BD-46FD-4B49-82CB-FF15D4331A99}"/>
              </a:ext>
            </a:extLst>
          </p:cNvPr>
          <p:cNvSpPr/>
          <p:nvPr/>
        </p:nvSpPr>
        <p:spPr>
          <a:xfrm>
            <a:off x="4499524" y="4323361"/>
            <a:ext cx="208966" cy="153989"/>
          </a:xfrm>
          <a:prstGeom prst="mathEqual">
            <a:avLst>
              <a:gd name="adj1" fmla="val 23520"/>
              <a:gd name="adj2" fmla="val 2467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Es igual a 15">
            <a:extLst>
              <a:ext uri="{FF2B5EF4-FFF2-40B4-BE49-F238E27FC236}">
                <a16:creationId xmlns:a16="http://schemas.microsoft.com/office/drawing/2014/main" id="{5642262A-374C-4FF2-BE0C-3FCA4196635E}"/>
              </a:ext>
            </a:extLst>
          </p:cNvPr>
          <p:cNvSpPr/>
          <p:nvPr/>
        </p:nvSpPr>
        <p:spPr>
          <a:xfrm>
            <a:off x="4499524" y="4554959"/>
            <a:ext cx="208966" cy="153989"/>
          </a:xfrm>
          <a:prstGeom prst="mathEqual">
            <a:avLst>
              <a:gd name="adj1" fmla="val 23520"/>
              <a:gd name="adj2" fmla="val 2467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19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12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GRAMMAR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PRESENT PERFECT</a:t>
            </a:r>
            <a:endParaRPr u="sng">
              <a:solidFill>
                <a:schemeClr val="accent3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49A95DA-BC17-473F-A12D-5742AE15F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05344"/>
              </p:ext>
            </p:extLst>
          </p:nvPr>
        </p:nvGraphicFramePr>
        <p:xfrm>
          <a:off x="470734" y="1174852"/>
          <a:ext cx="5041792" cy="2987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041792">
                  <a:extLst>
                    <a:ext uri="{9D8B030D-6E8A-4147-A177-3AD203B41FA5}">
                      <a16:colId xmlns:a16="http://schemas.microsoft.com/office/drawing/2014/main" val="236498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PRESENT PERFECT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44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(+) 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581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-I/You/We/They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HAVE PARITICPLE VERB 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+ COM.</a:t>
                      </a: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-He/She/It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HAS PARTICIPLE VERB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endParaRPr lang="es-ES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98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(-)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30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-I/You/We/They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HAVEN’T PARTICIPLE VERB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+ COM.</a:t>
                      </a: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-He/She/It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HASN’T PARTICIPLE VERB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+ COM.</a:t>
                      </a:r>
                      <a:endParaRPr lang="es-ES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237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(?)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7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Have/Has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+ SUBJECT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PARTICIPLE VERB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?</a:t>
                      </a:r>
                    </a:p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-Yes,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Have/Has</a:t>
                      </a:r>
                      <a:endParaRPr lang="es-ES" b="0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 -No,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Haven’t/Hasn’t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922623"/>
                  </a:ext>
                </a:extLst>
              </a:tr>
            </a:tbl>
          </a:graphicData>
        </a:graphic>
      </p:graphicFrame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6D407A9E-B18D-4023-AB93-B6014039F4B0}"/>
              </a:ext>
            </a:extLst>
          </p:cNvPr>
          <p:cNvCxnSpPr/>
          <p:nvPr/>
        </p:nvCxnSpPr>
        <p:spPr>
          <a:xfrm>
            <a:off x="5504744" y="1330248"/>
            <a:ext cx="67273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F6004B77-3D27-440D-8794-F0F9CAA7FBC5}"/>
              </a:ext>
            </a:extLst>
          </p:cNvPr>
          <p:cNvSpPr txBox="1"/>
          <p:nvPr/>
        </p:nvSpPr>
        <p:spPr>
          <a:xfrm>
            <a:off x="404948" y="876013"/>
            <a:ext cx="3865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Actions in recent past, are still relevant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9E05FCF-2565-45FE-8359-79AA08C29874}"/>
              </a:ext>
            </a:extLst>
          </p:cNvPr>
          <p:cNvSpPr txBox="1"/>
          <p:nvPr/>
        </p:nvSpPr>
        <p:spPr>
          <a:xfrm>
            <a:off x="6116782" y="1174852"/>
            <a:ext cx="2073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3"/>
                </a:solidFill>
                <a:latin typeface="Montserrat" panose="020B0604020202020204" charset="0"/>
              </a:rPr>
              <a:t>TIME EXPRESSIONS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:</a:t>
            </a:r>
            <a:endParaRPr lang="es-ES" b="1" u="sng">
              <a:solidFill>
                <a:schemeClr val="accent3"/>
              </a:solidFill>
              <a:latin typeface="Montserrat" panose="020B060402020202020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F6F2E66-B22B-4315-A7F7-AA6E85DAC8C6}"/>
              </a:ext>
            </a:extLst>
          </p:cNvPr>
          <p:cNvSpPr txBox="1"/>
          <p:nvPr/>
        </p:nvSpPr>
        <p:spPr>
          <a:xfrm>
            <a:off x="6177481" y="1328740"/>
            <a:ext cx="883575" cy="2318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for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since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yet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just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already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ever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never</a:t>
            </a:r>
          </a:p>
        </p:txBody>
      </p:sp>
    </p:spTree>
    <p:extLst>
      <p:ext uri="{BB962C8B-B14F-4D97-AF65-F5344CB8AC3E}">
        <p14:creationId xmlns:p14="http://schemas.microsoft.com/office/powerpoint/2010/main" val="172759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13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GRAMMAR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PRESENT PERFECT VS PAST SIMPLE</a:t>
            </a:r>
            <a:endParaRPr u="sng">
              <a:solidFill>
                <a:schemeClr val="accent3"/>
              </a:solidFill>
            </a:endParaRPr>
          </a:p>
        </p:txBody>
      </p:sp>
      <p:graphicFrame>
        <p:nvGraphicFramePr>
          <p:cNvPr id="9" name="Tabla 2">
            <a:extLst>
              <a:ext uri="{FF2B5EF4-FFF2-40B4-BE49-F238E27FC236}">
                <a16:creationId xmlns:a16="http://schemas.microsoft.com/office/drawing/2014/main" id="{CDDB69C5-5EE9-4FA7-934D-DE5D52BF75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039113"/>
              </p:ext>
            </p:extLst>
          </p:nvPr>
        </p:nvGraphicFramePr>
        <p:xfrm>
          <a:off x="711944" y="1070349"/>
          <a:ext cx="3885729" cy="8229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85729">
                  <a:extLst>
                    <a:ext uri="{9D8B030D-6E8A-4147-A177-3AD203B41FA5}">
                      <a16:colId xmlns:a16="http://schemas.microsoft.com/office/drawing/2014/main" val="236498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PAST SIMPLE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44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En un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momento concreto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del pasado.</a:t>
                      </a:r>
                    </a:p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Datos concretos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del pasado.</a:t>
                      </a:r>
                      <a:endParaRPr lang="es-ES" b="1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098862"/>
                  </a:ext>
                </a:extLst>
              </a:tr>
            </a:tbl>
          </a:graphicData>
        </a:graphic>
      </p:graphicFrame>
      <p:graphicFrame>
        <p:nvGraphicFramePr>
          <p:cNvPr id="10" name="Tabla 2">
            <a:extLst>
              <a:ext uri="{FF2B5EF4-FFF2-40B4-BE49-F238E27FC236}">
                <a16:creationId xmlns:a16="http://schemas.microsoft.com/office/drawing/2014/main" id="{2BE6E0D0-4597-49E1-B03D-2402E8CAB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049360"/>
              </p:ext>
            </p:extLst>
          </p:nvPr>
        </p:nvGraphicFramePr>
        <p:xfrm>
          <a:off x="4683053" y="1069544"/>
          <a:ext cx="3885729" cy="1463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85729">
                  <a:extLst>
                    <a:ext uri="{9D8B030D-6E8A-4147-A177-3AD203B41FA5}">
                      <a16:colId xmlns:a16="http://schemas.microsoft.com/office/drawing/2014/main" val="236498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PRESENT PREFECT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44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Sin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referencia temporal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concreta.</a:t>
                      </a:r>
                    </a:p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Acciones que han ocurrido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varias veces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.</a:t>
                      </a:r>
                    </a:p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Experiencias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de tu vida.</a:t>
                      </a:r>
                    </a:p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Incluye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expresiones de tiempo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.</a:t>
                      </a:r>
                      <a:endParaRPr lang="es-ES" b="1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098862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50E08941-11AF-41B2-BC98-3C661BD0A2E4}"/>
              </a:ext>
            </a:extLst>
          </p:cNvPr>
          <p:cNvSpPr txBox="1"/>
          <p:nvPr/>
        </p:nvSpPr>
        <p:spPr>
          <a:xfrm>
            <a:off x="711944" y="1893309"/>
            <a:ext cx="22701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i="1">
                <a:solidFill>
                  <a:schemeClr val="accent3"/>
                </a:solidFill>
                <a:latin typeface="Montserrat" panose="020B0604020202020204" charset="0"/>
              </a:rPr>
              <a:t>She </a:t>
            </a:r>
            <a:r>
              <a:rPr lang="es-ES" sz="1100" b="1" i="1">
                <a:solidFill>
                  <a:schemeClr val="accent3"/>
                </a:solidFill>
                <a:latin typeface="Montserrat" panose="020B0604020202020204" charset="0"/>
              </a:rPr>
              <a:t>dialled</a:t>
            </a:r>
            <a:r>
              <a:rPr lang="es-ES" sz="1100" i="1">
                <a:solidFill>
                  <a:schemeClr val="accent3"/>
                </a:solidFill>
                <a:latin typeface="Montserrat" panose="020B0604020202020204" charset="0"/>
              </a:rPr>
              <a:t> 999 immediately.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C1BE669-B465-46A8-BAE9-ABDF7A57C1D4}"/>
              </a:ext>
            </a:extLst>
          </p:cNvPr>
          <p:cNvSpPr txBox="1"/>
          <p:nvPr/>
        </p:nvSpPr>
        <p:spPr>
          <a:xfrm>
            <a:off x="4683053" y="2532584"/>
            <a:ext cx="24016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i="1">
                <a:solidFill>
                  <a:schemeClr val="accent3"/>
                </a:solidFill>
                <a:latin typeface="Montserrat" panose="020B0604020202020204" charset="0"/>
              </a:rPr>
              <a:t>They </a:t>
            </a:r>
            <a:r>
              <a:rPr lang="es-ES" sz="1100" b="1" i="1">
                <a:solidFill>
                  <a:schemeClr val="accent3"/>
                </a:solidFill>
                <a:latin typeface="Montserrat" panose="020B0604020202020204" charset="0"/>
              </a:rPr>
              <a:t>have given</a:t>
            </a:r>
            <a:r>
              <a:rPr lang="es-ES" sz="1100" i="1">
                <a:solidFill>
                  <a:schemeClr val="accent3"/>
                </a:solidFill>
                <a:latin typeface="Montserrat" panose="020B0604020202020204" charset="0"/>
              </a:rPr>
              <a:t> her a present.</a:t>
            </a:r>
          </a:p>
        </p:txBody>
      </p:sp>
    </p:spTree>
    <p:extLst>
      <p:ext uri="{BB962C8B-B14F-4D97-AF65-F5344CB8AC3E}">
        <p14:creationId xmlns:p14="http://schemas.microsoft.com/office/powerpoint/2010/main" val="3983469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C39155F8-BA35-42A1-AA96-A86A45035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642598"/>
              </p:ext>
            </p:extLst>
          </p:nvPr>
        </p:nvGraphicFramePr>
        <p:xfrm>
          <a:off x="543196" y="514350"/>
          <a:ext cx="8149047" cy="4114800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1114697">
                  <a:extLst>
                    <a:ext uri="{9D8B030D-6E8A-4147-A177-3AD203B41FA5}">
                      <a16:colId xmlns:a16="http://schemas.microsoft.com/office/drawing/2014/main" val="3546347101"/>
                    </a:ext>
                  </a:extLst>
                </a:gridCol>
                <a:gridCol w="4637314">
                  <a:extLst>
                    <a:ext uri="{9D8B030D-6E8A-4147-A177-3AD203B41FA5}">
                      <a16:colId xmlns:a16="http://schemas.microsoft.com/office/drawing/2014/main" val="3687152686"/>
                    </a:ext>
                  </a:extLst>
                </a:gridCol>
                <a:gridCol w="2397036">
                  <a:extLst>
                    <a:ext uri="{9D8B030D-6E8A-4147-A177-3AD203B41FA5}">
                      <a16:colId xmlns:a16="http://schemas.microsoft.com/office/drawing/2014/main" val="2221457524"/>
                    </a:ext>
                  </a:extLst>
                </a:gridCol>
              </a:tblGrid>
              <a:tr h="353049">
                <a:tc>
                  <a:txBody>
                    <a:bodyPr/>
                    <a:lstStyle/>
                    <a:p>
                      <a:r>
                        <a:rPr lang="es-ES">
                          <a:latin typeface="Montserrat" panose="020B0604020202020204" charset="0"/>
                        </a:rPr>
                        <a:t>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latin typeface="Montserrat" panose="020B0604020202020204" charset="0"/>
                        </a:rPr>
                        <a:t>-Expresa </a:t>
                      </a:r>
                      <a:r>
                        <a:rPr lang="es-ES" sz="1200" b="0" u="sng">
                          <a:latin typeface="Montserrat" panose="020B0604020202020204" charset="0"/>
                        </a:rPr>
                        <a:t>duración en el tiempo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(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DURANTE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)</a:t>
                      </a:r>
                    </a:p>
                    <a:p>
                      <a:pPr algn="l"/>
                      <a:r>
                        <a:rPr lang="es-ES" sz="1200" b="0" u="none">
                          <a:latin typeface="Montserrat" panose="020B0604020202020204" charset="0"/>
                        </a:rPr>
                        <a:t>-Al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final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de la </a:t>
                      </a:r>
                      <a:r>
                        <a:rPr lang="es-ES" sz="1200" b="0" u="sng">
                          <a:latin typeface="Montserrat" panose="020B0604020202020204" charset="0"/>
                        </a:rPr>
                        <a:t>oración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y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delante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de la </a:t>
                      </a:r>
                      <a:r>
                        <a:rPr lang="es-ES" sz="1200" b="0" u="sng">
                          <a:latin typeface="Montserrat" panose="020B0604020202020204" charset="0"/>
                        </a:rPr>
                        <a:t>expresión de t.</a:t>
                      </a:r>
                      <a:endParaRPr lang="es-ES" sz="1200" b="0" u="none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latin typeface="Montserrat" panose="020B0604020202020204" charset="0"/>
                        </a:rPr>
                        <a:t>Alejandra has been teacher </a:t>
                      </a:r>
                      <a:r>
                        <a:rPr lang="es-ES" sz="1200" b="1" i="1">
                          <a:latin typeface="Montserrat" panose="020B0604020202020204" charset="0"/>
                        </a:rPr>
                        <a:t>for</a:t>
                      </a:r>
                      <a:r>
                        <a:rPr lang="es-ES" sz="1200" b="0" i="1">
                          <a:latin typeface="Montserrat" panose="020B0604020202020204" charset="0"/>
                        </a:rPr>
                        <a:t> </a:t>
                      </a:r>
                      <a:r>
                        <a:rPr lang="es-ES" sz="1200" b="0" i="1" u="sng">
                          <a:latin typeface="Montserrat" panose="020B0604020202020204" charset="0"/>
                        </a:rPr>
                        <a:t>six years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.</a:t>
                      </a:r>
                      <a:endParaRPr lang="es-ES" sz="1200" i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068379"/>
                  </a:ext>
                </a:extLst>
              </a:tr>
              <a:tr h="353049">
                <a:tc>
                  <a:txBody>
                    <a:bodyPr/>
                    <a:lstStyle/>
                    <a:p>
                      <a:r>
                        <a:rPr lang="es-ES">
                          <a:latin typeface="Montserrat" panose="020B0604020202020204" charset="0"/>
                        </a:rPr>
                        <a:t>SINCE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-Expresa </a:t>
                      </a:r>
                      <a:r>
                        <a:rPr lang="es-ES" sz="1200" u="sng">
                          <a:latin typeface="Montserrat" panose="020B0604020202020204" charset="0"/>
                        </a:rPr>
                        <a:t>momento de inicio</a:t>
                      </a:r>
                      <a:r>
                        <a:rPr lang="es-ES" sz="1200" u="none">
                          <a:latin typeface="Montserrat" panose="020B0604020202020204" charset="0"/>
                        </a:rPr>
                        <a:t> (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DESDE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)</a:t>
                      </a:r>
                    </a:p>
                    <a:p>
                      <a:r>
                        <a:rPr lang="es-ES" sz="1200" b="0" u="none">
                          <a:latin typeface="Montserrat" panose="020B0604020202020204" charset="0"/>
                        </a:rPr>
                        <a:t>-Al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final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de la </a:t>
                      </a:r>
                      <a:r>
                        <a:rPr lang="es-ES" sz="1200" b="0" u="sng">
                          <a:latin typeface="Montserrat" panose="020B0604020202020204" charset="0"/>
                        </a:rPr>
                        <a:t>oración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y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delante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de la </a:t>
                      </a:r>
                      <a:r>
                        <a:rPr lang="es-ES" sz="1200" b="0" u="sng">
                          <a:latin typeface="Montserrat" panose="020B0604020202020204" charset="0"/>
                        </a:rPr>
                        <a:t>expresión de t.</a:t>
                      </a:r>
                      <a:endParaRPr lang="es-ES" sz="1200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latin typeface="Montserrat" panose="020B0604020202020204" charset="0"/>
                        </a:rPr>
                        <a:t>Alejandra has been teacher </a:t>
                      </a:r>
                      <a:r>
                        <a:rPr lang="es-ES" sz="1200" b="1" i="1">
                          <a:latin typeface="Montserrat" panose="020B0604020202020204" charset="0"/>
                        </a:rPr>
                        <a:t>since</a:t>
                      </a:r>
                      <a:r>
                        <a:rPr lang="es-ES" sz="1200" b="0" i="1">
                          <a:latin typeface="Montserrat" panose="020B0604020202020204" charset="0"/>
                        </a:rPr>
                        <a:t> </a:t>
                      </a:r>
                      <a:r>
                        <a:rPr lang="es-ES" sz="1200" b="0" i="1" u="sng">
                          <a:latin typeface="Montserrat" panose="020B0604020202020204" charset="0"/>
                        </a:rPr>
                        <a:t>2016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.</a:t>
                      </a:r>
                      <a:endParaRPr lang="es-ES" sz="1200" i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312698"/>
                  </a:ext>
                </a:extLst>
              </a:tr>
              <a:tr h="353049">
                <a:tc>
                  <a:txBody>
                    <a:bodyPr/>
                    <a:lstStyle/>
                    <a:p>
                      <a:r>
                        <a:rPr lang="es-ES">
                          <a:latin typeface="Montserrat" panose="020B0604020202020204" charset="0"/>
                        </a:rPr>
                        <a:t>JUST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-Acciones </a:t>
                      </a:r>
                      <a:r>
                        <a:rPr lang="es-ES" sz="1200" u="sng">
                          <a:latin typeface="Montserrat" panose="020B0604020202020204" charset="0"/>
                        </a:rPr>
                        <a:t>acabadas recientemente</a:t>
                      </a:r>
                      <a:r>
                        <a:rPr lang="es-ES" sz="1200" u="none">
                          <a:latin typeface="Montserrat" panose="020B0604020202020204" charset="0"/>
                        </a:rPr>
                        <a:t> (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ACABAR DE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)</a:t>
                      </a:r>
                    </a:p>
                    <a:p>
                      <a:r>
                        <a:rPr lang="es-ES" sz="1200" b="0" u="none">
                          <a:latin typeface="Montserrat" panose="020B0604020202020204" charset="0"/>
                        </a:rPr>
                        <a:t>-Entre el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auxiliar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y el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participio</a:t>
                      </a:r>
                      <a:endParaRPr lang="es-ES" sz="1200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latin typeface="Montserrat" panose="020B0604020202020204" charset="0"/>
                        </a:rPr>
                        <a:t>I </a:t>
                      </a:r>
                      <a:r>
                        <a:rPr lang="es-ES" sz="1200" i="1" u="sng">
                          <a:latin typeface="Montserrat" panose="020B0604020202020204" charset="0"/>
                        </a:rPr>
                        <a:t>have </a:t>
                      </a:r>
                      <a:r>
                        <a:rPr lang="es-ES" sz="1200" b="1" i="1" u="none">
                          <a:latin typeface="Montserrat" panose="020B0604020202020204" charset="0"/>
                        </a:rPr>
                        <a:t>just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 </a:t>
                      </a:r>
                      <a:r>
                        <a:rPr lang="es-ES" sz="1200" b="0" i="1" u="sng">
                          <a:latin typeface="Montserrat" panose="020B0604020202020204" charset="0"/>
                        </a:rPr>
                        <a:t>explained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 it.</a:t>
                      </a:r>
                      <a:endParaRPr lang="es-ES" sz="1200" i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927296"/>
                  </a:ext>
                </a:extLst>
              </a:tr>
              <a:tr h="358482">
                <a:tc>
                  <a:txBody>
                    <a:bodyPr/>
                    <a:lstStyle/>
                    <a:p>
                      <a:r>
                        <a:rPr lang="es-ES">
                          <a:latin typeface="Montserrat" panose="020B0604020202020204" charset="0"/>
                        </a:rPr>
                        <a:t>YET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-</a:t>
                      </a:r>
                      <a:r>
                        <a:rPr lang="es-ES" sz="1100">
                          <a:latin typeface="Montserrat" panose="020B0604020202020204" charset="0"/>
                        </a:rPr>
                        <a:t>Acciones esperadas que </a:t>
                      </a:r>
                      <a:r>
                        <a:rPr lang="es-ES" sz="1100" u="sng">
                          <a:latin typeface="Montserrat" panose="020B0604020202020204" charset="0"/>
                        </a:rPr>
                        <a:t>aún no han ocurrido</a:t>
                      </a:r>
                      <a:r>
                        <a:rPr lang="es-ES" sz="1100" u="none">
                          <a:latin typeface="Montserrat" panose="020B0604020202020204" charset="0"/>
                        </a:rPr>
                        <a:t> (</a:t>
                      </a:r>
                      <a:r>
                        <a:rPr lang="es-ES" sz="1100" b="1" u="none">
                          <a:latin typeface="Montserrat" panose="020B0604020202020204" charset="0"/>
                        </a:rPr>
                        <a:t>TODAVÍA/AÚN</a:t>
                      </a:r>
                      <a:r>
                        <a:rPr lang="es-ES" sz="1100" b="0" u="none">
                          <a:latin typeface="Montserrat" panose="020B0604020202020204" charset="0"/>
                        </a:rPr>
                        <a:t>)</a:t>
                      </a:r>
                    </a:p>
                    <a:p>
                      <a:r>
                        <a:rPr lang="es-ES" sz="1100" b="0" u="none">
                          <a:latin typeface="Montserrat" panose="020B0604020202020204" charset="0"/>
                        </a:rPr>
                        <a:t>-Al </a:t>
                      </a:r>
                      <a:r>
                        <a:rPr lang="es-ES" sz="1100" b="1" u="none">
                          <a:latin typeface="Montserrat" panose="020B0604020202020204" charset="0"/>
                        </a:rPr>
                        <a:t>final</a:t>
                      </a:r>
                      <a:r>
                        <a:rPr lang="es-ES" sz="1100" b="0" u="none">
                          <a:latin typeface="Montserrat" panose="020B0604020202020204" charset="0"/>
                        </a:rPr>
                        <a:t> de la </a:t>
                      </a:r>
                      <a:r>
                        <a:rPr lang="es-ES" sz="1100" b="0" u="sng">
                          <a:latin typeface="Montserrat" panose="020B0604020202020204" charset="0"/>
                        </a:rPr>
                        <a:t>oración</a:t>
                      </a:r>
                      <a:r>
                        <a:rPr lang="es-ES" sz="1100" b="0" u="none">
                          <a:latin typeface="Montserrat" panose="020B0604020202020204" charset="0"/>
                        </a:rPr>
                        <a:t>.</a:t>
                      </a:r>
                    </a:p>
                    <a:p>
                      <a:r>
                        <a:rPr lang="es-ES" sz="1100" b="0" u="none">
                          <a:latin typeface="Montserrat" panose="020B0604020202020204" charset="0"/>
                        </a:rPr>
                        <a:t>-En oraciones </a:t>
                      </a:r>
                      <a:r>
                        <a:rPr lang="es-ES" sz="1100" b="1" u="none">
                          <a:latin typeface="Montserrat" panose="020B0604020202020204" charset="0"/>
                        </a:rPr>
                        <a:t>negativas</a:t>
                      </a:r>
                      <a:r>
                        <a:rPr lang="es-ES" sz="1100" b="0" u="none">
                          <a:latin typeface="Montserrat" panose="020B0604020202020204" charset="0"/>
                        </a:rPr>
                        <a:t> e </a:t>
                      </a:r>
                      <a:r>
                        <a:rPr lang="es-ES" sz="1100" b="1" u="none">
                          <a:latin typeface="Montserrat" panose="020B0604020202020204" charset="0"/>
                        </a:rPr>
                        <a:t>interrogativas</a:t>
                      </a:r>
                      <a:r>
                        <a:rPr lang="es-ES" sz="1100" b="0" u="none">
                          <a:latin typeface="Montserrat" panose="020B0604020202020204" charset="0"/>
                        </a:rPr>
                        <a:t>.</a:t>
                      </a:r>
                      <a:endParaRPr lang="es-ES" sz="1200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latin typeface="Montserrat" panose="020B0604020202020204" charset="0"/>
                        </a:rPr>
                        <a:t>I haven’t eaten breakfast </a:t>
                      </a:r>
                      <a:r>
                        <a:rPr lang="es-ES" sz="1200" b="1" i="1">
                          <a:latin typeface="Montserrat" panose="020B0604020202020204" charset="0"/>
                        </a:rPr>
                        <a:t>yet</a:t>
                      </a:r>
                      <a:r>
                        <a:rPr lang="es-ES" sz="1200" b="0" i="1">
                          <a:latin typeface="Montserrat" panose="020B0604020202020204" charset="0"/>
                        </a:rPr>
                        <a:t>.</a:t>
                      </a:r>
                    </a:p>
                    <a:p>
                      <a:r>
                        <a:rPr lang="es-ES" sz="1200" b="0" i="1">
                          <a:latin typeface="Montserrat" panose="020B0604020202020204" charset="0"/>
                        </a:rPr>
                        <a:t>Haven’t you eaten breakfast </a:t>
                      </a:r>
                      <a:r>
                        <a:rPr lang="es-ES" sz="1200" b="1" i="1">
                          <a:latin typeface="Montserrat" panose="020B0604020202020204" charset="0"/>
                        </a:rPr>
                        <a:t>yet</a:t>
                      </a:r>
                      <a:r>
                        <a:rPr lang="es-ES" sz="1200" b="0" i="1">
                          <a:latin typeface="Montserrat" panose="020B0604020202020204" charset="0"/>
                        </a:rPr>
                        <a:t>?</a:t>
                      </a:r>
                      <a:endParaRPr lang="es-ES" sz="1200" i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49237"/>
                  </a:ext>
                </a:extLst>
              </a:tr>
              <a:tr h="376406">
                <a:tc>
                  <a:txBody>
                    <a:bodyPr/>
                    <a:lstStyle/>
                    <a:p>
                      <a:r>
                        <a:rPr lang="es-ES">
                          <a:latin typeface="Montserrat" panose="020B0604020202020204" charset="0"/>
                        </a:rPr>
                        <a:t>ALREADY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-Algo que ha ocurrido </a:t>
                      </a:r>
                      <a:r>
                        <a:rPr lang="es-ES" sz="1200" u="sng">
                          <a:latin typeface="Montserrat" panose="020B0604020202020204" charset="0"/>
                        </a:rPr>
                        <a:t>antes de lo esperado</a:t>
                      </a:r>
                      <a:r>
                        <a:rPr lang="es-ES" sz="1200" u="none">
                          <a:latin typeface="Montserrat" panose="020B0604020202020204" charset="0"/>
                        </a:rPr>
                        <a:t> (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YA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)</a:t>
                      </a:r>
                    </a:p>
                    <a:p>
                      <a:r>
                        <a:rPr lang="es-ES" sz="1200" b="0" u="none">
                          <a:latin typeface="Montserrat" panose="020B0604020202020204" charset="0"/>
                        </a:rPr>
                        <a:t>-Entre el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auxiliar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y el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participio</a:t>
                      </a:r>
                      <a:endParaRPr lang="es-ES" sz="1200" b="0" u="none">
                        <a:latin typeface="Montserrat" panose="020B0604020202020204" charset="0"/>
                      </a:endParaRPr>
                    </a:p>
                    <a:p>
                      <a:r>
                        <a:rPr lang="es-ES" sz="1200" b="0" u="none">
                          <a:latin typeface="Montserrat" panose="020B0604020202020204" charset="0"/>
                        </a:rPr>
                        <a:t>-En oraciones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afirmativas</a:t>
                      </a:r>
                      <a:endParaRPr lang="es-ES" sz="1200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latin typeface="Montserrat" panose="020B0604020202020204" charset="0"/>
                        </a:rPr>
                        <a:t>Jesús </a:t>
                      </a:r>
                      <a:r>
                        <a:rPr lang="es-ES" sz="1200" i="1" u="sng">
                          <a:latin typeface="Montserrat" panose="020B0604020202020204" charset="0"/>
                        </a:rPr>
                        <a:t>has</a:t>
                      </a:r>
                      <a:r>
                        <a:rPr lang="es-ES" sz="1200" i="1" u="none">
                          <a:latin typeface="Montserrat" panose="020B0604020202020204" charset="0"/>
                        </a:rPr>
                        <a:t> </a:t>
                      </a:r>
                      <a:r>
                        <a:rPr lang="es-ES" sz="1200" b="1" i="1" u="none">
                          <a:latin typeface="Montserrat" panose="020B0604020202020204" charset="0"/>
                        </a:rPr>
                        <a:t>already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 </a:t>
                      </a:r>
                      <a:r>
                        <a:rPr lang="es-ES" sz="1200" b="0" i="1" u="sng">
                          <a:latin typeface="Montserrat" panose="020B0604020202020204" charset="0"/>
                        </a:rPr>
                        <a:t>copied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 the sentence.</a:t>
                      </a:r>
                      <a:endParaRPr lang="es-ES" sz="1200" i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801521"/>
                  </a:ext>
                </a:extLst>
              </a:tr>
              <a:tr h="376406">
                <a:tc>
                  <a:txBody>
                    <a:bodyPr/>
                    <a:lstStyle/>
                    <a:p>
                      <a:r>
                        <a:rPr lang="es-ES">
                          <a:latin typeface="Montserrat" panose="020B0604020202020204" charset="0"/>
                        </a:rPr>
                        <a:t>EVER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-Preguntar </a:t>
                      </a:r>
                      <a:r>
                        <a:rPr lang="es-ES" sz="1200" u="sng">
                          <a:latin typeface="Montserrat" panose="020B0604020202020204" charset="0"/>
                        </a:rPr>
                        <a:t>experiencias del pasado</a:t>
                      </a:r>
                      <a:r>
                        <a:rPr lang="es-ES" sz="1200" u="none">
                          <a:latin typeface="Montserrat" panose="020B0604020202020204" charset="0"/>
                        </a:rPr>
                        <a:t> (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ALGUNA VEZ...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)</a:t>
                      </a:r>
                    </a:p>
                    <a:p>
                      <a:r>
                        <a:rPr lang="es-ES" sz="1200" b="0" u="none">
                          <a:latin typeface="Montserrat" panose="020B0604020202020204" charset="0"/>
                        </a:rPr>
                        <a:t>-Entre el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sujeto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y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participio</a:t>
                      </a:r>
                      <a:endParaRPr lang="es-ES" sz="1200" b="0" u="none">
                        <a:latin typeface="Montserrat" panose="020B0604020202020204" charset="0"/>
                      </a:endParaRPr>
                    </a:p>
                    <a:p>
                      <a:r>
                        <a:rPr lang="es-ES" sz="1200" b="0" u="none">
                          <a:latin typeface="Montserrat" panose="020B0604020202020204" charset="0"/>
                        </a:rPr>
                        <a:t>-En oraciones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interrogativas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y </a:t>
                      </a:r>
                      <a:r>
                        <a:rPr lang="es-ES" sz="1100" b="0" u="none">
                          <a:latin typeface="Montserrat" panose="020B0604020202020204" charset="0"/>
                        </a:rPr>
                        <a:t>excepcionalmente </a:t>
                      </a:r>
                      <a:r>
                        <a:rPr lang="es-ES" sz="1100" b="1" u="none">
                          <a:latin typeface="Montserrat" panose="020B0604020202020204" charset="0"/>
                        </a:rPr>
                        <a:t>negativas</a:t>
                      </a:r>
                      <a:endParaRPr lang="es-ES" sz="1200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latin typeface="Montserrat" panose="020B0604020202020204" charset="0"/>
                        </a:rPr>
                        <a:t>Have </a:t>
                      </a:r>
                      <a:r>
                        <a:rPr lang="es-ES" sz="1200" i="1" u="sng">
                          <a:latin typeface="Montserrat" panose="020B0604020202020204" charset="0"/>
                        </a:rPr>
                        <a:t>you</a:t>
                      </a:r>
                      <a:r>
                        <a:rPr lang="es-ES" sz="1200" i="1" u="none">
                          <a:latin typeface="Montserrat" panose="020B0604020202020204" charset="0"/>
                        </a:rPr>
                        <a:t> </a:t>
                      </a:r>
                      <a:r>
                        <a:rPr lang="es-ES" sz="1200" b="1" i="1" u="none">
                          <a:latin typeface="Montserrat" panose="020B0604020202020204" charset="0"/>
                        </a:rPr>
                        <a:t>ever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 </a:t>
                      </a:r>
                      <a:r>
                        <a:rPr lang="es-ES" sz="1200" b="0" i="1" u="sng">
                          <a:latin typeface="Montserrat" panose="020B0604020202020204" charset="0"/>
                        </a:rPr>
                        <a:t>studied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 Chinese?</a:t>
                      </a:r>
                    </a:p>
                    <a:p>
                      <a:r>
                        <a:rPr lang="es-ES" sz="1200" b="0" i="1" u="none">
                          <a:latin typeface="Montserrat" panose="020B0604020202020204" charset="0"/>
                        </a:rPr>
                        <a:t>You haven’t studied Chinese, </a:t>
                      </a:r>
                      <a:r>
                        <a:rPr lang="es-ES" sz="1200" b="1" i="1" u="none">
                          <a:latin typeface="Montserrat" panose="020B0604020202020204" charset="0"/>
                        </a:rPr>
                        <a:t>ever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.</a:t>
                      </a:r>
                      <a:endParaRPr lang="es-ES" sz="1200" i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372799"/>
                  </a:ext>
                </a:extLst>
              </a:tr>
              <a:tr h="353049">
                <a:tc>
                  <a:txBody>
                    <a:bodyPr/>
                    <a:lstStyle/>
                    <a:p>
                      <a:r>
                        <a:rPr lang="es-ES">
                          <a:latin typeface="Montserrat" panose="020B0604020202020204" charset="0"/>
                        </a:rPr>
                        <a:t>NEVER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-Hablar de acciones que </a:t>
                      </a:r>
                      <a:r>
                        <a:rPr lang="es-ES" sz="1200" u="sng">
                          <a:latin typeface="Montserrat" panose="020B0604020202020204" charset="0"/>
                        </a:rPr>
                        <a:t>nunca han sucedido</a:t>
                      </a:r>
                      <a:r>
                        <a:rPr lang="es-ES" sz="1200" u="none">
                          <a:latin typeface="Montserrat" panose="020B0604020202020204" charset="0"/>
                        </a:rPr>
                        <a:t> (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NUNCA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)</a:t>
                      </a:r>
                    </a:p>
                    <a:p>
                      <a:r>
                        <a:rPr lang="es-ES" sz="1200" b="0" u="none">
                          <a:latin typeface="Montserrat" panose="020B0604020202020204" charset="0"/>
                        </a:rPr>
                        <a:t>-Entre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auxiliar</a:t>
                      </a:r>
                      <a:r>
                        <a:rPr lang="es-ES" sz="1200" b="0" u="none">
                          <a:latin typeface="Montserrat" panose="020B0604020202020204" charset="0"/>
                        </a:rPr>
                        <a:t> y </a:t>
                      </a:r>
                      <a:r>
                        <a:rPr lang="es-ES" sz="1200" b="1" u="none">
                          <a:latin typeface="Montserrat" panose="020B0604020202020204" charset="0"/>
                        </a:rPr>
                        <a:t>participio</a:t>
                      </a:r>
                      <a:endParaRPr lang="es-ES" sz="1200" b="0" u="none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i="1">
                          <a:latin typeface="Montserrat" panose="020B0604020202020204" charset="0"/>
                        </a:rPr>
                        <a:t>You </a:t>
                      </a:r>
                      <a:r>
                        <a:rPr lang="es-ES" sz="1200" i="1" u="sng">
                          <a:latin typeface="Montserrat" panose="020B0604020202020204" charset="0"/>
                        </a:rPr>
                        <a:t>have</a:t>
                      </a:r>
                      <a:r>
                        <a:rPr lang="es-ES" sz="1200" i="1" u="none">
                          <a:latin typeface="Montserrat" panose="020B0604020202020204" charset="0"/>
                        </a:rPr>
                        <a:t> </a:t>
                      </a:r>
                      <a:r>
                        <a:rPr lang="es-ES" sz="1200" b="1" i="1" u="none">
                          <a:latin typeface="Montserrat" panose="020B0604020202020204" charset="0"/>
                        </a:rPr>
                        <a:t>never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 </a:t>
                      </a:r>
                      <a:r>
                        <a:rPr lang="es-ES" sz="1200" b="0" i="1" u="sng">
                          <a:latin typeface="Montserrat" panose="020B0604020202020204" charset="0"/>
                        </a:rPr>
                        <a:t>studied</a:t>
                      </a:r>
                      <a:r>
                        <a:rPr lang="es-ES" sz="1200" b="0" i="1" u="none">
                          <a:latin typeface="Montserrat" panose="020B0604020202020204" charset="0"/>
                        </a:rPr>
                        <a:t> Chinese.</a:t>
                      </a:r>
                      <a:endParaRPr lang="es-ES" sz="1200" i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229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22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15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GRAMMAR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COUNTABLE &amp; UNCOUNTABLE NOUNS</a:t>
            </a:r>
            <a:endParaRPr u="sng">
              <a:solidFill>
                <a:schemeClr val="accent3"/>
              </a:solidFill>
            </a:endParaRPr>
          </a:p>
        </p:txBody>
      </p:sp>
      <p:graphicFrame>
        <p:nvGraphicFramePr>
          <p:cNvPr id="9" name="Tabla 2">
            <a:extLst>
              <a:ext uri="{FF2B5EF4-FFF2-40B4-BE49-F238E27FC236}">
                <a16:creationId xmlns:a16="http://schemas.microsoft.com/office/drawing/2014/main" id="{CDDB69C5-5EE9-4FA7-934D-DE5D52BF75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793317"/>
              </p:ext>
            </p:extLst>
          </p:nvPr>
        </p:nvGraphicFramePr>
        <p:xfrm>
          <a:off x="711944" y="1070349"/>
          <a:ext cx="3885729" cy="8229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85729">
                  <a:extLst>
                    <a:ext uri="{9D8B030D-6E8A-4147-A177-3AD203B41FA5}">
                      <a16:colId xmlns:a16="http://schemas.microsoft.com/office/drawing/2014/main" val="236498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COUNTABLE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44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We can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count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them.</a:t>
                      </a:r>
                    </a:p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Can be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singular/plural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098862"/>
                  </a:ext>
                </a:extLst>
              </a:tr>
            </a:tbl>
          </a:graphicData>
        </a:graphic>
      </p:graphicFrame>
      <p:graphicFrame>
        <p:nvGraphicFramePr>
          <p:cNvPr id="10" name="Tabla 2">
            <a:extLst>
              <a:ext uri="{FF2B5EF4-FFF2-40B4-BE49-F238E27FC236}">
                <a16:creationId xmlns:a16="http://schemas.microsoft.com/office/drawing/2014/main" id="{2BE6E0D0-4597-49E1-B03D-2402E8CAB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168818"/>
              </p:ext>
            </p:extLst>
          </p:nvPr>
        </p:nvGraphicFramePr>
        <p:xfrm>
          <a:off x="4683053" y="1069544"/>
          <a:ext cx="4010278" cy="1249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010278">
                  <a:extLst>
                    <a:ext uri="{9D8B030D-6E8A-4147-A177-3AD203B41FA5}">
                      <a16:colId xmlns:a16="http://schemas.microsoft.com/office/drawing/2014/main" val="236498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UNCOUNTABLE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44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We need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other units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(litres, glass, bag, kilograms, coins...) to count them.</a:t>
                      </a:r>
                    </a:p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Liquid, grain, powder, abstract words...</a:t>
                      </a:r>
                    </a:p>
                    <a:p>
                      <a:pPr marL="176213" indent="-176213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Always in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singular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098862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50E08941-11AF-41B2-BC98-3C661BD0A2E4}"/>
              </a:ext>
            </a:extLst>
          </p:cNvPr>
          <p:cNvSpPr txBox="1"/>
          <p:nvPr/>
        </p:nvSpPr>
        <p:spPr>
          <a:xfrm>
            <a:off x="711944" y="1893309"/>
            <a:ext cx="24144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i="1">
                <a:solidFill>
                  <a:schemeClr val="accent3"/>
                </a:solidFill>
                <a:latin typeface="Montserrat" panose="020B0604020202020204" charset="0"/>
              </a:rPr>
              <a:t>Apple/s, child/children, people...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C1BE669-B465-46A8-BAE9-ABDF7A57C1D4}"/>
              </a:ext>
            </a:extLst>
          </p:cNvPr>
          <p:cNvSpPr txBox="1"/>
          <p:nvPr/>
        </p:nvSpPr>
        <p:spPr>
          <a:xfrm>
            <a:off x="4683053" y="2310140"/>
            <a:ext cx="2624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i="1">
                <a:solidFill>
                  <a:schemeClr val="accent3"/>
                </a:solidFill>
                <a:latin typeface="Montserrat" panose="020B0604020202020204" charset="0"/>
              </a:rPr>
              <a:t>Rice, water, grape, bread, money...</a:t>
            </a:r>
          </a:p>
        </p:txBody>
      </p:sp>
    </p:spTree>
    <p:extLst>
      <p:ext uri="{BB962C8B-B14F-4D97-AF65-F5344CB8AC3E}">
        <p14:creationId xmlns:p14="http://schemas.microsoft.com/office/powerpoint/2010/main" val="3105191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A13A1D64-D037-43BE-9CA2-31AA198D2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711676"/>
              </p:ext>
            </p:extLst>
          </p:nvPr>
        </p:nvGraphicFramePr>
        <p:xfrm>
          <a:off x="465908" y="507998"/>
          <a:ext cx="8194767" cy="3584485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428206">
                  <a:extLst>
                    <a:ext uri="{9D8B030D-6E8A-4147-A177-3AD203B41FA5}">
                      <a16:colId xmlns:a16="http://schemas.microsoft.com/office/drawing/2014/main" val="3409769628"/>
                    </a:ext>
                  </a:extLst>
                </a:gridCol>
                <a:gridCol w="896926">
                  <a:extLst>
                    <a:ext uri="{9D8B030D-6E8A-4147-A177-3AD203B41FA5}">
                      <a16:colId xmlns:a16="http://schemas.microsoft.com/office/drawing/2014/main" val="3667688268"/>
                    </a:ext>
                  </a:extLst>
                </a:gridCol>
                <a:gridCol w="896926">
                  <a:extLst>
                    <a:ext uri="{9D8B030D-6E8A-4147-A177-3AD203B41FA5}">
                      <a16:colId xmlns:a16="http://schemas.microsoft.com/office/drawing/2014/main" val="3132163321"/>
                    </a:ext>
                  </a:extLst>
                </a:gridCol>
                <a:gridCol w="2148038">
                  <a:extLst>
                    <a:ext uri="{9D8B030D-6E8A-4147-A177-3AD203B41FA5}">
                      <a16:colId xmlns:a16="http://schemas.microsoft.com/office/drawing/2014/main" val="899436640"/>
                    </a:ext>
                  </a:extLst>
                </a:gridCol>
                <a:gridCol w="943620">
                  <a:extLst>
                    <a:ext uri="{9D8B030D-6E8A-4147-A177-3AD203B41FA5}">
                      <a16:colId xmlns:a16="http://schemas.microsoft.com/office/drawing/2014/main" val="2959985741"/>
                    </a:ext>
                  </a:extLst>
                </a:gridCol>
                <a:gridCol w="1005725">
                  <a:extLst>
                    <a:ext uri="{9D8B030D-6E8A-4147-A177-3AD203B41FA5}">
                      <a16:colId xmlns:a16="http://schemas.microsoft.com/office/drawing/2014/main" val="784277515"/>
                    </a:ext>
                  </a:extLst>
                </a:gridCol>
                <a:gridCol w="875326">
                  <a:extLst>
                    <a:ext uri="{9D8B030D-6E8A-4147-A177-3AD203B41FA5}">
                      <a16:colId xmlns:a16="http://schemas.microsoft.com/office/drawing/2014/main" val="794134320"/>
                    </a:ext>
                  </a:extLst>
                </a:gridCol>
              </a:tblGrid>
              <a:tr h="335461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COUNTABLE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/>
                        <a:t>UNCOUNTABLE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/>
                        <a:t>(+)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/>
                        <a:t>(-)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/>
                        <a:t>(?)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12825730"/>
                  </a:ext>
                </a:extLst>
              </a:tr>
              <a:tr h="320041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singular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plural</a:t>
                      </a: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30835129"/>
                  </a:ext>
                </a:extLst>
              </a:tr>
              <a:tr h="333103">
                <a:tc>
                  <a:txBody>
                    <a:bodyPr/>
                    <a:lstStyle/>
                    <a:p>
                      <a:r>
                        <a:rPr lang="es-ES"/>
                        <a:t>A/AN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7494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SOME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8949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ANY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4620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A LOT OF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0745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(HOW) MANY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6611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(HOW) MUCH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50102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ES"/>
                        <a:t>(A) FEW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73819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ES"/>
                        <a:t>(A) LITTLE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13065213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E70AC21-4346-4D37-86BC-EE8FA62E7831}"/>
              </a:ext>
            </a:extLst>
          </p:cNvPr>
          <p:cNvSpPr txBox="1"/>
          <p:nvPr/>
        </p:nvSpPr>
        <p:spPr>
          <a:xfrm>
            <a:off x="465908" y="4092483"/>
            <a:ext cx="2975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A</a:t>
            </a:r>
            <a:r>
              <a:rPr lang="es-ES">
                <a:solidFill>
                  <a:schemeClr val="accent3"/>
                </a:solidFill>
                <a:latin typeface="Montserrat" panose="020B0604020202020204" charset="0"/>
              </a:rPr>
              <a:t> </a:t>
            </a:r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FEW/LITTLE</a:t>
            </a:r>
            <a:r>
              <a:rPr lang="es-ES">
                <a:solidFill>
                  <a:schemeClr val="accent3"/>
                </a:solidFill>
                <a:latin typeface="Montserrat" panose="020B0604020202020204" charset="0"/>
              </a:rPr>
              <a:t>: un/unos poco/s</a:t>
            </a:r>
          </a:p>
          <a:p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FEW/LITTLE:</a:t>
            </a:r>
            <a:r>
              <a:rPr lang="es-ES">
                <a:solidFill>
                  <a:schemeClr val="accent3"/>
                </a:solidFill>
                <a:latin typeface="Montserrat" panose="020B0604020202020204" charset="0"/>
              </a:rPr>
              <a:t> poco/s</a:t>
            </a:r>
            <a:endParaRPr lang="es-ES" b="1">
              <a:solidFill>
                <a:schemeClr val="accent3"/>
              </a:solidFill>
              <a:latin typeface="Montserrat" panose="020B0604020202020204" charset="0"/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85D5F14D-F0DE-4199-A3CB-AE965614FD02}"/>
              </a:ext>
            </a:extLst>
          </p:cNvPr>
          <p:cNvGrpSpPr/>
          <p:nvPr/>
        </p:nvGrpSpPr>
        <p:grpSpPr>
          <a:xfrm>
            <a:off x="2127226" y="1208894"/>
            <a:ext cx="452657" cy="258661"/>
            <a:chOff x="4687546" y="4357042"/>
            <a:chExt cx="452657" cy="258661"/>
          </a:xfrm>
        </p:grpSpPr>
        <p:sp>
          <p:nvSpPr>
            <p:cNvPr id="6" name="Franja diagonal 5">
              <a:extLst>
                <a:ext uri="{FF2B5EF4-FFF2-40B4-BE49-F238E27FC236}">
                  <a16:creationId xmlns:a16="http://schemas.microsoft.com/office/drawing/2014/main" id="{D0593A96-5C89-4DAF-9CF7-414D98507F4F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7" name="Franja diagonal 6">
              <a:extLst>
                <a:ext uri="{FF2B5EF4-FFF2-40B4-BE49-F238E27FC236}">
                  <a16:creationId xmlns:a16="http://schemas.microsoft.com/office/drawing/2014/main" id="{4CAB95F8-5B42-4DCD-8935-F45FF44C0C51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530AA1E9-8714-4BD6-B4FE-7B9A851EDA02}"/>
              </a:ext>
            </a:extLst>
          </p:cNvPr>
          <p:cNvGrpSpPr/>
          <p:nvPr/>
        </p:nvGrpSpPr>
        <p:grpSpPr>
          <a:xfrm>
            <a:off x="6111462" y="1208894"/>
            <a:ext cx="452657" cy="258661"/>
            <a:chOff x="4687546" y="4357042"/>
            <a:chExt cx="452657" cy="258661"/>
          </a:xfrm>
        </p:grpSpPr>
        <p:sp>
          <p:nvSpPr>
            <p:cNvPr id="10" name="Franja diagonal 9">
              <a:extLst>
                <a:ext uri="{FF2B5EF4-FFF2-40B4-BE49-F238E27FC236}">
                  <a16:creationId xmlns:a16="http://schemas.microsoft.com/office/drawing/2014/main" id="{0F8C739D-37B3-4514-AEC3-1FF9FD44A08F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1" name="Franja diagonal 10">
              <a:extLst>
                <a:ext uri="{FF2B5EF4-FFF2-40B4-BE49-F238E27FC236}">
                  <a16:creationId xmlns:a16="http://schemas.microsoft.com/office/drawing/2014/main" id="{C796CA58-ACE8-4FCA-92FA-9C24A7D54480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03B0464D-BBAE-4736-AB95-69C728A13087}"/>
              </a:ext>
            </a:extLst>
          </p:cNvPr>
          <p:cNvGrpSpPr/>
          <p:nvPr/>
        </p:nvGrpSpPr>
        <p:grpSpPr>
          <a:xfrm>
            <a:off x="7075675" y="1208894"/>
            <a:ext cx="452657" cy="258661"/>
            <a:chOff x="4687546" y="4357042"/>
            <a:chExt cx="452657" cy="258661"/>
          </a:xfrm>
        </p:grpSpPr>
        <p:sp>
          <p:nvSpPr>
            <p:cNvPr id="13" name="Franja diagonal 12">
              <a:extLst>
                <a:ext uri="{FF2B5EF4-FFF2-40B4-BE49-F238E27FC236}">
                  <a16:creationId xmlns:a16="http://schemas.microsoft.com/office/drawing/2014/main" id="{697684F6-F9AF-414A-880C-26FAF5FA5D12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4" name="Franja diagonal 13">
              <a:extLst>
                <a:ext uri="{FF2B5EF4-FFF2-40B4-BE49-F238E27FC236}">
                  <a16:creationId xmlns:a16="http://schemas.microsoft.com/office/drawing/2014/main" id="{F6654447-B14E-4836-A82E-4C9194178A61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E55360B7-320D-43A6-AFA8-08363B63F1F1}"/>
              </a:ext>
            </a:extLst>
          </p:cNvPr>
          <p:cNvGrpSpPr/>
          <p:nvPr/>
        </p:nvGrpSpPr>
        <p:grpSpPr>
          <a:xfrm>
            <a:off x="8007689" y="1208893"/>
            <a:ext cx="452657" cy="258661"/>
            <a:chOff x="4687546" y="4357042"/>
            <a:chExt cx="452657" cy="258661"/>
          </a:xfrm>
        </p:grpSpPr>
        <p:sp>
          <p:nvSpPr>
            <p:cNvPr id="16" name="Franja diagonal 15">
              <a:extLst>
                <a:ext uri="{FF2B5EF4-FFF2-40B4-BE49-F238E27FC236}">
                  <a16:creationId xmlns:a16="http://schemas.microsoft.com/office/drawing/2014/main" id="{96C3D361-79E4-49F7-A2CB-5DA5E97F1C87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7" name="Franja diagonal 16">
              <a:extLst>
                <a:ext uri="{FF2B5EF4-FFF2-40B4-BE49-F238E27FC236}">
                  <a16:creationId xmlns:a16="http://schemas.microsoft.com/office/drawing/2014/main" id="{DDAA82D4-F134-4BE0-93BF-0B332BE78453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211AA64B-6B10-41DD-BF12-BB8552163F10}"/>
              </a:ext>
            </a:extLst>
          </p:cNvPr>
          <p:cNvGrpSpPr/>
          <p:nvPr/>
        </p:nvGrpSpPr>
        <p:grpSpPr>
          <a:xfrm>
            <a:off x="3037272" y="1544174"/>
            <a:ext cx="452657" cy="258661"/>
            <a:chOff x="4687546" y="4357042"/>
            <a:chExt cx="452657" cy="258661"/>
          </a:xfrm>
        </p:grpSpPr>
        <p:sp>
          <p:nvSpPr>
            <p:cNvPr id="19" name="Franja diagonal 18">
              <a:extLst>
                <a:ext uri="{FF2B5EF4-FFF2-40B4-BE49-F238E27FC236}">
                  <a16:creationId xmlns:a16="http://schemas.microsoft.com/office/drawing/2014/main" id="{DCF369C0-5FB2-4B9F-8584-5D6AEA25E63F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20" name="Franja diagonal 19">
              <a:extLst>
                <a:ext uri="{FF2B5EF4-FFF2-40B4-BE49-F238E27FC236}">
                  <a16:creationId xmlns:a16="http://schemas.microsoft.com/office/drawing/2014/main" id="{12B2E06E-AE41-4CBB-8DF9-208EB8A609F7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59144CB4-EA65-4C98-A90C-9A162FE5E766}"/>
              </a:ext>
            </a:extLst>
          </p:cNvPr>
          <p:cNvGrpSpPr/>
          <p:nvPr/>
        </p:nvGrpSpPr>
        <p:grpSpPr>
          <a:xfrm>
            <a:off x="4572000" y="1544174"/>
            <a:ext cx="452657" cy="258661"/>
            <a:chOff x="4687546" y="4357042"/>
            <a:chExt cx="452657" cy="258661"/>
          </a:xfrm>
        </p:grpSpPr>
        <p:sp>
          <p:nvSpPr>
            <p:cNvPr id="22" name="Franja diagonal 21">
              <a:extLst>
                <a:ext uri="{FF2B5EF4-FFF2-40B4-BE49-F238E27FC236}">
                  <a16:creationId xmlns:a16="http://schemas.microsoft.com/office/drawing/2014/main" id="{75646BB5-0F70-43C9-9746-06E1518DF674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23" name="Franja diagonal 22">
              <a:extLst>
                <a:ext uri="{FF2B5EF4-FFF2-40B4-BE49-F238E27FC236}">
                  <a16:creationId xmlns:a16="http://schemas.microsoft.com/office/drawing/2014/main" id="{C3815391-82CB-46E3-97EF-DA8C0912EE04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C4F98DA3-CD11-4170-909D-11194B864950}"/>
              </a:ext>
            </a:extLst>
          </p:cNvPr>
          <p:cNvGrpSpPr/>
          <p:nvPr/>
        </p:nvGrpSpPr>
        <p:grpSpPr>
          <a:xfrm>
            <a:off x="6079615" y="1544174"/>
            <a:ext cx="452657" cy="258661"/>
            <a:chOff x="4687546" y="4357042"/>
            <a:chExt cx="452657" cy="258661"/>
          </a:xfrm>
        </p:grpSpPr>
        <p:sp>
          <p:nvSpPr>
            <p:cNvPr id="25" name="Franja diagonal 24">
              <a:extLst>
                <a:ext uri="{FF2B5EF4-FFF2-40B4-BE49-F238E27FC236}">
                  <a16:creationId xmlns:a16="http://schemas.microsoft.com/office/drawing/2014/main" id="{BDE452C1-AC76-453C-B7BC-8A49061B2183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26" name="Franja diagonal 25">
              <a:extLst>
                <a:ext uri="{FF2B5EF4-FFF2-40B4-BE49-F238E27FC236}">
                  <a16:creationId xmlns:a16="http://schemas.microsoft.com/office/drawing/2014/main" id="{3DCB2A9F-A07F-415B-B79A-1BB6B94D2D18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98911E1D-EFD5-43C0-AAE8-C63CA1A8B989}"/>
              </a:ext>
            </a:extLst>
          </p:cNvPr>
          <p:cNvGrpSpPr/>
          <p:nvPr/>
        </p:nvGrpSpPr>
        <p:grpSpPr>
          <a:xfrm>
            <a:off x="3037272" y="1912249"/>
            <a:ext cx="452657" cy="258661"/>
            <a:chOff x="4687546" y="4357042"/>
            <a:chExt cx="452657" cy="258661"/>
          </a:xfrm>
        </p:grpSpPr>
        <p:sp>
          <p:nvSpPr>
            <p:cNvPr id="28" name="Franja diagonal 27">
              <a:extLst>
                <a:ext uri="{FF2B5EF4-FFF2-40B4-BE49-F238E27FC236}">
                  <a16:creationId xmlns:a16="http://schemas.microsoft.com/office/drawing/2014/main" id="{B0CF0497-434F-41EB-AE8E-99F3C1EEF87A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29" name="Franja diagonal 28">
              <a:extLst>
                <a:ext uri="{FF2B5EF4-FFF2-40B4-BE49-F238E27FC236}">
                  <a16:creationId xmlns:a16="http://schemas.microsoft.com/office/drawing/2014/main" id="{B0FC6E44-218C-41E4-B305-124D7F0D76B7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B0C8398D-06E1-4A0F-B959-9DD2390D780F}"/>
              </a:ext>
            </a:extLst>
          </p:cNvPr>
          <p:cNvGrpSpPr/>
          <p:nvPr/>
        </p:nvGrpSpPr>
        <p:grpSpPr>
          <a:xfrm>
            <a:off x="4563291" y="1912249"/>
            <a:ext cx="452657" cy="258661"/>
            <a:chOff x="4687546" y="4357042"/>
            <a:chExt cx="452657" cy="258661"/>
          </a:xfrm>
        </p:grpSpPr>
        <p:sp>
          <p:nvSpPr>
            <p:cNvPr id="31" name="Franja diagonal 30">
              <a:extLst>
                <a:ext uri="{FF2B5EF4-FFF2-40B4-BE49-F238E27FC236}">
                  <a16:creationId xmlns:a16="http://schemas.microsoft.com/office/drawing/2014/main" id="{29F9647A-5951-41A6-8D16-C8CA9058479E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32" name="Franja diagonal 31">
              <a:extLst>
                <a:ext uri="{FF2B5EF4-FFF2-40B4-BE49-F238E27FC236}">
                  <a16:creationId xmlns:a16="http://schemas.microsoft.com/office/drawing/2014/main" id="{1D643B17-9378-4401-96D9-BE34FE1A4057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C146FF98-010D-42A6-B0C4-119CE8D678CC}"/>
              </a:ext>
            </a:extLst>
          </p:cNvPr>
          <p:cNvGrpSpPr/>
          <p:nvPr/>
        </p:nvGrpSpPr>
        <p:grpSpPr>
          <a:xfrm>
            <a:off x="7075675" y="1912249"/>
            <a:ext cx="452657" cy="258661"/>
            <a:chOff x="4687546" y="4357042"/>
            <a:chExt cx="452657" cy="258661"/>
          </a:xfrm>
        </p:grpSpPr>
        <p:sp>
          <p:nvSpPr>
            <p:cNvPr id="34" name="Franja diagonal 33">
              <a:extLst>
                <a:ext uri="{FF2B5EF4-FFF2-40B4-BE49-F238E27FC236}">
                  <a16:creationId xmlns:a16="http://schemas.microsoft.com/office/drawing/2014/main" id="{82BA4731-95DE-4B96-8FE3-AA9EE7438ADB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35" name="Franja diagonal 34">
              <a:extLst>
                <a:ext uri="{FF2B5EF4-FFF2-40B4-BE49-F238E27FC236}">
                  <a16:creationId xmlns:a16="http://schemas.microsoft.com/office/drawing/2014/main" id="{98776262-A523-4127-8C29-CF691E37E53F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72BB18B1-0164-43D4-B586-5AD61A705F99}"/>
              </a:ext>
            </a:extLst>
          </p:cNvPr>
          <p:cNvGrpSpPr/>
          <p:nvPr/>
        </p:nvGrpSpPr>
        <p:grpSpPr>
          <a:xfrm>
            <a:off x="8007689" y="1915006"/>
            <a:ext cx="452657" cy="258661"/>
            <a:chOff x="4687546" y="4357042"/>
            <a:chExt cx="452657" cy="258661"/>
          </a:xfrm>
        </p:grpSpPr>
        <p:sp>
          <p:nvSpPr>
            <p:cNvPr id="37" name="Franja diagonal 36">
              <a:extLst>
                <a:ext uri="{FF2B5EF4-FFF2-40B4-BE49-F238E27FC236}">
                  <a16:creationId xmlns:a16="http://schemas.microsoft.com/office/drawing/2014/main" id="{1A5E5A75-DE0F-423C-9425-76F06328B020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38" name="Franja diagonal 37">
              <a:extLst>
                <a:ext uri="{FF2B5EF4-FFF2-40B4-BE49-F238E27FC236}">
                  <a16:creationId xmlns:a16="http://schemas.microsoft.com/office/drawing/2014/main" id="{5A002539-A58A-4BCB-B80E-48CABAE8BB67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14452602-E6A1-4D4B-9AA5-7281F87592FA}"/>
              </a:ext>
            </a:extLst>
          </p:cNvPr>
          <p:cNvGrpSpPr/>
          <p:nvPr/>
        </p:nvGrpSpPr>
        <p:grpSpPr>
          <a:xfrm>
            <a:off x="3033815" y="2286806"/>
            <a:ext cx="452657" cy="258661"/>
            <a:chOff x="4687546" y="4357042"/>
            <a:chExt cx="452657" cy="258661"/>
          </a:xfrm>
        </p:grpSpPr>
        <p:sp>
          <p:nvSpPr>
            <p:cNvPr id="40" name="Franja diagonal 39">
              <a:extLst>
                <a:ext uri="{FF2B5EF4-FFF2-40B4-BE49-F238E27FC236}">
                  <a16:creationId xmlns:a16="http://schemas.microsoft.com/office/drawing/2014/main" id="{19797D2E-44CD-4C00-9CE1-87CE335FC5BA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1" name="Franja diagonal 40">
              <a:extLst>
                <a:ext uri="{FF2B5EF4-FFF2-40B4-BE49-F238E27FC236}">
                  <a16:creationId xmlns:a16="http://schemas.microsoft.com/office/drawing/2014/main" id="{A8C4FA75-8DAA-44FA-82E0-588E7D1147E6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5569AE10-2755-413C-BDB5-78B93B52507A}"/>
              </a:ext>
            </a:extLst>
          </p:cNvPr>
          <p:cNvGrpSpPr/>
          <p:nvPr/>
        </p:nvGrpSpPr>
        <p:grpSpPr>
          <a:xfrm>
            <a:off x="4563291" y="2296393"/>
            <a:ext cx="452657" cy="258661"/>
            <a:chOff x="4687546" y="4357042"/>
            <a:chExt cx="452657" cy="258661"/>
          </a:xfrm>
        </p:grpSpPr>
        <p:sp>
          <p:nvSpPr>
            <p:cNvPr id="43" name="Franja diagonal 42">
              <a:extLst>
                <a:ext uri="{FF2B5EF4-FFF2-40B4-BE49-F238E27FC236}">
                  <a16:creationId xmlns:a16="http://schemas.microsoft.com/office/drawing/2014/main" id="{279381C6-310D-4292-BB7C-56CDD726AC4B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4" name="Franja diagonal 43">
              <a:extLst>
                <a:ext uri="{FF2B5EF4-FFF2-40B4-BE49-F238E27FC236}">
                  <a16:creationId xmlns:a16="http://schemas.microsoft.com/office/drawing/2014/main" id="{5771C41A-383E-43BD-9FEF-1085C8DDFA26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05B4919C-592F-42DD-BCDE-8C45FA76464E}"/>
              </a:ext>
            </a:extLst>
          </p:cNvPr>
          <p:cNvGrpSpPr/>
          <p:nvPr/>
        </p:nvGrpSpPr>
        <p:grpSpPr>
          <a:xfrm>
            <a:off x="6074610" y="2289563"/>
            <a:ext cx="452657" cy="258661"/>
            <a:chOff x="4687546" y="4357042"/>
            <a:chExt cx="452657" cy="258661"/>
          </a:xfrm>
        </p:grpSpPr>
        <p:sp>
          <p:nvSpPr>
            <p:cNvPr id="46" name="Franja diagonal 45">
              <a:extLst>
                <a:ext uri="{FF2B5EF4-FFF2-40B4-BE49-F238E27FC236}">
                  <a16:creationId xmlns:a16="http://schemas.microsoft.com/office/drawing/2014/main" id="{5014A303-E06B-46F4-9507-12C17B9FAC3C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7" name="Franja diagonal 46">
              <a:extLst>
                <a:ext uri="{FF2B5EF4-FFF2-40B4-BE49-F238E27FC236}">
                  <a16:creationId xmlns:a16="http://schemas.microsoft.com/office/drawing/2014/main" id="{2A28BA7C-700A-45C7-A1E0-EC66BA8ECF26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D32D2B3-206F-445D-A558-6BB17FF2C7C9}"/>
              </a:ext>
            </a:extLst>
          </p:cNvPr>
          <p:cNvGrpSpPr/>
          <p:nvPr/>
        </p:nvGrpSpPr>
        <p:grpSpPr>
          <a:xfrm>
            <a:off x="3033815" y="2661363"/>
            <a:ext cx="452657" cy="258661"/>
            <a:chOff x="4687546" y="4357042"/>
            <a:chExt cx="452657" cy="258661"/>
          </a:xfrm>
        </p:grpSpPr>
        <p:sp>
          <p:nvSpPr>
            <p:cNvPr id="49" name="Franja diagonal 48">
              <a:extLst>
                <a:ext uri="{FF2B5EF4-FFF2-40B4-BE49-F238E27FC236}">
                  <a16:creationId xmlns:a16="http://schemas.microsoft.com/office/drawing/2014/main" id="{FA05C0E3-B6D7-4CAA-843D-FB25358B9345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0" name="Franja diagonal 49">
              <a:extLst>
                <a:ext uri="{FF2B5EF4-FFF2-40B4-BE49-F238E27FC236}">
                  <a16:creationId xmlns:a16="http://schemas.microsoft.com/office/drawing/2014/main" id="{B2D9AE84-1203-411D-B23C-4CBF81F0712E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DC4AFBFF-50BE-46C7-8E01-84014EB2E62D}"/>
              </a:ext>
            </a:extLst>
          </p:cNvPr>
          <p:cNvGrpSpPr/>
          <p:nvPr/>
        </p:nvGrpSpPr>
        <p:grpSpPr>
          <a:xfrm>
            <a:off x="7075675" y="2669666"/>
            <a:ext cx="452657" cy="258661"/>
            <a:chOff x="4687546" y="4357042"/>
            <a:chExt cx="452657" cy="258661"/>
          </a:xfrm>
        </p:grpSpPr>
        <p:sp>
          <p:nvSpPr>
            <p:cNvPr id="52" name="Franja diagonal 51">
              <a:extLst>
                <a:ext uri="{FF2B5EF4-FFF2-40B4-BE49-F238E27FC236}">
                  <a16:creationId xmlns:a16="http://schemas.microsoft.com/office/drawing/2014/main" id="{B708636E-0904-4A75-B018-D0EC0BB452A3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3" name="Franja diagonal 52">
              <a:extLst>
                <a:ext uri="{FF2B5EF4-FFF2-40B4-BE49-F238E27FC236}">
                  <a16:creationId xmlns:a16="http://schemas.microsoft.com/office/drawing/2014/main" id="{E670A501-DB2E-418A-932B-2EC5C8762B13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1D492CF-D582-4ACE-8854-D64F9B3BE1A2}"/>
              </a:ext>
            </a:extLst>
          </p:cNvPr>
          <p:cNvGrpSpPr/>
          <p:nvPr/>
        </p:nvGrpSpPr>
        <p:grpSpPr>
          <a:xfrm>
            <a:off x="8007689" y="2661362"/>
            <a:ext cx="452657" cy="258661"/>
            <a:chOff x="4687546" y="4357042"/>
            <a:chExt cx="452657" cy="258661"/>
          </a:xfrm>
        </p:grpSpPr>
        <p:sp>
          <p:nvSpPr>
            <p:cNvPr id="55" name="Franja diagonal 54">
              <a:extLst>
                <a:ext uri="{FF2B5EF4-FFF2-40B4-BE49-F238E27FC236}">
                  <a16:creationId xmlns:a16="http://schemas.microsoft.com/office/drawing/2014/main" id="{1174C319-3537-4E25-B5BF-B5435C76FDFC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6" name="Franja diagonal 55">
              <a:extLst>
                <a:ext uri="{FF2B5EF4-FFF2-40B4-BE49-F238E27FC236}">
                  <a16:creationId xmlns:a16="http://schemas.microsoft.com/office/drawing/2014/main" id="{BD8CF8B1-C918-4CB9-AF01-BCDEFFEBFC68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50E24864-7099-49B6-ABE8-FBD44425165F}"/>
              </a:ext>
            </a:extLst>
          </p:cNvPr>
          <p:cNvGrpSpPr/>
          <p:nvPr/>
        </p:nvGrpSpPr>
        <p:grpSpPr>
          <a:xfrm>
            <a:off x="7075675" y="3032463"/>
            <a:ext cx="452657" cy="258661"/>
            <a:chOff x="4687546" y="4357042"/>
            <a:chExt cx="452657" cy="258661"/>
          </a:xfrm>
        </p:grpSpPr>
        <p:sp>
          <p:nvSpPr>
            <p:cNvPr id="58" name="Franja diagonal 57">
              <a:extLst>
                <a:ext uri="{FF2B5EF4-FFF2-40B4-BE49-F238E27FC236}">
                  <a16:creationId xmlns:a16="http://schemas.microsoft.com/office/drawing/2014/main" id="{6C9D88DE-BF8C-4945-A134-D26749BD91D5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9" name="Franja diagonal 58">
              <a:extLst>
                <a:ext uri="{FF2B5EF4-FFF2-40B4-BE49-F238E27FC236}">
                  <a16:creationId xmlns:a16="http://schemas.microsoft.com/office/drawing/2014/main" id="{A485C1D7-6C2A-460A-A978-1A63264F19F1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7565CC03-CB36-40AF-BD22-3E9EAB709F97}"/>
              </a:ext>
            </a:extLst>
          </p:cNvPr>
          <p:cNvGrpSpPr/>
          <p:nvPr/>
        </p:nvGrpSpPr>
        <p:grpSpPr>
          <a:xfrm>
            <a:off x="4572000" y="3043268"/>
            <a:ext cx="452657" cy="258661"/>
            <a:chOff x="4687546" y="4357042"/>
            <a:chExt cx="452657" cy="258661"/>
          </a:xfrm>
        </p:grpSpPr>
        <p:sp>
          <p:nvSpPr>
            <p:cNvPr id="61" name="Franja diagonal 60">
              <a:extLst>
                <a:ext uri="{FF2B5EF4-FFF2-40B4-BE49-F238E27FC236}">
                  <a16:creationId xmlns:a16="http://schemas.microsoft.com/office/drawing/2014/main" id="{D8066ABB-AF9D-4EFB-BAA4-A38DA2BADC90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62" name="Franja diagonal 61">
              <a:extLst>
                <a:ext uri="{FF2B5EF4-FFF2-40B4-BE49-F238E27FC236}">
                  <a16:creationId xmlns:a16="http://schemas.microsoft.com/office/drawing/2014/main" id="{B9890F27-82C6-4BA7-81E4-CA8B37BB56D8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834E7F83-AAC2-4655-8301-39E3A6C25AF8}"/>
              </a:ext>
            </a:extLst>
          </p:cNvPr>
          <p:cNvGrpSpPr/>
          <p:nvPr/>
        </p:nvGrpSpPr>
        <p:grpSpPr>
          <a:xfrm>
            <a:off x="8005742" y="3032463"/>
            <a:ext cx="452657" cy="258661"/>
            <a:chOff x="4687546" y="4357042"/>
            <a:chExt cx="452657" cy="258661"/>
          </a:xfrm>
        </p:grpSpPr>
        <p:sp>
          <p:nvSpPr>
            <p:cNvPr id="64" name="Franja diagonal 63">
              <a:extLst>
                <a:ext uri="{FF2B5EF4-FFF2-40B4-BE49-F238E27FC236}">
                  <a16:creationId xmlns:a16="http://schemas.microsoft.com/office/drawing/2014/main" id="{6AF30BD6-6007-49E3-AE96-E65A43A7A585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65" name="Franja diagonal 64">
              <a:extLst>
                <a:ext uri="{FF2B5EF4-FFF2-40B4-BE49-F238E27FC236}">
                  <a16:creationId xmlns:a16="http://schemas.microsoft.com/office/drawing/2014/main" id="{CE87F666-E37E-4A3A-AFB3-519C456581E8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7AE55F11-FF24-4DB5-8CDA-7B2BF9DEFBB3}"/>
              </a:ext>
            </a:extLst>
          </p:cNvPr>
          <p:cNvGrpSpPr/>
          <p:nvPr/>
        </p:nvGrpSpPr>
        <p:grpSpPr>
          <a:xfrm>
            <a:off x="3033815" y="3417825"/>
            <a:ext cx="452657" cy="258661"/>
            <a:chOff x="4687546" y="4357042"/>
            <a:chExt cx="452657" cy="258661"/>
          </a:xfrm>
        </p:grpSpPr>
        <p:sp>
          <p:nvSpPr>
            <p:cNvPr id="67" name="Franja diagonal 66">
              <a:extLst>
                <a:ext uri="{FF2B5EF4-FFF2-40B4-BE49-F238E27FC236}">
                  <a16:creationId xmlns:a16="http://schemas.microsoft.com/office/drawing/2014/main" id="{B11EB8D3-69A5-44D0-9F55-7FA7A12E7492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68" name="Franja diagonal 67">
              <a:extLst>
                <a:ext uri="{FF2B5EF4-FFF2-40B4-BE49-F238E27FC236}">
                  <a16:creationId xmlns:a16="http://schemas.microsoft.com/office/drawing/2014/main" id="{D67093FB-6882-4DAD-A062-256194AD9B26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104949AA-D92F-4853-97C7-422B415D0D11}"/>
              </a:ext>
            </a:extLst>
          </p:cNvPr>
          <p:cNvGrpSpPr/>
          <p:nvPr/>
        </p:nvGrpSpPr>
        <p:grpSpPr>
          <a:xfrm>
            <a:off x="6078736" y="3417825"/>
            <a:ext cx="452657" cy="258661"/>
            <a:chOff x="4687546" y="4357042"/>
            <a:chExt cx="452657" cy="258661"/>
          </a:xfrm>
        </p:grpSpPr>
        <p:sp>
          <p:nvSpPr>
            <p:cNvPr id="70" name="Franja diagonal 69">
              <a:extLst>
                <a:ext uri="{FF2B5EF4-FFF2-40B4-BE49-F238E27FC236}">
                  <a16:creationId xmlns:a16="http://schemas.microsoft.com/office/drawing/2014/main" id="{EE0B0ABB-0613-44F4-B927-54FE52ADAC7E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71" name="Franja diagonal 70">
              <a:extLst>
                <a:ext uri="{FF2B5EF4-FFF2-40B4-BE49-F238E27FC236}">
                  <a16:creationId xmlns:a16="http://schemas.microsoft.com/office/drawing/2014/main" id="{8B75092D-3A7A-4BEF-851E-5E53C686C79C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E9C8A780-0D69-416F-903F-640CBF1DA627}"/>
              </a:ext>
            </a:extLst>
          </p:cNvPr>
          <p:cNvGrpSpPr/>
          <p:nvPr/>
        </p:nvGrpSpPr>
        <p:grpSpPr>
          <a:xfrm>
            <a:off x="7059312" y="3401787"/>
            <a:ext cx="452657" cy="258661"/>
            <a:chOff x="4687546" y="4357042"/>
            <a:chExt cx="452657" cy="258661"/>
          </a:xfrm>
        </p:grpSpPr>
        <p:sp>
          <p:nvSpPr>
            <p:cNvPr id="73" name="Franja diagonal 72">
              <a:extLst>
                <a:ext uri="{FF2B5EF4-FFF2-40B4-BE49-F238E27FC236}">
                  <a16:creationId xmlns:a16="http://schemas.microsoft.com/office/drawing/2014/main" id="{9A29DFDE-AF35-41DE-89D6-D8E33528EF5E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74" name="Franja diagonal 73">
              <a:extLst>
                <a:ext uri="{FF2B5EF4-FFF2-40B4-BE49-F238E27FC236}">
                  <a16:creationId xmlns:a16="http://schemas.microsoft.com/office/drawing/2014/main" id="{955DBCB0-A2EC-477B-BF06-038435031E94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9E37848B-08BB-485E-B7E2-9B0E0330B9E6}"/>
              </a:ext>
            </a:extLst>
          </p:cNvPr>
          <p:cNvGrpSpPr/>
          <p:nvPr/>
        </p:nvGrpSpPr>
        <p:grpSpPr>
          <a:xfrm>
            <a:off x="7999893" y="3417825"/>
            <a:ext cx="452657" cy="258661"/>
            <a:chOff x="4687546" y="4357042"/>
            <a:chExt cx="452657" cy="258661"/>
          </a:xfrm>
        </p:grpSpPr>
        <p:sp>
          <p:nvSpPr>
            <p:cNvPr id="76" name="Franja diagonal 75">
              <a:extLst>
                <a:ext uri="{FF2B5EF4-FFF2-40B4-BE49-F238E27FC236}">
                  <a16:creationId xmlns:a16="http://schemas.microsoft.com/office/drawing/2014/main" id="{9EE2B527-ADBA-4081-BBDD-83CD82008F2B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77" name="Franja diagonal 76">
              <a:extLst>
                <a:ext uri="{FF2B5EF4-FFF2-40B4-BE49-F238E27FC236}">
                  <a16:creationId xmlns:a16="http://schemas.microsoft.com/office/drawing/2014/main" id="{9ED37BAC-6120-4265-86D9-135870B23A87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4C6C059B-BA96-42B7-9F8D-7D199A47B458}"/>
              </a:ext>
            </a:extLst>
          </p:cNvPr>
          <p:cNvGrpSpPr/>
          <p:nvPr/>
        </p:nvGrpSpPr>
        <p:grpSpPr>
          <a:xfrm>
            <a:off x="4572000" y="3790143"/>
            <a:ext cx="452657" cy="258661"/>
            <a:chOff x="4687546" y="4357042"/>
            <a:chExt cx="452657" cy="258661"/>
          </a:xfrm>
        </p:grpSpPr>
        <p:sp>
          <p:nvSpPr>
            <p:cNvPr id="79" name="Franja diagonal 78">
              <a:extLst>
                <a:ext uri="{FF2B5EF4-FFF2-40B4-BE49-F238E27FC236}">
                  <a16:creationId xmlns:a16="http://schemas.microsoft.com/office/drawing/2014/main" id="{956528D0-C568-4767-A584-FA83B4F0B160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0" name="Franja diagonal 79">
              <a:extLst>
                <a:ext uri="{FF2B5EF4-FFF2-40B4-BE49-F238E27FC236}">
                  <a16:creationId xmlns:a16="http://schemas.microsoft.com/office/drawing/2014/main" id="{1E0543D5-7731-4DA0-93A4-B0D6406EBE3C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5D82CD43-BC9F-40CA-8060-7222E8CD0EEB}"/>
              </a:ext>
            </a:extLst>
          </p:cNvPr>
          <p:cNvGrpSpPr/>
          <p:nvPr/>
        </p:nvGrpSpPr>
        <p:grpSpPr>
          <a:xfrm>
            <a:off x="6072663" y="3765152"/>
            <a:ext cx="452657" cy="258661"/>
            <a:chOff x="4687546" y="4357042"/>
            <a:chExt cx="452657" cy="258661"/>
          </a:xfrm>
        </p:grpSpPr>
        <p:sp>
          <p:nvSpPr>
            <p:cNvPr id="82" name="Franja diagonal 81">
              <a:extLst>
                <a:ext uri="{FF2B5EF4-FFF2-40B4-BE49-F238E27FC236}">
                  <a16:creationId xmlns:a16="http://schemas.microsoft.com/office/drawing/2014/main" id="{73950FD0-9BEE-445A-9F3C-2CECC35FA831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3" name="Franja diagonal 82">
              <a:extLst>
                <a:ext uri="{FF2B5EF4-FFF2-40B4-BE49-F238E27FC236}">
                  <a16:creationId xmlns:a16="http://schemas.microsoft.com/office/drawing/2014/main" id="{110B889C-3FD0-4FF4-860E-FF4B6381B49E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355B973C-767B-43FA-BEDC-5C54214B06EF}"/>
              </a:ext>
            </a:extLst>
          </p:cNvPr>
          <p:cNvGrpSpPr/>
          <p:nvPr/>
        </p:nvGrpSpPr>
        <p:grpSpPr>
          <a:xfrm>
            <a:off x="7075675" y="3765151"/>
            <a:ext cx="452657" cy="258661"/>
            <a:chOff x="4687546" y="4357042"/>
            <a:chExt cx="452657" cy="258661"/>
          </a:xfrm>
        </p:grpSpPr>
        <p:sp>
          <p:nvSpPr>
            <p:cNvPr id="85" name="Franja diagonal 84">
              <a:extLst>
                <a:ext uri="{FF2B5EF4-FFF2-40B4-BE49-F238E27FC236}">
                  <a16:creationId xmlns:a16="http://schemas.microsoft.com/office/drawing/2014/main" id="{B0935B01-DCD1-42ED-BCF5-E2C9B5626F6D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6" name="Franja diagonal 85">
              <a:extLst>
                <a:ext uri="{FF2B5EF4-FFF2-40B4-BE49-F238E27FC236}">
                  <a16:creationId xmlns:a16="http://schemas.microsoft.com/office/drawing/2014/main" id="{92A93497-8F44-4040-A606-4BF38EB46F2B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3F481FD7-66BA-4624-BEA4-4A9BFBED9166}"/>
              </a:ext>
            </a:extLst>
          </p:cNvPr>
          <p:cNvGrpSpPr/>
          <p:nvPr/>
        </p:nvGrpSpPr>
        <p:grpSpPr>
          <a:xfrm>
            <a:off x="8007689" y="3790143"/>
            <a:ext cx="452657" cy="258661"/>
            <a:chOff x="4687546" y="4357042"/>
            <a:chExt cx="452657" cy="258661"/>
          </a:xfrm>
        </p:grpSpPr>
        <p:sp>
          <p:nvSpPr>
            <p:cNvPr id="88" name="Franja diagonal 87">
              <a:extLst>
                <a:ext uri="{FF2B5EF4-FFF2-40B4-BE49-F238E27FC236}">
                  <a16:creationId xmlns:a16="http://schemas.microsoft.com/office/drawing/2014/main" id="{1580F96D-ADA3-45B0-9D95-8044B1A079DA}"/>
                </a:ext>
              </a:extLst>
            </p:cNvPr>
            <p:cNvSpPr/>
            <p:nvPr/>
          </p:nvSpPr>
          <p:spPr>
            <a:xfrm>
              <a:off x="4829810" y="4357042"/>
              <a:ext cx="310393" cy="258661"/>
            </a:xfrm>
            <a:prstGeom prst="diagStripe">
              <a:avLst>
                <a:gd name="adj" fmla="val 76667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9" name="Franja diagonal 88">
              <a:extLst>
                <a:ext uri="{FF2B5EF4-FFF2-40B4-BE49-F238E27FC236}">
                  <a16:creationId xmlns:a16="http://schemas.microsoft.com/office/drawing/2014/main" id="{CD042D8E-BD01-48B9-AC4F-E03136B81B27}"/>
                </a:ext>
              </a:extLst>
            </p:cNvPr>
            <p:cNvSpPr/>
            <p:nvPr/>
          </p:nvSpPr>
          <p:spPr>
            <a:xfrm rot="5400000">
              <a:off x="4676769" y="4462662"/>
              <a:ext cx="163818" cy="142264"/>
            </a:xfrm>
            <a:prstGeom prst="diagStripe">
              <a:avLst>
                <a:gd name="adj" fmla="val 52424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5430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17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GRAMMAR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ADVERBS OF DEGREE</a:t>
            </a:r>
            <a:endParaRPr u="sng">
              <a:solidFill>
                <a:schemeClr val="accent3"/>
              </a:solidFill>
            </a:endParaRP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4A06180F-0C82-4E21-841F-1893D40E455B}"/>
              </a:ext>
            </a:extLst>
          </p:cNvPr>
          <p:cNvCxnSpPr>
            <a:cxnSpLocks/>
          </p:cNvCxnSpPr>
          <p:nvPr/>
        </p:nvCxnSpPr>
        <p:spPr>
          <a:xfrm flipV="1">
            <a:off x="4585953" y="1291495"/>
            <a:ext cx="11559" cy="18291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8C33D5A-EBB2-403E-BB2F-EB4B78C31F1C}"/>
              </a:ext>
            </a:extLst>
          </p:cNvPr>
          <p:cNvSpPr txBox="1"/>
          <p:nvPr/>
        </p:nvSpPr>
        <p:spPr>
          <a:xfrm>
            <a:off x="4472112" y="1026102"/>
            <a:ext cx="2535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-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AF73B0E-108A-4E5C-9A79-D6516AC6AE87}"/>
              </a:ext>
            </a:extLst>
          </p:cNvPr>
          <p:cNvSpPr txBox="1"/>
          <p:nvPr/>
        </p:nvSpPr>
        <p:spPr>
          <a:xfrm>
            <a:off x="4427739" y="3078242"/>
            <a:ext cx="2420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+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F6F2E66-B22B-4315-A7F7-AA6E85DAC8C6}"/>
              </a:ext>
            </a:extLst>
          </p:cNvPr>
          <p:cNvSpPr txBox="1"/>
          <p:nvPr/>
        </p:nvSpPr>
        <p:spPr>
          <a:xfrm>
            <a:off x="3625370" y="1333879"/>
            <a:ext cx="960583" cy="1671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not very</a:t>
            </a:r>
          </a:p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a bit</a:t>
            </a:r>
          </a:p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quite</a:t>
            </a:r>
          </a:p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very</a:t>
            </a:r>
          </a:p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really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79873D-8125-475F-927C-36FAC9D38AB7}"/>
              </a:ext>
            </a:extLst>
          </p:cNvPr>
          <p:cNvSpPr txBox="1"/>
          <p:nvPr/>
        </p:nvSpPr>
        <p:spPr>
          <a:xfrm>
            <a:off x="4585953" y="1336894"/>
            <a:ext cx="1157689" cy="1671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no mucho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un poco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bastante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mucho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realmente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2A5A63B7-5245-4F3C-84FB-816A38CD5FB1}"/>
              </a:ext>
            </a:extLst>
          </p:cNvPr>
          <p:cNvSpPr/>
          <p:nvPr/>
        </p:nvSpPr>
        <p:spPr>
          <a:xfrm>
            <a:off x="5760912" y="1083503"/>
            <a:ext cx="170607" cy="1994740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0F9209B-23FB-4187-943F-AE64C9D8C64A}"/>
              </a:ext>
            </a:extLst>
          </p:cNvPr>
          <p:cNvSpPr txBox="1"/>
          <p:nvPr/>
        </p:nvSpPr>
        <p:spPr>
          <a:xfrm>
            <a:off x="5931519" y="1926984"/>
            <a:ext cx="1673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Before</a:t>
            </a:r>
            <a:r>
              <a:rPr lang="es-ES">
                <a:solidFill>
                  <a:schemeClr val="bg1"/>
                </a:solidFill>
                <a:latin typeface="Montserrat" panose="020B0604020202020204" charset="0"/>
              </a:rPr>
              <a:t> adjective</a:t>
            </a:r>
          </a:p>
        </p:txBody>
      </p:sp>
    </p:spTree>
    <p:extLst>
      <p:ext uri="{BB962C8B-B14F-4D97-AF65-F5344CB8AC3E}">
        <p14:creationId xmlns:p14="http://schemas.microsoft.com/office/powerpoint/2010/main" val="1316872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18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GRAMMAR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COMPARATIVE &amp; SUPERLATIVE</a:t>
            </a:r>
            <a:endParaRPr u="sng">
              <a:solidFill>
                <a:schemeClr val="accent3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B602997C-E43F-416D-A324-B82C92A7B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88788"/>
              </p:ext>
            </p:extLst>
          </p:nvPr>
        </p:nvGraphicFramePr>
        <p:xfrm>
          <a:off x="1232262" y="1121047"/>
          <a:ext cx="6679476" cy="2042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17619">
                  <a:extLst>
                    <a:ext uri="{9D8B030D-6E8A-4147-A177-3AD203B41FA5}">
                      <a16:colId xmlns:a16="http://schemas.microsoft.com/office/drawing/2014/main" val="471800263"/>
                    </a:ext>
                  </a:extLst>
                </a:gridCol>
                <a:gridCol w="1103811">
                  <a:extLst>
                    <a:ext uri="{9D8B030D-6E8A-4147-A177-3AD203B41FA5}">
                      <a16:colId xmlns:a16="http://schemas.microsoft.com/office/drawing/2014/main" val="24493564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863906118"/>
                    </a:ext>
                  </a:extLst>
                </a:gridCol>
                <a:gridCol w="1841863">
                  <a:extLst>
                    <a:ext uri="{9D8B030D-6E8A-4147-A177-3AD203B41FA5}">
                      <a16:colId xmlns:a16="http://schemas.microsoft.com/office/drawing/2014/main" val="378633432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Montserrat" panose="020B0604020202020204" charset="0"/>
                        </a:rPr>
                        <a:t>ADJECTIVES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Montserrat" panose="020B0604020202020204" charset="0"/>
                        </a:rPr>
                        <a:t>COMPARATIVE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Montserrat" panose="020B0604020202020204" charset="0"/>
                        </a:rPr>
                        <a:t>SUPERLATIVE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542099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SHORT ADJ.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1 syll.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Montserrat" panose="020B0604020202020204" charset="0"/>
                        </a:rPr>
                        <a:t>____</a:t>
                      </a:r>
                      <a:r>
                        <a:rPr lang="es-ES" b="1">
                          <a:latin typeface="Montserrat" panose="020B0604020202020204" charset="0"/>
                        </a:rPr>
                        <a:t>ER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latin typeface="Montserrat" panose="020B0604020202020204" charset="0"/>
                        </a:rPr>
                        <a:t>THAN</a:t>
                      </a:r>
                      <a:endParaRPr lang="es-ES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THE</a:t>
                      </a:r>
                      <a:r>
                        <a:rPr lang="es-ES" b="0">
                          <a:latin typeface="Montserrat" panose="020B0604020202020204" charset="0"/>
                        </a:rPr>
                        <a:t> ____</a:t>
                      </a:r>
                      <a:r>
                        <a:rPr lang="es-ES" b="1">
                          <a:latin typeface="Montserrat" panose="020B0604020202020204" charset="0"/>
                        </a:rPr>
                        <a:t>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9442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1 syll. –c/v/c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Montserrat" panose="020B0604020202020204" charset="0"/>
                        </a:rPr>
                        <a:t>___</a:t>
                      </a:r>
                      <a:r>
                        <a:rPr lang="es-ES" b="1">
                          <a:latin typeface="Montserrat" panose="020B0604020202020204" charset="0"/>
                        </a:rPr>
                        <a:t>(C)ER THAN</a:t>
                      </a:r>
                      <a:endParaRPr lang="es-ES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THE</a:t>
                      </a:r>
                      <a:r>
                        <a:rPr lang="es-ES" b="0">
                          <a:latin typeface="Montserrat" panose="020B0604020202020204" charset="0"/>
                        </a:rPr>
                        <a:t> ____</a:t>
                      </a:r>
                      <a:r>
                        <a:rPr lang="es-ES" b="1">
                          <a:latin typeface="Montserrat" panose="020B0604020202020204" charset="0"/>
                        </a:rPr>
                        <a:t>(C)EST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5232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2 syll. –y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>
                          <a:latin typeface="Montserrat" panose="020B0604020202020204" charset="0"/>
                        </a:rPr>
                        <a:t>____</a:t>
                      </a:r>
                      <a:r>
                        <a:rPr lang="es-ES" b="1">
                          <a:latin typeface="Montserrat" panose="020B0604020202020204" charset="0"/>
                        </a:rPr>
                        <a:t>(I)ER THAN</a:t>
                      </a:r>
                      <a:endParaRPr lang="es-ES" b="0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THE </a:t>
                      </a:r>
                      <a:r>
                        <a:rPr lang="es-ES" b="0">
                          <a:latin typeface="Montserrat" panose="020B0604020202020204" charset="0"/>
                        </a:rPr>
                        <a:t>____</a:t>
                      </a:r>
                      <a:r>
                        <a:rPr lang="es-ES" b="1">
                          <a:latin typeface="Montserrat" panose="020B0604020202020204" charset="0"/>
                        </a:rPr>
                        <a:t>(I)EST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03423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LONG ADJ.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+2 syll.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MORE</a:t>
                      </a:r>
                      <a:r>
                        <a:rPr lang="es-ES" b="0">
                          <a:latin typeface="Montserrat" panose="020B0604020202020204" charset="0"/>
                        </a:rPr>
                        <a:t> _____ </a:t>
                      </a:r>
                      <a:r>
                        <a:rPr lang="es-ES" b="1">
                          <a:latin typeface="Montserrat" panose="020B0604020202020204" charset="0"/>
                        </a:rPr>
                        <a:t>THAN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THE MOST</a:t>
                      </a:r>
                      <a:r>
                        <a:rPr lang="es-ES" b="0">
                          <a:latin typeface="Montserrat" panose="020B0604020202020204" charset="0"/>
                        </a:rPr>
                        <a:t> _____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82652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2 syll. </a:t>
                      </a:r>
                      <a:r>
                        <a:rPr lang="es-ES" sz="1200" b="1" strike="sngStrike">
                          <a:latin typeface="Montserrat" panose="020B0604020202020204" charset="0"/>
                        </a:rPr>
                        <a:t>–y</a:t>
                      </a:r>
                    </a:p>
                  </a:txBody>
                  <a:tcPr>
                    <a:solidFill>
                      <a:srgbClr val="E8F6F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>
                        <a:latin typeface="Montserrat" panose="020B0604020202020204" charset="0"/>
                      </a:endParaRPr>
                    </a:p>
                  </a:txBody>
                  <a:tcPr>
                    <a:solidFill>
                      <a:srgbClr val="E8F6F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>
                        <a:latin typeface="Montserrat" panose="020B0604020202020204" charset="0"/>
                      </a:endParaRPr>
                    </a:p>
                  </a:txBody>
                  <a:tcPr>
                    <a:solidFill>
                      <a:srgbClr val="E8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1569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IRREGULAR ADJ.</a:t>
                      </a:r>
                    </a:p>
                  </a:txBody>
                  <a:tcPr>
                    <a:solidFill>
                      <a:srgbClr val="CDECE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ontserrat" panose="020B0604020202020204" charset="0"/>
                        </a:rPr>
                        <a:t>DON’T FOLLOW THE RULES!</a:t>
                      </a:r>
                    </a:p>
                  </a:txBody>
                  <a:tcPr>
                    <a:solidFill>
                      <a:srgbClr val="CDEC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CDEC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CD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942517"/>
                  </a:ext>
                </a:extLst>
              </a:tr>
            </a:tbl>
          </a:graphicData>
        </a:graphic>
      </p:graphicFrame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B392299-3DC0-4CBF-93F0-7C3E28FB0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022678"/>
              </p:ext>
            </p:extLst>
          </p:nvPr>
        </p:nvGraphicFramePr>
        <p:xfrm>
          <a:off x="2222863" y="3335201"/>
          <a:ext cx="4524103" cy="10972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545771">
                  <a:extLst>
                    <a:ext uri="{9D8B030D-6E8A-4147-A177-3AD203B41FA5}">
                      <a16:colId xmlns:a16="http://schemas.microsoft.com/office/drawing/2014/main" val="202553599"/>
                    </a:ext>
                  </a:extLst>
                </a:gridCol>
                <a:gridCol w="1534886">
                  <a:extLst>
                    <a:ext uri="{9D8B030D-6E8A-4147-A177-3AD203B41FA5}">
                      <a16:colId xmlns:a16="http://schemas.microsoft.com/office/drawing/2014/main" val="3394169155"/>
                    </a:ext>
                  </a:extLst>
                </a:gridCol>
                <a:gridCol w="1443446">
                  <a:extLst>
                    <a:ext uri="{9D8B030D-6E8A-4147-A177-3AD203B41FA5}">
                      <a16:colId xmlns:a16="http://schemas.microsoft.com/office/drawing/2014/main" val="9655872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IRREGULAR ADJ.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COMPARATIVE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SUPERLATIVE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21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ontserrat" panose="020B0604020202020204" charset="0"/>
                        </a:rPr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>
                          <a:latin typeface="Montserrat" panose="020B0604020202020204" charset="0"/>
                        </a:rPr>
                        <a:t>BETTER </a:t>
                      </a:r>
                      <a:r>
                        <a:rPr lang="es-ES" sz="1200" b="1">
                          <a:latin typeface="Montserrat" panose="020B0604020202020204" charset="0"/>
                        </a:rPr>
                        <a:t>THAN</a:t>
                      </a:r>
                      <a:endParaRPr lang="es-ES" sz="1200" b="0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THE</a:t>
                      </a:r>
                      <a:r>
                        <a:rPr lang="es-ES" sz="1200" b="0">
                          <a:latin typeface="Montserrat" panose="020B0604020202020204" charset="0"/>
                        </a:rPr>
                        <a:t> BEST</a:t>
                      </a:r>
                      <a:endParaRPr lang="es-ES" sz="1200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98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ontserrat" panose="020B0604020202020204" charset="0"/>
                        </a:rPr>
                        <a:t>BAD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WORSE </a:t>
                      </a:r>
                      <a:r>
                        <a:rPr lang="es-ES" sz="1200" b="1">
                          <a:latin typeface="Montserrat" panose="020B0604020202020204" charset="0"/>
                        </a:rPr>
                        <a:t>THAN</a:t>
                      </a:r>
                      <a:endParaRPr lang="es-ES" sz="1200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THE</a:t>
                      </a:r>
                      <a:r>
                        <a:rPr lang="es-ES" sz="1200" b="0">
                          <a:latin typeface="Montserrat" panose="020B0604020202020204" charset="0"/>
                        </a:rPr>
                        <a:t> WORST</a:t>
                      </a:r>
                      <a:endParaRPr lang="es-ES" sz="1200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875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latin typeface="Montserrat" panose="020B0604020202020204" charset="0"/>
                        </a:rPr>
                        <a:t>FAR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Montserrat" panose="020B0604020202020204" charset="0"/>
                        </a:rPr>
                        <a:t>FURTHER </a:t>
                      </a:r>
                      <a:r>
                        <a:rPr lang="es-ES" sz="1200" b="1">
                          <a:latin typeface="Montserrat" panose="020B0604020202020204" charset="0"/>
                        </a:rPr>
                        <a:t>THAN</a:t>
                      </a:r>
                      <a:endParaRPr lang="es-ES" sz="1200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latin typeface="Montserrat" panose="020B0604020202020204" charset="0"/>
                        </a:rPr>
                        <a:t>THE</a:t>
                      </a:r>
                      <a:r>
                        <a:rPr lang="es-ES" sz="1200" b="0">
                          <a:latin typeface="Montserrat" panose="020B0604020202020204" charset="0"/>
                        </a:rPr>
                        <a:t> FURTHEST</a:t>
                      </a:r>
                      <a:endParaRPr lang="es-ES" sz="1200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75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02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>
            <a:off x="327750" y="1066338"/>
            <a:ext cx="84885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VOCABULARY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COMMUNICATION VERBS</a:t>
            </a:r>
            <a:endParaRPr u="sng">
              <a:solidFill>
                <a:schemeClr val="accent3"/>
              </a:solidFill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2"/>
          </p:nvPr>
        </p:nvSpPr>
        <p:spPr>
          <a:xfrm>
            <a:off x="881999" y="1654350"/>
            <a:ext cx="7396091" cy="2647486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talk</a:t>
            </a:r>
            <a:r>
              <a:rPr lang="es-ES" sz="1100"/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hablar, conversar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tell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contar (*tell lies/trues)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say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decir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speak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hablar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call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llamar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text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mandar mensaje de texto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listen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escuchar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phone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llamar por teléfono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wave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saludar con la mano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kiss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  </a:t>
            </a:r>
            <a:r>
              <a:rPr lang="es-ES" sz="1100">
                <a:sym typeface="Wingdings" panose="05000000000000000000" pitchFamily="2" charset="2"/>
              </a:rPr>
              <a:t>besar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smile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sonreír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laugh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reír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cry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llorar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nod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asentir con la cabeza</a:t>
            </a:r>
            <a:endParaRPr lang="es-ES" sz="1100" b="1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shake your head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negar con la cabeza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shake hands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  </a:t>
            </a:r>
            <a:r>
              <a:rPr lang="es-ES" sz="1100">
                <a:sym typeface="Wingdings" panose="05000000000000000000" pitchFamily="2" charset="2"/>
              </a:rPr>
              <a:t>dar la mano como saludo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bow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  </a:t>
            </a:r>
            <a:r>
              <a:rPr lang="es-ES" sz="1100">
                <a:sym typeface="Wingdings" panose="05000000000000000000" pitchFamily="2" charset="2"/>
              </a:rPr>
              <a:t>hacer una reverencia</a:t>
            </a:r>
            <a:endParaRPr lang="es-ES" sz="1100" b="1">
              <a:sym typeface="Wingdings" panose="05000000000000000000" pitchFamily="2" charset="2"/>
            </a:endParaRPr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4297659" y="5102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3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4294967295"/>
          </p:nvPr>
        </p:nvSpPr>
        <p:spPr>
          <a:xfrm>
            <a:off x="1042444" y="876013"/>
            <a:ext cx="7396162" cy="369313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take photos</a:t>
            </a:r>
            <a:r>
              <a:rPr lang="es-ES" sz="1100"/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fotografiar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surf the Internet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navegar por Internet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search information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buscar información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do homework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hacer deberes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play videogames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jugar videojuegos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chat with other players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hablar con otros jugadores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count your steps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contar tus pasos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control your hear rate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controlar tu frecuencia cardíaca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read your messages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leer tus mensajes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pull the </a:t>
            </a:r>
            <a:r>
              <a:rPr lang="es-ES" sz="1100" b="1">
                <a:solidFill>
                  <a:schemeClr val="bg1"/>
                </a:solidFill>
                <a:sym typeface="Wingdings" panose="05000000000000000000" pitchFamily="2" charset="2"/>
              </a:rPr>
              <a:t>plug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desenchufar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mobile phone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móvil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gadget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artilugio, dispositivo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laptop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portátil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computer (pc)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ordenador (sobremesa)</a:t>
            </a:r>
            <a:endParaRPr lang="es-ES" sz="1100" b="1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smartwatch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reloj inteligente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TV (television)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televisión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tablet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tableta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e-reader / e-book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libro electrónico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projector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proyector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earphones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auriculares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charger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cargador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remote control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mando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landline phone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teléfono fijo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social networking site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redes sociales</a:t>
            </a:r>
            <a:endParaRPr lang="es-ES" sz="1100" b="1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applications (apps)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aplicaciones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instant messaging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mensajería instantánea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cloud computing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la nube</a:t>
            </a:r>
            <a:endParaRPr lang="es-ES" sz="1100" b="1">
              <a:sym typeface="Wingdings" panose="05000000000000000000" pitchFamily="2" charset="2"/>
            </a:endParaRPr>
          </a:p>
          <a:p>
            <a:pPr marL="90488" indent="-90488">
              <a:buClr>
                <a:schemeClr val="dk1"/>
              </a:buClr>
              <a:buSzPts val="1100"/>
            </a:pPr>
            <a:endParaRPr lang="es-ES" sz="1100" b="1">
              <a:sym typeface="Wingdings" panose="05000000000000000000" pitchFamily="2" charset="2"/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VOCABULARY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TECHNOLOGY</a:t>
            </a:r>
            <a:endParaRPr u="sng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06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4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4294967295"/>
          </p:nvPr>
        </p:nvSpPr>
        <p:spPr>
          <a:xfrm>
            <a:off x="1042444" y="876013"/>
            <a:ext cx="7396162" cy="369313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stealing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robo, robando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rob / lash out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atacar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pickpocket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carterista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starving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muerto de hambre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kill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matar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peer pressured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presión de grupo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victim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víctima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kidnapping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secuestrar, raptar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purse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monedero/bolsito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bully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acosar, acosador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aunty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tía (cariñosamente)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coffin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ataúd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punish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castigar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duties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tareas, obligaciones</a:t>
            </a:r>
            <a:endParaRPr lang="es-ES" sz="1100" b="1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blame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culpa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kick out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echar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therefore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por lo tanto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whilst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mientras (que)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homeless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sin hogar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wealthy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rico/a (dinero)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attempts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intentos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rise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elevar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upset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“mal”</a:t>
            </a: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VOCABULARY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OLIVER TWIST</a:t>
            </a:r>
            <a:endParaRPr u="sng">
              <a:solidFill>
                <a:schemeClr val="accent3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5D8B742-787D-42C3-A571-DA252EBC308B}"/>
              </a:ext>
            </a:extLst>
          </p:cNvPr>
          <p:cNvSpPr txBox="1"/>
          <p:nvPr/>
        </p:nvSpPr>
        <p:spPr>
          <a:xfrm>
            <a:off x="6015442" y="2926080"/>
            <a:ext cx="13420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Montserrat" panose="020B0604020202020204" charset="0"/>
              </a:rPr>
              <a:t>hungry</a:t>
            </a:r>
          </a:p>
          <a:p>
            <a:r>
              <a:rPr lang="es-ES" sz="1200">
                <a:solidFill>
                  <a:schemeClr val="bg1"/>
                </a:solidFill>
                <a:latin typeface="Montserrat" panose="020B0604020202020204" charset="0"/>
              </a:rPr>
              <a:t>sad</a:t>
            </a:r>
          </a:p>
          <a:p>
            <a:r>
              <a:rPr lang="es-ES" sz="1200">
                <a:solidFill>
                  <a:schemeClr val="bg1"/>
                </a:solidFill>
                <a:latin typeface="Montserrat" panose="020B0604020202020204" charset="0"/>
              </a:rPr>
              <a:t>angry</a:t>
            </a:r>
          </a:p>
          <a:p>
            <a:r>
              <a:rPr lang="es-ES" sz="1200">
                <a:solidFill>
                  <a:schemeClr val="bg1"/>
                </a:solidFill>
                <a:latin typeface="Montserrat" panose="020B0604020202020204" charset="0"/>
              </a:rPr>
              <a:t>uncomfortable</a:t>
            </a:r>
          </a:p>
          <a:p>
            <a:r>
              <a:rPr lang="es-ES" sz="1200">
                <a:solidFill>
                  <a:schemeClr val="bg1"/>
                </a:solidFill>
                <a:latin typeface="Montserrat" panose="020B0604020202020204" charset="0"/>
              </a:rPr>
              <a:t>...</a:t>
            </a: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24F4B988-08F8-42A1-8581-CBCD67B79D07}"/>
              </a:ext>
            </a:extLst>
          </p:cNvPr>
          <p:cNvCxnSpPr/>
          <p:nvPr/>
        </p:nvCxnSpPr>
        <p:spPr>
          <a:xfrm>
            <a:off x="5858691" y="3069771"/>
            <a:ext cx="22206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7C2B5B3A-0BBF-4739-8204-48674D2E442A}"/>
              </a:ext>
            </a:extLst>
          </p:cNvPr>
          <p:cNvCxnSpPr/>
          <p:nvPr/>
        </p:nvCxnSpPr>
        <p:spPr>
          <a:xfrm>
            <a:off x="5858691" y="3261359"/>
            <a:ext cx="22206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690EA19-3835-4A88-9288-D883F7D79BCB}"/>
              </a:ext>
            </a:extLst>
          </p:cNvPr>
          <p:cNvCxnSpPr/>
          <p:nvPr/>
        </p:nvCxnSpPr>
        <p:spPr>
          <a:xfrm>
            <a:off x="5858691" y="3433911"/>
            <a:ext cx="22206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ECE4D043-C3DB-4A9C-8DD4-F88A7035FEE3}"/>
              </a:ext>
            </a:extLst>
          </p:cNvPr>
          <p:cNvCxnSpPr/>
          <p:nvPr/>
        </p:nvCxnSpPr>
        <p:spPr>
          <a:xfrm>
            <a:off x="5873924" y="3614057"/>
            <a:ext cx="22206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29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5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4294967295"/>
          </p:nvPr>
        </p:nvSpPr>
        <p:spPr>
          <a:xfrm>
            <a:off x="1042444" y="876013"/>
            <a:ext cx="7396162" cy="2526861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base jumping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salto base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bungee jumping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puénting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inline skating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patinaje en línea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rollerblading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patinaje sobre ruedas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kayaking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practicar kayak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rafting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rafting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skydiving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paracaidismo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bicicle motocross (BMX)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ciclocross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motocrorss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motocross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rock climbing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escalada en roca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surfing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surfear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waterskiing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esquí acuático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skiing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esquí en la nieve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snowboarding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tabla de nieve</a:t>
            </a:r>
            <a:endParaRPr lang="es-ES" sz="1100" b="1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snowmobile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moto de nieve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skateboarding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deslizarse con skate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rally-car racing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carrera de coches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adrenaline rush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subidón de adrenalina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train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entrenar</a:t>
            </a: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VOCABULARY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ADVENTURE SPORTS</a:t>
            </a:r>
            <a:endParaRPr u="sng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8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6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4294967295"/>
          </p:nvPr>
        </p:nvSpPr>
        <p:spPr>
          <a:xfrm>
            <a:off x="1042444" y="876013"/>
            <a:ext cx="7396162" cy="184759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drawing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dibujo (lápiz) 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-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 b="1">
                <a:sym typeface="Wingdings" panose="05000000000000000000" pitchFamily="2" charset="2"/>
              </a:rPr>
              <a:t>drawer</a:t>
            </a:r>
            <a:endParaRPr lang="es-ES" sz="1100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sculpture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escultura 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–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 b="1">
                <a:sym typeface="Wingdings" panose="05000000000000000000" pitchFamily="2" charset="2"/>
              </a:rPr>
              <a:t>sculptor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graffiti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grafiti 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–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 b="1">
                <a:sym typeface="Wingdings" panose="05000000000000000000" pitchFamily="2" charset="2"/>
              </a:rPr>
              <a:t>graffiti artist</a:t>
            </a:r>
            <a:endParaRPr lang="es-ES" sz="1100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pottery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alfarería 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-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 b="1">
                <a:sym typeface="Wingdings" panose="05000000000000000000" pitchFamily="2" charset="2"/>
              </a:rPr>
              <a:t>potter</a:t>
            </a:r>
            <a:endParaRPr lang="es-ES" sz="1100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portait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retrato 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-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 b="1">
                <a:sym typeface="Wingdings" panose="05000000000000000000" pitchFamily="2" charset="2"/>
              </a:rPr>
              <a:t>painter</a:t>
            </a:r>
            <a:endParaRPr lang="es-ES" sz="1100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photograph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fotografía 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-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 b="1">
                <a:sym typeface="Wingdings" panose="05000000000000000000" pitchFamily="2" charset="2"/>
              </a:rPr>
              <a:t>photographer</a:t>
            </a:r>
            <a:endParaRPr lang="es-ES" sz="1100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landscape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paisaje </a:t>
            </a:r>
            <a:r>
              <a:rPr lang="es-ES" sz="1100" b="1">
                <a:solidFill>
                  <a:schemeClr val="accent3"/>
                </a:solidFill>
                <a:sym typeface="Wingdings" panose="05000000000000000000" pitchFamily="2" charset="2"/>
              </a:rPr>
              <a:t>–</a:t>
            </a:r>
            <a:r>
              <a:rPr lang="es-ES" sz="1100">
                <a:sym typeface="Wingdings" panose="05000000000000000000" pitchFamily="2" charset="2"/>
              </a:rPr>
              <a:t> </a:t>
            </a:r>
            <a:r>
              <a:rPr lang="es-ES" sz="1100" b="1">
                <a:sym typeface="Wingdings" panose="05000000000000000000" pitchFamily="2" charset="2"/>
              </a:rPr>
              <a:t>drawer/painter</a:t>
            </a:r>
            <a:endParaRPr lang="es-ES" sz="1100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installation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instalación (el lugar es la obra de arte)</a:t>
            </a:r>
            <a:endParaRPr lang="es-ES" sz="1100" b="1">
              <a:sym typeface="Wingdings" panose="05000000000000000000" pitchFamily="2" charset="2"/>
            </a:endParaRP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still life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bodegón (objetos inanimados)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print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impreso, grabado, estampado</a:t>
            </a: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VOCABULARY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VISUAL ART</a:t>
            </a:r>
            <a:endParaRPr u="sng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833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>
            <a:off x="327750" y="1066338"/>
            <a:ext cx="84885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VOCABULARY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PHRASAL VERBS</a:t>
            </a:r>
            <a:endParaRPr u="sng">
              <a:solidFill>
                <a:schemeClr val="accent3"/>
              </a:solidFill>
            </a:endParaRPr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2"/>
          </p:nvPr>
        </p:nvSpPr>
        <p:spPr>
          <a:xfrm>
            <a:off x="881999" y="1654350"/>
            <a:ext cx="7396091" cy="20292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/>
              <a:t>find out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averiguar, descubrir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set up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fundar, iniciar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log on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iniciar sesión, conectarse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look up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buscar (diccionario, lista)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look for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buscar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turn off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apagar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turn on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encender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turn up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s-ES" sz="1100">
                <a:sym typeface="Wingdings" panose="05000000000000000000" pitchFamily="2" charset="2"/>
              </a:rPr>
              <a:t>subir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turn down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bajar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give back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dar de vuelta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call back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devolver llamada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catch up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ponerse al día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give up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100">
                <a:sym typeface="Wingdings" panose="05000000000000000000" pitchFamily="2" charset="2"/>
              </a:rPr>
              <a:t> rendirse</a:t>
            </a:r>
          </a:p>
          <a:p>
            <a:pPr marL="90488" indent="-90488">
              <a:buClr>
                <a:schemeClr val="accent3"/>
              </a:buClr>
              <a:buSzPts val="1100"/>
            </a:pPr>
            <a:r>
              <a:rPr lang="es-ES" sz="1100" b="1">
                <a:sym typeface="Wingdings" panose="05000000000000000000" pitchFamily="2" charset="2"/>
              </a:rPr>
              <a:t>get used to </a:t>
            </a:r>
            <a:r>
              <a:rPr lang="es-ES" sz="1100">
                <a:solidFill>
                  <a:schemeClr val="accent3"/>
                </a:solidFill>
                <a:sym typeface="Wingdings" panose="05000000000000000000" pitchFamily="2" charset="2"/>
              </a:rPr>
              <a:t> </a:t>
            </a:r>
            <a:r>
              <a:rPr lang="es-ES" sz="1100">
                <a:sym typeface="Wingdings" panose="05000000000000000000" pitchFamily="2" charset="2"/>
              </a:rPr>
              <a:t>acostumbrarse a</a:t>
            </a:r>
            <a:endParaRPr lang="es-ES" sz="1100" b="1">
              <a:sym typeface="Wingdings" panose="05000000000000000000" pitchFamily="2" charset="2"/>
            </a:endParaRPr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4297659" y="5102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6178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8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27025" y="436104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VOCABULARY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-ED / -ING ADJECTIVES</a:t>
            </a:r>
            <a:endParaRPr u="sng">
              <a:solidFill>
                <a:schemeClr val="accent3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624FEA0-6DF8-470B-B9D6-B454BC75C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36185"/>
              </p:ext>
            </p:extLst>
          </p:nvPr>
        </p:nvGraphicFramePr>
        <p:xfrm>
          <a:off x="561269" y="1040155"/>
          <a:ext cx="8072808" cy="36576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632819">
                  <a:extLst>
                    <a:ext uri="{9D8B030D-6E8A-4147-A177-3AD203B41FA5}">
                      <a16:colId xmlns:a16="http://schemas.microsoft.com/office/drawing/2014/main" val="2231561934"/>
                    </a:ext>
                  </a:extLst>
                </a:gridCol>
                <a:gridCol w="3004457">
                  <a:extLst>
                    <a:ext uri="{9D8B030D-6E8A-4147-A177-3AD203B41FA5}">
                      <a16:colId xmlns:a16="http://schemas.microsoft.com/office/drawing/2014/main" val="2062383837"/>
                    </a:ext>
                  </a:extLst>
                </a:gridCol>
                <a:gridCol w="3435532">
                  <a:extLst>
                    <a:ext uri="{9D8B030D-6E8A-4147-A177-3AD203B41FA5}">
                      <a16:colId xmlns:a16="http://schemas.microsoft.com/office/drawing/2014/main" val="396520373"/>
                    </a:ext>
                  </a:extLst>
                </a:gridCol>
              </a:tblGrid>
              <a:tr h="147154">
                <a:tc rowSpan="2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Montserrat" panose="020B0604020202020204" charset="0"/>
                        </a:rPr>
                        <a:t>VERB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ADJECTIVE-ED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ADJECTIVE-ING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407759"/>
                  </a:ext>
                </a:extLst>
              </a:tr>
              <a:tr h="14715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SUFRE</a:t>
                      </a:r>
                      <a:r>
                        <a:rPr lang="es-ES" b="0">
                          <a:latin typeface="Montserrat" panose="020B0604020202020204" charset="0"/>
                        </a:rPr>
                        <a:t> la acción del verbo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PRODUCE</a:t>
                      </a:r>
                      <a:r>
                        <a:rPr lang="es-ES" b="0">
                          <a:latin typeface="Montserrat" panose="020B0604020202020204" charset="0"/>
                        </a:rPr>
                        <a:t> la acción del verbo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022499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embarass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embarassed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avergonzado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embarassing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vergonzoso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668265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bore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bored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aburrido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boring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que aburre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961365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worry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worried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preocupado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worrying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preocupante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884084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tire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tired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cansado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tiring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que cansa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191485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relax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relaxed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relajado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relaxing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relajante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008737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surprise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surprised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sorprendido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surprising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 </a:t>
                      </a:r>
                      <a:r>
                        <a:rPr lang="es-ES" b="0">
                          <a:latin typeface="Montserrat" panose="020B0604020202020204" charset="0"/>
                        </a:rPr>
                        <a:t>sorprendente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070092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excite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excited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emocionado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exciting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emocionante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194633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frighten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frightened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asustado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frightening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aterrador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824882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disappoint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disappointed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decepcionado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disappointing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</a:t>
                      </a:r>
                      <a:r>
                        <a:rPr lang="es-ES" b="0">
                          <a:latin typeface="Montserrat" panose="020B0604020202020204" charset="0"/>
                        </a:rPr>
                        <a:t> decepcionante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469584"/>
                  </a:ext>
                </a:extLst>
              </a:tr>
              <a:tr h="147154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latin typeface="Montserrat" panose="020B0604020202020204" charset="0"/>
                        </a:rPr>
                        <a:t>to amuse</a:t>
                      </a:r>
                    </a:p>
                  </a:txBody>
                  <a:tcPr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amused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 = </a:t>
                      </a:r>
                      <a:r>
                        <a:rPr lang="es-ES" b="0">
                          <a:latin typeface="Montserrat" panose="020B0604020202020204" charset="0"/>
                        </a:rPr>
                        <a:t>divertido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Montserrat" panose="020B0604020202020204" charset="0"/>
                        </a:rPr>
                        <a:t>amusing</a:t>
                      </a:r>
                      <a:r>
                        <a:rPr lang="es-ES" b="0">
                          <a:latin typeface="Montserrat" panose="020B0604020202020204" charset="0"/>
                        </a:rPr>
                        <a:t> </a:t>
                      </a:r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= </a:t>
                      </a:r>
                      <a:r>
                        <a:rPr lang="es-ES" b="0">
                          <a:latin typeface="Montserrat" panose="020B0604020202020204" charset="0"/>
                        </a:rPr>
                        <a:t>que divierte</a:t>
                      </a:r>
                      <a:endParaRPr lang="es-ES" b="1"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105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583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-58804" y="1557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9</a:t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4294967295"/>
          </p:nvPr>
        </p:nvSpPr>
        <p:spPr>
          <a:xfrm>
            <a:off x="352698" y="445745"/>
            <a:ext cx="8489950" cy="39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GRAMMAR</a:t>
            </a:r>
            <a:r>
              <a:rPr lang="es-ES"/>
              <a:t>:</a:t>
            </a:r>
            <a:br>
              <a:rPr lang="es-ES"/>
            </a:br>
            <a:r>
              <a:rPr lang="es-ES">
                <a:solidFill>
                  <a:schemeClr val="accent3"/>
                </a:solidFill>
              </a:rPr>
              <a:t>PRESENT SIMPLE</a:t>
            </a:r>
            <a:endParaRPr u="sng">
              <a:solidFill>
                <a:schemeClr val="accent3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49A95DA-BC17-473F-A12D-5742AE15F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094273"/>
              </p:ext>
            </p:extLst>
          </p:nvPr>
        </p:nvGraphicFramePr>
        <p:xfrm>
          <a:off x="470734" y="1174852"/>
          <a:ext cx="3747316" cy="2987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47316">
                  <a:extLst>
                    <a:ext uri="{9D8B030D-6E8A-4147-A177-3AD203B41FA5}">
                      <a16:colId xmlns:a16="http://schemas.microsoft.com/office/drawing/2014/main" val="236498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PRESENT SIMPLE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44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(+) 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581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-I/You/We/They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-He/She/It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V-S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endParaRPr lang="es-ES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98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(-)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307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-I/You/We/They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DON’T 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-He/She/It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DO</a:t>
                      </a:r>
                      <a:r>
                        <a:rPr lang="es-ES" b="1" u="sng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ESN’T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endParaRPr lang="es-ES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237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3"/>
                          </a:solidFill>
                          <a:latin typeface="Montserrat" panose="020B0604020202020204" charset="0"/>
                        </a:rPr>
                        <a:t>(?)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7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Do/Do</a:t>
                      </a:r>
                      <a:r>
                        <a:rPr lang="es-ES" b="1" u="sng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es</a:t>
                      </a:r>
                      <a:r>
                        <a:rPr lang="es-ES" b="0" u="none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+ SUBJECT +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V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+ COM.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?</a:t>
                      </a:r>
                    </a:p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</a:t>
                      </a:r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-Yes,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DO/DOES</a:t>
                      </a:r>
                      <a:endParaRPr lang="es-ES" b="0">
                        <a:solidFill>
                          <a:schemeClr val="bg1"/>
                        </a:solidFill>
                        <a:latin typeface="Montserrat" panose="020B0604020202020204" charset="0"/>
                      </a:endParaRPr>
                    </a:p>
                    <a:p>
                      <a:r>
                        <a:rPr lang="es-ES" b="0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      -No, SUBJECT </a:t>
                      </a:r>
                      <a:r>
                        <a:rPr lang="es-ES" b="1">
                          <a:solidFill>
                            <a:schemeClr val="bg1"/>
                          </a:solidFill>
                          <a:latin typeface="Montserrat" panose="020B0604020202020204" charset="0"/>
                        </a:rPr>
                        <a:t>DON’T/DOESN’T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922623"/>
                  </a:ext>
                </a:extLst>
              </a:tr>
            </a:tbl>
          </a:graphicData>
        </a:graphic>
      </p:graphicFrame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6D407A9E-B18D-4023-AB93-B6014039F4B0}"/>
              </a:ext>
            </a:extLst>
          </p:cNvPr>
          <p:cNvCxnSpPr/>
          <p:nvPr/>
        </p:nvCxnSpPr>
        <p:spPr>
          <a:xfrm>
            <a:off x="4218050" y="1319349"/>
            <a:ext cx="67273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F6004B77-3D27-440D-8794-F0F9CAA7FBC5}"/>
              </a:ext>
            </a:extLst>
          </p:cNvPr>
          <p:cNvSpPr txBox="1"/>
          <p:nvPr/>
        </p:nvSpPr>
        <p:spPr>
          <a:xfrm>
            <a:off x="404948" y="876013"/>
            <a:ext cx="1704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3"/>
                </a:solidFill>
                <a:latin typeface="Montserrat" panose="020B0604020202020204" charset="0"/>
              </a:rPr>
              <a:t>Routines, habits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9E05FCF-2565-45FE-8359-79AA08C29874}"/>
              </a:ext>
            </a:extLst>
          </p:cNvPr>
          <p:cNvSpPr txBox="1"/>
          <p:nvPr/>
        </p:nvSpPr>
        <p:spPr>
          <a:xfrm>
            <a:off x="4830088" y="1163953"/>
            <a:ext cx="2658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sng">
                <a:solidFill>
                  <a:schemeClr val="accent3"/>
                </a:solidFill>
                <a:latin typeface="Montserrat" panose="020B0604020202020204" charset="0"/>
              </a:rPr>
              <a:t>TIME EXPRESSIONS</a:t>
            </a:r>
          </a:p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ADVERBS OF FREQUENCY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4A06180F-0C82-4E21-841F-1893D40E455B}"/>
              </a:ext>
            </a:extLst>
          </p:cNvPr>
          <p:cNvCxnSpPr>
            <a:cxnSpLocks/>
          </p:cNvCxnSpPr>
          <p:nvPr/>
        </p:nvCxnSpPr>
        <p:spPr>
          <a:xfrm flipV="1">
            <a:off x="6151992" y="1952565"/>
            <a:ext cx="0" cy="21749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8C33D5A-EBB2-403E-BB2F-EB4B78C31F1C}"/>
              </a:ext>
            </a:extLst>
          </p:cNvPr>
          <p:cNvSpPr txBox="1"/>
          <p:nvPr/>
        </p:nvSpPr>
        <p:spPr>
          <a:xfrm>
            <a:off x="5870974" y="1687173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100%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AF73B0E-108A-4E5C-9A79-D6516AC6AE87}"/>
              </a:ext>
            </a:extLst>
          </p:cNvPr>
          <p:cNvSpPr txBox="1"/>
          <p:nvPr/>
        </p:nvSpPr>
        <p:spPr>
          <a:xfrm>
            <a:off x="5920198" y="4085145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0%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F6F2E66-B22B-4315-A7F7-AA6E85DAC8C6}"/>
              </a:ext>
            </a:extLst>
          </p:cNvPr>
          <p:cNvSpPr txBox="1"/>
          <p:nvPr/>
        </p:nvSpPr>
        <p:spPr>
          <a:xfrm>
            <a:off x="4283836" y="1994950"/>
            <a:ext cx="1856597" cy="1994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always</a:t>
            </a:r>
          </a:p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usually</a:t>
            </a:r>
          </a:p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often</a:t>
            </a:r>
          </a:p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sometimes</a:t>
            </a:r>
          </a:p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rarely/hardly ever</a:t>
            </a:r>
          </a:p>
          <a:p>
            <a:pPr algn="r">
              <a:lnSpc>
                <a:spcPct val="150000"/>
              </a:lnSpc>
            </a:pP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never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79873D-8125-475F-927C-36FAC9D38AB7}"/>
              </a:ext>
            </a:extLst>
          </p:cNvPr>
          <p:cNvSpPr txBox="1"/>
          <p:nvPr/>
        </p:nvSpPr>
        <p:spPr>
          <a:xfrm>
            <a:off x="6140433" y="1997965"/>
            <a:ext cx="1308371" cy="19949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siempre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usualmente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a menudo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a veces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raramente</a:t>
            </a:r>
          </a:p>
          <a:p>
            <a:pPr>
              <a:lnSpc>
                <a:spcPct val="150000"/>
              </a:lnSpc>
            </a:pPr>
            <a:r>
              <a:rPr lang="es-ES" b="1">
                <a:solidFill>
                  <a:schemeClr val="tx1"/>
                </a:solidFill>
                <a:latin typeface="Montserrat" panose="020B0604020202020204" charset="0"/>
              </a:rPr>
              <a:t>nunca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2A5A63B7-5245-4F3C-84FB-816A38CD5FB1}"/>
              </a:ext>
            </a:extLst>
          </p:cNvPr>
          <p:cNvSpPr/>
          <p:nvPr/>
        </p:nvSpPr>
        <p:spPr>
          <a:xfrm>
            <a:off x="7315392" y="1744573"/>
            <a:ext cx="170607" cy="2495657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0F9209B-23FB-4187-943F-AE64C9D8C64A}"/>
              </a:ext>
            </a:extLst>
          </p:cNvPr>
          <p:cNvSpPr txBox="1"/>
          <p:nvPr/>
        </p:nvSpPr>
        <p:spPr>
          <a:xfrm>
            <a:off x="7409796" y="2730791"/>
            <a:ext cx="1396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Before</a:t>
            </a:r>
            <a:r>
              <a:rPr lang="es-ES">
                <a:solidFill>
                  <a:schemeClr val="bg1"/>
                </a:solidFill>
                <a:latin typeface="Montserrat" panose="020B0604020202020204" charset="0"/>
              </a:rPr>
              <a:t> verb</a:t>
            </a:r>
          </a:p>
          <a:p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After</a:t>
            </a:r>
            <a:r>
              <a:rPr lang="es-ES">
                <a:solidFill>
                  <a:schemeClr val="bg1"/>
                </a:solidFill>
                <a:latin typeface="Montserrat" panose="020B0604020202020204" charset="0"/>
              </a:rPr>
              <a:t> verb</a:t>
            </a:r>
            <a:r>
              <a:rPr lang="es-ES" b="1">
                <a:solidFill>
                  <a:schemeClr val="bg1"/>
                </a:solidFill>
                <a:latin typeface="Montserrat" panose="020B0604020202020204" charset="0"/>
              </a:rPr>
              <a:t> be</a:t>
            </a:r>
            <a:endParaRPr lang="es-ES">
              <a:solidFill>
                <a:schemeClr val="bg1"/>
              </a:solidFill>
              <a:latin typeface="Montserr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800889"/>
      </p:ext>
    </p:extLst>
  </p:cSld>
  <p:clrMapOvr>
    <a:masterClrMapping/>
  </p:clrMapOvr>
</p:sld>
</file>

<file path=ppt/theme/theme1.xml><?xml version="1.0" encoding="utf-8"?>
<a:theme xmlns:a="http://schemas.openxmlformats.org/drawingml/2006/main" name="Rosalind template">
  <a:themeElements>
    <a:clrScheme name="Custom 347">
      <a:dk1>
        <a:srgbClr val="3A343A"/>
      </a:dk1>
      <a:lt1>
        <a:srgbClr val="FFFFFF"/>
      </a:lt1>
      <a:dk2>
        <a:srgbClr val="7C727C"/>
      </a:dk2>
      <a:lt2>
        <a:srgbClr val="E9E0E9"/>
      </a:lt2>
      <a:accent1>
        <a:srgbClr val="FF0066"/>
      </a:accent1>
      <a:accent2>
        <a:srgbClr val="800080"/>
      </a:accent2>
      <a:accent3>
        <a:srgbClr val="33CCCC"/>
      </a:accent3>
      <a:accent4>
        <a:srgbClr val="48E4A6"/>
      </a:accent4>
      <a:accent5>
        <a:srgbClr val="BCE63F"/>
      </a:accent5>
      <a:accent6>
        <a:srgbClr val="FFCF3E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1681</Words>
  <Application>Microsoft Office PowerPoint</Application>
  <PresentationFormat>Presentación en pantalla (16:9)</PresentationFormat>
  <Paragraphs>390</Paragraphs>
  <Slides>18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Montserrat</vt:lpstr>
      <vt:lpstr>Vidaloka</vt:lpstr>
      <vt:lpstr>Arial</vt:lpstr>
      <vt:lpstr>Wingdings</vt:lpstr>
      <vt:lpstr>Rosalind template</vt:lpstr>
      <vt:lpstr>ENGLISH UNITS 0 - 3</vt:lpstr>
      <vt:lpstr>VOCABULARY: COMMUNICATION VERBS</vt:lpstr>
      <vt:lpstr>VOCABULARY: TECHNOLOGY</vt:lpstr>
      <vt:lpstr>VOCABULARY: OLIVER TWIST</vt:lpstr>
      <vt:lpstr>VOCABULARY: ADVENTURE SPORTS</vt:lpstr>
      <vt:lpstr>VOCABULARY: VISUAL ART</vt:lpstr>
      <vt:lpstr>VOCABULARY: PHRASAL VERBS</vt:lpstr>
      <vt:lpstr>VOCABULARY: -ED / -ING ADJECTIVES</vt:lpstr>
      <vt:lpstr>GRAMMAR: PRESENT SIMPLE</vt:lpstr>
      <vt:lpstr>GRAMMAR: PRESENT CONTINUOUS</vt:lpstr>
      <vt:lpstr>GRAMMAR: PAST SIMPLE &amp; PAST CONTINUOUS</vt:lpstr>
      <vt:lpstr>GRAMMAR: PRESENT PERFECT</vt:lpstr>
      <vt:lpstr>GRAMMAR: PRESENT PERFECT VS PAST SIMPLE</vt:lpstr>
      <vt:lpstr>Presentación de PowerPoint</vt:lpstr>
      <vt:lpstr>GRAMMAR: COUNTABLE &amp; UNCOUNTABLE NOUNS</vt:lpstr>
      <vt:lpstr>Presentación de PowerPoint</vt:lpstr>
      <vt:lpstr>GRAMMAR: ADVERBS OF DEGREE</vt:lpstr>
      <vt:lpstr>GRAMMAR: COMPARATIVE &amp; SUPERLATIVE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UNITS 0 - 3</dc:title>
  <cp:lastModifiedBy>Eva Arnau</cp:lastModifiedBy>
  <cp:revision>26</cp:revision>
  <dcterms:modified xsi:type="dcterms:W3CDTF">2022-06-05T17:18:44Z</dcterms:modified>
</cp:coreProperties>
</file>