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2"/>
  </p:notesMasterIdLst>
  <p:sldIdLst>
    <p:sldId id="256" r:id="rId2"/>
    <p:sldId id="257" r:id="rId3"/>
    <p:sldId id="258" r:id="rId4"/>
    <p:sldId id="295" r:id="rId5"/>
    <p:sldId id="296" r:id="rId6"/>
    <p:sldId id="311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</p:sldIdLst>
  <p:sldSz cx="9144000" cy="5143500" type="screen16x9"/>
  <p:notesSz cx="6858000" cy="9144000"/>
  <p:embeddedFontLst>
    <p:embeddedFont>
      <p:font typeface="Alef" panose="00000500000000000000" pitchFamily="2" charset="-79"/>
      <p:regular r:id="rId23"/>
      <p:bold r:id="rId24"/>
    </p:embeddedFont>
    <p:embeddedFont>
      <p:font typeface="Amatic SC" panose="020B0604020202020204" charset="-79"/>
      <p:regular r:id="rId25"/>
      <p:bold r:id="rId26"/>
    </p:embeddedFont>
    <p:embeddedFont>
      <p:font typeface="Caveat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38BD12-EAE8-4576-9333-31C1577E420B}">
  <a:tblStyle styleId="{D538BD12-EAE8-4576-9333-31C1577E42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87734F6-05E5-4954-8C8A-BEEB59E1C33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3491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6400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2349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7666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6581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5207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3814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3112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4352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8022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019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221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5178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7860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00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0825" y="972913"/>
            <a:ext cx="5051951" cy="319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765775" y="1645750"/>
            <a:ext cx="4227000" cy="14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1412975" y="1287950"/>
            <a:ext cx="3530700" cy="323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5156126" y="1287950"/>
            <a:ext cx="3530700" cy="323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lvl="1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lvl="2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lvl="3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lvl="4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lvl="5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lvl="6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lvl="7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lvl="8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lvl="2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lvl="3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lvl="4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lvl="5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lvl="6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lvl="7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lvl="8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ctrTitle"/>
          </p:nvPr>
        </p:nvSpPr>
        <p:spPr>
          <a:xfrm>
            <a:off x="2765775" y="1645750"/>
            <a:ext cx="4227000" cy="14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VALENCIÀ</a:t>
            </a:r>
            <a:br>
              <a:rPr lang="es-ES"/>
            </a:br>
            <a:r>
              <a:rPr lang="es-ES">
                <a:solidFill>
                  <a:schemeClr val="accent6"/>
                </a:solidFill>
              </a:rPr>
              <a:t>UNITAT 8-9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2" name="Google Shape;51;p12">
            <a:extLst>
              <a:ext uri="{FF2B5EF4-FFF2-40B4-BE49-F238E27FC236}">
                <a16:creationId xmlns:a16="http://schemas.microsoft.com/office/drawing/2014/main" id="{E3CBBB22-7DCB-4A03-B8BD-C0B43F92390B}"/>
              </a:ext>
            </a:extLst>
          </p:cNvPr>
          <p:cNvSpPr txBox="1">
            <a:spLocks/>
          </p:cNvSpPr>
          <p:nvPr/>
        </p:nvSpPr>
        <p:spPr>
          <a:xfrm>
            <a:off x="1565385" y="432718"/>
            <a:ext cx="7273800" cy="546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>
              <a:buClr>
                <a:schemeClr val="accent6"/>
              </a:buClr>
            </a:pPr>
            <a:r>
              <a:rPr lang="es-ES">
                <a:solidFill>
                  <a:schemeClr val="accent6"/>
                </a:solidFill>
              </a:rPr>
              <a:t>ESCRIVIM </a:t>
            </a:r>
            <a:r>
              <a:rPr lang="es-ES" u="sng">
                <a:solidFill>
                  <a:schemeClr val="accent6"/>
                </a:solidFill>
              </a:rPr>
              <a:t>TX</a:t>
            </a:r>
            <a:r>
              <a:rPr lang="es-ES">
                <a:solidFill>
                  <a:schemeClr val="accent6"/>
                </a:solidFill>
              </a:rPr>
              <a:t>:</a:t>
            </a:r>
          </a:p>
        </p:txBody>
      </p:sp>
      <p:sp>
        <p:nvSpPr>
          <p:cNvPr id="13" name="Google Shape;53;p12">
            <a:extLst>
              <a:ext uri="{FF2B5EF4-FFF2-40B4-BE49-F238E27FC236}">
                <a16:creationId xmlns:a16="http://schemas.microsoft.com/office/drawing/2014/main" id="{C91A25E3-8987-456D-BB51-8017D07AE267}"/>
              </a:ext>
            </a:extLst>
          </p:cNvPr>
          <p:cNvSpPr txBox="1">
            <a:spLocks/>
          </p:cNvSpPr>
          <p:nvPr/>
        </p:nvSpPr>
        <p:spPr>
          <a:xfrm>
            <a:off x="1565387" y="956204"/>
            <a:ext cx="7530122" cy="1011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marL="90488" indent="-90488">
              <a:lnSpc>
                <a:spcPct val="120000"/>
              </a:lnSpc>
              <a:buClr>
                <a:schemeClr val="accent6"/>
              </a:buClr>
              <a:buSzPts val="1100"/>
            </a:pPr>
            <a:r>
              <a:rPr lang="es-ES" sz="1800" b="1"/>
              <a:t>Enmig de paraula entre vocals</a:t>
            </a:r>
            <a:r>
              <a:rPr lang="es-ES" sz="1800"/>
              <a:t>: </a:t>
            </a:r>
            <a:r>
              <a:rPr lang="es-ES" sz="1800" i="1"/>
              <a:t>batxillerat, clòtxina, botxí.</a:t>
            </a:r>
          </a:p>
          <a:p>
            <a:pPr marL="90488" indent="-90488">
              <a:lnSpc>
                <a:spcPct val="120000"/>
              </a:lnSpc>
              <a:buClr>
                <a:schemeClr val="accent6"/>
              </a:buClr>
              <a:buSzPts val="1100"/>
            </a:pPr>
            <a:r>
              <a:rPr lang="es-ES" sz="1800" b="1"/>
              <a:t>Al final de paraula</a:t>
            </a:r>
            <a:r>
              <a:rPr lang="es-ES" sz="1800"/>
              <a:t> si paraules de la mateixa família lèxica tenen </a:t>
            </a:r>
            <a:r>
              <a:rPr lang="es-ES" sz="1800" b="1"/>
              <a:t>tx</a:t>
            </a:r>
            <a:r>
              <a:rPr lang="es-ES" sz="1800"/>
              <a:t>: </a:t>
            </a:r>
            <a:r>
              <a:rPr lang="es-ES" sz="1800" i="1"/>
              <a:t>cartutx (cartutxera).</a:t>
            </a:r>
          </a:p>
          <a:p>
            <a:pPr marL="90488" indent="-90488">
              <a:lnSpc>
                <a:spcPct val="120000"/>
              </a:lnSpc>
              <a:buClr>
                <a:schemeClr val="accent6"/>
              </a:buClr>
              <a:buSzPts val="1100"/>
            </a:pPr>
            <a:r>
              <a:rPr lang="es-ES" sz="1800" b="1"/>
              <a:t>Excepcions d’estrangerismes:</a:t>
            </a:r>
            <a:r>
              <a:rPr lang="es-ES" sz="1800"/>
              <a:t> </a:t>
            </a:r>
            <a:r>
              <a:rPr lang="es-ES" sz="1800" i="1"/>
              <a:t>txapela, Txad, Txèquia, txec.</a:t>
            </a:r>
            <a:endParaRPr lang="es-ES" sz="1800" b="1"/>
          </a:p>
        </p:txBody>
      </p:sp>
      <p:sp>
        <p:nvSpPr>
          <p:cNvPr id="15" name="Google Shape;51;p12">
            <a:extLst>
              <a:ext uri="{FF2B5EF4-FFF2-40B4-BE49-F238E27FC236}">
                <a16:creationId xmlns:a16="http://schemas.microsoft.com/office/drawing/2014/main" id="{C0DBDCA9-E3A6-4AAD-AF1C-28E1D978D7DA}"/>
              </a:ext>
            </a:extLst>
          </p:cNvPr>
          <p:cNvSpPr txBox="1">
            <a:spLocks/>
          </p:cNvSpPr>
          <p:nvPr/>
        </p:nvSpPr>
        <p:spPr>
          <a:xfrm>
            <a:off x="1572313" y="2102191"/>
            <a:ext cx="7273800" cy="546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>
              <a:buClr>
                <a:schemeClr val="accent6"/>
              </a:buClr>
            </a:pPr>
            <a:r>
              <a:rPr lang="es-ES">
                <a:solidFill>
                  <a:schemeClr val="accent6"/>
                </a:solidFill>
              </a:rPr>
              <a:t>ESCRIVIM </a:t>
            </a:r>
            <a:r>
              <a:rPr lang="es-ES" u="sng">
                <a:solidFill>
                  <a:schemeClr val="accent6"/>
                </a:solidFill>
              </a:rPr>
              <a:t>IG</a:t>
            </a:r>
            <a:r>
              <a:rPr lang="es-ES">
                <a:solidFill>
                  <a:schemeClr val="accent6"/>
                </a:solidFill>
              </a:rPr>
              <a:t>:</a:t>
            </a:r>
          </a:p>
        </p:txBody>
      </p:sp>
      <p:sp>
        <p:nvSpPr>
          <p:cNvPr id="16" name="Google Shape;53;p12">
            <a:extLst>
              <a:ext uri="{FF2B5EF4-FFF2-40B4-BE49-F238E27FC236}">
                <a16:creationId xmlns:a16="http://schemas.microsoft.com/office/drawing/2014/main" id="{FA791F5E-B0E4-49EF-9733-8AD3A6473D63}"/>
              </a:ext>
            </a:extLst>
          </p:cNvPr>
          <p:cNvSpPr txBox="1">
            <a:spLocks/>
          </p:cNvSpPr>
          <p:nvPr/>
        </p:nvSpPr>
        <p:spPr>
          <a:xfrm>
            <a:off x="1572315" y="2625678"/>
            <a:ext cx="7384661" cy="373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marL="90488" indent="-90488">
              <a:lnSpc>
                <a:spcPct val="120000"/>
              </a:lnSpc>
              <a:buClr>
                <a:schemeClr val="accent6"/>
              </a:buClr>
              <a:buSzPts val="1100"/>
            </a:pPr>
            <a:r>
              <a:rPr lang="es-ES" sz="1800" b="1"/>
              <a:t>Al final de paraula</a:t>
            </a:r>
            <a:r>
              <a:rPr lang="es-ES" sz="1800"/>
              <a:t> si paraules de la mateixa família lèxica tenen </a:t>
            </a:r>
            <a:r>
              <a:rPr lang="es-ES" sz="1800" b="1"/>
              <a:t>g/j</a:t>
            </a:r>
            <a:r>
              <a:rPr lang="es-ES" sz="1800"/>
              <a:t> o </a:t>
            </a:r>
            <a:r>
              <a:rPr lang="es-ES" sz="1800" b="1"/>
              <a:t>tg/tj</a:t>
            </a:r>
            <a:r>
              <a:rPr lang="es-ES" sz="1800"/>
              <a:t>: </a:t>
            </a:r>
            <a:r>
              <a:rPr lang="es-ES" sz="1800" i="1"/>
              <a:t>assaig </a:t>
            </a:r>
            <a:r>
              <a:rPr lang="es-ES" sz="1800" i="1">
                <a:solidFill>
                  <a:schemeClr val="accent6"/>
                </a:solidFill>
              </a:rPr>
              <a:t>-&gt; </a:t>
            </a:r>
            <a:r>
              <a:rPr lang="es-ES" sz="1800" i="1"/>
              <a:t>assajar</a:t>
            </a:r>
            <a:r>
              <a:rPr lang="es-ES" sz="1800"/>
              <a:t> </a:t>
            </a:r>
            <a:endParaRPr lang="es-ES" sz="1800" b="1"/>
          </a:p>
        </p:txBody>
      </p:sp>
    </p:spTree>
    <p:extLst>
      <p:ext uri="{BB962C8B-B14F-4D97-AF65-F5344CB8AC3E}">
        <p14:creationId xmlns:p14="http://schemas.microsoft.com/office/powerpoint/2010/main" val="3376007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1623841" y="960126"/>
            <a:ext cx="7384661" cy="34585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20000"/>
              </a:lnSpc>
              <a:buClr>
                <a:schemeClr val="accent6"/>
              </a:buClr>
              <a:buSzPts val="1100"/>
              <a:buNone/>
            </a:pPr>
            <a:r>
              <a:rPr lang="es-ES" sz="1800"/>
              <a:t>Generalment, els numerals s’escriuen amb </a:t>
            </a:r>
            <a:r>
              <a:rPr lang="es-ES" sz="1800" b="1"/>
              <a:t>lletres</a:t>
            </a:r>
            <a:r>
              <a:rPr lang="es-ES" sz="1800"/>
              <a:t>, encara que hi ha algunes excepcions:</a:t>
            </a:r>
          </a:p>
        </p:txBody>
      </p:sp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360363" lvl="0" indent="-334963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+mj-lt"/>
              <a:buAutoNum type="arabicPeriod" startAt="5"/>
              <a:tabLst>
                <a:tab pos="360363" algn="l"/>
              </a:tabLst>
            </a:pPr>
            <a:r>
              <a:rPr lang="es-ES"/>
              <a:t>L’ESCRIPTURA DELS NUMERALS</a:t>
            </a:r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43D8CE6D-7B17-492D-892C-47968D36C60C}"/>
              </a:ext>
            </a:extLst>
          </p:cNvPr>
          <p:cNvCxnSpPr>
            <a:cxnSpLocks/>
          </p:cNvCxnSpPr>
          <p:nvPr/>
        </p:nvCxnSpPr>
        <p:spPr>
          <a:xfrm>
            <a:off x="1558458" y="1007950"/>
            <a:ext cx="0" cy="29803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11" name="Tabla 2">
            <a:extLst>
              <a:ext uri="{FF2B5EF4-FFF2-40B4-BE49-F238E27FC236}">
                <a16:creationId xmlns:a16="http://schemas.microsoft.com/office/drawing/2014/main" id="{D5B77BF0-0B23-4708-973C-6578A2550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572491"/>
              </p:ext>
            </p:extLst>
          </p:nvPr>
        </p:nvGraphicFramePr>
        <p:xfrm>
          <a:off x="1508769" y="1569965"/>
          <a:ext cx="7444315" cy="1676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19415">
                  <a:extLst>
                    <a:ext uri="{9D8B030D-6E8A-4147-A177-3AD203B41FA5}">
                      <a16:colId xmlns:a16="http://schemas.microsoft.com/office/drawing/2014/main" val="2302814549"/>
                    </a:ext>
                  </a:extLst>
                </a:gridCol>
                <a:gridCol w="3424900">
                  <a:extLst>
                    <a:ext uri="{9D8B030D-6E8A-4147-A177-3AD203B41FA5}">
                      <a16:colId xmlns:a16="http://schemas.microsoft.com/office/drawing/2014/main" val="14837702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latin typeface="Caveat" panose="020B0604020202020204" charset="0"/>
                        </a:rPr>
                        <a:t>S’ESCRIUEN AMB XIFRES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latin typeface="Caveat" panose="020B0604020202020204" charset="0"/>
                        </a:rPr>
                        <a:t>EXEMPLE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80223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388" indent="-179388">
                        <a:buClr>
                          <a:schemeClr val="accent6"/>
                        </a:buClr>
                        <a:buSzPct val="61000"/>
                        <a:buFont typeface="+mj-lt"/>
                        <a:buAutoNum type="arabicPeriod"/>
                      </a:pPr>
                      <a:r>
                        <a:rPr lang="es-ES" sz="1600" b="1">
                          <a:latin typeface="Caveat" panose="020B0604020202020204" charset="0"/>
                        </a:rPr>
                        <a:t>Quantitats seguides d’un símbol d’unitat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0" i="1">
                          <a:latin typeface="Caveat" panose="020B0604020202020204" charset="0"/>
                        </a:rPr>
                        <a:t>Recorreguérem </a:t>
                      </a:r>
                      <a:r>
                        <a:rPr lang="es-ES" sz="1600" b="0" i="1" u="sng">
                          <a:latin typeface="Caveat" panose="020B0604020202020204" charset="0"/>
                        </a:rPr>
                        <a:t>120 km</a:t>
                      </a:r>
                      <a:r>
                        <a:rPr lang="es-ES" sz="1600" b="0" i="1" u="none">
                          <a:latin typeface="Caveat" panose="020B0604020202020204" charset="0"/>
                        </a:rPr>
                        <a:t> en una moto.</a:t>
                      </a:r>
                      <a:endParaRPr lang="es-ES" sz="1600" b="0" i="1">
                        <a:latin typeface="Cavea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18951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388" indent="-179388">
                        <a:buClr>
                          <a:schemeClr val="accent6"/>
                        </a:buClr>
                        <a:buSzPct val="61000"/>
                        <a:buFont typeface="+mj-lt"/>
                        <a:buAutoNum type="arabicPeriod" startAt="2"/>
                      </a:pPr>
                      <a:r>
                        <a:rPr lang="es-ES" sz="1600">
                          <a:latin typeface="Caveat" panose="020B0604020202020204" charset="0"/>
                        </a:rPr>
                        <a:t>Els </a:t>
                      </a:r>
                      <a:r>
                        <a:rPr lang="es-ES" sz="1600" b="1">
                          <a:latin typeface="Caveat" panose="020B0604020202020204" charset="0"/>
                        </a:rPr>
                        <a:t>números d’ordre</a:t>
                      </a:r>
                      <a:r>
                        <a:rPr lang="es-ES" sz="1600" b="0">
                          <a:latin typeface="Caveat" panose="020B0604020202020204" charset="0"/>
                        </a:rPr>
                        <a:t>.</a:t>
                      </a:r>
                      <a:endParaRPr lang="es-ES" sz="1600">
                        <a:latin typeface="Caveat" panose="020B060402020202020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0" i="1">
                          <a:latin typeface="Caveat" panose="020B0604020202020204" charset="0"/>
                        </a:rPr>
                        <a:t>El mòbil d’Andreu és el </a:t>
                      </a:r>
                      <a:r>
                        <a:rPr lang="es-ES" sz="1600" b="0" i="1" u="sng">
                          <a:latin typeface="Caveat" panose="020B0604020202020204" charset="0"/>
                        </a:rPr>
                        <a:t>622 657 890</a:t>
                      </a:r>
                      <a:r>
                        <a:rPr lang="es-ES" sz="1600" b="0" i="1" u="none">
                          <a:latin typeface="Caveat" panose="020B0604020202020204" charset="0"/>
                        </a:rPr>
                        <a:t>.</a:t>
                      </a:r>
                      <a:endParaRPr lang="es-ES" sz="1600" b="0" i="1">
                        <a:latin typeface="Cavea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28102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388" indent="-179388">
                        <a:buClr>
                          <a:schemeClr val="accent6"/>
                        </a:buClr>
                        <a:buSzPct val="61000"/>
                        <a:buFont typeface="+mj-lt"/>
                        <a:buAutoNum type="arabicPeriod" startAt="3"/>
                      </a:pPr>
                      <a:r>
                        <a:rPr lang="es-ES" sz="1600">
                          <a:latin typeface="Caveat" panose="020B0604020202020204" charset="0"/>
                        </a:rPr>
                        <a:t>Els </a:t>
                      </a:r>
                      <a:r>
                        <a:rPr lang="es-ES" sz="1600" b="1">
                          <a:latin typeface="Caveat" panose="020B0604020202020204" charset="0"/>
                        </a:rPr>
                        <a:t>dies</a:t>
                      </a:r>
                      <a:r>
                        <a:rPr lang="es-ES" sz="1600" b="0">
                          <a:latin typeface="Caveat" panose="020B0604020202020204" charset="0"/>
                        </a:rPr>
                        <a:t> i </a:t>
                      </a:r>
                      <a:r>
                        <a:rPr lang="es-ES" sz="1600" b="1">
                          <a:latin typeface="Caveat" panose="020B0604020202020204" charset="0"/>
                        </a:rPr>
                        <a:t>anys</a:t>
                      </a:r>
                      <a:r>
                        <a:rPr lang="es-ES" sz="1600" b="0">
                          <a:latin typeface="Caveat" panose="020B0604020202020204" charset="0"/>
                        </a:rPr>
                        <a:t> de les dates.</a:t>
                      </a:r>
                      <a:endParaRPr lang="es-ES" sz="1600">
                        <a:latin typeface="Caveat" panose="020B060402020202020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0" i="1">
                          <a:latin typeface="Caveat" panose="020B0604020202020204" charset="0"/>
                        </a:rPr>
                        <a:t>Va nàixer el </a:t>
                      </a:r>
                      <a:r>
                        <a:rPr lang="es-ES" sz="1600" b="0" i="1" u="sng">
                          <a:latin typeface="Caveat" panose="020B0604020202020204" charset="0"/>
                        </a:rPr>
                        <a:t>25 de juny de 1980</a:t>
                      </a:r>
                      <a:r>
                        <a:rPr lang="es-ES" sz="1600" b="0" i="1" u="none">
                          <a:latin typeface="Caveat" panose="020B0604020202020204" charset="0"/>
                        </a:rPr>
                        <a:t> / </a:t>
                      </a:r>
                      <a:r>
                        <a:rPr lang="es-ES" sz="1600" b="0" i="1" u="sng">
                          <a:latin typeface="Caveat" panose="020B0604020202020204" charset="0"/>
                        </a:rPr>
                        <a:t>25-06-80</a:t>
                      </a:r>
                      <a:r>
                        <a:rPr lang="es-ES" sz="1600" b="0" i="1" u="none">
                          <a:latin typeface="Caveat" panose="020B0604020202020204" charset="0"/>
                        </a:rPr>
                        <a:t>.</a:t>
                      </a:r>
                      <a:endParaRPr lang="es-ES" sz="1600" b="0" i="1">
                        <a:latin typeface="Cavea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83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388" indent="-179388">
                        <a:buClr>
                          <a:schemeClr val="accent6"/>
                        </a:buClr>
                        <a:buSzPct val="61000"/>
                        <a:buFont typeface="+mj-lt"/>
                        <a:buAutoNum type="arabicPeriod" startAt="4"/>
                      </a:pPr>
                      <a:r>
                        <a:rPr lang="es-ES" sz="1600">
                          <a:latin typeface="Caveat" panose="020B0604020202020204" charset="0"/>
                        </a:rPr>
                        <a:t>Els </a:t>
                      </a:r>
                      <a:r>
                        <a:rPr lang="es-ES" sz="1600" b="1">
                          <a:latin typeface="Caveat" panose="020B0604020202020204" charset="0"/>
                        </a:rPr>
                        <a:t>números d’una adreça</a:t>
                      </a:r>
                      <a:r>
                        <a:rPr lang="es-ES" sz="1600" b="0">
                          <a:latin typeface="Caveat" panose="020B0604020202020204" charset="0"/>
                        </a:rPr>
                        <a:t>.</a:t>
                      </a:r>
                      <a:endParaRPr lang="es-ES" sz="1600">
                        <a:latin typeface="Caveat" panose="020B060402020202020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0" i="1">
                          <a:latin typeface="Caveat" panose="020B0604020202020204" charset="0"/>
                        </a:rPr>
                        <a:t>Mònica viu en el número </a:t>
                      </a:r>
                      <a:r>
                        <a:rPr lang="es-ES" sz="1600" b="0" i="1" u="sng">
                          <a:latin typeface="Caveat" panose="020B0604020202020204" charset="0"/>
                        </a:rPr>
                        <a:t>32</a:t>
                      </a:r>
                      <a:r>
                        <a:rPr lang="es-ES" sz="1600" b="0" i="1" u="none">
                          <a:latin typeface="Caveat" panose="020B0604020202020204" charset="0"/>
                        </a:rPr>
                        <a:t>, porta </a:t>
                      </a:r>
                      <a:r>
                        <a:rPr lang="es-ES" sz="1600" b="0" i="1" u="sng">
                          <a:latin typeface="Caveat" panose="020B0604020202020204" charset="0"/>
                        </a:rPr>
                        <a:t>6</a:t>
                      </a:r>
                      <a:r>
                        <a:rPr lang="es-ES" sz="1600" b="0" i="1" u="none">
                          <a:latin typeface="Caveat" panose="020B0604020202020204" charset="0"/>
                        </a:rPr>
                        <a:t>.</a:t>
                      </a:r>
                      <a:endParaRPr lang="es-ES" sz="1600" b="0" i="1">
                        <a:latin typeface="Cavea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91264150"/>
                  </a:ext>
                </a:extLst>
              </a:tr>
            </a:tbl>
          </a:graphicData>
        </a:graphic>
      </p:graphicFrame>
      <p:graphicFrame>
        <p:nvGraphicFramePr>
          <p:cNvPr id="14" name="Tabla 2">
            <a:extLst>
              <a:ext uri="{FF2B5EF4-FFF2-40B4-BE49-F238E27FC236}">
                <a16:creationId xmlns:a16="http://schemas.microsoft.com/office/drawing/2014/main" id="{2616875A-6701-412E-BABE-104513AEB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831086"/>
              </p:ext>
            </p:extLst>
          </p:nvPr>
        </p:nvGraphicFramePr>
        <p:xfrm>
          <a:off x="1508769" y="3246365"/>
          <a:ext cx="7444315" cy="16764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019415">
                  <a:extLst>
                    <a:ext uri="{9D8B030D-6E8A-4147-A177-3AD203B41FA5}">
                      <a16:colId xmlns:a16="http://schemas.microsoft.com/office/drawing/2014/main" val="2302814549"/>
                    </a:ext>
                  </a:extLst>
                </a:gridCol>
                <a:gridCol w="3424900">
                  <a:extLst>
                    <a:ext uri="{9D8B030D-6E8A-4147-A177-3AD203B41FA5}">
                      <a16:colId xmlns:a16="http://schemas.microsoft.com/office/drawing/2014/main" val="14837702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latin typeface="Caveat" panose="020B0604020202020204" charset="0"/>
                        </a:rPr>
                        <a:t>S’ESCRIUEN AMB LLETRES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latin typeface="Caveat" panose="020B0604020202020204" charset="0"/>
                        </a:rPr>
                        <a:t>EXEMPLE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80223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388" indent="-179388">
                        <a:buClr>
                          <a:schemeClr val="accent6"/>
                        </a:buClr>
                        <a:buSzPct val="61000"/>
                        <a:buFont typeface="+mj-lt"/>
                        <a:buAutoNum type="arabicPeriod"/>
                      </a:pPr>
                      <a:r>
                        <a:rPr lang="es-ES" sz="1600" b="1">
                          <a:latin typeface="Caveat" panose="020B0604020202020204" charset="0"/>
                        </a:rPr>
                        <a:t>Numerals formats per 3 paraules com a màxim</a:t>
                      </a:r>
                      <a:r>
                        <a:rPr lang="es-ES" sz="1600" b="0">
                          <a:latin typeface="Caveat" panose="020B0604020202020204" charset="0"/>
                        </a:rPr>
                        <a:t>.</a:t>
                      </a:r>
                      <a:endParaRPr lang="es-ES" sz="1600" b="1">
                        <a:latin typeface="Caveat" panose="020B060402020202020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0" i="1">
                          <a:latin typeface="Caveat" panose="020B0604020202020204" charset="0"/>
                        </a:rPr>
                        <a:t>S’han inscrit </a:t>
                      </a:r>
                      <a:r>
                        <a:rPr lang="es-ES" sz="1600" b="0" i="1" u="sng">
                          <a:latin typeface="Caveat" panose="020B0604020202020204" charset="0"/>
                        </a:rPr>
                        <a:t>sis-cents</a:t>
                      </a:r>
                      <a:r>
                        <a:rPr lang="es-ES" sz="1600" b="0" i="1" u="none">
                          <a:latin typeface="Caveat" panose="020B0604020202020204" charset="0"/>
                        </a:rPr>
                        <a:t> </a:t>
                      </a:r>
                      <a:r>
                        <a:rPr lang="es-ES" sz="1600" b="0" i="1">
                          <a:latin typeface="Caveat" panose="020B0604020202020204" charset="0"/>
                        </a:rPr>
                        <a:t>participants.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18951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388" indent="-179388">
                        <a:buClr>
                          <a:schemeClr val="accent6"/>
                        </a:buClr>
                        <a:buSzPct val="61000"/>
                        <a:buFont typeface="+mj-lt"/>
                        <a:buAutoNum type="arabicPeriod" startAt="2"/>
                      </a:pPr>
                      <a:r>
                        <a:rPr lang="es-ES" sz="1600">
                          <a:latin typeface="Caveat" panose="020B0604020202020204" charset="0"/>
                        </a:rPr>
                        <a:t>L’</a:t>
                      </a:r>
                      <a:r>
                        <a:rPr lang="es-ES" sz="1600" b="1">
                          <a:latin typeface="Caveat" panose="020B0604020202020204" charset="0"/>
                        </a:rPr>
                        <a:t>edat</a:t>
                      </a:r>
                      <a:r>
                        <a:rPr lang="es-ES" sz="1600" b="0">
                          <a:latin typeface="Caveat" panose="020B0604020202020204" charset="0"/>
                        </a:rPr>
                        <a:t> de persones, animals i objectes.</a:t>
                      </a:r>
                      <a:endParaRPr lang="es-ES" sz="1600">
                        <a:latin typeface="Caveat" panose="020B060402020202020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0" i="1">
                          <a:latin typeface="Caveat" panose="020B0604020202020204" charset="0"/>
                        </a:rPr>
                        <a:t>Una església de més de </a:t>
                      </a:r>
                      <a:r>
                        <a:rPr lang="es-ES" sz="1600" b="0" i="1" u="sng">
                          <a:latin typeface="Caveat" panose="020B0604020202020204" charset="0"/>
                        </a:rPr>
                        <a:t>tres-cents</a:t>
                      </a:r>
                      <a:r>
                        <a:rPr lang="es-ES" sz="1600" b="0" i="1" u="none">
                          <a:latin typeface="Caveat" panose="020B0604020202020204" charset="0"/>
                        </a:rPr>
                        <a:t> anys.</a:t>
                      </a:r>
                      <a:endParaRPr lang="es-ES" sz="1600" b="0" i="1">
                        <a:latin typeface="Cavea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28102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388" indent="-179388">
                        <a:buClr>
                          <a:schemeClr val="accent6"/>
                        </a:buClr>
                        <a:buSzPct val="61000"/>
                        <a:buFont typeface="+mj-lt"/>
                        <a:buAutoNum type="arabicPeriod" startAt="3"/>
                      </a:pPr>
                      <a:r>
                        <a:rPr lang="es-ES" sz="1600">
                          <a:latin typeface="Caveat" panose="020B0604020202020204" charset="0"/>
                        </a:rPr>
                        <a:t>Les </a:t>
                      </a:r>
                      <a:r>
                        <a:rPr lang="es-ES" sz="1600" b="1">
                          <a:latin typeface="Caveat" panose="020B0604020202020204" charset="0"/>
                        </a:rPr>
                        <a:t>quantitats aproximades</a:t>
                      </a:r>
                      <a:r>
                        <a:rPr lang="es-ES" sz="1600" b="0">
                          <a:latin typeface="Caveat" panose="020B0604020202020204" charset="0"/>
                        </a:rPr>
                        <a:t>.</a:t>
                      </a:r>
                      <a:endParaRPr lang="es-ES" sz="1600">
                        <a:latin typeface="Caveat" panose="020B060402020202020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0" i="1">
                          <a:latin typeface="Caveat" panose="020B0604020202020204" charset="0"/>
                        </a:rPr>
                        <a:t>Devia haver-hi </a:t>
                      </a:r>
                      <a:r>
                        <a:rPr lang="es-ES" sz="1600" b="0" i="1" u="none">
                          <a:latin typeface="Caveat" panose="020B0604020202020204" charset="0"/>
                        </a:rPr>
                        <a:t>unes </a:t>
                      </a:r>
                      <a:r>
                        <a:rPr lang="es-ES" sz="1600" b="0" i="1" u="sng">
                          <a:latin typeface="Caveat" panose="020B0604020202020204" charset="0"/>
                        </a:rPr>
                        <a:t>mil</a:t>
                      </a:r>
                      <a:r>
                        <a:rPr lang="es-ES" sz="1600" b="0" i="1" u="none">
                          <a:latin typeface="Caveat" panose="020B0604020202020204" charset="0"/>
                        </a:rPr>
                        <a:t> persones.</a:t>
                      </a:r>
                      <a:endParaRPr lang="es-ES" sz="1600" b="0" i="1">
                        <a:latin typeface="Cavea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83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388" indent="-179388">
                        <a:buClr>
                          <a:schemeClr val="accent6"/>
                        </a:buClr>
                        <a:buSzPct val="61000"/>
                        <a:buFont typeface="+mj-lt"/>
                        <a:buAutoNum type="arabicPeriod" startAt="4"/>
                      </a:pPr>
                      <a:r>
                        <a:rPr lang="es-ES" sz="1600">
                          <a:latin typeface="Caveat" panose="020B0604020202020204" charset="0"/>
                        </a:rPr>
                        <a:t>El </a:t>
                      </a:r>
                      <a:r>
                        <a:rPr lang="es-ES" sz="1600" b="1">
                          <a:latin typeface="Caveat" panose="020B0604020202020204" charset="0"/>
                        </a:rPr>
                        <a:t>dia</a:t>
                      </a:r>
                      <a:r>
                        <a:rPr lang="es-ES" sz="1600" b="0">
                          <a:latin typeface="Caveat" panose="020B0604020202020204" charset="0"/>
                        </a:rPr>
                        <a:t> de </a:t>
                      </a:r>
                      <a:r>
                        <a:rPr lang="es-ES" sz="1600" b="1">
                          <a:latin typeface="Caveat" panose="020B0604020202020204" charset="0"/>
                        </a:rPr>
                        <a:t>dates commemoratives</a:t>
                      </a:r>
                      <a:r>
                        <a:rPr lang="es-ES" sz="1600" b="0">
                          <a:latin typeface="Caveat" panose="020B0604020202020204" charset="0"/>
                        </a:rPr>
                        <a:t> de </a:t>
                      </a:r>
                      <a:r>
                        <a:rPr lang="es-ES" sz="1600" b="1">
                          <a:latin typeface="Caveat" panose="020B0604020202020204" charset="0"/>
                        </a:rPr>
                        <a:t>fets històrics</a:t>
                      </a:r>
                      <a:r>
                        <a:rPr lang="es-ES" sz="1600" b="0">
                          <a:latin typeface="Caveat" panose="020B0604020202020204" charset="0"/>
                        </a:rPr>
                        <a:t>.</a:t>
                      </a:r>
                      <a:endParaRPr lang="es-ES" sz="1600">
                        <a:latin typeface="Caveat" panose="020B060402020202020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0" i="1">
                          <a:latin typeface="Caveat" panose="020B0604020202020204" charset="0"/>
                        </a:rPr>
                        <a:t>El </a:t>
                      </a:r>
                      <a:r>
                        <a:rPr lang="es-ES" sz="1600" b="0" i="1" u="sng">
                          <a:latin typeface="Caveat" panose="020B0604020202020204" charset="0"/>
                        </a:rPr>
                        <a:t>vint-i-cinc</a:t>
                      </a:r>
                      <a:r>
                        <a:rPr lang="es-ES" sz="1600" b="0" i="1" u="none">
                          <a:latin typeface="Caveat" panose="020B0604020202020204" charset="0"/>
                        </a:rPr>
                        <a:t> d’abril celebren la batalla.</a:t>
                      </a:r>
                      <a:endParaRPr lang="es-ES" sz="1600" b="0" i="1">
                        <a:latin typeface="Cavea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91264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565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2" name="Google Shape;51;p12">
            <a:extLst>
              <a:ext uri="{FF2B5EF4-FFF2-40B4-BE49-F238E27FC236}">
                <a16:creationId xmlns:a16="http://schemas.microsoft.com/office/drawing/2014/main" id="{E3CBBB22-7DCB-4A03-B8BD-C0B43F92390B}"/>
              </a:ext>
            </a:extLst>
          </p:cNvPr>
          <p:cNvSpPr txBox="1">
            <a:spLocks/>
          </p:cNvSpPr>
          <p:nvPr/>
        </p:nvSpPr>
        <p:spPr>
          <a:xfrm>
            <a:off x="1565385" y="432718"/>
            <a:ext cx="7273800" cy="546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>
              <a:buClr>
                <a:schemeClr val="accent6"/>
              </a:buClr>
            </a:pPr>
            <a:r>
              <a:rPr lang="es-ES">
                <a:solidFill>
                  <a:schemeClr val="accent6"/>
                </a:solidFill>
              </a:rPr>
              <a:t>ÚS DEL GUIONET (D-U-C)</a:t>
            </a:r>
          </a:p>
        </p:txBody>
      </p:sp>
      <p:sp>
        <p:nvSpPr>
          <p:cNvPr id="13" name="Google Shape;53;p12">
            <a:extLst>
              <a:ext uri="{FF2B5EF4-FFF2-40B4-BE49-F238E27FC236}">
                <a16:creationId xmlns:a16="http://schemas.microsoft.com/office/drawing/2014/main" id="{C91A25E3-8987-456D-BB51-8017D07AE267}"/>
              </a:ext>
            </a:extLst>
          </p:cNvPr>
          <p:cNvSpPr txBox="1">
            <a:spLocks/>
          </p:cNvSpPr>
          <p:nvPr/>
        </p:nvSpPr>
        <p:spPr>
          <a:xfrm>
            <a:off x="1565387" y="956204"/>
            <a:ext cx="7530122" cy="1011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marL="90488" indent="-90488">
              <a:lnSpc>
                <a:spcPct val="120000"/>
              </a:lnSpc>
              <a:buClr>
                <a:schemeClr val="accent6"/>
              </a:buClr>
              <a:buSzPts val="1100"/>
            </a:pPr>
            <a:r>
              <a:rPr lang="es-ES" sz="1800"/>
              <a:t>Entre les </a:t>
            </a:r>
            <a:r>
              <a:rPr lang="es-ES" sz="1800" b="1"/>
              <a:t>desenes</a:t>
            </a:r>
            <a:r>
              <a:rPr lang="es-ES" sz="1800"/>
              <a:t> i </a:t>
            </a:r>
            <a:r>
              <a:rPr lang="es-ES" sz="1800" b="1"/>
              <a:t>unitats:</a:t>
            </a:r>
            <a:r>
              <a:rPr lang="es-ES" sz="1800"/>
              <a:t> </a:t>
            </a:r>
            <a:r>
              <a:rPr lang="es-ES" sz="1800" i="1"/>
              <a:t>trenta-quatre</a:t>
            </a:r>
            <a:r>
              <a:rPr lang="es-ES" sz="1800"/>
              <a:t>.</a:t>
            </a:r>
          </a:p>
          <a:p>
            <a:pPr marL="90488" indent="-90488">
              <a:lnSpc>
                <a:spcPct val="120000"/>
              </a:lnSpc>
              <a:buClr>
                <a:schemeClr val="accent6"/>
              </a:buClr>
              <a:buSzPts val="1100"/>
            </a:pPr>
            <a:r>
              <a:rPr lang="es-ES" sz="1800"/>
              <a:t>Entre les </a:t>
            </a:r>
            <a:r>
              <a:rPr lang="es-ES" sz="1800" b="1"/>
              <a:t>unitats</a:t>
            </a:r>
            <a:r>
              <a:rPr lang="es-ES" sz="1800"/>
              <a:t> i les </a:t>
            </a:r>
            <a:r>
              <a:rPr lang="es-ES" sz="1800" b="1"/>
              <a:t>centenes:</a:t>
            </a:r>
            <a:r>
              <a:rPr lang="es-ES" sz="1800"/>
              <a:t> </a:t>
            </a:r>
            <a:r>
              <a:rPr lang="es-ES" sz="1800" i="1"/>
              <a:t>cinc-cents</a:t>
            </a:r>
            <a:endParaRPr lang="es-ES" sz="1800"/>
          </a:p>
          <a:p>
            <a:pPr marL="90488" indent="-90488">
              <a:lnSpc>
                <a:spcPct val="120000"/>
              </a:lnSpc>
              <a:buClr>
                <a:schemeClr val="accent6"/>
              </a:buClr>
              <a:buSzPts val="1100"/>
            </a:pPr>
            <a:r>
              <a:rPr lang="es-ES" sz="1800"/>
              <a:t>A cada costat de la </a:t>
            </a:r>
            <a:r>
              <a:rPr lang="es-ES" sz="1800" b="1"/>
              <a:t>conjunció i</a:t>
            </a:r>
            <a:r>
              <a:rPr lang="es-ES" sz="1800"/>
              <a:t> en la serie </a:t>
            </a:r>
            <a:r>
              <a:rPr lang="es-ES" sz="1800" b="1"/>
              <a:t>21-29:</a:t>
            </a:r>
            <a:r>
              <a:rPr lang="es-ES" sz="1800"/>
              <a:t> </a:t>
            </a:r>
            <a:r>
              <a:rPr lang="es-ES" sz="1800" i="1"/>
              <a:t>vint-i-u</a:t>
            </a:r>
            <a:endParaRPr lang="es-ES" sz="1800"/>
          </a:p>
        </p:txBody>
      </p:sp>
      <p:sp>
        <p:nvSpPr>
          <p:cNvPr id="7" name="Google Shape;51;p12">
            <a:extLst>
              <a:ext uri="{FF2B5EF4-FFF2-40B4-BE49-F238E27FC236}">
                <a16:creationId xmlns:a16="http://schemas.microsoft.com/office/drawing/2014/main" id="{2F9C0B6F-A04D-44D2-8589-A12346E759D6}"/>
              </a:ext>
            </a:extLst>
          </p:cNvPr>
          <p:cNvSpPr txBox="1">
            <a:spLocks/>
          </p:cNvSpPr>
          <p:nvPr/>
        </p:nvSpPr>
        <p:spPr>
          <a:xfrm>
            <a:off x="1565385" y="1708592"/>
            <a:ext cx="7273800" cy="546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>
              <a:buClr>
                <a:schemeClr val="accent6"/>
              </a:buClr>
            </a:pPr>
            <a:r>
              <a:rPr lang="es-ES" sz="1800" u="sng">
                <a:solidFill>
                  <a:schemeClr val="accent6"/>
                </a:solidFill>
              </a:rPr>
              <a:t>EXEMPLES</a:t>
            </a:r>
          </a:p>
        </p:txBody>
      </p:sp>
      <p:sp>
        <p:nvSpPr>
          <p:cNvPr id="8" name="Google Shape;53;p12">
            <a:extLst>
              <a:ext uri="{FF2B5EF4-FFF2-40B4-BE49-F238E27FC236}">
                <a16:creationId xmlns:a16="http://schemas.microsoft.com/office/drawing/2014/main" id="{DEAF09CC-DE83-49AB-8ECE-A64A5FE21D76}"/>
              </a:ext>
            </a:extLst>
          </p:cNvPr>
          <p:cNvSpPr txBox="1">
            <a:spLocks/>
          </p:cNvSpPr>
          <p:nvPr/>
        </p:nvSpPr>
        <p:spPr>
          <a:xfrm>
            <a:off x="1565385" y="2275900"/>
            <a:ext cx="7530122" cy="2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marL="179388" indent="-179388">
              <a:lnSpc>
                <a:spcPct val="120000"/>
              </a:lnSpc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es-ES" sz="1800"/>
              <a:t>U</a:t>
            </a:r>
          </a:p>
          <a:p>
            <a:pPr marL="179388" indent="-179388">
              <a:lnSpc>
                <a:spcPct val="120000"/>
              </a:lnSpc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es-ES" sz="1800"/>
              <a:t>Dos</a:t>
            </a:r>
          </a:p>
          <a:p>
            <a:pPr marL="179388" indent="-179388">
              <a:lnSpc>
                <a:spcPct val="120000"/>
              </a:lnSpc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es-ES" sz="1800"/>
              <a:t>Tres</a:t>
            </a:r>
          </a:p>
          <a:p>
            <a:pPr marL="179388" indent="-179388">
              <a:lnSpc>
                <a:spcPct val="120000"/>
              </a:lnSpc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es-ES" sz="1800"/>
              <a:t>Quatre</a:t>
            </a:r>
          </a:p>
          <a:p>
            <a:pPr marL="179388" indent="-179388">
              <a:lnSpc>
                <a:spcPct val="120000"/>
              </a:lnSpc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es-ES" sz="1800"/>
              <a:t>Cinc</a:t>
            </a:r>
          </a:p>
          <a:p>
            <a:pPr marL="179388" indent="-179388">
              <a:lnSpc>
                <a:spcPct val="120000"/>
              </a:lnSpc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es-ES" sz="1800"/>
              <a:t>Sis</a:t>
            </a:r>
          </a:p>
          <a:p>
            <a:pPr marL="179388" indent="-179388">
              <a:lnSpc>
                <a:spcPct val="120000"/>
              </a:lnSpc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es-ES" sz="1800"/>
              <a:t>Set</a:t>
            </a:r>
          </a:p>
          <a:p>
            <a:pPr marL="179388" indent="-179388">
              <a:lnSpc>
                <a:spcPct val="120000"/>
              </a:lnSpc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es-ES" sz="1800"/>
              <a:t>Huit</a:t>
            </a:r>
          </a:p>
          <a:p>
            <a:pPr marL="179388" indent="-179388">
              <a:lnSpc>
                <a:spcPct val="120000"/>
              </a:lnSpc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es-ES" sz="1800"/>
              <a:t>Nou</a:t>
            </a:r>
          </a:p>
          <a:p>
            <a:pPr marL="179388" indent="-179388">
              <a:lnSpc>
                <a:spcPct val="120000"/>
              </a:lnSpc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es-ES" sz="1800"/>
              <a:t>Deu</a:t>
            </a:r>
          </a:p>
          <a:p>
            <a:pPr marL="179388" indent="-179388">
              <a:lnSpc>
                <a:spcPct val="120000"/>
              </a:lnSpc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es-ES" sz="1800"/>
              <a:t>Onze</a:t>
            </a:r>
          </a:p>
          <a:p>
            <a:pPr marL="179388" indent="-179388">
              <a:lnSpc>
                <a:spcPct val="120000"/>
              </a:lnSpc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es-ES" sz="1800"/>
              <a:t>Dotze</a:t>
            </a:r>
          </a:p>
          <a:p>
            <a:pPr marL="179388" indent="-179388">
              <a:lnSpc>
                <a:spcPct val="120000"/>
              </a:lnSpc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es-ES" sz="1800"/>
              <a:t>Tretze</a:t>
            </a:r>
          </a:p>
          <a:p>
            <a:pPr marL="179388" indent="-179388">
              <a:lnSpc>
                <a:spcPct val="120000"/>
              </a:lnSpc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es-ES" sz="1800"/>
              <a:t>Catorze</a:t>
            </a:r>
          </a:p>
          <a:p>
            <a:pPr marL="179388" indent="-179388">
              <a:lnSpc>
                <a:spcPct val="120000"/>
              </a:lnSpc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es-ES" sz="1800"/>
              <a:t>Quinze</a:t>
            </a:r>
          </a:p>
          <a:p>
            <a:pPr marL="179388" indent="-179388">
              <a:lnSpc>
                <a:spcPct val="120000"/>
              </a:lnSpc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es-ES" sz="1800"/>
              <a:t>Setze</a:t>
            </a:r>
          </a:p>
          <a:p>
            <a:pPr marL="179388" indent="-179388">
              <a:lnSpc>
                <a:spcPct val="120000"/>
              </a:lnSpc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es-ES" sz="1800"/>
              <a:t>Dèsset</a:t>
            </a:r>
          </a:p>
          <a:p>
            <a:pPr marL="179388" indent="-179388">
              <a:lnSpc>
                <a:spcPct val="120000"/>
              </a:lnSpc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es-ES" sz="1800"/>
              <a:t>Dihuit</a:t>
            </a:r>
          </a:p>
          <a:p>
            <a:pPr marL="179388" indent="-179388">
              <a:lnSpc>
                <a:spcPct val="120000"/>
              </a:lnSpc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es-ES" sz="1800"/>
              <a:t>Dènou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113AE02-532A-4F5A-9147-D61AB139791E}"/>
              </a:ext>
            </a:extLst>
          </p:cNvPr>
          <p:cNvSpPr/>
          <p:nvPr/>
        </p:nvSpPr>
        <p:spPr>
          <a:xfrm>
            <a:off x="6449291" y="588818"/>
            <a:ext cx="3352800" cy="913913"/>
          </a:xfrm>
          <a:prstGeom prst="rect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r>
              <a:rPr lang="es-ES" b="1">
                <a:latin typeface="Caveat" panose="020B0604020202020204" charset="0"/>
              </a:rPr>
              <a:t>CONCORDÀNCIA AMB EL FEMENÍ</a:t>
            </a:r>
            <a:endParaRPr lang="es-ES">
              <a:latin typeface="Caveat" panose="020B0604020202020204" charset="0"/>
            </a:endParaRPr>
          </a:p>
          <a:p>
            <a:r>
              <a:rPr lang="es-ES">
                <a:solidFill>
                  <a:schemeClr val="tx1"/>
                </a:solidFill>
                <a:latin typeface="Caveat" panose="020B0604020202020204" charset="0"/>
              </a:rPr>
              <a:t>999 xiprers = nou-cents noranta-nou.</a:t>
            </a:r>
          </a:p>
          <a:p>
            <a:r>
              <a:rPr lang="es-ES">
                <a:solidFill>
                  <a:schemeClr val="tx1"/>
                </a:solidFill>
                <a:latin typeface="Caveat" panose="020B0604020202020204" charset="0"/>
              </a:rPr>
              <a:t>999 monedes = nou-cent</a:t>
            </a:r>
            <a:r>
              <a:rPr lang="es-ES" u="sng">
                <a:solidFill>
                  <a:schemeClr val="tx1"/>
                </a:solidFill>
                <a:latin typeface="Caveat" panose="020B0604020202020204" charset="0"/>
              </a:rPr>
              <a:t>e</a:t>
            </a:r>
            <a:r>
              <a:rPr lang="es-ES">
                <a:solidFill>
                  <a:schemeClr val="tx1"/>
                </a:solidFill>
                <a:latin typeface="Caveat" panose="020B0604020202020204" charset="0"/>
              </a:rPr>
              <a:t>s noranta-nou.</a:t>
            </a:r>
          </a:p>
          <a:p>
            <a:r>
              <a:rPr lang="es-ES" b="1">
                <a:solidFill>
                  <a:schemeClr val="tx1"/>
                </a:solidFill>
                <a:latin typeface="Caveat" panose="020B0604020202020204" charset="0"/>
              </a:rPr>
              <a:t>“</a:t>
            </a:r>
            <a:r>
              <a:rPr lang="es-ES" b="1">
                <a:latin typeface="Caveat" panose="020B0604020202020204" charset="0"/>
              </a:rPr>
              <a:t>MILIONS</a:t>
            </a:r>
            <a:r>
              <a:rPr lang="es-ES" b="1">
                <a:solidFill>
                  <a:schemeClr val="tx1"/>
                </a:solidFill>
                <a:latin typeface="Caveat" panose="020B0604020202020204" charset="0"/>
              </a:rPr>
              <a:t>”</a:t>
            </a:r>
            <a:r>
              <a:rPr lang="es-ES">
                <a:solidFill>
                  <a:schemeClr val="tx1"/>
                </a:solidFill>
                <a:latin typeface="Caveat" panose="020B0604020202020204" charset="0"/>
              </a:rPr>
              <a:t> en compte de “</a:t>
            </a:r>
            <a:r>
              <a:rPr lang="es-ES" strike="sngStrike">
                <a:solidFill>
                  <a:schemeClr val="tx1"/>
                </a:solidFill>
                <a:latin typeface="Caveat" panose="020B0604020202020204" charset="0"/>
              </a:rPr>
              <a:t>millons</a:t>
            </a:r>
            <a:r>
              <a:rPr lang="es-ES">
                <a:solidFill>
                  <a:schemeClr val="tx1"/>
                </a:solidFill>
                <a:latin typeface="Caveat" panose="020B0604020202020204" charset="0"/>
              </a:rPr>
              <a:t>”</a:t>
            </a:r>
            <a:endParaRPr lang="es-ES" b="1">
              <a:latin typeface="Cave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506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D30BB47-473C-46A7-A317-4796AEB2ADF5}"/>
              </a:ext>
            </a:extLst>
          </p:cNvPr>
          <p:cNvSpPr/>
          <p:nvPr/>
        </p:nvSpPr>
        <p:spPr>
          <a:xfrm>
            <a:off x="1389794" y="996571"/>
            <a:ext cx="7094916" cy="58881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1411775" y="944855"/>
            <a:ext cx="6830481" cy="64053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/>
              <a:t>Un </a:t>
            </a:r>
            <a:r>
              <a:rPr lang="es-ES" sz="1800" b="1"/>
              <a:t>escrit d’opinió</a:t>
            </a:r>
            <a:r>
              <a:rPr lang="es-ES" sz="1800"/>
              <a:t> és un text</a:t>
            </a:r>
            <a:r>
              <a:rPr lang="es-ES" sz="1800" b="1"/>
              <a:t> argumentatiu</a:t>
            </a:r>
            <a:r>
              <a:rPr lang="es-ES" sz="1800"/>
              <a:t> té la finalitat de </a:t>
            </a:r>
            <a:r>
              <a:rPr lang="es-ES" sz="1800" u="sng"/>
              <a:t>convéncer d’una opinió</a:t>
            </a:r>
            <a:r>
              <a:rPr lang="es-ES" sz="1800"/>
              <a:t>.</a:t>
            </a:r>
          </a:p>
          <a:p>
            <a:pPr marL="179388" indent="-179388">
              <a:lnSpc>
                <a:spcPct val="120000"/>
              </a:lnSpc>
              <a:buClr>
                <a:schemeClr val="accent6"/>
              </a:buClr>
              <a:buSzPts val="1100"/>
              <a:buFont typeface="Caveat" panose="020B0604020202020204" charset="0"/>
              <a:buChar char="›"/>
            </a:pPr>
            <a:r>
              <a:rPr lang="es-ES" sz="1800"/>
              <a:t>Apareix a la publicitat o en la premsa.</a:t>
            </a:r>
            <a:endParaRPr sz="1800"/>
          </a:p>
        </p:txBody>
      </p:sp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269875" lvl="0" indent="-269875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+mj-lt"/>
              <a:buAutoNum type="arabicPeriod" startAt="6"/>
            </a:pPr>
            <a:r>
              <a:rPr lang="es-ES"/>
              <a:t>L’ESCRIT D’OPINIÓ</a:t>
            </a:r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2" name="Google Shape;51;p12">
            <a:extLst>
              <a:ext uri="{FF2B5EF4-FFF2-40B4-BE49-F238E27FC236}">
                <a16:creationId xmlns:a16="http://schemas.microsoft.com/office/drawing/2014/main" id="{E3CBBB22-7DCB-4A03-B8BD-C0B43F92390B}"/>
              </a:ext>
            </a:extLst>
          </p:cNvPr>
          <p:cNvSpPr txBox="1">
            <a:spLocks/>
          </p:cNvSpPr>
          <p:nvPr/>
        </p:nvSpPr>
        <p:spPr>
          <a:xfrm>
            <a:off x="1468404" y="1776607"/>
            <a:ext cx="7273800" cy="546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>
              <a:buClr>
                <a:schemeClr val="accent6"/>
              </a:buClr>
            </a:pPr>
            <a:r>
              <a:rPr lang="es-ES">
                <a:solidFill>
                  <a:schemeClr val="accent6"/>
                </a:solidFill>
              </a:rPr>
              <a:t>TIPUS</a:t>
            </a:r>
          </a:p>
        </p:txBody>
      </p:sp>
      <p:sp>
        <p:nvSpPr>
          <p:cNvPr id="13" name="Google Shape;53;p12">
            <a:extLst>
              <a:ext uri="{FF2B5EF4-FFF2-40B4-BE49-F238E27FC236}">
                <a16:creationId xmlns:a16="http://schemas.microsoft.com/office/drawing/2014/main" id="{C91A25E3-8987-456D-BB51-8017D07AE267}"/>
              </a:ext>
            </a:extLst>
          </p:cNvPr>
          <p:cNvSpPr txBox="1">
            <a:spLocks/>
          </p:cNvSpPr>
          <p:nvPr/>
        </p:nvSpPr>
        <p:spPr>
          <a:xfrm>
            <a:off x="1468404" y="2273998"/>
            <a:ext cx="7384661" cy="704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marL="90488" indent="-90488">
              <a:lnSpc>
                <a:spcPct val="120000"/>
              </a:lnSpc>
              <a:buClr>
                <a:schemeClr val="accent6"/>
              </a:buClr>
              <a:buSzPts val="1100"/>
            </a:pPr>
            <a:r>
              <a:rPr lang="es-ES" sz="1800" b="1"/>
              <a:t>Àmbit literari:</a:t>
            </a:r>
            <a:r>
              <a:rPr lang="es-ES" sz="1800"/>
              <a:t> assaig, faula...</a:t>
            </a:r>
          </a:p>
          <a:p>
            <a:pPr marL="90488" indent="-90488">
              <a:lnSpc>
                <a:spcPct val="120000"/>
              </a:lnSpc>
              <a:buClr>
                <a:schemeClr val="accent6"/>
              </a:buClr>
              <a:buSzPts val="1100"/>
            </a:pPr>
            <a:r>
              <a:rPr lang="es-ES" sz="1800" b="1"/>
              <a:t>Àmbit no literari:</a:t>
            </a:r>
            <a:r>
              <a:rPr lang="es-ES" sz="1800"/>
              <a:t> article d’opinió, carta al director, escrit de protesta, instànca, debat...</a:t>
            </a:r>
            <a:endParaRPr lang="es-ES" sz="1800" b="1"/>
          </a:p>
        </p:txBody>
      </p:sp>
      <p:sp>
        <p:nvSpPr>
          <p:cNvPr id="8" name="Google Shape;51;p12">
            <a:extLst>
              <a:ext uri="{FF2B5EF4-FFF2-40B4-BE49-F238E27FC236}">
                <a16:creationId xmlns:a16="http://schemas.microsoft.com/office/drawing/2014/main" id="{F1DD2EED-3F24-4D69-9749-C3D8A327F889}"/>
              </a:ext>
            </a:extLst>
          </p:cNvPr>
          <p:cNvSpPr txBox="1">
            <a:spLocks/>
          </p:cNvSpPr>
          <p:nvPr/>
        </p:nvSpPr>
        <p:spPr>
          <a:xfrm>
            <a:off x="1468404" y="3099725"/>
            <a:ext cx="7273800" cy="546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>
              <a:buClr>
                <a:schemeClr val="accent6"/>
              </a:buClr>
            </a:pPr>
            <a:r>
              <a:rPr lang="es-ES">
                <a:solidFill>
                  <a:schemeClr val="accent6"/>
                </a:solidFill>
              </a:rPr>
              <a:t>ESTRUCTURA</a:t>
            </a:r>
          </a:p>
        </p:txBody>
      </p:sp>
      <p:sp>
        <p:nvSpPr>
          <p:cNvPr id="9" name="Google Shape;53;p12">
            <a:extLst>
              <a:ext uri="{FF2B5EF4-FFF2-40B4-BE49-F238E27FC236}">
                <a16:creationId xmlns:a16="http://schemas.microsoft.com/office/drawing/2014/main" id="{3BE6AFB3-8D53-4314-AA03-E80FDDCBDA41}"/>
              </a:ext>
            </a:extLst>
          </p:cNvPr>
          <p:cNvSpPr txBox="1">
            <a:spLocks/>
          </p:cNvSpPr>
          <p:nvPr/>
        </p:nvSpPr>
        <p:spPr>
          <a:xfrm>
            <a:off x="1468404" y="3597116"/>
            <a:ext cx="7384661" cy="1058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marL="179388" indent="-179388">
              <a:lnSpc>
                <a:spcPct val="120000"/>
              </a:lnSpc>
              <a:buClr>
                <a:schemeClr val="accent6"/>
              </a:buClr>
              <a:buSzPts val="1100"/>
              <a:buFont typeface="+mj-lt"/>
              <a:buAutoNum type="arabicPeriod"/>
              <a:tabLst>
                <a:tab pos="179388" algn="l"/>
              </a:tabLst>
            </a:pPr>
            <a:r>
              <a:rPr lang="es-ES" sz="1800" b="1"/>
              <a:t>Introducció:</a:t>
            </a:r>
            <a:r>
              <a:rPr lang="es-ES" sz="1800"/>
              <a:t> s’hi exposa el </a:t>
            </a:r>
            <a:r>
              <a:rPr lang="es-ES" sz="1800" u="sng"/>
              <a:t>tema</a:t>
            </a:r>
            <a:r>
              <a:rPr lang="es-ES" sz="1800"/>
              <a:t> i l’</a:t>
            </a:r>
            <a:r>
              <a:rPr lang="es-ES" sz="1800" u="sng"/>
              <a:t>opinió</a:t>
            </a:r>
            <a:r>
              <a:rPr lang="es-ES" sz="1800"/>
              <a:t>.</a:t>
            </a:r>
          </a:p>
          <a:p>
            <a:pPr marL="179388" indent="-179388">
              <a:lnSpc>
                <a:spcPct val="120000"/>
              </a:lnSpc>
              <a:buClr>
                <a:schemeClr val="accent6"/>
              </a:buClr>
              <a:buSzPts val="1100"/>
              <a:buFont typeface="+mj-lt"/>
              <a:buAutoNum type="arabicPeriod"/>
              <a:tabLst>
                <a:tab pos="179388" algn="l"/>
              </a:tabLst>
            </a:pPr>
            <a:r>
              <a:rPr lang="es-ES" sz="1800" b="1"/>
              <a:t>Desenvolupament/Argumentació: </a:t>
            </a:r>
            <a:r>
              <a:rPr lang="es-ES" sz="1800"/>
              <a:t>s’hi enumeren les </a:t>
            </a:r>
            <a:r>
              <a:rPr lang="es-ES" sz="1800" u="sng"/>
              <a:t>raons</a:t>
            </a:r>
            <a:r>
              <a:rPr lang="es-ES" sz="1800"/>
              <a:t> que defensen o no la idea.</a:t>
            </a:r>
          </a:p>
          <a:p>
            <a:pPr marL="179388" indent="-179388">
              <a:lnSpc>
                <a:spcPct val="120000"/>
              </a:lnSpc>
              <a:buClr>
                <a:schemeClr val="accent6"/>
              </a:buClr>
              <a:buSzPts val="1100"/>
              <a:buFont typeface="+mj-lt"/>
              <a:buAutoNum type="arabicPeriod"/>
              <a:tabLst>
                <a:tab pos="179388" algn="l"/>
              </a:tabLst>
            </a:pPr>
            <a:r>
              <a:rPr lang="es-ES" sz="1800" b="1"/>
              <a:t>Conclusió:</a:t>
            </a:r>
            <a:r>
              <a:rPr lang="es-ES" sz="1800"/>
              <a:t> s’hi fa un </a:t>
            </a:r>
            <a:r>
              <a:rPr lang="es-ES" sz="1800" u="sng"/>
              <a:t>resum</a:t>
            </a:r>
            <a:r>
              <a:rPr lang="es-ES" sz="1800"/>
              <a:t> de l’argumentació.</a:t>
            </a:r>
            <a:endParaRPr lang="es-ES" sz="1800" b="1"/>
          </a:p>
        </p:txBody>
      </p:sp>
    </p:spTree>
    <p:extLst>
      <p:ext uri="{BB962C8B-B14F-4D97-AF65-F5344CB8AC3E}">
        <p14:creationId xmlns:p14="http://schemas.microsoft.com/office/powerpoint/2010/main" val="827053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8" name="Google Shape;51;p12">
            <a:extLst>
              <a:ext uri="{FF2B5EF4-FFF2-40B4-BE49-F238E27FC236}">
                <a16:creationId xmlns:a16="http://schemas.microsoft.com/office/drawing/2014/main" id="{F1DD2EED-3F24-4D69-9749-C3D8A327F889}"/>
              </a:ext>
            </a:extLst>
          </p:cNvPr>
          <p:cNvSpPr txBox="1">
            <a:spLocks/>
          </p:cNvSpPr>
          <p:nvPr/>
        </p:nvSpPr>
        <p:spPr>
          <a:xfrm>
            <a:off x="1496113" y="425797"/>
            <a:ext cx="7273800" cy="546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>
              <a:buClr>
                <a:schemeClr val="accent6"/>
              </a:buClr>
            </a:pPr>
            <a:r>
              <a:rPr lang="es-ES">
                <a:solidFill>
                  <a:schemeClr val="accent6"/>
                </a:solidFill>
              </a:rPr>
              <a:t>RECURSOS</a:t>
            </a:r>
          </a:p>
        </p:txBody>
      </p:sp>
      <p:sp>
        <p:nvSpPr>
          <p:cNvPr id="9" name="Google Shape;53;p12">
            <a:extLst>
              <a:ext uri="{FF2B5EF4-FFF2-40B4-BE49-F238E27FC236}">
                <a16:creationId xmlns:a16="http://schemas.microsoft.com/office/drawing/2014/main" id="{3BE6AFB3-8D53-4314-AA03-E80FDDCBDA41}"/>
              </a:ext>
            </a:extLst>
          </p:cNvPr>
          <p:cNvSpPr txBox="1">
            <a:spLocks/>
          </p:cNvSpPr>
          <p:nvPr/>
        </p:nvSpPr>
        <p:spPr>
          <a:xfrm>
            <a:off x="1496113" y="923188"/>
            <a:ext cx="7384661" cy="170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marL="179388" indent="-179388">
              <a:lnSpc>
                <a:spcPct val="120000"/>
              </a:lnSpc>
              <a:buClr>
                <a:schemeClr val="accent6"/>
              </a:buClr>
              <a:buSzPts val="1100"/>
              <a:buFont typeface="+mj-lt"/>
              <a:buAutoNum type="arabicPeriod"/>
              <a:tabLst>
                <a:tab pos="179388" algn="l"/>
              </a:tabLst>
            </a:pPr>
            <a:r>
              <a:rPr lang="es-ES" sz="1800" b="1"/>
              <a:t>Marques d’ordre</a:t>
            </a:r>
            <a:r>
              <a:rPr lang="es-ES" sz="1800"/>
              <a:t> que introdueixen els paràgrafs: </a:t>
            </a:r>
            <a:r>
              <a:rPr lang="es-ES" sz="1800" i="1"/>
              <a:t>en primer lloc, per començar, per acabar...</a:t>
            </a:r>
          </a:p>
          <a:p>
            <a:pPr marL="179388" indent="-179388">
              <a:lnSpc>
                <a:spcPct val="120000"/>
              </a:lnSpc>
              <a:buClr>
                <a:schemeClr val="accent6"/>
              </a:buClr>
              <a:buSzPts val="1100"/>
              <a:buFont typeface="+mj-lt"/>
              <a:buAutoNum type="arabicPeriod"/>
              <a:tabLst>
                <a:tab pos="179388" algn="l"/>
              </a:tabLst>
            </a:pPr>
            <a:r>
              <a:rPr lang="es-ES" sz="1800" b="1"/>
              <a:t>Cometes</a:t>
            </a:r>
            <a:r>
              <a:rPr lang="es-ES" sz="1800"/>
              <a:t> que acompañen les </a:t>
            </a:r>
            <a:r>
              <a:rPr lang="es-ES" sz="1800" u="sng"/>
              <a:t>citacions</a:t>
            </a:r>
            <a:r>
              <a:rPr lang="es-ES" sz="1800"/>
              <a:t> per recolçar l’opinió.</a:t>
            </a:r>
          </a:p>
          <a:p>
            <a:pPr marL="179388" indent="-179388">
              <a:lnSpc>
                <a:spcPct val="120000"/>
              </a:lnSpc>
              <a:buClr>
                <a:schemeClr val="accent6"/>
              </a:buClr>
              <a:buSzPts val="1100"/>
              <a:buFont typeface="+mj-lt"/>
              <a:buAutoNum type="arabicPeriod"/>
              <a:tabLst>
                <a:tab pos="179388" algn="l"/>
              </a:tabLst>
            </a:pPr>
            <a:r>
              <a:rPr lang="es-ES" sz="1800" b="1"/>
              <a:t>Guions i paréntesis</a:t>
            </a:r>
            <a:r>
              <a:rPr lang="es-ES" sz="1800"/>
              <a:t> per a fer </a:t>
            </a:r>
            <a:r>
              <a:rPr lang="es-ES" sz="1800" u="sng"/>
              <a:t>observacions</a:t>
            </a:r>
            <a:r>
              <a:rPr lang="es-ES" sz="1800"/>
              <a:t> i </a:t>
            </a:r>
            <a:r>
              <a:rPr lang="es-ES" sz="1800" u="sng"/>
              <a:t>aclariments</a:t>
            </a:r>
            <a:r>
              <a:rPr lang="es-ES" sz="1800"/>
              <a:t>.</a:t>
            </a:r>
          </a:p>
          <a:p>
            <a:pPr marL="179388" indent="-179388">
              <a:lnSpc>
                <a:spcPct val="120000"/>
              </a:lnSpc>
              <a:buClr>
                <a:schemeClr val="accent6"/>
              </a:buClr>
              <a:buSzPts val="1100"/>
              <a:buFont typeface="+mj-lt"/>
              <a:buAutoNum type="arabicPeriod"/>
              <a:tabLst>
                <a:tab pos="179388" algn="l"/>
              </a:tabLst>
            </a:pPr>
            <a:r>
              <a:rPr lang="es-ES" sz="1800" b="1"/>
              <a:t>Connectors explicatius i causals</a:t>
            </a:r>
            <a:r>
              <a:rPr lang="es-ES" sz="1800"/>
              <a:t>: </a:t>
            </a:r>
            <a:r>
              <a:rPr lang="es-ES" sz="1800" i="1"/>
              <a:t>és a dir, per exemple, perquè, ja que...</a:t>
            </a:r>
          </a:p>
          <a:p>
            <a:pPr marL="179388" indent="-179388">
              <a:lnSpc>
                <a:spcPct val="120000"/>
              </a:lnSpc>
              <a:buClr>
                <a:schemeClr val="accent6"/>
              </a:buClr>
              <a:buSzPts val="1100"/>
              <a:buFont typeface="+mj-lt"/>
              <a:buAutoNum type="arabicPeriod"/>
              <a:tabLst>
                <a:tab pos="179388" algn="l"/>
              </a:tabLst>
            </a:pPr>
            <a:r>
              <a:rPr lang="es-ES" sz="1800" b="1"/>
              <a:t>Adjectius</a:t>
            </a:r>
            <a:r>
              <a:rPr lang="es-ES" sz="1800"/>
              <a:t>.</a:t>
            </a:r>
            <a:endParaRPr lang="es-ES" sz="1800" b="1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24D1F75-8EFA-464A-999E-CC950F236904}"/>
              </a:ext>
            </a:extLst>
          </p:cNvPr>
          <p:cNvSpPr/>
          <p:nvPr/>
        </p:nvSpPr>
        <p:spPr>
          <a:xfrm>
            <a:off x="6851072" y="2571751"/>
            <a:ext cx="2860963" cy="546528"/>
          </a:xfrm>
          <a:prstGeom prst="rect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r>
              <a:rPr lang="es-ES" b="1">
                <a:latin typeface="Caveat" panose="020B0604020202020204" charset="0"/>
              </a:rPr>
              <a:t>LA TESI</a:t>
            </a:r>
            <a:endParaRPr lang="es-ES">
              <a:latin typeface="Caveat" panose="020B0604020202020204" charset="0"/>
            </a:endParaRPr>
          </a:p>
          <a:p>
            <a:r>
              <a:rPr lang="es-ES">
                <a:solidFill>
                  <a:schemeClr val="tx1"/>
                </a:solidFill>
                <a:latin typeface="Caveat" panose="020B0604020202020204" charset="0"/>
              </a:rPr>
              <a:t>És l’</a:t>
            </a:r>
            <a:r>
              <a:rPr lang="es-ES" u="sng">
                <a:solidFill>
                  <a:schemeClr val="tx1"/>
                </a:solidFill>
                <a:latin typeface="Caveat" panose="020B0604020202020204" charset="0"/>
              </a:rPr>
              <a:t>opinió</a:t>
            </a:r>
            <a:r>
              <a:rPr lang="es-ES">
                <a:solidFill>
                  <a:schemeClr val="tx1"/>
                </a:solidFill>
                <a:latin typeface="Caveat" panose="020B0604020202020204" charset="0"/>
              </a:rPr>
              <a:t> que ha donat l’emissor.</a:t>
            </a:r>
            <a:endParaRPr lang="es-ES" b="1">
              <a:latin typeface="Caveat" panose="020B060402020202020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8848406-3FBB-438C-BA28-97C8AEADE767}"/>
              </a:ext>
            </a:extLst>
          </p:cNvPr>
          <p:cNvSpPr/>
          <p:nvPr/>
        </p:nvSpPr>
        <p:spPr>
          <a:xfrm>
            <a:off x="1543392" y="3643746"/>
            <a:ext cx="7351211" cy="59574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Google Shape;53;p12">
            <a:extLst>
              <a:ext uri="{FF2B5EF4-FFF2-40B4-BE49-F238E27FC236}">
                <a16:creationId xmlns:a16="http://schemas.microsoft.com/office/drawing/2014/main" id="{17E9CEC5-9B10-4089-9B5D-A7C268DB68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65374" y="3592030"/>
            <a:ext cx="7384661" cy="64053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/>
              <a:t>Les oracions subordinades adverbials són les que fan la funció d’un </a:t>
            </a:r>
            <a:r>
              <a:rPr lang="es-ES" sz="1800" b="1"/>
              <a:t>adverbi</a:t>
            </a:r>
            <a:r>
              <a:rPr lang="es-ES" sz="1800"/>
              <a:t> com a </a:t>
            </a:r>
            <a:r>
              <a:rPr lang="es-ES" sz="1800" b="1"/>
              <a:t>complement circumstancial</a:t>
            </a:r>
            <a:r>
              <a:rPr lang="es-ES" sz="1800"/>
              <a:t> [CC] però sempre tenen </a:t>
            </a:r>
            <a:r>
              <a:rPr lang="es-ES" sz="1800" b="1"/>
              <a:t>un verb</a:t>
            </a:r>
            <a:r>
              <a:rPr lang="es-ES" sz="1800"/>
              <a:t>.</a:t>
            </a:r>
            <a:endParaRPr sz="1800"/>
          </a:p>
        </p:txBody>
      </p:sp>
      <p:sp>
        <p:nvSpPr>
          <p:cNvPr id="21" name="Google Shape;51;p12">
            <a:extLst>
              <a:ext uri="{FF2B5EF4-FFF2-40B4-BE49-F238E27FC236}">
                <a16:creationId xmlns:a16="http://schemas.microsoft.com/office/drawing/2014/main" id="{8EDBA151-017E-4418-9CAF-7DA214E722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2611" y="2775987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269875" lvl="0" indent="-269875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+mj-lt"/>
              <a:buAutoNum type="arabicPeriod" startAt="7"/>
            </a:pPr>
            <a:r>
              <a:rPr lang="es-ES"/>
              <a:t>LES ORACIONS SUBORDINADES ADVERBIALS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18703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8BA824F-30CC-4F5C-893B-77CF2E31896F}"/>
              </a:ext>
            </a:extLst>
          </p:cNvPr>
          <p:cNvSpPr/>
          <p:nvPr/>
        </p:nvSpPr>
        <p:spPr>
          <a:xfrm>
            <a:off x="1443375" y="803564"/>
            <a:ext cx="7388883" cy="422564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aphicFrame>
        <p:nvGraphicFramePr>
          <p:cNvPr id="11" name="Tabla 2">
            <a:extLst>
              <a:ext uri="{FF2B5EF4-FFF2-40B4-BE49-F238E27FC236}">
                <a16:creationId xmlns:a16="http://schemas.microsoft.com/office/drawing/2014/main" id="{3CC05757-8B13-4766-8E79-457046525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039417"/>
              </p:ext>
            </p:extLst>
          </p:nvPr>
        </p:nvGraphicFramePr>
        <p:xfrm>
          <a:off x="1443375" y="700348"/>
          <a:ext cx="7444315" cy="3779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75134">
                  <a:extLst>
                    <a:ext uri="{9D8B030D-6E8A-4147-A177-3AD203B41FA5}">
                      <a16:colId xmlns:a16="http://schemas.microsoft.com/office/drawing/2014/main" val="2302814549"/>
                    </a:ext>
                  </a:extLst>
                </a:gridCol>
                <a:gridCol w="6269181">
                  <a:extLst>
                    <a:ext uri="{9D8B030D-6E8A-4147-A177-3AD203B41FA5}">
                      <a16:colId xmlns:a16="http://schemas.microsoft.com/office/drawing/2014/main" val="1483770234"/>
                    </a:ext>
                  </a:extLst>
                </a:gridCol>
              </a:tblGrid>
              <a:tr h="184254">
                <a:tc gridSpan="2">
                  <a:txBody>
                    <a:bodyPr/>
                    <a:lstStyle/>
                    <a:p>
                      <a:pPr algn="ctr"/>
                      <a:r>
                        <a:rPr lang="es-ES" sz="2800">
                          <a:solidFill>
                            <a:schemeClr val="accent6"/>
                          </a:solidFill>
                          <a:latin typeface="Amatic SC" panose="020B0604020202020204" charset="-79"/>
                          <a:cs typeface="Amatic SC" panose="020B0604020202020204" charset="-79"/>
                        </a:rPr>
                        <a:t>TIPUS D’ORACIONS SUBORDINADES ADVERBIALS SEGONS EL NEXE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1600">
                        <a:latin typeface="Cavea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80223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6"/>
                        </a:buClr>
                        <a:buSzPct val="61000"/>
                        <a:buFont typeface="+mj-lt"/>
                        <a:buNone/>
                      </a:pPr>
                      <a:r>
                        <a:rPr lang="es-ES" sz="1600" b="1">
                          <a:latin typeface="Caveat" panose="020B0604020202020204" charset="0"/>
                        </a:rPr>
                        <a:t>Temporals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i="0">
                          <a:latin typeface="Caveat" panose="020B0604020202020204" charset="0"/>
                        </a:rPr>
                        <a:t>anterior</a:t>
                      </a:r>
                      <a:r>
                        <a:rPr lang="es-ES" sz="1600" b="0" i="0">
                          <a:latin typeface="Caveat" panose="020B0604020202020204" charset="0"/>
                        </a:rPr>
                        <a:t> (abans que), </a:t>
                      </a:r>
                      <a:r>
                        <a:rPr lang="es-ES" sz="1600" b="1" i="0">
                          <a:latin typeface="Caveat" panose="020B0604020202020204" charset="0"/>
                        </a:rPr>
                        <a:t>simultània</a:t>
                      </a:r>
                      <a:r>
                        <a:rPr lang="es-ES" sz="1600" b="0" i="0">
                          <a:latin typeface="Caveat" panose="020B0604020202020204" charset="0"/>
                        </a:rPr>
                        <a:t> (quan, sempre que, mentre, cada vegada que, ara que), </a:t>
                      </a:r>
                      <a:r>
                        <a:rPr lang="es-ES" sz="1600" b="1" i="0">
                          <a:latin typeface="Caveat" panose="020B0604020202020204" charset="0"/>
                        </a:rPr>
                        <a:t>posterior</a:t>
                      </a:r>
                      <a:r>
                        <a:rPr lang="es-ES" sz="1600" b="0" i="0">
                          <a:latin typeface="Caveat" panose="020B0604020202020204" charset="0"/>
                        </a:rPr>
                        <a:t> (després que)...</a:t>
                      </a:r>
                      <a:endParaRPr lang="es-ES" sz="1600" b="1" i="0">
                        <a:latin typeface="Cavea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18951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6"/>
                        </a:buClr>
                        <a:buSzPct val="61000"/>
                        <a:buFont typeface="+mj-lt"/>
                        <a:buNone/>
                      </a:pPr>
                      <a:r>
                        <a:rPr lang="es-ES" sz="1600" b="1">
                          <a:latin typeface="Caveat" panose="020B0604020202020204" charset="0"/>
                        </a:rPr>
                        <a:t>Locatives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0" i="0">
                          <a:latin typeface="Caveat" panose="020B0604020202020204" charset="0"/>
                        </a:rPr>
                        <a:t>on, d’allá on...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28102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6"/>
                        </a:buClr>
                        <a:buSzPct val="61000"/>
                        <a:buFont typeface="+mj-lt"/>
                        <a:buNone/>
                      </a:pPr>
                      <a:r>
                        <a:rPr lang="es-ES" sz="1600" b="1">
                          <a:latin typeface="Caveat" panose="020B0604020202020204" charset="0"/>
                        </a:rPr>
                        <a:t>Modals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0" i="0">
                          <a:latin typeface="Caveat" panose="020B0604020202020204" charset="0"/>
                        </a:rPr>
                        <a:t>com, així com, com si, segons com, tant com...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83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6"/>
                        </a:buClr>
                        <a:buSzPct val="61000"/>
                        <a:buFont typeface="+mj-lt"/>
                        <a:buNone/>
                      </a:pPr>
                      <a:r>
                        <a:rPr lang="es-ES" sz="1600" b="1">
                          <a:latin typeface="Caveat" panose="020B0604020202020204" charset="0"/>
                        </a:rPr>
                        <a:t>Causals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0" i="0">
                          <a:latin typeface="Caveat" panose="020B0604020202020204" charset="0"/>
                        </a:rPr>
                        <a:t>perquè, ja que, atés que, com que, per tal com...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91264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6"/>
                        </a:buClr>
                        <a:buSzPct val="61000"/>
                        <a:buFont typeface="+mj-lt"/>
                        <a:buNone/>
                      </a:pPr>
                      <a:r>
                        <a:rPr lang="es-ES" sz="1600" b="1">
                          <a:latin typeface="Caveat" panose="020B0604020202020204" charset="0"/>
                        </a:rPr>
                        <a:t>Finals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i="0">
                          <a:latin typeface="Caveat" panose="020B0604020202020204" charset="0"/>
                        </a:rPr>
                        <a:t>subjuntiu</a:t>
                      </a:r>
                      <a:r>
                        <a:rPr lang="es-ES" sz="1600" b="0" i="0">
                          <a:latin typeface="Caveat" panose="020B0604020202020204" charset="0"/>
                        </a:rPr>
                        <a:t> (a fi que, perquè, per tal que), </a:t>
                      </a:r>
                      <a:r>
                        <a:rPr lang="es-ES" sz="1600" b="1" i="0">
                          <a:latin typeface="Caveat" panose="020B0604020202020204" charset="0"/>
                        </a:rPr>
                        <a:t>infinitiu</a:t>
                      </a:r>
                      <a:r>
                        <a:rPr lang="es-ES" sz="1600" b="0" i="0">
                          <a:latin typeface="Caveat" panose="020B0604020202020204" charset="0"/>
                        </a:rPr>
                        <a:t> (per, per a, a, a fi de, per tal de)...</a:t>
                      </a:r>
                      <a:endParaRPr lang="es-ES" sz="1600" b="1" i="0">
                        <a:latin typeface="Cavea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866149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6"/>
                        </a:buClr>
                        <a:buSzPct val="61000"/>
                        <a:buFont typeface="+mj-lt"/>
                        <a:buNone/>
                      </a:pPr>
                      <a:r>
                        <a:rPr lang="es-ES" sz="1600" b="1">
                          <a:latin typeface="Caveat" panose="020B0604020202020204" charset="0"/>
                        </a:rPr>
                        <a:t>Comparatives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0" i="0">
                          <a:latin typeface="Caveat" panose="020B0604020202020204" charset="0"/>
                        </a:rPr>
                        <a:t>tan...com, tant...com, més...que, menys...que...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39659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6"/>
                        </a:buClr>
                        <a:buSzPct val="61000"/>
                        <a:buFont typeface="+mj-lt"/>
                        <a:buNone/>
                      </a:pPr>
                      <a:r>
                        <a:rPr lang="es-ES" sz="1600" b="1">
                          <a:latin typeface="Caveat" panose="020B0604020202020204" charset="0"/>
                        </a:rPr>
                        <a:t>Condicionals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0" i="0">
                          <a:latin typeface="Caveat" panose="020B0604020202020204" charset="0"/>
                        </a:rPr>
                        <a:t>si, en cas que, només que, posat que, si de cas...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04448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6"/>
                        </a:buClr>
                        <a:buSzPct val="61000"/>
                        <a:buFont typeface="+mj-lt"/>
                        <a:buNone/>
                      </a:pPr>
                      <a:r>
                        <a:rPr lang="es-ES" sz="1600" b="1">
                          <a:latin typeface="Caveat" panose="020B0604020202020204" charset="0"/>
                        </a:rPr>
                        <a:t>Concessives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0" i="0">
                          <a:latin typeface="Caveat" panose="020B0604020202020204" charset="0"/>
                        </a:rPr>
                        <a:t>a pesar que, encara que, malgrat que, no obstant...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46619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6"/>
                        </a:buClr>
                        <a:buSzPct val="61000"/>
                        <a:buFont typeface="+mj-lt"/>
                        <a:buNone/>
                      </a:pPr>
                      <a:r>
                        <a:rPr lang="es-ES" sz="1600" b="1">
                          <a:latin typeface="Caveat" panose="020B0604020202020204" charset="0"/>
                        </a:rPr>
                        <a:t>Consecutives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0" i="0">
                          <a:latin typeface="Caveat" panose="020B0604020202020204" charset="0"/>
                        </a:rPr>
                        <a:t>que, tant...que, de manera que, talment que...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0049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156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D30BB47-473C-46A7-A317-4796AEB2ADF5}"/>
              </a:ext>
            </a:extLst>
          </p:cNvPr>
          <p:cNvSpPr/>
          <p:nvPr/>
        </p:nvSpPr>
        <p:spPr>
          <a:xfrm>
            <a:off x="1446423" y="998154"/>
            <a:ext cx="5037516" cy="31172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1468404" y="946439"/>
            <a:ext cx="6830481" cy="36344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/>
              <a:t>Els </a:t>
            </a:r>
            <a:r>
              <a:rPr lang="es-ES" sz="1800" b="1"/>
              <a:t>signes de puntuació</a:t>
            </a:r>
            <a:r>
              <a:rPr lang="es-ES" sz="1800"/>
              <a:t> marquen </a:t>
            </a:r>
            <a:r>
              <a:rPr lang="es-ES" sz="1800" u="sng"/>
              <a:t>pauses</a:t>
            </a:r>
            <a:r>
              <a:rPr lang="es-ES" sz="1800"/>
              <a:t>, </a:t>
            </a:r>
            <a:r>
              <a:rPr lang="es-ES" sz="1800" u="sng"/>
              <a:t>entonacions</a:t>
            </a:r>
            <a:r>
              <a:rPr lang="es-ES" sz="1800"/>
              <a:t> o </a:t>
            </a:r>
            <a:r>
              <a:rPr lang="es-ES" sz="1800" u="sng"/>
              <a:t>incisos</a:t>
            </a:r>
            <a:r>
              <a:rPr lang="es-ES" sz="1800"/>
              <a:t>.</a:t>
            </a:r>
            <a:endParaRPr sz="1800"/>
          </a:p>
        </p:txBody>
      </p:sp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+mj-lt"/>
              <a:buAutoNum type="arabicPeriod" startAt="8"/>
            </a:pPr>
            <a:r>
              <a:rPr lang="es-ES"/>
              <a:t>ELS SIGNES DE PUNTUACIÓ</a:t>
            </a:r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8987719D-8E86-4348-AC81-C04D68CD94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683208"/>
              </p:ext>
            </p:extLst>
          </p:nvPr>
        </p:nvGraphicFramePr>
        <p:xfrm>
          <a:off x="1467194" y="1563305"/>
          <a:ext cx="7444315" cy="2956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86498">
                  <a:extLst>
                    <a:ext uri="{9D8B030D-6E8A-4147-A177-3AD203B41FA5}">
                      <a16:colId xmlns:a16="http://schemas.microsoft.com/office/drawing/2014/main" val="2302814549"/>
                    </a:ext>
                  </a:extLst>
                </a:gridCol>
                <a:gridCol w="5357817">
                  <a:extLst>
                    <a:ext uri="{9D8B030D-6E8A-4147-A177-3AD203B41FA5}">
                      <a16:colId xmlns:a16="http://schemas.microsoft.com/office/drawing/2014/main" val="14837702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ES" sz="1600">
                          <a:latin typeface="Caveat" panose="020B0604020202020204" charset="0"/>
                        </a:rPr>
                        <a:t>SIGNES DE PUNTUACIÓ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latin typeface="Caveat" panose="020B0604020202020204" charset="0"/>
                        </a:rPr>
                        <a:t>S’UTILITZA PER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80223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6"/>
                        </a:buClr>
                        <a:buSzPct val="61000"/>
                        <a:buFont typeface="+mj-lt"/>
                        <a:buNone/>
                      </a:pPr>
                      <a:r>
                        <a:rPr lang="es-ES" sz="1600" b="1">
                          <a:latin typeface="Caveat" panose="020B0604020202020204" charset="0"/>
                        </a:rPr>
                        <a:t>El punt (</a:t>
                      </a:r>
                      <a:r>
                        <a:rPr lang="es-ES" sz="1600" b="1">
                          <a:solidFill>
                            <a:schemeClr val="accent6"/>
                          </a:solidFill>
                          <a:latin typeface="Caveat" panose="020B0604020202020204" charset="0"/>
                        </a:rPr>
                        <a:t>.</a:t>
                      </a:r>
                      <a:r>
                        <a:rPr lang="es-ES" sz="1600" b="1">
                          <a:latin typeface="Caveat" panose="020B0604020202020204" charset="0"/>
                        </a:rPr>
                        <a:t>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0" i="0">
                          <a:latin typeface="Caveat" panose="020B0604020202020204" charset="0"/>
                        </a:rPr>
                        <a:t>Marcar una </a:t>
                      </a:r>
                      <a:r>
                        <a:rPr lang="es-ES" sz="1600" b="0" i="0" u="sng">
                          <a:latin typeface="Caveat" panose="020B0604020202020204" charset="0"/>
                        </a:rPr>
                        <a:t>pausa llarga</a:t>
                      </a:r>
                      <a:r>
                        <a:rPr lang="es-ES" sz="1600" b="0" i="0" u="none">
                          <a:latin typeface="Caveat" panose="020B0604020202020204" charset="0"/>
                        </a:rPr>
                        <a:t>. Indica la fi de:</a:t>
                      </a:r>
                    </a:p>
                    <a:p>
                      <a:pPr marL="90488" indent="-90488">
                        <a:buClr>
                          <a:schemeClr val="accent6"/>
                        </a:buClr>
                        <a:buSzPct val="61000"/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u="none">
                          <a:latin typeface="Caveat" panose="020B0604020202020204" charset="0"/>
                        </a:rPr>
                        <a:t>una </a:t>
                      </a:r>
                      <a:r>
                        <a:rPr lang="es-ES" sz="1600" b="1" i="0" u="none">
                          <a:latin typeface="Caveat" panose="020B0604020202020204" charset="0"/>
                        </a:rPr>
                        <a:t>oració</a:t>
                      </a:r>
                      <a:r>
                        <a:rPr lang="es-ES" sz="1600" b="0" i="0" u="none">
                          <a:latin typeface="Caveat" panose="020B0604020202020204" charset="0"/>
                        </a:rPr>
                        <a:t> (punt i seguit)</a:t>
                      </a:r>
                    </a:p>
                    <a:p>
                      <a:pPr marL="90488" indent="-90488">
                        <a:buClr>
                          <a:schemeClr val="accent6"/>
                        </a:buClr>
                        <a:buSzPct val="61000"/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u="none">
                          <a:latin typeface="Caveat" panose="020B0604020202020204" charset="0"/>
                        </a:rPr>
                        <a:t>un </a:t>
                      </a:r>
                      <a:r>
                        <a:rPr lang="es-ES" sz="1600" b="1" i="0" u="none">
                          <a:latin typeface="Caveat" panose="020B0604020202020204" charset="0"/>
                        </a:rPr>
                        <a:t>paràgraf</a:t>
                      </a:r>
                      <a:r>
                        <a:rPr lang="es-ES" sz="1600" b="0" i="0" u="none">
                          <a:latin typeface="Caveat" panose="020B0604020202020204" charset="0"/>
                        </a:rPr>
                        <a:t> (punt i apart)</a:t>
                      </a:r>
                    </a:p>
                    <a:p>
                      <a:pPr marL="90488" indent="-90488">
                        <a:buClr>
                          <a:schemeClr val="accent6"/>
                        </a:buClr>
                        <a:buSzPct val="61000"/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u="none">
                          <a:latin typeface="Caveat" panose="020B0604020202020204" charset="0"/>
                        </a:rPr>
                        <a:t>un </a:t>
                      </a:r>
                      <a:r>
                        <a:rPr lang="es-ES" sz="1600" b="1" i="0" u="none">
                          <a:latin typeface="Caveat" panose="020B0604020202020204" charset="0"/>
                        </a:rPr>
                        <a:t>text</a:t>
                      </a:r>
                      <a:r>
                        <a:rPr lang="es-ES" sz="1600" b="0" i="0" u="none">
                          <a:latin typeface="Caveat" panose="020B0604020202020204" charset="0"/>
                        </a:rPr>
                        <a:t> (punt final)</a:t>
                      </a:r>
                    </a:p>
                    <a:p>
                      <a:pPr marL="0" indent="0">
                        <a:buClr>
                          <a:schemeClr val="accent6"/>
                        </a:buClr>
                        <a:buSzPct val="61000"/>
                        <a:buFont typeface="Arial" panose="020B0604020202020204" pitchFamily="34" charset="0"/>
                        <a:buNone/>
                      </a:pPr>
                      <a:r>
                        <a:rPr lang="es-ES" sz="1600" b="0" i="0" u="none">
                          <a:latin typeface="Caveat" panose="020B0604020202020204" charset="0"/>
                        </a:rPr>
                        <a:t>Indica </a:t>
                      </a:r>
                      <a:r>
                        <a:rPr lang="es-ES" sz="1600" b="0" i="0" u="sng">
                          <a:latin typeface="Caveat" panose="020B0604020202020204" charset="0"/>
                        </a:rPr>
                        <a:t>abreviatures</a:t>
                      </a:r>
                      <a:r>
                        <a:rPr lang="es-ES" sz="1600" b="0" i="0" u="none">
                          <a:latin typeface="Caveat" panose="020B0604020202020204" charset="0"/>
                        </a:rPr>
                        <a:t>.</a:t>
                      </a:r>
                      <a:endParaRPr lang="es-ES" sz="1600" b="0" i="0">
                        <a:latin typeface="Cavea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18951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6"/>
                        </a:buClr>
                        <a:buSzPct val="61000"/>
                        <a:buFont typeface="+mj-lt"/>
                        <a:buNone/>
                      </a:pPr>
                      <a:r>
                        <a:rPr lang="es-ES" sz="1600" b="1">
                          <a:latin typeface="Caveat" panose="020B0604020202020204" charset="0"/>
                        </a:rPr>
                        <a:t>La coma (</a:t>
                      </a:r>
                      <a:r>
                        <a:rPr lang="es-ES" sz="1600" b="1">
                          <a:solidFill>
                            <a:schemeClr val="accent6"/>
                          </a:solidFill>
                          <a:latin typeface="Caveat" panose="020B0604020202020204" charset="0"/>
                        </a:rPr>
                        <a:t>,</a:t>
                      </a:r>
                      <a:r>
                        <a:rPr lang="es-ES" sz="1600" b="1">
                          <a:latin typeface="Caveat" panose="020B0604020202020204" charset="0"/>
                        </a:rPr>
                        <a:t>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0" i="0">
                          <a:latin typeface="Caveat" panose="020B0604020202020204" charset="0"/>
                        </a:rPr>
                        <a:t>Marcar una </a:t>
                      </a:r>
                      <a:r>
                        <a:rPr lang="es-ES" sz="1600" b="0" i="0" u="sng">
                          <a:latin typeface="Caveat" panose="020B0604020202020204" charset="0"/>
                        </a:rPr>
                        <a:t>pausa més breu</a:t>
                      </a:r>
                      <a:r>
                        <a:rPr lang="es-ES" sz="1600" b="0" i="0" u="none">
                          <a:latin typeface="Caveat" panose="020B0604020202020204" charset="0"/>
                        </a:rPr>
                        <a:t>. Indica:</a:t>
                      </a:r>
                    </a:p>
                    <a:p>
                      <a:pPr marL="90488" indent="-90488">
                        <a:buClr>
                          <a:schemeClr val="accent6"/>
                        </a:buClr>
                        <a:buSzPct val="61000"/>
                        <a:buFont typeface="Arial" panose="020B0604020202020204" pitchFamily="34" charset="0"/>
                        <a:buChar char="•"/>
                      </a:pPr>
                      <a:r>
                        <a:rPr lang="es-ES" sz="1600" b="1" i="0" u="none">
                          <a:latin typeface="Caveat" panose="020B0604020202020204" charset="0"/>
                        </a:rPr>
                        <a:t>separació</a:t>
                      </a:r>
                      <a:r>
                        <a:rPr lang="es-ES" sz="1600" b="0" i="0" u="none">
                          <a:latin typeface="Caveat" panose="020B0604020202020204" charset="0"/>
                        </a:rPr>
                        <a:t> dels elements d’una </a:t>
                      </a:r>
                      <a:r>
                        <a:rPr lang="es-ES" sz="1600" b="1" i="0" u="none">
                          <a:latin typeface="Caveat" panose="020B0604020202020204" charset="0"/>
                        </a:rPr>
                        <a:t>enumeració</a:t>
                      </a:r>
                      <a:endParaRPr lang="es-ES" sz="1600" b="0" i="0" u="none">
                        <a:latin typeface="Caveat" panose="020B0604020202020204" charset="0"/>
                      </a:endParaRPr>
                    </a:p>
                    <a:p>
                      <a:pPr marL="90488" indent="-90488">
                        <a:buClr>
                          <a:schemeClr val="accent6"/>
                        </a:buClr>
                        <a:buSzPct val="61000"/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u="none">
                          <a:latin typeface="Caveat" panose="020B0604020202020204" charset="0"/>
                        </a:rPr>
                        <a:t>introducir </a:t>
                      </a:r>
                      <a:r>
                        <a:rPr lang="es-ES" sz="1600" b="1" i="0" u="none">
                          <a:latin typeface="Caveat" panose="020B0604020202020204" charset="0"/>
                        </a:rPr>
                        <a:t>aclariments</a:t>
                      </a:r>
                      <a:r>
                        <a:rPr lang="es-ES" sz="1600" b="0" i="0" u="none">
                          <a:latin typeface="Caveat" panose="020B0604020202020204" charset="0"/>
                        </a:rPr>
                        <a:t> o </a:t>
                      </a:r>
                      <a:r>
                        <a:rPr lang="es-ES" sz="1600" b="1" i="0" u="none">
                          <a:latin typeface="Caveat" panose="020B0604020202020204" charset="0"/>
                        </a:rPr>
                        <a:t>aposicions</a:t>
                      </a:r>
                      <a:endParaRPr lang="es-ES" sz="1600" b="0" i="0" u="none">
                        <a:latin typeface="Caveat" panose="020B0604020202020204" charset="0"/>
                      </a:endParaRPr>
                    </a:p>
                    <a:p>
                      <a:pPr marL="90488" indent="-90488">
                        <a:buClr>
                          <a:schemeClr val="accent6"/>
                        </a:buClr>
                        <a:buSzPct val="61000"/>
                        <a:buFont typeface="Arial" panose="020B0604020202020204" pitchFamily="34" charset="0"/>
                        <a:buChar char="•"/>
                      </a:pPr>
                      <a:r>
                        <a:rPr lang="es-ES" sz="1600" b="1" i="0" u="none">
                          <a:latin typeface="Caveat" panose="020B0604020202020204" charset="0"/>
                        </a:rPr>
                        <a:t>substituir un verb</a:t>
                      </a:r>
                      <a:r>
                        <a:rPr lang="es-ES" sz="1600" b="0" i="0" u="none">
                          <a:latin typeface="Caveat" panose="020B0604020202020204" charset="0"/>
                        </a:rPr>
                        <a:t> quan està elidit</a:t>
                      </a:r>
                    </a:p>
                    <a:p>
                      <a:pPr marL="90488" indent="-90488">
                        <a:buClr>
                          <a:schemeClr val="accent6"/>
                        </a:buClr>
                        <a:buSzPct val="61000"/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u="none">
                          <a:latin typeface="Caveat" panose="020B0604020202020204" charset="0"/>
                        </a:rPr>
                        <a:t>indicar les </a:t>
                      </a:r>
                      <a:r>
                        <a:rPr lang="es-ES" sz="1600" b="1" i="0" u="none">
                          <a:latin typeface="Caveat" panose="020B0604020202020204" charset="0"/>
                        </a:rPr>
                        <a:t>oracions subordinades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28102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092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2638F3B-EA0A-4CE7-9399-809B1A44CC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17</a:t>
            </a:fld>
            <a:endParaRPr lang="es-ES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5D63319-1D9E-4222-861C-F15EBFCD8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520161"/>
              </p:ext>
            </p:extLst>
          </p:nvPr>
        </p:nvGraphicFramePr>
        <p:xfrm>
          <a:off x="1390993" y="572705"/>
          <a:ext cx="7444315" cy="4114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86498">
                  <a:extLst>
                    <a:ext uri="{9D8B030D-6E8A-4147-A177-3AD203B41FA5}">
                      <a16:colId xmlns:a16="http://schemas.microsoft.com/office/drawing/2014/main" val="2302814549"/>
                    </a:ext>
                  </a:extLst>
                </a:gridCol>
                <a:gridCol w="5357817">
                  <a:extLst>
                    <a:ext uri="{9D8B030D-6E8A-4147-A177-3AD203B41FA5}">
                      <a16:colId xmlns:a16="http://schemas.microsoft.com/office/drawing/2014/main" val="14837702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ES" sz="1600">
                          <a:latin typeface="Caveat" panose="020B0604020202020204" charset="0"/>
                        </a:rPr>
                        <a:t>SIGNES DE PUNTUACIÓ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latin typeface="Caveat" panose="020B0604020202020204" charset="0"/>
                        </a:rPr>
                        <a:t>S’UTILITZA PER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80223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6"/>
                        </a:buClr>
                        <a:buSzPct val="61000"/>
                        <a:buFont typeface="+mj-lt"/>
                        <a:buNone/>
                      </a:pPr>
                      <a:r>
                        <a:rPr lang="es-ES" sz="1600" b="1">
                          <a:latin typeface="Caveat" panose="020B0604020202020204" charset="0"/>
                        </a:rPr>
                        <a:t>El punt i coma (</a:t>
                      </a:r>
                      <a:r>
                        <a:rPr lang="es-ES" sz="1600" b="1">
                          <a:solidFill>
                            <a:schemeClr val="accent6"/>
                          </a:solidFill>
                          <a:latin typeface="Caveat" panose="020B0604020202020204" charset="0"/>
                        </a:rPr>
                        <a:t>;</a:t>
                      </a:r>
                      <a:r>
                        <a:rPr lang="es-ES" sz="1600" b="1">
                          <a:latin typeface="Caveat" panose="020B0604020202020204" charset="0"/>
                        </a:rPr>
                        <a:t>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0" i="0">
                          <a:latin typeface="Caveat" panose="020B0604020202020204" charset="0"/>
                        </a:rPr>
                        <a:t>Marcar una </a:t>
                      </a:r>
                      <a:r>
                        <a:rPr lang="es-ES" sz="1600" b="0" i="0" u="sng">
                          <a:latin typeface="Caveat" panose="020B0604020202020204" charset="0"/>
                        </a:rPr>
                        <a:t>pausa intermedia</a:t>
                      </a:r>
                      <a:r>
                        <a:rPr lang="es-ES" sz="1600" b="0" i="0" u="none">
                          <a:latin typeface="Caveat" panose="020B0604020202020204" charset="0"/>
                        </a:rPr>
                        <a:t>. Indica:</a:t>
                      </a:r>
                    </a:p>
                    <a:p>
                      <a:pPr marL="90488" indent="-90488">
                        <a:buClr>
                          <a:schemeClr val="accent6"/>
                        </a:buClr>
                        <a:buSzPct val="61000"/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u="none">
                          <a:latin typeface="Caveat" panose="020B0604020202020204" charset="0"/>
                        </a:rPr>
                        <a:t>oracions </a:t>
                      </a:r>
                      <a:r>
                        <a:rPr lang="es-ES" sz="1600" b="1" i="0" u="none">
                          <a:latin typeface="Caveat" panose="020B0604020202020204" charset="0"/>
                        </a:rPr>
                        <a:t>juxtaposades</a:t>
                      </a:r>
                      <a:endParaRPr lang="es-ES" sz="1600" b="0" i="0" u="none">
                        <a:latin typeface="Caveat" panose="020B0604020202020204" charset="0"/>
                      </a:endParaRPr>
                    </a:p>
                    <a:p>
                      <a:pPr marL="90488" indent="-90488">
                        <a:buClr>
                          <a:schemeClr val="accent6"/>
                        </a:buClr>
                        <a:buSzPct val="61000"/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u="none">
                          <a:latin typeface="Caveat" panose="020B0604020202020204" charset="0"/>
                        </a:rPr>
                        <a:t>elements d’una </a:t>
                      </a:r>
                      <a:r>
                        <a:rPr lang="es-ES" sz="1600" b="1" i="0" u="none">
                          <a:latin typeface="Caveat" panose="020B0604020202020204" charset="0"/>
                        </a:rPr>
                        <a:t>enumeració </a:t>
                      </a:r>
                      <a:r>
                        <a:rPr lang="es-ES" sz="1600" b="0" i="0" u="none">
                          <a:latin typeface="Caveat" panose="020B0604020202020204" charset="0"/>
                        </a:rPr>
                        <a:t>amb segments interns separats amb </a:t>
                      </a:r>
                      <a:r>
                        <a:rPr lang="es-ES" sz="1600" b="1" i="0" u="none">
                          <a:latin typeface="Caveat" panose="020B0604020202020204" charset="0"/>
                        </a:rPr>
                        <a:t>comes</a:t>
                      </a:r>
                      <a:endParaRPr lang="es-ES" sz="1600" b="0" i="0" u="none">
                        <a:latin typeface="Cavea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83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6"/>
                        </a:buClr>
                        <a:buSzPct val="61000"/>
                        <a:buFont typeface="+mj-lt"/>
                        <a:buNone/>
                      </a:pPr>
                      <a:r>
                        <a:rPr lang="es-ES" sz="1600" b="1">
                          <a:latin typeface="Caveat" panose="020B0604020202020204" charset="0"/>
                        </a:rPr>
                        <a:t>Els dos punts (</a:t>
                      </a:r>
                      <a:r>
                        <a:rPr lang="es-ES" sz="1600" b="1">
                          <a:solidFill>
                            <a:schemeClr val="accent6"/>
                          </a:solidFill>
                          <a:latin typeface="Caveat" panose="020B0604020202020204" charset="0"/>
                        </a:rPr>
                        <a:t>:</a:t>
                      </a:r>
                      <a:r>
                        <a:rPr lang="es-ES" sz="1600" b="1">
                          <a:latin typeface="Caveat" panose="020B0604020202020204" charset="0"/>
                        </a:rPr>
                        <a:t>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0" i="0">
                          <a:latin typeface="Caveat" panose="020B0604020202020204" charset="0"/>
                        </a:rPr>
                        <a:t>Introdueix:</a:t>
                      </a:r>
                    </a:p>
                    <a:p>
                      <a:pPr marL="90488" indent="-90488">
                        <a:buClr>
                          <a:schemeClr val="accent6"/>
                        </a:buClr>
                        <a:buSzPct val="61000"/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u="none">
                          <a:latin typeface="Caveat" panose="020B0604020202020204" charset="0"/>
                        </a:rPr>
                        <a:t>una </a:t>
                      </a:r>
                      <a:r>
                        <a:rPr lang="es-ES" sz="1600" b="1" i="0" u="none">
                          <a:latin typeface="Caveat" panose="020B0604020202020204" charset="0"/>
                        </a:rPr>
                        <a:t>enumeració</a:t>
                      </a:r>
                    </a:p>
                    <a:p>
                      <a:pPr marL="90488" indent="-90488">
                        <a:buClr>
                          <a:schemeClr val="accent6"/>
                        </a:buClr>
                        <a:buSzPct val="61000"/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u="none">
                          <a:latin typeface="Caveat" panose="020B0604020202020204" charset="0"/>
                        </a:rPr>
                        <a:t>un </a:t>
                      </a:r>
                      <a:r>
                        <a:rPr lang="es-ES" sz="1600" b="1" i="0" u="none">
                          <a:latin typeface="Caveat" panose="020B0604020202020204" charset="0"/>
                        </a:rPr>
                        <a:t>exemple</a:t>
                      </a:r>
                      <a:endParaRPr lang="es-ES" sz="1600" b="0" i="0" u="none">
                        <a:latin typeface="Caveat" panose="020B0604020202020204" charset="0"/>
                      </a:endParaRPr>
                    </a:p>
                    <a:p>
                      <a:pPr marL="90488" indent="-90488">
                        <a:buClr>
                          <a:schemeClr val="accent6"/>
                        </a:buClr>
                        <a:buSzPct val="61000"/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u="none">
                          <a:latin typeface="Caveat" panose="020B0604020202020204" charset="0"/>
                        </a:rPr>
                        <a:t>una </a:t>
                      </a:r>
                      <a:r>
                        <a:rPr lang="es-ES" sz="1600" b="1" i="0" u="none">
                          <a:latin typeface="Caveat" panose="020B0604020202020204" charset="0"/>
                        </a:rPr>
                        <a:t>citació textual</a:t>
                      </a:r>
                      <a:endParaRPr lang="es-ES" sz="1600" b="0" i="0">
                        <a:latin typeface="Cavea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91264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6"/>
                        </a:buClr>
                        <a:buSzPct val="61000"/>
                        <a:buFont typeface="+mj-lt"/>
                        <a:buNone/>
                      </a:pPr>
                      <a:r>
                        <a:rPr lang="es-ES" sz="1600" b="1">
                          <a:latin typeface="Caveat" panose="020B0604020202020204" charset="0"/>
                        </a:rPr>
                        <a:t>Els punts suspensius (</a:t>
                      </a:r>
                      <a:r>
                        <a:rPr lang="es-ES" sz="1600" b="1">
                          <a:solidFill>
                            <a:schemeClr val="accent6"/>
                          </a:solidFill>
                          <a:latin typeface="Caveat" panose="020B0604020202020204" charset="0"/>
                        </a:rPr>
                        <a:t>...</a:t>
                      </a:r>
                      <a:r>
                        <a:rPr lang="es-ES" sz="1600" b="1">
                          <a:latin typeface="Caveat" panose="020B0604020202020204" charset="0"/>
                        </a:rPr>
                        <a:t>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0" i="0">
                          <a:latin typeface="Caveat" panose="020B0604020202020204" charset="0"/>
                        </a:rPr>
                        <a:t>Inidca:</a:t>
                      </a:r>
                    </a:p>
                    <a:p>
                      <a:pPr marL="90488" indent="-90488">
                        <a:buClr>
                          <a:schemeClr val="accent6"/>
                        </a:buClr>
                        <a:buSzPct val="61000"/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u="none">
                          <a:latin typeface="Caveat" panose="020B0604020202020204" charset="0"/>
                        </a:rPr>
                        <a:t>la fi d’una </a:t>
                      </a:r>
                      <a:r>
                        <a:rPr lang="es-ES" sz="1600" b="1" i="0" u="none">
                          <a:latin typeface="Caveat" panose="020B0604020202020204" charset="0"/>
                        </a:rPr>
                        <a:t>enumeració incompleta</a:t>
                      </a:r>
                      <a:endParaRPr lang="es-ES" sz="1600" b="0" i="0" u="none">
                        <a:latin typeface="Caveat" panose="020B0604020202020204" charset="0"/>
                      </a:endParaRPr>
                    </a:p>
                    <a:p>
                      <a:pPr marL="90488" indent="-90488">
                        <a:buClr>
                          <a:schemeClr val="accent6"/>
                        </a:buClr>
                        <a:buSzPct val="61000"/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u="none">
                          <a:latin typeface="Caveat" panose="020B0604020202020204" charset="0"/>
                        </a:rPr>
                        <a:t>que una cita és </a:t>
                      </a:r>
                      <a:r>
                        <a:rPr lang="es-ES" sz="1600" b="1" i="0" u="none">
                          <a:latin typeface="Caveat" panose="020B0604020202020204" charset="0"/>
                        </a:rPr>
                        <a:t>coneguda</a:t>
                      </a:r>
                      <a:endParaRPr lang="es-ES" sz="1600" b="0" i="0" u="none">
                        <a:latin typeface="Caveat" panose="020B0604020202020204" charset="0"/>
                      </a:endParaRPr>
                    </a:p>
                    <a:p>
                      <a:pPr marL="90488" indent="-90488">
                        <a:buClr>
                          <a:schemeClr val="accent6"/>
                        </a:buClr>
                        <a:buSzPct val="61000"/>
                        <a:buFont typeface="Arial" panose="020B0604020202020204" pitchFamily="34" charset="0"/>
                        <a:buChar char="•"/>
                      </a:pPr>
                      <a:r>
                        <a:rPr lang="es-ES" sz="1600" b="1" i="0" u="none">
                          <a:latin typeface="Caveat" panose="020B0604020202020204" charset="0"/>
                        </a:rPr>
                        <a:t>dubte</a:t>
                      </a:r>
                      <a:r>
                        <a:rPr lang="es-ES" sz="1600" b="0" i="0" u="none">
                          <a:latin typeface="Caveat" panose="020B0604020202020204" charset="0"/>
                        </a:rPr>
                        <a:t> o </a:t>
                      </a:r>
                      <a:r>
                        <a:rPr lang="es-ES" sz="1600" b="1" i="0" u="none">
                          <a:latin typeface="Caveat" panose="020B0604020202020204" charset="0"/>
                        </a:rPr>
                        <a:t>vacil·lació</a:t>
                      </a:r>
                      <a:endParaRPr lang="es-ES" sz="1600" b="1" i="0">
                        <a:latin typeface="Cavea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42649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6"/>
                        </a:buClr>
                        <a:buSzPct val="61000"/>
                        <a:buFont typeface="+mj-lt"/>
                        <a:buNone/>
                      </a:pPr>
                      <a:r>
                        <a:rPr lang="es-ES" sz="1600" b="1">
                          <a:latin typeface="Caveat" panose="020B0604020202020204" charset="0"/>
                        </a:rPr>
                        <a:t>Els paréntesis (</a:t>
                      </a:r>
                      <a:r>
                        <a:rPr lang="es-ES" sz="1600" b="1">
                          <a:solidFill>
                            <a:schemeClr val="accent6"/>
                          </a:solidFill>
                          <a:latin typeface="Caveat" panose="020B0604020202020204" charset="0"/>
                        </a:rPr>
                        <a:t>()</a:t>
                      </a:r>
                      <a:r>
                        <a:rPr lang="es-ES" sz="1600" b="1">
                          <a:latin typeface="Caveat" panose="020B0604020202020204" charset="0"/>
                        </a:rPr>
                        <a:t>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90488" indent="-90488">
                        <a:buClr>
                          <a:schemeClr val="accent6"/>
                        </a:buClr>
                        <a:buSzPct val="61000"/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u="none">
                          <a:latin typeface="Caveat" panose="020B0604020202020204" charset="0"/>
                        </a:rPr>
                        <a:t>incloure un </a:t>
                      </a:r>
                      <a:r>
                        <a:rPr lang="es-ES" sz="1600" b="1" i="0" u="none">
                          <a:latin typeface="Caveat" panose="020B0604020202020204" charset="0"/>
                        </a:rPr>
                        <a:t>aclariment</a:t>
                      </a:r>
                      <a:r>
                        <a:rPr lang="es-ES" sz="1600" b="0" i="0" u="none">
                          <a:latin typeface="Caveat" panose="020B0604020202020204" charset="0"/>
                        </a:rPr>
                        <a:t>, </a:t>
                      </a:r>
                      <a:r>
                        <a:rPr lang="es-ES" sz="1600" b="1" i="0" u="none">
                          <a:latin typeface="Caveat" panose="020B0604020202020204" charset="0"/>
                        </a:rPr>
                        <a:t>incís</a:t>
                      </a:r>
                      <a:r>
                        <a:rPr lang="es-ES" sz="1600" b="0" i="0" u="none">
                          <a:latin typeface="Caveat" panose="020B0604020202020204" charset="0"/>
                        </a:rPr>
                        <a:t> o </a:t>
                      </a:r>
                      <a:r>
                        <a:rPr lang="es-ES" sz="1600" b="1" i="0" u="none">
                          <a:latin typeface="Caveat" panose="020B0604020202020204" charset="0"/>
                        </a:rPr>
                        <a:t>acotació teatral</a:t>
                      </a:r>
                      <a:endParaRPr lang="es-ES" sz="1600" b="0" i="0" u="none">
                        <a:latin typeface="Caveat" panose="020B0604020202020204" charset="0"/>
                      </a:endParaRPr>
                    </a:p>
                    <a:p>
                      <a:pPr marL="90488" indent="-90488">
                        <a:buClr>
                          <a:schemeClr val="accent6"/>
                        </a:buClr>
                        <a:buSzPct val="61000"/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u="none">
                          <a:latin typeface="Caveat" panose="020B0604020202020204" charset="0"/>
                        </a:rPr>
                        <a:t>incorporar una </a:t>
                      </a:r>
                      <a:r>
                        <a:rPr lang="es-ES" sz="1600" b="1" i="0" u="none">
                          <a:latin typeface="Caveat" panose="020B0604020202020204" charset="0"/>
                        </a:rPr>
                        <a:t>data</a:t>
                      </a:r>
                      <a:r>
                        <a:rPr lang="es-ES" sz="1600" b="0" i="0" u="none">
                          <a:latin typeface="Caveat" panose="020B0604020202020204" charset="0"/>
                        </a:rPr>
                        <a:t> o </a:t>
                      </a:r>
                      <a:r>
                        <a:rPr lang="es-ES" sz="1600" b="1" i="0" u="none">
                          <a:latin typeface="Caveat" panose="020B0604020202020204" charset="0"/>
                        </a:rPr>
                        <a:t>presició</a:t>
                      </a:r>
                      <a:endParaRPr lang="es-ES" sz="1600" b="0" i="0" u="none">
                        <a:latin typeface="Caveat" panose="020B0604020202020204" charset="0"/>
                      </a:endParaRPr>
                    </a:p>
                    <a:p>
                      <a:pPr marL="90488" indent="-90488">
                        <a:buClr>
                          <a:schemeClr val="accent6"/>
                        </a:buClr>
                        <a:buSzPct val="61000"/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u="none">
                          <a:latin typeface="Caveat" panose="020B0604020202020204" charset="0"/>
                        </a:rPr>
                        <a:t>definir una </a:t>
                      </a:r>
                      <a:r>
                        <a:rPr lang="es-ES" sz="1600" b="1" i="0" u="none">
                          <a:latin typeface="Caveat" panose="020B0604020202020204" charset="0"/>
                        </a:rPr>
                        <a:t>sigla</a:t>
                      </a:r>
                      <a:r>
                        <a:rPr lang="es-ES" sz="1600" b="0" i="0" u="none">
                          <a:latin typeface="Caveat" panose="020B0604020202020204" charset="0"/>
                        </a:rPr>
                        <a:t> o una </a:t>
                      </a:r>
                      <a:r>
                        <a:rPr lang="es-ES" sz="1600" b="1" i="0" u="none">
                          <a:latin typeface="Caveat" panose="020B0604020202020204" charset="0"/>
                        </a:rPr>
                        <a:t>fòrmula</a:t>
                      </a:r>
                      <a:endParaRPr lang="es-ES" sz="1600" b="0" i="0">
                        <a:latin typeface="Cavea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75719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44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DF40D94-D22C-4C48-8777-13CFCC422D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18</a:t>
            </a:fld>
            <a:endParaRPr lang="es-ES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3E4C24D-B0B9-440C-9FA2-179D781343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457079"/>
              </p:ext>
            </p:extLst>
          </p:nvPr>
        </p:nvGraphicFramePr>
        <p:xfrm>
          <a:off x="1390993" y="572705"/>
          <a:ext cx="7444315" cy="3048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86498">
                  <a:extLst>
                    <a:ext uri="{9D8B030D-6E8A-4147-A177-3AD203B41FA5}">
                      <a16:colId xmlns:a16="http://schemas.microsoft.com/office/drawing/2014/main" val="2302814549"/>
                    </a:ext>
                  </a:extLst>
                </a:gridCol>
                <a:gridCol w="5357817">
                  <a:extLst>
                    <a:ext uri="{9D8B030D-6E8A-4147-A177-3AD203B41FA5}">
                      <a16:colId xmlns:a16="http://schemas.microsoft.com/office/drawing/2014/main" val="14837702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ES" sz="1600">
                          <a:latin typeface="Caveat" panose="020B0604020202020204" charset="0"/>
                        </a:rPr>
                        <a:t>SIGNES DE PUNTUACIÓ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latin typeface="Caveat" panose="020B0604020202020204" charset="0"/>
                        </a:rPr>
                        <a:t>S’UTILITZA PER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80223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6"/>
                        </a:buClr>
                        <a:buSzPct val="61000"/>
                        <a:buFont typeface="+mj-lt"/>
                        <a:buNone/>
                      </a:pPr>
                      <a:r>
                        <a:rPr lang="es-ES" sz="1600" b="1">
                          <a:latin typeface="Caveat" panose="020B0604020202020204" charset="0"/>
                        </a:rPr>
                        <a:t>El guionet (</a:t>
                      </a:r>
                      <a:r>
                        <a:rPr lang="es-ES" sz="1600" b="1">
                          <a:solidFill>
                            <a:schemeClr val="accent6"/>
                          </a:solidFill>
                          <a:latin typeface="Caveat" panose="020B0604020202020204" charset="0"/>
                        </a:rPr>
                        <a:t>-</a:t>
                      </a:r>
                      <a:r>
                        <a:rPr lang="es-ES" sz="1600" b="1">
                          <a:latin typeface="Caveat" panose="020B0604020202020204" charset="0"/>
                        </a:rPr>
                        <a:t>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90488" indent="-90488">
                        <a:buClr>
                          <a:schemeClr val="accent6"/>
                        </a:buClr>
                        <a:buSzPct val="61000"/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u="none">
                          <a:latin typeface="Caveat" panose="020B0604020202020204" charset="0"/>
                        </a:rPr>
                        <a:t>escriure </a:t>
                      </a:r>
                      <a:r>
                        <a:rPr lang="es-ES" sz="1600" b="1" i="0" u="none">
                          <a:latin typeface="Caveat" panose="020B0604020202020204" charset="0"/>
                        </a:rPr>
                        <a:t>mots compostos</a:t>
                      </a:r>
                      <a:r>
                        <a:rPr lang="es-ES" sz="1600" b="0" i="0" u="none">
                          <a:latin typeface="Caveat" panose="020B0604020202020204" charset="0"/>
                        </a:rPr>
                        <a:t> seguits de </a:t>
                      </a:r>
                      <a:r>
                        <a:rPr lang="es-ES" sz="1600" b="1" i="0" u="none">
                          <a:latin typeface="Caveat" panose="020B0604020202020204" charset="0"/>
                        </a:rPr>
                        <a:t>x, r, s:</a:t>
                      </a:r>
                      <a:r>
                        <a:rPr lang="es-ES" sz="1600" b="0" i="0" u="none">
                          <a:latin typeface="Caveat" panose="020B0604020202020204" charset="0"/>
                        </a:rPr>
                        <a:t> </a:t>
                      </a:r>
                      <a:r>
                        <a:rPr lang="es-ES" sz="1600" b="0" i="0" u="sng">
                          <a:latin typeface="Caveat" panose="020B0604020202020204" charset="0"/>
                        </a:rPr>
                        <a:t>esclata-sangs</a:t>
                      </a:r>
                      <a:endParaRPr lang="es-ES" sz="1600" b="0" i="0" u="none">
                        <a:latin typeface="Caveat" panose="020B0604020202020204" charset="0"/>
                      </a:endParaRPr>
                    </a:p>
                    <a:p>
                      <a:pPr marL="90488" indent="-90488">
                        <a:buClr>
                          <a:schemeClr val="accent6"/>
                        </a:buClr>
                        <a:buSzPct val="61000"/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u="none">
                          <a:latin typeface="Caveat" panose="020B0604020202020204" charset="0"/>
                        </a:rPr>
                        <a:t>escriure </a:t>
                      </a:r>
                      <a:r>
                        <a:rPr lang="es-ES" sz="1600" b="1" i="0" u="none">
                          <a:latin typeface="Caveat" panose="020B0604020202020204" charset="0"/>
                        </a:rPr>
                        <a:t>numerals:</a:t>
                      </a:r>
                      <a:r>
                        <a:rPr lang="es-ES" sz="1600" b="0" i="0" u="none">
                          <a:latin typeface="Caveat" panose="020B0604020202020204" charset="0"/>
                        </a:rPr>
                        <a:t> </a:t>
                      </a:r>
                      <a:r>
                        <a:rPr lang="es-ES" sz="1600" b="0" i="1" u="none">
                          <a:latin typeface="Caveat" panose="020B0604020202020204" charset="0"/>
                        </a:rPr>
                        <a:t>trenta-dos</a:t>
                      </a:r>
                      <a:endParaRPr lang="es-ES" sz="1600" b="0" i="0" u="none">
                        <a:latin typeface="Caveat" panose="020B0604020202020204" charset="0"/>
                      </a:endParaRPr>
                    </a:p>
                    <a:p>
                      <a:pPr marL="90488" indent="-90488">
                        <a:buClr>
                          <a:schemeClr val="accent6"/>
                        </a:buClr>
                        <a:buSzPct val="61000"/>
                        <a:buFont typeface="Arial" panose="020B0604020202020204" pitchFamily="34" charset="0"/>
                        <a:buChar char="•"/>
                      </a:pPr>
                      <a:r>
                        <a:rPr lang="es-ES" sz="1600" b="1" i="0" u="none">
                          <a:latin typeface="Caveat" panose="020B0604020202020204" charset="0"/>
                        </a:rPr>
                        <a:t>separar paraules</a:t>
                      </a:r>
                      <a:r>
                        <a:rPr lang="es-ES" sz="1600" b="0" i="0" u="none">
                          <a:latin typeface="Caveat" panose="020B0604020202020204" charset="0"/>
                        </a:rPr>
                        <a:t> al final de línia</a:t>
                      </a:r>
                    </a:p>
                    <a:p>
                      <a:pPr marL="90488" indent="-90488">
                        <a:buClr>
                          <a:schemeClr val="accent6"/>
                        </a:buClr>
                        <a:buSzPct val="61000"/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u="none">
                          <a:latin typeface="Caveat" panose="020B0604020202020204" charset="0"/>
                        </a:rPr>
                        <a:t>unir </a:t>
                      </a:r>
                      <a:r>
                        <a:rPr lang="es-ES" sz="1600" b="1" i="0" u="none">
                          <a:latin typeface="Caveat" panose="020B0604020202020204" charset="0"/>
                        </a:rPr>
                        <a:t>pronoms febles</a:t>
                      </a:r>
                      <a:r>
                        <a:rPr lang="es-ES" sz="1600" b="0" i="0" u="none">
                          <a:latin typeface="Caveat" panose="020B0604020202020204" charset="0"/>
                        </a:rPr>
                        <a:t> darrere del verb: </a:t>
                      </a:r>
                      <a:r>
                        <a:rPr lang="es-ES" sz="1600" b="0" i="1" u="none">
                          <a:latin typeface="Caveat" panose="020B0604020202020204" charset="0"/>
                        </a:rPr>
                        <a:t>llegiu-lo</a:t>
                      </a:r>
                      <a:endParaRPr lang="es-ES" sz="1600" b="1" i="0" u="none">
                        <a:latin typeface="Cavea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83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6"/>
                        </a:buClr>
                        <a:buSzPct val="61000"/>
                        <a:buFont typeface="+mj-lt"/>
                        <a:buNone/>
                      </a:pPr>
                      <a:r>
                        <a:rPr lang="es-ES" sz="1600" b="1">
                          <a:latin typeface="Caveat" panose="020B0604020202020204" charset="0"/>
                        </a:rPr>
                        <a:t>El guió (</a:t>
                      </a:r>
                      <a:r>
                        <a:rPr lang="es-ES" sz="1600" b="1">
                          <a:solidFill>
                            <a:schemeClr val="accent6"/>
                          </a:solidFill>
                          <a:latin typeface="Caveat" panose="020B0604020202020204" charset="0"/>
                        </a:rPr>
                        <a:t>–</a:t>
                      </a:r>
                      <a:r>
                        <a:rPr lang="es-ES" sz="1600" b="1">
                          <a:latin typeface="Caveat" panose="020B0604020202020204" charset="0"/>
                        </a:rPr>
                        <a:t>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90488" indent="-90488">
                        <a:buClr>
                          <a:schemeClr val="accent6"/>
                        </a:buClr>
                        <a:buSzPct val="61000"/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u="none">
                          <a:latin typeface="Caveat" panose="020B0604020202020204" charset="0"/>
                        </a:rPr>
                        <a:t>incloure un </a:t>
                      </a:r>
                      <a:r>
                        <a:rPr lang="es-ES" sz="1600" b="1" i="0" u="none">
                          <a:latin typeface="Caveat" panose="020B0604020202020204" charset="0"/>
                        </a:rPr>
                        <a:t>aclariment</a:t>
                      </a:r>
                      <a:endParaRPr lang="es-ES" sz="1600" b="0" i="0" u="none">
                        <a:latin typeface="Caveat" panose="020B0604020202020204" charset="0"/>
                      </a:endParaRPr>
                    </a:p>
                    <a:p>
                      <a:pPr marL="90488" indent="-90488">
                        <a:buClr>
                          <a:schemeClr val="accent6"/>
                        </a:buClr>
                        <a:buSzPct val="61000"/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u="none">
                          <a:latin typeface="Caveat" panose="020B0604020202020204" charset="0"/>
                        </a:rPr>
                        <a:t>per a les </a:t>
                      </a:r>
                      <a:r>
                        <a:rPr lang="es-ES" sz="1600" b="1" i="0" u="none">
                          <a:latin typeface="Caveat" panose="020B0604020202020204" charset="0"/>
                        </a:rPr>
                        <a:t>intervencions dels interlocutors</a:t>
                      </a:r>
                      <a:endParaRPr lang="es-ES" sz="1600" b="0" i="0" u="none">
                        <a:latin typeface="Caveat" panose="020B0604020202020204" charset="0"/>
                      </a:endParaRPr>
                    </a:p>
                    <a:p>
                      <a:pPr marL="90488" indent="-90488">
                        <a:buClr>
                          <a:schemeClr val="accent6"/>
                        </a:buClr>
                        <a:buSzPct val="61000"/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u="none">
                          <a:latin typeface="Caveat" panose="020B0604020202020204" charset="0"/>
                        </a:rPr>
                        <a:t>per a delimitar </a:t>
                      </a:r>
                      <a:r>
                        <a:rPr lang="es-ES" sz="1600" b="1" i="0" u="none">
                          <a:latin typeface="Caveat" panose="020B0604020202020204" charset="0"/>
                        </a:rPr>
                        <a:t>incisos del narrador:</a:t>
                      </a:r>
                      <a:r>
                        <a:rPr lang="es-ES" sz="1600" b="0" i="0" u="none">
                          <a:latin typeface="Caveat" panose="020B0604020202020204" charset="0"/>
                        </a:rPr>
                        <a:t> </a:t>
                      </a:r>
                      <a:r>
                        <a:rPr lang="es-ES" sz="1600" b="0" i="1" u="none">
                          <a:latin typeface="Caveat" panose="020B0604020202020204" charset="0"/>
                        </a:rPr>
                        <a:t>Ei! –digué Pau- Vine!</a:t>
                      </a:r>
                      <a:endParaRPr lang="es-ES" sz="1600" b="0" i="0">
                        <a:latin typeface="Cavea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91264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6"/>
                        </a:buClr>
                        <a:buSzPct val="61000"/>
                        <a:buFont typeface="+mj-lt"/>
                        <a:buNone/>
                      </a:pPr>
                      <a:r>
                        <a:rPr lang="es-ES" sz="1600" b="1">
                          <a:latin typeface="Caveat" panose="020B0604020202020204" charset="0"/>
                        </a:rPr>
                        <a:t>Les cometes (</a:t>
                      </a:r>
                      <a:r>
                        <a:rPr lang="es-ES" sz="1600" b="1">
                          <a:solidFill>
                            <a:schemeClr val="accent6"/>
                          </a:solidFill>
                          <a:latin typeface="Caveat" panose="020B0604020202020204" charset="0"/>
                        </a:rPr>
                        <a:t>«»</a:t>
                      </a:r>
                      <a:r>
                        <a:rPr lang="es-ES" sz="1600" b="1">
                          <a:latin typeface="Caveat" panose="020B0604020202020204" charset="0"/>
                        </a:rPr>
                        <a:t>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90488" indent="-90488">
                        <a:buClr>
                          <a:schemeClr val="accent6"/>
                        </a:buClr>
                        <a:buSzPct val="61000"/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>
                          <a:latin typeface="Caveat" panose="020B0604020202020204" charset="0"/>
                        </a:rPr>
                        <a:t>per a </a:t>
                      </a:r>
                      <a:r>
                        <a:rPr lang="es-ES" sz="1600" b="1" i="0">
                          <a:latin typeface="Caveat" panose="020B0604020202020204" charset="0"/>
                        </a:rPr>
                        <a:t>reproduir paraules o cites</a:t>
                      </a:r>
                      <a:endParaRPr lang="es-ES" sz="1600" b="0" i="0">
                        <a:latin typeface="Caveat" panose="020B0604020202020204" charset="0"/>
                      </a:endParaRPr>
                    </a:p>
                    <a:p>
                      <a:pPr marL="90488" indent="-90488">
                        <a:buClr>
                          <a:schemeClr val="accent6"/>
                        </a:buClr>
                        <a:buSzPct val="61000"/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>
                          <a:latin typeface="Caveat" panose="020B0604020202020204" charset="0"/>
                        </a:rPr>
                        <a:t>per a </a:t>
                      </a:r>
                      <a:r>
                        <a:rPr lang="es-ES" sz="1600" b="1" i="0">
                          <a:latin typeface="Caveat" panose="020B0604020202020204" charset="0"/>
                        </a:rPr>
                        <a:t>destacar el significat especial</a:t>
                      </a:r>
                      <a:r>
                        <a:rPr lang="es-ES" sz="1600" b="0" i="0">
                          <a:latin typeface="Caveat" panose="020B0604020202020204" charset="0"/>
                        </a:rPr>
                        <a:t> d’una parula</a:t>
                      </a:r>
                    </a:p>
                    <a:p>
                      <a:pPr marL="90488" indent="-90488">
                        <a:buClr>
                          <a:schemeClr val="accent6"/>
                        </a:buClr>
                        <a:buSzPct val="61000"/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>
                          <a:latin typeface="Caveat" panose="020B0604020202020204" charset="0"/>
                        </a:rPr>
                        <a:t>per a </a:t>
                      </a:r>
                      <a:r>
                        <a:rPr lang="es-ES" sz="1600" b="1" i="0">
                          <a:latin typeface="Caveat" panose="020B0604020202020204" charset="0"/>
                        </a:rPr>
                        <a:t>marcar títols</a:t>
                      </a:r>
                      <a:r>
                        <a:rPr lang="es-ES" sz="1600" b="0" i="0">
                          <a:latin typeface="Caveat" panose="020B0604020202020204" charset="0"/>
                        </a:rPr>
                        <a:t> de cançons, capítols de llibres...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28816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07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D30BB47-473C-46A7-A317-4796AEB2ADF5}"/>
              </a:ext>
            </a:extLst>
          </p:cNvPr>
          <p:cNvSpPr/>
          <p:nvPr/>
        </p:nvSpPr>
        <p:spPr>
          <a:xfrm>
            <a:off x="1363272" y="1623458"/>
            <a:ext cx="7392786" cy="61998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1433756" y="1579418"/>
            <a:ext cx="7251819" cy="39981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/>
              <a:t>Una </a:t>
            </a:r>
            <a:r>
              <a:rPr lang="es-ES" sz="1800" b="1"/>
              <a:t>sigla</a:t>
            </a:r>
            <a:r>
              <a:rPr lang="es-ES" sz="1800"/>
              <a:t> és la </a:t>
            </a:r>
            <a:r>
              <a:rPr lang="es-ES" sz="1800" b="1"/>
              <a:t>combinació de lletres incials</a:t>
            </a:r>
            <a:r>
              <a:rPr lang="es-ES" sz="1800"/>
              <a:t> de diverses paraules que formen el nom d’</a:t>
            </a:r>
            <a:r>
              <a:rPr lang="es-ES" sz="1800" u="sng"/>
              <a:t>entitats</a:t>
            </a:r>
            <a:r>
              <a:rPr lang="es-ES" sz="1800"/>
              <a:t>, </a:t>
            </a:r>
            <a:r>
              <a:rPr lang="es-ES" sz="1800" u="sng"/>
              <a:t>associacions</a:t>
            </a:r>
            <a:r>
              <a:rPr lang="es-ES" sz="1800"/>
              <a:t>, </a:t>
            </a:r>
            <a:r>
              <a:rPr lang="es-ES" sz="1800" u="sng"/>
              <a:t>sindicats</a:t>
            </a:r>
            <a:r>
              <a:rPr lang="es-ES" sz="1800"/>
              <a:t>, </a:t>
            </a:r>
            <a:r>
              <a:rPr lang="es-ES" sz="1800" u="sng"/>
              <a:t>empreses</a:t>
            </a:r>
            <a:r>
              <a:rPr lang="es-ES" sz="1800"/>
              <a:t>, </a:t>
            </a:r>
            <a:r>
              <a:rPr lang="es-ES" sz="1800" u="sng"/>
              <a:t>companyies</a:t>
            </a:r>
            <a:r>
              <a:rPr lang="es-ES" sz="1800"/>
              <a:t>...</a:t>
            </a:r>
            <a:endParaRPr sz="1800"/>
          </a:p>
        </p:txBody>
      </p:sp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+mj-lt"/>
              <a:buAutoNum type="arabicPeriod" startAt="9"/>
            </a:pPr>
            <a:r>
              <a:rPr lang="es-ES"/>
              <a:t>LES SIGLES I ELS ACRÒNIMS</a:t>
            </a:r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7" name="Google Shape;51;p12">
            <a:extLst>
              <a:ext uri="{FF2B5EF4-FFF2-40B4-BE49-F238E27FC236}">
                <a16:creationId xmlns:a16="http://schemas.microsoft.com/office/drawing/2014/main" id="{8DEDC9BD-8F53-481E-A4DA-F22F43224901}"/>
              </a:ext>
            </a:extLst>
          </p:cNvPr>
          <p:cNvSpPr txBox="1">
            <a:spLocks/>
          </p:cNvSpPr>
          <p:nvPr/>
        </p:nvSpPr>
        <p:spPr>
          <a:xfrm>
            <a:off x="1482258" y="1104670"/>
            <a:ext cx="7273800" cy="546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>
              <a:buClr>
                <a:schemeClr val="accent6"/>
              </a:buClr>
            </a:pPr>
            <a:r>
              <a:rPr lang="es-ES">
                <a:solidFill>
                  <a:schemeClr val="accent6"/>
                </a:solidFill>
              </a:rPr>
              <a:t>LES SIGLES</a:t>
            </a:r>
          </a:p>
        </p:txBody>
      </p:sp>
      <p:sp>
        <p:nvSpPr>
          <p:cNvPr id="8" name="Google Shape;51;p12">
            <a:extLst>
              <a:ext uri="{FF2B5EF4-FFF2-40B4-BE49-F238E27FC236}">
                <a16:creationId xmlns:a16="http://schemas.microsoft.com/office/drawing/2014/main" id="{0167DFC9-80E2-4D8B-86F5-24F546D98596}"/>
              </a:ext>
            </a:extLst>
          </p:cNvPr>
          <p:cNvSpPr txBox="1">
            <a:spLocks/>
          </p:cNvSpPr>
          <p:nvPr/>
        </p:nvSpPr>
        <p:spPr>
          <a:xfrm>
            <a:off x="1503040" y="2034174"/>
            <a:ext cx="7273800" cy="546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>
              <a:buClr>
                <a:schemeClr val="accent6"/>
              </a:buClr>
            </a:pPr>
            <a:r>
              <a:rPr lang="es-ES" sz="1800" u="sng">
                <a:solidFill>
                  <a:schemeClr val="accent6"/>
                </a:solidFill>
              </a:rPr>
              <a:t>NORMES D’ESCRIPTURA</a:t>
            </a:r>
          </a:p>
        </p:txBody>
      </p:sp>
      <p:sp>
        <p:nvSpPr>
          <p:cNvPr id="9" name="Google Shape;53;p12">
            <a:extLst>
              <a:ext uri="{FF2B5EF4-FFF2-40B4-BE49-F238E27FC236}">
                <a16:creationId xmlns:a16="http://schemas.microsoft.com/office/drawing/2014/main" id="{324E0404-A6A9-4363-A473-E70B0389DDC1}"/>
              </a:ext>
            </a:extLst>
          </p:cNvPr>
          <p:cNvSpPr txBox="1">
            <a:spLocks/>
          </p:cNvSpPr>
          <p:nvPr/>
        </p:nvSpPr>
        <p:spPr>
          <a:xfrm>
            <a:off x="1503040" y="2595543"/>
            <a:ext cx="7384661" cy="170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marL="90488" indent="-90488">
              <a:lnSpc>
                <a:spcPct val="120000"/>
              </a:lnSpc>
              <a:buClr>
                <a:schemeClr val="accent6"/>
              </a:buClr>
              <a:buSzPts val="1100"/>
              <a:tabLst>
                <a:tab pos="90488" algn="l"/>
              </a:tabLst>
            </a:pPr>
            <a:r>
              <a:rPr lang="es-ES" sz="1800"/>
              <a:t>Entre les lletres </a:t>
            </a:r>
            <a:r>
              <a:rPr lang="es-ES" sz="1800" b="1"/>
              <a:t>no es col·loca cap punt ni cap espai en blanc</a:t>
            </a:r>
            <a:r>
              <a:rPr lang="es-ES" sz="1800"/>
              <a:t>.</a:t>
            </a:r>
          </a:p>
          <a:p>
            <a:pPr marL="90488" indent="-90488">
              <a:lnSpc>
                <a:spcPct val="120000"/>
              </a:lnSpc>
              <a:buClr>
                <a:schemeClr val="accent6"/>
              </a:buClr>
              <a:buSzPts val="1100"/>
              <a:tabLst>
                <a:tab pos="90488" algn="l"/>
              </a:tabLst>
            </a:pPr>
            <a:r>
              <a:rPr lang="es-ES" sz="1800"/>
              <a:t>S’escriuen amb </a:t>
            </a:r>
            <a:r>
              <a:rPr lang="es-ES" sz="1800" b="1"/>
              <a:t>majúscules</a:t>
            </a:r>
            <a:r>
              <a:rPr lang="es-ES" sz="1800"/>
              <a:t>.</a:t>
            </a:r>
          </a:p>
          <a:p>
            <a:pPr marL="90488" indent="-90488">
              <a:lnSpc>
                <a:spcPct val="120000"/>
              </a:lnSpc>
              <a:buClr>
                <a:schemeClr val="accent6"/>
              </a:buClr>
              <a:buSzPts val="1100"/>
              <a:tabLst>
                <a:tab pos="90488" algn="l"/>
              </a:tabLst>
            </a:pPr>
            <a:r>
              <a:rPr lang="es-ES" sz="1800"/>
              <a:t>En plural només varien els </a:t>
            </a:r>
            <a:r>
              <a:rPr lang="es-ES" sz="1800" b="1"/>
              <a:t>determinants:</a:t>
            </a:r>
            <a:r>
              <a:rPr lang="es-ES" sz="1800" i="1"/>
              <a:t> els DNI</a:t>
            </a:r>
          </a:p>
          <a:p>
            <a:pPr marL="90488" indent="-90488">
              <a:lnSpc>
                <a:spcPct val="120000"/>
              </a:lnSpc>
              <a:buClr>
                <a:schemeClr val="accent6"/>
              </a:buClr>
              <a:buSzPts val="1100"/>
              <a:tabLst>
                <a:tab pos="90488" algn="l"/>
              </a:tabLst>
            </a:pPr>
            <a:r>
              <a:rPr lang="es-ES" sz="1800" b="1"/>
              <a:t>S’apostrofen</a:t>
            </a:r>
            <a:r>
              <a:rPr lang="es-ES" sz="1800"/>
              <a:t> segons les regles generals </a:t>
            </a:r>
            <a:r>
              <a:rPr lang="es-ES" sz="1800">
                <a:solidFill>
                  <a:schemeClr val="accent6"/>
                </a:solidFill>
              </a:rPr>
              <a:t>*</a:t>
            </a:r>
            <a:r>
              <a:rPr lang="es-ES" sz="1800"/>
              <a:t>no s’apostrofa l’article </a:t>
            </a:r>
            <a:r>
              <a:rPr lang="es-ES" sz="1800" i="1"/>
              <a:t>la</a:t>
            </a:r>
            <a:r>
              <a:rPr lang="es-ES" sz="1800"/>
              <a:t> davant </a:t>
            </a:r>
            <a:r>
              <a:rPr lang="es-ES" sz="1800" i="1"/>
              <a:t>i, u àtones</a:t>
            </a:r>
            <a:r>
              <a:rPr lang="es-ES" sz="1800"/>
              <a:t>: </a:t>
            </a:r>
            <a:r>
              <a:rPr lang="es-ES" sz="1800" i="1"/>
              <a:t>l’ESO, l’OTAN, l’UNESCO, la UB</a:t>
            </a:r>
            <a:r>
              <a:rPr lang="es-ES" sz="1800"/>
              <a:t>.</a:t>
            </a:r>
            <a:endParaRPr lang="es-ES" sz="1800" b="1"/>
          </a:p>
        </p:txBody>
      </p:sp>
    </p:spTree>
    <p:extLst>
      <p:ext uri="{BB962C8B-B14F-4D97-AF65-F5344CB8AC3E}">
        <p14:creationId xmlns:p14="http://schemas.microsoft.com/office/powerpoint/2010/main" val="168910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D30BB47-473C-46A7-A317-4796AEB2ADF5}"/>
              </a:ext>
            </a:extLst>
          </p:cNvPr>
          <p:cNvSpPr/>
          <p:nvPr/>
        </p:nvSpPr>
        <p:spPr>
          <a:xfrm>
            <a:off x="1411775" y="1052945"/>
            <a:ext cx="7094916" cy="58881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1412974" y="1001229"/>
            <a:ext cx="7384661" cy="104231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/>
              <a:t>Els </a:t>
            </a:r>
            <a:r>
              <a:rPr lang="es-ES" sz="1800" b="1"/>
              <a:t>textos científics</a:t>
            </a:r>
            <a:r>
              <a:rPr lang="es-ES" sz="1800"/>
              <a:t> són textos </a:t>
            </a:r>
            <a:r>
              <a:rPr lang="es-ES" sz="1800" b="1"/>
              <a:t>explicatius/expositius</a:t>
            </a:r>
            <a:r>
              <a:rPr lang="es-ES" sz="1800"/>
              <a:t> que transmeten </a:t>
            </a:r>
            <a:r>
              <a:rPr lang="es-ES" sz="1800" b="1"/>
              <a:t>coneixements</a:t>
            </a:r>
            <a:r>
              <a:rPr lang="es-ES" sz="1800"/>
              <a:t> sobre la </a:t>
            </a:r>
            <a:r>
              <a:rPr lang="es-ES" sz="1800" u="sng"/>
              <a:t>ciència</a:t>
            </a:r>
            <a:r>
              <a:rPr lang="es-ES" sz="1800"/>
              <a:t> i </a:t>
            </a:r>
            <a:r>
              <a:rPr lang="es-ES" sz="1800" u="sng"/>
              <a:t>técnica</a:t>
            </a:r>
            <a:r>
              <a:rPr lang="es-ES" sz="1800"/>
              <a:t>.</a:t>
            </a:r>
          </a:p>
          <a:p>
            <a:pPr marL="179388" indent="-179388">
              <a:lnSpc>
                <a:spcPct val="120000"/>
              </a:lnSpc>
              <a:buClr>
                <a:schemeClr val="accent6"/>
              </a:buClr>
              <a:buSzPts val="1100"/>
              <a:buFont typeface="Caveat" panose="020B0604020202020204" charset="0"/>
              <a:buChar char="›"/>
            </a:pPr>
            <a:r>
              <a:rPr lang="es-ES" sz="1800"/>
              <a:t>La seua funció és </a:t>
            </a:r>
            <a:r>
              <a:rPr lang="es-ES" sz="1800" b="1"/>
              <a:t>informar</a:t>
            </a:r>
            <a:r>
              <a:rPr lang="es-ES" sz="1800"/>
              <a:t>.</a:t>
            </a:r>
            <a:endParaRPr sz="1800"/>
          </a:p>
        </p:txBody>
      </p:sp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269875" lvl="0" indent="-269875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es-ES"/>
              <a:t>El text científic</a:t>
            </a:r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2" name="Google Shape;51;p12">
            <a:extLst>
              <a:ext uri="{FF2B5EF4-FFF2-40B4-BE49-F238E27FC236}">
                <a16:creationId xmlns:a16="http://schemas.microsoft.com/office/drawing/2014/main" id="{E3CBBB22-7DCB-4A03-B8BD-C0B43F92390B}"/>
              </a:ext>
            </a:extLst>
          </p:cNvPr>
          <p:cNvSpPr txBox="1">
            <a:spLocks/>
          </p:cNvSpPr>
          <p:nvPr/>
        </p:nvSpPr>
        <p:spPr>
          <a:xfrm>
            <a:off x="1468404" y="2095261"/>
            <a:ext cx="7273800" cy="546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>
              <a:buClr>
                <a:schemeClr val="accent6"/>
              </a:buClr>
            </a:pPr>
            <a:r>
              <a:rPr lang="es-ES">
                <a:solidFill>
                  <a:schemeClr val="accent6"/>
                </a:solidFill>
              </a:rPr>
              <a:t>TIPUS</a:t>
            </a:r>
          </a:p>
        </p:txBody>
      </p:sp>
      <p:sp>
        <p:nvSpPr>
          <p:cNvPr id="13" name="Google Shape;53;p12">
            <a:extLst>
              <a:ext uri="{FF2B5EF4-FFF2-40B4-BE49-F238E27FC236}">
                <a16:creationId xmlns:a16="http://schemas.microsoft.com/office/drawing/2014/main" id="{C91A25E3-8987-456D-BB51-8017D07AE267}"/>
              </a:ext>
            </a:extLst>
          </p:cNvPr>
          <p:cNvSpPr txBox="1">
            <a:spLocks/>
          </p:cNvSpPr>
          <p:nvPr/>
        </p:nvSpPr>
        <p:spPr>
          <a:xfrm>
            <a:off x="1468404" y="2578798"/>
            <a:ext cx="7384661" cy="1743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marL="90488" indent="-90488">
              <a:lnSpc>
                <a:spcPct val="120000"/>
              </a:lnSpc>
              <a:buClr>
                <a:schemeClr val="accent6"/>
              </a:buClr>
              <a:buSzPts val="1100"/>
            </a:pPr>
            <a:r>
              <a:rPr lang="es-ES" sz="1800" b="1"/>
              <a:t>Textos especialitzats:</a:t>
            </a:r>
            <a:r>
              <a:rPr lang="es-ES" sz="1800"/>
              <a:t> escrits per </a:t>
            </a:r>
            <a:r>
              <a:rPr lang="es-ES" sz="1800" u="sng"/>
              <a:t>científics/especialistes</a:t>
            </a:r>
            <a:r>
              <a:rPr lang="es-ES" sz="1800"/>
              <a:t> que s’</a:t>
            </a:r>
            <a:r>
              <a:rPr lang="es-ES" sz="1800" u="sng"/>
              <a:t>intercanvien</a:t>
            </a:r>
            <a:r>
              <a:rPr lang="es-ES" sz="1800"/>
              <a:t> informació mitjançant un </a:t>
            </a:r>
            <a:r>
              <a:rPr lang="es-ES" sz="1800" u="sng"/>
              <a:t>registre formal</a:t>
            </a:r>
            <a:r>
              <a:rPr lang="es-ES" sz="1800"/>
              <a:t>.</a:t>
            </a:r>
            <a:br>
              <a:rPr lang="es-ES" sz="1800" b="1"/>
            </a:br>
            <a:r>
              <a:rPr lang="es-ES" sz="1800"/>
              <a:t>Apareix en libres, enciclopèdies, diccionaris...</a:t>
            </a:r>
          </a:p>
          <a:p>
            <a:pPr marL="90488" indent="-90488">
              <a:lnSpc>
                <a:spcPct val="120000"/>
              </a:lnSpc>
              <a:buClr>
                <a:schemeClr val="accent6"/>
              </a:buClr>
              <a:buSzPts val="1100"/>
            </a:pPr>
            <a:r>
              <a:rPr lang="es-ES" sz="1800" b="1"/>
              <a:t>Textos divulgatius:</a:t>
            </a:r>
            <a:r>
              <a:rPr lang="es-ES" sz="1800"/>
              <a:t> escrits per </a:t>
            </a:r>
            <a:r>
              <a:rPr lang="es-ES" sz="1800" u="sng"/>
              <a:t>periodistes</a:t>
            </a:r>
            <a:r>
              <a:rPr lang="es-ES" sz="1800"/>
              <a:t> amb una finalitat </a:t>
            </a:r>
            <a:r>
              <a:rPr lang="es-ES" sz="1800" u="sng"/>
              <a:t>didáctica</a:t>
            </a:r>
            <a:r>
              <a:rPr lang="es-ES" sz="1800"/>
              <a:t> mitjançant un </a:t>
            </a:r>
            <a:r>
              <a:rPr lang="es-ES" sz="1800" u="sng"/>
              <a:t>registre estàndard</a:t>
            </a:r>
            <a:r>
              <a:rPr lang="es-ES" sz="1800"/>
              <a:t>.</a:t>
            </a:r>
            <a:br>
              <a:rPr lang="es-ES" sz="1800"/>
            </a:br>
            <a:r>
              <a:rPr lang="es-ES" sz="1800"/>
              <a:t>Apareix en revistes, periòdics, fullets de mà...</a:t>
            </a:r>
            <a:endParaRPr lang="es-ES" sz="1800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D30BB47-473C-46A7-A317-4796AEB2ADF5}"/>
              </a:ext>
            </a:extLst>
          </p:cNvPr>
          <p:cNvSpPr/>
          <p:nvPr/>
        </p:nvSpPr>
        <p:spPr>
          <a:xfrm>
            <a:off x="1428655" y="958441"/>
            <a:ext cx="7392786" cy="29448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1499139" y="914400"/>
            <a:ext cx="7251819" cy="73429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/>
              <a:t>Un </a:t>
            </a:r>
            <a:r>
              <a:rPr lang="es-ES" sz="1800" b="1"/>
              <a:t>acrònim</a:t>
            </a:r>
            <a:r>
              <a:rPr lang="es-ES" sz="1800"/>
              <a:t> és una paraula composta formada per </a:t>
            </a:r>
            <a:r>
              <a:rPr lang="es-ES" sz="1800" u="sng"/>
              <a:t>lletres o síl·labes de diverses termes</a:t>
            </a:r>
            <a:r>
              <a:rPr lang="es-ES" sz="1800"/>
              <a:t>.</a:t>
            </a:r>
          </a:p>
          <a:p>
            <a:pPr marL="90488" indent="-90488">
              <a:lnSpc>
                <a:spcPct val="120000"/>
              </a:lnSpc>
              <a:buClr>
                <a:schemeClr val="accent6"/>
              </a:buClr>
              <a:buSzPts val="1100"/>
              <a:buFont typeface="Caveat" panose="020B0604020202020204" charset="0"/>
              <a:buChar char="›"/>
            </a:pPr>
            <a:r>
              <a:rPr lang="es-ES" sz="1800"/>
              <a:t>Són </a:t>
            </a:r>
            <a:r>
              <a:rPr lang="es-ES" sz="1800" b="1"/>
              <a:t>substantius</a:t>
            </a:r>
            <a:r>
              <a:rPr lang="es-ES" sz="1800"/>
              <a:t> que s’escriuen en </a:t>
            </a:r>
            <a:r>
              <a:rPr lang="es-ES" sz="1800" b="1"/>
              <a:t>minúscula.</a:t>
            </a:r>
            <a:endParaRPr sz="1800"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7" name="Google Shape;51;p12">
            <a:extLst>
              <a:ext uri="{FF2B5EF4-FFF2-40B4-BE49-F238E27FC236}">
                <a16:creationId xmlns:a16="http://schemas.microsoft.com/office/drawing/2014/main" id="{8DEDC9BD-8F53-481E-A4DA-F22F43224901}"/>
              </a:ext>
            </a:extLst>
          </p:cNvPr>
          <p:cNvSpPr txBox="1">
            <a:spLocks/>
          </p:cNvSpPr>
          <p:nvPr/>
        </p:nvSpPr>
        <p:spPr>
          <a:xfrm>
            <a:off x="1547641" y="439652"/>
            <a:ext cx="7273800" cy="546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>
              <a:buClr>
                <a:schemeClr val="accent6"/>
              </a:buClr>
            </a:pPr>
            <a:r>
              <a:rPr lang="es-ES">
                <a:solidFill>
                  <a:schemeClr val="accent6"/>
                </a:solidFill>
              </a:rPr>
              <a:t>ELS ACRÒNIMS</a:t>
            </a:r>
          </a:p>
        </p:txBody>
      </p:sp>
      <p:sp>
        <p:nvSpPr>
          <p:cNvPr id="11" name="Google Shape;51;p12">
            <a:extLst>
              <a:ext uri="{FF2B5EF4-FFF2-40B4-BE49-F238E27FC236}">
                <a16:creationId xmlns:a16="http://schemas.microsoft.com/office/drawing/2014/main" id="{4F4239B4-6B0A-4765-994A-03969AC25733}"/>
              </a:ext>
            </a:extLst>
          </p:cNvPr>
          <p:cNvSpPr txBox="1">
            <a:spLocks/>
          </p:cNvSpPr>
          <p:nvPr/>
        </p:nvSpPr>
        <p:spPr>
          <a:xfrm>
            <a:off x="1547641" y="1368913"/>
            <a:ext cx="7273800" cy="546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>
              <a:buClr>
                <a:schemeClr val="accent6"/>
              </a:buClr>
            </a:pPr>
            <a:r>
              <a:rPr lang="es-ES" sz="1800" u="sng">
                <a:solidFill>
                  <a:schemeClr val="accent6"/>
                </a:solidFill>
              </a:rPr>
              <a:t>EXEMPLES</a:t>
            </a:r>
          </a:p>
        </p:txBody>
      </p:sp>
      <p:sp>
        <p:nvSpPr>
          <p:cNvPr id="12" name="Google Shape;53;p12">
            <a:extLst>
              <a:ext uri="{FF2B5EF4-FFF2-40B4-BE49-F238E27FC236}">
                <a16:creationId xmlns:a16="http://schemas.microsoft.com/office/drawing/2014/main" id="{4481C87A-484A-402F-9511-52534C922F73}"/>
              </a:ext>
            </a:extLst>
          </p:cNvPr>
          <p:cNvSpPr txBox="1">
            <a:spLocks/>
          </p:cNvSpPr>
          <p:nvPr/>
        </p:nvSpPr>
        <p:spPr>
          <a:xfrm>
            <a:off x="1568423" y="1921430"/>
            <a:ext cx="7384661" cy="1466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marL="90488" indent="-90488">
              <a:lnSpc>
                <a:spcPct val="120000"/>
              </a:lnSpc>
              <a:buClr>
                <a:schemeClr val="accent6"/>
              </a:buClr>
              <a:buSzPts val="1100"/>
              <a:tabLst>
                <a:tab pos="90488" algn="l"/>
              </a:tabLst>
            </a:pPr>
            <a:r>
              <a:rPr lang="es-ES" sz="1800"/>
              <a:t>Objecte volador no identificat </a:t>
            </a:r>
            <a:r>
              <a:rPr lang="es-ES" sz="1800">
                <a:solidFill>
                  <a:schemeClr val="accent6"/>
                </a:solidFill>
              </a:rPr>
              <a:t>=</a:t>
            </a:r>
            <a:r>
              <a:rPr lang="es-ES" sz="1800"/>
              <a:t> ovni</a:t>
            </a:r>
            <a:endParaRPr lang="es-ES" sz="1800" b="1"/>
          </a:p>
          <a:p>
            <a:pPr marL="90488" indent="-90488">
              <a:lnSpc>
                <a:spcPct val="120000"/>
              </a:lnSpc>
              <a:buClr>
                <a:schemeClr val="accent6"/>
              </a:buClr>
              <a:buSzPts val="1100"/>
              <a:tabLst>
                <a:tab pos="90488" algn="l"/>
              </a:tabLst>
            </a:pPr>
            <a:r>
              <a:rPr lang="es-ES" sz="1800"/>
              <a:t>Tomografia axial per computadora </a:t>
            </a:r>
            <a:r>
              <a:rPr lang="es-ES" sz="1800">
                <a:solidFill>
                  <a:schemeClr val="accent6"/>
                </a:solidFill>
              </a:rPr>
              <a:t>=</a:t>
            </a:r>
            <a:r>
              <a:rPr lang="es-ES" sz="1800"/>
              <a:t> tac</a:t>
            </a:r>
          </a:p>
          <a:p>
            <a:pPr marL="90488" indent="-90488">
              <a:lnSpc>
                <a:spcPct val="120000"/>
              </a:lnSpc>
              <a:buClr>
                <a:schemeClr val="accent6"/>
              </a:buClr>
              <a:buSzPts val="1100"/>
              <a:tabLst>
                <a:tab pos="90488" algn="l"/>
              </a:tabLst>
            </a:pPr>
            <a:r>
              <a:rPr lang="es-ES" sz="1800"/>
              <a:t>Síndrome d’immunodeficiència adquirida </a:t>
            </a:r>
            <a:r>
              <a:rPr lang="es-ES" sz="1800">
                <a:solidFill>
                  <a:schemeClr val="accent6"/>
                </a:solidFill>
              </a:rPr>
              <a:t>= </a:t>
            </a:r>
            <a:r>
              <a:rPr lang="es-ES" sz="1800"/>
              <a:t>sida</a:t>
            </a:r>
          </a:p>
          <a:p>
            <a:pPr marL="90488" indent="-90488">
              <a:lnSpc>
                <a:spcPct val="120000"/>
              </a:lnSpc>
              <a:buClr>
                <a:schemeClr val="accent6"/>
              </a:buClr>
              <a:buSzPts val="1100"/>
              <a:tabLst>
                <a:tab pos="90488" algn="l"/>
              </a:tabLst>
            </a:pPr>
            <a:r>
              <a:rPr lang="es-ES" sz="1800"/>
              <a:t>Detecció i localització per ràdio </a:t>
            </a:r>
            <a:r>
              <a:rPr lang="es-ES" sz="1800">
                <a:solidFill>
                  <a:schemeClr val="accent6"/>
                </a:solidFill>
              </a:rPr>
              <a:t>= </a:t>
            </a:r>
            <a:r>
              <a:rPr lang="es-ES" sz="1800"/>
              <a:t>radar</a:t>
            </a:r>
          </a:p>
        </p:txBody>
      </p:sp>
    </p:spTree>
    <p:extLst>
      <p:ext uri="{BB962C8B-B14F-4D97-AF65-F5344CB8AC3E}">
        <p14:creationId xmlns:p14="http://schemas.microsoft.com/office/powerpoint/2010/main" val="3433942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6" name="Google Shape;51;p12">
            <a:extLst>
              <a:ext uri="{FF2B5EF4-FFF2-40B4-BE49-F238E27FC236}">
                <a16:creationId xmlns:a16="http://schemas.microsoft.com/office/drawing/2014/main" id="{7DCD95E7-7536-4558-A9BC-3A4DDE41B770}"/>
              </a:ext>
            </a:extLst>
          </p:cNvPr>
          <p:cNvSpPr txBox="1">
            <a:spLocks/>
          </p:cNvSpPr>
          <p:nvPr/>
        </p:nvSpPr>
        <p:spPr>
          <a:xfrm>
            <a:off x="1496114" y="439643"/>
            <a:ext cx="7273800" cy="546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>
              <a:buClr>
                <a:schemeClr val="accent6"/>
              </a:buClr>
            </a:pPr>
            <a:r>
              <a:rPr lang="es-ES">
                <a:solidFill>
                  <a:schemeClr val="accent6"/>
                </a:solidFill>
              </a:rPr>
              <a:t>RECURSOS LINGÜÍSTICS</a:t>
            </a:r>
          </a:p>
        </p:txBody>
      </p:sp>
      <p:sp>
        <p:nvSpPr>
          <p:cNvPr id="10" name="Google Shape;53;p12">
            <a:extLst>
              <a:ext uri="{FF2B5EF4-FFF2-40B4-BE49-F238E27FC236}">
                <a16:creationId xmlns:a16="http://schemas.microsoft.com/office/drawing/2014/main" id="{77A2FFDE-C540-4F37-9C11-268724FB5271}"/>
              </a:ext>
            </a:extLst>
          </p:cNvPr>
          <p:cNvSpPr txBox="1">
            <a:spLocks/>
          </p:cNvSpPr>
          <p:nvPr/>
        </p:nvSpPr>
        <p:spPr>
          <a:xfrm>
            <a:off x="1496114" y="986169"/>
            <a:ext cx="7384661" cy="3903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marL="179388" indent="-179388">
              <a:lnSpc>
                <a:spcPct val="120000"/>
              </a:lnSpc>
              <a:buClr>
                <a:schemeClr val="accent6"/>
              </a:buClr>
              <a:buSzPts val="1100"/>
              <a:buFont typeface="+mj-lt"/>
              <a:buAutoNum type="arabicPeriod"/>
            </a:pPr>
            <a:r>
              <a:rPr lang="es-ES" sz="1800" b="1"/>
              <a:t>Ús d’un registre tècnic</a:t>
            </a:r>
            <a:r>
              <a:rPr lang="es-ES" sz="1800"/>
              <a:t> amb una gran </a:t>
            </a:r>
            <a:r>
              <a:rPr lang="es-ES" sz="1800" u="sng"/>
              <a:t>formalitat</a:t>
            </a:r>
            <a:r>
              <a:rPr lang="es-ES" sz="1800"/>
              <a:t>, </a:t>
            </a:r>
            <a:r>
              <a:rPr lang="es-ES" sz="1800" u="sng"/>
              <a:t>objectivitat</a:t>
            </a:r>
            <a:r>
              <a:rPr lang="es-ES" sz="1800"/>
              <a:t> i </a:t>
            </a:r>
            <a:r>
              <a:rPr lang="es-ES" sz="1800" u="sng"/>
              <a:t>precisió lèxica</a:t>
            </a:r>
            <a:r>
              <a:rPr lang="es-ES" sz="1800"/>
              <a:t>.</a:t>
            </a:r>
          </a:p>
          <a:p>
            <a:pPr marL="179388" indent="-179388">
              <a:lnSpc>
                <a:spcPct val="120000"/>
              </a:lnSpc>
              <a:buClr>
                <a:schemeClr val="accent6"/>
              </a:buClr>
              <a:buSzPts val="1100"/>
              <a:buFont typeface="+mj-lt"/>
              <a:buAutoNum type="arabicPeriod"/>
            </a:pPr>
            <a:r>
              <a:rPr lang="es-ES" sz="1800"/>
              <a:t>Inclouen </a:t>
            </a:r>
            <a:r>
              <a:rPr lang="es-ES" sz="1800" b="1"/>
              <a:t>recursos visuals</a:t>
            </a:r>
            <a:r>
              <a:rPr lang="es-ES" sz="1800"/>
              <a:t>, </a:t>
            </a:r>
            <a:r>
              <a:rPr lang="es-ES" sz="1800" b="1"/>
              <a:t>descripcions</a:t>
            </a:r>
            <a:r>
              <a:rPr lang="es-ES" sz="1800"/>
              <a:t> i </a:t>
            </a:r>
            <a:r>
              <a:rPr lang="es-ES" sz="1800" b="1"/>
              <a:t>instruccions</a:t>
            </a:r>
            <a:r>
              <a:rPr lang="es-ES" sz="1800"/>
              <a:t>.</a:t>
            </a:r>
          </a:p>
          <a:p>
            <a:pPr marL="179388" indent="-179388">
              <a:lnSpc>
                <a:spcPct val="120000"/>
              </a:lnSpc>
              <a:buClr>
                <a:schemeClr val="accent6"/>
              </a:buClr>
              <a:buSzPts val="1100"/>
              <a:buFont typeface="+mj-lt"/>
              <a:buAutoNum type="arabicPeriod"/>
            </a:pPr>
            <a:r>
              <a:rPr lang="es-ES" sz="1800"/>
              <a:t>L’autor escriu en </a:t>
            </a:r>
            <a:r>
              <a:rPr lang="es-ES" sz="1800" b="1"/>
              <a:t>tercera persona</a:t>
            </a:r>
            <a:r>
              <a:rPr lang="es-ES" sz="1800"/>
              <a:t>, </a:t>
            </a:r>
            <a:r>
              <a:rPr lang="es-ES" sz="1800" b="1"/>
              <a:t>forma impersonal</a:t>
            </a:r>
            <a:r>
              <a:rPr lang="es-ES" sz="1800"/>
              <a:t> o amb </a:t>
            </a:r>
            <a:r>
              <a:rPr lang="es-ES" sz="1800" b="1"/>
              <a:t>plural de cortesia/present d’indicatiu.</a:t>
            </a:r>
            <a:endParaRPr lang="es-ES" sz="1800"/>
          </a:p>
          <a:p>
            <a:pPr marL="179388" indent="-179388">
              <a:lnSpc>
                <a:spcPct val="120000"/>
              </a:lnSpc>
              <a:buClr>
                <a:schemeClr val="accent6"/>
              </a:buClr>
              <a:buSzPts val="1100"/>
              <a:buFont typeface="+mj-lt"/>
              <a:buAutoNum type="arabicPeriod"/>
            </a:pPr>
            <a:r>
              <a:rPr lang="es-ES" sz="1800"/>
              <a:t>Ús de </a:t>
            </a:r>
            <a:r>
              <a:rPr lang="es-ES" sz="1800" b="1"/>
              <a:t>substantius monosèmics i unívocs</a:t>
            </a:r>
            <a:r>
              <a:rPr lang="es-ES" sz="1800"/>
              <a:t> (els substantius tenen un únic significat).</a:t>
            </a:r>
          </a:p>
          <a:p>
            <a:pPr marL="179388" indent="-179388">
              <a:lnSpc>
                <a:spcPct val="120000"/>
              </a:lnSpc>
              <a:buClr>
                <a:schemeClr val="accent6"/>
              </a:buClr>
              <a:buSzPts val="1100"/>
              <a:buFont typeface="+mj-lt"/>
              <a:buAutoNum type="arabicPeriod"/>
            </a:pPr>
            <a:r>
              <a:rPr lang="es-ES" sz="1800"/>
              <a:t>Alguns termes es presenten de forma </a:t>
            </a:r>
            <a:r>
              <a:rPr lang="es-ES" sz="1800" b="1"/>
              <a:t>clàssica</a:t>
            </a:r>
            <a:r>
              <a:rPr lang="es-ES" sz="1800"/>
              <a:t> (en llatí o grec), en l’idioma </a:t>
            </a:r>
            <a:r>
              <a:rPr lang="es-ES" sz="1800" b="1"/>
              <a:t>original</a:t>
            </a:r>
            <a:r>
              <a:rPr lang="es-ES" sz="1800"/>
              <a:t> o de la forma </a:t>
            </a:r>
            <a:r>
              <a:rPr lang="es-ES" sz="1800" b="1"/>
              <a:t>adaptada</a:t>
            </a:r>
            <a:r>
              <a:rPr lang="es-ES" sz="1800"/>
              <a:t>.</a:t>
            </a:r>
          </a:p>
          <a:p>
            <a:pPr marL="179388" indent="-179388">
              <a:lnSpc>
                <a:spcPct val="120000"/>
              </a:lnSpc>
              <a:buClr>
                <a:schemeClr val="accent6"/>
              </a:buClr>
              <a:buSzPts val="1100"/>
              <a:buFont typeface="+mj-lt"/>
              <a:buAutoNum type="arabicPeriod"/>
            </a:pPr>
            <a:r>
              <a:rPr lang="es-ES" sz="1800"/>
              <a:t>Ús de </a:t>
            </a:r>
            <a:r>
              <a:rPr lang="es-ES" sz="1800" b="1"/>
              <a:t>tecnicismes</a:t>
            </a:r>
            <a:r>
              <a:rPr lang="es-ES" sz="1800"/>
              <a:t>, </a:t>
            </a:r>
            <a:r>
              <a:rPr lang="es-ES" sz="1800" b="1"/>
              <a:t>fòrmules</a:t>
            </a:r>
            <a:r>
              <a:rPr lang="es-ES" sz="1800"/>
              <a:t>, </a:t>
            </a:r>
            <a:r>
              <a:rPr lang="es-ES" sz="1800" b="1"/>
              <a:t>símbols</a:t>
            </a:r>
            <a:r>
              <a:rPr lang="es-ES" sz="1800"/>
              <a:t>, </a:t>
            </a:r>
            <a:r>
              <a:rPr lang="es-ES" sz="1800" b="1"/>
              <a:t>sigles</a:t>
            </a:r>
            <a:r>
              <a:rPr lang="es-ES" sz="1800"/>
              <a:t> o </a:t>
            </a:r>
            <a:r>
              <a:rPr lang="es-ES" sz="1800" b="1"/>
              <a:t>acrònims</a:t>
            </a:r>
            <a:r>
              <a:rPr lang="es-ES" sz="1800"/>
              <a:t>.</a:t>
            </a:r>
          </a:p>
          <a:p>
            <a:pPr marL="179388" indent="-179388">
              <a:lnSpc>
                <a:spcPct val="120000"/>
              </a:lnSpc>
              <a:buClr>
                <a:schemeClr val="accent6"/>
              </a:buClr>
              <a:buSzPts val="1100"/>
              <a:buFont typeface="+mj-lt"/>
              <a:buAutoNum type="arabicPeriod"/>
            </a:pPr>
            <a:r>
              <a:rPr lang="es-ES" sz="1800"/>
              <a:t>Ús de </a:t>
            </a:r>
            <a:r>
              <a:rPr lang="es-ES" sz="1800" b="1"/>
              <a:t>neologismes</a:t>
            </a:r>
            <a:r>
              <a:rPr lang="es-ES" sz="1800"/>
              <a:t> sobretot de l’</a:t>
            </a:r>
            <a:r>
              <a:rPr lang="es-ES" sz="1800" b="1"/>
              <a:t>anglés</a:t>
            </a:r>
            <a:r>
              <a:rPr lang="es-ES" sz="1800"/>
              <a:t>.</a:t>
            </a:r>
          </a:p>
          <a:p>
            <a:pPr marL="179388" indent="-179388">
              <a:lnSpc>
                <a:spcPct val="120000"/>
              </a:lnSpc>
              <a:buClr>
                <a:schemeClr val="accent6"/>
              </a:buClr>
              <a:buSzPts val="1100"/>
              <a:buFont typeface="+mj-lt"/>
              <a:buAutoNum type="arabicPeriod"/>
            </a:pPr>
            <a:r>
              <a:rPr lang="es-ES" sz="1800"/>
              <a:t>Ús de </a:t>
            </a:r>
            <a:r>
              <a:rPr lang="es-ES" sz="1800" b="1"/>
              <a:t>mots compostos</a:t>
            </a:r>
            <a:r>
              <a:rPr lang="es-ES" sz="1800"/>
              <a:t> procedents del </a:t>
            </a:r>
            <a:r>
              <a:rPr lang="es-ES" sz="1800" b="1"/>
              <a:t>grec</a:t>
            </a:r>
            <a:r>
              <a:rPr lang="es-ES" sz="1800"/>
              <a:t> i </a:t>
            </a:r>
            <a:r>
              <a:rPr lang="es-ES" sz="1800" b="1"/>
              <a:t>llatí</a:t>
            </a:r>
            <a:r>
              <a:rPr lang="es-ES" sz="1800"/>
              <a:t>: </a:t>
            </a:r>
            <a:r>
              <a:rPr lang="es-ES" sz="1800" i="1"/>
              <a:t>aerodinàmic, neuràlgia</a:t>
            </a:r>
            <a:endParaRPr lang="es-ES" sz="1800"/>
          </a:p>
          <a:p>
            <a:pPr marL="179388" indent="-179388">
              <a:lnSpc>
                <a:spcPct val="120000"/>
              </a:lnSpc>
              <a:buClr>
                <a:schemeClr val="accent6"/>
              </a:buClr>
              <a:buSzPts val="1100"/>
              <a:buFont typeface="+mj-lt"/>
              <a:buAutoNum type="arabicPeriod"/>
            </a:pPr>
            <a:r>
              <a:rPr lang="es-ES" sz="1800"/>
              <a:t>Ús de </a:t>
            </a:r>
            <a:r>
              <a:rPr lang="es-ES" sz="1800" b="1"/>
              <a:t>connectors espacials</a:t>
            </a:r>
            <a:r>
              <a:rPr lang="es-ES" sz="1800"/>
              <a:t> i </a:t>
            </a:r>
            <a:r>
              <a:rPr lang="es-ES" sz="1800" b="1"/>
              <a:t>connectors enumeratius</a:t>
            </a:r>
            <a:r>
              <a:rPr lang="es-ES" sz="1800"/>
              <a:t> per </a:t>
            </a:r>
            <a:r>
              <a:rPr lang="es-ES" sz="1800" u="sng"/>
              <a:t>ordenar les dades</a:t>
            </a:r>
            <a:r>
              <a:rPr lang="es-ES" sz="180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D30BB47-473C-46A7-A317-4796AEB2ADF5}"/>
              </a:ext>
            </a:extLst>
          </p:cNvPr>
          <p:cNvSpPr/>
          <p:nvPr/>
        </p:nvSpPr>
        <p:spPr>
          <a:xfrm>
            <a:off x="1411775" y="1004670"/>
            <a:ext cx="7094916" cy="28780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1412973" y="952954"/>
            <a:ext cx="7384661" cy="75451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/>
              <a:t>Alguns textos requereixen unes </a:t>
            </a:r>
            <a:r>
              <a:rPr lang="es-ES" sz="1800" b="1"/>
              <a:t>instruccions</a:t>
            </a:r>
            <a:r>
              <a:rPr lang="es-ES" sz="1800"/>
              <a:t> que cal seguir, per això emprem:</a:t>
            </a:r>
          </a:p>
          <a:p>
            <a:pPr marL="179388" indent="-179388">
              <a:lnSpc>
                <a:spcPct val="120000"/>
              </a:lnSpc>
              <a:buClr>
                <a:schemeClr val="accent6"/>
              </a:buClr>
              <a:buSzPts val="1100"/>
              <a:buFont typeface="Caveat" panose="020B0604020202020204" charset="0"/>
              <a:buChar char="›"/>
            </a:pPr>
            <a:r>
              <a:rPr lang="es-ES" sz="1800"/>
              <a:t>L’</a:t>
            </a:r>
            <a:r>
              <a:rPr lang="es-ES" sz="1800" b="1"/>
              <a:t>imperatiu</a:t>
            </a:r>
            <a:r>
              <a:rPr lang="es-ES" sz="1800"/>
              <a:t> en </a:t>
            </a:r>
            <a:r>
              <a:rPr lang="es-ES" sz="1800" u="sng"/>
              <a:t>frases afirmatives</a:t>
            </a:r>
            <a:r>
              <a:rPr lang="es-ES" sz="1800"/>
              <a:t> i per la </a:t>
            </a:r>
            <a:r>
              <a:rPr lang="es-ES" sz="1800" u="sng"/>
              <a:t>2ª/3ª persona</a:t>
            </a:r>
            <a:r>
              <a:rPr lang="es-ES" sz="1800"/>
              <a:t>.</a:t>
            </a:r>
          </a:p>
          <a:p>
            <a:pPr marL="179388" indent="-179388">
              <a:lnSpc>
                <a:spcPct val="120000"/>
              </a:lnSpc>
              <a:buClr>
                <a:schemeClr val="accent6"/>
              </a:buClr>
              <a:buSzPts val="1100"/>
              <a:buFont typeface="Caveat" panose="020B0604020202020204" charset="0"/>
              <a:buChar char="›"/>
            </a:pPr>
            <a:r>
              <a:rPr lang="es-ES" sz="1800"/>
              <a:t>El </a:t>
            </a:r>
            <a:r>
              <a:rPr lang="es-ES" sz="1800" b="1"/>
              <a:t>present de subjuntiu</a:t>
            </a:r>
            <a:r>
              <a:rPr lang="es-ES" sz="1800"/>
              <a:t> en </a:t>
            </a:r>
            <a:r>
              <a:rPr lang="es-ES" sz="1800" u="sng"/>
              <a:t>frases negatives</a:t>
            </a:r>
            <a:r>
              <a:rPr lang="es-ES" sz="1800"/>
              <a:t>.</a:t>
            </a:r>
          </a:p>
          <a:p>
            <a:pPr marL="179388" indent="-179388">
              <a:lnSpc>
                <a:spcPct val="120000"/>
              </a:lnSpc>
              <a:buClr>
                <a:schemeClr val="accent6"/>
              </a:buClr>
              <a:buSzPts val="1100"/>
              <a:buFont typeface="Caveat" panose="020B0604020202020204" charset="0"/>
              <a:buChar char="›"/>
            </a:pPr>
            <a:r>
              <a:rPr lang="es-ES" sz="1800"/>
              <a:t>Les </a:t>
            </a:r>
            <a:r>
              <a:rPr lang="es-ES" sz="1800" b="1"/>
              <a:t>perífrasis d’obligació</a:t>
            </a:r>
            <a:r>
              <a:rPr lang="es-ES" sz="1800"/>
              <a:t>.</a:t>
            </a:r>
            <a:endParaRPr sz="1800"/>
          </a:p>
        </p:txBody>
      </p:sp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360363" lvl="0" indent="-360363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+mj-lt"/>
              <a:buAutoNum type="arabicPeriod" startAt="2"/>
            </a:pPr>
            <a:r>
              <a:rPr lang="es-ES"/>
              <a:t>L’EXPRESSIÓ DE L’OBLIGATORIETAT</a:t>
            </a:r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2" name="Google Shape;51;p12">
            <a:extLst>
              <a:ext uri="{FF2B5EF4-FFF2-40B4-BE49-F238E27FC236}">
                <a16:creationId xmlns:a16="http://schemas.microsoft.com/office/drawing/2014/main" id="{E3CBBB22-7DCB-4A03-B8BD-C0B43F92390B}"/>
              </a:ext>
            </a:extLst>
          </p:cNvPr>
          <p:cNvSpPr txBox="1">
            <a:spLocks/>
          </p:cNvSpPr>
          <p:nvPr/>
        </p:nvSpPr>
        <p:spPr>
          <a:xfrm>
            <a:off x="1468403" y="2116044"/>
            <a:ext cx="7273800" cy="546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>
              <a:buClr>
                <a:schemeClr val="accent6"/>
              </a:buClr>
            </a:pPr>
            <a:r>
              <a:rPr lang="es-ES">
                <a:solidFill>
                  <a:schemeClr val="accent6"/>
                </a:solidFill>
              </a:rPr>
              <a:t>LES PERÍFRASIS D’OBLIGACIÓ</a:t>
            </a:r>
          </a:p>
        </p:txBody>
      </p:sp>
      <p:sp>
        <p:nvSpPr>
          <p:cNvPr id="13" name="Google Shape;53;p12">
            <a:extLst>
              <a:ext uri="{FF2B5EF4-FFF2-40B4-BE49-F238E27FC236}">
                <a16:creationId xmlns:a16="http://schemas.microsoft.com/office/drawing/2014/main" id="{C91A25E3-8987-456D-BB51-8017D07AE267}"/>
              </a:ext>
            </a:extLst>
          </p:cNvPr>
          <p:cNvSpPr txBox="1">
            <a:spLocks/>
          </p:cNvSpPr>
          <p:nvPr/>
        </p:nvSpPr>
        <p:spPr>
          <a:xfrm>
            <a:off x="1468405" y="2639530"/>
            <a:ext cx="7384661" cy="237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marL="90488" indent="-90488">
              <a:lnSpc>
                <a:spcPct val="120000"/>
              </a:lnSpc>
              <a:buClr>
                <a:schemeClr val="accent6"/>
              </a:buClr>
              <a:buSzPts val="1100"/>
            </a:pPr>
            <a:r>
              <a:rPr lang="es-ES" sz="1800"/>
              <a:t>D’</a:t>
            </a:r>
            <a:r>
              <a:rPr lang="es-ES" sz="1800" b="1"/>
              <a:t>obligació personal</a:t>
            </a:r>
            <a:r>
              <a:rPr lang="es-ES" sz="1800"/>
              <a:t> (amb subjecte):</a:t>
            </a:r>
          </a:p>
          <a:p>
            <a:pPr marL="539750" lvl="1" indent="-179388">
              <a:lnSpc>
                <a:spcPct val="120000"/>
              </a:lnSpc>
              <a:buClr>
                <a:schemeClr val="tx1"/>
              </a:buClr>
              <a:buSzPts val="1100"/>
              <a:buFont typeface="Courier New" panose="02070309020205020404" pitchFamily="49" charset="0"/>
              <a:buChar char="o"/>
            </a:pPr>
            <a:r>
              <a:rPr lang="es-ES" sz="1800" b="1">
                <a:solidFill>
                  <a:schemeClr val="accent6"/>
                </a:solidFill>
              </a:rPr>
              <a:t>haver + de + [infinitiu]: </a:t>
            </a:r>
            <a:r>
              <a:rPr lang="es-ES" sz="1800" i="1"/>
              <a:t>Has d’analitzar els components.</a:t>
            </a:r>
          </a:p>
          <a:p>
            <a:pPr marL="539750" lvl="1" indent="-179388">
              <a:lnSpc>
                <a:spcPct val="120000"/>
              </a:lnSpc>
              <a:buClr>
                <a:schemeClr val="tx1"/>
              </a:buClr>
              <a:buSzPts val="1100"/>
              <a:buFont typeface="Courier New" panose="02070309020205020404" pitchFamily="49" charset="0"/>
              <a:buChar char="o"/>
            </a:pPr>
            <a:r>
              <a:rPr lang="es-ES" sz="1800" b="1">
                <a:solidFill>
                  <a:schemeClr val="accent6"/>
                </a:solidFill>
              </a:rPr>
              <a:t>caldre + que + [subjuntiu]: </a:t>
            </a:r>
            <a:r>
              <a:rPr lang="es-ES" sz="1800" i="1"/>
              <a:t>Cal que deixeu de fumar i de beure.</a:t>
            </a:r>
          </a:p>
          <a:p>
            <a:pPr marL="90488" indent="-90488">
              <a:lnSpc>
                <a:spcPct val="120000"/>
              </a:lnSpc>
              <a:buClr>
                <a:schemeClr val="accent6"/>
              </a:buClr>
              <a:buSzPts val="1100"/>
            </a:pPr>
            <a:r>
              <a:rPr lang="es-ES" sz="1800"/>
              <a:t>D’</a:t>
            </a:r>
            <a:r>
              <a:rPr lang="es-ES" sz="1800" b="1"/>
              <a:t>obligació impersonal</a:t>
            </a:r>
            <a:r>
              <a:rPr lang="es-ES" sz="1800"/>
              <a:t> (subjecte indeterminat):</a:t>
            </a:r>
          </a:p>
          <a:p>
            <a:pPr marL="539750" lvl="1" indent="-179388">
              <a:lnSpc>
                <a:spcPct val="120000"/>
              </a:lnSpc>
              <a:buClr>
                <a:schemeClr val="tx1"/>
              </a:buClr>
              <a:buSzPts val="1100"/>
              <a:buFont typeface="Courier New" panose="02070309020205020404" pitchFamily="49" charset="0"/>
              <a:buChar char="o"/>
            </a:pPr>
            <a:r>
              <a:rPr lang="es-ES" sz="1800" b="1">
                <a:solidFill>
                  <a:schemeClr val="accent6"/>
                </a:solidFill>
              </a:rPr>
              <a:t>haver-se + de + [infinitiu]: </a:t>
            </a:r>
            <a:r>
              <a:rPr lang="es-ES" sz="1800" i="1"/>
              <a:t>S’ha d’analitzar aquest problema.</a:t>
            </a:r>
          </a:p>
          <a:p>
            <a:pPr marL="539750" lvl="1" indent="-179388">
              <a:lnSpc>
                <a:spcPct val="120000"/>
              </a:lnSpc>
              <a:buClr>
                <a:schemeClr val="tx1"/>
              </a:buClr>
              <a:buSzPts val="1100"/>
              <a:buFont typeface="Courier New" panose="02070309020205020404" pitchFamily="49" charset="0"/>
              <a:buChar char="o"/>
            </a:pPr>
            <a:r>
              <a:rPr lang="es-ES" sz="1800" b="1">
                <a:solidFill>
                  <a:schemeClr val="accent6"/>
                </a:solidFill>
              </a:rPr>
              <a:t>caldre + [infinitiu]: </a:t>
            </a:r>
            <a:r>
              <a:rPr lang="es-ES" sz="1800" i="1"/>
              <a:t>En bicicleta i en moto cal dur el casc.</a:t>
            </a:r>
            <a:endParaRPr lang="es-ES" sz="1800" b="1"/>
          </a:p>
          <a:p>
            <a:pPr marL="539750" lvl="1" indent="-179388">
              <a:lnSpc>
                <a:spcPct val="120000"/>
              </a:lnSpc>
              <a:buClr>
                <a:schemeClr val="tx1"/>
              </a:buClr>
              <a:buSzPts val="1100"/>
              <a:buFont typeface="Courier New" panose="02070309020205020404" pitchFamily="49" charset="0"/>
              <a:buChar char="o"/>
            </a:pPr>
            <a:r>
              <a:rPr lang="es-ES" sz="1800" b="1">
                <a:solidFill>
                  <a:schemeClr val="accent6"/>
                </a:solidFill>
              </a:rPr>
              <a:t>ser necessari/menester + [infinitiu]: </a:t>
            </a:r>
            <a:r>
              <a:rPr lang="es-ES" sz="1800" i="1"/>
              <a:t>És necesari/menester donar sang.</a:t>
            </a:r>
            <a:endParaRPr lang="es-ES" sz="1800" b="1"/>
          </a:p>
        </p:txBody>
      </p:sp>
    </p:spTree>
    <p:extLst>
      <p:ext uri="{BB962C8B-B14F-4D97-AF65-F5344CB8AC3E}">
        <p14:creationId xmlns:p14="http://schemas.microsoft.com/office/powerpoint/2010/main" val="1922785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51;p12">
            <a:extLst>
              <a:ext uri="{FF2B5EF4-FFF2-40B4-BE49-F238E27FC236}">
                <a16:creationId xmlns:a16="http://schemas.microsoft.com/office/drawing/2014/main" id="{E3CBBB22-7DCB-4A03-B8BD-C0B43F92390B}"/>
              </a:ext>
            </a:extLst>
          </p:cNvPr>
          <p:cNvSpPr txBox="1">
            <a:spLocks/>
          </p:cNvSpPr>
          <p:nvPr/>
        </p:nvSpPr>
        <p:spPr>
          <a:xfrm>
            <a:off x="1489185" y="425789"/>
            <a:ext cx="7273800" cy="546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>
              <a:buClr>
                <a:schemeClr val="accent6"/>
              </a:buClr>
            </a:pPr>
            <a:r>
              <a:rPr lang="es-ES">
                <a:solidFill>
                  <a:schemeClr val="accent6"/>
                </a:solidFill>
              </a:rPr>
              <a:t>FORMES INADMISSIBLES</a:t>
            </a:r>
          </a:p>
        </p:txBody>
      </p:sp>
      <p:sp>
        <p:nvSpPr>
          <p:cNvPr id="13" name="Google Shape;53;p12">
            <a:extLst>
              <a:ext uri="{FF2B5EF4-FFF2-40B4-BE49-F238E27FC236}">
                <a16:creationId xmlns:a16="http://schemas.microsoft.com/office/drawing/2014/main" id="{C91A25E3-8987-456D-BB51-8017D07AE267}"/>
              </a:ext>
            </a:extLst>
          </p:cNvPr>
          <p:cNvSpPr txBox="1">
            <a:spLocks/>
          </p:cNvSpPr>
          <p:nvPr/>
        </p:nvSpPr>
        <p:spPr>
          <a:xfrm>
            <a:off x="1489187" y="949275"/>
            <a:ext cx="7384661" cy="131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marL="90488" indent="-90488">
              <a:lnSpc>
                <a:spcPct val="120000"/>
              </a:lnSpc>
              <a:buClr>
                <a:schemeClr val="accent6"/>
              </a:buClr>
              <a:buSzPts val="1100"/>
            </a:pPr>
            <a:r>
              <a:rPr lang="es-ES" sz="1800" b="1">
                <a:solidFill>
                  <a:schemeClr val="accent6"/>
                </a:solidFill>
              </a:rPr>
              <a:t>Tenir + que + [infinitiu]: </a:t>
            </a:r>
            <a:r>
              <a:rPr lang="es-ES" sz="1800" i="1"/>
              <a:t>Teniu que ser optimistes i constants.</a:t>
            </a:r>
          </a:p>
          <a:p>
            <a:pPr marL="90488" indent="-90488">
              <a:lnSpc>
                <a:spcPct val="120000"/>
              </a:lnSpc>
              <a:buClr>
                <a:schemeClr val="accent6"/>
              </a:buClr>
              <a:buSzPts val="1100"/>
            </a:pPr>
            <a:r>
              <a:rPr lang="es-ES" sz="1800" b="1">
                <a:solidFill>
                  <a:schemeClr val="accent6"/>
                </a:solidFill>
              </a:rPr>
              <a:t>Ser + precís + que: </a:t>
            </a:r>
            <a:r>
              <a:rPr lang="es-ES" sz="1800" i="1"/>
              <a:t>És</a:t>
            </a:r>
            <a:r>
              <a:rPr lang="es-ES" sz="1800"/>
              <a:t> </a:t>
            </a:r>
            <a:r>
              <a:rPr lang="es-ES" sz="1800" i="1"/>
              <a:t>precís que camines una hora al dia.</a:t>
            </a:r>
            <a:endParaRPr lang="es-ES" sz="1800"/>
          </a:p>
          <a:p>
            <a:pPr marL="90488" indent="-90488" algn="just">
              <a:lnSpc>
                <a:spcPct val="120000"/>
              </a:lnSpc>
              <a:buClr>
                <a:schemeClr val="accent6"/>
              </a:buClr>
              <a:buSzPts val="1100"/>
            </a:pPr>
            <a:r>
              <a:rPr lang="es-ES" sz="1800" b="1">
                <a:solidFill>
                  <a:schemeClr val="accent6"/>
                </a:solidFill>
              </a:rPr>
              <a:t>Hi ha + que + [infinitiu]:</a:t>
            </a:r>
            <a:r>
              <a:rPr lang="es-ES" sz="1800"/>
              <a:t> </a:t>
            </a:r>
            <a:r>
              <a:rPr lang="es-ES" sz="1800" i="1"/>
              <a:t>Hi ha que consultar sempre un metge.</a:t>
            </a:r>
            <a:endParaRPr lang="es-ES" sz="1800"/>
          </a:p>
          <a:p>
            <a:pPr marL="90488" indent="-90488">
              <a:lnSpc>
                <a:spcPct val="120000"/>
              </a:lnSpc>
              <a:buClr>
                <a:schemeClr val="accent6"/>
              </a:buClr>
              <a:buSzPts val="1100"/>
            </a:pPr>
            <a:r>
              <a:rPr lang="es-ES" sz="1800" b="1">
                <a:solidFill>
                  <a:schemeClr val="accent6"/>
                </a:solidFill>
              </a:rPr>
              <a:t>[infinitiu]: </a:t>
            </a:r>
            <a:r>
              <a:rPr lang="es-ES" sz="1800" i="1"/>
              <a:t>No tocar </a:t>
            </a:r>
            <a:r>
              <a:rPr lang="es-ES" sz="1800" i="1">
                <a:solidFill>
                  <a:schemeClr val="accent6"/>
                </a:solidFill>
                <a:sym typeface="Wingdings" panose="05000000000000000000" pitchFamily="2" charset="2"/>
              </a:rPr>
              <a:t>-&gt;</a:t>
            </a:r>
            <a:r>
              <a:rPr lang="es-ES" sz="1800" i="1">
                <a:sym typeface="Wingdings" panose="05000000000000000000" pitchFamily="2" charset="2"/>
              </a:rPr>
              <a:t> No toqueu.</a:t>
            </a: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133046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8FB9FB3-AE3B-4948-A6A8-EFA5F87F53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6</a:t>
            </a:fld>
            <a:endParaRPr lang="es-ES"/>
          </a:p>
        </p:txBody>
      </p:sp>
      <p:sp>
        <p:nvSpPr>
          <p:cNvPr id="3" name="Google Shape;51;p12">
            <a:extLst>
              <a:ext uri="{FF2B5EF4-FFF2-40B4-BE49-F238E27FC236}">
                <a16:creationId xmlns:a16="http://schemas.microsoft.com/office/drawing/2014/main" id="{3A674139-CF7E-42F9-BFEA-28FB396DD0BB}"/>
              </a:ext>
            </a:extLst>
          </p:cNvPr>
          <p:cNvSpPr txBox="1">
            <a:spLocks/>
          </p:cNvSpPr>
          <p:nvPr/>
        </p:nvSpPr>
        <p:spPr>
          <a:xfrm>
            <a:off x="1489185" y="425789"/>
            <a:ext cx="7273800" cy="546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>
              <a:buClr>
                <a:schemeClr val="accent6"/>
              </a:buClr>
            </a:pPr>
            <a:r>
              <a:rPr lang="es-ES">
                <a:solidFill>
                  <a:schemeClr val="accent6"/>
                </a:solidFill>
              </a:rPr>
              <a:t>PRESENT DE SUBJUNTIU</a:t>
            </a:r>
          </a:p>
        </p:txBody>
      </p:sp>
      <p:sp>
        <p:nvSpPr>
          <p:cNvPr id="4" name="Google Shape;51;p12">
            <a:extLst>
              <a:ext uri="{FF2B5EF4-FFF2-40B4-BE49-F238E27FC236}">
                <a16:creationId xmlns:a16="http://schemas.microsoft.com/office/drawing/2014/main" id="{C1A4FEBE-082C-44B7-BD37-EC65383FEE62}"/>
              </a:ext>
            </a:extLst>
          </p:cNvPr>
          <p:cNvSpPr txBox="1">
            <a:spLocks/>
          </p:cNvSpPr>
          <p:nvPr/>
        </p:nvSpPr>
        <p:spPr>
          <a:xfrm>
            <a:off x="1523822" y="718390"/>
            <a:ext cx="1150106" cy="546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>
              <a:buClr>
                <a:schemeClr val="accent6"/>
              </a:buClr>
            </a:pPr>
            <a:r>
              <a:rPr lang="es-ES" sz="2000" u="sng">
                <a:solidFill>
                  <a:schemeClr val="accent6"/>
                </a:solidFill>
              </a:rPr>
              <a:t>1ª CONJUGACIÓ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26BD1F2-00E0-448E-8C7A-D0458372B4F2}"/>
              </a:ext>
            </a:extLst>
          </p:cNvPr>
          <p:cNvSpPr txBox="1"/>
          <p:nvPr/>
        </p:nvSpPr>
        <p:spPr>
          <a:xfrm>
            <a:off x="1380144" y="1288082"/>
            <a:ext cx="2130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latin typeface="Caveat" panose="020B0604020202020204" charset="0"/>
              </a:rPr>
              <a:t>INFINITIU</a:t>
            </a:r>
            <a:r>
              <a:rPr lang="es-ES">
                <a:latin typeface="Caveat" panose="020B0604020202020204" charset="0"/>
              </a:rPr>
              <a:t> – </a:t>
            </a:r>
            <a:r>
              <a:rPr lang="es-ES" b="1">
                <a:latin typeface="Caveat" panose="020B0604020202020204" charset="0"/>
              </a:rPr>
              <a:t>terminació</a:t>
            </a:r>
            <a:r>
              <a:rPr lang="es-ES">
                <a:latin typeface="Caveat" panose="020B0604020202020204" charset="0"/>
              </a:rPr>
              <a:t> (-ar)</a:t>
            </a:r>
            <a:endParaRPr lang="es-ES" b="1">
              <a:latin typeface="Caveat" panose="020B060402020202020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E8D72C0-4CCA-44E2-90F2-810CAB1CE7B8}"/>
              </a:ext>
            </a:extLst>
          </p:cNvPr>
          <p:cNvSpPr txBox="1"/>
          <p:nvPr/>
        </p:nvSpPr>
        <p:spPr>
          <a:xfrm>
            <a:off x="1380144" y="1619024"/>
            <a:ext cx="109837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latin typeface="Caveat" panose="020B0604020202020204" charset="0"/>
              </a:rPr>
              <a:t>Jo:</a:t>
            </a:r>
            <a:r>
              <a:rPr lang="es-ES">
                <a:latin typeface="Caveat" panose="020B0604020202020204" charset="0"/>
              </a:rPr>
              <a:t> +e</a:t>
            </a:r>
          </a:p>
          <a:p>
            <a:r>
              <a:rPr lang="es-ES" b="1">
                <a:latin typeface="Caveat" panose="020B0604020202020204" charset="0"/>
              </a:rPr>
              <a:t>Tu:</a:t>
            </a:r>
            <a:r>
              <a:rPr lang="es-ES">
                <a:latin typeface="Caveat" panose="020B0604020202020204" charset="0"/>
              </a:rPr>
              <a:t> +es</a:t>
            </a:r>
          </a:p>
          <a:p>
            <a:r>
              <a:rPr lang="es-ES" b="1">
                <a:latin typeface="Caveat" panose="020B0604020202020204" charset="0"/>
              </a:rPr>
              <a:t>Ell/Ella:</a:t>
            </a:r>
            <a:r>
              <a:rPr lang="es-ES">
                <a:latin typeface="Caveat" panose="020B0604020202020204" charset="0"/>
              </a:rPr>
              <a:t> +e</a:t>
            </a:r>
          </a:p>
          <a:p>
            <a:r>
              <a:rPr lang="es-ES" b="1">
                <a:latin typeface="Caveat" panose="020B0604020202020204" charset="0"/>
              </a:rPr>
              <a:t>Nosaltres:</a:t>
            </a:r>
            <a:r>
              <a:rPr lang="es-ES">
                <a:latin typeface="Caveat" panose="020B0604020202020204" charset="0"/>
              </a:rPr>
              <a:t> +em</a:t>
            </a:r>
          </a:p>
          <a:p>
            <a:r>
              <a:rPr lang="es-ES" b="1">
                <a:latin typeface="Caveat" panose="020B0604020202020204" charset="0"/>
              </a:rPr>
              <a:t>Vosaltres:</a:t>
            </a:r>
            <a:r>
              <a:rPr lang="es-ES">
                <a:latin typeface="Caveat" panose="020B0604020202020204" charset="0"/>
              </a:rPr>
              <a:t> +eu</a:t>
            </a:r>
          </a:p>
          <a:p>
            <a:r>
              <a:rPr lang="es-ES" b="1">
                <a:latin typeface="Caveat" panose="020B0604020202020204" charset="0"/>
              </a:rPr>
              <a:t>Ells/Elles:</a:t>
            </a:r>
            <a:r>
              <a:rPr lang="es-ES">
                <a:latin typeface="Caveat" panose="020B0604020202020204" charset="0"/>
              </a:rPr>
              <a:t> +en</a:t>
            </a:r>
            <a:endParaRPr lang="es-ES" b="1">
              <a:latin typeface="Caveat" panose="020B0604020202020204" charset="0"/>
            </a:endParaRPr>
          </a:p>
        </p:txBody>
      </p:sp>
      <p:sp>
        <p:nvSpPr>
          <p:cNvPr id="7" name="Google Shape;51;p12">
            <a:extLst>
              <a:ext uri="{FF2B5EF4-FFF2-40B4-BE49-F238E27FC236}">
                <a16:creationId xmlns:a16="http://schemas.microsoft.com/office/drawing/2014/main" id="{FE6DB0B4-45C5-425D-9C6A-0F9B43D20EF5}"/>
              </a:ext>
            </a:extLst>
          </p:cNvPr>
          <p:cNvSpPr txBox="1">
            <a:spLocks/>
          </p:cNvSpPr>
          <p:nvPr/>
        </p:nvSpPr>
        <p:spPr>
          <a:xfrm>
            <a:off x="4093840" y="732244"/>
            <a:ext cx="1150106" cy="546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>
              <a:buClr>
                <a:schemeClr val="accent6"/>
              </a:buClr>
            </a:pPr>
            <a:r>
              <a:rPr lang="es-ES" sz="2000" u="sng">
                <a:solidFill>
                  <a:schemeClr val="accent6"/>
                </a:solidFill>
              </a:rPr>
              <a:t>2ª CONJUGACIÓ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2C013D6-60A2-47FA-9C86-05FCD71081A8}"/>
              </a:ext>
            </a:extLst>
          </p:cNvPr>
          <p:cNvSpPr txBox="1"/>
          <p:nvPr/>
        </p:nvSpPr>
        <p:spPr>
          <a:xfrm>
            <a:off x="3950162" y="1301936"/>
            <a:ext cx="2350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latin typeface="Caveat" panose="020B0604020202020204" charset="0"/>
              </a:rPr>
              <a:t>INFINITIU</a:t>
            </a:r>
            <a:r>
              <a:rPr lang="es-ES">
                <a:latin typeface="Caveat" panose="020B0604020202020204" charset="0"/>
              </a:rPr>
              <a:t> – </a:t>
            </a:r>
            <a:r>
              <a:rPr lang="es-ES" b="1">
                <a:latin typeface="Caveat" panose="020B0604020202020204" charset="0"/>
              </a:rPr>
              <a:t>terminació</a:t>
            </a:r>
            <a:r>
              <a:rPr lang="es-ES">
                <a:latin typeface="Caveat" panose="020B0604020202020204" charset="0"/>
              </a:rPr>
              <a:t> (-er/-re)</a:t>
            </a:r>
            <a:endParaRPr lang="es-ES" b="1">
              <a:latin typeface="Caveat" panose="020B060402020202020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FE4BDDE-AA42-4682-B8D7-E80DFC2D77BD}"/>
              </a:ext>
            </a:extLst>
          </p:cNvPr>
          <p:cNvSpPr txBox="1"/>
          <p:nvPr/>
        </p:nvSpPr>
        <p:spPr>
          <a:xfrm>
            <a:off x="3950162" y="1632878"/>
            <a:ext cx="109837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latin typeface="Caveat" panose="020B0604020202020204" charset="0"/>
              </a:rPr>
              <a:t>Jo:</a:t>
            </a:r>
            <a:r>
              <a:rPr lang="es-ES">
                <a:latin typeface="Caveat" panose="020B0604020202020204" charset="0"/>
              </a:rPr>
              <a:t> +a</a:t>
            </a:r>
          </a:p>
          <a:p>
            <a:r>
              <a:rPr lang="es-ES" b="1">
                <a:latin typeface="Caveat" panose="020B0604020202020204" charset="0"/>
              </a:rPr>
              <a:t>Tu:</a:t>
            </a:r>
            <a:r>
              <a:rPr lang="es-ES">
                <a:latin typeface="Caveat" panose="020B0604020202020204" charset="0"/>
              </a:rPr>
              <a:t> +es</a:t>
            </a:r>
          </a:p>
          <a:p>
            <a:r>
              <a:rPr lang="es-ES" b="1">
                <a:latin typeface="Caveat" panose="020B0604020202020204" charset="0"/>
              </a:rPr>
              <a:t>Ell/Ella:</a:t>
            </a:r>
            <a:r>
              <a:rPr lang="es-ES">
                <a:latin typeface="Caveat" panose="020B0604020202020204" charset="0"/>
              </a:rPr>
              <a:t> +a</a:t>
            </a:r>
          </a:p>
          <a:p>
            <a:r>
              <a:rPr lang="es-ES" b="1">
                <a:latin typeface="Caveat" panose="020B0604020202020204" charset="0"/>
              </a:rPr>
              <a:t>Nosaltres:</a:t>
            </a:r>
            <a:r>
              <a:rPr lang="es-ES">
                <a:latin typeface="Caveat" panose="020B0604020202020204" charset="0"/>
              </a:rPr>
              <a:t> +em</a:t>
            </a:r>
          </a:p>
          <a:p>
            <a:r>
              <a:rPr lang="es-ES" b="1">
                <a:latin typeface="Caveat" panose="020B0604020202020204" charset="0"/>
              </a:rPr>
              <a:t>Vosaltres:</a:t>
            </a:r>
            <a:r>
              <a:rPr lang="es-ES">
                <a:latin typeface="Caveat" panose="020B0604020202020204" charset="0"/>
              </a:rPr>
              <a:t> +eu</a:t>
            </a:r>
          </a:p>
          <a:p>
            <a:r>
              <a:rPr lang="es-ES" b="1">
                <a:latin typeface="Caveat" panose="020B0604020202020204" charset="0"/>
              </a:rPr>
              <a:t>Ells/Elles:</a:t>
            </a:r>
            <a:r>
              <a:rPr lang="es-ES">
                <a:latin typeface="Caveat" panose="020B0604020202020204" charset="0"/>
              </a:rPr>
              <a:t> +en</a:t>
            </a:r>
            <a:endParaRPr lang="es-ES" b="1">
              <a:latin typeface="Caveat" panose="020B0604020202020204" charset="0"/>
            </a:endParaRPr>
          </a:p>
        </p:txBody>
      </p:sp>
      <p:sp>
        <p:nvSpPr>
          <p:cNvPr id="10" name="Google Shape;51;p12">
            <a:extLst>
              <a:ext uri="{FF2B5EF4-FFF2-40B4-BE49-F238E27FC236}">
                <a16:creationId xmlns:a16="http://schemas.microsoft.com/office/drawing/2014/main" id="{9F73C711-F0BC-416A-9B78-9C1AB7515D96}"/>
              </a:ext>
            </a:extLst>
          </p:cNvPr>
          <p:cNvSpPr txBox="1">
            <a:spLocks/>
          </p:cNvSpPr>
          <p:nvPr/>
        </p:nvSpPr>
        <p:spPr>
          <a:xfrm>
            <a:off x="6547548" y="741555"/>
            <a:ext cx="1150106" cy="546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>
              <a:buClr>
                <a:schemeClr val="accent6"/>
              </a:buClr>
            </a:pPr>
            <a:r>
              <a:rPr lang="es-ES" sz="2000" u="sng">
                <a:solidFill>
                  <a:schemeClr val="accent6"/>
                </a:solidFill>
              </a:rPr>
              <a:t>3ª CONJUGACIÓ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FAE591E-57C4-4F8F-8FD0-2DE20BF7077A}"/>
              </a:ext>
            </a:extLst>
          </p:cNvPr>
          <p:cNvSpPr txBox="1"/>
          <p:nvPr/>
        </p:nvSpPr>
        <p:spPr>
          <a:xfrm>
            <a:off x="6403870" y="1311247"/>
            <a:ext cx="2085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latin typeface="Caveat" panose="020B0604020202020204" charset="0"/>
              </a:rPr>
              <a:t>INFINITIU</a:t>
            </a:r>
            <a:r>
              <a:rPr lang="es-ES">
                <a:latin typeface="Caveat" panose="020B0604020202020204" charset="0"/>
              </a:rPr>
              <a:t> – </a:t>
            </a:r>
            <a:r>
              <a:rPr lang="es-ES" b="1">
                <a:latin typeface="Caveat" panose="020B0604020202020204" charset="0"/>
              </a:rPr>
              <a:t>terminació</a:t>
            </a:r>
            <a:r>
              <a:rPr lang="es-ES">
                <a:latin typeface="Caveat" panose="020B0604020202020204" charset="0"/>
              </a:rPr>
              <a:t> (ir)</a:t>
            </a:r>
            <a:endParaRPr lang="es-ES" b="1">
              <a:latin typeface="Caveat" panose="020B060402020202020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C46D38B-DE2A-400E-9961-8608D7401999}"/>
              </a:ext>
            </a:extLst>
          </p:cNvPr>
          <p:cNvSpPr txBox="1"/>
          <p:nvPr/>
        </p:nvSpPr>
        <p:spPr>
          <a:xfrm>
            <a:off x="6403870" y="1642189"/>
            <a:ext cx="16369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latin typeface="Caveat" panose="020B0604020202020204" charset="0"/>
              </a:rPr>
              <a:t>Jo:</a:t>
            </a:r>
            <a:r>
              <a:rPr lang="es-ES">
                <a:latin typeface="Caveat" panose="020B0604020202020204" charset="0"/>
              </a:rPr>
              <a:t> +a / +isca</a:t>
            </a:r>
          </a:p>
          <a:p>
            <a:r>
              <a:rPr lang="es-ES" b="1">
                <a:latin typeface="Caveat" panose="020B0604020202020204" charset="0"/>
              </a:rPr>
              <a:t>Tu:</a:t>
            </a:r>
            <a:r>
              <a:rPr lang="es-ES">
                <a:latin typeface="Caveat" panose="020B0604020202020204" charset="0"/>
              </a:rPr>
              <a:t> +es / +isques</a:t>
            </a:r>
          </a:p>
          <a:p>
            <a:r>
              <a:rPr lang="es-ES" b="1">
                <a:latin typeface="Caveat" panose="020B0604020202020204" charset="0"/>
              </a:rPr>
              <a:t>Ell/Ella:</a:t>
            </a:r>
            <a:r>
              <a:rPr lang="es-ES">
                <a:latin typeface="Caveat" panose="020B0604020202020204" charset="0"/>
              </a:rPr>
              <a:t> +a / +isca</a:t>
            </a:r>
          </a:p>
          <a:p>
            <a:r>
              <a:rPr lang="es-ES" b="1">
                <a:latin typeface="Caveat" panose="020B0604020202020204" charset="0"/>
              </a:rPr>
              <a:t>Nosaltres:</a:t>
            </a:r>
            <a:r>
              <a:rPr lang="es-ES">
                <a:latin typeface="Caveat" panose="020B0604020202020204" charset="0"/>
              </a:rPr>
              <a:t> +im / +im</a:t>
            </a:r>
          </a:p>
          <a:p>
            <a:r>
              <a:rPr lang="es-ES" b="1">
                <a:latin typeface="Caveat" panose="020B0604020202020204" charset="0"/>
              </a:rPr>
              <a:t>Vosaltres:</a:t>
            </a:r>
            <a:r>
              <a:rPr lang="es-ES">
                <a:latin typeface="Caveat" panose="020B0604020202020204" charset="0"/>
              </a:rPr>
              <a:t> +iu / +iu</a:t>
            </a:r>
          </a:p>
          <a:p>
            <a:r>
              <a:rPr lang="es-ES" b="1">
                <a:latin typeface="Caveat" panose="020B0604020202020204" charset="0"/>
              </a:rPr>
              <a:t>Ells/Elles:</a:t>
            </a:r>
            <a:r>
              <a:rPr lang="es-ES">
                <a:latin typeface="Caveat" panose="020B0604020202020204" charset="0"/>
              </a:rPr>
              <a:t> +en / +isquen</a:t>
            </a:r>
            <a:endParaRPr lang="es-ES" b="1">
              <a:latin typeface="Caveat" panose="020B0604020202020204" charset="0"/>
            </a:endParaRPr>
          </a:p>
        </p:txBody>
      </p:sp>
      <p:sp>
        <p:nvSpPr>
          <p:cNvPr id="13" name="Google Shape;51;p12">
            <a:extLst>
              <a:ext uri="{FF2B5EF4-FFF2-40B4-BE49-F238E27FC236}">
                <a16:creationId xmlns:a16="http://schemas.microsoft.com/office/drawing/2014/main" id="{F3CA180C-0084-464D-AACA-2327FF39ACF1}"/>
              </a:ext>
            </a:extLst>
          </p:cNvPr>
          <p:cNvSpPr txBox="1">
            <a:spLocks/>
          </p:cNvSpPr>
          <p:nvPr/>
        </p:nvSpPr>
        <p:spPr>
          <a:xfrm>
            <a:off x="1461476" y="3099716"/>
            <a:ext cx="7273800" cy="546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>
              <a:buClr>
                <a:schemeClr val="accent6"/>
              </a:buClr>
            </a:pPr>
            <a:r>
              <a:rPr lang="es-ES">
                <a:solidFill>
                  <a:schemeClr val="accent6"/>
                </a:solidFill>
              </a:rPr>
              <a:t>IMPERATIU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7940BAF-A275-48CF-A7DA-74EE1BF21C4A}"/>
              </a:ext>
            </a:extLst>
          </p:cNvPr>
          <p:cNvSpPr txBox="1"/>
          <p:nvPr/>
        </p:nvSpPr>
        <p:spPr>
          <a:xfrm>
            <a:off x="1461476" y="3607904"/>
            <a:ext cx="225734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latin typeface="Caveat" panose="020B0604020202020204" charset="0"/>
              </a:rPr>
              <a:t>Tu:</a:t>
            </a:r>
            <a:r>
              <a:rPr lang="es-ES">
                <a:latin typeface="Caveat" panose="020B0604020202020204" charset="0"/>
              </a:rPr>
              <a:t> 3ª persona singular </a:t>
            </a:r>
            <a:r>
              <a:rPr lang="es-ES" b="1">
                <a:latin typeface="Caveat" panose="020B0604020202020204" charset="0"/>
              </a:rPr>
              <a:t>P.I</a:t>
            </a:r>
            <a:endParaRPr lang="es-ES">
              <a:latin typeface="Caveat" panose="020B0604020202020204" charset="0"/>
            </a:endParaRPr>
          </a:p>
          <a:p>
            <a:r>
              <a:rPr lang="es-ES" b="1">
                <a:latin typeface="Caveat" panose="020B0604020202020204" charset="0"/>
              </a:rPr>
              <a:t>Ell/Ella:</a:t>
            </a:r>
            <a:r>
              <a:rPr lang="es-ES">
                <a:latin typeface="Caveat" panose="020B0604020202020204" charset="0"/>
              </a:rPr>
              <a:t> 3ª persona singular </a:t>
            </a:r>
            <a:r>
              <a:rPr lang="es-ES" b="1">
                <a:latin typeface="Caveat" panose="020B0604020202020204" charset="0"/>
              </a:rPr>
              <a:t>P.S</a:t>
            </a:r>
          </a:p>
          <a:p>
            <a:r>
              <a:rPr lang="es-ES" b="1">
                <a:latin typeface="Caveat" panose="020B0604020202020204" charset="0"/>
              </a:rPr>
              <a:t>Nosaltres:</a:t>
            </a:r>
            <a:r>
              <a:rPr lang="es-ES">
                <a:latin typeface="Caveat" panose="020B0604020202020204" charset="0"/>
              </a:rPr>
              <a:t> 1ª persona plural </a:t>
            </a:r>
            <a:r>
              <a:rPr lang="es-ES" b="1">
                <a:latin typeface="Caveat" panose="020B0604020202020204" charset="0"/>
              </a:rPr>
              <a:t>P.S</a:t>
            </a:r>
            <a:endParaRPr lang="es-ES">
              <a:latin typeface="Caveat" panose="020B0604020202020204" charset="0"/>
            </a:endParaRPr>
          </a:p>
          <a:p>
            <a:r>
              <a:rPr lang="es-ES" b="1">
                <a:latin typeface="Caveat" panose="020B0604020202020204" charset="0"/>
              </a:rPr>
              <a:t>Vosaltres:</a:t>
            </a:r>
            <a:r>
              <a:rPr lang="es-ES">
                <a:latin typeface="Caveat" panose="020B0604020202020204" charset="0"/>
              </a:rPr>
              <a:t> 2ª persona plural </a:t>
            </a:r>
            <a:r>
              <a:rPr lang="es-ES" b="1">
                <a:latin typeface="Caveat" panose="020B0604020202020204" charset="0"/>
              </a:rPr>
              <a:t>P.I</a:t>
            </a:r>
            <a:endParaRPr lang="es-ES">
              <a:latin typeface="Caveat" panose="020B0604020202020204" charset="0"/>
            </a:endParaRPr>
          </a:p>
          <a:p>
            <a:r>
              <a:rPr lang="es-ES" b="1">
                <a:latin typeface="Caveat" panose="020B0604020202020204" charset="0"/>
              </a:rPr>
              <a:t>Ells/Elles:</a:t>
            </a:r>
            <a:r>
              <a:rPr lang="es-ES">
                <a:latin typeface="Caveat" panose="020B0604020202020204" charset="0"/>
              </a:rPr>
              <a:t> 3ª persona singular </a:t>
            </a:r>
            <a:r>
              <a:rPr lang="es-ES" b="1">
                <a:latin typeface="Caveat" panose="020B0604020202020204" charset="0"/>
              </a:rPr>
              <a:t>P.S</a:t>
            </a:r>
          </a:p>
        </p:txBody>
      </p:sp>
    </p:spTree>
    <p:extLst>
      <p:ext uri="{BB962C8B-B14F-4D97-AF65-F5344CB8AC3E}">
        <p14:creationId xmlns:p14="http://schemas.microsoft.com/office/powerpoint/2010/main" val="112955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D30BB47-473C-46A7-A317-4796AEB2ADF5}"/>
              </a:ext>
            </a:extLst>
          </p:cNvPr>
          <p:cNvSpPr/>
          <p:nvPr/>
        </p:nvSpPr>
        <p:spPr>
          <a:xfrm>
            <a:off x="1411775" y="1004670"/>
            <a:ext cx="7330428" cy="28780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1412973" y="987167"/>
            <a:ext cx="7384661" cy="30530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/>
              <a:t>Són pronoms que </a:t>
            </a:r>
            <a:r>
              <a:rPr lang="es-ES" sz="1800" u="sng"/>
              <a:t>substitueixen</a:t>
            </a:r>
            <a:r>
              <a:rPr lang="es-ES" sz="1800"/>
              <a:t> un </a:t>
            </a:r>
            <a:r>
              <a:rPr lang="es-ES" sz="1800" b="1"/>
              <a:t>antecedent</a:t>
            </a:r>
            <a:r>
              <a:rPr lang="es-ES" sz="1800"/>
              <a:t> i introdueixen </a:t>
            </a:r>
            <a:r>
              <a:rPr lang="es-ES" sz="1800" b="1"/>
              <a:t>oracions subordinades adjectives</a:t>
            </a:r>
            <a:r>
              <a:rPr lang="es-ES" sz="1800"/>
              <a:t>.</a:t>
            </a:r>
          </a:p>
        </p:txBody>
      </p:sp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360363" lvl="0" indent="-360363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+mj-lt"/>
              <a:buAutoNum type="arabicPeriod" startAt="3"/>
            </a:pPr>
            <a:r>
              <a:rPr lang="es-ES"/>
              <a:t>ELS PRONOMS RELATIUS</a:t>
            </a:r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11ECBDFF-9C20-4471-9DE8-9E2CC14211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642488"/>
              </p:ext>
            </p:extLst>
          </p:nvPr>
        </p:nvGraphicFramePr>
        <p:xfrm>
          <a:off x="1411775" y="1556804"/>
          <a:ext cx="7330428" cy="34010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88970">
                  <a:extLst>
                    <a:ext uri="{9D8B030D-6E8A-4147-A177-3AD203B41FA5}">
                      <a16:colId xmlns:a16="http://schemas.microsoft.com/office/drawing/2014/main" val="930740501"/>
                    </a:ext>
                  </a:extLst>
                </a:gridCol>
                <a:gridCol w="1932710">
                  <a:extLst>
                    <a:ext uri="{9D8B030D-6E8A-4147-A177-3AD203B41FA5}">
                      <a16:colId xmlns:a16="http://schemas.microsoft.com/office/drawing/2014/main" val="3565001375"/>
                    </a:ext>
                  </a:extLst>
                </a:gridCol>
                <a:gridCol w="4308748">
                  <a:extLst>
                    <a:ext uri="{9D8B030D-6E8A-4147-A177-3AD203B41FA5}">
                      <a16:colId xmlns:a16="http://schemas.microsoft.com/office/drawing/2014/main" val="2915939643"/>
                    </a:ext>
                  </a:extLst>
                </a:gridCol>
              </a:tblGrid>
              <a:tr h="336414"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latin typeface="Caveat" panose="020B0604020202020204" charset="0"/>
                        </a:rPr>
                        <a:t>RELATIUS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latin typeface="Caveat" panose="020B0604020202020204" charset="0"/>
                        </a:rPr>
                        <a:t>ACOMPANYATS PER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latin typeface="Caveat" panose="020B0604020202020204" charset="0"/>
                        </a:rPr>
                        <a:t>EXEMPLES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62538208"/>
                  </a:ext>
                </a:extLst>
              </a:tr>
              <a:tr h="336414">
                <a:tc>
                  <a:txBody>
                    <a:bodyPr/>
                    <a:lstStyle/>
                    <a:p>
                      <a:r>
                        <a:rPr lang="es-ES" sz="1600" b="1">
                          <a:latin typeface="Caveat" panose="020B0604020202020204" charset="0"/>
                        </a:rPr>
                        <a:t>que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i="0" u="none" strike="noStrike" cap="none">
                          <a:solidFill>
                            <a:schemeClr val="tx1"/>
                          </a:solidFill>
                          <a:effectLst/>
                          <a:latin typeface="Alef" panose="00000500000000000000" pitchFamily="2" charset="-79"/>
                          <a:ea typeface="+mn-ea"/>
                          <a:cs typeface="Alef" panose="00000500000000000000" pitchFamily="2" charset="-79"/>
                          <a:sym typeface="Arial"/>
                        </a:rPr>
                        <a:t>Ø</a:t>
                      </a:r>
                      <a:endParaRPr lang="es-ES" sz="160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i="1">
                          <a:latin typeface="Caveat" panose="020B0604020202020204" charset="0"/>
                        </a:rPr>
                        <a:t>La dona [</a:t>
                      </a:r>
                      <a:r>
                        <a:rPr lang="es-ES" sz="1600" b="1" i="1">
                          <a:latin typeface="Caveat" panose="020B0604020202020204" charset="0"/>
                        </a:rPr>
                        <a:t>que</a:t>
                      </a:r>
                      <a:r>
                        <a:rPr lang="es-ES" sz="1600" b="0" i="1">
                          <a:latin typeface="Caveat" panose="020B0604020202020204" charset="0"/>
                        </a:rPr>
                        <a:t> hem vist] treballa a l’ajuntament.</a:t>
                      </a:r>
                      <a:endParaRPr lang="es-ES" sz="1600" i="1">
                        <a:latin typeface="Cavea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87108383"/>
                  </a:ext>
                </a:extLst>
              </a:tr>
              <a:tr h="336414">
                <a:tc>
                  <a:txBody>
                    <a:bodyPr/>
                    <a:lstStyle/>
                    <a:p>
                      <a:r>
                        <a:rPr lang="es-ES" sz="1600" b="1">
                          <a:latin typeface="Caveat" panose="020B0604020202020204" charset="0"/>
                        </a:rPr>
                        <a:t>qui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latin typeface="Caveat" panose="020B0604020202020204" charset="0"/>
                        </a:rPr>
                        <a:t>Preposició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i="1">
                          <a:latin typeface="Caveat" panose="020B0604020202020204" charset="0"/>
                        </a:rPr>
                        <a:t>Els amics [amb </a:t>
                      </a:r>
                      <a:r>
                        <a:rPr lang="es-ES" sz="1600" b="1" i="1">
                          <a:latin typeface="Caveat" panose="020B0604020202020204" charset="0"/>
                        </a:rPr>
                        <a:t>qui</a:t>
                      </a:r>
                      <a:r>
                        <a:rPr lang="es-ES" sz="1600" b="0" i="1">
                          <a:latin typeface="Caveat" panose="020B0604020202020204" charset="0"/>
                        </a:rPr>
                        <a:t> tinc més confiança] són ells.</a:t>
                      </a:r>
                      <a:endParaRPr lang="es-ES" sz="1600" i="1">
                        <a:latin typeface="Cavea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65312692"/>
                  </a:ext>
                </a:extLst>
              </a:tr>
              <a:tr h="336414">
                <a:tc>
                  <a:txBody>
                    <a:bodyPr/>
                    <a:lstStyle/>
                    <a:p>
                      <a:r>
                        <a:rPr lang="es-ES" sz="1600" b="1">
                          <a:latin typeface="Caveat" panose="020B0604020202020204" charset="0"/>
                        </a:rPr>
                        <a:t>què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latin typeface="Caveat" panose="020B0604020202020204" charset="0"/>
                        </a:rPr>
                        <a:t>Preposició, sense article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i="1">
                          <a:latin typeface="Caveat" panose="020B0604020202020204" charset="0"/>
                        </a:rPr>
                        <a:t>Desconec la feina [a </a:t>
                      </a:r>
                      <a:r>
                        <a:rPr lang="es-ES" sz="1600" b="1" i="1">
                          <a:latin typeface="Caveat" panose="020B0604020202020204" charset="0"/>
                        </a:rPr>
                        <a:t>què</a:t>
                      </a:r>
                      <a:r>
                        <a:rPr lang="es-ES" sz="1600" b="0" i="1">
                          <a:latin typeface="Caveat" panose="020B0604020202020204" charset="0"/>
                        </a:rPr>
                        <a:t> et dediques].</a:t>
                      </a:r>
                      <a:endParaRPr lang="es-ES" sz="1600" i="1">
                        <a:latin typeface="Cavea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17306048"/>
                  </a:ext>
                </a:extLst>
              </a:tr>
              <a:tr h="665085">
                <a:tc>
                  <a:txBody>
                    <a:bodyPr/>
                    <a:lstStyle/>
                    <a:p>
                      <a:r>
                        <a:rPr lang="es-ES" sz="1600" b="1">
                          <a:latin typeface="Caveat" panose="020B0604020202020204" charset="0"/>
                        </a:rPr>
                        <a:t>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latin typeface="Caveat" panose="020B0604020202020204" charset="0"/>
                        </a:rPr>
                        <a:t>Preposició o 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i="1">
                          <a:latin typeface="Caveat" panose="020B0604020202020204" charset="0"/>
                        </a:rPr>
                        <a:t>Aquest carrer és [per </a:t>
                      </a:r>
                      <a:r>
                        <a:rPr lang="es-ES" sz="1600" b="1" i="1">
                          <a:latin typeface="Caveat" panose="020B0604020202020204" charset="0"/>
                        </a:rPr>
                        <a:t>on</a:t>
                      </a:r>
                      <a:r>
                        <a:rPr lang="es-ES" sz="1600" b="0" i="1">
                          <a:latin typeface="Caveat" panose="020B0604020202020204" charset="0"/>
                        </a:rPr>
                        <a:t> més trànsit hi ha].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1600" i="1">
                          <a:latin typeface="Caveat" panose="020B0604020202020204" charset="0"/>
                        </a:rPr>
                        <a:t>Asfaltaran la zona [</a:t>
                      </a:r>
                      <a:r>
                        <a:rPr lang="es-ES" sz="1600" b="1" i="1">
                          <a:latin typeface="Caveat" panose="020B0604020202020204" charset="0"/>
                        </a:rPr>
                        <a:t>on</a:t>
                      </a:r>
                      <a:r>
                        <a:rPr lang="es-ES" sz="1600" b="0" i="1">
                          <a:latin typeface="Caveat" panose="020B0604020202020204" charset="0"/>
                        </a:rPr>
                        <a:t> munten la falla].</a:t>
                      </a:r>
                      <a:endParaRPr lang="es-ES" sz="1600" i="1">
                        <a:latin typeface="Cavea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23018512"/>
                  </a:ext>
                </a:extLst>
              </a:tr>
              <a:tr h="318655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s-ES" sz="1600" b="1">
                          <a:latin typeface="Caveat" panose="020B0604020202020204" charset="0"/>
                        </a:rPr>
                        <a:t>el qual</a:t>
                      </a: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lang="es-ES" sz="1600" b="1">
                          <a:latin typeface="Caveat" panose="020B0604020202020204" charset="0"/>
                        </a:rPr>
                        <a:t>la qual</a:t>
                      </a: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lang="es-ES" sz="1600" b="1">
                          <a:latin typeface="Caveat" panose="020B0604020202020204" charset="0"/>
                        </a:rPr>
                        <a:t>el qual</a:t>
                      </a: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lang="es-ES" sz="1600" b="1">
                          <a:latin typeface="Caveat" panose="020B0604020202020204" charset="0"/>
                        </a:rPr>
                        <a:t>els quals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latin typeface="Caveat" panose="020B0604020202020204" charset="0"/>
                        </a:rPr>
                        <a:t>Preposició o 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s-ES" sz="1600" i="1">
                          <a:latin typeface="Caveat" panose="020B0604020202020204" charset="0"/>
                        </a:rPr>
                        <a:t>Han contractat una cuinera [</a:t>
                      </a:r>
                      <a:r>
                        <a:rPr lang="es-ES" sz="1600" b="1" i="1">
                          <a:latin typeface="Caveat" panose="020B0604020202020204" charset="0"/>
                        </a:rPr>
                        <a:t>la qual</a:t>
                      </a:r>
                      <a:r>
                        <a:rPr lang="es-ES" sz="1600" b="0" i="1">
                          <a:latin typeface="Caveat" panose="020B0604020202020204" charset="0"/>
                        </a:rPr>
                        <a:t> és argentina].</a:t>
                      </a: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lang="es-ES" sz="1600" b="0" i="1">
                          <a:latin typeface="Caveat" panose="020B0604020202020204" charset="0"/>
                        </a:rPr>
                        <a:t>No he telefonat a Sergi, [</a:t>
                      </a:r>
                      <a:r>
                        <a:rPr lang="es-ES" sz="1600" b="1" i="1">
                          <a:latin typeface="Caveat" panose="020B0604020202020204" charset="0"/>
                        </a:rPr>
                        <a:t>al qual</a:t>
                      </a:r>
                      <a:r>
                        <a:rPr lang="es-ES" sz="1600" b="0" i="1">
                          <a:latin typeface="Caveat" panose="020B0604020202020204" charset="0"/>
                        </a:rPr>
                        <a:t> volia convidar a la festa].</a:t>
                      </a: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lang="es-ES" sz="1600" b="0" i="1">
                          <a:latin typeface="Caveat" panose="020B0604020202020204" charset="0"/>
                        </a:rPr>
                        <a:t>Enderrocaran la casa [en </a:t>
                      </a:r>
                      <a:r>
                        <a:rPr lang="es-ES" sz="1600" b="1" i="1">
                          <a:latin typeface="Caveat" panose="020B0604020202020204" charset="0"/>
                        </a:rPr>
                        <a:t>la qual</a:t>
                      </a:r>
                      <a:r>
                        <a:rPr lang="es-ES" sz="1600" b="0" i="1">
                          <a:latin typeface="Caveat" panose="020B0604020202020204" charset="0"/>
                        </a:rPr>
                        <a:t> han viscut tota la vida].</a:t>
                      </a: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lang="es-ES" sz="1600" b="0" i="1">
                          <a:latin typeface="Caveat" panose="020B0604020202020204" charset="0"/>
                        </a:rPr>
                        <a:t>El tema [</a:t>
                      </a:r>
                      <a:r>
                        <a:rPr lang="es-ES" sz="1600" b="1" i="1">
                          <a:latin typeface="Caveat" panose="020B0604020202020204" charset="0"/>
                        </a:rPr>
                        <a:t>del qual</a:t>
                      </a:r>
                      <a:r>
                        <a:rPr lang="es-ES" sz="1600" b="0" i="1">
                          <a:latin typeface="Caveat" panose="020B0604020202020204" charset="0"/>
                        </a:rPr>
                        <a:t> hem parlat abans] no m’interessava.</a:t>
                      </a:r>
                      <a:endParaRPr lang="es-ES" sz="1600" i="1">
                        <a:latin typeface="Cavea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82046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755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CE96220-30B6-4171-9FCD-3112466AC292}"/>
              </a:ext>
            </a:extLst>
          </p:cNvPr>
          <p:cNvSpPr/>
          <p:nvPr/>
        </p:nvSpPr>
        <p:spPr>
          <a:xfrm>
            <a:off x="1432557" y="949275"/>
            <a:ext cx="5938061" cy="6509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Google Shape;51;p12">
            <a:extLst>
              <a:ext uri="{FF2B5EF4-FFF2-40B4-BE49-F238E27FC236}">
                <a16:creationId xmlns:a16="http://schemas.microsoft.com/office/drawing/2014/main" id="{E3CBBB22-7DCB-4A03-B8BD-C0B43F92390B}"/>
              </a:ext>
            </a:extLst>
          </p:cNvPr>
          <p:cNvSpPr txBox="1">
            <a:spLocks/>
          </p:cNvSpPr>
          <p:nvPr/>
        </p:nvSpPr>
        <p:spPr>
          <a:xfrm>
            <a:off x="1489185" y="425789"/>
            <a:ext cx="7273800" cy="546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>
              <a:buClr>
                <a:schemeClr val="accent6"/>
              </a:buClr>
            </a:pPr>
            <a:r>
              <a:rPr lang="es-ES">
                <a:solidFill>
                  <a:schemeClr val="accent6"/>
                </a:solidFill>
              </a:rPr>
              <a:t>EL RELATIU POSSESSIU</a:t>
            </a:r>
          </a:p>
        </p:txBody>
      </p:sp>
      <p:sp>
        <p:nvSpPr>
          <p:cNvPr id="13" name="Google Shape;53;p12">
            <a:extLst>
              <a:ext uri="{FF2B5EF4-FFF2-40B4-BE49-F238E27FC236}">
                <a16:creationId xmlns:a16="http://schemas.microsoft.com/office/drawing/2014/main" id="{C91A25E3-8987-456D-BB51-8017D07AE267}"/>
              </a:ext>
            </a:extLst>
          </p:cNvPr>
          <p:cNvSpPr txBox="1">
            <a:spLocks/>
          </p:cNvSpPr>
          <p:nvPr/>
        </p:nvSpPr>
        <p:spPr>
          <a:xfrm>
            <a:off x="1489187" y="949275"/>
            <a:ext cx="7384661" cy="65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marL="90488" indent="-90488">
              <a:lnSpc>
                <a:spcPct val="120000"/>
              </a:lnSpc>
              <a:buClr>
                <a:schemeClr val="accent6"/>
              </a:buClr>
              <a:buSzPts val="1100"/>
            </a:pPr>
            <a:r>
              <a:rPr lang="es-ES" sz="1800">
                <a:solidFill>
                  <a:schemeClr val="tx1"/>
                </a:solidFill>
              </a:rPr>
              <a:t>El pronom relatiu </a:t>
            </a:r>
            <a:r>
              <a:rPr lang="es-ES" sz="1800" b="1">
                <a:solidFill>
                  <a:schemeClr val="tx1"/>
                </a:solidFill>
              </a:rPr>
              <a:t>el qual + de</a:t>
            </a:r>
            <a:r>
              <a:rPr lang="es-ES" sz="1800">
                <a:solidFill>
                  <a:schemeClr val="tx1"/>
                </a:solidFill>
              </a:rPr>
              <a:t> equival a un </a:t>
            </a:r>
            <a:r>
              <a:rPr lang="es-ES" sz="1800" u="sng">
                <a:solidFill>
                  <a:schemeClr val="tx1"/>
                </a:solidFill>
              </a:rPr>
              <a:t>possessiu</a:t>
            </a:r>
            <a:r>
              <a:rPr lang="es-ES" sz="1800">
                <a:solidFill>
                  <a:schemeClr val="tx1"/>
                </a:solidFill>
              </a:rPr>
              <a:t>, i fa la funció del </a:t>
            </a:r>
            <a:r>
              <a:rPr lang="es-ES" sz="1800" b="1">
                <a:solidFill>
                  <a:schemeClr val="tx1"/>
                </a:solidFill>
              </a:rPr>
              <a:t>CN</a:t>
            </a:r>
            <a:r>
              <a:rPr lang="es-ES" sz="1800">
                <a:solidFill>
                  <a:schemeClr val="tx1"/>
                </a:solidFill>
              </a:rPr>
              <a:t>.</a:t>
            </a:r>
          </a:p>
          <a:p>
            <a:pPr marL="90488" indent="-90488">
              <a:lnSpc>
                <a:spcPct val="120000"/>
              </a:lnSpc>
              <a:buClr>
                <a:schemeClr val="accent6"/>
              </a:buClr>
              <a:buSzPts val="1100"/>
            </a:pPr>
            <a:r>
              <a:rPr lang="es-ES" sz="1800">
                <a:solidFill>
                  <a:schemeClr val="tx1"/>
                </a:solidFill>
              </a:rPr>
              <a:t>Equival al castellà </a:t>
            </a:r>
            <a:r>
              <a:rPr lang="es-ES" sz="1800" b="1" i="1">
                <a:solidFill>
                  <a:schemeClr val="tx1"/>
                </a:solidFill>
              </a:rPr>
              <a:t>cuyo</a:t>
            </a:r>
            <a:r>
              <a:rPr lang="es-ES" sz="180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79D2AF72-68FD-4D4B-845B-88F058F2F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304555"/>
              </p:ext>
            </p:extLst>
          </p:nvPr>
        </p:nvGraphicFramePr>
        <p:xfrm>
          <a:off x="2249975" y="1911350"/>
          <a:ext cx="4788134" cy="1676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85261">
                  <a:extLst>
                    <a:ext uri="{9D8B030D-6E8A-4147-A177-3AD203B41FA5}">
                      <a16:colId xmlns:a16="http://schemas.microsoft.com/office/drawing/2014/main" val="2302814549"/>
                    </a:ext>
                  </a:extLst>
                </a:gridCol>
                <a:gridCol w="2202873">
                  <a:extLst>
                    <a:ext uri="{9D8B030D-6E8A-4147-A177-3AD203B41FA5}">
                      <a16:colId xmlns:a16="http://schemas.microsoft.com/office/drawing/2014/main" val="14837702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latin typeface="Caveat" panose="020B0604020202020204" charset="0"/>
                        </a:rPr>
                        <a:t>VALENCIÀ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latin typeface="Caveat" panose="020B0604020202020204" charset="0"/>
                        </a:rPr>
                        <a:t>CASTELLÀ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80223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600">
                          <a:latin typeface="Caveat" panose="020B0604020202020204" charset="0"/>
                        </a:rPr>
                        <a:t>Nom masculí singular + </a:t>
                      </a:r>
                      <a:r>
                        <a:rPr lang="es-ES" sz="1600" b="1">
                          <a:latin typeface="Caveat" panose="020B0604020202020204" charset="0"/>
                        </a:rPr>
                        <a:t>del qual</a:t>
                      </a:r>
                      <a:endParaRPr lang="es-ES" sz="1600">
                        <a:latin typeface="Caveat" panose="020B060402020202020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>
                          <a:latin typeface="Caveat" panose="020B0604020202020204" charset="0"/>
                        </a:rPr>
                        <a:t>Cuyo</a:t>
                      </a:r>
                      <a:r>
                        <a:rPr lang="es-ES" sz="1600" b="0">
                          <a:latin typeface="Caveat" panose="020B0604020202020204" charset="0"/>
                        </a:rPr>
                        <a:t> + nom masculí singular</a:t>
                      </a:r>
                      <a:endParaRPr lang="es-ES" sz="1600" b="1">
                        <a:latin typeface="Cavea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18951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600">
                          <a:latin typeface="Caveat" panose="020B0604020202020204" charset="0"/>
                        </a:rPr>
                        <a:t>Nom femení singular + </a:t>
                      </a:r>
                      <a:r>
                        <a:rPr lang="es-ES" sz="1600" b="1">
                          <a:latin typeface="Caveat" panose="020B0604020202020204" charset="0"/>
                        </a:rPr>
                        <a:t>de la qual</a:t>
                      </a:r>
                      <a:endParaRPr lang="es-ES" sz="1600">
                        <a:latin typeface="Caveat" panose="020B060402020202020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>
                          <a:latin typeface="Caveat" panose="020B0604020202020204" charset="0"/>
                        </a:rPr>
                        <a:t>Cuya</a:t>
                      </a:r>
                      <a:r>
                        <a:rPr lang="es-ES" sz="1600" b="0">
                          <a:latin typeface="Caveat" panose="020B0604020202020204" charset="0"/>
                        </a:rPr>
                        <a:t> + nom femení singular</a:t>
                      </a:r>
                      <a:endParaRPr lang="es-ES" sz="1600" b="1">
                        <a:latin typeface="Cavea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28102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600">
                          <a:latin typeface="Caveat" panose="020B0604020202020204" charset="0"/>
                        </a:rPr>
                        <a:t>Nom masculí plural + </a:t>
                      </a:r>
                      <a:r>
                        <a:rPr lang="es-ES" sz="1600" b="1">
                          <a:latin typeface="Caveat" panose="020B0604020202020204" charset="0"/>
                        </a:rPr>
                        <a:t>dels quals</a:t>
                      </a:r>
                      <a:endParaRPr lang="es-ES" sz="1600">
                        <a:latin typeface="Caveat" panose="020B060402020202020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>
                          <a:latin typeface="Caveat" panose="020B0604020202020204" charset="0"/>
                        </a:rPr>
                        <a:t>Cuyos</a:t>
                      </a:r>
                      <a:r>
                        <a:rPr lang="es-ES" sz="1600" b="0">
                          <a:latin typeface="Caveat" panose="020B0604020202020204" charset="0"/>
                        </a:rPr>
                        <a:t> + nom masculí plural</a:t>
                      </a:r>
                      <a:endParaRPr lang="es-ES" sz="1600" b="1">
                        <a:latin typeface="Cavea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83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600">
                          <a:latin typeface="Caveat" panose="020B0604020202020204" charset="0"/>
                        </a:rPr>
                        <a:t>Nom femení plural + </a:t>
                      </a:r>
                      <a:r>
                        <a:rPr lang="es-ES" sz="1600" b="1">
                          <a:latin typeface="Caveat" panose="020B0604020202020204" charset="0"/>
                        </a:rPr>
                        <a:t>de les quals</a:t>
                      </a:r>
                      <a:endParaRPr lang="es-ES" sz="1600">
                        <a:latin typeface="Caveat" panose="020B060402020202020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>
                          <a:latin typeface="Caveat" panose="020B0604020202020204" charset="0"/>
                        </a:rPr>
                        <a:t>Cuyas</a:t>
                      </a:r>
                      <a:r>
                        <a:rPr lang="es-ES" sz="1600" b="0">
                          <a:latin typeface="Caveat" panose="020B0604020202020204" charset="0"/>
                        </a:rPr>
                        <a:t> + nom femení plural</a:t>
                      </a:r>
                      <a:endParaRPr lang="es-ES" sz="1600" b="1">
                        <a:latin typeface="Cavea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91264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815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1568423" y="960126"/>
            <a:ext cx="7384661" cy="69549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90488" indent="-90488">
              <a:lnSpc>
                <a:spcPct val="120000"/>
              </a:lnSpc>
              <a:buClr>
                <a:schemeClr val="accent6"/>
              </a:buClr>
              <a:buSzPts val="1100"/>
              <a:buFont typeface="Caveat" panose="020B0604020202020204" charset="0"/>
              <a:buChar char="─"/>
            </a:pPr>
            <a:r>
              <a:rPr lang="es-ES" sz="1800"/>
              <a:t>El so </a:t>
            </a:r>
            <a:r>
              <a:rPr lang="es-ES" sz="1800" b="1"/>
              <a:t>/ch/</a:t>
            </a:r>
            <a:r>
              <a:rPr lang="es-ES" sz="1800"/>
              <a:t> es pot representar amb la lletra </a:t>
            </a:r>
            <a:r>
              <a:rPr lang="es-ES" sz="1800" b="1"/>
              <a:t>x</a:t>
            </a:r>
            <a:r>
              <a:rPr lang="es-ES" sz="1800"/>
              <a:t> i els dígrafs </a:t>
            </a:r>
            <a:r>
              <a:rPr lang="es-ES" sz="1800" b="1"/>
              <a:t>tx</a:t>
            </a:r>
            <a:r>
              <a:rPr lang="es-ES" sz="1800"/>
              <a:t> i </a:t>
            </a:r>
            <a:r>
              <a:rPr lang="es-ES" sz="1800" b="1"/>
              <a:t>ig</a:t>
            </a:r>
            <a:r>
              <a:rPr lang="es-ES" sz="1800"/>
              <a:t>.</a:t>
            </a:r>
          </a:p>
          <a:p>
            <a:pPr marL="90488" indent="-90488">
              <a:lnSpc>
                <a:spcPct val="120000"/>
              </a:lnSpc>
              <a:buClr>
                <a:schemeClr val="accent6"/>
              </a:buClr>
              <a:buSzPts val="1100"/>
              <a:buFont typeface="Caveat" panose="020B0604020202020204" charset="0"/>
              <a:buChar char="─"/>
            </a:pPr>
            <a:r>
              <a:rPr lang="es-ES" sz="1800"/>
              <a:t>El so </a:t>
            </a:r>
            <a:r>
              <a:rPr lang="es-ES" sz="1800" b="1"/>
              <a:t>/sh/</a:t>
            </a:r>
            <a:r>
              <a:rPr lang="es-ES" sz="1800"/>
              <a:t> es pot representar amb la lletra </a:t>
            </a:r>
            <a:r>
              <a:rPr lang="es-ES" sz="1800" b="1"/>
              <a:t>x</a:t>
            </a:r>
            <a:r>
              <a:rPr lang="es-ES" sz="1800"/>
              <a:t> i l’aplec </a:t>
            </a:r>
            <a:r>
              <a:rPr lang="es-ES" sz="1800" b="1"/>
              <a:t>ix</a:t>
            </a:r>
            <a:r>
              <a:rPr lang="es-ES" sz="1800"/>
              <a:t>.</a:t>
            </a:r>
          </a:p>
        </p:txBody>
      </p:sp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360363" lvl="0" indent="-360363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+mj-lt"/>
              <a:buAutoNum type="arabicPeriod" startAt="4"/>
            </a:pPr>
            <a:r>
              <a:rPr lang="es-ES"/>
              <a:t>LA LLETRA </a:t>
            </a:r>
            <a:r>
              <a:rPr lang="es-ES" u="sng"/>
              <a:t>X</a:t>
            </a:r>
            <a:r>
              <a:rPr lang="es-ES"/>
              <a:t>, L’APLEC </a:t>
            </a:r>
            <a:r>
              <a:rPr lang="es-ES" u="sng"/>
              <a:t>IX</a:t>
            </a:r>
            <a:r>
              <a:rPr lang="es-ES"/>
              <a:t> I ELS DÍGRAFS </a:t>
            </a:r>
            <a:r>
              <a:rPr lang="es-ES" u="sng"/>
              <a:t>TX</a:t>
            </a:r>
            <a:r>
              <a:rPr lang="es-ES"/>
              <a:t> I </a:t>
            </a:r>
            <a:r>
              <a:rPr lang="es-ES" u="sng"/>
              <a:t>IG</a:t>
            </a:r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2" name="Google Shape;51;p12">
            <a:extLst>
              <a:ext uri="{FF2B5EF4-FFF2-40B4-BE49-F238E27FC236}">
                <a16:creationId xmlns:a16="http://schemas.microsoft.com/office/drawing/2014/main" id="{E3CBBB22-7DCB-4A03-B8BD-C0B43F92390B}"/>
              </a:ext>
            </a:extLst>
          </p:cNvPr>
          <p:cNvSpPr txBox="1">
            <a:spLocks/>
          </p:cNvSpPr>
          <p:nvPr/>
        </p:nvSpPr>
        <p:spPr>
          <a:xfrm>
            <a:off x="1530749" y="1755826"/>
            <a:ext cx="7273800" cy="546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>
              <a:buClr>
                <a:schemeClr val="accent6"/>
              </a:buClr>
            </a:pPr>
            <a:r>
              <a:rPr lang="es-ES">
                <a:solidFill>
                  <a:schemeClr val="accent6"/>
                </a:solidFill>
              </a:rPr>
              <a:t>ESCRIVIM </a:t>
            </a:r>
            <a:r>
              <a:rPr lang="es-ES" u="sng">
                <a:solidFill>
                  <a:schemeClr val="accent6"/>
                </a:solidFill>
              </a:rPr>
              <a:t>X</a:t>
            </a:r>
            <a:r>
              <a:rPr lang="es-ES">
                <a:solidFill>
                  <a:schemeClr val="accent6"/>
                </a:solidFill>
              </a:rPr>
              <a:t>:</a:t>
            </a:r>
          </a:p>
        </p:txBody>
      </p:sp>
      <p:sp>
        <p:nvSpPr>
          <p:cNvPr id="13" name="Google Shape;53;p12">
            <a:extLst>
              <a:ext uri="{FF2B5EF4-FFF2-40B4-BE49-F238E27FC236}">
                <a16:creationId xmlns:a16="http://schemas.microsoft.com/office/drawing/2014/main" id="{C91A25E3-8987-456D-BB51-8017D07AE267}"/>
              </a:ext>
            </a:extLst>
          </p:cNvPr>
          <p:cNvSpPr txBox="1">
            <a:spLocks/>
          </p:cNvSpPr>
          <p:nvPr/>
        </p:nvSpPr>
        <p:spPr>
          <a:xfrm>
            <a:off x="1530751" y="2279312"/>
            <a:ext cx="7384661" cy="1011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marL="90488" indent="-90488">
              <a:lnSpc>
                <a:spcPct val="120000"/>
              </a:lnSpc>
              <a:buClr>
                <a:schemeClr val="accent6"/>
              </a:buClr>
              <a:buSzPts val="1100"/>
            </a:pPr>
            <a:r>
              <a:rPr lang="es-ES" sz="1800"/>
              <a:t>A </a:t>
            </a:r>
            <a:r>
              <a:rPr lang="es-ES" sz="1800" b="1"/>
              <a:t>principi de paraula</a:t>
            </a:r>
            <a:r>
              <a:rPr lang="es-ES" sz="1800"/>
              <a:t>: </a:t>
            </a:r>
            <a:r>
              <a:rPr lang="es-ES" sz="1800" i="1"/>
              <a:t>xafar, xic, xoc, xulla</a:t>
            </a:r>
            <a:r>
              <a:rPr lang="es-ES" sz="1800"/>
              <a:t>.</a:t>
            </a:r>
          </a:p>
          <a:p>
            <a:pPr marL="90488" indent="-90488">
              <a:lnSpc>
                <a:spcPct val="120000"/>
              </a:lnSpc>
              <a:buClr>
                <a:schemeClr val="accent6"/>
              </a:buClr>
              <a:buSzPts val="1100"/>
            </a:pPr>
            <a:r>
              <a:rPr lang="es-ES" sz="1800" b="1"/>
              <a:t>Darrere de consonant:</a:t>
            </a:r>
            <a:r>
              <a:rPr lang="es-ES" sz="1800"/>
              <a:t> </a:t>
            </a:r>
            <a:r>
              <a:rPr lang="es-ES" sz="1800" i="1"/>
              <a:t>ganxo, perxa</a:t>
            </a:r>
            <a:r>
              <a:rPr lang="es-ES" sz="1800"/>
              <a:t>.</a:t>
            </a:r>
          </a:p>
          <a:p>
            <a:pPr marL="90488" indent="-90488">
              <a:lnSpc>
                <a:spcPct val="120000"/>
              </a:lnSpc>
              <a:buClr>
                <a:schemeClr val="accent6"/>
              </a:buClr>
              <a:buSzPts val="1100"/>
            </a:pPr>
            <a:r>
              <a:rPr lang="es-ES" sz="1800" b="1"/>
              <a:t>Excepcions d’estrangerismes:</a:t>
            </a:r>
            <a:r>
              <a:rPr lang="es-ES" sz="1800"/>
              <a:t> </a:t>
            </a:r>
            <a:r>
              <a:rPr lang="es-ES" sz="1800" i="1"/>
              <a:t>txapela, txec, Txad, Txèquia</a:t>
            </a:r>
            <a:r>
              <a:rPr lang="es-ES" sz="1800"/>
              <a:t>.</a:t>
            </a:r>
            <a:endParaRPr lang="es-ES" sz="1800" b="1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43D8CE6D-7B17-492D-892C-47968D36C60C}"/>
              </a:ext>
            </a:extLst>
          </p:cNvPr>
          <p:cNvCxnSpPr>
            <a:cxnSpLocks/>
          </p:cNvCxnSpPr>
          <p:nvPr/>
        </p:nvCxnSpPr>
        <p:spPr>
          <a:xfrm>
            <a:off x="1558458" y="1007950"/>
            <a:ext cx="0" cy="59917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Google Shape;51;p12">
            <a:extLst>
              <a:ext uri="{FF2B5EF4-FFF2-40B4-BE49-F238E27FC236}">
                <a16:creationId xmlns:a16="http://schemas.microsoft.com/office/drawing/2014/main" id="{C0DBDCA9-E3A6-4AAD-AF1C-28E1D978D7DA}"/>
              </a:ext>
            </a:extLst>
          </p:cNvPr>
          <p:cNvSpPr txBox="1">
            <a:spLocks/>
          </p:cNvSpPr>
          <p:nvPr/>
        </p:nvSpPr>
        <p:spPr>
          <a:xfrm>
            <a:off x="1537677" y="3425299"/>
            <a:ext cx="7273800" cy="546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>
              <a:buClr>
                <a:schemeClr val="accent6"/>
              </a:buClr>
            </a:pPr>
            <a:r>
              <a:rPr lang="es-ES">
                <a:solidFill>
                  <a:schemeClr val="accent6"/>
                </a:solidFill>
              </a:rPr>
              <a:t>ESCRIVIM </a:t>
            </a:r>
            <a:r>
              <a:rPr lang="es-ES" u="sng">
                <a:solidFill>
                  <a:schemeClr val="accent6"/>
                </a:solidFill>
              </a:rPr>
              <a:t>IX</a:t>
            </a:r>
            <a:r>
              <a:rPr lang="es-ES">
                <a:solidFill>
                  <a:schemeClr val="accent6"/>
                </a:solidFill>
              </a:rPr>
              <a:t>:</a:t>
            </a:r>
          </a:p>
        </p:txBody>
      </p:sp>
      <p:sp>
        <p:nvSpPr>
          <p:cNvPr id="16" name="Google Shape;53;p12">
            <a:extLst>
              <a:ext uri="{FF2B5EF4-FFF2-40B4-BE49-F238E27FC236}">
                <a16:creationId xmlns:a16="http://schemas.microsoft.com/office/drawing/2014/main" id="{FA791F5E-B0E4-49EF-9733-8AD3A6473D63}"/>
              </a:ext>
            </a:extLst>
          </p:cNvPr>
          <p:cNvSpPr txBox="1">
            <a:spLocks/>
          </p:cNvSpPr>
          <p:nvPr/>
        </p:nvSpPr>
        <p:spPr>
          <a:xfrm>
            <a:off x="1537679" y="3948785"/>
            <a:ext cx="7384661" cy="69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marL="90488" indent="-90488">
              <a:lnSpc>
                <a:spcPct val="120000"/>
              </a:lnSpc>
              <a:buClr>
                <a:schemeClr val="accent6"/>
              </a:buClr>
              <a:buSzPts val="1100"/>
            </a:pPr>
            <a:r>
              <a:rPr lang="es-ES" sz="1800" b="1"/>
              <a:t>Darrere de vocal:</a:t>
            </a:r>
            <a:r>
              <a:rPr lang="es-ES" sz="1800"/>
              <a:t> </a:t>
            </a:r>
            <a:r>
              <a:rPr lang="es-ES" sz="1800" i="1"/>
              <a:t>això, eixes, coixí.</a:t>
            </a:r>
          </a:p>
          <a:p>
            <a:pPr marL="90488" indent="-90488">
              <a:lnSpc>
                <a:spcPct val="120000"/>
              </a:lnSpc>
              <a:buClr>
                <a:schemeClr val="accent6"/>
              </a:buClr>
              <a:buSzPts val="1100"/>
            </a:pPr>
            <a:r>
              <a:rPr lang="es-ES" sz="1800" b="1"/>
              <a:t>Al final de paraula després de vocal:</a:t>
            </a:r>
            <a:r>
              <a:rPr lang="es-ES" sz="1800"/>
              <a:t> </a:t>
            </a:r>
            <a:r>
              <a:rPr lang="es-ES" sz="1800" i="1"/>
              <a:t>moix</a:t>
            </a:r>
            <a:r>
              <a:rPr lang="es-ES" sz="1800"/>
              <a:t>, </a:t>
            </a:r>
            <a:r>
              <a:rPr lang="es-ES" sz="1800" i="1"/>
              <a:t>guix</a:t>
            </a:r>
            <a:r>
              <a:rPr lang="es-ES" sz="1800"/>
              <a:t>, </a:t>
            </a:r>
            <a:r>
              <a:rPr lang="es-ES" sz="1800" i="1"/>
              <a:t>flaix</a:t>
            </a:r>
            <a:r>
              <a:rPr lang="es-ES" sz="1800"/>
              <a:t>, </a:t>
            </a:r>
            <a:r>
              <a:rPr lang="es-ES" sz="1800" i="1"/>
              <a:t>mateix</a:t>
            </a:r>
            <a:r>
              <a:rPr lang="es-ES" sz="1800"/>
              <a:t>.</a:t>
            </a:r>
            <a:endParaRPr lang="es-ES" sz="1800" b="1"/>
          </a:p>
        </p:txBody>
      </p:sp>
    </p:spTree>
    <p:extLst>
      <p:ext uri="{BB962C8B-B14F-4D97-AF65-F5344CB8AC3E}">
        <p14:creationId xmlns:p14="http://schemas.microsoft.com/office/powerpoint/2010/main" val="368244804"/>
      </p:ext>
    </p:extLst>
  </p:cSld>
  <p:clrMapOvr>
    <a:masterClrMapping/>
  </p:clrMapOvr>
</p:sld>
</file>

<file path=ppt/theme/theme1.xml><?xml version="1.0" encoding="utf-8"?>
<a:theme xmlns:a="http://schemas.openxmlformats.org/drawingml/2006/main" name="Kate template">
  <a:themeElements>
    <a:clrScheme name="Custom 347">
      <a:dk1>
        <a:srgbClr val="1C4587"/>
      </a:dk1>
      <a:lt1>
        <a:srgbClr val="FFFFFF"/>
      </a:lt1>
      <a:dk2>
        <a:srgbClr val="606A7C"/>
      </a:dk2>
      <a:lt2>
        <a:srgbClr val="D3DAE2"/>
      </a:lt2>
      <a:accent1>
        <a:srgbClr val="1C4587"/>
      </a:accent1>
      <a:accent2>
        <a:srgbClr val="6CC2DC"/>
      </a:accent2>
      <a:accent3>
        <a:srgbClr val="B4E04F"/>
      </a:accent3>
      <a:accent4>
        <a:srgbClr val="FFD453"/>
      </a:accent4>
      <a:accent5>
        <a:srgbClr val="EE973B"/>
      </a:accent5>
      <a:accent6>
        <a:srgbClr val="F74848"/>
      </a:accent6>
      <a:hlink>
        <a:srgbClr val="1C458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1909</Words>
  <Application>Microsoft Office PowerPoint</Application>
  <PresentationFormat>Presentación en pantalla (16:9)</PresentationFormat>
  <Paragraphs>295</Paragraphs>
  <Slides>20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Courier New</vt:lpstr>
      <vt:lpstr>Caveat</vt:lpstr>
      <vt:lpstr>Amatic SC</vt:lpstr>
      <vt:lpstr>Arial</vt:lpstr>
      <vt:lpstr>Alef</vt:lpstr>
      <vt:lpstr>Kate template</vt:lpstr>
      <vt:lpstr>VALENCIÀ UNITAT 8-9</vt:lpstr>
      <vt:lpstr>El text científic</vt:lpstr>
      <vt:lpstr>Presentación de PowerPoint</vt:lpstr>
      <vt:lpstr>L’EXPRESSIÓ DE L’OBLIGATORIETAT</vt:lpstr>
      <vt:lpstr>Presentación de PowerPoint</vt:lpstr>
      <vt:lpstr>Presentación de PowerPoint</vt:lpstr>
      <vt:lpstr>ELS PRONOMS RELATIUS</vt:lpstr>
      <vt:lpstr>Presentación de PowerPoint</vt:lpstr>
      <vt:lpstr>LA LLETRA X, L’APLEC IX I ELS DÍGRAFS TX I IG</vt:lpstr>
      <vt:lpstr>Presentación de PowerPoint</vt:lpstr>
      <vt:lpstr>L’ESCRIPTURA DELS NUMERALS</vt:lpstr>
      <vt:lpstr>Presentación de PowerPoint</vt:lpstr>
      <vt:lpstr>L’ESCRIT D’OPINIÓ</vt:lpstr>
      <vt:lpstr>LES ORACIONS SUBORDINADES ADVERBIALS</vt:lpstr>
      <vt:lpstr>Presentación de PowerPoint</vt:lpstr>
      <vt:lpstr>ELS SIGNES DE PUNTUACIÓ</vt:lpstr>
      <vt:lpstr>Presentación de PowerPoint</vt:lpstr>
      <vt:lpstr>Presentación de PowerPoint</vt:lpstr>
      <vt:lpstr>LES SIGLES I ELS ACRÒNIMS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VALENCIÀ UNITAT 8-9</dc:title>
  <cp:lastModifiedBy>Eva Arnau</cp:lastModifiedBy>
  <cp:revision>24</cp:revision>
  <dcterms:modified xsi:type="dcterms:W3CDTF">2022-05-19T14:41:39Z</dcterms:modified>
</cp:coreProperties>
</file>