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95" r:id="rId4"/>
    <p:sldId id="296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309" r:id="rId16"/>
    <p:sldId id="310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Barlow Light" panose="020B0604020202020204" charset="0"/>
      <p:regular r:id="rId21"/>
      <p:bold r:id="rId22"/>
      <p:italic r:id="rId23"/>
      <p:boldItalic r:id="rId24"/>
    </p:embeddedFont>
    <p:embeddedFont>
      <p:font typeface="Quicksand" panose="020B0604020202020204" charset="0"/>
      <p:regular r:id="rId25"/>
      <p:bold r:id="rId26"/>
    </p:embeddedFont>
    <p:embeddedFont>
      <p:font typeface="Short Stack" panose="020B0604020202020204" charset="0"/>
      <p:regular r:id="rId27"/>
    </p:embeddedFont>
    <p:embeddedFont>
      <p:font typeface="Wingdings 3" panose="050401020108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3F6F9"/>
    <a:srgbClr val="FDEDEA"/>
    <a:srgbClr val="F0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7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4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69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98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1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81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96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69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63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CIRCULACIÓ: aparells circulatori i excretor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 startAt="6"/>
            </a:pPr>
            <a:r>
              <a:rPr lang="es-ES" sz="3600"/>
              <a:t>LA CIRCULACIÓ DOBLE</a:t>
            </a:r>
            <a:endParaRPr sz="360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C39FF4C-A2B5-4FF8-BC2B-8539FD3DBE02}"/>
              </a:ext>
            </a:extLst>
          </p:cNvPr>
          <p:cNvSpPr txBox="1"/>
          <p:nvPr/>
        </p:nvSpPr>
        <p:spPr>
          <a:xfrm>
            <a:off x="483934" y="1995891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CIRCUIT MENOR O PULMONAR</a:t>
            </a:r>
          </a:p>
        </p:txBody>
      </p:sp>
      <p:sp>
        <p:nvSpPr>
          <p:cNvPr id="58" name="Google Shape;700;p14">
            <a:extLst>
              <a:ext uri="{FF2B5EF4-FFF2-40B4-BE49-F238E27FC236}">
                <a16:creationId xmlns:a16="http://schemas.microsoft.com/office/drawing/2014/main" id="{932EE013-CCCD-45D5-87B7-F3BD2A17AB7A}"/>
              </a:ext>
            </a:extLst>
          </p:cNvPr>
          <p:cNvSpPr txBox="1">
            <a:spLocks/>
          </p:cNvSpPr>
          <p:nvPr/>
        </p:nvSpPr>
        <p:spPr>
          <a:xfrm>
            <a:off x="622788" y="2290373"/>
            <a:ext cx="5396038" cy="14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Comença en el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 dret</a:t>
            </a:r>
            <a:endParaRPr lang="es-ES" sz="120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Artèria pulmonar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bifurca en dos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condueix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sang desoxigenada</a:t>
            </a: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Pulmons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intercanvi de gasos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en els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capil·lars sanguinis</a:t>
            </a:r>
            <a:endParaRPr lang="es-ES" sz="1200">
              <a:solidFill>
                <a:schemeClr val="tx1"/>
              </a:solidFill>
              <a:uFill>
                <a:solidFill>
                  <a:schemeClr val="tx1"/>
                </a:solidFill>
              </a:uFill>
              <a:sym typeface="Wingdings" panose="05000000000000000000" pitchFamily="2" charset="2"/>
            </a:endParaRP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S’agrupa en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vènules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formen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4 venes pulmonars</a:t>
            </a:r>
            <a:endParaRPr lang="es-ES" sz="1200">
              <a:solidFill>
                <a:schemeClr val="tx1"/>
              </a:solidFill>
              <a:uFill>
                <a:solidFill>
                  <a:schemeClr val="tx1"/>
                </a:solidFill>
              </a:uFill>
              <a:sym typeface="Wingdings" panose="05000000000000000000" pitchFamily="2" charset="2"/>
            </a:endParaRP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Arriba a l’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aurícula esquerra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(amb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sang oxigenada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).</a:t>
            </a:r>
            <a:endParaRPr lang="es-ES" sz="1200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14" name="Google Shape;700;p14">
            <a:extLst>
              <a:ext uri="{FF2B5EF4-FFF2-40B4-BE49-F238E27FC236}">
                <a16:creationId xmlns:a16="http://schemas.microsoft.com/office/drawing/2014/main" id="{4CDC8448-A878-4C32-99D0-361B367C3E00}"/>
              </a:ext>
            </a:extLst>
          </p:cNvPr>
          <p:cNvSpPr txBox="1">
            <a:spLocks/>
          </p:cNvSpPr>
          <p:nvPr/>
        </p:nvSpPr>
        <p:spPr>
          <a:xfrm>
            <a:off x="691679" y="612619"/>
            <a:ext cx="8265286" cy="14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cirulació sanguínea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de les persones és:</a:t>
            </a:r>
          </a:p>
          <a:p>
            <a:pPr marL="269875" indent="-92075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COMPLETA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perquè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mai es mesclen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 oxigenada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desoxigenada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69875" indent="-92075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TANCADA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perquè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mai ix del circuit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69875" indent="-92075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DOBLE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perquè descriu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dos circuits independents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     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circuit menor o pulmonar</a:t>
            </a:r>
            <a:b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</a:b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                                                                                       circuit major o general</a:t>
            </a:r>
            <a:endParaRPr lang="es-ES" sz="1200" b="1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53CA352-48E2-4876-AD12-A3F459CC4AD0}"/>
              </a:ext>
            </a:extLst>
          </p:cNvPr>
          <p:cNvCxnSpPr/>
          <p:nvPr/>
        </p:nvCxnSpPr>
        <p:spPr>
          <a:xfrm>
            <a:off x="622788" y="666377"/>
            <a:ext cx="0" cy="2407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428D6D4-A272-47E2-82AE-5C5B070B0FF6}"/>
              </a:ext>
            </a:extLst>
          </p:cNvPr>
          <p:cNvCxnSpPr/>
          <p:nvPr/>
        </p:nvCxnSpPr>
        <p:spPr>
          <a:xfrm>
            <a:off x="4475018" y="1648691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1F8CDC7F-A839-4226-873B-E152DA6CE5C9}"/>
              </a:ext>
            </a:extLst>
          </p:cNvPr>
          <p:cNvCxnSpPr/>
          <p:nvPr/>
        </p:nvCxnSpPr>
        <p:spPr>
          <a:xfrm>
            <a:off x="4475018" y="1856509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4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0C99F38-E0D9-4391-9778-6C1B6BC0FC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3EE724-BFC3-44B0-B0AA-98B8E8FCD378}"/>
              </a:ext>
            </a:extLst>
          </p:cNvPr>
          <p:cNvSpPr txBox="1"/>
          <p:nvPr/>
        </p:nvSpPr>
        <p:spPr>
          <a:xfrm>
            <a:off x="425676" y="316836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CIRCUIT MAJOR O GENERAL</a:t>
            </a:r>
          </a:p>
        </p:txBody>
      </p:sp>
      <p:sp>
        <p:nvSpPr>
          <p:cNvPr id="5" name="Google Shape;700;p14">
            <a:extLst>
              <a:ext uri="{FF2B5EF4-FFF2-40B4-BE49-F238E27FC236}">
                <a16:creationId xmlns:a16="http://schemas.microsoft.com/office/drawing/2014/main" id="{E1D949CA-BFA4-48DC-8653-4BA5F061BAB4}"/>
              </a:ext>
            </a:extLst>
          </p:cNvPr>
          <p:cNvSpPr txBox="1">
            <a:spLocks/>
          </p:cNvSpPr>
          <p:nvPr/>
        </p:nvSpPr>
        <p:spPr>
          <a:xfrm>
            <a:off x="650362" y="606108"/>
            <a:ext cx="7953311" cy="14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Comença al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 esquerre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(que porta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 oxigenada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)</a:t>
            </a: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Aurícula aorta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bifurca en dos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     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ascendent: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condueix la sang al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cap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i als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braços</a:t>
            </a:r>
            <a:b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descendent: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condueix la sang 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la resta del cos</a:t>
            </a: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Els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capil·lars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s’agrupen en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vènules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formen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venes caves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(superior i inferior)</a:t>
            </a:r>
          </a:p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Arriben a l’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aurícula dreta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(que porten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sang desoxigenada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).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1CDBF23-BEEF-4097-B085-9612517FC1A7}"/>
              </a:ext>
            </a:extLst>
          </p:cNvPr>
          <p:cNvCxnSpPr/>
          <p:nvPr/>
        </p:nvCxnSpPr>
        <p:spPr>
          <a:xfrm>
            <a:off x="3359727" y="1073728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3351E10-C824-4B13-93AA-BA51BE0B559A}"/>
              </a:ext>
            </a:extLst>
          </p:cNvPr>
          <p:cNvCxnSpPr/>
          <p:nvPr/>
        </p:nvCxnSpPr>
        <p:spPr>
          <a:xfrm>
            <a:off x="3359727" y="1281546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Gráfico 7" descr="Órgano: corazón">
            <a:extLst>
              <a:ext uri="{FF2B5EF4-FFF2-40B4-BE49-F238E27FC236}">
                <a16:creationId xmlns:a16="http://schemas.microsoft.com/office/drawing/2014/main" id="{20C0635E-3E76-4516-904E-66FB012AC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1618" y="1841844"/>
            <a:ext cx="2844990" cy="2844990"/>
          </a:xfrm>
          <a:prstGeom prst="rect">
            <a:avLst/>
          </a:prstGeom>
        </p:spPr>
      </p:pic>
      <p:pic>
        <p:nvPicPr>
          <p:cNvPr id="9" name="Gráfico 8" descr="Estómago">
            <a:extLst>
              <a:ext uri="{FF2B5EF4-FFF2-40B4-BE49-F238E27FC236}">
                <a16:creationId xmlns:a16="http://schemas.microsoft.com/office/drawing/2014/main" id="{36DF69F9-9550-42FE-BA85-E75B2AA9A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328048" y="1826432"/>
            <a:ext cx="3049715" cy="3003281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5018DDD-54B2-4925-BF68-5107F6AE052E}"/>
              </a:ext>
            </a:extLst>
          </p:cNvPr>
          <p:cNvCxnSpPr/>
          <p:nvPr/>
        </p:nvCxnSpPr>
        <p:spPr>
          <a:xfrm>
            <a:off x="1889026" y="3067972"/>
            <a:ext cx="10321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C99044D-3D37-4109-AC92-42115668AE5D}"/>
              </a:ext>
            </a:extLst>
          </p:cNvPr>
          <p:cNvCxnSpPr/>
          <p:nvPr/>
        </p:nvCxnSpPr>
        <p:spPr>
          <a:xfrm>
            <a:off x="1889026" y="3573662"/>
            <a:ext cx="10321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CFCAC51-4BF0-468E-A5C5-312E080C1971}"/>
              </a:ext>
            </a:extLst>
          </p:cNvPr>
          <p:cNvCxnSpPr>
            <a:cxnSpLocks/>
          </p:cNvCxnSpPr>
          <p:nvPr/>
        </p:nvCxnSpPr>
        <p:spPr>
          <a:xfrm flipV="1">
            <a:off x="2921190" y="3584058"/>
            <a:ext cx="0" cy="564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5F26CEF-F545-4FE4-83BE-B1BD00889633}"/>
              </a:ext>
            </a:extLst>
          </p:cNvPr>
          <p:cNvCxnSpPr>
            <a:cxnSpLocks/>
          </p:cNvCxnSpPr>
          <p:nvPr/>
        </p:nvCxnSpPr>
        <p:spPr>
          <a:xfrm>
            <a:off x="2900408" y="4148626"/>
            <a:ext cx="15309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1C15B68-3973-4235-9349-015F9DB21F14}"/>
              </a:ext>
            </a:extLst>
          </p:cNvPr>
          <p:cNvCxnSpPr>
            <a:cxnSpLocks/>
          </p:cNvCxnSpPr>
          <p:nvPr/>
        </p:nvCxnSpPr>
        <p:spPr>
          <a:xfrm>
            <a:off x="3108226" y="3573662"/>
            <a:ext cx="13231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B6FC9FB-35C4-4975-80A7-B6F84B71635A}"/>
              </a:ext>
            </a:extLst>
          </p:cNvPr>
          <p:cNvCxnSpPr>
            <a:cxnSpLocks/>
          </p:cNvCxnSpPr>
          <p:nvPr/>
        </p:nvCxnSpPr>
        <p:spPr>
          <a:xfrm>
            <a:off x="3108226" y="3067972"/>
            <a:ext cx="13231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61E3E3F-663D-4A76-8D75-9F88BAA90D91}"/>
              </a:ext>
            </a:extLst>
          </p:cNvPr>
          <p:cNvCxnSpPr>
            <a:cxnSpLocks/>
          </p:cNvCxnSpPr>
          <p:nvPr/>
        </p:nvCxnSpPr>
        <p:spPr>
          <a:xfrm>
            <a:off x="2900408" y="2503404"/>
            <a:ext cx="15309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35D4DC7-1CA9-43F6-83C3-F890C1DF1793}"/>
              </a:ext>
            </a:extLst>
          </p:cNvPr>
          <p:cNvCxnSpPr>
            <a:cxnSpLocks/>
          </p:cNvCxnSpPr>
          <p:nvPr/>
        </p:nvCxnSpPr>
        <p:spPr>
          <a:xfrm flipV="1">
            <a:off x="2900408" y="2503404"/>
            <a:ext cx="0" cy="5645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87F1006-74B9-40BC-B39F-21E2368E8A04}"/>
              </a:ext>
            </a:extLst>
          </p:cNvPr>
          <p:cNvCxnSpPr>
            <a:cxnSpLocks/>
          </p:cNvCxnSpPr>
          <p:nvPr/>
        </p:nvCxnSpPr>
        <p:spPr>
          <a:xfrm>
            <a:off x="3884080" y="2669658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4113D73-A45A-47B9-80A1-A9719A9BD755}"/>
              </a:ext>
            </a:extLst>
          </p:cNvPr>
          <p:cNvCxnSpPr>
            <a:cxnSpLocks/>
          </p:cNvCxnSpPr>
          <p:nvPr/>
        </p:nvCxnSpPr>
        <p:spPr>
          <a:xfrm>
            <a:off x="3884080" y="2875743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B39924D-3009-43EB-917D-8453E7458A37}"/>
              </a:ext>
            </a:extLst>
          </p:cNvPr>
          <p:cNvCxnSpPr>
            <a:cxnSpLocks/>
          </p:cNvCxnSpPr>
          <p:nvPr/>
        </p:nvCxnSpPr>
        <p:spPr>
          <a:xfrm>
            <a:off x="3884079" y="3209985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E0ABAA1-EDB8-4EAF-925F-95B04B4D0BBA}"/>
              </a:ext>
            </a:extLst>
          </p:cNvPr>
          <p:cNvCxnSpPr>
            <a:cxnSpLocks/>
          </p:cNvCxnSpPr>
          <p:nvPr/>
        </p:nvCxnSpPr>
        <p:spPr>
          <a:xfrm>
            <a:off x="3884079" y="3416070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D7567D3-6929-47EF-AB96-66FBABAB3E02}"/>
              </a:ext>
            </a:extLst>
          </p:cNvPr>
          <p:cNvCxnSpPr>
            <a:cxnSpLocks/>
          </p:cNvCxnSpPr>
          <p:nvPr/>
        </p:nvCxnSpPr>
        <p:spPr>
          <a:xfrm>
            <a:off x="3884078" y="3750313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7313A73-9BA3-421F-951E-2409EC9A9B5E}"/>
              </a:ext>
            </a:extLst>
          </p:cNvPr>
          <p:cNvCxnSpPr>
            <a:cxnSpLocks/>
          </p:cNvCxnSpPr>
          <p:nvPr/>
        </p:nvCxnSpPr>
        <p:spPr>
          <a:xfrm>
            <a:off x="3884078" y="3956398"/>
            <a:ext cx="5472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Gráfico 23" descr="Órgano: corazón">
            <a:extLst>
              <a:ext uri="{FF2B5EF4-FFF2-40B4-BE49-F238E27FC236}">
                <a16:creationId xmlns:a16="http://schemas.microsoft.com/office/drawing/2014/main" id="{D693C803-9FE5-4B7D-92CC-77D58A52E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28623" y="1984723"/>
            <a:ext cx="2718599" cy="2844990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25D7BF9A-C02A-4899-BFDD-BC7BDEDBB9D0}"/>
              </a:ext>
            </a:extLst>
          </p:cNvPr>
          <p:cNvGrpSpPr/>
          <p:nvPr/>
        </p:nvGrpSpPr>
        <p:grpSpPr>
          <a:xfrm rot="10800000">
            <a:off x="4452117" y="2505461"/>
            <a:ext cx="2542309" cy="1645222"/>
            <a:chOff x="429964" y="2397612"/>
            <a:chExt cx="2542309" cy="1645222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6114F859-201E-463F-9E44-95B00119309D}"/>
                </a:ext>
              </a:extLst>
            </p:cNvPr>
            <p:cNvCxnSpPr/>
            <p:nvPr/>
          </p:nvCxnSpPr>
          <p:spPr>
            <a:xfrm>
              <a:off x="429964" y="2962180"/>
              <a:ext cx="103216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0A60397B-E58D-45B0-A515-C8124F30D828}"/>
                </a:ext>
              </a:extLst>
            </p:cNvPr>
            <p:cNvCxnSpPr/>
            <p:nvPr/>
          </p:nvCxnSpPr>
          <p:spPr>
            <a:xfrm>
              <a:off x="429964" y="3467870"/>
              <a:ext cx="1032164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C368ABEB-5A21-4EEC-B881-231FD34C0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2128" y="3478266"/>
              <a:ext cx="0" cy="56456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0837B408-44F8-44C9-B059-E9F430F932CE}"/>
                </a:ext>
              </a:extLst>
            </p:cNvPr>
            <p:cNvCxnSpPr>
              <a:cxnSpLocks/>
            </p:cNvCxnSpPr>
            <p:nvPr/>
          </p:nvCxnSpPr>
          <p:spPr>
            <a:xfrm>
              <a:off x="1441346" y="4042834"/>
              <a:ext cx="153092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57A7FA98-594D-41A8-8E6E-2FB27306E803}"/>
                </a:ext>
              </a:extLst>
            </p:cNvPr>
            <p:cNvCxnSpPr>
              <a:cxnSpLocks/>
            </p:cNvCxnSpPr>
            <p:nvPr/>
          </p:nvCxnSpPr>
          <p:spPr>
            <a:xfrm>
              <a:off x="1649164" y="3467870"/>
              <a:ext cx="1323109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3D506517-58F3-4FFA-9548-780B0EC987E2}"/>
                </a:ext>
              </a:extLst>
            </p:cNvPr>
            <p:cNvCxnSpPr>
              <a:cxnSpLocks/>
            </p:cNvCxnSpPr>
            <p:nvPr/>
          </p:nvCxnSpPr>
          <p:spPr>
            <a:xfrm>
              <a:off x="1649164" y="2962180"/>
              <a:ext cx="1323109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7D090855-C732-4285-A2BF-72A39D973FE3}"/>
                </a:ext>
              </a:extLst>
            </p:cNvPr>
            <p:cNvCxnSpPr>
              <a:cxnSpLocks/>
            </p:cNvCxnSpPr>
            <p:nvPr/>
          </p:nvCxnSpPr>
          <p:spPr>
            <a:xfrm>
              <a:off x="1441346" y="2397612"/>
              <a:ext cx="153092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E70F9282-A689-469E-8C61-40E4E5616F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1346" y="2397612"/>
              <a:ext cx="0" cy="56456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3F74E0CD-2661-4134-B034-613A6523C718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8" y="2563866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33EE1CF-6C44-4C8E-A94C-01944563DDC2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8" y="2769951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4FAEDC3B-6206-4A6E-96C6-1BBB858B3CEF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7" y="3104193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FBF69DED-F420-49DD-8E5C-2B2AE3BB9810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7" y="3310278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0EA749B4-F0F2-401F-93B4-857EB61B907D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6" y="3644521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2F490340-04B7-4CEC-9372-2BD3B71B1D1D}"/>
                </a:ext>
              </a:extLst>
            </p:cNvPr>
            <p:cNvCxnSpPr>
              <a:cxnSpLocks/>
            </p:cNvCxnSpPr>
            <p:nvPr/>
          </p:nvCxnSpPr>
          <p:spPr>
            <a:xfrm>
              <a:off x="2425016" y="3850606"/>
              <a:ext cx="547255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478CF48-08FE-47CD-BA2B-36FE4695FDF6}"/>
              </a:ext>
            </a:extLst>
          </p:cNvPr>
          <p:cNvSpPr txBox="1"/>
          <p:nvPr/>
        </p:nvSpPr>
        <p:spPr>
          <a:xfrm>
            <a:off x="2065619" y="2778617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n-lt"/>
              </a:rPr>
              <a:t>artèria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E2D7E86-1434-4617-900F-CB2A9207C0B9}"/>
              </a:ext>
            </a:extLst>
          </p:cNvPr>
          <p:cNvSpPr txBox="1"/>
          <p:nvPr/>
        </p:nvSpPr>
        <p:spPr>
          <a:xfrm>
            <a:off x="2971468" y="2232997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n-lt"/>
              </a:rPr>
              <a:t>arteriola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91999C0-91BA-4D01-8929-9A231876EA24}"/>
              </a:ext>
            </a:extLst>
          </p:cNvPr>
          <p:cNvSpPr txBox="1"/>
          <p:nvPr/>
        </p:nvSpPr>
        <p:spPr>
          <a:xfrm>
            <a:off x="6208365" y="2778617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+mn-lt"/>
              </a:rPr>
              <a:t>vena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2E2B970-5B42-41A4-B32D-95144FCAD71C}"/>
              </a:ext>
            </a:extLst>
          </p:cNvPr>
          <p:cNvSpPr txBox="1"/>
          <p:nvPr/>
        </p:nvSpPr>
        <p:spPr>
          <a:xfrm>
            <a:off x="5207323" y="2224328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  <a:latin typeface="+mn-lt"/>
              </a:rPr>
              <a:t>vènula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A419B3A-B8D7-4DBD-8124-46BAA8F62674}"/>
              </a:ext>
            </a:extLst>
          </p:cNvPr>
          <p:cNvSpPr txBox="1"/>
          <p:nvPr/>
        </p:nvSpPr>
        <p:spPr>
          <a:xfrm>
            <a:off x="3970953" y="4126073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  <a:latin typeface="+mn-lt"/>
              </a:rPr>
              <a:t>capil</a:t>
            </a:r>
            <a:r>
              <a:rPr lang="es-ES" b="1">
                <a:solidFill>
                  <a:schemeClr val="accent6"/>
                </a:solidFill>
                <a:latin typeface="+mn-lt"/>
              </a:rPr>
              <a:t>·lars</a:t>
            </a:r>
            <a:endParaRPr lang="es-ES" b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8BF8A54C-8803-42DF-AC72-C3F559C273CF}"/>
              </a:ext>
            </a:extLst>
          </p:cNvPr>
          <p:cNvSpPr/>
          <p:nvPr/>
        </p:nvSpPr>
        <p:spPr>
          <a:xfrm>
            <a:off x="2006456" y="3169199"/>
            <a:ext cx="645766" cy="3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98D63D12-7A16-4B64-B702-8061E996163F}"/>
              </a:ext>
            </a:extLst>
          </p:cNvPr>
          <p:cNvSpPr/>
          <p:nvPr/>
        </p:nvSpPr>
        <p:spPr>
          <a:xfrm>
            <a:off x="6254073" y="3196277"/>
            <a:ext cx="645766" cy="3032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59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8202AE-A0B6-4F28-A66A-C581E84B6D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866600"/>
            <a:ext cx="548700" cy="2769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sp>
        <p:nvSpPr>
          <p:cNvPr id="4" name="Google Shape;699;p14">
            <a:extLst>
              <a:ext uri="{FF2B5EF4-FFF2-40B4-BE49-F238E27FC236}">
                <a16:creationId xmlns:a16="http://schemas.microsoft.com/office/drawing/2014/main" id="{9A944964-B30D-45C4-A59E-B0412B5849FF}"/>
              </a:ext>
            </a:extLst>
          </p:cNvPr>
          <p:cNvSpPr txBox="1">
            <a:spLocks/>
          </p:cNvSpPr>
          <p:nvPr/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363" indent="-360363">
              <a:lnSpc>
                <a:spcPct val="90000"/>
              </a:lnSpc>
              <a:buClr>
                <a:schemeClr val="accent4"/>
              </a:buClr>
              <a:buSzPct val="100000"/>
              <a:buFont typeface="+mj-lt"/>
              <a:buAutoNum type="arabicPeriod" startAt="7"/>
            </a:pPr>
            <a:r>
              <a:rPr lang="es-ES" sz="3600" b="1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MALALTIES DEL SISTEMA CIRCULATORI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76FE9C8-560D-4C8D-89C7-39F2ABE95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012198"/>
              </p:ext>
            </p:extLst>
          </p:nvPr>
        </p:nvGraphicFramePr>
        <p:xfrm>
          <a:off x="519545" y="648299"/>
          <a:ext cx="8236528" cy="1203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8264">
                  <a:extLst>
                    <a:ext uri="{9D8B030D-6E8A-4147-A177-3AD203B41FA5}">
                      <a16:colId xmlns:a16="http://schemas.microsoft.com/office/drawing/2014/main" val="627339120"/>
                    </a:ext>
                  </a:extLst>
                </a:gridCol>
                <a:gridCol w="4118264">
                  <a:extLst>
                    <a:ext uri="{9D8B030D-6E8A-4147-A177-3AD203B41FA5}">
                      <a16:colId xmlns:a16="http://schemas.microsoft.com/office/drawing/2014/main" val="150635954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Quicksand" panose="020B0604020202020204" charset="0"/>
                        </a:rPr>
                        <a:t>MALALTIES CARDIOVASCULARS:</a:t>
                      </a:r>
                      <a:r>
                        <a:rPr lang="es-ES" b="0">
                          <a:latin typeface="Quicksand" panose="020B0604020202020204" charset="0"/>
                        </a:rPr>
                        <a:t> afecten al </a:t>
                      </a:r>
                      <a:r>
                        <a:rPr lang="es-ES" b="1">
                          <a:latin typeface="Quicksand" panose="020B0604020202020204" charset="0"/>
                        </a:rPr>
                        <a:t>cor</a:t>
                      </a:r>
                      <a:r>
                        <a:rPr lang="es-ES" b="0">
                          <a:latin typeface="Quicksand" panose="020B0604020202020204" charset="0"/>
                        </a:rPr>
                        <a:t> i als </a:t>
                      </a:r>
                      <a:r>
                        <a:rPr lang="es-ES" b="1">
                          <a:latin typeface="Quicksand" panose="020B0604020202020204" charset="0"/>
                        </a:rPr>
                        <a:t>vasos sanguinis</a:t>
                      </a:r>
                      <a:endParaRPr lang="es-ES">
                        <a:latin typeface="Quicksand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8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Quicksand" panose="020B0604020202020204" charset="0"/>
                        </a:rPr>
                        <a:t>ARTERIOSCLEROSIS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Quicksand" panose="020B0604020202020204" charset="0"/>
                        </a:rPr>
                        <a:t>HIPERTENSIÓ ARTERIAL (crònica)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1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enduriment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i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rigidesa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de les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artèries</a:t>
                      </a:r>
                      <a:endParaRPr lang="es-ES" sz="1100" b="0" u="none">
                        <a:latin typeface="Quicksand" panose="020B0604020202020204" charset="0"/>
                      </a:endParaRPr>
                    </a:p>
                    <a:p>
                      <a:pPr marL="179388" indent="-179388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100" b="0" u="none">
                          <a:latin typeface="Quicksand" panose="020B0604020202020204" charset="0"/>
                        </a:rPr>
                        <a:t>per l’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acumulació de lípids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(colesterol) a la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paret arterial</a:t>
                      </a:r>
                      <a:endParaRPr lang="es-ES" sz="1100" b="0" u="none">
                        <a:latin typeface="Quicksand" panose="020B0604020202020204" charset="0"/>
                      </a:endParaRPr>
                    </a:p>
                    <a:p>
                      <a:pPr marL="179388" indent="-179388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100" b="0" u="none">
                          <a:latin typeface="Quicksand" panose="020B0604020202020204" charset="0"/>
                        </a:rPr>
                        <a:t>a vegades es forma un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trombe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que les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obstrueix</a:t>
                      </a:r>
                      <a:endParaRPr lang="es-ES" sz="1100" b="0" u="none">
                        <a:latin typeface="Quicksan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elevació anormal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de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presió arterial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xifres normals: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120mmHg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sístole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i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80mmHg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diástole</a:t>
                      </a:r>
                      <a:endParaRPr lang="es-ES" sz="1100" b="0" u="none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 u="none">
                          <a:latin typeface="Quicksand" panose="020B0604020202020204" charset="0"/>
                        </a:rPr>
                        <a:t>pel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tabac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,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alcohol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,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obesitat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,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falta d’exercici</a:t>
                      </a:r>
                      <a:endParaRPr lang="es-ES" sz="1100" b="1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3071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118676C-5132-45C4-B643-E6E628945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78093"/>
              </p:ext>
            </p:extLst>
          </p:nvPr>
        </p:nvGraphicFramePr>
        <p:xfrm>
          <a:off x="2512843" y="1852259"/>
          <a:ext cx="4118264" cy="899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8264">
                  <a:extLst>
                    <a:ext uri="{9D8B030D-6E8A-4147-A177-3AD203B41FA5}">
                      <a16:colId xmlns:a16="http://schemas.microsoft.com/office/drawing/2014/main" val="2690294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Quicksand" panose="020B0604020202020204" charset="0"/>
                        </a:rPr>
                        <a:t>INFART DE MIOCARDI</a:t>
                      </a:r>
                    </a:p>
                  </a:txBody>
                  <a:tcPr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mort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d’una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zona del miocardi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per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falta de reg sanguini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si l’infart és molt extens </a:t>
                      </a:r>
                      <a:r>
                        <a:rPr lang="es-ES" sz="1100" b="0">
                          <a:solidFill>
                            <a:schemeClr val="accent4"/>
                          </a:solidFill>
                          <a:latin typeface="Quicksand" panose="020B060402020202020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sz="1100" b="0">
                          <a:latin typeface="Quicksand" panose="020B060402020202020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sz="1100" b="1">
                          <a:latin typeface="Quicksand" panose="020B0604020202020204" charset="0"/>
                          <a:sym typeface="Wingdings" panose="05000000000000000000" pitchFamily="2" charset="2"/>
                        </a:rPr>
                        <a:t>aturada cardíac / mort</a:t>
                      </a:r>
                      <a:endParaRPr lang="es-ES" sz="1100" b="1">
                        <a:latin typeface="Quicksan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15105"/>
                  </a:ext>
                </a:extLst>
              </a:tr>
            </a:tbl>
          </a:graphicData>
        </a:graphic>
      </p:graphicFrame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20B2038C-E665-479A-8C16-E07F13ED0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25241"/>
              </p:ext>
            </p:extLst>
          </p:nvPr>
        </p:nvGraphicFramePr>
        <p:xfrm>
          <a:off x="519545" y="2751419"/>
          <a:ext cx="8236528" cy="1203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8264">
                  <a:extLst>
                    <a:ext uri="{9D8B030D-6E8A-4147-A177-3AD203B41FA5}">
                      <a16:colId xmlns:a16="http://schemas.microsoft.com/office/drawing/2014/main" val="627339120"/>
                    </a:ext>
                  </a:extLst>
                </a:gridCol>
                <a:gridCol w="4118264">
                  <a:extLst>
                    <a:ext uri="{9D8B030D-6E8A-4147-A177-3AD203B41FA5}">
                      <a16:colId xmlns:a16="http://schemas.microsoft.com/office/drawing/2014/main" val="150635954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Quicksand" panose="020B0604020202020204" charset="0"/>
                        </a:rPr>
                        <a:t>MALALTIES ASSOCIADES A LA SANG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85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Quicksand" panose="020B0604020202020204" charset="0"/>
                        </a:rPr>
                        <a:t>ANÈMIA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latin typeface="Quicksand" panose="020B0604020202020204" charset="0"/>
                        </a:rPr>
                        <a:t>LEUCÈMIA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1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disminució del contingut d’hemoglobina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a la sang</a:t>
                      </a:r>
                    </a:p>
                    <a:p>
                      <a:pPr marL="179388" indent="-179388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100" b="0" u="none">
                          <a:latin typeface="Quicksand" panose="020B0604020202020204" charset="0"/>
                        </a:rPr>
                        <a:t>produeix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reducció del transport d’oxígen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a les cèl·lules del teixit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càncer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que afecta a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mèdul·la òssia roja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produeix un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augment incontrolat de leucòcits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TRACTAMENT: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transplantament de mèdul·la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3071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D8EE2E1-65D8-4E42-B8E4-2EE02C37D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72940"/>
              </p:ext>
            </p:extLst>
          </p:nvPr>
        </p:nvGraphicFramePr>
        <p:xfrm>
          <a:off x="2512843" y="3955379"/>
          <a:ext cx="4118264" cy="899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8264">
                  <a:extLst>
                    <a:ext uri="{9D8B030D-6E8A-4147-A177-3AD203B41FA5}">
                      <a16:colId xmlns:a16="http://schemas.microsoft.com/office/drawing/2014/main" val="2690294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Quicksand" panose="020B0604020202020204" charset="0"/>
                        </a:rPr>
                        <a:t>HEMOFÍLIA (hereditària)</a:t>
                      </a:r>
                    </a:p>
                  </a:txBody>
                  <a:tcPr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trastorn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en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coagulació de la sang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produeix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hemorràgies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per una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lesió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15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477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8202AE-A0B6-4F28-A66A-C581E84B6D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3079" y="4790759"/>
            <a:ext cx="548700" cy="2769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4" name="Google Shape;699;p14">
            <a:extLst>
              <a:ext uri="{FF2B5EF4-FFF2-40B4-BE49-F238E27FC236}">
                <a16:creationId xmlns:a16="http://schemas.microsoft.com/office/drawing/2014/main" id="{9A944964-B30D-45C4-A59E-B0412B5849FF}"/>
              </a:ext>
            </a:extLst>
          </p:cNvPr>
          <p:cNvSpPr txBox="1">
            <a:spLocks/>
          </p:cNvSpPr>
          <p:nvPr/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775" indent="-358775">
              <a:lnSpc>
                <a:spcPct val="90000"/>
              </a:lnSpc>
              <a:buClr>
                <a:schemeClr val="accent4"/>
              </a:buClr>
              <a:buSzPct val="100000"/>
              <a:buFont typeface="+mj-lt"/>
              <a:buAutoNum type="arabicPeriod" startAt="8"/>
              <a:tabLst>
                <a:tab pos="358775" algn="l"/>
              </a:tabLst>
            </a:pPr>
            <a:r>
              <a:rPr lang="es-ES" sz="3600" b="1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HÀBITS SALUDABLES DEL SISTEMA CIRCULATORI</a:t>
            </a:r>
          </a:p>
        </p:txBody>
      </p:sp>
      <p:sp>
        <p:nvSpPr>
          <p:cNvPr id="9" name="Google Shape;700;p14">
            <a:extLst>
              <a:ext uri="{FF2B5EF4-FFF2-40B4-BE49-F238E27FC236}">
                <a16:creationId xmlns:a16="http://schemas.microsoft.com/office/drawing/2014/main" id="{D947A4D5-D827-4239-B972-DFB96B523BBD}"/>
              </a:ext>
            </a:extLst>
          </p:cNvPr>
          <p:cNvSpPr txBox="1">
            <a:spLocks/>
          </p:cNvSpPr>
          <p:nvPr/>
        </p:nvSpPr>
        <p:spPr>
          <a:xfrm>
            <a:off x="927966" y="854371"/>
            <a:ext cx="6067193" cy="190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Realitzar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exercici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d’intensitat moderadament o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diàriament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Beure aigua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cada dia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un mínim de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2L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No fumar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Evitar dietes riques en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greixos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Prendre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baixos nivells de sal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en la dieta.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Portar una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vida tranquil·la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però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activa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(evitar l’estrés continu).</a:t>
            </a:r>
          </a:p>
        </p:txBody>
      </p:sp>
      <p:sp>
        <p:nvSpPr>
          <p:cNvPr id="10" name="Google Shape;700;p14">
            <a:extLst>
              <a:ext uri="{FF2B5EF4-FFF2-40B4-BE49-F238E27FC236}">
                <a16:creationId xmlns:a16="http://schemas.microsoft.com/office/drawing/2014/main" id="{AFD8DEF6-5633-4753-A0E0-6A9509357AEF}"/>
              </a:ext>
            </a:extLst>
          </p:cNvPr>
          <p:cNvSpPr txBox="1">
            <a:spLocks/>
          </p:cNvSpPr>
          <p:nvPr/>
        </p:nvSpPr>
        <p:spPr>
          <a:xfrm>
            <a:off x="878714" y="599557"/>
            <a:ext cx="6560581" cy="38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Eviten l’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aparició de malalties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sitema circulatori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i,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indirectament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a 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resta dels òrgans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:</a:t>
            </a:r>
            <a:endParaRPr lang="es-ES" sz="1200" b="1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FCE853C-9C9A-4536-B55F-E3D5FD4986C8}"/>
              </a:ext>
            </a:extLst>
          </p:cNvPr>
          <p:cNvCxnSpPr/>
          <p:nvPr/>
        </p:nvCxnSpPr>
        <p:spPr>
          <a:xfrm>
            <a:off x="809823" y="653314"/>
            <a:ext cx="0" cy="2407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Google Shape;699;p14">
            <a:extLst>
              <a:ext uri="{FF2B5EF4-FFF2-40B4-BE49-F238E27FC236}">
                <a16:creationId xmlns:a16="http://schemas.microsoft.com/office/drawing/2014/main" id="{C84D4C2F-7DFC-4E8D-9EA7-47EBBF793870}"/>
              </a:ext>
            </a:extLst>
          </p:cNvPr>
          <p:cNvSpPr txBox="1">
            <a:spLocks/>
          </p:cNvSpPr>
          <p:nvPr/>
        </p:nvSpPr>
        <p:spPr>
          <a:xfrm>
            <a:off x="754050" y="268723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8775" indent="-358775">
              <a:lnSpc>
                <a:spcPct val="90000"/>
              </a:lnSpc>
              <a:buClr>
                <a:schemeClr val="accent4"/>
              </a:buClr>
              <a:buSzPct val="100000"/>
              <a:buFont typeface="+mj-lt"/>
              <a:buAutoNum type="arabicPeriod" startAt="9"/>
              <a:tabLst>
                <a:tab pos="358775" algn="l"/>
              </a:tabLst>
            </a:pPr>
            <a:r>
              <a:rPr lang="es-ES" sz="3600" b="1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L’EXCRECIÓ</a:t>
            </a:r>
          </a:p>
        </p:txBody>
      </p:sp>
      <p:sp>
        <p:nvSpPr>
          <p:cNvPr id="15" name="Google Shape;700;p14">
            <a:extLst>
              <a:ext uri="{FF2B5EF4-FFF2-40B4-BE49-F238E27FC236}">
                <a16:creationId xmlns:a16="http://schemas.microsoft.com/office/drawing/2014/main" id="{495FCD38-D02E-4807-A64C-F1722F8B2A29}"/>
              </a:ext>
            </a:extLst>
          </p:cNvPr>
          <p:cNvSpPr txBox="1">
            <a:spLocks/>
          </p:cNvSpPr>
          <p:nvPr/>
        </p:nvSpPr>
        <p:spPr>
          <a:xfrm>
            <a:off x="878714" y="3184155"/>
            <a:ext cx="7511231" cy="38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cèl·lules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produeixen una sèrie de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substàncies de rebuig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que són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perjudicials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si s’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acumulen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en el cos.</a:t>
            </a:r>
            <a:endParaRPr lang="es-ES" sz="1200" b="1" u="sng">
              <a:solidFill>
                <a:schemeClr val="tx1"/>
              </a:solidFill>
              <a:uFill>
                <a:solidFill>
                  <a:schemeClr val="tx1"/>
                </a:solidFill>
              </a:u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146696F-FC48-4CAC-B074-C7ACFDBD9BD0}"/>
              </a:ext>
            </a:extLst>
          </p:cNvPr>
          <p:cNvCxnSpPr/>
          <p:nvPr/>
        </p:nvCxnSpPr>
        <p:spPr>
          <a:xfrm>
            <a:off x="809823" y="3237912"/>
            <a:ext cx="0" cy="2407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76960F66-8FF0-430B-AF30-DA0712AA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23186"/>
              </p:ext>
            </p:extLst>
          </p:nvPr>
        </p:nvGraphicFramePr>
        <p:xfrm>
          <a:off x="1063182" y="3570845"/>
          <a:ext cx="5357211" cy="14020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72349">
                  <a:extLst>
                    <a:ext uri="{9D8B030D-6E8A-4147-A177-3AD203B41FA5}">
                      <a16:colId xmlns:a16="http://schemas.microsoft.com/office/drawing/2014/main" val="1466132541"/>
                    </a:ext>
                  </a:extLst>
                </a:gridCol>
                <a:gridCol w="2984862">
                  <a:extLst>
                    <a:ext uri="{9D8B030D-6E8A-4147-A177-3AD203B41FA5}">
                      <a16:colId xmlns:a16="http://schemas.microsoft.com/office/drawing/2014/main" val="3993342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Quicksand" panose="020B0604020202020204" charset="0"/>
                        </a:rPr>
                        <a:t>ÒRGANS EXCRETORS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Quicksand" panose="020B0604020202020204" charset="0"/>
                        </a:rPr>
                        <a:t>PRODUCTES DE REBUIG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92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Quicksand" panose="020B0604020202020204" charset="0"/>
                        </a:rPr>
                        <a:t>Renyons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Quicksand" panose="020B0604020202020204" charset="0"/>
                        </a:rPr>
                        <a:t>Orina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03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Quicksand" panose="020B0604020202020204" charset="0"/>
                        </a:rPr>
                        <a:t>Pulmons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Quicksand" panose="020B0604020202020204" charset="0"/>
                        </a:rPr>
                        <a:t>Diòxid de carboni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133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Quicksand" panose="020B0604020202020204" charset="0"/>
                        </a:rPr>
                        <a:t>Fetge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Quicksand" panose="020B0604020202020204" charset="0"/>
                        </a:rPr>
                        <a:t>Residus de fàrmacs, alcohol... de la </a:t>
                      </a:r>
                      <a:r>
                        <a:rPr lang="es-ES" sz="1200" b="1">
                          <a:latin typeface="Quicksand" panose="020B0604020202020204" charset="0"/>
                        </a:rPr>
                        <a:t>bilis</a:t>
                      </a:r>
                      <a:endParaRPr lang="es-ES" sz="120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205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b="1">
                          <a:latin typeface="Quicksand" panose="020B0604020202020204" charset="0"/>
                        </a:rPr>
                        <a:t>Glàndules sudorípares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Quicksand" panose="020B0604020202020204" charset="0"/>
                        </a:rPr>
                        <a:t>Suor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26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282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F3B3ABD-9455-4F6C-B82F-B3FAC39E0442}"/>
              </a:ext>
            </a:extLst>
          </p:cNvPr>
          <p:cNvCxnSpPr/>
          <p:nvPr/>
        </p:nvCxnSpPr>
        <p:spPr>
          <a:xfrm>
            <a:off x="489145" y="568339"/>
            <a:ext cx="0" cy="1939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B82FB3-3B85-4B9C-B447-ECD9FEC16DA2}"/>
              </a:ext>
            </a:extLst>
          </p:cNvPr>
          <p:cNvSpPr txBox="1"/>
          <p:nvPr/>
        </p:nvSpPr>
        <p:spPr>
          <a:xfrm>
            <a:off x="314963" y="241753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SISTEMA URINARI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9A60439-5B94-4C07-B9C7-852A2710C807}"/>
              </a:ext>
            </a:extLst>
          </p:cNvPr>
          <p:cNvCxnSpPr/>
          <p:nvPr/>
        </p:nvCxnSpPr>
        <p:spPr>
          <a:xfrm>
            <a:off x="2757111" y="3137902"/>
            <a:ext cx="2220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C3A61E0-A041-4801-96CB-811CA20E39A2}"/>
              </a:ext>
            </a:extLst>
          </p:cNvPr>
          <p:cNvCxnSpPr/>
          <p:nvPr/>
        </p:nvCxnSpPr>
        <p:spPr>
          <a:xfrm>
            <a:off x="2757111" y="3342554"/>
            <a:ext cx="2220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2" descr="5 señales de infección en vías urinarias">
            <a:extLst>
              <a:ext uri="{FF2B5EF4-FFF2-40B4-BE49-F238E27FC236}">
                <a16:creationId xmlns:a16="http://schemas.microsoft.com/office/drawing/2014/main" id="{0E88D3F7-D86D-452F-9805-F4C6E6CB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73" y="241753"/>
            <a:ext cx="2452915" cy="2452915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D3D6175-774F-4D3E-9655-79FAC9F640CA}"/>
              </a:ext>
            </a:extLst>
          </p:cNvPr>
          <p:cNvCxnSpPr/>
          <p:nvPr/>
        </p:nvCxnSpPr>
        <p:spPr>
          <a:xfrm flipV="1">
            <a:off x="8224625" y="425633"/>
            <a:ext cx="55248" cy="144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405777C-E1BF-4129-AAB2-BC3B70474EAE}"/>
              </a:ext>
            </a:extLst>
          </p:cNvPr>
          <p:cNvSpPr/>
          <p:nvPr/>
        </p:nvSpPr>
        <p:spPr>
          <a:xfrm>
            <a:off x="7873140" y="143032"/>
            <a:ext cx="952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FF0000"/>
                </a:solidFill>
                <a:latin typeface="+mn-lt"/>
              </a:rPr>
              <a:t>renyons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090E28B-B57D-4569-B046-4AB42ED3A9A2}"/>
              </a:ext>
            </a:extLst>
          </p:cNvPr>
          <p:cNvCxnSpPr>
            <a:cxnSpLocks/>
          </p:cNvCxnSpPr>
          <p:nvPr/>
        </p:nvCxnSpPr>
        <p:spPr>
          <a:xfrm flipH="1">
            <a:off x="7430978" y="1365564"/>
            <a:ext cx="127433" cy="499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882D9CF-D67C-4C3B-9E03-55459C4E48BD}"/>
              </a:ext>
            </a:extLst>
          </p:cNvPr>
          <p:cNvSpPr/>
          <p:nvPr/>
        </p:nvSpPr>
        <p:spPr>
          <a:xfrm>
            <a:off x="6702278" y="1261666"/>
            <a:ext cx="856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7030A0"/>
                </a:solidFill>
                <a:latin typeface="+mn-lt"/>
              </a:rPr>
              <a:t>urèters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C42F06A-3499-417D-9BC1-609044A94DF0}"/>
              </a:ext>
            </a:extLst>
          </p:cNvPr>
          <p:cNvCxnSpPr>
            <a:cxnSpLocks/>
          </p:cNvCxnSpPr>
          <p:nvPr/>
        </p:nvCxnSpPr>
        <p:spPr>
          <a:xfrm flipH="1">
            <a:off x="7423808" y="2175434"/>
            <a:ext cx="141772" cy="555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61ED7A7-19DC-43FF-BE8A-32FCFC4FC22B}"/>
              </a:ext>
            </a:extLst>
          </p:cNvPr>
          <p:cNvSpPr/>
          <p:nvPr/>
        </p:nvSpPr>
        <p:spPr>
          <a:xfrm>
            <a:off x="6748537" y="2065470"/>
            <a:ext cx="856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+mn-lt"/>
              </a:rPr>
              <a:t>bufeta urinària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C5D76BA-667B-4F5C-848D-AE706AA8214A}"/>
              </a:ext>
            </a:extLst>
          </p:cNvPr>
          <p:cNvCxnSpPr>
            <a:cxnSpLocks/>
          </p:cNvCxnSpPr>
          <p:nvPr/>
        </p:nvCxnSpPr>
        <p:spPr>
          <a:xfrm>
            <a:off x="7761475" y="2560910"/>
            <a:ext cx="201927" cy="277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21ED74A-B159-4B4A-9823-7F5CDCC320CA}"/>
              </a:ext>
            </a:extLst>
          </p:cNvPr>
          <p:cNvSpPr/>
          <p:nvPr/>
        </p:nvSpPr>
        <p:spPr>
          <a:xfrm>
            <a:off x="7902697" y="2410448"/>
            <a:ext cx="782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00B0F0"/>
                </a:solidFill>
                <a:latin typeface="+mn-lt"/>
              </a:rPr>
              <a:t>uretra</a:t>
            </a:r>
          </a:p>
        </p:txBody>
      </p:sp>
      <p:sp>
        <p:nvSpPr>
          <p:cNvPr id="29" name="Lágrima 28">
            <a:extLst>
              <a:ext uri="{FF2B5EF4-FFF2-40B4-BE49-F238E27FC236}">
                <a16:creationId xmlns:a16="http://schemas.microsoft.com/office/drawing/2014/main" id="{2F5E4BB2-8C85-4A9B-80A4-AB6C6AB47F1C}"/>
              </a:ext>
            </a:extLst>
          </p:cNvPr>
          <p:cNvSpPr/>
          <p:nvPr/>
        </p:nvSpPr>
        <p:spPr>
          <a:xfrm rot="18893885">
            <a:off x="7731107" y="2732658"/>
            <a:ext cx="60736" cy="48126"/>
          </a:xfrm>
          <a:prstGeom prst="teardrop">
            <a:avLst>
              <a:gd name="adj" fmla="val 2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Lágrima 29">
            <a:extLst>
              <a:ext uri="{FF2B5EF4-FFF2-40B4-BE49-F238E27FC236}">
                <a16:creationId xmlns:a16="http://schemas.microsoft.com/office/drawing/2014/main" id="{1E37592D-279A-44C8-A41F-59FB8F675C45}"/>
              </a:ext>
            </a:extLst>
          </p:cNvPr>
          <p:cNvSpPr/>
          <p:nvPr/>
        </p:nvSpPr>
        <p:spPr>
          <a:xfrm rot="18893885">
            <a:off x="7732753" y="2930235"/>
            <a:ext cx="60736" cy="48126"/>
          </a:xfrm>
          <a:prstGeom prst="teardrop">
            <a:avLst>
              <a:gd name="adj" fmla="val 2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BF03123-02D2-404C-AE0D-CEE450BE2F93}"/>
              </a:ext>
            </a:extLst>
          </p:cNvPr>
          <p:cNvCxnSpPr>
            <a:cxnSpLocks/>
          </p:cNvCxnSpPr>
          <p:nvPr/>
        </p:nvCxnSpPr>
        <p:spPr>
          <a:xfrm flipH="1" flipV="1">
            <a:off x="7522500" y="2811814"/>
            <a:ext cx="135453" cy="231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6AD1876-4A82-4256-AF10-3FD5CE228AC1}"/>
              </a:ext>
            </a:extLst>
          </p:cNvPr>
          <p:cNvSpPr/>
          <p:nvPr/>
        </p:nvSpPr>
        <p:spPr>
          <a:xfrm>
            <a:off x="6965078" y="2639500"/>
            <a:ext cx="706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FFC000"/>
                </a:solidFill>
                <a:latin typeface="+mn-lt"/>
              </a:rPr>
              <a:t>orina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089A750-15C3-451E-A98C-B6CA915BD3E2}"/>
              </a:ext>
            </a:extLst>
          </p:cNvPr>
          <p:cNvSpPr txBox="1"/>
          <p:nvPr/>
        </p:nvSpPr>
        <p:spPr>
          <a:xfrm>
            <a:off x="424629" y="3345823"/>
            <a:ext cx="213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PARTS D’UN RENYÓ</a:t>
            </a:r>
          </a:p>
        </p:txBody>
      </p:sp>
      <p:sp>
        <p:nvSpPr>
          <p:cNvPr id="38" name="Google Shape;700;p14">
            <a:extLst>
              <a:ext uri="{FF2B5EF4-FFF2-40B4-BE49-F238E27FC236}">
                <a16:creationId xmlns:a16="http://schemas.microsoft.com/office/drawing/2014/main" id="{44AE5BC9-C3B9-4AF4-BC44-030802EE1B69}"/>
              </a:ext>
            </a:extLst>
          </p:cNvPr>
          <p:cNvSpPr txBox="1">
            <a:spLocks/>
          </p:cNvSpPr>
          <p:nvPr/>
        </p:nvSpPr>
        <p:spPr>
          <a:xfrm>
            <a:off x="592404" y="3599905"/>
            <a:ext cx="7437125" cy="95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rgbClr val="FF0000"/>
                  </a:solidFill>
                </a:uFill>
              </a:rPr>
              <a:t>ESCORÇA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porció més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externa</a:t>
            </a:r>
            <a:endParaRPr lang="es-ES" sz="1200">
              <a:uFill>
                <a:solidFill>
                  <a:schemeClr val="accent4"/>
                </a:solidFill>
              </a:uFill>
            </a:endParaRP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rgbClr val="002060"/>
                  </a:solidFill>
                </a:uFill>
              </a:rPr>
              <a:t>MÈDUL·LA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situada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davall de l’escorça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i formada per les </a:t>
            </a:r>
            <a:r>
              <a:rPr lang="es-ES" sz="1200" b="1" u="sng">
                <a:uFill>
                  <a:solidFill>
                    <a:srgbClr val="0070C0"/>
                  </a:solidFill>
                </a:uFill>
              </a:rPr>
              <a:t>piràmides renals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rgbClr val="FFC000"/>
                  </a:solidFill>
                </a:uFill>
              </a:rPr>
              <a:t>PELVIS RENAL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cavitat en forma d’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embut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que continua amb 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l’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urèter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. </a:t>
            </a:r>
            <a:endParaRPr lang="es-ES" sz="1200">
              <a:sym typeface="Wingdings" panose="05000000000000000000" pitchFamily="2" charset="2"/>
            </a:endParaRPr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540775" y="487875"/>
            <a:ext cx="7437125" cy="3214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/>
              <a:t>Format per:</a:t>
            </a:r>
            <a:endParaRPr sz="1200"/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RENYONS</a:t>
            </a:r>
            <a:r>
              <a:rPr lang="es-ES" sz="1200" b="1"/>
              <a:t>:</a:t>
            </a:r>
            <a:r>
              <a:rPr lang="es-ES" sz="1200"/>
              <a:t> </a:t>
            </a:r>
            <a:r>
              <a:rPr lang="es-ES" sz="1200" u="sng"/>
              <a:t>dos òrgans</a:t>
            </a:r>
            <a:r>
              <a:rPr lang="es-ES" sz="1200"/>
              <a:t> situats en la </a:t>
            </a:r>
            <a:r>
              <a:rPr lang="es-ES" sz="1200" b="1"/>
              <a:t>zona posterior de la cavitat abdominal</a:t>
            </a:r>
            <a:endParaRPr lang="es-ES" sz="1200"/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ym typeface="Wingdings" panose="05000000000000000000" pitchFamily="2" charset="2"/>
              </a:rPr>
              <a:t>Responsables de </a:t>
            </a:r>
            <a:r>
              <a:rPr lang="es-ES" sz="1200" b="1">
                <a:sym typeface="Wingdings" panose="05000000000000000000" pitchFamily="2" charset="2"/>
              </a:rPr>
              <a:t>netejar la sang</a:t>
            </a:r>
            <a:r>
              <a:rPr lang="es-ES" sz="1200">
                <a:sym typeface="Wingdings" panose="05000000000000000000" pitchFamily="2" charset="2"/>
              </a:rPr>
              <a:t> dels </a:t>
            </a:r>
            <a:r>
              <a:rPr lang="es-ES" sz="1200" u="sng">
                <a:sym typeface="Wingdings" panose="05000000000000000000" pitchFamily="2" charset="2"/>
              </a:rPr>
              <a:t>productes de rebuig</a:t>
            </a:r>
            <a:r>
              <a:rPr lang="es-ES" sz="1200">
                <a:sym typeface="Wingdings" panose="05000000000000000000" pitchFamily="2" charset="2"/>
              </a:rPr>
              <a:t> del metabolisme cel·lular.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ym typeface="Wingdings" panose="05000000000000000000" pitchFamily="2" charset="2"/>
              </a:rPr>
              <a:t>Arriba l’</a:t>
            </a:r>
            <a:r>
              <a:rPr lang="es-ES" sz="1200" b="1">
                <a:solidFill>
                  <a:schemeClr val="accent4"/>
                </a:solidFill>
                <a:sym typeface="Wingdings" panose="05000000000000000000" pitchFamily="2" charset="2"/>
              </a:rPr>
              <a:t>artèria renal</a:t>
            </a:r>
            <a:r>
              <a:rPr lang="es-ES" sz="120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s-ES" sz="1200">
                <a:sym typeface="Wingdings" panose="05000000000000000000" pitchFamily="2" charset="2"/>
              </a:rPr>
              <a:t>(prové de l’</a:t>
            </a:r>
            <a:r>
              <a:rPr lang="es-ES" sz="1200" u="sng">
                <a:sym typeface="Wingdings" panose="05000000000000000000" pitchFamily="2" charset="2"/>
              </a:rPr>
              <a:t>aorta</a:t>
            </a:r>
            <a:r>
              <a:rPr lang="es-ES" sz="1200">
                <a:sym typeface="Wingdings" panose="05000000000000000000" pitchFamily="2" charset="2"/>
              </a:rPr>
              <a:t>) amb </a:t>
            </a:r>
            <a:r>
              <a:rPr lang="es-ES" sz="1200" b="1">
                <a:sym typeface="Wingdings" panose="05000000000000000000" pitchFamily="2" charset="2"/>
              </a:rPr>
              <a:t>sang amb residus</a:t>
            </a:r>
            <a:endParaRPr lang="es-ES" sz="1200">
              <a:sym typeface="Wingdings" panose="05000000000000000000" pitchFamily="2" charset="2"/>
            </a:endParaRP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ym typeface="Wingdings" panose="05000000000000000000" pitchFamily="2" charset="2"/>
              </a:rPr>
              <a:t>Ix la </a:t>
            </a:r>
            <a:r>
              <a:rPr lang="es-ES" sz="1200" b="1">
                <a:solidFill>
                  <a:schemeClr val="accent4"/>
                </a:solidFill>
                <a:sym typeface="Wingdings" panose="05000000000000000000" pitchFamily="2" charset="2"/>
              </a:rPr>
              <a:t>vena renal</a:t>
            </a:r>
            <a:r>
              <a:rPr lang="es-ES" sz="1200">
                <a:solidFill>
                  <a:schemeClr val="accent4"/>
                </a:solidFill>
                <a:sym typeface="Wingdings" panose="05000000000000000000" pitchFamily="2" charset="2"/>
              </a:rPr>
              <a:t> </a:t>
            </a:r>
            <a:r>
              <a:rPr lang="es-ES" sz="1200">
                <a:sym typeface="Wingdings" panose="05000000000000000000" pitchFamily="2" charset="2"/>
              </a:rPr>
              <a:t>amb </a:t>
            </a:r>
            <a:r>
              <a:rPr lang="es-ES" sz="1200" b="1">
                <a:sym typeface="Wingdings" panose="05000000000000000000" pitchFamily="2" charset="2"/>
              </a:rPr>
              <a:t>sang neta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ym typeface="Wingdings" panose="05000000000000000000" pitchFamily="2" charset="2"/>
              </a:rPr>
              <a:t>Els </a:t>
            </a:r>
            <a:r>
              <a:rPr lang="es-ES" sz="1200" b="1">
                <a:sym typeface="Wingdings" panose="05000000000000000000" pitchFamily="2" charset="2"/>
              </a:rPr>
              <a:t>residus</a:t>
            </a:r>
            <a:r>
              <a:rPr lang="es-ES" sz="1200">
                <a:sym typeface="Wingdings" panose="05000000000000000000" pitchFamily="2" charset="2"/>
              </a:rPr>
              <a:t> formen l’</a:t>
            </a:r>
            <a:r>
              <a:rPr lang="es-ES" sz="1200" b="1">
                <a:solidFill>
                  <a:schemeClr val="accent4"/>
                </a:solidFill>
                <a:sym typeface="Wingdings" panose="05000000000000000000" pitchFamily="2" charset="2"/>
              </a:rPr>
              <a:t>orina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VIES URINÀRIES</a:t>
            </a:r>
            <a:r>
              <a:rPr lang="es-ES" sz="1200" b="1">
                <a:sym typeface="Wingdings" panose="05000000000000000000" pitchFamily="2" charset="2"/>
              </a:rPr>
              <a:t>:</a:t>
            </a:r>
            <a:r>
              <a:rPr lang="es-ES" sz="1200">
                <a:sym typeface="Wingdings" panose="05000000000000000000" pitchFamily="2" charset="2"/>
              </a:rPr>
              <a:t> condueixen </a:t>
            </a:r>
            <a:r>
              <a:rPr lang="es-ES" sz="1200">
                <a:uFill>
                  <a:solidFill>
                    <a:srgbClr val="FFC000"/>
                  </a:solidFill>
                </a:uFill>
                <a:sym typeface="Wingdings" panose="05000000000000000000" pitchFamily="2" charset="2"/>
              </a:rPr>
              <a:t>l’</a:t>
            </a:r>
            <a:r>
              <a:rPr lang="es-ES" sz="1200" u="sng">
                <a:uFill>
                  <a:solidFill>
                    <a:srgbClr val="FFC000"/>
                  </a:solidFill>
                </a:uFill>
                <a:sym typeface="Wingdings" panose="05000000000000000000" pitchFamily="2" charset="2"/>
              </a:rPr>
              <a:t>orina</a:t>
            </a:r>
            <a:r>
              <a:rPr lang="es-ES" sz="1200">
                <a:sym typeface="Wingdings" panose="05000000000000000000" pitchFamily="2" charset="2"/>
              </a:rPr>
              <a:t> fins a ser </a:t>
            </a:r>
            <a:r>
              <a:rPr lang="es-ES" sz="1200" b="1">
                <a:sym typeface="Wingdings" panose="05000000000000000000" pitchFamily="2" charset="2"/>
              </a:rPr>
              <a:t>expulsada</a:t>
            </a:r>
            <a:endParaRPr lang="es-ES" sz="1200">
              <a:sym typeface="Wingdings" panose="05000000000000000000" pitchFamily="2" charset="2"/>
            </a:endParaRP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b="1" u="sng">
                <a:uFill>
                  <a:solidFill>
                    <a:srgbClr val="7030A0"/>
                  </a:solidFill>
                </a:uFill>
                <a:sym typeface="Wingdings" panose="05000000000000000000" pitchFamily="2" charset="2"/>
              </a:rPr>
              <a:t>Urèters</a:t>
            </a:r>
            <a:r>
              <a:rPr lang="es-ES" sz="1200" b="1">
                <a:sym typeface="Wingdings" panose="05000000000000000000" pitchFamily="2" charset="2"/>
              </a:rPr>
              <a:t>:</a:t>
            </a:r>
            <a:r>
              <a:rPr lang="es-ES" sz="1200">
                <a:sym typeface="Wingdings" panose="05000000000000000000" pitchFamily="2" charset="2"/>
              </a:rPr>
              <a:t> condueixen l’orina dels </a:t>
            </a:r>
            <a:r>
              <a:rPr lang="es-ES" sz="1200" u="sng">
                <a:sym typeface="Wingdings" panose="05000000000000000000" pitchFamily="2" charset="2"/>
              </a:rPr>
              <a:t>renyons</a:t>
            </a:r>
            <a:r>
              <a:rPr lang="es-ES" sz="1200">
                <a:sym typeface="Wingdings" panose="05000000000000000000" pitchFamily="2" charset="2"/>
              </a:rPr>
              <a:t> a la </a:t>
            </a:r>
            <a:r>
              <a:rPr lang="es-ES" sz="1200" u="sng">
                <a:sym typeface="Wingdings" panose="05000000000000000000" pitchFamily="2" charset="2"/>
              </a:rPr>
              <a:t>bufeta urinaria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b="1" u="sng">
                <a:uFill>
                  <a:solidFill>
                    <a:srgbClr val="00B050"/>
                  </a:solidFill>
                </a:uFill>
                <a:sym typeface="Wingdings" panose="05000000000000000000" pitchFamily="2" charset="2"/>
              </a:rPr>
              <a:t>Bufeta urinària</a:t>
            </a:r>
            <a:r>
              <a:rPr lang="es-ES" sz="1200" b="1">
                <a:sym typeface="Wingdings" panose="05000000000000000000" pitchFamily="2" charset="2"/>
              </a:rPr>
              <a:t>:</a:t>
            </a:r>
            <a:r>
              <a:rPr lang="es-ES" sz="1200">
                <a:sym typeface="Wingdings" panose="05000000000000000000" pitchFamily="2" charset="2"/>
              </a:rPr>
              <a:t> on s’</a:t>
            </a:r>
            <a:r>
              <a:rPr lang="es-ES" sz="1200" u="sng">
                <a:sym typeface="Wingdings" panose="05000000000000000000" pitchFamily="2" charset="2"/>
              </a:rPr>
              <a:t>acumula</a:t>
            </a:r>
            <a:r>
              <a:rPr lang="es-ES" sz="1200">
                <a:sym typeface="Wingdings" panose="05000000000000000000" pitchFamily="2" charset="2"/>
              </a:rPr>
              <a:t> l’orina.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b="1" u="sng">
                <a:uFill>
                  <a:solidFill>
                    <a:srgbClr val="00B0F0"/>
                  </a:solidFill>
                </a:uFill>
                <a:sym typeface="Wingdings" panose="05000000000000000000" pitchFamily="2" charset="2"/>
              </a:rPr>
              <a:t>Uretra</a:t>
            </a:r>
            <a:r>
              <a:rPr lang="es-ES" sz="1200" b="1">
                <a:sym typeface="Wingdings" panose="05000000000000000000" pitchFamily="2" charset="2"/>
              </a:rPr>
              <a:t>:</a:t>
            </a:r>
            <a:r>
              <a:rPr lang="es-ES" sz="1200">
                <a:sym typeface="Wingdings" panose="05000000000000000000" pitchFamily="2" charset="2"/>
              </a:rPr>
              <a:t> per on s’</a:t>
            </a:r>
            <a:r>
              <a:rPr lang="es-ES" sz="1200" u="sng">
                <a:sym typeface="Wingdings" panose="05000000000000000000" pitchFamily="2" charset="2"/>
              </a:rPr>
              <a:t>expulsa</a:t>
            </a:r>
            <a:r>
              <a:rPr lang="es-ES" sz="1200">
                <a:sym typeface="Wingdings" panose="05000000000000000000" pitchFamily="2" charset="2"/>
              </a:rPr>
              <a:t> l’orina.</a:t>
            </a:r>
          </a:p>
          <a:p>
            <a:pPr marL="985838" lvl="2" indent="-71438">
              <a:buClr>
                <a:schemeClr val="accent4"/>
              </a:buClr>
              <a:buSzPct val="70000"/>
              <a:buFont typeface="Barlow Light" panose="020B0604020202020204" charset="0"/>
              <a:buChar char="*"/>
            </a:pPr>
            <a:r>
              <a:rPr lang="es-ES" sz="1200">
                <a:sym typeface="Wingdings" panose="05000000000000000000" pitchFamily="2" charset="2"/>
              </a:rPr>
              <a:t>L’acte s’anomena </a:t>
            </a:r>
            <a:r>
              <a:rPr lang="es-ES" sz="1200" b="1">
                <a:sym typeface="Wingdings" panose="05000000000000000000" pitchFamily="2" charset="2"/>
              </a:rPr>
              <a:t>micció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985838" lvl="2" indent="-71438">
              <a:buClr>
                <a:schemeClr val="accent4"/>
              </a:buClr>
              <a:buSzPct val="70000"/>
              <a:buFont typeface="Barlow Light" panose="020B0604020202020204" charset="0"/>
              <a:buChar char="*"/>
            </a:pPr>
            <a:r>
              <a:rPr lang="es-ES" sz="1200">
                <a:sym typeface="Wingdings" panose="05000000000000000000" pitchFamily="2" charset="2"/>
              </a:rPr>
              <a:t>La uretra mesura      </a:t>
            </a:r>
            <a:r>
              <a:rPr lang="es-ES" sz="1200" b="1">
                <a:sym typeface="Wingdings" panose="05000000000000000000" pitchFamily="2" charset="2"/>
              </a:rPr>
              <a:t>homes:</a:t>
            </a:r>
            <a:r>
              <a:rPr lang="es-ES" sz="1200">
                <a:sym typeface="Wingdings" panose="05000000000000000000" pitchFamily="2" charset="2"/>
              </a:rPr>
              <a:t> 16-20cm (relacionat amb els </a:t>
            </a:r>
            <a:r>
              <a:rPr lang="es-ES" sz="1200" u="sng">
                <a:sym typeface="Wingdings" panose="05000000000000000000" pitchFamily="2" charset="2"/>
              </a:rPr>
              <a:t>genitals</a:t>
            </a:r>
            <a:r>
              <a:rPr lang="es-ES" sz="1200">
                <a:sym typeface="Wingdings" panose="05000000000000000000" pitchFamily="2" charset="2"/>
              </a:rPr>
              <a:t>)</a:t>
            </a:r>
            <a:br>
              <a:rPr lang="es-ES" sz="1200">
                <a:sym typeface="Wingdings" panose="05000000000000000000" pitchFamily="2" charset="2"/>
              </a:rPr>
            </a:br>
            <a:r>
              <a:rPr lang="es-ES" sz="1200">
                <a:sym typeface="Wingdings" panose="05000000000000000000" pitchFamily="2" charset="2"/>
              </a:rPr>
              <a:t>                                    </a:t>
            </a:r>
            <a:r>
              <a:rPr lang="es-ES" sz="1200" b="1">
                <a:sym typeface="Wingdings" panose="05000000000000000000" pitchFamily="2" charset="2"/>
              </a:rPr>
              <a:t>dones:</a:t>
            </a:r>
            <a:r>
              <a:rPr lang="es-ES" sz="1200">
                <a:sym typeface="Wingdings" panose="05000000000000000000" pitchFamily="2" charset="2"/>
              </a:rPr>
              <a:t> 4cm</a:t>
            </a:r>
          </a:p>
        </p:txBody>
      </p:sp>
      <p:pic>
        <p:nvPicPr>
          <p:cNvPr id="39" name="Picture 2" descr="Características y funciones de los riñones">
            <a:extLst>
              <a:ext uri="{FF2B5EF4-FFF2-40B4-BE49-F238E27FC236}">
                <a16:creationId xmlns:a16="http://schemas.microsoft.com/office/drawing/2014/main" id="{28DA9EF5-7EA3-49EE-B024-992AA936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26" y="3123672"/>
            <a:ext cx="1887090" cy="188709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B0A81DC-DE1D-4640-8DB7-CF275343AEA8}"/>
              </a:ext>
            </a:extLst>
          </p:cNvPr>
          <p:cNvCxnSpPr/>
          <p:nvPr/>
        </p:nvCxnSpPr>
        <p:spPr>
          <a:xfrm flipV="1">
            <a:off x="7891104" y="3149261"/>
            <a:ext cx="142240" cy="842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EAA5CBD-9F8E-4CEF-A519-10E4B904CBCC}"/>
              </a:ext>
            </a:extLst>
          </p:cNvPr>
          <p:cNvCxnSpPr>
            <a:cxnSpLocks/>
          </p:cNvCxnSpPr>
          <p:nvPr/>
        </p:nvCxnSpPr>
        <p:spPr>
          <a:xfrm flipV="1">
            <a:off x="8094046" y="3638974"/>
            <a:ext cx="255536" cy="785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29F3B25-C1C2-41E9-8DF4-8ADD8884BEA7}"/>
              </a:ext>
            </a:extLst>
          </p:cNvPr>
          <p:cNvCxnSpPr>
            <a:cxnSpLocks/>
          </p:cNvCxnSpPr>
          <p:nvPr/>
        </p:nvCxnSpPr>
        <p:spPr>
          <a:xfrm>
            <a:off x="7799956" y="4177601"/>
            <a:ext cx="501226" cy="872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652ED4D4-C742-4E1D-8C1B-BE2E9172A30F}"/>
              </a:ext>
            </a:extLst>
          </p:cNvPr>
          <p:cNvCxnSpPr>
            <a:cxnSpLocks/>
          </p:cNvCxnSpPr>
          <p:nvPr/>
        </p:nvCxnSpPr>
        <p:spPr>
          <a:xfrm flipH="1">
            <a:off x="6931676" y="3967703"/>
            <a:ext cx="438577" cy="1136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3601F5A-5E2D-4EC6-BC94-40E9E8B9DAF5}"/>
              </a:ext>
            </a:extLst>
          </p:cNvPr>
          <p:cNvSpPr/>
          <p:nvPr/>
        </p:nvSpPr>
        <p:spPr>
          <a:xfrm>
            <a:off x="7983337" y="3033226"/>
            <a:ext cx="879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FF0000"/>
                </a:solidFill>
                <a:latin typeface="+mn-lt"/>
              </a:rPr>
              <a:t>escorça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684C860-E77F-42A9-906E-D7B3A2DC3553}"/>
              </a:ext>
            </a:extLst>
          </p:cNvPr>
          <p:cNvSpPr/>
          <p:nvPr/>
        </p:nvSpPr>
        <p:spPr>
          <a:xfrm>
            <a:off x="8275847" y="3480868"/>
            <a:ext cx="928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002060"/>
                </a:solidFill>
                <a:latin typeface="+mn-lt"/>
              </a:rPr>
              <a:t>mèdul·la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B89C30F2-7FDF-445D-8203-802FB3C9DAB6}"/>
              </a:ext>
            </a:extLst>
          </p:cNvPr>
          <p:cNvSpPr/>
          <p:nvPr/>
        </p:nvSpPr>
        <p:spPr>
          <a:xfrm>
            <a:off x="8252249" y="4130316"/>
            <a:ext cx="928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0070C0"/>
                </a:solidFill>
                <a:latin typeface="+mn-lt"/>
              </a:rPr>
              <a:t>piràmide renal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A2E1676-37A8-486C-85BC-088461047871}"/>
              </a:ext>
            </a:extLst>
          </p:cNvPr>
          <p:cNvSpPr/>
          <p:nvPr/>
        </p:nvSpPr>
        <p:spPr>
          <a:xfrm>
            <a:off x="6302734" y="3916801"/>
            <a:ext cx="89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FFC000"/>
                </a:solidFill>
                <a:latin typeface="+mn-lt"/>
              </a:rPr>
              <a:t>pelvis renal</a:t>
            </a:r>
          </a:p>
        </p:txBody>
      </p:sp>
    </p:spTree>
    <p:extLst>
      <p:ext uri="{BB962C8B-B14F-4D97-AF65-F5344CB8AC3E}">
        <p14:creationId xmlns:p14="http://schemas.microsoft.com/office/powerpoint/2010/main" val="295434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F3B3ABD-9455-4F6C-B82F-B3FAC39E0442}"/>
              </a:ext>
            </a:extLst>
          </p:cNvPr>
          <p:cNvCxnSpPr/>
          <p:nvPr/>
        </p:nvCxnSpPr>
        <p:spPr>
          <a:xfrm>
            <a:off x="489145" y="568339"/>
            <a:ext cx="0" cy="1939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AB82FB3-3B85-4B9C-B447-ECD9FEC16DA2}"/>
              </a:ext>
            </a:extLst>
          </p:cNvPr>
          <p:cNvSpPr txBox="1"/>
          <p:nvPr/>
        </p:nvSpPr>
        <p:spPr>
          <a:xfrm>
            <a:off x="314963" y="241753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FORMACIÓ DE L’ORINA</a:t>
            </a:r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540775" y="487875"/>
            <a:ext cx="7437125" cy="3214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/>
              <a:t>L’orina conté </a:t>
            </a:r>
            <a:r>
              <a:rPr lang="es-ES" sz="1200" b="1"/>
              <a:t>aigua</a:t>
            </a:r>
            <a:r>
              <a:rPr lang="es-ES" sz="1200"/>
              <a:t>, </a:t>
            </a:r>
            <a:r>
              <a:rPr lang="es-ES" sz="1200" b="1"/>
              <a:t>sals minerals</a:t>
            </a:r>
            <a:r>
              <a:rPr lang="es-ES" sz="1200"/>
              <a:t> i </a:t>
            </a:r>
            <a:r>
              <a:rPr lang="es-ES" sz="1200" b="1"/>
              <a:t>substàncies de rebuig</a:t>
            </a:r>
            <a:r>
              <a:rPr lang="es-ES" sz="1200"/>
              <a:t> (urea, àcid úric...).</a:t>
            </a:r>
            <a:endParaRPr sz="1200"/>
          </a:p>
          <a:p>
            <a:pPr marL="171450" indent="-79375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>
                <a:uFill>
                  <a:solidFill>
                    <a:schemeClr val="accent4"/>
                  </a:solidFill>
                </a:uFill>
              </a:rPr>
              <a:t>Al dia es produeixen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1’5L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.</a:t>
            </a:r>
          </a:p>
          <a:p>
            <a:pPr marL="171450" indent="-79375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Les </a:t>
            </a:r>
            <a:r>
              <a:rPr lang="es-ES" sz="1200" u="sng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unitats funcionals</a:t>
            </a:r>
            <a:r>
              <a:rPr lang="es-ES" sz="1200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 (cèl·lules que produeixen l’orina) són els </a:t>
            </a:r>
            <a:r>
              <a:rPr lang="es-ES" sz="1200" b="1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nefrons</a:t>
            </a:r>
            <a:r>
              <a:rPr lang="es-ES" sz="1200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.</a:t>
            </a:r>
          </a:p>
          <a:p>
            <a:pPr marL="171450" indent="-79375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>
                <a:uFill>
                  <a:solidFill>
                    <a:schemeClr val="accent4"/>
                  </a:solidFill>
                </a:uFill>
                <a:sym typeface="Wingdings" panose="05000000000000000000" pitchFamily="2" charset="2"/>
              </a:rPr>
              <a:t>Té lloc en 6 processos:</a:t>
            </a:r>
          </a:p>
          <a:p>
            <a:pPr marL="719138" lvl="1" indent="-169863">
              <a:buClr>
                <a:schemeClr val="accent4"/>
              </a:buClr>
              <a:buSzPct val="70000"/>
              <a:buFont typeface="+mj-lt"/>
              <a:buAutoNum type="arabicPeriod"/>
            </a:pP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Al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glomèrul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arriben les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substàncies de rebuig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pels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capil·lars sanguinis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.</a:t>
            </a:r>
          </a:p>
          <a:p>
            <a:pPr marL="719138" lvl="1" indent="-169863">
              <a:buClr>
                <a:schemeClr val="accent4"/>
              </a:buClr>
              <a:buSzPct val="70000"/>
              <a:buFont typeface="+mj-lt"/>
              <a:buAutoNum type="arabicPeriod"/>
            </a:pP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 la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càpsula de Bowman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es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filtra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l’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aigua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i la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majoria de molècules del plasma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(150L).</a:t>
            </a:r>
          </a:p>
          <a:p>
            <a:pPr marL="719138" lvl="1" indent="-169863">
              <a:buClr>
                <a:schemeClr val="accent4"/>
              </a:buClr>
              <a:buSzPct val="70000"/>
              <a:buFont typeface="+mj-lt"/>
              <a:buAutoNum type="arabicPeriod"/>
            </a:pP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Reabsorció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del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túbul contort proximal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de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glucosa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,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aminoàcids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,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ions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,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vitamines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aigua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que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tornen a la sang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.</a:t>
            </a:r>
          </a:p>
          <a:p>
            <a:pPr marL="719138" lvl="1" indent="-169863">
              <a:buClr>
                <a:schemeClr val="accent4"/>
              </a:buClr>
              <a:buSzPct val="70000"/>
              <a:buFont typeface="+mj-lt"/>
              <a:buAutoNum type="arabicPeriod"/>
            </a:pP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 l’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asa de Henle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es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reabsorbeix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aigua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e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ions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.</a:t>
            </a:r>
          </a:p>
          <a:p>
            <a:pPr marL="719138" lvl="1" indent="-169863">
              <a:buClr>
                <a:schemeClr val="accent4"/>
              </a:buClr>
              <a:buSzPct val="70000"/>
              <a:buFont typeface="+mj-lt"/>
              <a:buAutoNum type="arabicPeriod"/>
            </a:pP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Al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túbul contort distal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es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reabsorbeix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únicamente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ions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.</a:t>
            </a:r>
          </a:p>
          <a:p>
            <a:pPr marL="719138" lvl="1" indent="-169863">
              <a:buClr>
                <a:schemeClr val="accent4"/>
              </a:buClr>
              <a:buSzPct val="70000"/>
              <a:buFont typeface="+mj-lt"/>
              <a:buAutoNum type="arabicPeriod"/>
            </a:pP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L’orina formada es dirigeix cap a la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pelvis renal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>
                <a:sym typeface="Wingdings" panose="05000000000000000000" pitchFamily="2" charset="2"/>
              </a:rPr>
              <a:t>descendeix pels </a:t>
            </a:r>
            <a:r>
              <a:rPr lang="es-ES" sz="1200" b="1">
                <a:sym typeface="Wingdings" panose="05000000000000000000" pitchFamily="2" charset="2"/>
              </a:rPr>
              <a:t>urèters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33" name="Picture 4" descr="Juegos de Ciencias | Juego de Partes de la nefrona | Cerebriti">
            <a:extLst>
              <a:ext uri="{FF2B5EF4-FFF2-40B4-BE49-F238E27FC236}">
                <a16:creationId xmlns:a16="http://schemas.microsoft.com/office/drawing/2014/main" id="{38787922-017E-44E6-8F59-E96B082E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10" y="241753"/>
            <a:ext cx="1709238" cy="1332398"/>
          </a:xfrm>
          <a:prstGeom prst="rect">
            <a:avLst/>
          </a:prstGeom>
          <a:noFill/>
          <a:ln w="190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5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8202AE-A0B6-4F28-A66A-C581E84B6D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866600"/>
            <a:ext cx="548700" cy="2769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sp>
        <p:nvSpPr>
          <p:cNvPr id="4" name="Google Shape;699;p14">
            <a:extLst>
              <a:ext uri="{FF2B5EF4-FFF2-40B4-BE49-F238E27FC236}">
                <a16:creationId xmlns:a16="http://schemas.microsoft.com/office/drawing/2014/main" id="{9A944964-B30D-45C4-A59E-B0412B5849FF}"/>
              </a:ext>
            </a:extLst>
          </p:cNvPr>
          <p:cNvSpPr txBox="1">
            <a:spLocks/>
          </p:cNvSpPr>
          <p:nvPr/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4988" indent="-534988">
              <a:lnSpc>
                <a:spcPct val="90000"/>
              </a:lnSpc>
              <a:buClr>
                <a:schemeClr val="accent4"/>
              </a:buClr>
              <a:buSzPct val="100000"/>
              <a:buFont typeface="+mj-lt"/>
              <a:buAutoNum type="arabicPeriod" startAt="10"/>
            </a:pPr>
            <a:r>
              <a:rPr lang="es-ES" sz="3600" b="1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MALALTIES DEL SISTEMA URINARI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118676C-5132-45C4-B643-E6E628945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25500"/>
              </p:ext>
            </p:extLst>
          </p:nvPr>
        </p:nvGraphicFramePr>
        <p:xfrm>
          <a:off x="580646" y="800699"/>
          <a:ext cx="2391154" cy="563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91154">
                  <a:extLst>
                    <a:ext uri="{9D8B030D-6E8A-4147-A177-3AD203B41FA5}">
                      <a16:colId xmlns:a16="http://schemas.microsoft.com/office/drawing/2014/main" val="2690294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Quicksand" panose="020B0604020202020204" charset="0"/>
                        </a:rPr>
                        <a:t>CISTITIS</a:t>
                      </a:r>
                    </a:p>
                  </a:txBody>
                  <a:tcPr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Wingdings 3" panose="05040102010807070707" pitchFamily="18" charset="2"/>
                        <a:buNone/>
                        <a:tabLst>
                          <a:tab pos="269875" algn="l"/>
                        </a:tabLst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Inflamació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de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bufeta urinària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1510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527AE5D-35A5-4A45-8054-EC6BF7DBA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48907"/>
              </p:ext>
            </p:extLst>
          </p:nvPr>
        </p:nvGraphicFramePr>
        <p:xfrm>
          <a:off x="3200074" y="800699"/>
          <a:ext cx="4768593" cy="563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768593">
                  <a:extLst>
                    <a:ext uri="{9D8B030D-6E8A-4147-A177-3AD203B41FA5}">
                      <a16:colId xmlns:a16="http://schemas.microsoft.com/office/drawing/2014/main" val="2690294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Quicksand" panose="020B0604020202020204" charset="0"/>
                        </a:rPr>
                        <a:t>PIELONERITIS</a:t>
                      </a:r>
                    </a:p>
                  </a:txBody>
                  <a:tcPr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Wingdings 3" panose="05040102010807070707" pitchFamily="18" charset="2"/>
                        <a:buNone/>
                        <a:tabLst>
                          <a:tab pos="269875" algn="l"/>
                        </a:tabLst>
                      </a:pPr>
                      <a:r>
                        <a:rPr lang="es-ES" sz="1100" b="1">
                          <a:latin typeface="Quicksand" panose="020B0604020202020204" charset="0"/>
                        </a:rPr>
                        <a:t>Inflamació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de l’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escorça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,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mèdul·la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i la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pelvis renal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per una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infecció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.</a:t>
                      </a:r>
                      <a:endParaRPr lang="es-ES" sz="1100" b="1">
                        <a:latin typeface="Quicksan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1510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831C134-D361-4D8B-85C3-6D3BA2DF3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18594"/>
              </p:ext>
            </p:extLst>
          </p:nvPr>
        </p:nvGraphicFramePr>
        <p:xfrm>
          <a:off x="580645" y="1516979"/>
          <a:ext cx="5238858" cy="731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238858">
                  <a:extLst>
                    <a:ext uri="{9D8B030D-6E8A-4147-A177-3AD203B41FA5}">
                      <a16:colId xmlns:a16="http://schemas.microsoft.com/office/drawing/2014/main" val="2690294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Quicksand" panose="020B0604020202020204" charset="0"/>
                        </a:rPr>
                        <a:t>CÀLCULS RENALS</a:t>
                      </a:r>
                    </a:p>
                  </a:txBody>
                  <a:tcPr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Són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pedretes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que es formen a la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pelvis renal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per algunes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sals d’orina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.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  <a:tabLst>
                          <a:tab pos="269875" algn="l"/>
                        </a:tabLst>
                      </a:pPr>
                      <a:r>
                        <a:rPr lang="es-ES" sz="1100" b="0" u="none">
                          <a:latin typeface="Quicksand" panose="020B0604020202020204" charset="0"/>
                        </a:rPr>
                        <a:t>El seu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moviment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genera un </a:t>
                      </a:r>
                      <a:r>
                        <a:rPr lang="es-ES" sz="1100" b="1" u="none">
                          <a:latin typeface="Quicksand" panose="020B0604020202020204" charset="0"/>
                        </a:rPr>
                        <a:t>dolor intens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 anomenat “</a:t>
                      </a:r>
                      <a:r>
                        <a:rPr lang="es-ES" sz="1100" b="1" u="none">
                          <a:solidFill>
                            <a:schemeClr val="accent4"/>
                          </a:solidFill>
                          <a:latin typeface="Quicksand" panose="020B0604020202020204" charset="0"/>
                        </a:rPr>
                        <a:t>còlic renal</a:t>
                      </a:r>
                      <a:r>
                        <a:rPr lang="es-ES" sz="1100" b="0" u="none">
                          <a:solidFill>
                            <a:schemeClr val="accent4"/>
                          </a:solidFill>
                          <a:latin typeface="Quicksand" panose="020B0604020202020204" charset="0"/>
                        </a:rPr>
                        <a:t> 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o </a:t>
                      </a:r>
                      <a:r>
                        <a:rPr lang="es-ES" sz="1100" b="1" u="none">
                          <a:solidFill>
                            <a:schemeClr val="accent4"/>
                          </a:solidFill>
                          <a:latin typeface="Quicksand" panose="020B0604020202020204" charset="0"/>
                        </a:rPr>
                        <a:t>nefrític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”.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15105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16618E1-563F-4F21-A456-CE73EECEC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02853"/>
              </p:ext>
            </p:extLst>
          </p:nvPr>
        </p:nvGraphicFramePr>
        <p:xfrm>
          <a:off x="580645" y="2400899"/>
          <a:ext cx="4931881" cy="563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931881">
                  <a:extLst>
                    <a:ext uri="{9D8B030D-6E8A-4147-A177-3AD203B41FA5}">
                      <a16:colId xmlns:a16="http://schemas.microsoft.com/office/drawing/2014/main" val="2690294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chemeClr val="tx1"/>
                          </a:solidFill>
                          <a:latin typeface="Quicksand" panose="020B0604020202020204" charset="0"/>
                        </a:rPr>
                        <a:t>INSUFICIÈNICIA RENAL</a:t>
                      </a:r>
                    </a:p>
                  </a:txBody>
                  <a:tcPr>
                    <a:solidFill>
                      <a:srgbClr val="FDE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71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4"/>
                        </a:buClr>
                        <a:buFont typeface="Wingdings 3" panose="05040102010807070707" pitchFamily="18" charset="2"/>
                        <a:buNone/>
                        <a:tabLst>
                          <a:tab pos="269875" algn="l"/>
                        </a:tabLst>
                      </a:pPr>
                      <a:r>
                        <a:rPr lang="es-ES" sz="1100" b="0">
                          <a:latin typeface="Quicksand" panose="020B0604020202020204" charset="0"/>
                        </a:rPr>
                        <a:t>És un </a:t>
                      </a:r>
                      <a:r>
                        <a:rPr lang="es-ES" sz="1100" b="1">
                          <a:latin typeface="Quicksand" panose="020B0604020202020204" charset="0"/>
                        </a:rPr>
                        <a:t>trastorn</a:t>
                      </a:r>
                      <a:r>
                        <a:rPr lang="es-ES" sz="1100" b="0">
                          <a:latin typeface="Quicksand" panose="020B0604020202020204" charset="0"/>
                        </a:rPr>
                        <a:t> caracteritzat per una </a:t>
                      </a:r>
                      <a:r>
                        <a:rPr lang="es-ES" sz="1100" b="0" u="sng">
                          <a:latin typeface="Quicksand" panose="020B0604020202020204" charset="0"/>
                        </a:rPr>
                        <a:t>disminució de la funció del renyó</a:t>
                      </a:r>
                      <a:r>
                        <a:rPr lang="es-ES" sz="1100" b="0" u="none">
                          <a:latin typeface="Quicksand" panose="020B0604020202020204" charset="0"/>
                        </a:rPr>
                        <a:t>.</a:t>
                      </a:r>
                      <a:endParaRPr lang="es-ES" sz="1100" b="0">
                        <a:latin typeface="Quicksan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15105"/>
                  </a:ext>
                </a:extLst>
              </a:tr>
            </a:tbl>
          </a:graphicData>
        </a:graphic>
      </p:graphicFrame>
      <p:sp>
        <p:nvSpPr>
          <p:cNvPr id="14" name="Google Shape;699;p14">
            <a:extLst>
              <a:ext uri="{FF2B5EF4-FFF2-40B4-BE49-F238E27FC236}">
                <a16:creationId xmlns:a16="http://schemas.microsoft.com/office/drawing/2014/main" id="{6356A92E-97F4-4AD4-8902-C586B169CB97}"/>
              </a:ext>
            </a:extLst>
          </p:cNvPr>
          <p:cNvSpPr txBox="1">
            <a:spLocks/>
          </p:cNvSpPr>
          <p:nvPr/>
        </p:nvSpPr>
        <p:spPr>
          <a:xfrm>
            <a:off x="830325" y="2999124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0850" indent="-450850">
              <a:lnSpc>
                <a:spcPct val="90000"/>
              </a:lnSpc>
              <a:buClr>
                <a:schemeClr val="accent4"/>
              </a:buClr>
              <a:buSzPct val="100000"/>
              <a:buFont typeface="+mj-lt"/>
              <a:buAutoNum type="arabicPeriod" startAt="11"/>
              <a:tabLst>
                <a:tab pos="358775" algn="l"/>
              </a:tabLst>
            </a:pPr>
            <a:r>
              <a:rPr lang="es-ES" sz="3600" b="1">
                <a:solidFill>
                  <a:schemeClr val="dk1"/>
                </a:solidFill>
                <a:latin typeface="Amatic SC"/>
                <a:cs typeface="Amatic SC"/>
                <a:sym typeface="Amatic SC"/>
              </a:rPr>
              <a:t>HÀBITS SALUDABLES DEL SISTEMA URINARI</a:t>
            </a:r>
          </a:p>
        </p:txBody>
      </p:sp>
      <p:sp>
        <p:nvSpPr>
          <p:cNvPr id="15" name="Google Shape;700;p14">
            <a:extLst>
              <a:ext uri="{FF2B5EF4-FFF2-40B4-BE49-F238E27FC236}">
                <a16:creationId xmlns:a16="http://schemas.microsoft.com/office/drawing/2014/main" id="{F5855B22-8264-44CA-A5FF-00D8ADA38FB6}"/>
              </a:ext>
            </a:extLst>
          </p:cNvPr>
          <p:cNvSpPr txBox="1">
            <a:spLocks/>
          </p:cNvSpPr>
          <p:nvPr/>
        </p:nvSpPr>
        <p:spPr>
          <a:xfrm>
            <a:off x="1086205" y="3549324"/>
            <a:ext cx="6751509" cy="140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Beure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líquids abundants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(1 ó 2L).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Tindre una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alimentació equilibrada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moderar el consum de sal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Evitar l’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automedicació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228600" indent="-228600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Mantindre una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higiene adequada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dels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genitals externs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per evitar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infeccions urinàries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9036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10017D-E140-404A-A8B3-D558D5C56822}"/>
              </a:ext>
            </a:extLst>
          </p:cNvPr>
          <p:cNvSpPr/>
          <p:nvPr/>
        </p:nvSpPr>
        <p:spPr>
          <a:xfrm>
            <a:off x="754024" y="893037"/>
            <a:ext cx="5333999" cy="38477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754025" y="28102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269875" lvl="0" indent="-2698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3600"/>
              <a:t>MEDI INTERN I L’APARELL CIRCULATORI</a:t>
            </a:r>
            <a:endParaRPr sz="360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843694" y="1277815"/>
            <a:ext cx="7437125" cy="24975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/>
              <a:t>Format per:</a:t>
            </a:r>
            <a:endParaRPr sz="1200"/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LÍQUID INTERSTICIAL</a:t>
            </a:r>
            <a:r>
              <a:rPr lang="es-ES" sz="1200" b="1"/>
              <a:t>:</a:t>
            </a:r>
            <a:r>
              <a:rPr lang="es-ES" sz="1200"/>
              <a:t> és el líquid que </a:t>
            </a:r>
            <a:r>
              <a:rPr lang="es-ES" sz="1200" b="1"/>
              <a:t>banya directament</a:t>
            </a:r>
            <a:r>
              <a:rPr lang="es-ES" sz="1200"/>
              <a:t> les </a:t>
            </a:r>
            <a:r>
              <a:rPr lang="es-ES" sz="1200" u="sng"/>
              <a:t>cèl·lules</a:t>
            </a:r>
            <a:r>
              <a:rPr lang="es-ES" sz="1200"/>
              <a:t>.</a:t>
            </a:r>
            <a:endParaRPr lang="es-ES" sz="1200" b="1"/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LA SANG (sistema circulatori sanguini)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</a:t>
            </a:r>
            <a:r>
              <a:rPr lang="es-ES" sz="1200"/>
              <a:t>de color </a:t>
            </a:r>
            <a:r>
              <a:rPr lang="es-ES" sz="1200" b="1">
                <a:solidFill>
                  <a:srgbClr val="FF0000"/>
                </a:solidFill>
              </a:rPr>
              <a:t>roig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"/>
            </a:pPr>
            <a:r>
              <a:rPr lang="es-ES" sz="1200" u="sng"/>
              <a:t>Transporta</a:t>
            </a:r>
            <a:r>
              <a:rPr lang="es-ES" sz="1200"/>
              <a:t> </a:t>
            </a:r>
            <a:r>
              <a:rPr lang="es-ES" sz="1200" b="1"/>
              <a:t>nutrients</a:t>
            </a:r>
            <a:r>
              <a:rPr lang="es-ES" sz="1200"/>
              <a:t> i </a:t>
            </a:r>
            <a:r>
              <a:rPr lang="es-ES" sz="1200" b="1"/>
              <a:t>oxígen</a:t>
            </a:r>
            <a:r>
              <a:rPr lang="es-ES" sz="1200"/>
              <a:t> per tot l’</a:t>
            </a:r>
            <a:r>
              <a:rPr lang="es-ES" sz="1200" u="sng"/>
              <a:t>organisme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"/>
            </a:pPr>
            <a:r>
              <a:rPr lang="es-ES" sz="1200" u="sng"/>
              <a:t>Recull</a:t>
            </a:r>
            <a:r>
              <a:rPr lang="es-ES" sz="1200"/>
              <a:t> les </a:t>
            </a:r>
            <a:r>
              <a:rPr lang="es-ES" sz="1200" b="1"/>
              <a:t>substàncies de rebuig</a:t>
            </a:r>
            <a:r>
              <a:rPr lang="es-ES" sz="1200"/>
              <a:t> per </a:t>
            </a:r>
            <a:r>
              <a:rPr lang="es-ES" sz="1200" u="sng"/>
              <a:t>expulsar-les</a:t>
            </a:r>
            <a:r>
              <a:rPr lang="es-ES" sz="1200"/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LA LIMFA (sistema circulatori limfàtic)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</a:t>
            </a:r>
            <a:r>
              <a:rPr lang="es-ES" sz="1200"/>
              <a:t>de color </a:t>
            </a:r>
            <a:r>
              <a:rPr lang="es-ES" sz="1200" b="1">
                <a:solidFill>
                  <a:schemeClr val="bg1">
                    <a:lumMod val="75000"/>
                  </a:schemeClr>
                </a:solidFill>
              </a:rPr>
              <a:t>blanquinós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u="sng"/>
              <a:t>Recull</a:t>
            </a:r>
            <a:r>
              <a:rPr lang="es-ES" sz="1200"/>
              <a:t> l’</a:t>
            </a:r>
            <a:r>
              <a:rPr lang="es-ES" sz="1200" b="1"/>
              <a:t>excés de líquid</a:t>
            </a:r>
            <a:r>
              <a:rPr lang="es-ES" sz="1200"/>
              <a:t> que </a:t>
            </a:r>
            <a:r>
              <a:rPr lang="es-ES" sz="1200" u="sng"/>
              <a:t>envolta les cèl·lules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u="sng"/>
              <a:t>Transporta</a:t>
            </a:r>
            <a:r>
              <a:rPr lang="es-ES" sz="1200"/>
              <a:t> els </a:t>
            </a:r>
            <a:r>
              <a:rPr lang="es-ES" sz="1200" b="1"/>
              <a:t>greixos</a:t>
            </a:r>
            <a:r>
              <a:rPr lang="es-ES" sz="1200"/>
              <a:t> que s’absorbeixen per l’</a:t>
            </a:r>
            <a:r>
              <a:rPr lang="es-ES" sz="1200" u="sng"/>
              <a:t>intestí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Forma part del </a:t>
            </a:r>
            <a:r>
              <a:rPr lang="es-ES" sz="1200" b="1"/>
              <a:t>sistema de defensa</a:t>
            </a:r>
            <a:r>
              <a:rPr lang="es-ES" sz="1200"/>
              <a:t> de l’organisme.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Desemboca en la </a:t>
            </a:r>
            <a:r>
              <a:rPr lang="es-ES" sz="1200" b="1"/>
              <a:t>sang</a:t>
            </a:r>
            <a:r>
              <a:rPr lang="es-ES" sz="1200"/>
              <a:t> (per això es fan analítiques de sang i no de limfa).</a:t>
            </a:r>
          </a:p>
        </p:txBody>
      </p:sp>
      <p:sp>
        <p:nvSpPr>
          <p:cNvPr id="701" name="Google Shape;701;p14"/>
          <p:cNvSpPr txBox="1">
            <a:spLocks noGrp="1"/>
          </p:cNvSpPr>
          <p:nvPr>
            <p:ph type="body" idx="1"/>
          </p:nvPr>
        </p:nvSpPr>
        <p:spPr>
          <a:xfrm>
            <a:off x="867998" y="893037"/>
            <a:ext cx="5220025" cy="384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 </a:t>
            </a:r>
            <a:r>
              <a:rPr lang="es-ES" sz="1200" b="1"/>
              <a:t>medi intern</a:t>
            </a:r>
            <a:r>
              <a:rPr lang="es-ES" sz="1200"/>
              <a:t> és el </a:t>
            </a:r>
            <a:r>
              <a:rPr lang="es-ES" sz="1200" b="1"/>
              <a:t>conjunt de líquids</a:t>
            </a:r>
            <a:r>
              <a:rPr lang="es-ES" sz="1200"/>
              <a:t> que </a:t>
            </a:r>
            <a:r>
              <a:rPr lang="es-ES" sz="1200" u="sng"/>
              <a:t>envolten les cèl·lules del cos</a:t>
            </a:r>
            <a:r>
              <a:rPr lang="es-ES" sz="1200"/>
              <a:t>.</a:t>
            </a:r>
            <a:endParaRPr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F3B3ABD-9455-4F6C-B82F-B3FAC39E0442}"/>
              </a:ext>
            </a:extLst>
          </p:cNvPr>
          <p:cNvCxnSpPr/>
          <p:nvPr/>
        </p:nvCxnSpPr>
        <p:spPr>
          <a:xfrm>
            <a:off x="792064" y="1358278"/>
            <a:ext cx="0" cy="1939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754025" y="28102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 startAt="2"/>
            </a:pPr>
            <a:r>
              <a:rPr lang="es-ES" sz="3600"/>
              <a:t>EL SISTEMA CIRCULATORI LIMFÀTIC</a:t>
            </a:r>
            <a:endParaRPr sz="360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853437" y="831224"/>
            <a:ext cx="7437125" cy="3214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/>
              <a:t>Format per:</a:t>
            </a:r>
            <a:endParaRPr sz="1200"/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CAPIL·LARS LIMFÀTICS</a:t>
            </a:r>
            <a:r>
              <a:rPr lang="es-ES" sz="1200" b="1"/>
              <a:t>:</a:t>
            </a:r>
            <a:r>
              <a:rPr lang="es-ES" sz="1200"/>
              <a:t> </a:t>
            </a:r>
            <a:r>
              <a:rPr lang="es-ES" sz="1200" b="1"/>
              <a:t>vasos cecs</a:t>
            </a:r>
            <a:r>
              <a:rPr lang="es-ES" sz="1200"/>
              <a:t> (sense eixida) que arrepleguen el </a:t>
            </a:r>
            <a:r>
              <a:rPr lang="es-ES" sz="1200" u="sng"/>
              <a:t>líquid sobrant que envolta les cèl·lules</a:t>
            </a:r>
            <a:r>
              <a:rPr lang="es-ES" sz="1200"/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VASOS LIMFÀTICS</a:t>
            </a:r>
            <a:r>
              <a:rPr lang="es-ES" sz="1200" b="1"/>
              <a:t>: </a:t>
            </a:r>
            <a:r>
              <a:rPr lang="es-ES" sz="1200"/>
              <a:t>són </a:t>
            </a:r>
            <a:r>
              <a:rPr lang="es-ES" sz="1200" b="1"/>
              <a:t>vasos</a:t>
            </a:r>
            <a:r>
              <a:rPr lang="es-ES" sz="1200"/>
              <a:t> de </a:t>
            </a:r>
            <a:r>
              <a:rPr lang="es-ES" sz="1200" u="sng"/>
              <a:t>major tamany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Tenen </a:t>
            </a:r>
            <a:r>
              <a:rPr lang="es-ES" sz="1200" b="1"/>
              <a:t>vàlvules</a:t>
            </a:r>
            <a:r>
              <a:rPr lang="es-ES" sz="1200"/>
              <a:t> per evitar el </a:t>
            </a:r>
            <a:r>
              <a:rPr lang="es-ES" sz="1200" u="sng"/>
              <a:t>retorn de la limfa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Desemboquen en la </a:t>
            </a:r>
            <a:r>
              <a:rPr lang="es-ES" sz="1200" b="1"/>
              <a:t>sang</a:t>
            </a:r>
            <a:r>
              <a:rPr lang="es-ES" sz="1200"/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GANGLIS LIMFÀTICS</a:t>
            </a:r>
            <a:r>
              <a:rPr lang="es-ES" sz="1200" b="1"/>
              <a:t>:</a:t>
            </a:r>
            <a:r>
              <a:rPr lang="es-ES" sz="1200"/>
              <a:t> </a:t>
            </a:r>
            <a:r>
              <a:rPr lang="es-ES" sz="1200" b="1">
                <a:solidFill>
                  <a:schemeClr val="accent4"/>
                </a:solidFill>
              </a:rPr>
              <a:t>nòduls</a:t>
            </a:r>
            <a:r>
              <a:rPr lang="es-ES" sz="1200"/>
              <a:t> que es troben als </a:t>
            </a:r>
            <a:r>
              <a:rPr lang="es-ES" sz="1200" u="sng"/>
              <a:t>vasos limfàtics</a:t>
            </a:r>
            <a:r>
              <a:rPr lang="es-ES" sz="1200"/>
              <a:t> (coll, engonals, axil·les).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Produeixen </a:t>
            </a:r>
            <a:r>
              <a:rPr lang="es-ES" sz="1200" b="1"/>
              <a:t>cèl·lules defensives</a:t>
            </a:r>
            <a:r>
              <a:rPr lang="es-ES" sz="1200"/>
              <a:t> </a:t>
            </a:r>
            <a:r>
              <a:rPr lang="es-ES" sz="1200">
                <a:solidFill>
                  <a:schemeClr val="accent4"/>
                </a:solidFill>
                <a:sym typeface="Wingdings" panose="05000000000000000000" pitchFamily="2" charset="2"/>
              </a:rPr>
              <a:t></a:t>
            </a:r>
            <a:r>
              <a:rPr lang="es-ES" sz="1200">
                <a:sym typeface="Wingdings" panose="05000000000000000000" pitchFamily="2" charset="2"/>
              </a:rPr>
              <a:t> </a:t>
            </a:r>
            <a:r>
              <a:rPr lang="es-ES" sz="1200" u="sng">
                <a:sym typeface="Wingdings" panose="05000000000000000000" pitchFamily="2" charset="2"/>
              </a:rPr>
              <a:t>augmenten</a:t>
            </a:r>
            <a:r>
              <a:rPr lang="es-ES" sz="1200">
                <a:sym typeface="Wingdings" panose="05000000000000000000" pitchFamily="2" charset="2"/>
              </a:rPr>
              <a:t> i es poden </a:t>
            </a:r>
            <a:r>
              <a:rPr lang="es-ES" sz="1200" u="sng">
                <a:sym typeface="Wingdings" panose="05000000000000000000" pitchFamily="2" charset="2"/>
              </a:rPr>
              <a:t>palpar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sym typeface="Wingdings" panose="05000000000000000000" pitchFamily="2" charset="2"/>
              </a:rPr>
              <a:t>LA LIMFA</a:t>
            </a:r>
            <a:r>
              <a:rPr lang="es-ES" sz="1200" b="1">
                <a:sym typeface="Wingdings" panose="05000000000000000000" pitchFamily="2" charset="2"/>
              </a:rPr>
              <a:t>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ym typeface="Wingdings" panose="05000000000000000000" pitchFamily="2" charset="2"/>
              </a:rPr>
              <a:t>Formada per: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"/>
            </a:pPr>
            <a:r>
              <a:rPr lang="es-ES" sz="1200" b="1">
                <a:sym typeface="Wingdings" panose="05000000000000000000" pitchFamily="2" charset="2"/>
              </a:rPr>
              <a:t>líquid intersticial </a:t>
            </a:r>
            <a:r>
              <a:rPr lang="es-ES" sz="1200">
                <a:sym typeface="Wingdings" panose="05000000000000000000" pitchFamily="2" charset="2"/>
              </a:rPr>
              <a:t>sobrant.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"/>
            </a:pPr>
            <a:r>
              <a:rPr lang="es-ES" sz="1200" b="1">
                <a:sym typeface="Wingdings" panose="05000000000000000000" pitchFamily="2" charset="2"/>
              </a:rPr>
              <a:t>greixos</a:t>
            </a:r>
            <a:r>
              <a:rPr lang="es-ES" sz="1200">
                <a:sym typeface="Wingdings" panose="05000000000000000000" pitchFamily="2" charset="2"/>
              </a:rPr>
              <a:t> absorbits a l’</a:t>
            </a:r>
            <a:r>
              <a:rPr lang="es-ES" sz="1200" u="sng">
                <a:sym typeface="Wingdings" panose="05000000000000000000" pitchFamily="2" charset="2"/>
              </a:rPr>
              <a:t>intestí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"/>
            </a:pPr>
            <a:r>
              <a:rPr lang="es-ES" sz="1200" b="1">
                <a:sym typeface="Wingdings" panose="05000000000000000000" pitchFamily="2" charset="2"/>
              </a:rPr>
              <a:t>cèl·lules</a:t>
            </a:r>
            <a:r>
              <a:rPr lang="es-ES" sz="1200">
                <a:sym typeface="Wingdings" panose="05000000000000000000" pitchFamily="2" charset="2"/>
              </a:rPr>
              <a:t> del </a:t>
            </a:r>
            <a:r>
              <a:rPr lang="es-ES" sz="1200" u="sng">
                <a:sym typeface="Wingdings" panose="05000000000000000000" pitchFamily="2" charset="2"/>
              </a:rPr>
              <a:t>sistema de defensa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F3B3ABD-9455-4F6C-B82F-B3FAC39E0442}"/>
              </a:ext>
            </a:extLst>
          </p:cNvPr>
          <p:cNvCxnSpPr/>
          <p:nvPr/>
        </p:nvCxnSpPr>
        <p:spPr>
          <a:xfrm>
            <a:off x="801807" y="911688"/>
            <a:ext cx="0" cy="1939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Google Shape;700;p14">
            <a:extLst>
              <a:ext uri="{FF2B5EF4-FFF2-40B4-BE49-F238E27FC236}">
                <a16:creationId xmlns:a16="http://schemas.microsoft.com/office/drawing/2014/main" id="{E1916D5C-0C9A-45BE-9347-876B2020A60A}"/>
              </a:ext>
            </a:extLst>
          </p:cNvPr>
          <p:cNvSpPr txBox="1">
            <a:spLocks/>
          </p:cNvSpPr>
          <p:nvPr/>
        </p:nvSpPr>
        <p:spPr>
          <a:xfrm>
            <a:off x="3963783" y="3136217"/>
            <a:ext cx="4718346" cy="161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ym typeface="Wingdings" panose="05000000000000000000" pitchFamily="2" charset="2"/>
              </a:rPr>
              <a:t>Amb les següents característiques: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ym typeface="Wingdings" panose="05000000000000000000" pitchFamily="2" charset="2"/>
              </a:rPr>
              <a:t>Només circula en </a:t>
            </a:r>
            <a:r>
              <a:rPr lang="es-ES" sz="1200" b="1">
                <a:sym typeface="Wingdings" panose="05000000000000000000" pitchFamily="2" charset="2"/>
              </a:rPr>
              <a:t>un sentit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ym typeface="Wingdings" panose="05000000000000000000" pitchFamily="2" charset="2"/>
              </a:rPr>
              <a:t>Impulsada per:</a:t>
            </a:r>
          </a:p>
          <a:p>
            <a:pPr marL="1433513" lvl="3" indent="-61913">
              <a:buClr>
                <a:schemeClr val="accent4"/>
              </a:buClr>
              <a:buSzPct val="70000"/>
              <a:buFont typeface="Caveat"/>
              <a:buChar char="›"/>
            </a:pPr>
            <a:r>
              <a:rPr lang="es-ES" sz="1200" b="1">
                <a:sym typeface="Wingdings" panose="05000000000000000000" pitchFamily="2" charset="2"/>
              </a:rPr>
              <a:t>contraccions</a:t>
            </a:r>
            <a:r>
              <a:rPr lang="es-ES" sz="1200">
                <a:sym typeface="Wingdings" panose="05000000000000000000" pitchFamily="2" charset="2"/>
              </a:rPr>
              <a:t> dels </a:t>
            </a:r>
            <a:r>
              <a:rPr lang="es-ES" sz="1200" u="sng">
                <a:sym typeface="Wingdings" panose="05000000000000000000" pitchFamily="2" charset="2"/>
              </a:rPr>
              <a:t>vasos limfàtics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433513" lvl="3" indent="-61913">
              <a:buClr>
                <a:schemeClr val="accent4"/>
              </a:buClr>
              <a:buSzPct val="70000"/>
              <a:buFont typeface="Caveat"/>
              <a:buChar char="›"/>
            </a:pPr>
            <a:r>
              <a:rPr lang="es-ES" sz="1200" b="1">
                <a:sym typeface="Wingdings" panose="05000000000000000000" pitchFamily="2" charset="2"/>
              </a:rPr>
              <a:t>contraccions </a:t>
            </a:r>
            <a:r>
              <a:rPr lang="es-ES" sz="1200">
                <a:sym typeface="Wingdings" panose="05000000000000000000" pitchFamily="2" charset="2"/>
              </a:rPr>
              <a:t>dels </a:t>
            </a:r>
            <a:r>
              <a:rPr lang="es-ES" sz="1200" u="sng">
                <a:sym typeface="Wingdings" panose="05000000000000000000" pitchFamily="2" charset="2"/>
              </a:rPr>
              <a:t>músculs esquelètics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433513" lvl="3" indent="-61913">
              <a:buClr>
                <a:schemeClr val="accent4"/>
              </a:buClr>
              <a:buSzPct val="70000"/>
              <a:buFont typeface="Caveat"/>
              <a:buChar char="›"/>
            </a:pPr>
            <a:r>
              <a:rPr lang="es-ES" sz="1200" b="1">
                <a:sym typeface="Wingdings" panose="05000000000000000000" pitchFamily="2" charset="2"/>
              </a:rPr>
              <a:t>moviments respiratoris</a:t>
            </a:r>
            <a:r>
              <a:rPr lang="es-ES" sz="1200">
                <a:sym typeface="Wingdings" panose="05000000000000000000" pitchFamily="2" charset="2"/>
              </a:rPr>
              <a:t> del </a:t>
            </a:r>
            <a:r>
              <a:rPr lang="es-ES" sz="1200" u="sng">
                <a:sym typeface="Wingdings" panose="05000000000000000000" pitchFamily="2" charset="2"/>
              </a:rPr>
              <a:t>tórax</a:t>
            </a:r>
            <a:r>
              <a:rPr lang="es-ES" sz="1200">
                <a:sym typeface="Wingdings" panose="05000000000000000000" pitchFamily="2" charset="2"/>
              </a:rPr>
              <a:t>.</a:t>
            </a:r>
          </a:p>
          <a:p>
            <a:pPr marL="1433513" lvl="3" indent="-61913">
              <a:buClr>
                <a:schemeClr val="accent4"/>
              </a:buClr>
              <a:buSzPct val="70000"/>
              <a:buFont typeface="Caveat"/>
              <a:buChar char="›"/>
            </a:pPr>
            <a:r>
              <a:rPr lang="es-ES" sz="1200" b="1">
                <a:sym typeface="Wingdings" panose="05000000000000000000" pitchFamily="2" charset="2"/>
              </a:rPr>
              <a:t>força de la gravetat</a:t>
            </a:r>
            <a:r>
              <a:rPr lang="es-ES" sz="1200">
                <a:sym typeface="Wingdings" panose="05000000000000000000" pitchFamily="2" charset="2"/>
              </a:rPr>
              <a:t> (cau).</a:t>
            </a:r>
            <a:endParaRPr lang="es-ES" sz="1200" b="1">
              <a:sym typeface="Wingdings" panose="05000000000000000000" pitchFamily="2" charset="2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6D99C1F-ABDF-4693-B1FF-578038DF8EDF}"/>
              </a:ext>
            </a:extLst>
          </p:cNvPr>
          <p:cNvCxnSpPr/>
          <p:nvPr/>
        </p:nvCxnSpPr>
        <p:spPr>
          <a:xfrm>
            <a:off x="5604164" y="1612429"/>
            <a:ext cx="1891146" cy="0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84A6023-5CE5-4F6A-BBC2-97408AF268FF}"/>
              </a:ext>
            </a:extLst>
          </p:cNvPr>
          <p:cNvCxnSpPr/>
          <p:nvPr/>
        </p:nvCxnSpPr>
        <p:spPr>
          <a:xfrm>
            <a:off x="5604164" y="2007283"/>
            <a:ext cx="1891146" cy="0"/>
          </a:xfrm>
          <a:prstGeom prst="line">
            <a:avLst/>
          </a:prstGeom>
          <a:ln>
            <a:solidFill>
              <a:srgbClr val="FFCC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0B8BFED-0CA0-4D89-AEC1-5E620A7CE9C1}"/>
              </a:ext>
            </a:extLst>
          </p:cNvPr>
          <p:cNvSpPr/>
          <p:nvPr/>
        </p:nvSpPr>
        <p:spPr>
          <a:xfrm rot="10800000">
            <a:off x="5969369" y="1653936"/>
            <a:ext cx="50432" cy="353347"/>
          </a:xfrm>
          <a:custGeom>
            <a:avLst/>
            <a:gdLst>
              <a:gd name="connsiteX0" fmla="*/ 29650 w 50432"/>
              <a:gd name="connsiteY0" fmla="*/ 0 h 353347"/>
              <a:gd name="connsiteX1" fmla="*/ 1941 w 50432"/>
              <a:gd name="connsiteY1" fmla="*/ 34636 h 353347"/>
              <a:gd name="connsiteX2" fmla="*/ 8868 w 50432"/>
              <a:gd name="connsiteY2" fmla="*/ 145472 h 353347"/>
              <a:gd name="connsiteX3" fmla="*/ 22723 w 50432"/>
              <a:gd name="connsiteY3" fmla="*/ 166254 h 353347"/>
              <a:gd name="connsiteX4" fmla="*/ 50432 w 50432"/>
              <a:gd name="connsiteY4" fmla="*/ 173181 h 353347"/>
              <a:gd name="connsiteX5" fmla="*/ 43504 w 50432"/>
              <a:gd name="connsiteY5" fmla="*/ 193963 h 353347"/>
              <a:gd name="connsiteX6" fmla="*/ 29650 w 50432"/>
              <a:gd name="connsiteY6" fmla="*/ 214745 h 353347"/>
              <a:gd name="connsiteX7" fmla="*/ 22723 w 50432"/>
              <a:gd name="connsiteY7" fmla="*/ 242454 h 353347"/>
              <a:gd name="connsiteX8" fmla="*/ 15795 w 50432"/>
              <a:gd name="connsiteY8" fmla="*/ 263236 h 353347"/>
              <a:gd name="connsiteX9" fmla="*/ 22723 w 50432"/>
              <a:gd name="connsiteY9" fmla="*/ 332509 h 353347"/>
              <a:gd name="connsiteX10" fmla="*/ 36577 w 50432"/>
              <a:gd name="connsiteY10" fmla="*/ 353291 h 35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2" h="353347">
                <a:moveTo>
                  <a:pt x="29650" y="0"/>
                </a:moveTo>
                <a:cubicBezTo>
                  <a:pt x="20414" y="11545"/>
                  <a:pt x="4032" y="19999"/>
                  <a:pt x="1941" y="34636"/>
                </a:cubicBezTo>
                <a:cubicBezTo>
                  <a:pt x="-3294" y="71281"/>
                  <a:pt x="3095" y="108908"/>
                  <a:pt x="8868" y="145472"/>
                </a:cubicBezTo>
                <a:cubicBezTo>
                  <a:pt x="10167" y="153696"/>
                  <a:pt x="15796" y="161636"/>
                  <a:pt x="22723" y="166254"/>
                </a:cubicBezTo>
                <a:cubicBezTo>
                  <a:pt x="30645" y="171535"/>
                  <a:pt x="41196" y="170872"/>
                  <a:pt x="50432" y="173181"/>
                </a:cubicBezTo>
                <a:cubicBezTo>
                  <a:pt x="48123" y="180108"/>
                  <a:pt x="46770" y="187432"/>
                  <a:pt x="43504" y="193963"/>
                </a:cubicBezTo>
                <a:cubicBezTo>
                  <a:pt x="39781" y="201410"/>
                  <a:pt x="32929" y="207093"/>
                  <a:pt x="29650" y="214745"/>
                </a:cubicBezTo>
                <a:cubicBezTo>
                  <a:pt x="25900" y="223496"/>
                  <a:pt x="25339" y="233300"/>
                  <a:pt x="22723" y="242454"/>
                </a:cubicBezTo>
                <a:cubicBezTo>
                  <a:pt x="20717" y="249475"/>
                  <a:pt x="18104" y="256309"/>
                  <a:pt x="15795" y="263236"/>
                </a:cubicBezTo>
                <a:cubicBezTo>
                  <a:pt x="18104" y="286327"/>
                  <a:pt x="19194" y="309573"/>
                  <a:pt x="22723" y="332509"/>
                </a:cubicBezTo>
                <a:cubicBezTo>
                  <a:pt x="26257" y="355482"/>
                  <a:pt x="23652" y="353291"/>
                  <a:pt x="36577" y="353291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BA15DCAA-C7C4-4933-A95D-2C33557F80A6}"/>
              </a:ext>
            </a:extLst>
          </p:cNvPr>
          <p:cNvSpPr/>
          <p:nvPr/>
        </p:nvSpPr>
        <p:spPr>
          <a:xfrm rot="10800000">
            <a:off x="7058708" y="1653935"/>
            <a:ext cx="50432" cy="353347"/>
          </a:xfrm>
          <a:custGeom>
            <a:avLst/>
            <a:gdLst>
              <a:gd name="connsiteX0" fmla="*/ 29650 w 50432"/>
              <a:gd name="connsiteY0" fmla="*/ 0 h 353347"/>
              <a:gd name="connsiteX1" fmla="*/ 1941 w 50432"/>
              <a:gd name="connsiteY1" fmla="*/ 34636 h 353347"/>
              <a:gd name="connsiteX2" fmla="*/ 8868 w 50432"/>
              <a:gd name="connsiteY2" fmla="*/ 145472 h 353347"/>
              <a:gd name="connsiteX3" fmla="*/ 22723 w 50432"/>
              <a:gd name="connsiteY3" fmla="*/ 166254 h 353347"/>
              <a:gd name="connsiteX4" fmla="*/ 50432 w 50432"/>
              <a:gd name="connsiteY4" fmla="*/ 173181 h 353347"/>
              <a:gd name="connsiteX5" fmla="*/ 43504 w 50432"/>
              <a:gd name="connsiteY5" fmla="*/ 193963 h 353347"/>
              <a:gd name="connsiteX6" fmla="*/ 29650 w 50432"/>
              <a:gd name="connsiteY6" fmla="*/ 214745 h 353347"/>
              <a:gd name="connsiteX7" fmla="*/ 22723 w 50432"/>
              <a:gd name="connsiteY7" fmla="*/ 242454 h 353347"/>
              <a:gd name="connsiteX8" fmla="*/ 15795 w 50432"/>
              <a:gd name="connsiteY8" fmla="*/ 263236 h 353347"/>
              <a:gd name="connsiteX9" fmla="*/ 22723 w 50432"/>
              <a:gd name="connsiteY9" fmla="*/ 332509 h 353347"/>
              <a:gd name="connsiteX10" fmla="*/ 36577 w 50432"/>
              <a:gd name="connsiteY10" fmla="*/ 353291 h 35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2" h="353347">
                <a:moveTo>
                  <a:pt x="29650" y="0"/>
                </a:moveTo>
                <a:cubicBezTo>
                  <a:pt x="20414" y="11545"/>
                  <a:pt x="4032" y="19999"/>
                  <a:pt x="1941" y="34636"/>
                </a:cubicBezTo>
                <a:cubicBezTo>
                  <a:pt x="-3294" y="71281"/>
                  <a:pt x="3095" y="108908"/>
                  <a:pt x="8868" y="145472"/>
                </a:cubicBezTo>
                <a:cubicBezTo>
                  <a:pt x="10167" y="153696"/>
                  <a:pt x="15796" y="161636"/>
                  <a:pt x="22723" y="166254"/>
                </a:cubicBezTo>
                <a:cubicBezTo>
                  <a:pt x="30645" y="171535"/>
                  <a:pt x="41196" y="170872"/>
                  <a:pt x="50432" y="173181"/>
                </a:cubicBezTo>
                <a:cubicBezTo>
                  <a:pt x="48123" y="180108"/>
                  <a:pt x="46770" y="187432"/>
                  <a:pt x="43504" y="193963"/>
                </a:cubicBezTo>
                <a:cubicBezTo>
                  <a:pt x="39781" y="201410"/>
                  <a:pt x="32929" y="207093"/>
                  <a:pt x="29650" y="214745"/>
                </a:cubicBezTo>
                <a:cubicBezTo>
                  <a:pt x="25900" y="223496"/>
                  <a:pt x="25339" y="233300"/>
                  <a:pt x="22723" y="242454"/>
                </a:cubicBezTo>
                <a:cubicBezTo>
                  <a:pt x="20717" y="249475"/>
                  <a:pt x="18104" y="256309"/>
                  <a:pt x="15795" y="263236"/>
                </a:cubicBezTo>
                <a:cubicBezTo>
                  <a:pt x="18104" y="286327"/>
                  <a:pt x="19194" y="309573"/>
                  <a:pt x="22723" y="332509"/>
                </a:cubicBezTo>
                <a:cubicBezTo>
                  <a:pt x="26257" y="355482"/>
                  <a:pt x="23652" y="353291"/>
                  <a:pt x="36577" y="353291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6FF6A50-3088-4AC4-8F28-40DB5C7A9088}"/>
              </a:ext>
            </a:extLst>
          </p:cNvPr>
          <p:cNvSpPr/>
          <p:nvPr/>
        </p:nvSpPr>
        <p:spPr>
          <a:xfrm rot="10800000">
            <a:off x="6493992" y="1633183"/>
            <a:ext cx="50432" cy="353347"/>
          </a:xfrm>
          <a:custGeom>
            <a:avLst/>
            <a:gdLst>
              <a:gd name="connsiteX0" fmla="*/ 29650 w 50432"/>
              <a:gd name="connsiteY0" fmla="*/ 0 h 353347"/>
              <a:gd name="connsiteX1" fmla="*/ 1941 w 50432"/>
              <a:gd name="connsiteY1" fmla="*/ 34636 h 353347"/>
              <a:gd name="connsiteX2" fmla="*/ 8868 w 50432"/>
              <a:gd name="connsiteY2" fmla="*/ 145472 h 353347"/>
              <a:gd name="connsiteX3" fmla="*/ 22723 w 50432"/>
              <a:gd name="connsiteY3" fmla="*/ 166254 h 353347"/>
              <a:gd name="connsiteX4" fmla="*/ 50432 w 50432"/>
              <a:gd name="connsiteY4" fmla="*/ 173181 h 353347"/>
              <a:gd name="connsiteX5" fmla="*/ 43504 w 50432"/>
              <a:gd name="connsiteY5" fmla="*/ 193963 h 353347"/>
              <a:gd name="connsiteX6" fmla="*/ 29650 w 50432"/>
              <a:gd name="connsiteY6" fmla="*/ 214745 h 353347"/>
              <a:gd name="connsiteX7" fmla="*/ 22723 w 50432"/>
              <a:gd name="connsiteY7" fmla="*/ 242454 h 353347"/>
              <a:gd name="connsiteX8" fmla="*/ 15795 w 50432"/>
              <a:gd name="connsiteY8" fmla="*/ 263236 h 353347"/>
              <a:gd name="connsiteX9" fmla="*/ 22723 w 50432"/>
              <a:gd name="connsiteY9" fmla="*/ 332509 h 353347"/>
              <a:gd name="connsiteX10" fmla="*/ 36577 w 50432"/>
              <a:gd name="connsiteY10" fmla="*/ 353291 h 35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32" h="353347">
                <a:moveTo>
                  <a:pt x="29650" y="0"/>
                </a:moveTo>
                <a:cubicBezTo>
                  <a:pt x="20414" y="11545"/>
                  <a:pt x="4032" y="19999"/>
                  <a:pt x="1941" y="34636"/>
                </a:cubicBezTo>
                <a:cubicBezTo>
                  <a:pt x="-3294" y="71281"/>
                  <a:pt x="3095" y="108908"/>
                  <a:pt x="8868" y="145472"/>
                </a:cubicBezTo>
                <a:cubicBezTo>
                  <a:pt x="10167" y="153696"/>
                  <a:pt x="15796" y="161636"/>
                  <a:pt x="22723" y="166254"/>
                </a:cubicBezTo>
                <a:cubicBezTo>
                  <a:pt x="30645" y="171535"/>
                  <a:pt x="41196" y="170872"/>
                  <a:pt x="50432" y="173181"/>
                </a:cubicBezTo>
                <a:cubicBezTo>
                  <a:pt x="48123" y="180108"/>
                  <a:pt x="46770" y="187432"/>
                  <a:pt x="43504" y="193963"/>
                </a:cubicBezTo>
                <a:cubicBezTo>
                  <a:pt x="39781" y="201410"/>
                  <a:pt x="32929" y="207093"/>
                  <a:pt x="29650" y="214745"/>
                </a:cubicBezTo>
                <a:cubicBezTo>
                  <a:pt x="25900" y="223496"/>
                  <a:pt x="25339" y="233300"/>
                  <a:pt x="22723" y="242454"/>
                </a:cubicBezTo>
                <a:cubicBezTo>
                  <a:pt x="20717" y="249475"/>
                  <a:pt x="18104" y="256309"/>
                  <a:pt x="15795" y="263236"/>
                </a:cubicBezTo>
                <a:cubicBezTo>
                  <a:pt x="18104" y="286327"/>
                  <a:pt x="19194" y="309573"/>
                  <a:pt x="22723" y="332509"/>
                </a:cubicBezTo>
                <a:cubicBezTo>
                  <a:pt x="26257" y="355482"/>
                  <a:pt x="23652" y="353291"/>
                  <a:pt x="36577" y="353291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D5D600-04BB-413A-BCCE-F47ADDF328C0}"/>
              </a:ext>
            </a:extLst>
          </p:cNvPr>
          <p:cNvSpPr txBox="1"/>
          <p:nvPr/>
        </p:nvSpPr>
        <p:spPr>
          <a:xfrm>
            <a:off x="7058707" y="1679051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FFCCCC"/>
                </a:solidFill>
                <a:latin typeface="Barlow Light" panose="020B0604020202020204" charset="0"/>
              </a:rPr>
              <a:t>vàlvules</a:t>
            </a:r>
          </a:p>
        </p:txBody>
      </p:sp>
    </p:spTree>
    <p:extLst>
      <p:ext uri="{BB962C8B-B14F-4D97-AF65-F5344CB8AC3E}">
        <p14:creationId xmlns:p14="http://schemas.microsoft.com/office/powerpoint/2010/main" val="319196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 startAt="3"/>
            </a:pPr>
            <a:r>
              <a:rPr lang="es-ES" sz="3600"/>
              <a:t>LA SANG</a:t>
            </a:r>
            <a:endParaRPr sz="360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15A809-85D6-4901-BE39-67C1D19856D8}"/>
              </a:ext>
            </a:extLst>
          </p:cNvPr>
          <p:cNvSpPr/>
          <p:nvPr/>
        </p:nvSpPr>
        <p:spPr>
          <a:xfrm>
            <a:off x="691680" y="728762"/>
            <a:ext cx="3104466" cy="38477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oogle Shape;700;p14">
            <a:extLst>
              <a:ext uri="{FF2B5EF4-FFF2-40B4-BE49-F238E27FC236}">
                <a16:creationId xmlns:a16="http://schemas.microsoft.com/office/drawing/2014/main" id="{930DB74F-A62D-46B4-AFCF-F691C0B356B4}"/>
              </a:ext>
            </a:extLst>
          </p:cNvPr>
          <p:cNvSpPr txBox="1">
            <a:spLocks/>
          </p:cNvSpPr>
          <p:nvPr/>
        </p:nvSpPr>
        <p:spPr>
          <a:xfrm>
            <a:off x="781350" y="1113540"/>
            <a:ext cx="4864378" cy="177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es-ES" sz="1200"/>
              <a:t>Format per: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EL PLASMA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líquid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</a:t>
            </a:r>
            <a:r>
              <a:rPr lang="es-ES" sz="1200" b="1">
                <a:solidFill>
                  <a:schemeClr val="accent5">
                    <a:lumMod val="75000"/>
                  </a:schemeClr>
                </a:solidFill>
                <a:uFill>
                  <a:solidFill>
                    <a:schemeClr val="accent4"/>
                  </a:solidFill>
                </a:uFill>
              </a:rPr>
              <a:t>groguenc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que representa el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55% 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de la sang.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Compost per: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 b="1"/>
              <a:t>Aigua</a:t>
            </a:r>
            <a:endParaRPr lang="es-ES" sz="1200"/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 b="1"/>
              <a:t>Substàncies dissoltes</a:t>
            </a:r>
            <a:r>
              <a:rPr lang="es-ES" sz="1200"/>
              <a:t> (proteínes, hormones...)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CÈL·LULES SANGUÍNIES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formen el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45%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restant de la sang.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Es formen a la </a:t>
            </a:r>
            <a:r>
              <a:rPr lang="es-ES" sz="1200" b="1"/>
              <a:t>mèdul·la òssia roja</a:t>
            </a:r>
            <a:r>
              <a:rPr lang="es-ES" sz="1200"/>
              <a:t> a l’</a:t>
            </a:r>
            <a:r>
              <a:rPr lang="es-ES" sz="1200" u="sng"/>
              <a:t>interior del fémur</a:t>
            </a:r>
            <a:r>
              <a:rPr lang="es-ES" sz="1200"/>
              <a:t>.</a:t>
            </a:r>
          </a:p>
        </p:txBody>
      </p:sp>
      <p:sp>
        <p:nvSpPr>
          <p:cNvPr id="20" name="Google Shape;701;p14">
            <a:extLst>
              <a:ext uri="{FF2B5EF4-FFF2-40B4-BE49-F238E27FC236}">
                <a16:creationId xmlns:a16="http://schemas.microsoft.com/office/drawing/2014/main" id="{D60D524F-C4BD-4501-A419-4E78C75E2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5653" y="728762"/>
            <a:ext cx="2990493" cy="384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La </a:t>
            </a:r>
            <a:r>
              <a:rPr lang="es-ES" sz="1200" b="1"/>
              <a:t>sang</a:t>
            </a:r>
            <a:r>
              <a:rPr lang="es-ES" sz="1200"/>
              <a:t> és un </a:t>
            </a:r>
            <a:r>
              <a:rPr lang="es-ES" sz="1200" b="1"/>
              <a:t>líquid viscós</a:t>
            </a:r>
            <a:r>
              <a:rPr lang="es-ES" sz="1200"/>
              <a:t> de color </a:t>
            </a:r>
            <a:r>
              <a:rPr lang="es-ES" sz="1200" b="1">
                <a:solidFill>
                  <a:srgbClr val="FF0000"/>
                </a:solidFill>
              </a:rPr>
              <a:t>roig</a:t>
            </a:r>
            <a:r>
              <a:rPr lang="es-ES" sz="1200"/>
              <a:t>.</a:t>
            </a:r>
            <a:endParaRPr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AD24931-A25D-454E-9F29-F20174D8664E}"/>
              </a:ext>
            </a:extLst>
          </p:cNvPr>
          <p:cNvCxnSpPr/>
          <p:nvPr/>
        </p:nvCxnSpPr>
        <p:spPr>
          <a:xfrm>
            <a:off x="729719" y="1194003"/>
            <a:ext cx="0" cy="1939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E339F00-E236-40F0-A199-171BBBE4E908}"/>
              </a:ext>
            </a:extLst>
          </p:cNvPr>
          <p:cNvSpPr txBox="1"/>
          <p:nvPr/>
        </p:nvSpPr>
        <p:spPr>
          <a:xfrm>
            <a:off x="852056" y="280059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TIPUS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D2D51EE8-D0A0-4945-AD84-FDA526007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37759"/>
              </p:ext>
            </p:extLst>
          </p:nvPr>
        </p:nvGraphicFramePr>
        <p:xfrm>
          <a:off x="363660" y="3139152"/>
          <a:ext cx="8416629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86884">
                  <a:extLst>
                    <a:ext uri="{9D8B030D-6E8A-4147-A177-3AD203B41FA5}">
                      <a16:colId xmlns:a16="http://schemas.microsoft.com/office/drawing/2014/main" val="665352810"/>
                    </a:ext>
                  </a:extLst>
                </a:gridCol>
                <a:gridCol w="3373582">
                  <a:extLst>
                    <a:ext uri="{9D8B030D-6E8A-4147-A177-3AD203B41FA5}">
                      <a16:colId xmlns:a16="http://schemas.microsoft.com/office/drawing/2014/main" val="1180367227"/>
                    </a:ext>
                  </a:extLst>
                </a:gridCol>
                <a:gridCol w="2556163">
                  <a:extLst>
                    <a:ext uri="{9D8B030D-6E8A-4147-A177-3AD203B41FA5}">
                      <a16:colId xmlns:a16="http://schemas.microsoft.com/office/drawing/2014/main" val="3754941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Quicksand" panose="020B0604020202020204" charset="0"/>
                        </a:rPr>
                        <a:t>LEUCÒCITS/GLÒBULS BLANCS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Quicksand" panose="020B0604020202020204" charset="0"/>
                        </a:rPr>
                        <a:t>ERITRÒCITS/GLÒBULS ROJOS/HEMATITES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Quicksand" panose="020B0604020202020204" charset="0"/>
                        </a:rPr>
                        <a:t>PLAQUETES/TROMBÒCITS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6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>
                          <a:latin typeface="Quicksand" panose="020B0604020202020204" charset="0"/>
                        </a:rPr>
                        <a:t>participen en </a:t>
                      </a:r>
                      <a:r>
                        <a:rPr lang="es-ES" sz="1200" b="1">
                          <a:latin typeface="Quicksand" panose="020B0604020202020204" charset="0"/>
                        </a:rPr>
                        <a:t>funcions defensives</a:t>
                      </a:r>
                      <a:r>
                        <a:rPr lang="es-ES" sz="1200" b="0">
                          <a:latin typeface="Quicksand" panose="020B0604020202020204" charset="0"/>
                        </a:rPr>
                        <a:t> de microorganismes contra les </a:t>
                      </a:r>
                      <a:r>
                        <a:rPr lang="es-ES" sz="1200" b="0" u="sng">
                          <a:latin typeface="Quicksand" panose="020B0604020202020204" charset="0"/>
                        </a:rPr>
                        <a:t>infeccions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.</a:t>
                      </a:r>
                    </a:p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 u="none">
                          <a:latin typeface="Quicksand" panose="020B0604020202020204" charset="0"/>
                        </a:rPr>
                        <a:t>Més grans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 però </a:t>
                      </a:r>
                      <a:r>
                        <a:rPr lang="es-ES" sz="1200" b="1" u="none">
                          <a:latin typeface="Quicksand" panose="020B0604020202020204" charset="0"/>
                        </a:rPr>
                        <a:t>menys abundants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.</a:t>
                      </a:r>
                    </a:p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1" u="none">
                          <a:latin typeface="Quicksand" panose="020B0604020202020204" charset="0"/>
                        </a:rPr>
                        <a:t>Tipus: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 neutròfilsm eosinòfils, basòfils, monòcits, limfòcits...</a:t>
                      </a:r>
                      <a:endParaRPr lang="es-ES" sz="1200" b="1">
                        <a:latin typeface="Quicksan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>
                          <a:latin typeface="Quicksand" panose="020B0604020202020204" charset="0"/>
                        </a:rPr>
                        <a:t>conté una </a:t>
                      </a:r>
                      <a:r>
                        <a:rPr lang="es-ES" sz="1200" b="1">
                          <a:latin typeface="Quicksand" panose="020B0604020202020204" charset="0"/>
                        </a:rPr>
                        <a:t>proteïna</a:t>
                      </a:r>
                      <a:r>
                        <a:rPr lang="es-ES" sz="1200">
                          <a:latin typeface="Quicksand" panose="020B0604020202020204" charset="0"/>
                        </a:rPr>
                        <a:t> que li dona el </a:t>
                      </a:r>
                      <a:r>
                        <a:rPr lang="es-ES" sz="1200" u="sng">
                          <a:latin typeface="Quicksand" panose="020B0604020202020204" charset="0"/>
                        </a:rPr>
                        <a:t>color a la sang</a:t>
                      </a:r>
                      <a:r>
                        <a:rPr lang="es-ES" sz="1200" u="none">
                          <a:latin typeface="Quicksand" panose="020B0604020202020204" charset="0"/>
                        </a:rPr>
                        <a:t>.</a:t>
                      </a:r>
                    </a:p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u="none">
                          <a:latin typeface="Quicksand" panose="020B0604020202020204" charset="0"/>
                        </a:rPr>
                        <a:t>Transporten l’</a:t>
                      </a:r>
                      <a:r>
                        <a:rPr lang="es-ES" sz="1200" b="1" u="none">
                          <a:latin typeface="Quicksand" panose="020B0604020202020204" charset="0"/>
                        </a:rPr>
                        <a:t>oxígen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 a les </a:t>
                      </a:r>
                      <a:r>
                        <a:rPr lang="es-ES" sz="1200" b="0" u="sng">
                          <a:latin typeface="Quicksand" panose="020B0604020202020204" charset="0"/>
                        </a:rPr>
                        <a:t>cèl·lules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.</a:t>
                      </a:r>
                    </a:p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>
                          <a:latin typeface="Quicksand" panose="020B0604020202020204" charset="0"/>
                        </a:rPr>
                        <a:t>Transporten el </a:t>
                      </a:r>
                      <a:r>
                        <a:rPr lang="es-ES" sz="1200" b="1" u="none">
                          <a:latin typeface="Quicksand" panose="020B0604020202020204" charset="0"/>
                        </a:rPr>
                        <a:t>diòxid de carboni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 fins als </a:t>
                      </a:r>
                      <a:r>
                        <a:rPr lang="es-ES" sz="1200" b="0" u="sng">
                          <a:latin typeface="Quicksand" panose="020B0604020202020204" charset="0"/>
                        </a:rPr>
                        <a:t>pulmons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 per ser </a:t>
                      </a:r>
                      <a:r>
                        <a:rPr lang="es-ES" sz="1200" b="0" u="sng">
                          <a:latin typeface="Quicksand" panose="020B0604020202020204" charset="0"/>
                        </a:rPr>
                        <a:t>expulsat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.</a:t>
                      </a:r>
                    </a:p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 b="0" u="none">
                          <a:latin typeface="Quicksand" panose="020B0604020202020204" charset="0"/>
                        </a:rPr>
                        <a:t>Són les </a:t>
                      </a:r>
                      <a:r>
                        <a:rPr lang="es-ES" sz="1200" b="1" u="none">
                          <a:latin typeface="Quicksand" panose="020B0604020202020204" charset="0"/>
                        </a:rPr>
                        <a:t>més nombroses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.</a:t>
                      </a:r>
                      <a:endParaRPr lang="es-ES" sz="1200">
                        <a:latin typeface="Quicksan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indent="-90488" algn="l">
                        <a:buClr>
                          <a:schemeClr val="accent4"/>
                        </a:buClr>
                        <a:buFont typeface="Wingdings 3" panose="05040102010807070707" pitchFamily="18" charset="2"/>
                        <a:buChar char="g"/>
                      </a:pPr>
                      <a:r>
                        <a:rPr lang="es-ES" sz="1200">
                          <a:latin typeface="Quicksand" panose="020B0604020202020204" charset="0"/>
                        </a:rPr>
                        <a:t>intervenen en el </a:t>
                      </a:r>
                      <a:r>
                        <a:rPr lang="es-ES" sz="1200" b="1">
                          <a:latin typeface="Quicksand" panose="020B0604020202020204" charset="0"/>
                        </a:rPr>
                        <a:t>procés de coagulació de la sang</a:t>
                      </a:r>
                      <a:r>
                        <a:rPr lang="es-ES" sz="1200" b="0">
                          <a:latin typeface="Quicksand" panose="020B0604020202020204" charset="0"/>
                        </a:rPr>
                        <a:t> formant un </a:t>
                      </a:r>
                      <a:r>
                        <a:rPr lang="es-ES" sz="1200" b="1">
                          <a:latin typeface="Quicksand" panose="020B0604020202020204" charset="0"/>
                        </a:rPr>
                        <a:t>tapó</a:t>
                      </a:r>
                      <a:r>
                        <a:rPr lang="es-ES" sz="1200" b="0">
                          <a:latin typeface="Quicksand" panose="020B0604020202020204" charset="0"/>
                        </a:rPr>
                        <a:t> per </a:t>
                      </a:r>
                      <a:r>
                        <a:rPr lang="es-ES" sz="1200" b="0" u="sng">
                          <a:latin typeface="Quicksand" panose="020B0604020202020204" charset="0"/>
                        </a:rPr>
                        <a:t>tancar els vasos sanguinis</a:t>
                      </a:r>
                      <a:r>
                        <a:rPr lang="es-ES" sz="1200" b="0" u="none">
                          <a:latin typeface="Quicksand" panose="020B0604020202020204" charset="0"/>
                        </a:rPr>
                        <a:t>.</a:t>
                      </a:r>
                      <a:endParaRPr lang="es-ES" sz="1200">
                        <a:latin typeface="Quicksan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85350"/>
                  </a:ext>
                </a:extLst>
              </a:tr>
            </a:tbl>
          </a:graphicData>
        </a:graphic>
      </p:graphicFrame>
      <p:sp>
        <p:nvSpPr>
          <p:cNvPr id="24" name="Google Shape;700;p14">
            <a:extLst>
              <a:ext uri="{FF2B5EF4-FFF2-40B4-BE49-F238E27FC236}">
                <a16:creationId xmlns:a16="http://schemas.microsoft.com/office/drawing/2014/main" id="{8D247A92-ADA0-45A3-9233-2DCAB6DD6CD0}"/>
              </a:ext>
            </a:extLst>
          </p:cNvPr>
          <p:cNvSpPr txBox="1">
            <a:spLocks/>
          </p:cNvSpPr>
          <p:nvPr/>
        </p:nvSpPr>
        <p:spPr>
          <a:xfrm>
            <a:off x="5905442" y="575609"/>
            <a:ext cx="2990493" cy="177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90488" indent="-904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u="sng"/>
              <a:t>Transport</a:t>
            </a:r>
            <a:r>
              <a:rPr lang="es-ES" sz="1200"/>
              <a:t> de </a:t>
            </a:r>
            <a:r>
              <a:rPr lang="es-ES" sz="1200" b="1"/>
              <a:t>substàncies sòlides</a:t>
            </a:r>
            <a:r>
              <a:rPr lang="es-ES" sz="1200"/>
              <a:t> i </a:t>
            </a:r>
            <a:r>
              <a:rPr lang="es-ES" sz="1200" b="1"/>
              <a:t>gassoses</a:t>
            </a:r>
            <a:r>
              <a:rPr lang="es-ES" sz="1200"/>
              <a:t> (nutrients, O</a:t>
            </a:r>
            <a:r>
              <a:rPr lang="es-ES" sz="1200" baseline="-25000"/>
              <a:t>2</a:t>
            </a:r>
            <a:r>
              <a:rPr lang="es-ES" sz="1200"/>
              <a:t>, CO</a:t>
            </a:r>
            <a:r>
              <a:rPr lang="es-ES" sz="1200" baseline="-25000"/>
              <a:t>2</a:t>
            </a:r>
            <a:r>
              <a:rPr lang="es-ES" sz="1200"/>
              <a:t>, substàncies de rebuig...).</a:t>
            </a:r>
          </a:p>
          <a:p>
            <a:pPr marL="90488" indent="-904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/>
              <a:t>Defensa</a:t>
            </a:r>
            <a:r>
              <a:rPr lang="es-ES" sz="1200"/>
              <a:t> de l’</a:t>
            </a:r>
            <a:r>
              <a:rPr lang="es-ES" sz="1200" u="sng"/>
              <a:t>organisme</a:t>
            </a:r>
            <a:r>
              <a:rPr lang="es-ES" sz="1200"/>
              <a:t>.</a:t>
            </a:r>
          </a:p>
          <a:p>
            <a:pPr marL="90488" indent="-904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u="sng"/>
              <a:t>Control</a:t>
            </a:r>
            <a:r>
              <a:rPr lang="es-ES" sz="1200"/>
              <a:t> de les </a:t>
            </a:r>
            <a:r>
              <a:rPr lang="es-ES" sz="1200" b="1"/>
              <a:t>hemorràgies</a:t>
            </a:r>
            <a:r>
              <a:rPr lang="es-ES" sz="1200"/>
              <a:t>.</a:t>
            </a:r>
          </a:p>
          <a:p>
            <a:pPr marL="90488" indent="-904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u="sng"/>
              <a:t>Regulació</a:t>
            </a:r>
            <a:r>
              <a:rPr lang="es-ES" sz="1200"/>
              <a:t> de la </a:t>
            </a:r>
            <a:r>
              <a:rPr lang="es-ES" sz="1200" b="1"/>
              <a:t>temperatura corporal</a:t>
            </a:r>
            <a:r>
              <a:rPr lang="es-ES" sz="1200"/>
              <a:t>.</a:t>
            </a:r>
            <a:endParaRPr lang="es-ES" sz="1200" u="sng"/>
          </a:p>
          <a:p>
            <a:pPr marL="90488" indent="-90488">
              <a:buClr>
                <a:schemeClr val="accent4"/>
              </a:buClr>
              <a:buSzPct val="100000"/>
              <a:buFont typeface="+mj-lt"/>
              <a:buAutoNum type="arabicPeriod"/>
            </a:pPr>
            <a:endParaRPr lang="es-ES" sz="1200" u="sng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DCC3954-3F2B-4B93-AF88-1002E36C5E0B}"/>
              </a:ext>
            </a:extLst>
          </p:cNvPr>
          <p:cNvSpPr txBox="1"/>
          <p:nvPr/>
        </p:nvSpPr>
        <p:spPr>
          <a:xfrm>
            <a:off x="5895057" y="278619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FUNCIONS DE LA SANG</a:t>
            </a:r>
          </a:p>
        </p:txBody>
      </p:sp>
    </p:spTree>
    <p:extLst>
      <p:ext uri="{BB962C8B-B14F-4D97-AF65-F5344CB8AC3E}">
        <p14:creationId xmlns:p14="http://schemas.microsoft.com/office/powerpoint/2010/main" val="256088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 startAt="4"/>
            </a:pPr>
            <a:r>
              <a:rPr lang="es-ES" sz="3600"/>
              <a:t>ELS VASOS SANGUINIS</a:t>
            </a:r>
            <a:endParaRPr sz="360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15A809-85D6-4901-BE39-67C1D19856D8}"/>
              </a:ext>
            </a:extLst>
          </p:cNvPr>
          <p:cNvSpPr/>
          <p:nvPr/>
        </p:nvSpPr>
        <p:spPr>
          <a:xfrm>
            <a:off x="691679" y="728762"/>
            <a:ext cx="7556989" cy="38477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oogle Shape;700;p14">
            <a:extLst>
              <a:ext uri="{FF2B5EF4-FFF2-40B4-BE49-F238E27FC236}">
                <a16:creationId xmlns:a16="http://schemas.microsoft.com/office/drawing/2014/main" id="{930DB74F-A62D-46B4-AFCF-F691C0B356B4}"/>
              </a:ext>
            </a:extLst>
          </p:cNvPr>
          <p:cNvSpPr txBox="1">
            <a:spLocks/>
          </p:cNvSpPr>
          <p:nvPr/>
        </p:nvSpPr>
        <p:spPr>
          <a:xfrm>
            <a:off x="954533" y="1426842"/>
            <a:ext cx="7898522" cy="177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ARTÈRIES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Condueixen la </a:t>
            </a:r>
            <a:r>
              <a:rPr lang="es-ES" sz="1200" b="1"/>
              <a:t>sang</a:t>
            </a:r>
            <a:r>
              <a:rPr lang="es-ES" sz="1200"/>
              <a:t> des del </a:t>
            </a:r>
            <a:r>
              <a:rPr lang="es-ES" sz="1200" b="1"/>
              <a:t>cor</a:t>
            </a:r>
            <a:r>
              <a:rPr lang="es-ES" sz="1200"/>
              <a:t> fins els </a:t>
            </a:r>
            <a:r>
              <a:rPr lang="es-ES" sz="1200" b="1"/>
              <a:t>òrgans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Es </a:t>
            </a:r>
            <a:r>
              <a:rPr lang="es-ES" sz="1200" u="sng"/>
              <a:t>ramifiquen</a:t>
            </a:r>
            <a:r>
              <a:rPr lang="es-ES" sz="1200"/>
              <a:t> en </a:t>
            </a:r>
            <a:r>
              <a:rPr lang="es-ES" sz="1200" b="1"/>
              <a:t>arteríoles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Les parets són </a:t>
            </a:r>
            <a:r>
              <a:rPr lang="es-ES" sz="1200" b="1"/>
              <a:t>gruixudes</a:t>
            </a:r>
            <a:r>
              <a:rPr lang="es-ES" sz="1200"/>
              <a:t>, </a:t>
            </a:r>
            <a:r>
              <a:rPr lang="es-ES" sz="1200" b="1"/>
              <a:t>resistents</a:t>
            </a:r>
            <a:r>
              <a:rPr lang="es-ES" sz="1200"/>
              <a:t> i </a:t>
            </a:r>
            <a:r>
              <a:rPr lang="es-ES" sz="1200" b="1"/>
              <a:t>elàstiques</a:t>
            </a:r>
            <a:r>
              <a:rPr lang="es-ES" sz="1200"/>
              <a:t> per suportar la </a:t>
            </a:r>
            <a:r>
              <a:rPr lang="es-ES" sz="1200" u="sng"/>
              <a:t>pressió arterial</a:t>
            </a:r>
            <a:r>
              <a:rPr lang="es-ES" sz="1200"/>
              <a:t> per l’impuls del cor.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VENES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Condueixen la </a:t>
            </a:r>
            <a:r>
              <a:rPr lang="es-ES" sz="1200" b="1"/>
              <a:t>sang</a:t>
            </a:r>
            <a:r>
              <a:rPr lang="es-ES" sz="1200"/>
              <a:t> dels </a:t>
            </a:r>
            <a:r>
              <a:rPr lang="es-ES" sz="1200" b="1"/>
              <a:t>òrgans</a:t>
            </a:r>
            <a:r>
              <a:rPr lang="es-ES" sz="1200"/>
              <a:t> fins el </a:t>
            </a:r>
            <a:r>
              <a:rPr lang="es-ES" sz="1200" b="1"/>
              <a:t>cor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Es </a:t>
            </a:r>
            <a:r>
              <a:rPr lang="es-ES" sz="1200" u="sng"/>
              <a:t>ramifiquen</a:t>
            </a:r>
            <a:r>
              <a:rPr lang="es-ES" sz="1200"/>
              <a:t> en </a:t>
            </a:r>
            <a:r>
              <a:rPr lang="es-ES" sz="1200" b="1"/>
              <a:t>vènules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Les parets són més </a:t>
            </a:r>
            <a:r>
              <a:rPr lang="es-ES" sz="1200" b="1"/>
              <a:t>fines</a:t>
            </a:r>
            <a:r>
              <a:rPr lang="es-ES" sz="1200"/>
              <a:t> ja que suporten </a:t>
            </a:r>
            <a:r>
              <a:rPr lang="es-ES" sz="1200" u="sng"/>
              <a:t>menys pressió</a:t>
            </a:r>
            <a:r>
              <a:rPr lang="es-ES" sz="1200"/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/>
              <a:t>Contenen </a:t>
            </a:r>
            <a:r>
              <a:rPr lang="es-ES" sz="1200" b="1"/>
              <a:t>vàlvules</a:t>
            </a:r>
            <a:r>
              <a:rPr lang="es-ES" sz="1200"/>
              <a:t> per evitar el </a:t>
            </a:r>
            <a:r>
              <a:rPr lang="es-ES" sz="1200" u="sng"/>
              <a:t>retorn sanguini</a:t>
            </a:r>
            <a:r>
              <a:rPr lang="es-ES" sz="1200"/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CAPIL·LARS: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uFill>
                  <a:solidFill>
                    <a:schemeClr val="accent4"/>
                  </a:solidFill>
                </a:uFill>
              </a:rPr>
              <a:t>Vasos més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fins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Formen una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xarxa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entre les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artèries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i les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venes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Les parets poseeixen una capa de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cèl·lules planes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(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endoteli capil·lar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) </a:t>
            </a:r>
            <a:r>
              <a:rPr lang="es-ES" sz="1200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 sz="1200" b="1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bescanvi de substàncies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(nutrients, substàncies de rebuig, oxígen, diòxid de carboni...).</a:t>
            </a:r>
            <a:endParaRPr lang="es-ES" sz="1200">
              <a:uFill>
                <a:solidFill>
                  <a:schemeClr val="tx1"/>
                </a:solidFill>
              </a:uFill>
            </a:endParaRP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endParaRPr lang="es-ES" sz="1200" b="1" u="sng"/>
          </a:p>
        </p:txBody>
      </p:sp>
      <p:sp>
        <p:nvSpPr>
          <p:cNvPr id="20" name="Google Shape;701;p14">
            <a:extLst>
              <a:ext uri="{FF2B5EF4-FFF2-40B4-BE49-F238E27FC236}">
                <a16:creationId xmlns:a16="http://schemas.microsoft.com/office/drawing/2014/main" id="{D60D524F-C4BD-4501-A419-4E78C75E2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5653" y="728762"/>
            <a:ext cx="7556997" cy="384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Els </a:t>
            </a:r>
            <a:r>
              <a:rPr lang="es-ES" sz="1200" b="1"/>
              <a:t>vasos sanguinis</a:t>
            </a:r>
            <a:r>
              <a:rPr lang="es-ES" sz="1200"/>
              <a:t> són els </a:t>
            </a:r>
            <a:r>
              <a:rPr lang="es-ES" sz="1200" b="1"/>
              <a:t>conductes</a:t>
            </a:r>
            <a:r>
              <a:rPr lang="es-ES" sz="1200"/>
              <a:t> pels quals </a:t>
            </a:r>
            <a:r>
              <a:rPr lang="es-ES" sz="1200" b="1"/>
              <a:t>circula la sang</a:t>
            </a:r>
            <a:r>
              <a:rPr lang="es-ES" sz="1200"/>
              <a:t> que arriba a </a:t>
            </a:r>
            <a:r>
              <a:rPr lang="es-ES" sz="1200" u="sng"/>
              <a:t>totes les cèl·lules del cos</a:t>
            </a:r>
            <a:r>
              <a:rPr lang="es-ES" sz="1200"/>
              <a:t>.</a:t>
            </a: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339F00-E236-40F0-A199-171BBBE4E908}"/>
              </a:ext>
            </a:extLst>
          </p:cNvPr>
          <p:cNvSpPr txBox="1"/>
          <p:nvPr/>
        </p:nvSpPr>
        <p:spPr>
          <a:xfrm>
            <a:off x="691679" y="117688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TIPUS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121605-A112-4DB4-A975-F967D4017ED3}"/>
              </a:ext>
            </a:extLst>
          </p:cNvPr>
          <p:cNvSpPr txBox="1"/>
          <p:nvPr/>
        </p:nvSpPr>
        <p:spPr>
          <a:xfrm>
            <a:off x="8041937" y="2780595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6"/>
                </a:solidFill>
                <a:latin typeface="+mn-lt"/>
              </a:rPr>
              <a:t>vena</a:t>
            </a:r>
          </a:p>
        </p:txBody>
      </p:sp>
      <p:pic>
        <p:nvPicPr>
          <p:cNvPr id="14" name="Gráfico 13" descr="Órgano: corazón">
            <a:extLst>
              <a:ext uri="{FF2B5EF4-FFF2-40B4-BE49-F238E27FC236}">
                <a16:creationId xmlns:a16="http://schemas.microsoft.com/office/drawing/2014/main" id="{F837D2B6-90C8-4C65-92A1-980F2634F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0139" y="2448954"/>
            <a:ext cx="390044" cy="390044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5694EE8-F3EE-4FE7-B493-80ECB81C41A1}"/>
              </a:ext>
            </a:extLst>
          </p:cNvPr>
          <p:cNvCxnSpPr>
            <a:cxnSpLocks/>
          </p:cNvCxnSpPr>
          <p:nvPr/>
        </p:nvCxnSpPr>
        <p:spPr>
          <a:xfrm>
            <a:off x="6405612" y="2762286"/>
            <a:ext cx="0" cy="19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EB0FFFF-FEE0-4C57-A71C-0F4199B87367}"/>
              </a:ext>
            </a:extLst>
          </p:cNvPr>
          <p:cNvCxnSpPr>
            <a:cxnSpLocks/>
          </p:cNvCxnSpPr>
          <p:nvPr/>
        </p:nvCxnSpPr>
        <p:spPr>
          <a:xfrm>
            <a:off x="6510579" y="2762286"/>
            <a:ext cx="0" cy="193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87BB859-51F0-41F4-A530-6CA4F8C58876}"/>
              </a:ext>
            </a:extLst>
          </p:cNvPr>
          <p:cNvCxnSpPr>
            <a:cxnSpLocks/>
          </p:cNvCxnSpPr>
          <p:nvPr/>
        </p:nvCxnSpPr>
        <p:spPr>
          <a:xfrm flipH="1">
            <a:off x="6033655" y="2955384"/>
            <a:ext cx="371960" cy="290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6E46451-2B14-4417-8795-492FF7CFFA55}"/>
              </a:ext>
            </a:extLst>
          </p:cNvPr>
          <p:cNvCxnSpPr>
            <a:cxnSpLocks/>
          </p:cNvCxnSpPr>
          <p:nvPr/>
        </p:nvCxnSpPr>
        <p:spPr>
          <a:xfrm flipH="1" flipV="1">
            <a:off x="6524437" y="2955386"/>
            <a:ext cx="395909" cy="290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45814D7-15D9-4D19-9EA1-15E538B94E68}"/>
              </a:ext>
            </a:extLst>
          </p:cNvPr>
          <p:cNvCxnSpPr>
            <a:cxnSpLocks/>
          </p:cNvCxnSpPr>
          <p:nvPr/>
        </p:nvCxnSpPr>
        <p:spPr>
          <a:xfrm flipH="1">
            <a:off x="6127703" y="3100606"/>
            <a:ext cx="277907" cy="221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C5D1F47-B972-47C8-811A-69F6AD3CC17A}"/>
              </a:ext>
            </a:extLst>
          </p:cNvPr>
          <p:cNvCxnSpPr>
            <a:cxnSpLocks/>
          </p:cNvCxnSpPr>
          <p:nvPr/>
        </p:nvCxnSpPr>
        <p:spPr>
          <a:xfrm flipH="1" flipV="1">
            <a:off x="6524432" y="3100606"/>
            <a:ext cx="298931" cy="2216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A7306FD-E99E-440D-8B9B-EC16937C0387}"/>
              </a:ext>
            </a:extLst>
          </p:cNvPr>
          <p:cNvCxnSpPr>
            <a:cxnSpLocks/>
          </p:cNvCxnSpPr>
          <p:nvPr/>
        </p:nvCxnSpPr>
        <p:spPr>
          <a:xfrm>
            <a:off x="6405610" y="3100606"/>
            <a:ext cx="0" cy="261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45A13D8-43D1-4073-9274-87E52B343F0B}"/>
              </a:ext>
            </a:extLst>
          </p:cNvPr>
          <p:cNvCxnSpPr>
            <a:cxnSpLocks/>
          </p:cNvCxnSpPr>
          <p:nvPr/>
        </p:nvCxnSpPr>
        <p:spPr>
          <a:xfrm>
            <a:off x="6524437" y="3100606"/>
            <a:ext cx="0" cy="261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áfico 28" descr="Estómago">
            <a:extLst>
              <a:ext uri="{FF2B5EF4-FFF2-40B4-BE49-F238E27FC236}">
                <a16:creationId xmlns:a16="http://schemas.microsoft.com/office/drawing/2014/main" id="{E311640A-54D5-4BC4-BBDA-06BF89F9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367162" y="3317983"/>
            <a:ext cx="286834" cy="282467"/>
          </a:xfrm>
          <a:prstGeom prst="rect">
            <a:avLst/>
          </a:prstGeom>
        </p:spPr>
      </p:pic>
      <p:pic>
        <p:nvPicPr>
          <p:cNvPr id="30" name="Gráfico 29" descr="Pulmones">
            <a:extLst>
              <a:ext uri="{FF2B5EF4-FFF2-40B4-BE49-F238E27FC236}">
                <a16:creationId xmlns:a16="http://schemas.microsoft.com/office/drawing/2014/main" id="{63EFEF76-1640-48D2-A2F3-70DFD573D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3742" y="3219692"/>
            <a:ext cx="342716" cy="342716"/>
          </a:xfrm>
          <a:prstGeom prst="rect">
            <a:avLst/>
          </a:prstGeom>
        </p:spPr>
      </p:pic>
      <p:pic>
        <p:nvPicPr>
          <p:cNvPr id="31" name="Gráfico 30" descr="Riñones">
            <a:extLst>
              <a:ext uri="{FF2B5EF4-FFF2-40B4-BE49-F238E27FC236}">
                <a16:creationId xmlns:a16="http://schemas.microsoft.com/office/drawing/2014/main" id="{1BC9BE3D-CB3D-452E-849C-7B1A205449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1178" y="3231410"/>
            <a:ext cx="278919" cy="278919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E5573C6E-8B5C-4855-9252-F1BE28BDD67D}"/>
              </a:ext>
            </a:extLst>
          </p:cNvPr>
          <p:cNvCxnSpPr>
            <a:cxnSpLocks/>
          </p:cNvCxnSpPr>
          <p:nvPr/>
        </p:nvCxnSpPr>
        <p:spPr>
          <a:xfrm flipH="1">
            <a:off x="6127703" y="3015494"/>
            <a:ext cx="299746" cy="230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B90DE6E-452C-40BA-B2AA-D780FBFC120E}"/>
              </a:ext>
            </a:extLst>
          </p:cNvPr>
          <p:cNvCxnSpPr>
            <a:cxnSpLocks/>
          </p:cNvCxnSpPr>
          <p:nvPr/>
        </p:nvCxnSpPr>
        <p:spPr>
          <a:xfrm>
            <a:off x="6499658" y="3007323"/>
            <a:ext cx="258921" cy="19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D7707D4-A5EA-40B3-B8C7-8078B63A3B5D}"/>
              </a:ext>
            </a:extLst>
          </p:cNvPr>
          <p:cNvCxnSpPr/>
          <p:nvPr/>
        </p:nvCxnSpPr>
        <p:spPr>
          <a:xfrm>
            <a:off x="6455161" y="2997366"/>
            <a:ext cx="10736" cy="2904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70F6088-A1B3-499C-BF50-B7214388F6AC}"/>
              </a:ext>
            </a:extLst>
          </p:cNvPr>
          <p:cNvSpPr txBox="1"/>
          <p:nvPr/>
        </p:nvSpPr>
        <p:spPr>
          <a:xfrm>
            <a:off x="6488590" y="2482863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cor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7ECE467-104D-4D90-99B7-93139E6F9CC4}"/>
              </a:ext>
            </a:extLst>
          </p:cNvPr>
          <p:cNvSpPr txBox="1"/>
          <p:nvPr/>
        </p:nvSpPr>
        <p:spPr>
          <a:xfrm>
            <a:off x="6236853" y="3523669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òrgans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89FA7D3-2B8E-4A0A-8A9C-B60BACD44DA8}"/>
              </a:ext>
            </a:extLst>
          </p:cNvPr>
          <p:cNvSpPr txBox="1"/>
          <p:nvPr/>
        </p:nvSpPr>
        <p:spPr>
          <a:xfrm>
            <a:off x="6473885" y="273636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1"/>
                </a:solidFill>
                <a:latin typeface="+mn-lt"/>
              </a:rPr>
              <a:t>artèria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8B1DCB4-E3CE-48D1-ADF4-8686F676CF6F}"/>
              </a:ext>
            </a:extLst>
          </p:cNvPr>
          <p:cNvSpPr txBox="1"/>
          <p:nvPr/>
        </p:nvSpPr>
        <p:spPr>
          <a:xfrm>
            <a:off x="6749643" y="2969816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1"/>
                </a:solidFill>
                <a:latin typeface="+mn-lt"/>
              </a:rPr>
              <a:t>arterioles</a:t>
            </a:r>
          </a:p>
        </p:txBody>
      </p:sp>
      <p:pic>
        <p:nvPicPr>
          <p:cNvPr id="39" name="Gráfico 38" descr="Órgano: corazón">
            <a:extLst>
              <a:ext uri="{FF2B5EF4-FFF2-40B4-BE49-F238E27FC236}">
                <a16:creationId xmlns:a16="http://schemas.microsoft.com/office/drawing/2014/main" id="{F59DB1BE-7823-47A0-A840-EBEDA668F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8191" y="2493185"/>
            <a:ext cx="390044" cy="390044"/>
          </a:xfrm>
          <a:prstGeom prst="rect">
            <a:avLst/>
          </a:prstGeom>
        </p:spPr>
      </p:pic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3F21B82-46CA-4603-8B82-7B06C079151E}"/>
              </a:ext>
            </a:extLst>
          </p:cNvPr>
          <p:cNvCxnSpPr>
            <a:cxnSpLocks/>
          </p:cNvCxnSpPr>
          <p:nvPr/>
        </p:nvCxnSpPr>
        <p:spPr>
          <a:xfrm>
            <a:off x="7973664" y="2806517"/>
            <a:ext cx="0" cy="1930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0012047-3CC6-48B6-81BF-EB2E818276D4}"/>
              </a:ext>
            </a:extLst>
          </p:cNvPr>
          <p:cNvCxnSpPr>
            <a:cxnSpLocks/>
          </p:cNvCxnSpPr>
          <p:nvPr/>
        </p:nvCxnSpPr>
        <p:spPr>
          <a:xfrm>
            <a:off x="8078631" y="2806517"/>
            <a:ext cx="0" cy="1930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05764AF-746A-4D2A-BD03-875C850F78C7}"/>
              </a:ext>
            </a:extLst>
          </p:cNvPr>
          <p:cNvCxnSpPr>
            <a:cxnSpLocks/>
          </p:cNvCxnSpPr>
          <p:nvPr/>
        </p:nvCxnSpPr>
        <p:spPr>
          <a:xfrm flipH="1">
            <a:off x="7601707" y="2999615"/>
            <a:ext cx="371960" cy="29044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A5695FDB-6C48-4368-A95D-3DE2FF35FA27}"/>
              </a:ext>
            </a:extLst>
          </p:cNvPr>
          <p:cNvCxnSpPr>
            <a:cxnSpLocks/>
          </p:cNvCxnSpPr>
          <p:nvPr/>
        </p:nvCxnSpPr>
        <p:spPr>
          <a:xfrm flipH="1" flipV="1">
            <a:off x="8092489" y="2999617"/>
            <a:ext cx="395909" cy="29044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AAA52A0-DD07-4B6E-8281-0FF4F02D8BEA}"/>
              </a:ext>
            </a:extLst>
          </p:cNvPr>
          <p:cNvCxnSpPr>
            <a:cxnSpLocks/>
          </p:cNvCxnSpPr>
          <p:nvPr/>
        </p:nvCxnSpPr>
        <p:spPr>
          <a:xfrm flipH="1">
            <a:off x="7695755" y="3144837"/>
            <a:ext cx="277907" cy="22160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D2EC7836-0B10-442D-BBEB-82AC4DB37C03}"/>
              </a:ext>
            </a:extLst>
          </p:cNvPr>
          <p:cNvCxnSpPr>
            <a:cxnSpLocks/>
          </p:cNvCxnSpPr>
          <p:nvPr/>
        </p:nvCxnSpPr>
        <p:spPr>
          <a:xfrm flipH="1" flipV="1">
            <a:off x="8092484" y="3144837"/>
            <a:ext cx="298931" cy="2216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7B794E0-8A37-43C5-B3B0-56DDA4ECB94E}"/>
              </a:ext>
            </a:extLst>
          </p:cNvPr>
          <p:cNvCxnSpPr>
            <a:cxnSpLocks/>
          </p:cNvCxnSpPr>
          <p:nvPr/>
        </p:nvCxnSpPr>
        <p:spPr>
          <a:xfrm>
            <a:off x="7973662" y="3144837"/>
            <a:ext cx="0" cy="2616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AB5E6B1-7913-4457-A735-DB93C1B0D0FA}"/>
              </a:ext>
            </a:extLst>
          </p:cNvPr>
          <p:cNvCxnSpPr>
            <a:cxnSpLocks/>
          </p:cNvCxnSpPr>
          <p:nvPr/>
        </p:nvCxnSpPr>
        <p:spPr>
          <a:xfrm>
            <a:off x="8092489" y="3144837"/>
            <a:ext cx="0" cy="26161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8" name="Gráfico 47" descr="Estómago">
            <a:extLst>
              <a:ext uri="{FF2B5EF4-FFF2-40B4-BE49-F238E27FC236}">
                <a16:creationId xmlns:a16="http://schemas.microsoft.com/office/drawing/2014/main" id="{FBC5DF8F-C6C0-46E0-B281-F33C82E4A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935214" y="3362214"/>
            <a:ext cx="286834" cy="282467"/>
          </a:xfrm>
          <a:prstGeom prst="rect">
            <a:avLst/>
          </a:prstGeom>
        </p:spPr>
      </p:pic>
      <p:pic>
        <p:nvPicPr>
          <p:cNvPr id="49" name="Gráfico 48" descr="Pulmones">
            <a:extLst>
              <a:ext uri="{FF2B5EF4-FFF2-40B4-BE49-F238E27FC236}">
                <a16:creationId xmlns:a16="http://schemas.microsoft.com/office/drawing/2014/main" id="{7E701825-FE94-4E39-BF7E-A81DA864F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1794" y="3263923"/>
            <a:ext cx="342716" cy="342716"/>
          </a:xfrm>
          <a:prstGeom prst="rect">
            <a:avLst/>
          </a:prstGeom>
        </p:spPr>
      </p:pic>
      <p:pic>
        <p:nvPicPr>
          <p:cNvPr id="50" name="Gráfico 49" descr="Riñones">
            <a:extLst>
              <a:ext uri="{FF2B5EF4-FFF2-40B4-BE49-F238E27FC236}">
                <a16:creationId xmlns:a16="http://schemas.microsoft.com/office/drawing/2014/main" id="{CBE3D1FB-7A34-4FF1-ABEF-4284575DE8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9230" y="3275641"/>
            <a:ext cx="278919" cy="278919"/>
          </a:xfrm>
          <a:prstGeom prst="rect">
            <a:avLst/>
          </a:prstGeom>
        </p:spPr>
      </p:pic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84FDB0D2-99A9-4A8D-8348-D5163A70F406}"/>
              </a:ext>
            </a:extLst>
          </p:cNvPr>
          <p:cNvCxnSpPr>
            <a:cxnSpLocks/>
          </p:cNvCxnSpPr>
          <p:nvPr/>
        </p:nvCxnSpPr>
        <p:spPr>
          <a:xfrm flipV="1">
            <a:off x="7710464" y="3064153"/>
            <a:ext cx="274946" cy="217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69F33A6-91A6-4E6F-9E85-522EC5E9B5D3}"/>
              </a:ext>
            </a:extLst>
          </p:cNvPr>
          <p:cNvCxnSpPr>
            <a:cxnSpLocks/>
          </p:cNvCxnSpPr>
          <p:nvPr/>
        </p:nvCxnSpPr>
        <p:spPr>
          <a:xfrm flipH="1" flipV="1">
            <a:off x="8084823" y="3055854"/>
            <a:ext cx="237046" cy="193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EFB23AB-49A1-45B2-B53B-64B4CCAA0153}"/>
              </a:ext>
            </a:extLst>
          </p:cNvPr>
          <p:cNvCxnSpPr>
            <a:cxnSpLocks/>
          </p:cNvCxnSpPr>
          <p:nvPr/>
        </p:nvCxnSpPr>
        <p:spPr>
          <a:xfrm flipH="1" flipV="1">
            <a:off x="8031367" y="3046529"/>
            <a:ext cx="7104" cy="2714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95CD9AA-0BDF-45F7-915D-B5037B7ACC95}"/>
              </a:ext>
            </a:extLst>
          </p:cNvPr>
          <p:cNvSpPr txBox="1"/>
          <p:nvPr/>
        </p:nvSpPr>
        <p:spPr>
          <a:xfrm>
            <a:off x="8056642" y="2527094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cor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08D6ACF-2A56-4643-A387-04DD5D37EFC0}"/>
              </a:ext>
            </a:extLst>
          </p:cNvPr>
          <p:cNvSpPr txBox="1"/>
          <p:nvPr/>
        </p:nvSpPr>
        <p:spPr>
          <a:xfrm>
            <a:off x="7804905" y="3567900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latin typeface="+mn-lt"/>
              </a:rPr>
              <a:t>òrgans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36DC137-6864-434D-99F7-E35D9842BF0F}"/>
              </a:ext>
            </a:extLst>
          </p:cNvPr>
          <p:cNvSpPr txBox="1"/>
          <p:nvPr/>
        </p:nvSpPr>
        <p:spPr>
          <a:xfrm>
            <a:off x="8317695" y="3014047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6"/>
                </a:solidFill>
                <a:latin typeface="+mn-lt"/>
              </a:rPr>
              <a:t>arterioles</a:t>
            </a:r>
          </a:p>
        </p:txBody>
      </p:sp>
    </p:spTree>
    <p:extLst>
      <p:ext uri="{BB962C8B-B14F-4D97-AF65-F5344CB8AC3E}">
        <p14:creationId xmlns:p14="http://schemas.microsoft.com/office/powerpoint/2010/main" val="285147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691680" y="98099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60363" lvl="0" indent="-36036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 startAt="5"/>
            </a:pPr>
            <a:r>
              <a:rPr lang="es-ES" sz="3600"/>
              <a:t>EL COR</a:t>
            </a:r>
            <a:endParaRPr sz="360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B15A809-85D6-4901-BE39-67C1D19856D8}"/>
              </a:ext>
            </a:extLst>
          </p:cNvPr>
          <p:cNvSpPr/>
          <p:nvPr/>
        </p:nvSpPr>
        <p:spPr>
          <a:xfrm>
            <a:off x="691679" y="728762"/>
            <a:ext cx="2612631" cy="38477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oogle Shape;700;p14">
            <a:extLst>
              <a:ext uri="{FF2B5EF4-FFF2-40B4-BE49-F238E27FC236}">
                <a16:creationId xmlns:a16="http://schemas.microsoft.com/office/drawing/2014/main" id="{930DB74F-A62D-46B4-AFCF-F691C0B356B4}"/>
              </a:ext>
            </a:extLst>
          </p:cNvPr>
          <p:cNvSpPr txBox="1">
            <a:spLocks/>
          </p:cNvSpPr>
          <p:nvPr/>
        </p:nvSpPr>
        <p:spPr>
          <a:xfrm>
            <a:off x="954533" y="1426842"/>
            <a:ext cx="7898522" cy="90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>
                <a:uFill>
                  <a:solidFill>
                    <a:schemeClr val="accent4"/>
                  </a:solidFill>
                </a:uFill>
              </a:rPr>
              <a:t>Té la mida d’un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puny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 lleugerament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cònic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>
                <a:uFill>
                  <a:solidFill>
                    <a:schemeClr val="accent4"/>
                  </a:solidFill>
                </a:uFill>
              </a:rPr>
              <a:t>Situat entre els 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dos pulmons 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però desplaçat cap al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costat esquerre</a:t>
            </a:r>
            <a:r>
              <a:rPr lang="es-ES" sz="1200">
                <a:uFill>
                  <a:solidFill>
                    <a:schemeClr val="accent4"/>
                  </a:solidFill>
                </a:uFill>
              </a:rPr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Les parets estàn formades per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teixit muscular cardíac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anomenat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miocardi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.</a:t>
            </a:r>
          </a:p>
        </p:txBody>
      </p:sp>
      <p:sp>
        <p:nvSpPr>
          <p:cNvPr id="20" name="Google Shape;701;p14">
            <a:extLst>
              <a:ext uri="{FF2B5EF4-FFF2-40B4-BE49-F238E27FC236}">
                <a16:creationId xmlns:a16="http://schemas.microsoft.com/office/drawing/2014/main" id="{D60D524F-C4BD-4501-A419-4E78C75E2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5654" y="728762"/>
            <a:ext cx="2498656" cy="384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 </a:t>
            </a:r>
            <a:r>
              <a:rPr lang="es-ES" sz="1200" b="1"/>
              <a:t>cor </a:t>
            </a:r>
            <a:r>
              <a:rPr lang="es-ES" sz="1200"/>
              <a:t>és un </a:t>
            </a:r>
            <a:r>
              <a:rPr lang="es-ES" sz="1200" b="1"/>
              <a:t>òrgan muscular</a:t>
            </a:r>
            <a:r>
              <a:rPr lang="es-ES" sz="1200"/>
              <a:t> que:</a:t>
            </a: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339F00-E236-40F0-A199-171BBBE4E908}"/>
              </a:ext>
            </a:extLst>
          </p:cNvPr>
          <p:cNvSpPr txBox="1"/>
          <p:nvPr/>
        </p:nvSpPr>
        <p:spPr>
          <a:xfrm>
            <a:off x="691679" y="1176883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CARACTERÍSTIQUES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C39FF4C-A2B5-4FF8-BC2B-8539FD3DBE02}"/>
              </a:ext>
            </a:extLst>
          </p:cNvPr>
          <p:cNvSpPr txBox="1"/>
          <p:nvPr/>
        </p:nvSpPr>
        <p:spPr>
          <a:xfrm>
            <a:off x="691679" y="2233196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ESTRUCTURA</a:t>
            </a:r>
          </a:p>
        </p:txBody>
      </p:sp>
      <p:sp>
        <p:nvSpPr>
          <p:cNvPr id="58" name="Google Shape;700;p14">
            <a:extLst>
              <a:ext uri="{FF2B5EF4-FFF2-40B4-BE49-F238E27FC236}">
                <a16:creationId xmlns:a16="http://schemas.microsoft.com/office/drawing/2014/main" id="{932EE013-CCCD-45D5-87B7-F3BD2A17AB7A}"/>
              </a:ext>
            </a:extLst>
          </p:cNvPr>
          <p:cNvSpPr txBox="1">
            <a:spLocks/>
          </p:cNvSpPr>
          <p:nvPr/>
        </p:nvSpPr>
        <p:spPr>
          <a:xfrm>
            <a:off x="954533" y="2478672"/>
            <a:ext cx="7898522" cy="22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Està dividit en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4 cavitats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dues superiors: les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aurícules</a:t>
            </a:r>
            <a:endParaRPr lang="es-ES" sz="1200">
              <a:uFill>
                <a:solidFill>
                  <a:schemeClr val="tx1"/>
                </a:solidFill>
              </a:uFill>
            </a:endParaRP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dues inferiors: els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ventrícles</a:t>
            </a:r>
            <a:endParaRPr lang="es-ES" sz="1200">
              <a:uFill>
                <a:solidFill>
                  <a:schemeClr val="tx1"/>
                </a:solidFill>
              </a:uFill>
            </a:endParaRP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La part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dreta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no comunica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amb l’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esquerra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, se separen per una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paret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anomenada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envà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o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septe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Les cavitats del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mateix costat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es comuniquen entre si: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b="1">
                <a:uFill>
                  <a:solidFill>
                    <a:schemeClr val="tx1"/>
                  </a:solidFill>
                </a:uFill>
              </a:rPr>
              <a:t>aurícula dreta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–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ventrícle dret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per la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vàlvula tricúspide</a:t>
            </a:r>
            <a:endParaRPr lang="es-ES" sz="1200">
              <a:solidFill>
                <a:schemeClr val="accent4"/>
              </a:solidFill>
              <a:uFill>
                <a:solidFill>
                  <a:schemeClr val="tx1"/>
                </a:solidFill>
              </a:uFill>
            </a:endParaRP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 b="1">
                <a:uFill>
                  <a:solidFill>
                    <a:schemeClr val="tx1"/>
                  </a:solidFill>
                </a:uFill>
              </a:rPr>
              <a:t>aurícula esquerra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–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ventrícle esquerre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per la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vàlvula mitral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FC44DABD-EE67-4FE6-B5CF-691839ADF7CB}"/>
              </a:ext>
            </a:extLst>
          </p:cNvPr>
          <p:cNvSpPr/>
          <p:nvPr/>
        </p:nvSpPr>
        <p:spPr>
          <a:xfrm>
            <a:off x="5943600" y="3789218"/>
            <a:ext cx="96982" cy="360218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473D0B-EC07-4B6F-8386-C1311334E041}"/>
              </a:ext>
            </a:extLst>
          </p:cNvPr>
          <p:cNvSpPr txBox="1"/>
          <p:nvPr/>
        </p:nvSpPr>
        <p:spPr>
          <a:xfrm>
            <a:off x="6002811" y="3768563"/>
            <a:ext cx="2954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permeten l’entrada de la </a:t>
            </a:r>
            <a:r>
              <a:rPr lang="es-ES" sz="1050" b="1">
                <a:solidFill>
                  <a:schemeClr val="tx1"/>
                </a:solidFill>
                <a:latin typeface="Quicksand" panose="020B0604020202020204" charset="0"/>
              </a:rPr>
              <a:t>sang</a:t>
            </a:r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 als </a:t>
            </a:r>
            <a:r>
              <a:rPr lang="es-ES" sz="1050" u="sng">
                <a:solidFill>
                  <a:schemeClr val="tx1"/>
                </a:solidFill>
                <a:latin typeface="Quicksand" panose="020B0604020202020204" charset="0"/>
              </a:rPr>
              <a:t>ventrícles</a:t>
            </a:r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 i n’impideixen el </a:t>
            </a:r>
            <a:r>
              <a:rPr lang="es-ES" sz="1050" b="1">
                <a:solidFill>
                  <a:schemeClr val="tx1"/>
                </a:solidFill>
                <a:latin typeface="Quicksand" panose="020B0604020202020204" charset="0"/>
              </a:rPr>
              <a:t>retorn</a:t>
            </a:r>
            <a:endParaRPr lang="es-ES" sz="1050">
              <a:solidFill>
                <a:schemeClr val="tx1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6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D193CC-32A4-49EB-8401-8A796ED982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BF6E66-AD87-4048-ADC3-8EF8D0A1947F}"/>
              </a:ext>
            </a:extLst>
          </p:cNvPr>
          <p:cNvSpPr txBox="1"/>
          <p:nvPr/>
        </p:nvSpPr>
        <p:spPr>
          <a:xfrm>
            <a:off x="476933" y="265850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TRANSCURS DE LA SANG</a:t>
            </a:r>
          </a:p>
        </p:txBody>
      </p:sp>
      <p:sp>
        <p:nvSpPr>
          <p:cNvPr id="4" name="Google Shape;700;p14">
            <a:extLst>
              <a:ext uri="{FF2B5EF4-FFF2-40B4-BE49-F238E27FC236}">
                <a16:creationId xmlns:a16="http://schemas.microsoft.com/office/drawing/2014/main" id="{E8E6D35C-8BF3-4317-9BF8-F24F4D3D29B8}"/>
              </a:ext>
            </a:extLst>
          </p:cNvPr>
          <p:cNvSpPr txBox="1">
            <a:spLocks/>
          </p:cNvSpPr>
          <p:nvPr/>
        </p:nvSpPr>
        <p:spPr>
          <a:xfrm>
            <a:off x="768544" y="532108"/>
            <a:ext cx="8257691" cy="283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"/>
            </a:pPr>
            <a:r>
              <a:rPr lang="es-ES" sz="1200">
                <a:uFill>
                  <a:solidFill>
                    <a:schemeClr val="tx1"/>
                  </a:solidFill>
                </a:uFill>
              </a:rPr>
              <a:t>La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sang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sempre arriba al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cor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a través de les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venes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 l’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aurícula dreta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sempre arriben 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venes caves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: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vena cava superior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 del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cap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braços</a:t>
            </a:r>
            <a:endParaRPr lang="es-ES" sz="1200">
              <a:solidFill>
                <a:schemeClr val="tx1"/>
              </a:solidFill>
              <a:uFill>
                <a:solidFill>
                  <a:schemeClr val="tx1"/>
                </a:solidFill>
              </a:uFill>
              <a:sym typeface="Wingdings" panose="05000000000000000000" pitchFamily="2" charset="2"/>
            </a:endParaRP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vena cava inferior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 de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resta del cos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 l’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aurícula esquerra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sempre arriben 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4 venes pulmonars: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dues del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pulmó dret</a:t>
            </a:r>
            <a:endParaRPr lang="es-ES" sz="1200">
              <a:solidFill>
                <a:schemeClr val="tx1"/>
              </a:solidFill>
              <a:uFill>
                <a:solidFill>
                  <a:schemeClr val="tx1"/>
                </a:solidFill>
              </a:uFill>
              <a:sym typeface="Wingdings" panose="05000000000000000000" pitchFamily="2" charset="2"/>
            </a:endParaRP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dues del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pulmó esquerre</a:t>
            </a:r>
          </a:p>
          <a:p>
            <a:pPr marL="171450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u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n’ix del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a través de 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artèries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: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 dret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ix l’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artèria pulmonar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que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bifurca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en dues artèries que condueixen la sang a un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pulmó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Es troba la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válvula semilunar pulmonar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, que impideix 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retorn de la 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28650" lvl="1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w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 esquerre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ix l’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artèria aorta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que condueix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 oxigenada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tots els òrgans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del cos (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bifurca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).</a:t>
            </a:r>
          </a:p>
          <a:p>
            <a:pPr marL="1085850" lvl="2" indent="-171450">
              <a:buClr>
                <a:schemeClr val="accent4"/>
              </a:buClr>
              <a:buSzPct val="70000"/>
              <a:buFont typeface="Wingdings 3" panose="05040102010807070707" pitchFamily="18" charset="2"/>
              <a:buChar char="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Es troba la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válvula semilunar aòrtica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, que impideix 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retorn de la 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F5E5270E-568F-4C47-A5E0-A4223A9965DF}"/>
              </a:ext>
            </a:extLst>
          </p:cNvPr>
          <p:cNvSpPr/>
          <p:nvPr/>
        </p:nvSpPr>
        <p:spPr>
          <a:xfrm>
            <a:off x="4948845" y="1066800"/>
            <a:ext cx="94210" cy="35329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C5A0F5-C07C-47DA-8AF3-6A6DAD295F92}"/>
              </a:ext>
            </a:extLst>
          </p:cNvPr>
          <p:cNvSpPr txBox="1"/>
          <p:nvPr/>
        </p:nvSpPr>
        <p:spPr>
          <a:xfrm>
            <a:off x="4995950" y="1116487"/>
            <a:ext cx="2954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porten </a:t>
            </a:r>
            <a:r>
              <a:rPr lang="es-ES" sz="1050" u="sng">
                <a:solidFill>
                  <a:schemeClr val="tx1"/>
                </a:solidFill>
                <a:latin typeface="Quicksand" panose="020B0604020202020204" charset="0"/>
              </a:rPr>
              <a:t>sang</a:t>
            </a:r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s-ES" sz="1050" b="1">
                <a:solidFill>
                  <a:schemeClr val="tx1"/>
                </a:solidFill>
                <a:latin typeface="Quicksand" panose="020B0604020202020204" charset="0"/>
              </a:rPr>
              <a:t>rica en diòxid de carboni</a:t>
            </a:r>
            <a:endParaRPr lang="es-ES" sz="1050">
              <a:solidFill>
                <a:schemeClr val="tx1"/>
              </a:solidFill>
              <a:latin typeface="Quicksand" panose="020B0604020202020204" charset="0"/>
            </a:endParaRP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C795CFBA-02D0-40C6-9AF7-95B13BEB32AA}"/>
              </a:ext>
            </a:extLst>
          </p:cNvPr>
          <p:cNvSpPr/>
          <p:nvPr/>
        </p:nvSpPr>
        <p:spPr>
          <a:xfrm>
            <a:off x="3688082" y="1686349"/>
            <a:ext cx="94210" cy="353291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88CE1E-2E9F-405A-B188-832B65EA8D2C}"/>
              </a:ext>
            </a:extLst>
          </p:cNvPr>
          <p:cNvSpPr txBox="1"/>
          <p:nvPr/>
        </p:nvSpPr>
        <p:spPr>
          <a:xfrm>
            <a:off x="3735187" y="1736036"/>
            <a:ext cx="29541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porten </a:t>
            </a:r>
            <a:r>
              <a:rPr lang="es-ES" sz="1050" u="sng">
                <a:solidFill>
                  <a:schemeClr val="tx1"/>
                </a:solidFill>
                <a:latin typeface="Quicksand" panose="020B0604020202020204" charset="0"/>
              </a:rPr>
              <a:t>sang</a:t>
            </a:r>
            <a:r>
              <a:rPr lang="es-ES" sz="1050">
                <a:solidFill>
                  <a:schemeClr val="tx1"/>
                </a:solidFill>
                <a:latin typeface="Quicksand" panose="020B0604020202020204" charset="0"/>
              </a:rPr>
              <a:t> </a:t>
            </a:r>
            <a:r>
              <a:rPr lang="es-ES" sz="1050" b="1">
                <a:solidFill>
                  <a:schemeClr val="tx1"/>
                </a:solidFill>
                <a:latin typeface="Quicksand" panose="020B0604020202020204" charset="0"/>
              </a:rPr>
              <a:t>rica en oxígen</a:t>
            </a:r>
            <a:endParaRPr lang="es-ES" sz="1050">
              <a:solidFill>
                <a:schemeClr val="tx1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FB8B3-9D95-44DD-8308-92DEE0511A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0D8F5B-0C4E-4764-A1C0-DC9B42DA1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46" y="0"/>
            <a:ext cx="5090107" cy="514350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14491F9-C262-4C90-A1F0-9758BA43B209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4572000" y="0"/>
            <a:ext cx="0" cy="51435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97BC6D64-EAFE-4C38-B5C8-3F5C806D5C01}"/>
              </a:ext>
            </a:extLst>
          </p:cNvPr>
          <p:cNvSpPr txBox="1"/>
          <p:nvPr/>
        </p:nvSpPr>
        <p:spPr>
          <a:xfrm>
            <a:off x="2538536" y="68622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Quicksand" panose="020B0604020202020204" charset="0"/>
              </a:rPr>
              <a:t>PART DRETA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55E64E-38C9-4D4C-98EB-E7329BA9161C}"/>
              </a:ext>
            </a:extLst>
          </p:cNvPr>
          <p:cNvSpPr txBox="1"/>
          <p:nvPr/>
        </p:nvSpPr>
        <p:spPr>
          <a:xfrm>
            <a:off x="5074151" y="73764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Quicksand" panose="020B0604020202020204" charset="0"/>
              </a:rPr>
              <a:t>PART ESQUERRA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B96808-CB42-4BA3-8E78-8D4D1B7F2509}"/>
              </a:ext>
            </a:extLst>
          </p:cNvPr>
          <p:cNvSpPr txBox="1"/>
          <p:nvPr/>
        </p:nvSpPr>
        <p:spPr>
          <a:xfrm>
            <a:off x="2854959" y="409376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vena cava superior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CA1DDA-C3E8-4AC9-A41F-BC2E6D243D1C}"/>
              </a:ext>
            </a:extLst>
          </p:cNvPr>
          <p:cNvSpPr txBox="1"/>
          <p:nvPr/>
        </p:nvSpPr>
        <p:spPr>
          <a:xfrm>
            <a:off x="3427306" y="4646096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vena cava inferior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022E20-F794-4EC0-A294-EB9FC04D8742}"/>
              </a:ext>
            </a:extLst>
          </p:cNvPr>
          <p:cNvSpPr txBox="1"/>
          <p:nvPr/>
        </p:nvSpPr>
        <p:spPr>
          <a:xfrm>
            <a:off x="6021492" y="1792817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venes pulmonars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49207D-C52F-47FF-929A-296072C21F7D}"/>
              </a:ext>
            </a:extLst>
          </p:cNvPr>
          <p:cNvSpPr txBox="1"/>
          <p:nvPr/>
        </p:nvSpPr>
        <p:spPr>
          <a:xfrm>
            <a:off x="2309705" y="2194149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venes pulmonars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440C81-31C3-4606-A0BD-2639CE1C4BE2}"/>
              </a:ext>
            </a:extLst>
          </p:cNvPr>
          <p:cNvSpPr txBox="1"/>
          <p:nvPr/>
        </p:nvSpPr>
        <p:spPr>
          <a:xfrm>
            <a:off x="5208692" y="385670"/>
            <a:ext cx="866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artèria aorta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EFBEFC-2203-4CC2-8901-79B64245A5B6}"/>
              </a:ext>
            </a:extLst>
          </p:cNvPr>
          <p:cNvSpPr txBox="1"/>
          <p:nvPr/>
        </p:nvSpPr>
        <p:spPr>
          <a:xfrm>
            <a:off x="2296159" y="1183217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artèria pulmonar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3C5617-0AF8-4074-82B8-0FADC1AF2A9E}"/>
              </a:ext>
            </a:extLst>
          </p:cNvPr>
          <p:cNvSpPr txBox="1"/>
          <p:nvPr/>
        </p:nvSpPr>
        <p:spPr>
          <a:xfrm>
            <a:off x="2123492" y="276092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aurícula dreta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F054BF-D4F4-4548-B1D4-DFE6B511F4F4}"/>
              </a:ext>
            </a:extLst>
          </p:cNvPr>
          <p:cNvSpPr txBox="1"/>
          <p:nvPr/>
        </p:nvSpPr>
        <p:spPr>
          <a:xfrm>
            <a:off x="6048639" y="236468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aurícula esquerra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096643-9CB0-4022-BD39-38635CAAB831}"/>
              </a:ext>
            </a:extLst>
          </p:cNvPr>
          <p:cNvSpPr txBox="1"/>
          <p:nvPr/>
        </p:nvSpPr>
        <p:spPr>
          <a:xfrm>
            <a:off x="2323305" y="4356282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ventrícle dret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47948C-04F7-452C-AA5A-48420AF5C0F7}"/>
              </a:ext>
            </a:extLst>
          </p:cNvPr>
          <p:cNvSpPr txBox="1"/>
          <p:nvPr/>
        </p:nvSpPr>
        <p:spPr>
          <a:xfrm>
            <a:off x="6106211" y="4237749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ventrícle esquerre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A47B2A-CAD9-44F2-9F90-67D5A6132F2E}"/>
              </a:ext>
            </a:extLst>
          </p:cNvPr>
          <p:cNvSpPr txBox="1"/>
          <p:nvPr/>
        </p:nvSpPr>
        <p:spPr>
          <a:xfrm>
            <a:off x="4731225" y="4644149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envà o septe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CA60DB-F9D0-438E-98F6-05FC1DD4C750}"/>
              </a:ext>
            </a:extLst>
          </p:cNvPr>
          <p:cNvSpPr txBox="1"/>
          <p:nvPr/>
        </p:nvSpPr>
        <p:spPr>
          <a:xfrm>
            <a:off x="2204773" y="3269163"/>
            <a:ext cx="11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semilunar pulmonar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AD208BB-D92E-4330-A3A8-E2CCD8E49821}"/>
              </a:ext>
            </a:extLst>
          </p:cNvPr>
          <p:cNvSpPr txBox="1"/>
          <p:nvPr/>
        </p:nvSpPr>
        <p:spPr>
          <a:xfrm>
            <a:off x="5679492" y="1338763"/>
            <a:ext cx="11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semilunar aòrtica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6909ED-3732-4CA3-B9C7-1C045B2FDD7E}"/>
              </a:ext>
            </a:extLst>
          </p:cNvPr>
          <p:cNvSpPr txBox="1"/>
          <p:nvPr/>
        </p:nvSpPr>
        <p:spPr>
          <a:xfrm>
            <a:off x="2130266" y="3886153"/>
            <a:ext cx="118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tricúspide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D4BC09A-5305-4B44-B89A-67AAF4B8C8F5}"/>
              </a:ext>
            </a:extLst>
          </p:cNvPr>
          <p:cNvSpPr txBox="1"/>
          <p:nvPr/>
        </p:nvSpPr>
        <p:spPr>
          <a:xfrm>
            <a:off x="5953812" y="2981913"/>
            <a:ext cx="1181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>
                <a:latin typeface="+mn-lt"/>
              </a:rPr>
              <a:t>vàlvula mitral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03E8BD-F141-41CC-B38E-677BE9955385}"/>
              </a:ext>
            </a:extLst>
          </p:cNvPr>
          <p:cNvSpPr txBox="1"/>
          <p:nvPr/>
        </p:nvSpPr>
        <p:spPr>
          <a:xfrm>
            <a:off x="5642185" y="878490"/>
            <a:ext cx="86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latin typeface="+mn-lt"/>
              </a:rPr>
              <a:t>artèria pulmonar</a:t>
            </a:r>
          </a:p>
        </p:txBody>
      </p:sp>
    </p:spTree>
    <p:extLst>
      <p:ext uri="{BB962C8B-B14F-4D97-AF65-F5344CB8AC3E}">
        <p14:creationId xmlns:p14="http://schemas.microsoft.com/office/powerpoint/2010/main" val="373684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987CB92-D3C1-4E98-A52C-1B30C3FC60B7}"/>
              </a:ext>
            </a:extLst>
          </p:cNvPr>
          <p:cNvSpPr/>
          <p:nvPr/>
        </p:nvSpPr>
        <p:spPr>
          <a:xfrm>
            <a:off x="533399" y="933449"/>
            <a:ext cx="8375063" cy="4384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D193CC-32A4-49EB-8401-8A796ED982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BF6E66-AD87-4048-ADC3-8EF8D0A1947F}"/>
              </a:ext>
            </a:extLst>
          </p:cNvPr>
          <p:cNvSpPr txBox="1"/>
          <p:nvPr/>
        </p:nvSpPr>
        <p:spPr>
          <a:xfrm>
            <a:off x="476933" y="265850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EL CICLE CARDÍAC</a:t>
            </a:r>
          </a:p>
        </p:txBody>
      </p:sp>
      <p:sp>
        <p:nvSpPr>
          <p:cNvPr id="4" name="Google Shape;700;p14">
            <a:extLst>
              <a:ext uri="{FF2B5EF4-FFF2-40B4-BE49-F238E27FC236}">
                <a16:creationId xmlns:a16="http://schemas.microsoft.com/office/drawing/2014/main" id="{E8E6D35C-8BF3-4317-9BF8-F24F4D3D29B8}"/>
              </a:ext>
            </a:extLst>
          </p:cNvPr>
          <p:cNvSpPr txBox="1">
            <a:spLocks/>
          </p:cNvSpPr>
          <p:nvPr/>
        </p:nvSpPr>
        <p:spPr>
          <a:xfrm>
            <a:off x="650771" y="1417690"/>
            <a:ext cx="8257691" cy="283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9388" indent="-1793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 u="sng">
                <a:uFill>
                  <a:solidFill>
                    <a:schemeClr val="accent4"/>
                  </a:solidFill>
                </a:uFill>
              </a:rPr>
              <a:t>SÍSTOLE AURICULAR</a:t>
            </a:r>
            <a:r>
              <a:rPr lang="es-ES" sz="1200" b="1">
                <a:uFill>
                  <a:solidFill>
                    <a:schemeClr val="accent4"/>
                  </a:solidFill>
                </a:uFill>
              </a:rPr>
              <a:t>:</a:t>
            </a:r>
          </a:p>
          <a:p>
            <a:pPr marL="630238" lvl="1" indent="-179388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aurícules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contrauen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, espenten 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als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30238" lvl="1" indent="-179388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vàlvules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tricúspide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mitral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tanquen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185738" indent="-1920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SÍSTOLE VENTRICULAR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:</a:t>
            </a:r>
            <a:endParaRPr lang="es-ES" sz="1200">
              <a:solidFill>
                <a:schemeClr val="tx1"/>
              </a:solidFill>
              <a:uFill>
                <a:solidFill>
                  <a:schemeClr val="accent4"/>
                </a:solidFill>
              </a:uFill>
            </a:endParaRPr>
          </a:p>
          <a:p>
            <a:pPr marL="679450" lvl="1" indent="-228600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contrauen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79450" lvl="1" indent="-228600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vàlvules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semiulnars aòrtica i pulmonar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s’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obrin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79450" lvl="1" indent="-228600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s’espenta a 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artèries pulmonar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aorta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185738" indent="-192088"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DIÀSTOLE AURICULAR I VENTRICULAR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4"/>
                  </a:solidFill>
                </a:uFill>
              </a:rPr>
              <a:t>:</a:t>
            </a:r>
            <a:endParaRPr lang="es-ES" sz="1200">
              <a:solidFill>
                <a:schemeClr val="tx1"/>
              </a:solidFill>
              <a:uFill>
                <a:solidFill>
                  <a:schemeClr val="accent4"/>
                </a:solidFill>
              </a:uFill>
            </a:endParaRPr>
          </a:p>
          <a:p>
            <a:pPr marL="679450" lvl="1" indent="-228600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vàlvules semilunars aòrtica i pulmonar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tanquen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79450" lvl="1" indent="-228600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aurícules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els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ventrícles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es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relaxen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679450" lvl="1" indent="-228600">
              <a:buClr>
                <a:schemeClr val="accent4"/>
              </a:buClr>
              <a:buSzPct val="100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aurícules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comencen 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omplir-se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</p:txBody>
      </p:sp>
      <p:sp>
        <p:nvSpPr>
          <p:cNvPr id="9" name="Google Shape;700;p14">
            <a:extLst>
              <a:ext uri="{FF2B5EF4-FFF2-40B4-BE49-F238E27FC236}">
                <a16:creationId xmlns:a16="http://schemas.microsoft.com/office/drawing/2014/main" id="{5C95A904-1219-4D0D-8002-38E200FA8088}"/>
              </a:ext>
            </a:extLst>
          </p:cNvPr>
          <p:cNvSpPr txBox="1">
            <a:spLocks/>
          </p:cNvSpPr>
          <p:nvPr/>
        </p:nvSpPr>
        <p:spPr>
          <a:xfrm>
            <a:off x="609218" y="578355"/>
            <a:ext cx="55906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El cor s’activa com una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bomba impulsadora de sang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, cap als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vasos sanguinis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D1916F7-E9B1-48CA-9099-91E68E4B7BE7}"/>
              </a:ext>
            </a:extLst>
          </p:cNvPr>
          <p:cNvCxnSpPr/>
          <p:nvPr/>
        </p:nvCxnSpPr>
        <p:spPr>
          <a:xfrm>
            <a:off x="540327" y="632112"/>
            <a:ext cx="0" cy="2407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Google Shape;700;p14">
            <a:extLst>
              <a:ext uri="{FF2B5EF4-FFF2-40B4-BE49-F238E27FC236}">
                <a16:creationId xmlns:a16="http://schemas.microsoft.com/office/drawing/2014/main" id="{FA89B763-7EBA-4FBD-8A79-D915C2C488D5}"/>
              </a:ext>
            </a:extLst>
          </p:cNvPr>
          <p:cNvSpPr txBox="1">
            <a:spLocks/>
          </p:cNvSpPr>
          <p:nvPr/>
        </p:nvSpPr>
        <p:spPr>
          <a:xfrm>
            <a:off x="609218" y="872834"/>
            <a:ext cx="8153782" cy="55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El procés (cicle cardíac) consta en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dos moviments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coordinats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rítmics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de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contracció 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i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relaxació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que formen part de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3 fases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: 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6B047F03-3226-4001-98D8-F9BD7A2089E8}"/>
              </a:ext>
            </a:extLst>
          </p:cNvPr>
          <p:cNvSpPr/>
          <p:nvPr/>
        </p:nvSpPr>
        <p:spPr>
          <a:xfrm>
            <a:off x="6082145" y="1156855"/>
            <a:ext cx="173182" cy="16625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E63657D7-58B1-4B44-A2D8-A08809EAE978}"/>
              </a:ext>
            </a:extLst>
          </p:cNvPr>
          <p:cNvSpPr/>
          <p:nvPr/>
        </p:nvSpPr>
        <p:spPr>
          <a:xfrm>
            <a:off x="6954981" y="1172442"/>
            <a:ext cx="173182" cy="16625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Google Shape;700;p14">
            <a:extLst>
              <a:ext uri="{FF2B5EF4-FFF2-40B4-BE49-F238E27FC236}">
                <a16:creationId xmlns:a16="http://schemas.microsoft.com/office/drawing/2014/main" id="{84EEE0DB-0DFF-4CAE-B069-0828309754B4}"/>
              </a:ext>
            </a:extLst>
          </p:cNvPr>
          <p:cNvSpPr txBox="1">
            <a:spLocks/>
          </p:cNvSpPr>
          <p:nvPr/>
        </p:nvSpPr>
        <p:spPr>
          <a:xfrm>
            <a:off x="5960293" y="1274280"/>
            <a:ext cx="5900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sístole</a:t>
            </a:r>
          </a:p>
        </p:txBody>
      </p:sp>
      <p:sp>
        <p:nvSpPr>
          <p:cNvPr id="17" name="Google Shape;700;p14">
            <a:extLst>
              <a:ext uri="{FF2B5EF4-FFF2-40B4-BE49-F238E27FC236}">
                <a16:creationId xmlns:a16="http://schemas.microsoft.com/office/drawing/2014/main" id="{46DBDC4E-AEB2-4912-B7D9-8C3B84DBB6A1}"/>
              </a:ext>
            </a:extLst>
          </p:cNvPr>
          <p:cNvSpPr txBox="1">
            <a:spLocks/>
          </p:cNvSpPr>
          <p:nvPr/>
        </p:nvSpPr>
        <p:spPr>
          <a:xfrm>
            <a:off x="6746538" y="1283372"/>
            <a:ext cx="5900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Clr>
                <a:schemeClr val="accent4"/>
              </a:buClr>
              <a:buSzPct val="70000"/>
              <a:buNone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diàstole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5ED5203-CCCF-4C71-BCAE-AAF58EC49792}"/>
              </a:ext>
            </a:extLst>
          </p:cNvPr>
          <p:cNvSpPr/>
          <p:nvPr/>
        </p:nvSpPr>
        <p:spPr>
          <a:xfrm>
            <a:off x="609218" y="1517073"/>
            <a:ext cx="159709" cy="178374"/>
          </a:xfrm>
          <a:prstGeom prst="ellipse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ED7E305-5CFF-4569-84CA-63ABA8444CCF}"/>
              </a:ext>
            </a:extLst>
          </p:cNvPr>
          <p:cNvSpPr/>
          <p:nvPr/>
        </p:nvSpPr>
        <p:spPr>
          <a:xfrm>
            <a:off x="623072" y="2216727"/>
            <a:ext cx="159709" cy="178374"/>
          </a:xfrm>
          <a:prstGeom prst="ellipse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6236259-8DB8-466F-A5A5-707FE1D48890}"/>
              </a:ext>
            </a:extLst>
          </p:cNvPr>
          <p:cNvSpPr/>
          <p:nvPr/>
        </p:nvSpPr>
        <p:spPr>
          <a:xfrm>
            <a:off x="616145" y="3124200"/>
            <a:ext cx="159709" cy="178374"/>
          </a:xfrm>
          <a:prstGeom prst="ellipse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445D0C-931A-41CA-ABBE-6CD0343BDDD5}"/>
              </a:ext>
            </a:extLst>
          </p:cNvPr>
          <p:cNvSpPr txBox="1"/>
          <p:nvPr/>
        </p:nvSpPr>
        <p:spPr>
          <a:xfrm>
            <a:off x="476932" y="3957158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>
                <a:solidFill>
                  <a:schemeClr val="accent4"/>
                </a:solidFill>
                <a:latin typeface="Quicksand" panose="020B0604020202020204" charset="0"/>
              </a:rPr>
              <a:t>SOROLLS CARDÍACS</a:t>
            </a:r>
          </a:p>
        </p:txBody>
      </p:sp>
      <p:sp>
        <p:nvSpPr>
          <p:cNvPr id="22" name="Google Shape;700;p14">
            <a:extLst>
              <a:ext uri="{FF2B5EF4-FFF2-40B4-BE49-F238E27FC236}">
                <a16:creationId xmlns:a16="http://schemas.microsoft.com/office/drawing/2014/main" id="{742B22B0-34CC-4A53-BFFF-64D3621A951D}"/>
              </a:ext>
            </a:extLst>
          </p:cNvPr>
          <p:cNvSpPr txBox="1">
            <a:spLocks/>
          </p:cNvSpPr>
          <p:nvPr/>
        </p:nvSpPr>
        <p:spPr>
          <a:xfrm>
            <a:off x="702926" y="4210051"/>
            <a:ext cx="8240162" cy="8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90488" indent="-90488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Els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sorolls cardíacs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s’originen pel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tancament de les vàlvules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  <a:p>
            <a:pPr marL="90488" indent="-90488"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A vegades se senten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sorolls anormals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anomenats </a:t>
            </a:r>
            <a:r>
              <a:rPr lang="es-ES" sz="1200" b="1">
                <a:solidFill>
                  <a:schemeClr val="accent4"/>
                </a:solidFill>
                <a:uFill>
                  <a:solidFill>
                    <a:schemeClr val="tx1"/>
                  </a:solidFill>
                </a:uFill>
              </a:rPr>
              <a:t>bufs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perquè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no es tanquen del tot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o perquè són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estretes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 i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rígides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</a:rPr>
              <a:t>.</a:t>
            </a:r>
          </a:p>
        </p:txBody>
      </p:sp>
      <p:sp>
        <p:nvSpPr>
          <p:cNvPr id="5" name="Flecha: curvada hacia la izquierda 4">
            <a:extLst>
              <a:ext uri="{FF2B5EF4-FFF2-40B4-BE49-F238E27FC236}">
                <a16:creationId xmlns:a16="http://schemas.microsoft.com/office/drawing/2014/main" id="{CA3D2527-C720-424B-A725-66E642C95183}"/>
              </a:ext>
            </a:extLst>
          </p:cNvPr>
          <p:cNvSpPr/>
          <p:nvPr/>
        </p:nvSpPr>
        <p:spPr>
          <a:xfrm rot="10800000">
            <a:off x="204597" y="1612833"/>
            <a:ext cx="309414" cy="1625316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4445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273F68"/>
    </a:dk1>
    <a:lt1>
      <a:srgbClr val="FFFFFF"/>
    </a:lt1>
    <a:dk2>
      <a:srgbClr val="7085AA"/>
    </a:dk2>
    <a:lt2>
      <a:srgbClr val="F4F7FA"/>
    </a:lt2>
    <a:accent1>
      <a:srgbClr val="4BD1DD"/>
    </a:accent1>
    <a:accent2>
      <a:srgbClr val="57C0EB"/>
    </a:accent2>
    <a:accent3>
      <a:srgbClr val="BD9ADD"/>
    </a:accent3>
    <a:accent4>
      <a:srgbClr val="F3805C"/>
    </a:accent4>
    <a:accent5>
      <a:srgbClr val="FFD11D"/>
    </a:accent5>
    <a:accent6>
      <a:srgbClr val="95D346"/>
    </a:accent6>
    <a:hlink>
      <a:srgbClr val="273F68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273F68"/>
    </a:dk1>
    <a:lt1>
      <a:srgbClr val="FFFFFF"/>
    </a:lt1>
    <a:dk2>
      <a:srgbClr val="7085AA"/>
    </a:dk2>
    <a:lt2>
      <a:srgbClr val="F4F7FA"/>
    </a:lt2>
    <a:accent1>
      <a:srgbClr val="4BD1DD"/>
    </a:accent1>
    <a:accent2>
      <a:srgbClr val="57C0EB"/>
    </a:accent2>
    <a:accent3>
      <a:srgbClr val="BD9ADD"/>
    </a:accent3>
    <a:accent4>
      <a:srgbClr val="F3805C"/>
    </a:accent4>
    <a:accent5>
      <a:srgbClr val="FFD11D"/>
    </a:accent5>
    <a:accent6>
      <a:srgbClr val="95D346"/>
    </a:accent6>
    <a:hlink>
      <a:srgbClr val="273F68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273F68"/>
    </a:dk1>
    <a:lt1>
      <a:srgbClr val="FFFFFF"/>
    </a:lt1>
    <a:dk2>
      <a:srgbClr val="7085AA"/>
    </a:dk2>
    <a:lt2>
      <a:srgbClr val="F4F7FA"/>
    </a:lt2>
    <a:accent1>
      <a:srgbClr val="4BD1DD"/>
    </a:accent1>
    <a:accent2>
      <a:srgbClr val="57C0EB"/>
    </a:accent2>
    <a:accent3>
      <a:srgbClr val="BD9ADD"/>
    </a:accent3>
    <a:accent4>
      <a:srgbClr val="F3805C"/>
    </a:accent4>
    <a:accent5>
      <a:srgbClr val="FFD11D"/>
    </a:accent5>
    <a:accent6>
      <a:srgbClr val="95D346"/>
    </a:accent6>
    <a:hlink>
      <a:srgbClr val="273F68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1908</Words>
  <Application>Microsoft Office PowerPoint</Application>
  <PresentationFormat>Presentación en pantalla (16:9)</PresentationFormat>
  <Paragraphs>285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Wingdings 3</vt:lpstr>
      <vt:lpstr>Arial</vt:lpstr>
      <vt:lpstr>Short Stack</vt:lpstr>
      <vt:lpstr>Amatic SC</vt:lpstr>
      <vt:lpstr>Caveat</vt:lpstr>
      <vt:lpstr>Quicksand</vt:lpstr>
      <vt:lpstr>Barlow Light</vt:lpstr>
      <vt:lpstr>Knight template</vt:lpstr>
      <vt:lpstr>LA CIRCULACIÓ: aparells circulatori i excretor</vt:lpstr>
      <vt:lpstr>MEDI INTERN I L’APARELL CIRCULATORI</vt:lpstr>
      <vt:lpstr>EL SISTEMA CIRCULATORI LIMFÀTIC</vt:lpstr>
      <vt:lpstr>LA SANG</vt:lpstr>
      <vt:lpstr>ELS VASOS SANGUINIS</vt:lpstr>
      <vt:lpstr>EL COR</vt:lpstr>
      <vt:lpstr>Presentación de PowerPoint</vt:lpstr>
      <vt:lpstr>Presentación de PowerPoint</vt:lpstr>
      <vt:lpstr>Presentación de PowerPoint</vt:lpstr>
      <vt:lpstr>LA CIRCULACIÓ DOBLE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CIRCULACIÓ: aparells circulatori i excretor</dc:title>
  <cp:lastModifiedBy>Eva Arnau</cp:lastModifiedBy>
  <cp:revision>24</cp:revision>
  <dcterms:modified xsi:type="dcterms:W3CDTF">2022-05-15T10:28:43Z</dcterms:modified>
</cp:coreProperties>
</file>