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96" r:id="rId4"/>
    <p:sldId id="297" r:id="rId5"/>
    <p:sldId id="298" r:id="rId6"/>
    <p:sldId id="299" r:id="rId7"/>
    <p:sldId id="300" r:id="rId8"/>
    <p:sldId id="301" r:id="rId9"/>
    <p:sldId id="303" r:id="rId10"/>
    <p:sldId id="305" r:id="rId11"/>
    <p:sldId id="304" r:id="rId12"/>
    <p:sldId id="306" r:id="rId13"/>
    <p:sldId id="307" r:id="rId14"/>
    <p:sldId id="308" r:id="rId15"/>
    <p:sldId id="309" r:id="rId16"/>
    <p:sldId id="310" r:id="rId17"/>
    <p:sldId id="311" r:id="rId18"/>
  </p:sldIdLst>
  <p:sldSz cx="9144000" cy="5143500" type="screen16x9"/>
  <p:notesSz cx="6858000" cy="9144000"/>
  <p:embeddedFontLst>
    <p:embeddedFont>
      <p:font typeface="Barlow" panose="020B0604020202020204" charset="0"/>
      <p:regular r:id="rId20"/>
      <p:bold r:id="rId21"/>
      <p:italic r:id="rId22"/>
      <p:boldItalic r:id="rId23"/>
    </p:embeddedFont>
    <p:embeddedFont>
      <p:font typeface="Barlow Light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iriam Libre" panose="00000500000000000000" pitchFamily="50" charset="-79"/>
      <p:regular r:id="rId32"/>
      <p:bold r:id="rId33"/>
    </p:embeddedFont>
    <p:embeddedFont>
      <p:font typeface="Wingdings 3" panose="05040102010807070707" pitchFamily="18" charset="2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7165"/>
    <a:srgbClr val="FF66CC"/>
    <a:srgbClr val="A73128"/>
    <a:srgbClr val="EFBF99"/>
    <a:srgbClr val="F99C7D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908D26-7AD2-4BE2-8D46-7E80C61A5C3D}">
  <a:tblStyle styleId="{D5908D26-7AD2-4BE2-8D46-7E80C61A5C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9EC53F3-C09D-45E3-81C7-79E32D511B3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74" autoAdjust="0"/>
  </p:normalViewPr>
  <p:slideViewPr>
    <p:cSldViewPr snapToGrid="0">
      <p:cViewPr varScale="1">
        <p:scale>
          <a:sx n="141" d="100"/>
          <a:sy n="141" d="100"/>
        </p:scale>
        <p:origin x="6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216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6884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9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82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051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988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4012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587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7095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36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2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half" typ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ctrTitle"/>
          </p:nvPr>
        </p:nvSpPr>
        <p:spPr>
          <a:xfrm>
            <a:off x="2122525" y="684107"/>
            <a:ext cx="4899000" cy="38337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LA CIRCULACIÓ: aparells circulatori i excretor</a:t>
            </a:r>
            <a:endParaRPr b="1"/>
          </a:p>
        </p:txBody>
      </p:sp>
      <p:pic>
        <p:nvPicPr>
          <p:cNvPr id="3" name="Gráfico 2" descr="Órgano: corazón">
            <a:extLst>
              <a:ext uri="{FF2B5EF4-FFF2-40B4-BE49-F238E27FC236}">
                <a16:creationId xmlns:a16="http://schemas.microsoft.com/office/drawing/2014/main" id="{ACEC76F4-B9F4-4667-8715-B2A3B7BBC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5433" y="2466341"/>
            <a:ext cx="2408567" cy="2408567"/>
          </a:xfrm>
          <a:prstGeom prst="rect">
            <a:avLst/>
          </a:prstGeom>
        </p:spPr>
      </p:pic>
      <p:pic>
        <p:nvPicPr>
          <p:cNvPr id="5" name="Gráfico 4" descr="Riñones">
            <a:extLst>
              <a:ext uri="{FF2B5EF4-FFF2-40B4-BE49-F238E27FC236}">
                <a16:creationId xmlns:a16="http://schemas.microsoft.com/office/drawing/2014/main" id="{92780602-495C-47DF-8EB7-196A0303FF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402" y="77032"/>
            <a:ext cx="1626161" cy="1626161"/>
          </a:xfrm>
          <a:prstGeom prst="rect">
            <a:avLst/>
          </a:prstGeom>
        </p:spPr>
      </p:pic>
      <p:pic>
        <p:nvPicPr>
          <p:cNvPr id="7" name="Gráfico 6" descr="Corazón con pulso">
            <a:extLst>
              <a:ext uri="{FF2B5EF4-FFF2-40B4-BE49-F238E27FC236}">
                <a16:creationId xmlns:a16="http://schemas.microsoft.com/office/drawing/2014/main" id="{495EFFB5-8CF4-4D27-BDD5-41E22DC5A4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21913" y="11020"/>
            <a:ext cx="2459702" cy="2459702"/>
          </a:xfrm>
          <a:prstGeom prst="rect">
            <a:avLst/>
          </a:prstGeom>
        </p:spPr>
      </p:pic>
      <p:pic>
        <p:nvPicPr>
          <p:cNvPr id="9" name="Gráfico 8" descr="Estetoscopio">
            <a:extLst>
              <a:ext uri="{FF2B5EF4-FFF2-40B4-BE49-F238E27FC236}">
                <a16:creationId xmlns:a16="http://schemas.microsoft.com/office/drawing/2014/main" id="{860E2FAF-7F72-4027-8343-740A1FC210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1938152"/>
            <a:ext cx="2821748" cy="28217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3175542-566D-4491-A556-975BB07D8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946" y="0"/>
            <a:ext cx="5090107" cy="5143500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DDF767-004B-4FE9-961B-61A709F43A9F}"/>
              </a:ext>
            </a:extLst>
          </p:cNvPr>
          <p:cNvCxnSpPr>
            <a:stCxn id="3" idx="0"/>
            <a:endCxn id="3" idx="2"/>
          </p:cNvCxnSpPr>
          <p:nvPr/>
        </p:nvCxnSpPr>
        <p:spPr>
          <a:xfrm>
            <a:off x="4572000" y="0"/>
            <a:ext cx="0" cy="514350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C79F850-A581-4437-B6E1-E58E4F1E34FD}"/>
              </a:ext>
            </a:extLst>
          </p:cNvPr>
          <p:cNvSpPr txBox="1"/>
          <p:nvPr/>
        </p:nvSpPr>
        <p:spPr>
          <a:xfrm>
            <a:off x="2336800" y="67734"/>
            <a:ext cx="1194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latin typeface="+mj-lt"/>
              </a:rPr>
              <a:t>PART DRETA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59E1AF-CA15-4345-A503-CC958FA8C092}"/>
              </a:ext>
            </a:extLst>
          </p:cNvPr>
          <p:cNvSpPr txBox="1"/>
          <p:nvPr/>
        </p:nvSpPr>
        <p:spPr>
          <a:xfrm>
            <a:off x="5489788" y="67733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latin typeface="+mj-lt"/>
              </a:rPr>
              <a:t>PART ESQUERRA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B89B2E-E464-4CAC-BD53-736BDFE88DCC}"/>
              </a:ext>
            </a:extLst>
          </p:cNvPr>
          <p:cNvSpPr txBox="1"/>
          <p:nvPr/>
        </p:nvSpPr>
        <p:spPr>
          <a:xfrm>
            <a:off x="2854959" y="409376"/>
            <a:ext cx="86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vena cava superior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A3F89D7-1ED8-4133-A269-F0CFAD8656AD}"/>
              </a:ext>
            </a:extLst>
          </p:cNvPr>
          <p:cNvSpPr txBox="1"/>
          <p:nvPr/>
        </p:nvSpPr>
        <p:spPr>
          <a:xfrm>
            <a:off x="3427306" y="4646096"/>
            <a:ext cx="86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vena cava inferior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B02809-9C37-4FD0-A52A-67F80463349A}"/>
              </a:ext>
            </a:extLst>
          </p:cNvPr>
          <p:cNvSpPr txBox="1"/>
          <p:nvPr/>
        </p:nvSpPr>
        <p:spPr>
          <a:xfrm>
            <a:off x="6021492" y="1792817"/>
            <a:ext cx="86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venes pulmonars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3795027-45FF-4D20-A3F6-6404BE44AB9F}"/>
              </a:ext>
            </a:extLst>
          </p:cNvPr>
          <p:cNvSpPr txBox="1"/>
          <p:nvPr/>
        </p:nvSpPr>
        <p:spPr>
          <a:xfrm>
            <a:off x="2309705" y="2194149"/>
            <a:ext cx="86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venes pulmonars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4F17C6-BCFE-4B91-9E7A-FB3E48390142}"/>
              </a:ext>
            </a:extLst>
          </p:cNvPr>
          <p:cNvSpPr txBox="1"/>
          <p:nvPr/>
        </p:nvSpPr>
        <p:spPr>
          <a:xfrm>
            <a:off x="5208692" y="385670"/>
            <a:ext cx="86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artèria aorta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60A54CF-3904-4F7E-AA11-BF138E5088FF}"/>
              </a:ext>
            </a:extLst>
          </p:cNvPr>
          <p:cNvSpPr txBox="1"/>
          <p:nvPr/>
        </p:nvSpPr>
        <p:spPr>
          <a:xfrm>
            <a:off x="2296159" y="1183217"/>
            <a:ext cx="86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artèria pulmonar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ECACF6-1B63-4F59-A136-CF8DD1A5AA0C}"/>
              </a:ext>
            </a:extLst>
          </p:cNvPr>
          <p:cNvSpPr txBox="1"/>
          <p:nvPr/>
        </p:nvSpPr>
        <p:spPr>
          <a:xfrm>
            <a:off x="2123492" y="2760920"/>
            <a:ext cx="86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aurícula dreta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A03CC95-CE1F-4AD6-96AB-B9EF6582B8AD}"/>
              </a:ext>
            </a:extLst>
          </p:cNvPr>
          <p:cNvSpPr txBox="1"/>
          <p:nvPr/>
        </p:nvSpPr>
        <p:spPr>
          <a:xfrm>
            <a:off x="6048639" y="2364680"/>
            <a:ext cx="86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aurícula esquerra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B262701-F9C8-467D-AF32-2E61895ABF71}"/>
              </a:ext>
            </a:extLst>
          </p:cNvPr>
          <p:cNvSpPr txBox="1"/>
          <p:nvPr/>
        </p:nvSpPr>
        <p:spPr>
          <a:xfrm>
            <a:off x="2323305" y="4356282"/>
            <a:ext cx="86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ventrícle dret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D000A0E-676B-42D2-B2AB-62B84ED1F570}"/>
              </a:ext>
            </a:extLst>
          </p:cNvPr>
          <p:cNvSpPr txBox="1"/>
          <p:nvPr/>
        </p:nvSpPr>
        <p:spPr>
          <a:xfrm>
            <a:off x="6106211" y="4237749"/>
            <a:ext cx="86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ventrícle esquerre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2EC9683-3299-4AD3-A903-229631F9A2A7}"/>
              </a:ext>
            </a:extLst>
          </p:cNvPr>
          <p:cNvSpPr txBox="1"/>
          <p:nvPr/>
        </p:nvSpPr>
        <p:spPr>
          <a:xfrm>
            <a:off x="4731225" y="4644149"/>
            <a:ext cx="86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envà o septe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ECF7493-F3A6-47E4-8CF5-13FCA0D21A5F}"/>
              </a:ext>
            </a:extLst>
          </p:cNvPr>
          <p:cNvSpPr txBox="1"/>
          <p:nvPr/>
        </p:nvSpPr>
        <p:spPr>
          <a:xfrm>
            <a:off x="2204773" y="3269163"/>
            <a:ext cx="118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>
                <a:latin typeface="+mn-lt"/>
              </a:rPr>
              <a:t>vàlvula semilunar pulmonar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5AC2085-D623-4FF0-9379-8E1B786C1606}"/>
              </a:ext>
            </a:extLst>
          </p:cNvPr>
          <p:cNvSpPr txBox="1"/>
          <p:nvPr/>
        </p:nvSpPr>
        <p:spPr>
          <a:xfrm>
            <a:off x="5679492" y="1338763"/>
            <a:ext cx="118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>
                <a:latin typeface="+mn-lt"/>
              </a:rPr>
              <a:t>vàlvula semilunar aòrtica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536104A-1AE6-4C63-ADEC-E93236014DEF}"/>
              </a:ext>
            </a:extLst>
          </p:cNvPr>
          <p:cNvSpPr txBox="1"/>
          <p:nvPr/>
        </p:nvSpPr>
        <p:spPr>
          <a:xfrm>
            <a:off x="2130266" y="3886153"/>
            <a:ext cx="1181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>
                <a:latin typeface="+mn-lt"/>
              </a:rPr>
              <a:t>vàlvula tricúspide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FE7E4E4-1DB8-4416-AA17-F279E2833062}"/>
              </a:ext>
            </a:extLst>
          </p:cNvPr>
          <p:cNvSpPr txBox="1"/>
          <p:nvPr/>
        </p:nvSpPr>
        <p:spPr>
          <a:xfrm>
            <a:off x="5953812" y="2981913"/>
            <a:ext cx="1181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>
                <a:latin typeface="+mn-lt"/>
              </a:rPr>
              <a:t>vàlvula mitral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D75E78EB-58EC-4EFB-A47E-33B041A09801}"/>
              </a:ext>
            </a:extLst>
          </p:cNvPr>
          <p:cNvSpPr txBox="1"/>
          <p:nvPr/>
        </p:nvSpPr>
        <p:spPr>
          <a:xfrm>
            <a:off x="5642185" y="878490"/>
            <a:ext cx="86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artèria pulmonar</a:t>
            </a:r>
          </a:p>
        </p:txBody>
      </p:sp>
    </p:spTree>
    <p:extLst>
      <p:ext uri="{BB962C8B-B14F-4D97-AF65-F5344CB8AC3E}">
        <p14:creationId xmlns:p14="http://schemas.microsoft.com/office/powerpoint/2010/main" val="119870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47;p14">
            <a:extLst>
              <a:ext uri="{FF2B5EF4-FFF2-40B4-BE49-F238E27FC236}">
                <a16:creationId xmlns:a16="http://schemas.microsoft.com/office/drawing/2014/main" id="{5B828762-003F-42A2-9EDB-543FC30B7B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2826" y="1365851"/>
            <a:ext cx="8686798" cy="892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1463" indent="-184150">
              <a:buSzPct val="100000"/>
              <a:buFont typeface="+mj-lt"/>
              <a:buAutoNum type="arabicPeriod"/>
              <a:tabLst>
                <a:tab pos="450850" algn="l"/>
              </a:tabLst>
            </a:pPr>
            <a:r>
              <a:rPr lang="es-ES" sz="1400" b="1" u="heavy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SÍSTOLE AURICULAR</a:t>
            </a:r>
            <a:r>
              <a:rPr lang="es-ES" sz="1400" b="1">
                <a:solidFill>
                  <a:schemeClr val="tx1"/>
                </a:solidFill>
              </a:rPr>
              <a:t>:</a:t>
            </a:r>
          </a:p>
          <a:p>
            <a:pPr marL="447675" lvl="1" indent="-176213">
              <a:buSzPct val="100000"/>
              <a:buFont typeface="Wingdings 3" panose="05040102010807070707" pitchFamily="18" charset="2"/>
              <a:buChar char="g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Les </a:t>
            </a:r>
            <a:r>
              <a:rPr lang="es-ES" sz="1400" b="1">
                <a:solidFill>
                  <a:schemeClr val="tx1"/>
                </a:solidFill>
              </a:rPr>
              <a:t>aurícules</a:t>
            </a:r>
            <a:r>
              <a:rPr lang="es-ES" sz="1400">
                <a:solidFill>
                  <a:schemeClr val="tx1"/>
                </a:solidFill>
              </a:rPr>
              <a:t> es </a:t>
            </a:r>
            <a:r>
              <a:rPr lang="es-ES" sz="1400" u="sng">
                <a:solidFill>
                  <a:schemeClr val="tx1"/>
                </a:solidFill>
              </a:rPr>
              <a:t>contrauen</a:t>
            </a:r>
            <a:r>
              <a:rPr lang="es-ES" sz="1400">
                <a:solidFill>
                  <a:schemeClr val="tx1"/>
                </a:solidFill>
              </a:rPr>
              <a:t>, espenten la </a:t>
            </a:r>
            <a:r>
              <a:rPr lang="es-ES" sz="1400" b="1">
                <a:solidFill>
                  <a:schemeClr val="tx1"/>
                </a:solidFill>
              </a:rPr>
              <a:t>sang</a:t>
            </a:r>
            <a:r>
              <a:rPr lang="es-ES" sz="1400">
                <a:solidFill>
                  <a:schemeClr val="tx1"/>
                </a:solidFill>
              </a:rPr>
              <a:t> </a:t>
            </a:r>
            <a:r>
              <a:rPr lang="es-ES" sz="1400">
                <a:solidFill>
                  <a:schemeClr val="tx1"/>
                </a:solidFill>
                <a:sym typeface="Wingdings" panose="05000000000000000000" pitchFamily="2" charset="2"/>
              </a:rPr>
              <a:t>als </a:t>
            </a:r>
            <a:r>
              <a:rPr lang="es-ES" sz="1400" b="1">
                <a:solidFill>
                  <a:schemeClr val="tx1"/>
                </a:solidFill>
                <a:sym typeface="Wingdings" panose="05000000000000000000" pitchFamily="2" charset="2"/>
              </a:rPr>
              <a:t>ventrícles</a:t>
            </a:r>
            <a:r>
              <a:rPr lang="es-ES" sz="140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pPr marL="447675" lvl="1" indent="-176213">
              <a:buSzPct val="100000"/>
              <a:buFont typeface="Wingdings 3" panose="05040102010807070707" pitchFamily="18" charset="2"/>
              <a:buChar char="g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  <a:sym typeface="Wingdings" panose="05000000000000000000" pitchFamily="2" charset="2"/>
              </a:rPr>
              <a:t>Les vàlvules </a:t>
            </a:r>
            <a:r>
              <a:rPr lang="es-ES" sz="1400" b="1">
                <a:solidFill>
                  <a:schemeClr val="tx1"/>
                </a:solidFill>
                <a:sym typeface="Wingdings" panose="05000000000000000000" pitchFamily="2" charset="2"/>
              </a:rPr>
              <a:t>tricúspide</a:t>
            </a:r>
            <a:r>
              <a:rPr lang="es-ES" sz="1400">
                <a:solidFill>
                  <a:schemeClr val="tx1"/>
                </a:solidFill>
                <a:sym typeface="Wingdings" panose="05000000000000000000" pitchFamily="2" charset="2"/>
              </a:rPr>
              <a:t> i </a:t>
            </a:r>
            <a:r>
              <a:rPr lang="es-ES" sz="1400" b="1">
                <a:solidFill>
                  <a:schemeClr val="tx1"/>
                </a:solidFill>
                <a:sym typeface="Wingdings" panose="05000000000000000000" pitchFamily="2" charset="2"/>
              </a:rPr>
              <a:t>mitral</a:t>
            </a:r>
            <a:r>
              <a:rPr lang="es-ES" sz="1400">
                <a:solidFill>
                  <a:schemeClr val="tx1"/>
                </a:solidFill>
                <a:sym typeface="Wingdings" panose="05000000000000000000" pitchFamily="2" charset="2"/>
              </a:rPr>
              <a:t> es </a:t>
            </a:r>
            <a:r>
              <a:rPr lang="es-ES" sz="1400" u="sng">
                <a:solidFill>
                  <a:schemeClr val="tx1"/>
                </a:solidFill>
                <a:sym typeface="Wingdings" panose="05000000000000000000" pitchFamily="2" charset="2"/>
              </a:rPr>
              <a:t>tanquen</a:t>
            </a:r>
            <a:r>
              <a:rPr lang="es-ES" sz="140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es-ES" sz="1400">
              <a:solidFill>
                <a:schemeClr val="tx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BC4E8C4-24C0-49BA-AEAB-FA8A953D2529}"/>
              </a:ext>
            </a:extLst>
          </p:cNvPr>
          <p:cNvSpPr/>
          <p:nvPr/>
        </p:nvSpPr>
        <p:spPr>
          <a:xfrm>
            <a:off x="311573" y="916030"/>
            <a:ext cx="7687734" cy="49359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>
                <a:solidFill>
                  <a:schemeClr val="tx1"/>
                </a:solidFill>
                <a:latin typeface="Barlow Light" panose="020B0604020202020204" charset="0"/>
              </a:rPr>
              <a:t>El procés (cicle cardíac) consta en </a:t>
            </a:r>
            <a:r>
              <a:rPr lang="es-ES" u="sng">
                <a:solidFill>
                  <a:schemeClr val="tx1"/>
                </a:solidFill>
                <a:latin typeface="Barlow Light" panose="020B0604020202020204" charset="0"/>
              </a:rPr>
              <a:t>dos moviments</a:t>
            </a:r>
            <a:r>
              <a:rPr lang="es-ES">
                <a:solidFill>
                  <a:schemeClr val="tx1"/>
                </a:solidFill>
                <a:latin typeface="Barlow Light" panose="020B0604020202020204" charset="0"/>
              </a:rPr>
              <a:t> </a:t>
            </a:r>
            <a:r>
              <a:rPr lang="es-ES" b="1">
                <a:solidFill>
                  <a:schemeClr val="tx1"/>
                </a:solidFill>
                <a:latin typeface="Barlow Light" panose="020B0604020202020204" charset="0"/>
              </a:rPr>
              <a:t>coordinats</a:t>
            </a:r>
            <a:r>
              <a:rPr lang="es-ES">
                <a:solidFill>
                  <a:schemeClr val="tx1"/>
                </a:solidFill>
                <a:latin typeface="Barlow Light" panose="020B0604020202020204" charset="0"/>
              </a:rPr>
              <a:t> i </a:t>
            </a:r>
            <a:r>
              <a:rPr lang="es-ES" b="1">
                <a:solidFill>
                  <a:schemeClr val="tx1"/>
                </a:solidFill>
                <a:latin typeface="Barlow Light" panose="020B0604020202020204" charset="0"/>
              </a:rPr>
              <a:t>rítmics</a:t>
            </a:r>
            <a:r>
              <a:rPr lang="es-ES">
                <a:solidFill>
                  <a:schemeClr val="tx1"/>
                </a:solidFill>
                <a:latin typeface="Barlow Light" panose="020B0604020202020204" charset="0"/>
              </a:rPr>
              <a:t> de </a:t>
            </a:r>
            <a:r>
              <a:rPr lang="es-ES" b="1">
                <a:solidFill>
                  <a:schemeClr val="tx1"/>
                </a:solidFill>
                <a:latin typeface="Barlow Light" panose="020B0604020202020204" charset="0"/>
              </a:rPr>
              <a:t>contracció </a:t>
            </a:r>
            <a:r>
              <a:rPr lang="es-ES">
                <a:solidFill>
                  <a:schemeClr val="tx1"/>
                </a:solidFill>
                <a:latin typeface="Barlow Light" panose="020B0604020202020204" charset="0"/>
              </a:rPr>
              <a:t>i</a:t>
            </a:r>
            <a:r>
              <a:rPr lang="es-ES" b="1">
                <a:solidFill>
                  <a:schemeClr val="tx1"/>
                </a:solidFill>
                <a:latin typeface="Barlow Light" panose="020B0604020202020204" charset="0"/>
              </a:rPr>
              <a:t> relaxació</a:t>
            </a:r>
            <a:r>
              <a:rPr lang="es-ES">
                <a:solidFill>
                  <a:schemeClr val="tx1"/>
                </a:solidFill>
                <a:latin typeface="Barlow Light" panose="020B0604020202020204" charset="0"/>
              </a:rPr>
              <a:t> que formen part de </a:t>
            </a:r>
            <a:r>
              <a:rPr lang="es-ES" b="1">
                <a:solidFill>
                  <a:schemeClr val="tx1"/>
                </a:solidFill>
                <a:latin typeface="Barlow Light" panose="020B0604020202020204" charset="0"/>
              </a:rPr>
              <a:t>3 fases:</a:t>
            </a:r>
            <a:endParaRPr lang="es-ES">
              <a:solidFill>
                <a:schemeClr val="tx1"/>
              </a:solidFill>
              <a:latin typeface="Barlow Light" panose="020B060402020202020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BF9D569-60AD-4B2F-8C84-198646C991B2}"/>
              </a:ext>
            </a:extLst>
          </p:cNvPr>
          <p:cNvCxnSpPr/>
          <p:nvPr/>
        </p:nvCxnSpPr>
        <p:spPr>
          <a:xfrm>
            <a:off x="311573" y="521547"/>
            <a:ext cx="0" cy="2912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271B4FB-DAE2-4A47-BAB0-BDD8FAE2037C}"/>
              </a:ext>
            </a:extLst>
          </p:cNvPr>
          <p:cNvSpPr txBox="1"/>
          <p:nvPr/>
        </p:nvSpPr>
        <p:spPr>
          <a:xfrm>
            <a:off x="311573" y="505023"/>
            <a:ext cx="6115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latin typeface="+mn-lt"/>
              </a:rPr>
              <a:t>El cor s’activa com una bomba impulsadora de sang, cap als </a:t>
            </a:r>
            <a:r>
              <a:rPr lang="es-ES" b="1">
                <a:latin typeface="+mn-lt"/>
              </a:rPr>
              <a:t>vasos sanguinis</a:t>
            </a:r>
            <a:r>
              <a:rPr lang="es-ES">
                <a:latin typeface="+mn-lt"/>
              </a:rPr>
              <a:t>.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C461AD7A-9652-4857-B6E7-E7E262902D16}"/>
              </a:ext>
            </a:extLst>
          </p:cNvPr>
          <p:cNvSpPr/>
          <p:nvPr/>
        </p:nvSpPr>
        <p:spPr>
          <a:xfrm rot="5400000">
            <a:off x="6400257" y="1206428"/>
            <a:ext cx="230293" cy="176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03B8C5F5-6862-44BE-935D-8C9562BD558C}"/>
              </a:ext>
            </a:extLst>
          </p:cNvPr>
          <p:cNvSpPr/>
          <p:nvPr/>
        </p:nvSpPr>
        <p:spPr>
          <a:xfrm rot="5400000">
            <a:off x="7297724" y="1206427"/>
            <a:ext cx="230293" cy="176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3A66F61-28E2-4B02-B50D-C3FB701727B8}"/>
              </a:ext>
            </a:extLst>
          </p:cNvPr>
          <p:cNvSpPr txBox="1"/>
          <p:nvPr/>
        </p:nvSpPr>
        <p:spPr>
          <a:xfrm>
            <a:off x="6167391" y="1368892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latin typeface="+mn-lt"/>
              </a:rPr>
              <a:t>sístole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8EA8584-3870-427E-BE0D-D6C1BAA967DB}"/>
              </a:ext>
            </a:extLst>
          </p:cNvPr>
          <p:cNvSpPr txBox="1"/>
          <p:nvPr/>
        </p:nvSpPr>
        <p:spPr>
          <a:xfrm>
            <a:off x="6999936" y="1368891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latin typeface="+mn-lt"/>
              </a:rPr>
              <a:t>diàstole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A92EEA-4417-4945-9775-B34AF48AFCA4}"/>
              </a:ext>
            </a:extLst>
          </p:cNvPr>
          <p:cNvSpPr/>
          <p:nvPr/>
        </p:nvSpPr>
        <p:spPr>
          <a:xfrm>
            <a:off x="706889" y="1533313"/>
            <a:ext cx="238678" cy="2167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3E71C66-E8CA-4655-B9BE-328672BFB5B1}"/>
              </a:ext>
            </a:extLst>
          </p:cNvPr>
          <p:cNvSpPr/>
          <p:nvPr/>
        </p:nvSpPr>
        <p:spPr>
          <a:xfrm>
            <a:off x="203537" y="188984"/>
            <a:ext cx="1670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accent1"/>
                </a:solidFill>
                <a:latin typeface="+mj-lt"/>
              </a:rPr>
              <a:t>EL CICLE CARDÍAC</a:t>
            </a:r>
            <a:endParaRPr lang="es-ES">
              <a:latin typeface="+mj-lt"/>
            </a:endParaRPr>
          </a:p>
        </p:txBody>
      </p:sp>
      <p:sp>
        <p:nvSpPr>
          <p:cNvPr id="21" name="Google Shape;247;p14">
            <a:extLst>
              <a:ext uri="{FF2B5EF4-FFF2-40B4-BE49-F238E27FC236}">
                <a16:creationId xmlns:a16="http://schemas.microsoft.com/office/drawing/2014/main" id="{6A8AFF59-C1CA-4AB0-96E3-4FA394A47606}"/>
              </a:ext>
            </a:extLst>
          </p:cNvPr>
          <p:cNvSpPr txBox="1">
            <a:spLocks/>
          </p:cNvSpPr>
          <p:nvPr/>
        </p:nvSpPr>
        <p:spPr>
          <a:xfrm>
            <a:off x="602826" y="2001512"/>
            <a:ext cx="8686798" cy="111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￭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⬝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Light"/>
              <a:buChar char="●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Light"/>
              <a:buChar char="○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Light"/>
              <a:buChar char="■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Light"/>
              <a:buChar char="●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Light"/>
              <a:buChar char="○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Light"/>
              <a:buChar char="■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271463" indent="-184150">
              <a:buSzPct val="100000"/>
              <a:buFont typeface="+mj-lt"/>
              <a:buAutoNum type="arabicPeriod" startAt="2"/>
              <a:tabLst>
                <a:tab pos="450850" algn="l"/>
              </a:tabLst>
            </a:pPr>
            <a:r>
              <a:rPr lang="es-ES" sz="1400" b="1" u="heavy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SÍSTOLE VENTRICULAR</a:t>
            </a:r>
            <a:r>
              <a:rPr lang="es-ES" sz="1400" b="1">
                <a:solidFill>
                  <a:schemeClr val="tx1"/>
                </a:solidFill>
              </a:rPr>
              <a:t>:</a:t>
            </a:r>
          </a:p>
          <a:p>
            <a:pPr marL="447675" lvl="1" indent="-176213">
              <a:buSzPct val="100000"/>
              <a:buFont typeface="Wingdings 3" panose="05040102010807070707" pitchFamily="18" charset="2"/>
              <a:buChar char="g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Els </a:t>
            </a:r>
            <a:r>
              <a:rPr lang="es-ES" sz="1400" b="1">
                <a:solidFill>
                  <a:schemeClr val="tx1"/>
                </a:solidFill>
              </a:rPr>
              <a:t>ventrícles</a:t>
            </a:r>
            <a:r>
              <a:rPr lang="es-ES" sz="1400">
                <a:solidFill>
                  <a:schemeClr val="tx1"/>
                </a:solidFill>
              </a:rPr>
              <a:t> es </a:t>
            </a:r>
            <a:r>
              <a:rPr lang="es-ES" sz="1400" u="sng">
                <a:solidFill>
                  <a:schemeClr val="tx1"/>
                </a:solidFill>
              </a:rPr>
              <a:t>contrauen</a:t>
            </a:r>
            <a:r>
              <a:rPr lang="es-ES" sz="1400">
                <a:solidFill>
                  <a:schemeClr val="tx1"/>
                </a:solidFill>
              </a:rPr>
              <a:t>.</a:t>
            </a:r>
          </a:p>
          <a:p>
            <a:pPr marL="447675" lvl="1" indent="-176213">
              <a:buSzPct val="100000"/>
              <a:buFont typeface="Wingdings 3" panose="05040102010807070707" pitchFamily="18" charset="2"/>
              <a:buChar char="g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Les vàlvules </a:t>
            </a:r>
            <a:r>
              <a:rPr lang="es-ES" sz="1400" b="1">
                <a:solidFill>
                  <a:schemeClr val="tx1"/>
                </a:solidFill>
              </a:rPr>
              <a:t>semilunars aòrtica </a:t>
            </a:r>
            <a:r>
              <a:rPr lang="es-ES" sz="1400">
                <a:solidFill>
                  <a:schemeClr val="tx1"/>
                </a:solidFill>
              </a:rPr>
              <a:t>i </a:t>
            </a:r>
            <a:r>
              <a:rPr lang="es-ES" sz="1400" b="1">
                <a:solidFill>
                  <a:schemeClr val="tx1"/>
                </a:solidFill>
              </a:rPr>
              <a:t>pulmonar</a:t>
            </a:r>
            <a:r>
              <a:rPr lang="es-ES" sz="1400">
                <a:solidFill>
                  <a:schemeClr val="tx1"/>
                </a:solidFill>
              </a:rPr>
              <a:t> s’</a:t>
            </a:r>
            <a:r>
              <a:rPr lang="es-ES" sz="1400" u="sng">
                <a:solidFill>
                  <a:schemeClr val="tx1"/>
                </a:solidFill>
              </a:rPr>
              <a:t>obrin</a:t>
            </a:r>
            <a:r>
              <a:rPr lang="es-ES" sz="1400">
                <a:solidFill>
                  <a:schemeClr val="tx1"/>
                </a:solidFill>
              </a:rPr>
              <a:t>.</a:t>
            </a:r>
          </a:p>
          <a:p>
            <a:pPr marL="447675" lvl="1" indent="-176213">
              <a:buSzPct val="100000"/>
              <a:buFont typeface="Wingdings 3" panose="05040102010807070707" pitchFamily="18" charset="2"/>
              <a:buChar char="g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La </a:t>
            </a:r>
            <a:r>
              <a:rPr lang="es-ES" sz="1400" b="1">
                <a:solidFill>
                  <a:schemeClr val="tx1"/>
                </a:solidFill>
              </a:rPr>
              <a:t>sang</a:t>
            </a:r>
            <a:r>
              <a:rPr lang="es-ES" sz="1400">
                <a:solidFill>
                  <a:schemeClr val="tx1"/>
                </a:solidFill>
              </a:rPr>
              <a:t> s’espenta a les </a:t>
            </a:r>
            <a:r>
              <a:rPr lang="es-ES" sz="1400" b="1">
                <a:solidFill>
                  <a:schemeClr val="tx1"/>
                </a:solidFill>
              </a:rPr>
              <a:t>artèries pulmonar</a:t>
            </a:r>
            <a:r>
              <a:rPr lang="es-ES" sz="1400">
                <a:solidFill>
                  <a:schemeClr val="tx1"/>
                </a:solidFill>
              </a:rPr>
              <a:t> i </a:t>
            </a:r>
            <a:r>
              <a:rPr lang="es-ES" sz="1400" b="1">
                <a:solidFill>
                  <a:schemeClr val="tx1"/>
                </a:solidFill>
              </a:rPr>
              <a:t>aorta</a:t>
            </a:r>
            <a:r>
              <a:rPr lang="es-ES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D30562CB-6CF7-43F1-81C5-81DCB9A042E4}"/>
              </a:ext>
            </a:extLst>
          </p:cNvPr>
          <p:cNvSpPr/>
          <p:nvPr/>
        </p:nvSpPr>
        <p:spPr>
          <a:xfrm>
            <a:off x="710275" y="2180167"/>
            <a:ext cx="238678" cy="2167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Google Shape;247;p14">
            <a:extLst>
              <a:ext uri="{FF2B5EF4-FFF2-40B4-BE49-F238E27FC236}">
                <a16:creationId xmlns:a16="http://schemas.microsoft.com/office/drawing/2014/main" id="{0357B277-69A4-4691-A38F-4DEB8C935ACA}"/>
              </a:ext>
            </a:extLst>
          </p:cNvPr>
          <p:cNvSpPr txBox="1">
            <a:spLocks/>
          </p:cNvSpPr>
          <p:nvPr/>
        </p:nvSpPr>
        <p:spPr>
          <a:xfrm>
            <a:off x="602826" y="2852984"/>
            <a:ext cx="8686798" cy="111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￭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⬝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Light"/>
              <a:buChar char="●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Light"/>
              <a:buChar char="○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Light"/>
              <a:buChar char="■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Light"/>
              <a:buChar char="●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Light"/>
              <a:buChar char="○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Light"/>
              <a:buChar char="■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271463" indent="-184150">
              <a:buSzPct val="100000"/>
              <a:buFont typeface="+mj-lt"/>
              <a:buAutoNum type="arabicPeriod" startAt="3"/>
              <a:tabLst>
                <a:tab pos="176213" algn="l"/>
                <a:tab pos="450850" algn="l"/>
              </a:tabLst>
            </a:pPr>
            <a:r>
              <a:rPr lang="es-ES" sz="1400" b="1" u="heavy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DIÀSTOLE AURICULAR I VENTRICULAR</a:t>
            </a:r>
            <a:r>
              <a:rPr lang="es-ES" sz="1400" b="1">
                <a:solidFill>
                  <a:schemeClr val="tx1"/>
                </a:solidFill>
              </a:rPr>
              <a:t>:</a:t>
            </a:r>
          </a:p>
          <a:p>
            <a:pPr marL="447675" lvl="1" indent="-176213">
              <a:buSzPct val="100000"/>
              <a:buFont typeface="Wingdings 3" panose="05040102010807070707" pitchFamily="18" charset="2"/>
              <a:buChar char="g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Les </a:t>
            </a:r>
            <a:r>
              <a:rPr lang="es-ES" sz="1400" b="1">
                <a:solidFill>
                  <a:schemeClr val="tx1"/>
                </a:solidFill>
              </a:rPr>
              <a:t>vàlvules seminular i aòrtica</a:t>
            </a:r>
            <a:r>
              <a:rPr lang="es-ES" sz="1400">
                <a:solidFill>
                  <a:schemeClr val="tx1"/>
                </a:solidFill>
              </a:rPr>
              <a:t> es tanquen.</a:t>
            </a:r>
          </a:p>
          <a:p>
            <a:pPr marL="447675" lvl="1" indent="-176213">
              <a:buSzPct val="100000"/>
              <a:buFont typeface="Wingdings 3" panose="05040102010807070707" pitchFamily="18" charset="2"/>
              <a:buChar char="g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Les </a:t>
            </a:r>
            <a:r>
              <a:rPr lang="es-ES" sz="1400" b="1">
                <a:solidFill>
                  <a:schemeClr val="tx1"/>
                </a:solidFill>
              </a:rPr>
              <a:t>aurícules</a:t>
            </a:r>
            <a:r>
              <a:rPr lang="es-ES" sz="1400">
                <a:solidFill>
                  <a:schemeClr val="tx1"/>
                </a:solidFill>
              </a:rPr>
              <a:t> i els </a:t>
            </a:r>
            <a:r>
              <a:rPr lang="es-ES" sz="1400" b="1">
                <a:solidFill>
                  <a:schemeClr val="tx1"/>
                </a:solidFill>
              </a:rPr>
              <a:t>ventrícles</a:t>
            </a:r>
            <a:r>
              <a:rPr lang="es-ES" sz="1400">
                <a:solidFill>
                  <a:schemeClr val="tx1"/>
                </a:solidFill>
              </a:rPr>
              <a:t> es </a:t>
            </a:r>
            <a:r>
              <a:rPr lang="es-ES" sz="1400" u="sng">
                <a:solidFill>
                  <a:schemeClr val="tx1"/>
                </a:solidFill>
              </a:rPr>
              <a:t>relaxen</a:t>
            </a:r>
            <a:r>
              <a:rPr lang="es-ES" sz="1400">
                <a:solidFill>
                  <a:schemeClr val="tx1"/>
                </a:solidFill>
              </a:rPr>
              <a:t>.</a:t>
            </a:r>
          </a:p>
          <a:p>
            <a:pPr marL="447675" lvl="1" indent="-176213">
              <a:buSzPct val="100000"/>
              <a:buFont typeface="Wingdings 3" panose="05040102010807070707" pitchFamily="18" charset="2"/>
              <a:buChar char="g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Les </a:t>
            </a:r>
            <a:r>
              <a:rPr lang="es-ES" sz="1400" b="1">
                <a:solidFill>
                  <a:schemeClr val="tx1"/>
                </a:solidFill>
              </a:rPr>
              <a:t>aurícules</a:t>
            </a:r>
            <a:r>
              <a:rPr lang="es-ES" sz="1400">
                <a:solidFill>
                  <a:schemeClr val="tx1"/>
                </a:solidFill>
              </a:rPr>
              <a:t> comencen a </a:t>
            </a:r>
            <a:r>
              <a:rPr lang="es-ES" sz="1400" u="sng">
                <a:solidFill>
                  <a:schemeClr val="tx1"/>
                </a:solidFill>
              </a:rPr>
              <a:t>omplir-se</a:t>
            </a:r>
            <a:r>
              <a:rPr lang="es-ES" sz="1400">
                <a:solidFill>
                  <a:schemeClr val="tx1"/>
                </a:solidFill>
              </a:rPr>
              <a:t> de </a:t>
            </a:r>
            <a:r>
              <a:rPr lang="es-ES" sz="1400" b="1">
                <a:solidFill>
                  <a:schemeClr val="tx1"/>
                </a:solidFill>
              </a:rPr>
              <a:t>sang</a:t>
            </a:r>
            <a:r>
              <a:rPr lang="es-ES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B2B8C37F-1235-425C-BB4C-52F9D2832D2B}"/>
              </a:ext>
            </a:extLst>
          </p:cNvPr>
          <p:cNvSpPr/>
          <p:nvPr/>
        </p:nvSpPr>
        <p:spPr>
          <a:xfrm>
            <a:off x="706889" y="3015609"/>
            <a:ext cx="238678" cy="2167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curvada hacia la izquierda 5">
            <a:extLst>
              <a:ext uri="{FF2B5EF4-FFF2-40B4-BE49-F238E27FC236}">
                <a16:creationId xmlns:a16="http://schemas.microsoft.com/office/drawing/2014/main" id="{5C86EE51-5A89-4C37-9D50-CD841EEBCEFE}"/>
              </a:ext>
            </a:extLst>
          </p:cNvPr>
          <p:cNvSpPr/>
          <p:nvPr/>
        </p:nvSpPr>
        <p:spPr>
          <a:xfrm rot="10800000">
            <a:off x="217421" y="1512858"/>
            <a:ext cx="406518" cy="167991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8BEFBDC-BC5C-4297-B9AB-D7BB28021008}"/>
              </a:ext>
            </a:extLst>
          </p:cNvPr>
          <p:cNvSpPr/>
          <p:nvPr/>
        </p:nvSpPr>
        <p:spPr>
          <a:xfrm>
            <a:off x="217420" y="3919693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accent1"/>
                </a:solidFill>
                <a:latin typeface="+mj-lt"/>
              </a:rPr>
              <a:t>SOROLLS CARDÍACS</a:t>
            </a:r>
            <a:endParaRPr lang="es-ES">
              <a:latin typeface="+mj-lt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0801D1E-B4C2-4A04-AA9C-55EEDB89692F}"/>
              </a:ext>
            </a:extLst>
          </p:cNvPr>
          <p:cNvSpPr txBox="1"/>
          <p:nvPr/>
        </p:nvSpPr>
        <p:spPr>
          <a:xfrm>
            <a:off x="311573" y="4153945"/>
            <a:ext cx="86867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>
                <a:latin typeface="+mn-lt"/>
              </a:rPr>
              <a:t>Els </a:t>
            </a:r>
            <a:r>
              <a:rPr lang="es-ES" u="sng">
                <a:latin typeface="+mn-lt"/>
              </a:rPr>
              <a:t>sorolls cardíacs</a:t>
            </a:r>
            <a:r>
              <a:rPr lang="es-ES">
                <a:latin typeface="+mn-lt"/>
              </a:rPr>
              <a:t> s’originen pel </a:t>
            </a:r>
            <a:r>
              <a:rPr lang="es-ES" b="1">
                <a:latin typeface="+mn-lt"/>
              </a:rPr>
              <a:t>tancament de les vàlvules</a:t>
            </a:r>
            <a:r>
              <a:rPr lang="es-ES">
                <a:latin typeface="+mn-lt"/>
              </a:rPr>
              <a:t>.</a:t>
            </a:r>
          </a:p>
          <a:p>
            <a:pPr marL="87313" indent="-8731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>
                <a:latin typeface="+mn-lt"/>
              </a:rPr>
              <a:t>A vegades se senten </a:t>
            </a:r>
            <a:r>
              <a:rPr lang="es-ES" u="sng">
                <a:latin typeface="+mn-lt"/>
              </a:rPr>
              <a:t>sorolls anormals</a:t>
            </a:r>
            <a:r>
              <a:rPr lang="es-ES">
                <a:latin typeface="+mn-lt"/>
              </a:rPr>
              <a:t> anomenats </a:t>
            </a:r>
            <a:r>
              <a:rPr lang="es-ES" b="1">
                <a:solidFill>
                  <a:schemeClr val="accent1"/>
                </a:solidFill>
                <a:latin typeface="+mn-lt"/>
              </a:rPr>
              <a:t>bufs</a:t>
            </a:r>
            <a:r>
              <a:rPr lang="es-ES">
                <a:latin typeface="+mn-lt"/>
              </a:rPr>
              <a:t> perquè no es </a:t>
            </a:r>
            <a:r>
              <a:rPr lang="es-ES" u="sng">
                <a:latin typeface="+mn-lt"/>
              </a:rPr>
              <a:t>tanquen</a:t>
            </a:r>
            <a:r>
              <a:rPr lang="es-ES">
                <a:latin typeface="+mn-lt"/>
              </a:rPr>
              <a:t> del tot o perquè són </a:t>
            </a:r>
            <a:r>
              <a:rPr lang="es-ES" b="1">
                <a:latin typeface="+mn-lt"/>
              </a:rPr>
              <a:t>estretes</a:t>
            </a:r>
            <a:r>
              <a:rPr lang="es-ES">
                <a:latin typeface="+mn-lt"/>
              </a:rPr>
              <a:t> o </a:t>
            </a:r>
            <a:r>
              <a:rPr lang="es-ES" b="1">
                <a:latin typeface="+mn-lt"/>
              </a:rPr>
              <a:t>rígides</a:t>
            </a:r>
            <a:r>
              <a:rPr lang="es-ES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9023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164680" y="-91805"/>
            <a:ext cx="8465127" cy="7031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s-ES"/>
              <a:t>LA CIRCULACIÓ DOBLE</a:t>
            </a:r>
            <a:endParaRPr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8455BEE-3290-496A-A981-F3C2DDBCB04B}"/>
              </a:ext>
            </a:extLst>
          </p:cNvPr>
          <p:cNvCxnSpPr/>
          <p:nvPr/>
        </p:nvCxnSpPr>
        <p:spPr>
          <a:xfrm>
            <a:off x="311573" y="521547"/>
            <a:ext cx="0" cy="2912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10139EE-B689-4DE3-853A-2CB5FA045DAA}"/>
              </a:ext>
            </a:extLst>
          </p:cNvPr>
          <p:cNvSpPr txBox="1"/>
          <p:nvPr/>
        </p:nvSpPr>
        <p:spPr>
          <a:xfrm>
            <a:off x="311573" y="505023"/>
            <a:ext cx="64270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latin typeface="+mn-lt"/>
              </a:rPr>
              <a:t>La </a:t>
            </a:r>
            <a:r>
              <a:rPr lang="es-ES" u="sng">
                <a:latin typeface="+mn-lt"/>
              </a:rPr>
              <a:t>circulación sanguínea</a:t>
            </a:r>
            <a:r>
              <a:rPr lang="es-ES">
                <a:latin typeface="+mn-lt"/>
              </a:rPr>
              <a:t> de les persones és:</a:t>
            </a:r>
          </a:p>
          <a:p>
            <a:pPr marL="176213" indent="-88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b="1" u="sng">
                <a:latin typeface="+mn-lt"/>
              </a:rPr>
              <a:t>COMPLETA</a:t>
            </a:r>
            <a:r>
              <a:rPr lang="es-ES" b="1">
                <a:latin typeface="+mn-lt"/>
              </a:rPr>
              <a:t> </a:t>
            </a:r>
            <a:r>
              <a:rPr lang="es-ES">
                <a:latin typeface="+mn-lt"/>
              </a:rPr>
              <a:t>perquè </a:t>
            </a:r>
            <a:r>
              <a:rPr lang="es-ES" b="1">
                <a:latin typeface="+mn-lt"/>
              </a:rPr>
              <a:t>mai es mesclen</a:t>
            </a:r>
            <a:r>
              <a:rPr lang="es-ES">
                <a:latin typeface="+mn-lt"/>
              </a:rPr>
              <a:t> la </a:t>
            </a:r>
            <a:r>
              <a:rPr lang="es-ES" u="sng">
                <a:latin typeface="+mn-lt"/>
              </a:rPr>
              <a:t>sang oxigenada</a:t>
            </a:r>
            <a:r>
              <a:rPr lang="es-ES">
                <a:latin typeface="+mn-lt"/>
              </a:rPr>
              <a:t> i </a:t>
            </a:r>
            <a:r>
              <a:rPr lang="es-ES" u="sng">
                <a:latin typeface="+mn-lt"/>
              </a:rPr>
              <a:t>desoxigenada</a:t>
            </a:r>
            <a:r>
              <a:rPr lang="es-ES">
                <a:latin typeface="+mn-lt"/>
              </a:rPr>
              <a:t>.</a:t>
            </a:r>
          </a:p>
          <a:p>
            <a:pPr marL="176213" indent="-88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b="1" u="sng">
                <a:latin typeface="+mn-lt"/>
              </a:rPr>
              <a:t>TANCADA</a:t>
            </a:r>
            <a:r>
              <a:rPr lang="es-ES" b="1">
                <a:latin typeface="+mn-lt"/>
              </a:rPr>
              <a:t> </a:t>
            </a:r>
            <a:r>
              <a:rPr lang="es-ES">
                <a:latin typeface="+mn-lt"/>
              </a:rPr>
              <a:t>perquè la </a:t>
            </a:r>
            <a:r>
              <a:rPr lang="es-ES" u="sng">
                <a:latin typeface="+mn-lt"/>
              </a:rPr>
              <a:t>sang</a:t>
            </a:r>
            <a:r>
              <a:rPr lang="es-ES">
                <a:latin typeface="+mn-lt"/>
              </a:rPr>
              <a:t> </a:t>
            </a:r>
            <a:r>
              <a:rPr lang="es-ES" b="1">
                <a:latin typeface="+mn-lt"/>
              </a:rPr>
              <a:t>mai ix del circuit</a:t>
            </a:r>
            <a:r>
              <a:rPr lang="es-ES">
                <a:latin typeface="+mn-lt"/>
              </a:rPr>
              <a:t>.</a:t>
            </a:r>
          </a:p>
          <a:p>
            <a:pPr marL="176213" indent="-88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b="1" u="sng">
                <a:latin typeface="+mn-lt"/>
              </a:rPr>
              <a:t>DOBLE</a:t>
            </a:r>
            <a:r>
              <a:rPr lang="es-ES">
                <a:latin typeface="+mn-lt"/>
              </a:rPr>
              <a:t> perquè descriu </a:t>
            </a:r>
            <a:r>
              <a:rPr lang="es-ES" b="1">
                <a:latin typeface="+mn-lt"/>
              </a:rPr>
              <a:t>dos circuits independents</a:t>
            </a:r>
            <a:r>
              <a:rPr lang="es-ES">
                <a:latin typeface="+mn-lt"/>
              </a:rPr>
              <a:t>      </a:t>
            </a:r>
            <a:r>
              <a:rPr lang="es-ES" b="1">
                <a:latin typeface="+mn-lt"/>
              </a:rPr>
              <a:t>circuit menor o pulmonar</a:t>
            </a:r>
            <a:br>
              <a:rPr lang="es-ES">
                <a:latin typeface="+mn-lt"/>
              </a:rPr>
            </a:br>
            <a:r>
              <a:rPr lang="es-ES">
                <a:latin typeface="+mn-lt"/>
              </a:rPr>
              <a:t>                                                                                                                   </a:t>
            </a:r>
            <a:r>
              <a:rPr lang="es-ES" b="1">
                <a:latin typeface="+mn-lt"/>
              </a:rPr>
              <a:t>circuit major o general</a:t>
            </a:r>
            <a:endParaRPr lang="es-ES" b="1" u="sng">
              <a:latin typeface="+mn-lt"/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79C418D-088F-44B1-A53C-A42C8CFC7CD0}"/>
              </a:ext>
            </a:extLst>
          </p:cNvPr>
          <p:cNvCxnSpPr/>
          <p:nvPr/>
        </p:nvCxnSpPr>
        <p:spPr>
          <a:xfrm>
            <a:off x="4422987" y="1300480"/>
            <a:ext cx="1490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1E057F35-2CF5-4FB3-9441-4CD232CC4849}"/>
              </a:ext>
            </a:extLst>
          </p:cNvPr>
          <p:cNvCxnSpPr/>
          <p:nvPr/>
        </p:nvCxnSpPr>
        <p:spPr>
          <a:xfrm>
            <a:off x="4422987" y="1507067"/>
            <a:ext cx="1490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5D00EB-3FF6-46D4-BB50-6E9DDB3938CF}"/>
              </a:ext>
            </a:extLst>
          </p:cNvPr>
          <p:cNvSpPr txBox="1"/>
          <p:nvPr/>
        </p:nvSpPr>
        <p:spPr>
          <a:xfrm>
            <a:off x="311573" y="1846904"/>
            <a:ext cx="580992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buClr>
                <a:schemeClr val="accent1"/>
              </a:buClr>
              <a:buFont typeface="Barlow Light" panose="020B0604020202020204" charset="0"/>
              <a:buChar char="─"/>
            </a:pPr>
            <a:r>
              <a:rPr lang="es-ES">
                <a:latin typeface="+mn-lt"/>
              </a:rPr>
              <a:t>Comença en el </a:t>
            </a:r>
            <a:r>
              <a:rPr lang="es-ES" b="1">
                <a:latin typeface="+mn-lt"/>
              </a:rPr>
              <a:t>ventrícle dret</a:t>
            </a:r>
            <a:r>
              <a:rPr lang="es-ES">
                <a:latin typeface="+mn-lt"/>
              </a:rPr>
              <a:t>.</a:t>
            </a:r>
          </a:p>
          <a:p>
            <a:pPr marL="176213" indent="-176213">
              <a:buClr>
                <a:schemeClr val="accent1"/>
              </a:buClr>
              <a:buFont typeface="Barlow Light" panose="020B0604020202020204" charset="0"/>
              <a:buChar char="─"/>
            </a:pPr>
            <a:r>
              <a:rPr lang="es-ES" b="1">
                <a:latin typeface="+mn-lt"/>
              </a:rPr>
              <a:t>Artèria pulmonar</a:t>
            </a:r>
            <a:r>
              <a:rPr lang="es-ES">
                <a:latin typeface="+mn-lt"/>
              </a:rPr>
              <a:t> </a:t>
            </a:r>
            <a:r>
              <a:rPr lang="es-ES">
                <a:latin typeface="+mn-lt"/>
                <a:sym typeface="Wingdings" panose="05000000000000000000" pitchFamily="2" charset="2"/>
              </a:rPr>
              <a:t> condueix </a:t>
            </a:r>
            <a:r>
              <a:rPr lang="es-ES" u="sng">
                <a:latin typeface="+mn-lt"/>
                <a:sym typeface="Wingdings" panose="05000000000000000000" pitchFamily="2" charset="2"/>
              </a:rPr>
              <a:t>sang desoxigenada</a:t>
            </a:r>
            <a:r>
              <a:rPr lang="es-ES">
                <a:latin typeface="+mn-lt"/>
                <a:sym typeface="Wingdings" panose="05000000000000000000" pitchFamily="2" charset="2"/>
              </a:rPr>
              <a:t>  es </a:t>
            </a:r>
            <a:r>
              <a:rPr lang="es-ES" u="sng">
                <a:latin typeface="+mn-lt"/>
                <a:sym typeface="Wingdings" panose="05000000000000000000" pitchFamily="2" charset="2"/>
              </a:rPr>
              <a:t>bifurca</a:t>
            </a:r>
            <a:r>
              <a:rPr lang="es-ES">
                <a:latin typeface="+mn-lt"/>
                <a:sym typeface="Wingdings" panose="05000000000000000000" pitchFamily="2" charset="2"/>
              </a:rPr>
              <a:t> en dos</a:t>
            </a:r>
          </a:p>
          <a:p>
            <a:pPr marL="176213" indent="-176213">
              <a:buClr>
                <a:schemeClr val="accent1"/>
              </a:buClr>
              <a:buFont typeface="Barlow Light" panose="020B0604020202020204" charset="0"/>
              <a:buChar char="─"/>
            </a:pPr>
            <a:r>
              <a:rPr lang="es-ES" b="1">
                <a:latin typeface="+mn-lt"/>
                <a:sym typeface="Wingdings" panose="05000000000000000000" pitchFamily="2" charset="2"/>
              </a:rPr>
              <a:t>Pulmons</a:t>
            </a:r>
            <a:r>
              <a:rPr lang="es-ES">
                <a:latin typeface="+mn-lt"/>
                <a:sym typeface="Wingdings" panose="05000000000000000000" pitchFamily="2" charset="2"/>
              </a:rPr>
              <a:t>  </a:t>
            </a:r>
            <a:r>
              <a:rPr lang="es-ES" b="1">
                <a:latin typeface="+mn-lt"/>
                <a:sym typeface="Wingdings" panose="05000000000000000000" pitchFamily="2" charset="2"/>
              </a:rPr>
              <a:t>intercanvi de gasos</a:t>
            </a:r>
            <a:r>
              <a:rPr lang="es-ES">
                <a:latin typeface="+mn-lt"/>
                <a:sym typeface="Wingdings" panose="05000000000000000000" pitchFamily="2" charset="2"/>
              </a:rPr>
              <a:t> en els </a:t>
            </a:r>
            <a:r>
              <a:rPr lang="es-ES" u="sng">
                <a:latin typeface="+mn-lt"/>
                <a:sym typeface="Wingdings" panose="05000000000000000000" pitchFamily="2" charset="2"/>
              </a:rPr>
              <a:t>capil·lars sanguinis</a:t>
            </a:r>
            <a:endParaRPr lang="es-ES">
              <a:latin typeface="+mn-lt"/>
              <a:sym typeface="Wingdings" panose="05000000000000000000" pitchFamily="2" charset="2"/>
            </a:endParaRPr>
          </a:p>
          <a:p>
            <a:pPr marL="176213" indent="-176213">
              <a:buClr>
                <a:schemeClr val="accent1"/>
              </a:buClr>
              <a:buFont typeface="Barlow Light" panose="020B0604020202020204" charset="0"/>
              <a:buChar char="─"/>
            </a:pPr>
            <a:r>
              <a:rPr lang="es-ES">
                <a:latin typeface="+mn-lt"/>
                <a:sym typeface="Wingdings" panose="05000000000000000000" pitchFamily="2" charset="2"/>
              </a:rPr>
              <a:t>S’agrupen en </a:t>
            </a:r>
            <a:r>
              <a:rPr lang="es-ES" b="1">
                <a:latin typeface="+mn-lt"/>
                <a:sym typeface="Wingdings" panose="05000000000000000000" pitchFamily="2" charset="2"/>
              </a:rPr>
              <a:t>vènules</a:t>
            </a:r>
            <a:r>
              <a:rPr lang="es-ES">
                <a:latin typeface="+mn-lt"/>
                <a:sym typeface="Wingdings" panose="05000000000000000000" pitchFamily="2" charset="2"/>
              </a:rPr>
              <a:t>  formen </a:t>
            </a:r>
            <a:r>
              <a:rPr lang="es-ES" b="1">
                <a:latin typeface="+mn-lt"/>
                <a:sym typeface="Wingdings" panose="05000000000000000000" pitchFamily="2" charset="2"/>
              </a:rPr>
              <a:t>4 venes pulmonars</a:t>
            </a:r>
            <a:endParaRPr lang="es-ES">
              <a:latin typeface="+mn-lt"/>
              <a:sym typeface="Wingdings" panose="05000000000000000000" pitchFamily="2" charset="2"/>
            </a:endParaRPr>
          </a:p>
          <a:p>
            <a:pPr marL="176213" indent="-176213">
              <a:buClr>
                <a:schemeClr val="accent1"/>
              </a:buClr>
              <a:buFont typeface="Barlow Light" panose="020B0604020202020204" charset="0"/>
              <a:buChar char="─"/>
            </a:pPr>
            <a:r>
              <a:rPr lang="es-ES">
                <a:latin typeface="+mn-lt"/>
                <a:sym typeface="Wingdings" panose="05000000000000000000" pitchFamily="2" charset="2"/>
              </a:rPr>
              <a:t>Arriba a l’</a:t>
            </a:r>
            <a:r>
              <a:rPr lang="es-ES" b="1">
                <a:latin typeface="+mn-lt"/>
                <a:sym typeface="Wingdings" panose="05000000000000000000" pitchFamily="2" charset="2"/>
              </a:rPr>
              <a:t>aurícula esquerra</a:t>
            </a:r>
            <a:r>
              <a:rPr lang="es-ES">
                <a:latin typeface="+mn-lt"/>
                <a:sym typeface="Wingdings" panose="05000000000000000000" pitchFamily="2" charset="2"/>
              </a:rPr>
              <a:t> (sang </a:t>
            </a:r>
            <a:r>
              <a:rPr lang="es-ES" u="sng">
                <a:latin typeface="+mn-lt"/>
                <a:sym typeface="Wingdings" panose="05000000000000000000" pitchFamily="2" charset="2"/>
              </a:rPr>
              <a:t>oxigeanada</a:t>
            </a:r>
            <a:r>
              <a:rPr lang="es-ES">
                <a:latin typeface="+mn-lt"/>
                <a:sym typeface="Wingdings" panose="05000000000000000000" pitchFamily="2" charset="2"/>
              </a:rPr>
              <a:t>).</a:t>
            </a:r>
            <a:endParaRPr lang="es-ES">
              <a:latin typeface="+mn-lt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5A314FC-D790-486E-8461-98D84BD5EDF8}"/>
              </a:ext>
            </a:extLst>
          </p:cNvPr>
          <p:cNvSpPr/>
          <p:nvPr/>
        </p:nvSpPr>
        <p:spPr>
          <a:xfrm>
            <a:off x="164680" y="1647586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accent1"/>
                </a:solidFill>
                <a:latin typeface="+mj-lt"/>
              </a:rPr>
              <a:t>CIRCUIT MENOR O PULMONAR</a:t>
            </a:r>
            <a:endParaRPr lang="es-ES">
              <a:latin typeface="+mj-lt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C52C11A-6AAF-4629-A483-DB165546D52A}"/>
              </a:ext>
            </a:extLst>
          </p:cNvPr>
          <p:cNvSpPr txBox="1"/>
          <p:nvPr/>
        </p:nvSpPr>
        <p:spPr>
          <a:xfrm>
            <a:off x="311573" y="3188138"/>
            <a:ext cx="77479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buClr>
                <a:schemeClr val="accent1"/>
              </a:buClr>
              <a:buFont typeface="Barlow Light" panose="020B0604020202020204" charset="0"/>
              <a:buChar char="─"/>
            </a:pPr>
            <a:r>
              <a:rPr lang="es-ES">
                <a:latin typeface="+mn-lt"/>
              </a:rPr>
              <a:t>Comença en el </a:t>
            </a:r>
            <a:r>
              <a:rPr lang="es-ES" b="1">
                <a:latin typeface="+mn-lt"/>
              </a:rPr>
              <a:t>ventrícle esquerre</a:t>
            </a:r>
            <a:r>
              <a:rPr lang="es-ES">
                <a:latin typeface="+mn-lt"/>
              </a:rPr>
              <a:t> (que porta </a:t>
            </a:r>
            <a:r>
              <a:rPr lang="es-ES" u="sng">
                <a:latin typeface="+mn-lt"/>
              </a:rPr>
              <a:t>sang oxigenada</a:t>
            </a:r>
            <a:r>
              <a:rPr lang="es-ES">
                <a:latin typeface="+mn-lt"/>
              </a:rPr>
              <a:t>).</a:t>
            </a:r>
          </a:p>
          <a:p>
            <a:pPr marL="176213" indent="-176213">
              <a:buClr>
                <a:schemeClr val="accent1"/>
              </a:buClr>
              <a:buFont typeface="Barlow Light" panose="020B0604020202020204" charset="0"/>
              <a:buChar char="─"/>
            </a:pPr>
            <a:r>
              <a:rPr lang="es-ES" b="1">
                <a:latin typeface="+mn-lt"/>
              </a:rPr>
              <a:t>Arètria aorta</a:t>
            </a:r>
            <a:r>
              <a:rPr lang="es-ES">
                <a:latin typeface="+mn-lt"/>
              </a:rPr>
              <a:t> </a:t>
            </a:r>
            <a:r>
              <a:rPr lang="es-ES">
                <a:latin typeface="+mn-lt"/>
                <a:sym typeface="Wingdings" panose="05000000000000000000" pitchFamily="2" charset="2"/>
              </a:rPr>
              <a:t> es divideix en </a:t>
            </a:r>
            <a:r>
              <a:rPr lang="es-ES" u="sng">
                <a:latin typeface="+mn-lt"/>
                <a:sym typeface="Wingdings" panose="05000000000000000000" pitchFamily="2" charset="2"/>
              </a:rPr>
              <a:t>dues branques</a:t>
            </a:r>
            <a:r>
              <a:rPr lang="es-ES">
                <a:latin typeface="+mn-lt"/>
                <a:sym typeface="Wingdings" panose="05000000000000000000" pitchFamily="2" charset="2"/>
              </a:rPr>
              <a:t>      </a:t>
            </a:r>
            <a:r>
              <a:rPr lang="es-ES" b="1">
                <a:latin typeface="+mn-lt"/>
                <a:sym typeface="Wingdings" panose="05000000000000000000" pitchFamily="2" charset="2"/>
              </a:rPr>
              <a:t>ascendent</a:t>
            </a:r>
            <a:r>
              <a:rPr lang="es-ES">
                <a:latin typeface="+mn-lt"/>
                <a:sym typeface="Wingdings" panose="05000000000000000000" pitchFamily="2" charset="2"/>
              </a:rPr>
              <a:t>: condueix la sang al </a:t>
            </a:r>
            <a:r>
              <a:rPr lang="es-ES" u="sng">
                <a:latin typeface="+mn-lt"/>
                <a:sym typeface="Wingdings" panose="05000000000000000000" pitchFamily="2" charset="2"/>
              </a:rPr>
              <a:t>cap</a:t>
            </a:r>
            <a:r>
              <a:rPr lang="es-ES">
                <a:latin typeface="+mn-lt"/>
                <a:sym typeface="Wingdings" panose="05000000000000000000" pitchFamily="2" charset="2"/>
              </a:rPr>
              <a:t> i als </a:t>
            </a:r>
            <a:r>
              <a:rPr lang="es-ES" u="sng">
                <a:latin typeface="+mn-lt"/>
                <a:sym typeface="Wingdings" panose="05000000000000000000" pitchFamily="2" charset="2"/>
              </a:rPr>
              <a:t>braços</a:t>
            </a:r>
            <a:br>
              <a:rPr lang="es-ES">
                <a:latin typeface="+mn-lt"/>
                <a:sym typeface="Wingdings" panose="05000000000000000000" pitchFamily="2" charset="2"/>
              </a:rPr>
            </a:br>
            <a:r>
              <a:rPr lang="es-ES">
                <a:latin typeface="+mn-lt"/>
                <a:sym typeface="Wingdings" panose="05000000000000000000" pitchFamily="2" charset="2"/>
              </a:rPr>
              <a:t>                                                                                                          </a:t>
            </a:r>
            <a:r>
              <a:rPr lang="es-ES" b="1">
                <a:latin typeface="+mn-lt"/>
                <a:sym typeface="Wingdings" panose="05000000000000000000" pitchFamily="2" charset="2"/>
              </a:rPr>
              <a:t>desendent:</a:t>
            </a:r>
            <a:r>
              <a:rPr lang="es-ES">
                <a:latin typeface="+mn-lt"/>
                <a:sym typeface="Wingdings" panose="05000000000000000000" pitchFamily="2" charset="2"/>
              </a:rPr>
              <a:t> condueix la sang a la </a:t>
            </a:r>
            <a:r>
              <a:rPr lang="es-ES" u="sng">
                <a:latin typeface="+mn-lt"/>
                <a:sym typeface="Wingdings" panose="05000000000000000000" pitchFamily="2" charset="2"/>
              </a:rPr>
              <a:t>resta del cos</a:t>
            </a:r>
            <a:endParaRPr lang="es-ES">
              <a:latin typeface="+mn-lt"/>
              <a:sym typeface="Wingdings" panose="05000000000000000000" pitchFamily="2" charset="2"/>
            </a:endParaRPr>
          </a:p>
          <a:p>
            <a:pPr marL="176213" indent="-176213">
              <a:buClr>
                <a:schemeClr val="accent1"/>
              </a:buClr>
              <a:buFont typeface="Barlow Light" panose="020B0604020202020204" charset="0"/>
              <a:buChar char="─"/>
            </a:pPr>
            <a:r>
              <a:rPr lang="es-ES">
                <a:latin typeface="+mn-lt"/>
                <a:sym typeface="Wingdings" panose="05000000000000000000" pitchFamily="2" charset="2"/>
              </a:rPr>
              <a:t>Els </a:t>
            </a:r>
            <a:r>
              <a:rPr lang="es-ES" b="1">
                <a:latin typeface="+mn-lt"/>
                <a:sym typeface="Wingdings" panose="05000000000000000000" pitchFamily="2" charset="2"/>
              </a:rPr>
              <a:t>capil·lars</a:t>
            </a:r>
            <a:r>
              <a:rPr lang="es-ES">
                <a:latin typeface="+mn-lt"/>
                <a:sym typeface="Wingdings" panose="05000000000000000000" pitchFamily="2" charset="2"/>
              </a:rPr>
              <a:t> s’agrupen en </a:t>
            </a:r>
            <a:r>
              <a:rPr lang="es-ES" b="1">
                <a:latin typeface="+mn-lt"/>
                <a:sym typeface="Wingdings" panose="05000000000000000000" pitchFamily="2" charset="2"/>
              </a:rPr>
              <a:t>vènules</a:t>
            </a:r>
            <a:r>
              <a:rPr lang="es-ES">
                <a:latin typeface="+mn-lt"/>
                <a:sym typeface="Wingdings" panose="05000000000000000000" pitchFamily="2" charset="2"/>
              </a:rPr>
              <a:t>  formen </a:t>
            </a:r>
            <a:r>
              <a:rPr lang="es-ES" b="1">
                <a:latin typeface="+mn-lt"/>
                <a:sym typeface="Wingdings" panose="05000000000000000000" pitchFamily="2" charset="2"/>
              </a:rPr>
              <a:t>venes caves</a:t>
            </a:r>
            <a:r>
              <a:rPr lang="es-ES">
                <a:latin typeface="+mn-lt"/>
                <a:sym typeface="Wingdings" panose="05000000000000000000" pitchFamily="2" charset="2"/>
              </a:rPr>
              <a:t> (superior i inferior)</a:t>
            </a:r>
          </a:p>
          <a:p>
            <a:pPr marL="176213" indent="-176213">
              <a:buClr>
                <a:schemeClr val="accent1"/>
              </a:buClr>
              <a:buFont typeface="Barlow Light" panose="020B0604020202020204" charset="0"/>
              <a:buChar char="─"/>
            </a:pPr>
            <a:r>
              <a:rPr lang="es-ES">
                <a:latin typeface="+mn-lt"/>
                <a:sym typeface="Wingdings" panose="05000000000000000000" pitchFamily="2" charset="2"/>
              </a:rPr>
              <a:t>Arriben a l’</a:t>
            </a:r>
            <a:r>
              <a:rPr lang="es-ES" b="1">
                <a:latin typeface="+mn-lt"/>
                <a:sym typeface="Wingdings" panose="05000000000000000000" pitchFamily="2" charset="2"/>
              </a:rPr>
              <a:t>aurícula dreta</a:t>
            </a:r>
            <a:r>
              <a:rPr lang="es-ES">
                <a:latin typeface="+mn-lt"/>
                <a:sym typeface="Wingdings" panose="05000000000000000000" pitchFamily="2" charset="2"/>
              </a:rPr>
              <a:t> (que porten sang desoxigenada)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4CB0E83-F958-4C37-9C13-D55551FF03F5}"/>
              </a:ext>
            </a:extLst>
          </p:cNvPr>
          <p:cNvSpPr/>
          <p:nvPr/>
        </p:nvSpPr>
        <p:spPr>
          <a:xfrm>
            <a:off x="164680" y="2988820"/>
            <a:ext cx="2452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accent1"/>
                </a:solidFill>
                <a:latin typeface="+mj-lt"/>
              </a:rPr>
              <a:t>CIRCUIT MAJOR O GENERAL</a:t>
            </a:r>
            <a:endParaRPr lang="es-ES">
              <a:latin typeface="+mj-lt"/>
            </a:endParaRP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489985F2-3EA9-44D4-BB3A-D5FC9EEFD5FB}"/>
              </a:ext>
            </a:extLst>
          </p:cNvPr>
          <p:cNvCxnSpPr/>
          <p:nvPr/>
        </p:nvCxnSpPr>
        <p:spPr>
          <a:xfrm>
            <a:off x="4101254" y="3566160"/>
            <a:ext cx="1490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42892B1-7465-4C4B-A2E7-B78F01ED5B8D}"/>
              </a:ext>
            </a:extLst>
          </p:cNvPr>
          <p:cNvCxnSpPr/>
          <p:nvPr/>
        </p:nvCxnSpPr>
        <p:spPr>
          <a:xfrm>
            <a:off x="4101254" y="3772747"/>
            <a:ext cx="1490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65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164680" y="-91805"/>
            <a:ext cx="8465127" cy="7031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s-ES"/>
              <a:t>MALALTIES DE L’APARELL CIRCULATORI</a:t>
            </a:r>
            <a:endParaRPr/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2F860ACA-58FD-48EC-881C-E6F8BC038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678524"/>
              </p:ext>
            </p:extLst>
          </p:nvPr>
        </p:nvGraphicFramePr>
        <p:xfrm>
          <a:off x="164680" y="526204"/>
          <a:ext cx="8755800" cy="12496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377900">
                  <a:extLst>
                    <a:ext uri="{9D8B030D-6E8A-4147-A177-3AD203B41FA5}">
                      <a16:colId xmlns:a16="http://schemas.microsoft.com/office/drawing/2014/main" val="2070609994"/>
                    </a:ext>
                  </a:extLst>
                </a:gridCol>
                <a:gridCol w="4377900">
                  <a:extLst>
                    <a:ext uri="{9D8B030D-6E8A-4147-A177-3AD203B41FA5}">
                      <a16:colId xmlns:a16="http://schemas.microsoft.com/office/drawing/2014/main" val="31792859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s-ES"/>
                        <a:t>MALALTIES CARDIOVASCULARS:</a:t>
                      </a:r>
                      <a:r>
                        <a:rPr lang="es-ES" b="0"/>
                        <a:t> afecten al </a:t>
                      </a:r>
                      <a:r>
                        <a:rPr lang="es-ES" b="1"/>
                        <a:t>cor</a:t>
                      </a:r>
                      <a:r>
                        <a:rPr lang="es-ES" b="0"/>
                        <a:t> i als </a:t>
                      </a:r>
                      <a:r>
                        <a:rPr lang="es-ES" b="1"/>
                        <a:t>vasos sanguinis</a:t>
                      </a:r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533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ARTERIOSCLEROSIS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HIPERTENSIÓ ARTERIAL (crónica)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587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 b="1"/>
                        <a:t>enduriment</a:t>
                      </a:r>
                      <a:r>
                        <a:rPr lang="es-ES" sz="1200" b="0"/>
                        <a:t> i </a:t>
                      </a:r>
                      <a:r>
                        <a:rPr lang="es-ES" sz="1200" b="1"/>
                        <a:t>rigidesa</a:t>
                      </a:r>
                      <a:r>
                        <a:rPr lang="es-ES" sz="1200" b="0"/>
                        <a:t> de les </a:t>
                      </a:r>
                      <a:r>
                        <a:rPr lang="es-ES" sz="1200" b="0" u="sng"/>
                        <a:t>artèries</a:t>
                      </a:r>
                      <a:endParaRPr lang="es-ES" sz="1200" b="0" u="none"/>
                    </a:p>
                    <a:p>
                      <a:pPr marL="176213" indent="-176213"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 b="0" u="none"/>
                        <a:t>per l’</a:t>
                      </a:r>
                      <a:r>
                        <a:rPr lang="es-ES" sz="1200" b="1" u="none"/>
                        <a:t>acumulació de lípids</a:t>
                      </a:r>
                      <a:r>
                        <a:rPr lang="es-ES" sz="1200" b="0" u="none"/>
                        <a:t> (colesterol) a la </a:t>
                      </a:r>
                      <a:r>
                        <a:rPr lang="es-ES" sz="1200" b="0" u="sng"/>
                        <a:t>paret arterial</a:t>
                      </a:r>
                      <a:endParaRPr lang="es-ES" sz="1200" b="0" u="none"/>
                    </a:p>
                    <a:p>
                      <a:pPr marL="176213" indent="-176213"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 b="0"/>
                        <a:t>a vegades es forma un </a:t>
                      </a:r>
                      <a:r>
                        <a:rPr lang="es-ES" sz="1200" b="1"/>
                        <a:t>trombe</a:t>
                      </a:r>
                      <a:r>
                        <a:rPr lang="es-ES" sz="1200" b="0"/>
                        <a:t> que </a:t>
                      </a:r>
                      <a:r>
                        <a:rPr lang="es-ES" sz="1200" b="0" u="none"/>
                        <a:t>les </a:t>
                      </a:r>
                      <a:r>
                        <a:rPr lang="es-ES" sz="1200" b="0" u="sng"/>
                        <a:t>obstrueix</a:t>
                      </a:r>
                      <a:r>
                        <a:rPr lang="es-ES" sz="1200" b="0" u="none"/>
                        <a:t>.</a:t>
                      </a:r>
                      <a:endParaRPr lang="es-ES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indent="-176213"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 b="1" u="none"/>
                        <a:t>elevació anormal de la pressió arterial</a:t>
                      </a:r>
                      <a:endParaRPr lang="es-ES" sz="1200" b="0" u="none"/>
                    </a:p>
                    <a:p>
                      <a:pPr marL="176213" indent="-176213"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 b="0" u="none"/>
                        <a:t>xifres normals: </a:t>
                      </a:r>
                      <a:r>
                        <a:rPr lang="es-ES" sz="1200" b="1" u="none"/>
                        <a:t>120mmHg</a:t>
                      </a:r>
                      <a:r>
                        <a:rPr lang="es-ES" sz="1200" b="0" u="none"/>
                        <a:t> </a:t>
                      </a:r>
                      <a:r>
                        <a:rPr lang="es-ES" sz="1200" b="0" u="sng"/>
                        <a:t>sístole</a:t>
                      </a:r>
                      <a:r>
                        <a:rPr lang="es-ES" sz="1200" b="0" u="none"/>
                        <a:t> i </a:t>
                      </a:r>
                      <a:r>
                        <a:rPr lang="es-ES" sz="1200" b="1" u="none"/>
                        <a:t>80mHg</a:t>
                      </a:r>
                      <a:r>
                        <a:rPr lang="es-ES" sz="1200" b="0" u="none"/>
                        <a:t> </a:t>
                      </a:r>
                      <a:r>
                        <a:rPr lang="es-ES" sz="1200" b="0" u="sng"/>
                        <a:t>diástole</a:t>
                      </a:r>
                      <a:endParaRPr lang="es-ES" sz="1200" b="0" u="none"/>
                    </a:p>
                    <a:p>
                      <a:pPr marL="176213" indent="-176213"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 b="0" u="none"/>
                        <a:t>pel </a:t>
                      </a:r>
                      <a:r>
                        <a:rPr lang="es-ES" sz="1200" b="1" u="none"/>
                        <a:t>tabac</a:t>
                      </a:r>
                      <a:r>
                        <a:rPr lang="es-ES" sz="1200" b="0" u="none"/>
                        <a:t>, </a:t>
                      </a:r>
                      <a:r>
                        <a:rPr lang="es-ES" sz="1200" b="1" u="none"/>
                        <a:t>alcohol</a:t>
                      </a:r>
                      <a:r>
                        <a:rPr lang="es-ES" sz="1200" b="0" u="none"/>
                        <a:t>, </a:t>
                      </a:r>
                      <a:r>
                        <a:rPr lang="es-ES" sz="1200" b="1" u="none"/>
                        <a:t>obesitat</a:t>
                      </a:r>
                      <a:r>
                        <a:rPr lang="es-ES" sz="1200" b="0" u="none"/>
                        <a:t>, </a:t>
                      </a:r>
                      <a:r>
                        <a:rPr lang="es-ES" sz="1200" b="1" u="none"/>
                        <a:t>falta d’exercici</a:t>
                      </a:r>
                      <a:endParaRPr lang="es-ES" sz="1200" b="0" u="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958750"/>
                  </a:ext>
                </a:extLst>
              </a:tr>
            </a:tbl>
          </a:graphicData>
        </a:graphic>
      </p:graphicFrame>
      <p:graphicFrame>
        <p:nvGraphicFramePr>
          <p:cNvPr id="16" name="Tabla 2">
            <a:extLst>
              <a:ext uri="{FF2B5EF4-FFF2-40B4-BE49-F238E27FC236}">
                <a16:creationId xmlns:a16="http://schemas.microsoft.com/office/drawing/2014/main" id="{D9B29D5B-EBD3-4CF3-886A-32784D767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631447"/>
              </p:ext>
            </p:extLst>
          </p:nvPr>
        </p:nvGraphicFramePr>
        <p:xfrm>
          <a:off x="2098756" y="1775884"/>
          <a:ext cx="4377900" cy="94488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4377900">
                  <a:extLst>
                    <a:ext uri="{9D8B030D-6E8A-4147-A177-3AD203B41FA5}">
                      <a16:colId xmlns:a16="http://schemas.microsoft.com/office/drawing/2014/main" val="20706099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INFART DE MIOCARDI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587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 b="1"/>
                        <a:t>mort</a:t>
                      </a:r>
                      <a:r>
                        <a:rPr lang="es-ES" sz="1200" b="0"/>
                        <a:t> d’una </a:t>
                      </a:r>
                      <a:r>
                        <a:rPr lang="es-ES" sz="1200" b="1"/>
                        <a:t>zona del miocardi</a:t>
                      </a:r>
                      <a:endParaRPr lang="es-ES" sz="1200" b="0"/>
                    </a:p>
                    <a:p>
                      <a:pPr marL="176213" indent="-176213"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 b="0"/>
                        <a:t>per la </a:t>
                      </a:r>
                      <a:r>
                        <a:rPr lang="es-ES" sz="1200" b="1"/>
                        <a:t>falta de reg sanguini</a:t>
                      </a:r>
                      <a:endParaRPr lang="es-ES" sz="1200" b="0"/>
                    </a:p>
                    <a:p>
                      <a:pPr marL="176213" indent="-176213"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 b="0"/>
                        <a:t>si l’infart és molt </a:t>
                      </a:r>
                      <a:r>
                        <a:rPr lang="es-ES" sz="1200" b="0" u="sng"/>
                        <a:t>extens</a:t>
                      </a:r>
                      <a:r>
                        <a:rPr lang="es-ES" sz="1200" b="0" u="none"/>
                        <a:t> </a:t>
                      </a:r>
                      <a:r>
                        <a:rPr lang="es-ES" sz="1200" b="0" u="none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s-ES" sz="1200" b="1" u="none">
                          <a:sym typeface="Wingdings" panose="05000000000000000000" pitchFamily="2" charset="2"/>
                        </a:rPr>
                        <a:t>aturada cardíac / mort</a:t>
                      </a:r>
                      <a:endParaRPr lang="es-E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958750"/>
                  </a:ext>
                </a:extLst>
              </a:tr>
            </a:tbl>
          </a:graphicData>
        </a:graphic>
      </p:graphicFrame>
      <p:graphicFrame>
        <p:nvGraphicFramePr>
          <p:cNvPr id="17" name="Tabla 2">
            <a:extLst>
              <a:ext uri="{FF2B5EF4-FFF2-40B4-BE49-F238E27FC236}">
                <a16:creationId xmlns:a16="http://schemas.microsoft.com/office/drawing/2014/main" id="{736E68B5-7807-4919-939C-AAFFC7A6C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529127"/>
              </p:ext>
            </p:extLst>
          </p:nvPr>
        </p:nvGraphicFramePr>
        <p:xfrm>
          <a:off x="222253" y="2818977"/>
          <a:ext cx="8755800" cy="12496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377900">
                  <a:extLst>
                    <a:ext uri="{9D8B030D-6E8A-4147-A177-3AD203B41FA5}">
                      <a16:colId xmlns:a16="http://schemas.microsoft.com/office/drawing/2014/main" val="2070609994"/>
                    </a:ext>
                  </a:extLst>
                </a:gridCol>
                <a:gridCol w="4377900">
                  <a:extLst>
                    <a:ext uri="{9D8B030D-6E8A-4147-A177-3AD203B41FA5}">
                      <a16:colId xmlns:a16="http://schemas.microsoft.com/office/drawing/2014/main" val="31792859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s-ES"/>
                        <a:t>MALALTIES ASSOCIADES A LA SANG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533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ANÈMIA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LEUCÈMIA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587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 b="1"/>
                        <a:t>disminución del contingut d’hemoglobina</a:t>
                      </a:r>
                      <a:r>
                        <a:rPr lang="es-ES" sz="1200" b="0"/>
                        <a:t> a la sang</a:t>
                      </a:r>
                    </a:p>
                    <a:p>
                      <a:pPr marL="176213" indent="-176213"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 b="0"/>
                        <a:t>produeix una </a:t>
                      </a:r>
                      <a:r>
                        <a:rPr lang="es-ES" sz="1200" b="1"/>
                        <a:t>reducció del transport d’oxígen</a:t>
                      </a:r>
                      <a:r>
                        <a:rPr lang="es-ES" sz="1200" b="0" u="none"/>
                        <a:t> a les </a:t>
                      </a:r>
                      <a:r>
                        <a:rPr lang="es-ES" sz="1200" b="0" u="sng"/>
                        <a:t>cèl·lules del teixit</a:t>
                      </a:r>
                      <a:endParaRPr lang="es-ES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indent="-176213"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 b="1" u="none"/>
                        <a:t>càncer</a:t>
                      </a:r>
                      <a:r>
                        <a:rPr lang="es-ES" sz="1200" b="0" u="none"/>
                        <a:t> que afecta a la </a:t>
                      </a:r>
                      <a:r>
                        <a:rPr lang="es-ES" sz="1200" b="1" u="none"/>
                        <a:t>mèdul·la òssia roja</a:t>
                      </a:r>
                    </a:p>
                    <a:p>
                      <a:pPr marL="176213" indent="-176213"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 b="0" u="none"/>
                        <a:t>produeix un </a:t>
                      </a:r>
                      <a:r>
                        <a:rPr lang="es-ES" sz="1200" b="1" u="none"/>
                        <a:t>augment incontrolat de leucòcits</a:t>
                      </a:r>
                      <a:endParaRPr lang="es-ES" sz="1200" b="0" u="none"/>
                    </a:p>
                    <a:p>
                      <a:pPr marL="176213" indent="-176213"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 b="0" u="none"/>
                        <a:t>TRACTAMENT: </a:t>
                      </a:r>
                      <a:r>
                        <a:rPr lang="es-ES" sz="1200" b="1" u="none"/>
                        <a:t>transplantament de mèdul·la</a:t>
                      </a:r>
                      <a:endParaRPr lang="es-ES" sz="1200" b="0" u="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958750"/>
                  </a:ext>
                </a:extLst>
              </a:tr>
            </a:tbl>
          </a:graphicData>
        </a:graphic>
      </p:graphicFrame>
      <p:graphicFrame>
        <p:nvGraphicFramePr>
          <p:cNvPr id="20" name="Tabla 2">
            <a:extLst>
              <a:ext uri="{FF2B5EF4-FFF2-40B4-BE49-F238E27FC236}">
                <a16:creationId xmlns:a16="http://schemas.microsoft.com/office/drawing/2014/main" id="{D3259D27-D8FD-474D-B238-821DBFD68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407402"/>
              </p:ext>
            </p:extLst>
          </p:nvPr>
        </p:nvGraphicFramePr>
        <p:xfrm>
          <a:off x="2156329" y="4068657"/>
          <a:ext cx="4377900" cy="94488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4377900">
                  <a:extLst>
                    <a:ext uri="{9D8B030D-6E8A-4147-A177-3AD203B41FA5}">
                      <a16:colId xmlns:a16="http://schemas.microsoft.com/office/drawing/2014/main" val="20706099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HEMOFÍLIA (hereditària)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587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 b="1"/>
                        <a:t>trastorn</a:t>
                      </a:r>
                      <a:r>
                        <a:rPr lang="es-ES" sz="1200" b="0"/>
                        <a:t> en la </a:t>
                      </a:r>
                      <a:r>
                        <a:rPr lang="es-ES" sz="1200" b="1"/>
                        <a:t>coagulació de la sang</a:t>
                      </a:r>
                      <a:endParaRPr lang="es-ES" sz="1200" b="0"/>
                    </a:p>
                    <a:p>
                      <a:pPr marL="176213" indent="-176213"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 b="0"/>
                        <a:t>produeix </a:t>
                      </a:r>
                      <a:r>
                        <a:rPr lang="es-ES" sz="1200" b="1"/>
                        <a:t>hemorràgies</a:t>
                      </a:r>
                      <a:endParaRPr lang="es-ES" sz="1200" b="0"/>
                    </a:p>
                    <a:p>
                      <a:pPr marL="176213" indent="-176213"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 b="0"/>
                        <a:t>per una </a:t>
                      </a:r>
                      <a:r>
                        <a:rPr lang="es-ES" sz="1200" b="1" u="none"/>
                        <a:t>lesió</a:t>
                      </a:r>
                      <a:endParaRPr lang="es-E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958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20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164680" y="0"/>
            <a:ext cx="8465127" cy="7031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s-ES"/>
              <a:t>HÀBITS SALUDABLES DEL A. CIRCULATORI</a:t>
            </a:r>
            <a:endParaRPr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6BB078B-01AD-4B73-8A49-D32821984A0B}"/>
              </a:ext>
            </a:extLst>
          </p:cNvPr>
          <p:cNvCxnSpPr/>
          <p:nvPr/>
        </p:nvCxnSpPr>
        <p:spPr>
          <a:xfrm>
            <a:off x="433493" y="663787"/>
            <a:ext cx="0" cy="2912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8426303A-6B63-4687-93EA-7ABA30D53053}"/>
              </a:ext>
            </a:extLst>
          </p:cNvPr>
          <p:cNvSpPr txBox="1"/>
          <p:nvPr/>
        </p:nvSpPr>
        <p:spPr>
          <a:xfrm>
            <a:off x="433493" y="647263"/>
            <a:ext cx="630012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latin typeface="+mn-lt"/>
              </a:rPr>
              <a:t>Eviten l’</a:t>
            </a:r>
            <a:r>
              <a:rPr lang="es-ES" b="1">
                <a:latin typeface="+mn-lt"/>
              </a:rPr>
              <a:t>aparició de malalties</a:t>
            </a:r>
            <a:r>
              <a:rPr lang="es-ES">
                <a:latin typeface="+mn-lt"/>
              </a:rPr>
              <a:t> del </a:t>
            </a:r>
            <a:r>
              <a:rPr lang="es-ES" u="sng">
                <a:latin typeface="+mn-lt"/>
              </a:rPr>
              <a:t>sistema circulatori</a:t>
            </a:r>
            <a:r>
              <a:rPr lang="es-ES">
                <a:latin typeface="+mn-lt"/>
              </a:rPr>
              <a:t> i a de la </a:t>
            </a:r>
            <a:r>
              <a:rPr lang="es-ES" b="1">
                <a:latin typeface="+mn-lt"/>
              </a:rPr>
              <a:t>resta dels òrgans</a:t>
            </a:r>
            <a:r>
              <a:rPr lang="es-ES">
                <a:latin typeface="+mn-lt"/>
              </a:rPr>
              <a:t>:</a:t>
            </a:r>
          </a:p>
          <a:p>
            <a:pPr marL="271463" indent="-184150">
              <a:buClr>
                <a:schemeClr val="accent1"/>
              </a:buClr>
              <a:buFont typeface="+mj-lt"/>
              <a:buAutoNum type="arabicPeriod"/>
            </a:pPr>
            <a:r>
              <a:rPr lang="es-ES">
                <a:latin typeface="+mn-lt"/>
              </a:rPr>
              <a:t> Realitzar </a:t>
            </a:r>
            <a:r>
              <a:rPr lang="es-ES" b="1">
                <a:latin typeface="+mn-lt"/>
              </a:rPr>
              <a:t>exercici </a:t>
            </a:r>
            <a:r>
              <a:rPr lang="es-ES">
                <a:latin typeface="+mn-lt"/>
              </a:rPr>
              <a:t>d’intensitat moderadament o </a:t>
            </a:r>
            <a:r>
              <a:rPr lang="es-ES" u="sng">
                <a:latin typeface="+mn-lt"/>
              </a:rPr>
              <a:t>diàriament</a:t>
            </a:r>
            <a:r>
              <a:rPr lang="es-ES">
                <a:latin typeface="+mn-lt"/>
              </a:rPr>
              <a:t>.</a:t>
            </a:r>
          </a:p>
          <a:p>
            <a:pPr marL="271463" indent="-184150">
              <a:buClr>
                <a:schemeClr val="accent1"/>
              </a:buClr>
              <a:buFont typeface="+mj-lt"/>
              <a:buAutoNum type="arabicPeriod"/>
            </a:pPr>
            <a:r>
              <a:rPr lang="es-ES">
                <a:latin typeface="+mn-lt"/>
              </a:rPr>
              <a:t> </a:t>
            </a:r>
            <a:r>
              <a:rPr lang="es-ES" b="1">
                <a:latin typeface="+mn-lt"/>
              </a:rPr>
              <a:t>Beure aigua</a:t>
            </a:r>
            <a:r>
              <a:rPr lang="es-ES">
                <a:latin typeface="+mn-lt"/>
              </a:rPr>
              <a:t> </a:t>
            </a:r>
            <a:r>
              <a:rPr lang="es-ES" u="sng">
                <a:latin typeface="+mn-lt"/>
              </a:rPr>
              <a:t>cada dia</a:t>
            </a:r>
            <a:r>
              <a:rPr lang="es-ES">
                <a:latin typeface="+mn-lt"/>
              </a:rPr>
              <a:t> un mínim de </a:t>
            </a:r>
            <a:r>
              <a:rPr lang="es-ES" b="1">
                <a:latin typeface="+mn-lt"/>
              </a:rPr>
              <a:t>2l</a:t>
            </a:r>
            <a:r>
              <a:rPr lang="es-ES">
                <a:latin typeface="+mn-lt"/>
              </a:rPr>
              <a:t>.</a:t>
            </a:r>
          </a:p>
          <a:p>
            <a:pPr marL="271463" indent="-184150">
              <a:buClr>
                <a:schemeClr val="accent1"/>
              </a:buClr>
              <a:buFont typeface="+mj-lt"/>
              <a:buAutoNum type="arabicPeriod"/>
            </a:pPr>
            <a:r>
              <a:rPr lang="es-ES">
                <a:latin typeface="+mn-lt"/>
              </a:rPr>
              <a:t> </a:t>
            </a:r>
            <a:r>
              <a:rPr lang="es-ES" b="1">
                <a:latin typeface="+mn-lt"/>
              </a:rPr>
              <a:t>No fumar</a:t>
            </a:r>
            <a:r>
              <a:rPr lang="es-ES">
                <a:latin typeface="+mn-lt"/>
              </a:rPr>
              <a:t>.</a:t>
            </a:r>
          </a:p>
          <a:p>
            <a:pPr marL="271463" indent="-184150">
              <a:buClr>
                <a:schemeClr val="accent1"/>
              </a:buClr>
              <a:buFont typeface="+mj-lt"/>
              <a:buAutoNum type="arabicPeriod"/>
            </a:pPr>
            <a:r>
              <a:rPr lang="es-ES">
                <a:latin typeface="+mn-lt"/>
              </a:rPr>
              <a:t> Evitar dietes riques en </a:t>
            </a:r>
            <a:r>
              <a:rPr lang="es-ES" b="1">
                <a:latin typeface="+mn-lt"/>
              </a:rPr>
              <a:t>greixos</a:t>
            </a:r>
            <a:r>
              <a:rPr lang="es-ES">
                <a:latin typeface="+mn-lt"/>
              </a:rPr>
              <a:t>.</a:t>
            </a:r>
          </a:p>
          <a:p>
            <a:pPr marL="271463" indent="-184150">
              <a:buClr>
                <a:schemeClr val="accent1"/>
              </a:buClr>
              <a:buFont typeface="+mj-lt"/>
              <a:buAutoNum type="arabicPeriod"/>
            </a:pPr>
            <a:r>
              <a:rPr lang="es-ES">
                <a:latin typeface="+mn-lt"/>
              </a:rPr>
              <a:t> Portar una vida </a:t>
            </a:r>
            <a:r>
              <a:rPr lang="es-ES" b="1">
                <a:latin typeface="+mn-lt"/>
              </a:rPr>
              <a:t>tranquil·la</a:t>
            </a:r>
            <a:r>
              <a:rPr lang="es-ES">
                <a:latin typeface="+mn-lt"/>
              </a:rPr>
              <a:t> però </a:t>
            </a:r>
            <a:r>
              <a:rPr lang="es-ES" b="1">
                <a:latin typeface="+mn-lt"/>
              </a:rPr>
              <a:t>activa</a:t>
            </a:r>
            <a:r>
              <a:rPr lang="es-ES">
                <a:latin typeface="+mn-lt"/>
              </a:rPr>
              <a:t> (evitar l’estrés continu).</a:t>
            </a:r>
          </a:p>
          <a:p>
            <a:pPr marL="271463" indent="-184150">
              <a:buClr>
                <a:schemeClr val="accent1"/>
              </a:buClr>
              <a:buFont typeface="+mj-lt"/>
              <a:buAutoNum type="arabicPeriod"/>
              <a:tabLst>
                <a:tab pos="271463" algn="l"/>
              </a:tabLst>
            </a:pPr>
            <a:r>
              <a:rPr lang="es-ES">
                <a:latin typeface="+mn-lt"/>
              </a:rPr>
              <a:t> Prendre </a:t>
            </a:r>
            <a:r>
              <a:rPr lang="es-ES" b="1">
                <a:latin typeface="+mn-lt"/>
              </a:rPr>
              <a:t>baixos nivells de sal</a:t>
            </a:r>
            <a:r>
              <a:rPr lang="es-ES">
                <a:latin typeface="+mn-lt"/>
              </a:rPr>
              <a:t> en la dieta.</a:t>
            </a:r>
          </a:p>
        </p:txBody>
      </p:sp>
      <p:sp>
        <p:nvSpPr>
          <p:cNvPr id="9" name="Google Shape;245;p14">
            <a:extLst>
              <a:ext uri="{FF2B5EF4-FFF2-40B4-BE49-F238E27FC236}">
                <a16:creationId xmlns:a16="http://schemas.microsoft.com/office/drawing/2014/main" id="{AE3EAECB-3402-4687-8B8C-2BA7C3235682}"/>
              </a:ext>
            </a:extLst>
          </p:cNvPr>
          <p:cNvSpPr txBox="1">
            <a:spLocks/>
          </p:cNvSpPr>
          <p:nvPr/>
        </p:nvSpPr>
        <p:spPr>
          <a:xfrm>
            <a:off x="164679" y="2096047"/>
            <a:ext cx="8465127" cy="703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marL="514350" indent="-514350">
              <a:buFont typeface="+mj-lt"/>
              <a:buAutoNum type="arabicPeriod" startAt="9"/>
            </a:pPr>
            <a:r>
              <a:rPr lang="es-ES"/>
              <a:t>L’EXCRECIÓ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709B690-CA9C-4626-BA92-2D2DF77E616A}"/>
              </a:ext>
            </a:extLst>
          </p:cNvPr>
          <p:cNvCxnSpPr/>
          <p:nvPr/>
        </p:nvCxnSpPr>
        <p:spPr>
          <a:xfrm>
            <a:off x="433493" y="2712720"/>
            <a:ext cx="0" cy="2912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70ADDDD-1C64-43EC-8A19-09FAF6D46799}"/>
              </a:ext>
            </a:extLst>
          </p:cNvPr>
          <p:cNvSpPr txBox="1"/>
          <p:nvPr/>
        </p:nvSpPr>
        <p:spPr>
          <a:xfrm>
            <a:off x="433493" y="2696196"/>
            <a:ext cx="824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latin typeface="+mn-lt"/>
              </a:rPr>
              <a:t>Les </a:t>
            </a:r>
            <a:r>
              <a:rPr lang="es-ES" u="sng">
                <a:latin typeface="+mn-lt"/>
              </a:rPr>
              <a:t>cèl·lules</a:t>
            </a:r>
            <a:r>
              <a:rPr lang="es-ES">
                <a:latin typeface="+mn-lt"/>
              </a:rPr>
              <a:t> produeixen una sèrie de </a:t>
            </a:r>
            <a:r>
              <a:rPr lang="es-ES" b="1">
                <a:latin typeface="+mn-lt"/>
              </a:rPr>
              <a:t>substàncies de rebuig</a:t>
            </a:r>
            <a:r>
              <a:rPr lang="es-ES">
                <a:latin typeface="+mn-lt"/>
              </a:rPr>
              <a:t> que són </a:t>
            </a:r>
            <a:r>
              <a:rPr lang="es-ES" u="sng">
                <a:latin typeface="+mn-lt"/>
              </a:rPr>
              <a:t>perjudicials</a:t>
            </a:r>
            <a:r>
              <a:rPr lang="es-ES">
                <a:latin typeface="+mn-lt"/>
              </a:rPr>
              <a:t> si s’</a:t>
            </a:r>
            <a:r>
              <a:rPr lang="es-ES" b="1">
                <a:latin typeface="+mn-lt"/>
              </a:rPr>
              <a:t>acumulen</a:t>
            </a:r>
            <a:r>
              <a:rPr lang="es-ES">
                <a:latin typeface="+mn-lt"/>
              </a:rPr>
              <a:t> en el cos.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7593B5E9-D0F9-4873-A7E0-468CE10F5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577801"/>
              </p:ext>
            </p:extLst>
          </p:nvPr>
        </p:nvGraphicFramePr>
        <p:xfrm>
          <a:off x="1612052" y="3113617"/>
          <a:ext cx="5289975" cy="1524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64268">
                  <a:extLst>
                    <a:ext uri="{9D8B030D-6E8A-4147-A177-3AD203B41FA5}">
                      <a16:colId xmlns:a16="http://schemas.microsoft.com/office/drawing/2014/main" val="2056816559"/>
                    </a:ext>
                  </a:extLst>
                </a:gridCol>
                <a:gridCol w="3325707">
                  <a:extLst>
                    <a:ext uri="{9D8B030D-6E8A-4147-A177-3AD203B41FA5}">
                      <a16:colId xmlns:a16="http://schemas.microsoft.com/office/drawing/2014/main" val="2298644084"/>
                    </a:ext>
                  </a:extLst>
                </a:gridCol>
              </a:tblGrid>
              <a:tr h="181949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ÒRGANS EXCRETORS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PRODUCTES DE REBUIG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081281"/>
                  </a:ext>
                </a:extLst>
              </a:tr>
              <a:tr h="181949">
                <a:tc>
                  <a:txBody>
                    <a:bodyPr/>
                    <a:lstStyle/>
                    <a:p>
                      <a:r>
                        <a:rPr lang="es-ES" b="1"/>
                        <a:t>Renyons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Orina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191215"/>
                  </a:ext>
                </a:extLst>
              </a:tr>
              <a:tr h="181949">
                <a:tc>
                  <a:txBody>
                    <a:bodyPr/>
                    <a:lstStyle/>
                    <a:p>
                      <a:r>
                        <a:rPr lang="es-ES" b="1"/>
                        <a:t>Pulmons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Diòxid de carboni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070591"/>
                  </a:ext>
                </a:extLst>
              </a:tr>
              <a:tr h="181949">
                <a:tc>
                  <a:txBody>
                    <a:bodyPr/>
                    <a:lstStyle/>
                    <a:p>
                      <a:r>
                        <a:rPr lang="es-ES" b="1"/>
                        <a:t>Fetge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Residus de fàrmacs, alcohol... de la </a:t>
                      </a:r>
                      <a:r>
                        <a:rPr lang="es-ES" b="1"/>
                        <a:t>bilis</a:t>
                      </a:r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472255"/>
                  </a:ext>
                </a:extLst>
              </a:tr>
              <a:tr h="181949">
                <a:tc>
                  <a:txBody>
                    <a:bodyPr/>
                    <a:lstStyle/>
                    <a:p>
                      <a:r>
                        <a:rPr lang="es-ES" b="1"/>
                        <a:t>Glàndules sudorípares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Suor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971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38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señales de infección en vías urinarias">
            <a:extLst>
              <a:ext uri="{FF2B5EF4-FFF2-40B4-BE49-F238E27FC236}">
                <a16:creationId xmlns:a16="http://schemas.microsoft.com/office/drawing/2014/main" id="{EDE8B419-BCF7-4D49-8BD1-ECB2E7E7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75" y="1599714"/>
            <a:ext cx="3289425" cy="3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E45DA4D-F790-4780-81E0-83AAC20DC356}"/>
              </a:ext>
            </a:extLst>
          </p:cNvPr>
          <p:cNvCxnSpPr/>
          <p:nvPr/>
        </p:nvCxnSpPr>
        <p:spPr>
          <a:xfrm>
            <a:off x="303108" y="485782"/>
            <a:ext cx="0" cy="2912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Google Shape;247;p14">
            <a:extLst>
              <a:ext uri="{FF2B5EF4-FFF2-40B4-BE49-F238E27FC236}">
                <a16:creationId xmlns:a16="http://schemas.microsoft.com/office/drawing/2014/main" id="{740C8CBD-5FAE-4BA0-BA94-EC34E29F2534}"/>
              </a:ext>
            </a:extLst>
          </p:cNvPr>
          <p:cNvSpPr txBox="1">
            <a:spLocks/>
          </p:cNvSpPr>
          <p:nvPr/>
        </p:nvSpPr>
        <p:spPr>
          <a:xfrm>
            <a:off x="194734" y="401517"/>
            <a:ext cx="8686798" cy="2842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8900">
              <a:buSzPct val="100000"/>
              <a:tabLst>
                <a:tab pos="450850" algn="l"/>
              </a:tabLst>
            </a:pPr>
            <a:r>
              <a:rPr lang="es-ES">
                <a:solidFill>
                  <a:schemeClr val="tx1"/>
                </a:solidFill>
                <a:latin typeface="+mn-lt"/>
              </a:rPr>
              <a:t>Format per:</a:t>
            </a:r>
          </a:p>
          <a:p>
            <a:pPr marL="177800" indent="-889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es-ES" b="1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</a:rPr>
              <a:t>RENYONS</a:t>
            </a:r>
            <a:r>
              <a:rPr lang="es-ES">
                <a:solidFill>
                  <a:schemeClr val="tx1"/>
                </a:solidFill>
                <a:latin typeface="+mn-lt"/>
              </a:rPr>
              <a:t>: </a:t>
            </a:r>
            <a:r>
              <a:rPr lang="es-ES" u="sng">
                <a:solidFill>
                  <a:schemeClr val="tx1"/>
                </a:solidFill>
                <a:latin typeface="+mn-lt"/>
              </a:rPr>
              <a:t>dos òrgans</a:t>
            </a:r>
            <a:r>
              <a:rPr lang="es-ES">
                <a:solidFill>
                  <a:schemeClr val="tx1"/>
                </a:solidFill>
                <a:latin typeface="+mn-lt"/>
              </a:rPr>
              <a:t> situats en la </a:t>
            </a:r>
            <a:r>
              <a:rPr lang="es-ES" b="1">
                <a:solidFill>
                  <a:schemeClr val="tx1"/>
                </a:solidFill>
                <a:latin typeface="+mn-lt"/>
              </a:rPr>
              <a:t>zona posterior de la cavitat abdominal</a:t>
            </a:r>
            <a:endParaRPr lang="es-ES">
              <a:solidFill>
                <a:schemeClr val="tx1"/>
              </a:solidFill>
              <a:latin typeface="+mn-lt"/>
            </a:endParaRPr>
          </a:p>
          <a:p>
            <a:pPr marL="447675" indent="-88900"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tabLst>
                <a:tab pos="450850" algn="l"/>
              </a:tabLst>
            </a:pPr>
            <a:r>
              <a:rPr lang="es-ES">
                <a:solidFill>
                  <a:schemeClr val="tx1"/>
                </a:solidFill>
                <a:latin typeface="+mn-lt"/>
              </a:rPr>
              <a:t>Responsables de </a:t>
            </a:r>
            <a:r>
              <a:rPr lang="es-ES" b="1">
                <a:solidFill>
                  <a:schemeClr val="tx1"/>
                </a:solidFill>
                <a:latin typeface="+mn-lt"/>
              </a:rPr>
              <a:t>netejar la sang</a:t>
            </a:r>
            <a:r>
              <a:rPr lang="es-ES">
                <a:solidFill>
                  <a:schemeClr val="tx1"/>
                </a:solidFill>
                <a:latin typeface="+mn-lt"/>
              </a:rPr>
              <a:t> dels </a:t>
            </a:r>
            <a:r>
              <a:rPr lang="es-ES" u="sng">
                <a:solidFill>
                  <a:schemeClr val="tx1"/>
                </a:solidFill>
                <a:latin typeface="+mn-lt"/>
              </a:rPr>
              <a:t>productes de rebuig</a:t>
            </a:r>
            <a:r>
              <a:rPr lang="es-ES">
                <a:solidFill>
                  <a:schemeClr val="tx1"/>
                </a:solidFill>
                <a:latin typeface="+mn-lt"/>
              </a:rPr>
              <a:t> del metabolisme cel·lular.</a:t>
            </a:r>
          </a:p>
          <a:p>
            <a:pPr marL="447675" indent="-88900"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tabLst>
                <a:tab pos="450850" algn="l"/>
              </a:tabLst>
            </a:pPr>
            <a:r>
              <a:rPr lang="es-ES">
                <a:solidFill>
                  <a:schemeClr val="tx1"/>
                </a:solidFill>
                <a:latin typeface="+mn-lt"/>
              </a:rPr>
              <a:t>Arriba l’</a:t>
            </a:r>
            <a:r>
              <a:rPr lang="es-ES" b="1">
                <a:solidFill>
                  <a:schemeClr val="accent1"/>
                </a:solidFill>
                <a:latin typeface="+mn-lt"/>
              </a:rPr>
              <a:t>artèria renal</a:t>
            </a:r>
            <a:r>
              <a:rPr lang="es-ES">
                <a:solidFill>
                  <a:schemeClr val="accent1"/>
                </a:solidFill>
                <a:latin typeface="+mn-lt"/>
              </a:rPr>
              <a:t> </a:t>
            </a:r>
            <a:r>
              <a:rPr lang="es-ES">
                <a:solidFill>
                  <a:schemeClr val="tx1"/>
                </a:solidFill>
                <a:latin typeface="+mn-lt"/>
              </a:rPr>
              <a:t>(prové de l’</a:t>
            </a:r>
            <a:r>
              <a:rPr lang="es-ES" u="sng">
                <a:solidFill>
                  <a:schemeClr val="tx1"/>
                </a:solidFill>
                <a:latin typeface="+mn-lt"/>
              </a:rPr>
              <a:t>aorta</a:t>
            </a:r>
            <a:r>
              <a:rPr lang="es-ES">
                <a:solidFill>
                  <a:schemeClr val="tx1"/>
                </a:solidFill>
                <a:latin typeface="+mn-lt"/>
              </a:rPr>
              <a:t>) amb </a:t>
            </a:r>
            <a:r>
              <a:rPr lang="es-ES" b="1">
                <a:solidFill>
                  <a:schemeClr val="tx1"/>
                </a:solidFill>
                <a:latin typeface="+mn-lt"/>
              </a:rPr>
              <a:t>sang amb residus</a:t>
            </a:r>
            <a:r>
              <a:rPr lang="es-ES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47675" indent="-88900"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tabLst>
                <a:tab pos="450850" algn="l"/>
              </a:tabLst>
            </a:pPr>
            <a:r>
              <a:rPr lang="es-ES">
                <a:solidFill>
                  <a:schemeClr val="tx1"/>
                </a:solidFill>
                <a:latin typeface="+mn-lt"/>
              </a:rPr>
              <a:t>Ix la </a:t>
            </a:r>
            <a:r>
              <a:rPr lang="es-ES" b="1">
                <a:solidFill>
                  <a:schemeClr val="accent1"/>
                </a:solidFill>
                <a:latin typeface="+mn-lt"/>
              </a:rPr>
              <a:t>vena renal</a:t>
            </a:r>
            <a:r>
              <a:rPr lang="es-ES">
                <a:solidFill>
                  <a:schemeClr val="accent1"/>
                </a:solidFill>
                <a:latin typeface="+mn-lt"/>
              </a:rPr>
              <a:t> </a:t>
            </a:r>
            <a:r>
              <a:rPr lang="es-ES">
                <a:solidFill>
                  <a:schemeClr val="tx1"/>
                </a:solidFill>
                <a:latin typeface="+mn-lt"/>
              </a:rPr>
              <a:t>amb </a:t>
            </a:r>
            <a:r>
              <a:rPr lang="es-ES" b="1">
                <a:solidFill>
                  <a:schemeClr val="tx1"/>
                </a:solidFill>
                <a:latin typeface="+mn-lt"/>
              </a:rPr>
              <a:t>sang neta</a:t>
            </a:r>
            <a:r>
              <a:rPr lang="es-ES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47675" indent="-88900"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tabLst>
                <a:tab pos="450850" algn="l"/>
              </a:tabLst>
            </a:pPr>
            <a:r>
              <a:rPr lang="es-ES">
                <a:solidFill>
                  <a:schemeClr val="tx1"/>
                </a:solidFill>
                <a:latin typeface="+mn-lt"/>
              </a:rPr>
              <a:t>Els </a:t>
            </a:r>
            <a:r>
              <a:rPr lang="es-ES" b="1">
                <a:solidFill>
                  <a:schemeClr val="tx1"/>
                </a:solidFill>
                <a:latin typeface="+mn-lt"/>
              </a:rPr>
              <a:t>residus</a:t>
            </a:r>
            <a:r>
              <a:rPr lang="es-ES">
                <a:solidFill>
                  <a:schemeClr val="tx1"/>
                </a:solidFill>
                <a:latin typeface="+mn-lt"/>
              </a:rPr>
              <a:t> formen </a:t>
            </a:r>
            <a:r>
              <a:rPr lang="es-ES">
                <a:solidFill>
                  <a:schemeClr val="accent1"/>
                </a:solidFill>
                <a:latin typeface="+mn-lt"/>
              </a:rPr>
              <a:t>l’</a:t>
            </a:r>
            <a:r>
              <a:rPr lang="es-ES" b="1">
                <a:solidFill>
                  <a:schemeClr val="accent1"/>
                </a:solidFill>
                <a:latin typeface="+mn-lt"/>
              </a:rPr>
              <a:t>orina</a:t>
            </a:r>
            <a:r>
              <a:rPr lang="es-ES">
                <a:solidFill>
                  <a:schemeClr val="tx1"/>
                </a:solidFill>
                <a:latin typeface="+mn-lt"/>
              </a:rPr>
              <a:t>.</a:t>
            </a:r>
          </a:p>
          <a:p>
            <a:pPr marL="176213" indent="-889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76213" algn="l"/>
                <a:tab pos="450850" algn="l"/>
              </a:tabLst>
            </a:pPr>
            <a:r>
              <a:rPr lang="es-ES" b="1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</a:rPr>
              <a:t>VIES URINÀRIES</a:t>
            </a:r>
            <a:r>
              <a:rPr lang="es-ES">
                <a:solidFill>
                  <a:schemeClr val="tx1"/>
                </a:solidFill>
                <a:latin typeface="+mn-lt"/>
              </a:rPr>
              <a:t>: condueixen l’</a:t>
            </a:r>
            <a:r>
              <a:rPr lang="es-ES" u="sng">
                <a:solidFill>
                  <a:schemeClr val="tx1"/>
                </a:solidFill>
                <a:latin typeface="+mn-lt"/>
              </a:rPr>
              <a:t>orina</a:t>
            </a:r>
            <a:r>
              <a:rPr lang="es-ES">
                <a:solidFill>
                  <a:schemeClr val="tx1"/>
                </a:solidFill>
                <a:latin typeface="+mn-lt"/>
              </a:rPr>
              <a:t> fins a ser </a:t>
            </a:r>
            <a:r>
              <a:rPr lang="es-ES" b="1">
                <a:solidFill>
                  <a:schemeClr val="tx1"/>
                </a:solidFill>
                <a:latin typeface="+mn-lt"/>
              </a:rPr>
              <a:t>expulsada</a:t>
            </a:r>
            <a:r>
              <a:rPr lang="es-ES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47675" indent="-88900"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tabLst>
                <a:tab pos="176213" algn="l"/>
                <a:tab pos="450850" algn="l"/>
              </a:tabLst>
            </a:pPr>
            <a:r>
              <a:rPr lang="es-ES" b="1" u="sng">
                <a:solidFill>
                  <a:schemeClr val="tx1"/>
                </a:solidFill>
                <a:uFill>
                  <a:solidFill>
                    <a:srgbClr val="EFBF99"/>
                  </a:solidFill>
                </a:uFill>
                <a:latin typeface="+mn-lt"/>
              </a:rPr>
              <a:t>Urèters</a:t>
            </a:r>
            <a:r>
              <a:rPr lang="es-ES" b="1">
                <a:solidFill>
                  <a:schemeClr val="tx1"/>
                </a:solidFill>
                <a:latin typeface="+mn-lt"/>
              </a:rPr>
              <a:t>:</a:t>
            </a:r>
            <a:r>
              <a:rPr lang="es-ES">
                <a:solidFill>
                  <a:schemeClr val="tx1"/>
                </a:solidFill>
                <a:latin typeface="+mn-lt"/>
              </a:rPr>
              <a:t> condueixen l’orina dels </a:t>
            </a:r>
            <a:r>
              <a:rPr lang="es-ES" u="sng">
                <a:solidFill>
                  <a:schemeClr val="tx1"/>
                </a:solidFill>
                <a:latin typeface="+mn-lt"/>
              </a:rPr>
              <a:t>renyons</a:t>
            </a:r>
            <a:r>
              <a:rPr lang="es-ES">
                <a:solidFill>
                  <a:schemeClr val="tx1"/>
                </a:solidFill>
                <a:latin typeface="+mn-lt"/>
              </a:rPr>
              <a:t> fins a la </a:t>
            </a:r>
            <a:r>
              <a:rPr lang="es-ES" u="sng">
                <a:solidFill>
                  <a:schemeClr val="tx1"/>
                </a:solidFill>
                <a:latin typeface="+mn-lt"/>
              </a:rPr>
              <a:t>bufeta urinària</a:t>
            </a:r>
            <a:r>
              <a:rPr lang="es-ES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47675" indent="-88900"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tabLst>
                <a:tab pos="176213" algn="l"/>
                <a:tab pos="450850" algn="l"/>
              </a:tabLst>
            </a:pPr>
            <a:r>
              <a:rPr lang="es-ES" b="1" u="sng">
                <a:solidFill>
                  <a:schemeClr val="tx1"/>
                </a:solidFill>
                <a:uFill>
                  <a:solidFill>
                    <a:srgbClr val="A73128"/>
                  </a:solidFill>
                </a:uFill>
                <a:latin typeface="+mn-lt"/>
              </a:rPr>
              <a:t>Bufeta urinària</a:t>
            </a:r>
            <a:r>
              <a:rPr lang="es-ES" b="1">
                <a:solidFill>
                  <a:schemeClr val="tx1"/>
                </a:solidFill>
                <a:latin typeface="+mn-lt"/>
              </a:rPr>
              <a:t>:</a:t>
            </a:r>
            <a:r>
              <a:rPr lang="es-ES">
                <a:solidFill>
                  <a:schemeClr val="tx1"/>
                </a:solidFill>
                <a:latin typeface="+mn-lt"/>
              </a:rPr>
              <a:t> on s’</a:t>
            </a:r>
            <a:r>
              <a:rPr lang="es-ES" u="sng">
                <a:solidFill>
                  <a:schemeClr val="tx1"/>
                </a:solidFill>
                <a:latin typeface="+mn-lt"/>
              </a:rPr>
              <a:t>acumula</a:t>
            </a:r>
            <a:r>
              <a:rPr lang="es-ES">
                <a:solidFill>
                  <a:schemeClr val="tx1"/>
                </a:solidFill>
                <a:latin typeface="+mn-lt"/>
              </a:rPr>
              <a:t> l’orina.</a:t>
            </a:r>
          </a:p>
          <a:p>
            <a:pPr marL="447675" indent="-88900"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tabLst>
                <a:tab pos="176213" algn="l"/>
                <a:tab pos="450850" algn="l"/>
              </a:tabLst>
            </a:pPr>
            <a:r>
              <a:rPr lang="es-ES" b="1" u="sng">
                <a:solidFill>
                  <a:schemeClr val="tx1"/>
                </a:solidFill>
                <a:uFill>
                  <a:solidFill>
                    <a:srgbClr val="B57165"/>
                  </a:solidFill>
                </a:uFill>
                <a:latin typeface="+mn-lt"/>
              </a:rPr>
              <a:t>Uretra</a:t>
            </a:r>
            <a:r>
              <a:rPr lang="es-ES" b="1">
                <a:solidFill>
                  <a:schemeClr val="tx1"/>
                </a:solidFill>
                <a:latin typeface="+mn-lt"/>
              </a:rPr>
              <a:t>:</a:t>
            </a:r>
            <a:r>
              <a:rPr lang="es-ES">
                <a:solidFill>
                  <a:schemeClr val="tx1"/>
                </a:solidFill>
                <a:latin typeface="+mn-lt"/>
              </a:rPr>
              <a:t> per on s’</a:t>
            </a:r>
            <a:r>
              <a:rPr lang="es-ES" u="sng">
                <a:solidFill>
                  <a:schemeClr val="tx1"/>
                </a:solidFill>
                <a:latin typeface="+mn-lt"/>
              </a:rPr>
              <a:t>expulsa</a:t>
            </a:r>
            <a:r>
              <a:rPr lang="es-ES">
                <a:solidFill>
                  <a:schemeClr val="tx1"/>
                </a:solidFill>
                <a:latin typeface="+mn-lt"/>
              </a:rPr>
              <a:t> l’orina.</a:t>
            </a:r>
          </a:p>
          <a:p>
            <a:pPr marL="717550" lvl="1" indent="-87313">
              <a:buClr>
                <a:schemeClr val="accent1"/>
              </a:buClr>
              <a:buSzPct val="100000"/>
              <a:buFont typeface="Barlow Light" panose="020B0604020202020204" charset="0"/>
              <a:buChar char="*"/>
              <a:tabLst>
                <a:tab pos="176213" algn="l"/>
                <a:tab pos="450850" algn="l"/>
              </a:tabLst>
            </a:pPr>
            <a:r>
              <a:rPr lang="es-ES">
                <a:solidFill>
                  <a:schemeClr val="tx1"/>
                </a:solidFill>
                <a:latin typeface="+mn-lt"/>
              </a:rPr>
              <a:t>L’acte s’anomena </a:t>
            </a:r>
            <a:r>
              <a:rPr lang="es-ES" b="1">
                <a:solidFill>
                  <a:schemeClr val="tx1"/>
                </a:solidFill>
                <a:latin typeface="+mn-lt"/>
              </a:rPr>
              <a:t>micció</a:t>
            </a:r>
            <a:r>
              <a:rPr lang="es-ES">
                <a:solidFill>
                  <a:schemeClr val="tx1"/>
                </a:solidFill>
                <a:latin typeface="+mn-lt"/>
              </a:rPr>
              <a:t>.</a:t>
            </a:r>
          </a:p>
          <a:p>
            <a:pPr marL="717550" lvl="1" indent="-87313">
              <a:buClr>
                <a:schemeClr val="accent1"/>
              </a:buClr>
              <a:buSzPct val="100000"/>
              <a:buFont typeface="Barlow Light" panose="020B0604020202020204" charset="0"/>
              <a:buChar char="*"/>
              <a:tabLst>
                <a:tab pos="176213" algn="l"/>
                <a:tab pos="450850" algn="l"/>
              </a:tabLst>
            </a:pPr>
            <a:r>
              <a:rPr lang="es-ES">
                <a:solidFill>
                  <a:schemeClr val="tx1"/>
                </a:solidFill>
                <a:latin typeface="+mn-lt"/>
              </a:rPr>
              <a:t>La uretra mesura      </a:t>
            </a:r>
            <a:r>
              <a:rPr lang="es-ES" b="1">
                <a:solidFill>
                  <a:schemeClr val="tx1"/>
                </a:solidFill>
                <a:latin typeface="+mn-lt"/>
              </a:rPr>
              <a:t>homes:</a:t>
            </a:r>
            <a:r>
              <a:rPr lang="es-ES">
                <a:solidFill>
                  <a:schemeClr val="tx1"/>
                </a:solidFill>
                <a:latin typeface="+mn-lt"/>
              </a:rPr>
              <a:t> 16-20cm (relacionat amb els genitals).</a:t>
            </a:r>
            <a:br>
              <a:rPr lang="es-ES">
                <a:solidFill>
                  <a:schemeClr val="tx1"/>
                </a:solidFill>
                <a:latin typeface="+mn-lt"/>
              </a:rPr>
            </a:br>
            <a:r>
              <a:rPr lang="es-ES">
                <a:solidFill>
                  <a:schemeClr val="tx1"/>
                </a:solidFill>
                <a:latin typeface="+mn-lt"/>
              </a:rPr>
              <a:t>                                            </a:t>
            </a:r>
            <a:r>
              <a:rPr lang="es-ES" b="1">
                <a:solidFill>
                  <a:schemeClr val="tx1"/>
                </a:solidFill>
                <a:latin typeface="+mn-lt"/>
              </a:rPr>
              <a:t>dones:</a:t>
            </a:r>
            <a:r>
              <a:rPr lang="es-ES">
                <a:solidFill>
                  <a:schemeClr val="tx1"/>
                </a:solidFill>
                <a:latin typeface="+mn-lt"/>
              </a:rPr>
              <a:t> 4cm.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6CF25C2-3913-4BEB-93AC-E259222DB2EA}"/>
              </a:ext>
            </a:extLst>
          </p:cNvPr>
          <p:cNvSpPr/>
          <p:nvPr/>
        </p:nvSpPr>
        <p:spPr>
          <a:xfrm>
            <a:off x="161842" y="178005"/>
            <a:ext cx="1712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b="1">
                <a:solidFill>
                  <a:schemeClr val="accent1"/>
                </a:solidFill>
                <a:latin typeface="+mj-lt"/>
              </a:rPr>
              <a:t>SISTEMA</a:t>
            </a:r>
            <a:r>
              <a:rPr lang="es-ES" b="1">
                <a:solidFill>
                  <a:schemeClr val="accent1"/>
                </a:solidFill>
                <a:latin typeface="+mn-lt"/>
              </a:rPr>
              <a:t> </a:t>
            </a:r>
            <a:r>
              <a:rPr lang="es-ES" b="1">
                <a:solidFill>
                  <a:schemeClr val="accent1"/>
                </a:solidFill>
                <a:latin typeface="+mj-lt"/>
              </a:rPr>
              <a:t>URINARI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8EE0FDC0-DDCF-463D-9782-92BD4558BDAD}"/>
              </a:ext>
            </a:extLst>
          </p:cNvPr>
          <p:cNvCxnSpPr/>
          <p:nvPr/>
        </p:nvCxnSpPr>
        <p:spPr>
          <a:xfrm>
            <a:off x="2350346" y="2962469"/>
            <a:ext cx="1761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A0A3A634-3FED-418D-90A0-B33D85E3BCF3}"/>
              </a:ext>
            </a:extLst>
          </p:cNvPr>
          <p:cNvCxnSpPr/>
          <p:nvPr/>
        </p:nvCxnSpPr>
        <p:spPr>
          <a:xfrm>
            <a:off x="2360506" y="3182602"/>
            <a:ext cx="1761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32C06E5E-5472-4593-86E9-D76FAFE95B18}"/>
              </a:ext>
            </a:extLst>
          </p:cNvPr>
          <p:cNvCxnSpPr/>
          <p:nvPr/>
        </p:nvCxnSpPr>
        <p:spPr>
          <a:xfrm flipV="1">
            <a:off x="8229600" y="1713653"/>
            <a:ext cx="88053" cy="568960"/>
          </a:xfrm>
          <a:prstGeom prst="straightConnector1">
            <a:avLst/>
          </a:prstGeom>
          <a:ln>
            <a:solidFill>
              <a:srgbClr val="F99C7D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727702E-89C1-4D11-9CA6-E56BEFA74F85}"/>
              </a:ext>
            </a:extLst>
          </p:cNvPr>
          <p:cNvSpPr/>
          <p:nvPr/>
        </p:nvSpPr>
        <p:spPr>
          <a:xfrm>
            <a:off x="8229600" y="1448009"/>
            <a:ext cx="825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F99C7D"/>
                </a:solidFill>
                <a:latin typeface="+mn-lt"/>
              </a:rPr>
              <a:t>renyons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7FA2B75-17DF-484A-B157-BFF1E7AE15BF}"/>
              </a:ext>
            </a:extLst>
          </p:cNvPr>
          <p:cNvCxnSpPr>
            <a:cxnSpLocks/>
          </p:cNvCxnSpPr>
          <p:nvPr/>
        </p:nvCxnSpPr>
        <p:spPr>
          <a:xfrm flipH="1">
            <a:off x="6793653" y="3329093"/>
            <a:ext cx="342053" cy="67039"/>
          </a:xfrm>
          <a:prstGeom prst="straightConnector1">
            <a:avLst/>
          </a:prstGeom>
          <a:ln>
            <a:solidFill>
              <a:srgbClr val="EFBF99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F80FD6A-BE9A-4DCF-B71C-9A5A53C7615D}"/>
              </a:ext>
            </a:extLst>
          </p:cNvPr>
          <p:cNvSpPr/>
          <p:nvPr/>
        </p:nvSpPr>
        <p:spPr>
          <a:xfrm>
            <a:off x="6105084" y="3244426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EFBF99"/>
                </a:solidFill>
                <a:latin typeface="+mn-lt"/>
              </a:rPr>
              <a:t>urèters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0B5794BA-E8A0-434B-8AC1-FE4E3D578DEC}"/>
              </a:ext>
            </a:extLst>
          </p:cNvPr>
          <p:cNvCxnSpPr>
            <a:cxnSpLocks/>
          </p:cNvCxnSpPr>
          <p:nvPr/>
        </p:nvCxnSpPr>
        <p:spPr>
          <a:xfrm flipH="1">
            <a:off x="6879655" y="4226560"/>
            <a:ext cx="380538" cy="74507"/>
          </a:xfrm>
          <a:prstGeom prst="straightConnector1">
            <a:avLst/>
          </a:prstGeom>
          <a:ln>
            <a:solidFill>
              <a:srgbClr val="A73128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3798031-7432-4AFA-8FF1-81800619EB3E}"/>
              </a:ext>
            </a:extLst>
          </p:cNvPr>
          <p:cNvSpPr/>
          <p:nvPr/>
        </p:nvSpPr>
        <p:spPr>
          <a:xfrm>
            <a:off x="5600203" y="4109924"/>
            <a:ext cx="136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A73128"/>
                </a:solidFill>
                <a:latin typeface="+mn-lt"/>
              </a:rPr>
              <a:t>bufeta urinària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B353CD15-F447-4CA0-AEAD-B643CFB9EE13}"/>
              </a:ext>
            </a:extLst>
          </p:cNvPr>
          <p:cNvCxnSpPr>
            <a:cxnSpLocks/>
          </p:cNvCxnSpPr>
          <p:nvPr/>
        </p:nvCxnSpPr>
        <p:spPr>
          <a:xfrm>
            <a:off x="7501375" y="4704729"/>
            <a:ext cx="321825" cy="37254"/>
          </a:xfrm>
          <a:prstGeom prst="straightConnector1">
            <a:avLst/>
          </a:prstGeom>
          <a:ln>
            <a:solidFill>
              <a:srgbClr val="B57165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0BF1246-233A-4D5B-9546-EF4143F62BE0}"/>
              </a:ext>
            </a:extLst>
          </p:cNvPr>
          <p:cNvSpPr/>
          <p:nvPr/>
        </p:nvSpPr>
        <p:spPr>
          <a:xfrm>
            <a:off x="7736773" y="4588094"/>
            <a:ext cx="681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B57165"/>
                </a:solidFill>
                <a:latin typeface="+mn-lt"/>
              </a:rPr>
              <a:t>uretra</a:t>
            </a:r>
          </a:p>
        </p:txBody>
      </p:sp>
      <p:sp>
        <p:nvSpPr>
          <p:cNvPr id="21" name="Lágrima 20">
            <a:extLst>
              <a:ext uri="{FF2B5EF4-FFF2-40B4-BE49-F238E27FC236}">
                <a16:creationId xmlns:a16="http://schemas.microsoft.com/office/drawing/2014/main" id="{334E7611-F140-4486-A6E0-6B754710E25D}"/>
              </a:ext>
            </a:extLst>
          </p:cNvPr>
          <p:cNvSpPr/>
          <p:nvPr/>
        </p:nvSpPr>
        <p:spPr>
          <a:xfrm rot="18893885">
            <a:off x="7466528" y="4840795"/>
            <a:ext cx="81449" cy="76701"/>
          </a:xfrm>
          <a:prstGeom prst="teardrop">
            <a:avLst>
              <a:gd name="adj" fmla="val 20000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Lágrima 23">
            <a:extLst>
              <a:ext uri="{FF2B5EF4-FFF2-40B4-BE49-F238E27FC236}">
                <a16:creationId xmlns:a16="http://schemas.microsoft.com/office/drawing/2014/main" id="{819CB41B-F20B-4A2B-B026-CFA15A7D6622}"/>
              </a:ext>
            </a:extLst>
          </p:cNvPr>
          <p:cNvSpPr/>
          <p:nvPr/>
        </p:nvSpPr>
        <p:spPr>
          <a:xfrm rot="18893885">
            <a:off x="7468174" y="5038372"/>
            <a:ext cx="81449" cy="76701"/>
          </a:xfrm>
          <a:prstGeom prst="teardrop">
            <a:avLst>
              <a:gd name="adj" fmla="val 20000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ED7415A5-5AFF-4185-BF29-3C48EFA5D9A6}"/>
              </a:ext>
            </a:extLst>
          </p:cNvPr>
          <p:cNvCxnSpPr>
            <a:cxnSpLocks/>
          </p:cNvCxnSpPr>
          <p:nvPr/>
        </p:nvCxnSpPr>
        <p:spPr>
          <a:xfrm flipH="1" flipV="1">
            <a:off x="7135706" y="4873649"/>
            <a:ext cx="363581" cy="91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D93D9C3-3AD7-4DB8-9145-76F81C5E3DDA}"/>
              </a:ext>
            </a:extLst>
          </p:cNvPr>
          <p:cNvSpPr/>
          <p:nvPr/>
        </p:nvSpPr>
        <p:spPr>
          <a:xfrm>
            <a:off x="6610290" y="4706334"/>
            <a:ext cx="5918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accent6"/>
                </a:solidFill>
                <a:latin typeface="+mn-lt"/>
              </a:rPr>
              <a:t>orina</a:t>
            </a:r>
          </a:p>
        </p:txBody>
      </p:sp>
    </p:spTree>
    <p:extLst>
      <p:ext uri="{BB962C8B-B14F-4D97-AF65-F5344CB8AC3E}">
        <p14:creationId xmlns:p14="http://schemas.microsoft.com/office/powerpoint/2010/main" val="2611197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2321359-C325-41D6-9BF5-9A74D58DDF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16</a:t>
            </a:fld>
            <a:endParaRPr lang="es-ES"/>
          </a:p>
        </p:txBody>
      </p:sp>
      <p:sp>
        <p:nvSpPr>
          <p:cNvPr id="3" name="Google Shape;247;p14">
            <a:extLst>
              <a:ext uri="{FF2B5EF4-FFF2-40B4-BE49-F238E27FC236}">
                <a16:creationId xmlns:a16="http://schemas.microsoft.com/office/drawing/2014/main" id="{6B598ADF-D0B1-4C36-A94F-FEBAA691F1F6}"/>
              </a:ext>
            </a:extLst>
          </p:cNvPr>
          <p:cNvSpPr txBox="1">
            <a:spLocks/>
          </p:cNvSpPr>
          <p:nvPr/>
        </p:nvSpPr>
        <p:spPr>
          <a:xfrm>
            <a:off x="194734" y="401517"/>
            <a:ext cx="8686798" cy="838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7800" indent="-889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es-ES" b="1" u="sng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+mn-lt"/>
              </a:rPr>
              <a:t>ESCORÇA</a:t>
            </a:r>
            <a:r>
              <a:rPr lang="es-ES">
                <a:solidFill>
                  <a:schemeClr val="tx1"/>
                </a:solidFill>
                <a:latin typeface="+mn-lt"/>
              </a:rPr>
              <a:t>: porció més </a:t>
            </a:r>
            <a:r>
              <a:rPr lang="es-ES" b="1">
                <a:solidFill>
                  <a:schemeClr val="tx1"/>
                </a:solidFill>
                <a:latin typeface="+mn-lt"/>
              </a:rPr>
              <a:t>externa</a:t>
            </a:r>
            <a:endParaRPr lang="es-ES">
              <a:solidFill>
                <a:schemeClr val="tx1"/>
              </a:solidFill>
              <a:latin typeface="+mn-lt"/>
            </a:endParaRPr>
          </a:p>
          <a:p>
            <a:pPr marL="176213" indent="-889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76213" algn="l"/>
                <a:tab pos="450850" algn="l"/>
              </a:tabLst>
            </a:pPr>
            <a:r>
              <a:rPr lang="es-ES" b="1" u="sng">
                <a:solidFill>
                  <a:schemeClr val="tx1"/>
                </a:solidFill>
                <a:uFill>
                  <a:solidFill>
                    <a:srgbClr val="FF66CC"/>
                  </a:solidFill>
                </a:uFill>
                <a:latin typeface="+mn-lt"/>
              </a:rPr>
              <a:t>MÈDUL·LA</a:t>
            </a:r>
            <a:r>
              <a:rPr lang="es-ES">
                <a:solidFill>
                  <a:schemeClr val="tx1"/>
                </a:solidFill>
                <a:latin typeface="+mn-lt"/>
              </a:rPr>
              <a:t>: situada </a:t>
            </a:r>
            <a:r>
              <a:rPr lang="es-ES" u="sng">
                <a:solidFill>
                  <a:schemeClr val="tx1"/>
                </a:solidFill>
                <a:latin typeface="+mn-lt"/>
              </a:rPr>
              <a:t>davall de l’escorça</a:t>
            </a:r>
            <a:r>
              <a:rPr lang="es-ES">
                <a:solidFill>
                  <a:schemeClr val="tx1"/>
                </a:solidFill>
                <a:latin typeface="+mn-lt"/>
              </a:rPr>
              <a:t> i formada per les </a:t>
            </a:r>
            <a:r>
              <a:rPr lang="es-ES" b="1" u="sng">
                <a:solidFill>
                  <a:schemeClr val="tx1"/>
                </a:solidFill>
                <a:uFill>
                  <a:solidFill>
                    <a:srgbClr val="B57165"/>
                  </a:solidFill>
                </a:uFill>
                <a:latin typeface="+mn-lt"/>
              </a:rPr>
              <a:t>piràmides renals</a:t>
            </a:r>
            <a:r>
              <a:rPr lang="es-ES">
                <a:solidFill>
                  <a:schemeClr val="tx1"/>
                </a:solidFill>
                <a:latin typeface="+mn-lt"/>
              </a:rPr>
              <a:t>.</a:t>
            </a:r>
          </a:p>
          <a:p>
            <a:pPr marL="176213" indent="-889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76213" algn="l"/>
                <a:tab pos="450850" algn="l"/>
              </a:tabLst>
            </a:pPr>
            <a:r>
              <a:rPr lang="es-ES" b="1" u="sng">
                <a:solidFill>
                  <a:schemeClr val="tx1"/>
                </a:solidFill>
                <a:uFill>
                  <a:solidFill>
                    <a:schemeClr val="accent6"/>
                  </a:solidFill>
                </a:uFill>
              </a:rPr>
              <a:t>PELVIS RENAL</a:t>
            </a:r>
            <a:r>
              <a:rPr lang="es-ES">
                <a:solidFill>
                  <a:schemeClr val="tx1"/>
                </a:solidFill>
              </a:rPr>
              <a:t>: cavitat en forma d’</a:t>
            </a:r>
            <a:r>
              <a:rPr lang="es-ES" b="1">
                <a:solidFill>
                  <a:schemeClr val="tx1"/>
                </a:solidFill>
              </a:rPr>
              <a:t>embut</a:t>
            </a:r>
            <a:r>
              <a:rPr lang="es-ES">
                <a:solidFill>
                  <a:schemeClr val="tx1"/>
                </a:solidFill>
              </a:rPr>
              <a:t> que continua amb l’</a:t>
            </a:r>
            <a:r>
              <a:rPr lang="es-ES" u="sng">
                <a:solidFill>
                  <a:schemeClr val="tx1"/>
                </a:solidFill>
              </a:rPr>
              <a:t>urèter</a:t>
            </a:r>
            <a:r>
              <a:rPr lang="es-ES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DD03443-60AD-4E18-A426-969515300557}"/>
              </a:ext>
            </a:extLst>
          </p:cNvPr>
          <p:cNvSpPr/>
          <p:nvPr/>
        </p:nvSpPr>
        <p:spPr>
          <a:xfrm>
            <a:off x="161842" y="178005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b="1">
                <a:solidFill>
                  <a:schemeClr val="accent1"/>
                </a:solidFill>
                <a:latin typeface="+mj-lt"/>
              </a:rPr>
              <a:t>PARTS D’UN RENYÓ</a:t>
            </a:r>
          </a:p>
        </p:txBody>
      </p:sp>
      <p:pic>
        <p:nvPicPr>
          <p:cNvPr id="2050" name="Picture 2" descr="Características y funciones de los riñones">
            <a:extLst>
              <a:ext uri="{FF2B5EF4-FFF2-40B4-BE49-F238E27FC236}">
                <a16:creationId xmlns:a16="http://schemas.microsoft.com/office/drawing/2014/main" id="{D10361ED-D908-4E37-91E1-1076DB89E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11" y="178005"/>
            <a:ext cx="2280496" cy="228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D5DBFAED-F4BE-4F6D-8D6A-D754C562B7BA}"/>
              </a:ext>
            </a:extLst>
          </p:cNvPr>
          <p:cNvCxnSpPr/>
          <p:nvPr/>
        </p:nvCxnSpPr>
        <p:spPr>
          <a:xfrm flipV="1">
            <a:off x="7999307" y="401517"/>
            <a:ext cx="142240" cy="842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1B39BCF1-8507-4C5A-9008-58760FFED81F}"/>
              </a:ext>
            </a:extLst>
          </p:cNvPr>
          <p:cNvCxnSpPr>
            <a:cxnSpLocks/>
          </p:cNvCxnSpPr>
          <p:nvPr/>
        </p:nvCxnSpPr>
        <p:spPr>
          <a:xfrm flipV="1">
            <a:off x="8100907" y="890734"/>
            <a:ext cx="270933" cy="79375"/>
          </a:xfrm>
          <a:prstGeom prst="straightConnector1">
            <a:avLst/>
          </a:prstGeom>
          <a:ln>
            <a:solidFill>
              <a:srgbClr val="FF66CC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381C21B3-3321-44D2-B64E-0568833018ED}"/>
              </a:ext>
            </a:extLst>
          </p:cNvPr>
          <p:cNvCxnSpPr>
            <a:cxnSpLocks/>
          </p:cNvCxnSpPr>
          <p:nvPr/>
        </p:nvCxnSpPr>
        <p:spPr>
          <a:xfrm>
            <a:off x="7870614" y="1481522"/>
            <a:ext cx="501226" cy="87277"/>
          </a:xfrm>
          <a:prstGeom prst="straightConnector1">
            <a:avLst/>
          </a:prstGeom>
          <a:ln>
            <a:solidFill>
              <a:srgbClr val="B57165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50DCDEB0-667A-4B0B-A59F-5FA60DCE3659}"/>
              </a:ext>
            </a:extLst>
          </p:cNvPr>
          <p:cNvCxnSpPr>
            <a:cxnSpLocks/>
          </p:cNvCxnSpPr>
          <p:nvPr/>
        </p:nvCxnSpPr>
        <p:spPr>
          <a:xfrm flipH="1">
            <a:off x="6563360" y="1415442"/>
            <a:ext cx="438577" cy="1136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3BA593-51EE-4469-8C17-06E751D99A7A}"/>
              </a:ext>
            </a:extLst>
          </p:cNvPr>
          <p:cNvSpPr/>
          <p:nvPr/>
        </p:nvSpPr>
        <p:spPr>
          <a:xfrm>
            <a:off x="8086953" y="225595"/>
            <a:ext cx="8274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FF0000"/>
                </a:solidFill>
                <a:latin typeface="+mn-lt"/>
              </a:rPr>
              <a:t>escorça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A17A9E8-C71B-47FE-B63F-9F74D2858C5B}"/>
              </a:ext>
            </a:extLst>
          </p:cNvPr>
          <p:cNvSpPr/>
          <p:nvPr/>
        </p:nvSpPr>
        <p:spPr>
          <a:xfrm>
            <a:off x="8327299" y="709922"/>
            <a:ext cx="854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FF66CC"/>
                </a:solidFill>
                <a:latin typeface="+mn-lt"/>
              </a:rPr>
              <a:t>mèdul·la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9DC548D-59FE-4C86-BC84-FE02B8C1D61F}"/>
              </a:ext>
            </a:extLst>
          </p:cNvPr>
          <p:cNvSpPr/>
          <p:nvPr/>
        </p:nvSpPr>
        <p:spPr>
          <a:xfrm>
            <a:off x="8290332" y="1375061"/>
            <a:ext cx="942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>
                <a:solidFill>
                  <a:srgbClr val="B57165"/>
                </a:solidFill>
                <a:latin typeface="+mn-lt"/>
              </a:rPr>
              <a:t>piràmide renal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3966E1B-AA5C-4FEA-B906-78B55952A2C0}"/>
              </a:ext>
            </a:extLst>
          </p:cNvPr>
          <p:cNvSpPr/>
          <p:nvPr/>
        </p:nvSpPr>
        <p:spPr>
          <a:xfrm>
            <a:off x="5546884" y="1375061"/>
            <a:ext cx="1095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accent6"/>
                </a:solidFill>
                <a:latin typeface="+mn-lt"/>
              </a:rPr>
              <a:t>pelvis renal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EB3CDBDC-363C-4725-A4DD-BADCC996A499}"/>
              </a:ext>
            </a:extLst>
          </p:cNvPr>
          <p:cNvCxnSpPr/>
          <p:nvPr/>
        </p:nvCxnSpPr>
        <p:spPr>
          <a:xfrm>
            <a:off x="336000" y="2057683"/>
            <a:ext cx="0" cy="2912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Google Shape;247;p14">
            <a:extLst>
              <a:ext uri="{FF2B5EF4-FFF2-40B4-BE49-F238E27FC236}">
                <a16:creationId xmlns:a16="http://schemas.microsoft.com/office/drawing/2014/main" id="{738FC862-770E-4B64-8BE0-379751DC86C9}"/>
              </a:ext>
            </a:extLst>
          </p:cNvPr>
          <p:cNvSpPr txBox="1">
            <a:spLocks/>
          </p:cNvSpPr>
          <p:nvPr/>
        </p:nvSpPr>
        <p:spPr>
          <a:xfrm>
            <a:off x="227626" y="1973418"/>
            <a:ext cx="6477974" cy="2944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8900">
              <a:buSzPct val="100000"/>
              <a:tabLst>
                <a:tab pos="450850" algn="l"/>
              </a:tabLst>
            </a:pPr>
            <a:r>
              <a:rPr lang="es-ES">
                <a:solidFill>
                  <a:schemeClr val="tx1"/>
                </a:solidFill>
                <a:latin typeface="+mn-lt"/>
              </a:rPr>
              <a:t>L’</a:t>
            </a:r>
            <a:r>
              <a:rPr lang="es-ES" u="sng">
                <a:solidFill>
                  <a:schemeClr val="tx1"/>
                </a:solidFill>
                <a:latin typeface="+mn-lt"/>
              </a:rPr>
              <a:t>orina</a:t>
            </a:r>
            <a:r>
              <a:rPr lang="es-ES">
                <a:solidFill>
                  <a:schemeClr val="tx1"/>
                </a:solidFill>
                <a:latin typeface="+mn-lt"/>
              </a:rPr>
              <a:t> conté </a:t>
            </a:r>
            <a:r>
              <a:rPr lang="es-ES" b="1">
                <a:solidFill>
                  <a:schemeClr val="tx1"/>
                </a:solidFill>
                <a:latin typeface="+mn-lt"/>
              </a:rPr>
              <a:t>aigua</a:t>
            </a:r>
            <a:r>
              <a:rPr lang="es-ES">
                <a:solidFill>
                  <a:schemeClr val="tx1"/>
                </a:solidFill>
                <a:latin typeface="+mn-lt"/>
              </a:rPr>
              <a:t>, </a:t>
            </a:r>
            <a:r>
              <a:rPr lang="es-ES" b="1">
                <a:solidFill>
                  <a:schemeClr val="tx1"/>
                </a:solidFill>
                <a:latin typeface="+mn-lt"/>
              </a:rPr>
              <a:t>sals minerals </a:t>
            </a:r>
            <a:r>
              <a:rPr lang="es-ES">
                <a:solidFill>
                  <a:schemeClr val="tx1"/>
                </a:solidFill>
                <a:latin typeface="+mn-lt"/>
              </a:rPr>
              <a:t>i </a:t>
            </a:r>
            <a:r>
              <a:rPr lang="es-ES" b="1">
                <a:solidFill>
                  <a:schemeClr val="tx1"/>
                </a:solidFill>
                <a:latin typeface="+mn-lt"/>
              </a:rPr>
              <a:t>substàncies de rebuig</a:t>
            </a:r>
            <a:r>
              <a:rPr lang="es-ES">
                <a:solidFill>
                  <a:schemeClr val="tx1"/>
                </a:solidFill>
                <a:latin typeface="+mn-lt"/>
              </a:rPr>
              <a:t> (urea, àcid úric...)</a:t>
            </a:r>
          </a:p>
          <a:p>
            <a:pPr marL="177800" indent="-889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</a:rPr>
              <a:t>Al dia es produeix aproximadamente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</a:rPr>
              <a:t>1’5L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</a:rPr>
              <a:t>.</a:t>
            </a:r>
          </a:p>
          <a:p>
            <a:pPr marL="177800" indent="-889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</a:rPr>
              <a:t>Les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</a:rPr>
              <a:t>unitats funcionals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</a:rPr>
              <a:t> (cèl·lules que produeixen l’orina) són els </a:t>
            </a:r>
            <a:r>
              <a:rPr lang="es-ES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n-lt"/>
              </a:rPr>
              <a:t>nefrons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</a:rPr>
              <a:t>.</a:t>
            </a:r>
          </a:p>
          <a:p>
            <a:pPr marL="177800" indent="-889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</a:rPr>
              <a:t>Té lloc en 6 processos:</a:t>
            </a:r>
          </a:p>
          <a:p>
            <a:pPr marL="534988" lvl="1" indent="-176213"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450850" algn="l"/>
              </a:tabLst>
            </a:pPr>
            <a:r>
              <a:rPr lang="es-ES">
                <a:solidFill>
                  <a:schemeClr val="tx1"/>
                </a:solidFill>
                <a:latin typeface="+mn-lt"/>
              </a:rPr>
              <a:t>Al </a:t>
            </a:r>
            <a:r>
              <a:rPr lang="es-ES" b="1">
                <a:solidFill>
                  <a:schemeClr val="accent1"/>
                </a:solidFill>
                <a:latin typeface="+mn-lt"/>
              </a:rPr>
              <a:t>glomèrul</a:t>
            </a:r>
            <a:r>
              <a:rPr lang="es-ES">
                <a:solidFill>
                  <a:schemeClr val="tx1"/>
                </a:solidFill>
                <a:latin typeface="+mn-lt"/>
              </a:rPr>
              <a:t> arriben les </a:t>
            </a:r>
            <a:r>
              <a:rPr lang="es-ES" b="1">
                <a:solidFill>
                  <a:schemeClr val="tx1"/>
                </a:solidFill>
                <a:latin typeface="+mn-lt"/>
              </a:rPr>
              <a:t>substàncies de rebuig</a:t>
            </a:r>
            <a:r>
              <a:rPr lang="es-ES">
                <a:solidFill>
                  <a:schemeClr val="tx1"/>
                </a:solidFill>
                <a:latin typeface="+mn-lt"/>
              </a:rPr>
              <a:t> pels </a:t>
            </a:r>
            <a:r>
              <a:rPr lang="es-ES" u="sng">
                <a:solidFill>
                  <a:schemeClr val="tx1"/>
                </a:solidFill>
                <a:latin typeface="+mn-lt"/>
              </a:rPr>
              <a:t>capil·lars sanguinis</a:t>
            </a:r>
            <a:r>
              <a:rPr lang="es-ES">
                <a:solidFill>
                  <a:schemeClr val="tx1"/>
                </a:solidFill>
                <a:latin typeface="+mn-lt"/>
              </a:rPr>
              <a:t>.</a:t>
            </a:r>
          </a:p>
          <a:p>
            <a:pPr marL="534988" lvl="1" indent="-176213"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450850" algn="l"/>
              </a:tabLst>
            </a:pPr>
            <a:r>
              <a:rPr lang="es-ES">
                <a:solidFill>
                  <a:schemeClr val="tx1"/>
                </a:solidFill>
                <a:latin typeface="+mn-lt"/>
              </a:rPr>
              <a:t>A la </a:t>
            </a:r>
            <a:r>
              <a:rPr lang="es-ES" b="1">
                <a:solidFill>
                  <a:schemeClr val="accent1"/>
                </a:solidFill>
                <a:latin typeface="+mn-lt"/>
              </a:rPr>
              <a:t>càpsula de Bowman</a:t>
            </a:r>
            <a:r>
              <a:rPr lang="es-ES">
                <a:solidFill>
                  <a:schemeClr val="accent1"/>
                </a:solidFill>
                <a:latin typeface="+mn-lt"/>
              </a:rPr>
              <a:t> </a:t>
            </a:r>
            <a:r>
              <a:rPr lang="es-ES">
                <a:solidFill>
                  <a:schemeClr val="tx1"/>
                </a:solidFill>
                <a:latin typeface="+mn-lt"/>
              </a:rPr>
              <a:t>es </a:t>
            </a:r>
            <a:r>
              <a:rPr lang="es-ES" u="sng">
                <a:solidFill>
                  <a:schemeClr val="tx1"/>
                </a:solidFill>
                <a:latin typeface="+mn-lt"/>
              </a:rPr>
              <a:t>filtra</a:t>
            </a:r>
            <a:r>
              <a:rPr lang="es-ES">
                <a:solidFill>
                  <a:schemeClr val="tx1"/>
                </a:solidFill>
                <a:latin typeface="+mn-lt"/>
              </a:rPr>
              <a:t> l’</a:t>
            </a:r>
            <a:r>
              <a:rPr lang="es-ES" b="1">
                <a:solidFill>
                  <a:schemeClr val="tx1"/>
                </a:solidFill>
                <a:latin typeface="+mn-lt"/>
              </a:rPr>
              <a:t>aigua</a:t>
            </a:r>
            <a:r>
              <a:rPr lang="es-ES">
                <a:solidFill>
                  <a:schemeClr val="tx1"/>
                </a:solidFill>
                <a:latin typeface="+mn-lt"/>
              </a:rPr>
              <a:t> i la </a:t>
            </a:r>
            <a:r>
              <a:rPr lang="es-ES" b="1">
                <a:solidFill>
                  <a:schemeClr val="tx1"/>
                </a:solidFill>
                <a:latin typeface="+mn-lt"/>
              </a:rPr>
              <a:t>majoria de molècules del plasma </a:t>
            </a:r>
            <a:r>
              <a:rPr lang="es-ES">
                <a:solidFill>
                  <a:schemeClr val="tx1"/>
                </a:solidFill>
                <a:latin typeface="+mn-lt"/>
              </a:rPr>
              <a:t>(150L).</a:t>
            </a:r>
          </a:p>
          <a:p>
            <a:pPr marL="534988" lvl="1" indent="-176213"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450850" algn="l"/>
              </a:tabLst>
            </a:pPr>
            <a:r>
              <a:rPr lang="es-ES" u="sng">
                <a:solidFill>
                  <a:schemeClr val="tx1"/>
                </a:solidFill>
                <a:latin typeface="+mn-lt"/>
              </a:rPr>
              <a:t>Reabsorció</a:t>
            </a:r>
            <a:r>
              <a:rPr lang="es-ES">
                <a:solidFill>
                  <a:schemeClr val="tx1"/>
                </a:solidFill>
                <a:latin typeface="+mn-lt"/>
              </a:rPr>
              <a:t> al </a:t>
            </a:r>
            <a:r>
              <a:rPr lang="es-ES" b="1">
                <a:solidFill>
                  <a:schemeClr val="accent1"/>
                </a:solidFill>
                <a:latin typeface="+mn-lt"/>
              </a:rPr>
              <a:t>túbul contort proximal</a:t>
            </a:r>
            <a:r>
              <a:rPr lang="es-ES">
                <a:solidFill>
                  <a:schemeClr val="accent1"/>
                </a:solidFill>
                <a:latin typeface="+mn-lt"/>
              </a:rPr>
              <a:t> </a:t>
            </a:r>
            <a:r>
              <a:rPr lang="es-ES">
                <a:solidFill>
                  <a:schemeClr val="tx1"/>
                </a:solidFill>
                <a:latin typeface="+mn-lt"/>
              </a:rPr>
              <a:t>de </a:t>
            </a:r>
            <a:r>
              <a:rPr lang="es-ES" b="1">
                <a:solidFill>
                  <a:schemeClr val="tx1"/>
                </a:solidFill>
                <a:latin typeface="+mn-lt"/>
              </a:rPr>
              <a:t>glucosa</a:t>
            </a:r>
            <a:r>
              <a:rPr lang="es-ES">
                <a:solidFill>
                  <a:schemeClr val="tx1"/>
                </a:solidFill>
                <a:latin typeface="+mn-lt"/>
              </a:rPr>
              <a:t>, </a:t>
            </a:r>
            <a:r>
              <a:rPr lang="es-ES" b="1">
                <a:solidFill>
                  <a:schemeClr val="tx1"/>
                </a:solidFill>
                <a:latin typeface="+mn-lt"/>
              </a:rPr>
              <a:t>aminoàcids</a:t>
            </a:r>
            <a:r>
              <a:rPr lang="es-ES">
                <a:solidFill>
                  <a:schemeClr val="tx1"/>
                </a:solidFill>
                <a:latin typeface="+mn-lt"/>
              </a:rPr>
              <a:t>, </a:t>
            </a:r>
            <a:r>
              <a:rPr lang="es-ES" b="1">
                <a:solidFill>
                  <a:schemeClr val="tx1"/>
                </a:solidFill>
                <a:latin typeface="+mn-lt"/>
              </a:rPr>
              <a:t>ions</a:t>
            </a:r>
            <a:r>
              <a:rPr lang="es-ES">
                <a:solidFill>
                  <a:schemeClr val="tx1"/>
                </a:solidFill>
                <a:latin typeface="+mn-lt"/>
              </a:rPr>
              <a:t>, </a:t>
            </a:r>
            <a:r>
              <a:rPr lang="es-ES" b="1">
                <a:solidFill>
                  <a:schemeClr val="tx1"/>
                </a:solidFill>
                <a:latin typeface="+mn-lt"/>
              </a:rPr>
              <a:t>vitamines</a:t>
            </a:r>
            <a:r>
              <a:rPr lang="es-ES">
                <a:solidFill>
                  <a:schemeClr val="tx1"/>
                </a:solidFill>
                <a:latin typeface="+mn-lt"/>
              </a:rPr>
              <a:t> i </a:t>
            </a:r>
            <a:r>
              <a:rPr lang="es-ES" b="1">
                <a:solidFill>
                  <a:schemeClr val="tx1"/>
                </a:solidFill>
                <a:latin typeface="+mn-lt"/>
              </a:rPr>
              <a:t>aigua</a:t>
            </a:r>
            <a:r>
              <a:rPr lang="es-ES">
                <a:solidFill>
                  <a:schemeClr val="tx1"/>
                </a:solidFill>
                <a:latin typeface="+mn-lt"/>
              </a:rPr>
              <a:t> que </a:t>
            </a:r>
            <a:r>
              <a:rPr lang="es-ES" u="sng">
                <a:solidFill>
                  <a:schemeClr val="tx1"/>
                </a:solidFill>
                <a:latin typeface="+mn-lt"/>
              </a:rPr>
              <a:t>tornen a la sang</a:t>
            </a:r>
            <a:r>
              <a:rPr lang="es-ES">
                <a:solidFill>
                  <a:schemeClr val="tx1"/>
                </a:solidFill>
                <a:latin typeface="+mn-lt"/>
              </a:rPr>
              <a:t>.</a:t>
            </a:r>
          </a:p>
          <a:p>
            <a:pPr marL="534988" lvl="1" indent="-176213"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450850" algn="l"/>
              </a:tabLst>
            </a:pPr>
            <a:r>
              <a:rPr lang="es-ES">
                <a:solidFill>
                  <a:schemeClr val="tx1"/>
                </a:solidFill>
                <a:latin typeface="+mn-lt"/>
              </a:rPr>
              <a:t>A l’</a:t>
            </a:r>
            <a:r>
              <a:rPr lang="es-ES" b="1">
                <a:solidFill>
                  <a:schemeClr val="accent1"/>
                </a:solidFill>
                <a:latin typeface="+mn-lt"/>
              </a:rPr>
              <a:t>asa de Henle</a:t>
            </a:r>
            <a:r>
              <a:rPr lang="es-ES">
                <a:solidFill>
                  <a:schemeClr val="accent1"/>
                </a:solidFill>
                <a:latin typeface="+mn-lt"/>
              </a:rPr>
              <a:t> </a:t>
            </a:r>
            <a:r>
              <a:rPr lang="es-ES">
                <a:solidFill>
                  <a:schemeClr val="tx1"/>
                </a:solidFill>
                <a:latin typeface="+mn-lt"/>
              </a:rPr>
              <a:t>es </a:t>
            </a:r>
            <a:r>
              <a:rPr lang="es-ES" u="sng">
                <a:solidFill>
                  <a:schemeClr val="tx1"/>
                </a:solidFill>
                <a:latin typeface="+mn-lt"/>
              </a:rPr>
              <a:t>reabsorbeix</a:t>
            </a:r>
            <a:r>
              <a:rPr lang="es-ES">
                <a:solidFill>
                  <a:schemeClr val="tx1"/>
                </a:solidFill>
                <a:latin typeface="+mn-lt"/>
              </a:rPr>
              <a:t> </a:t>
            </a:r>
            <a:r>
              <a:rPr lang="es-ES" b="1">
                <a:solidFill>
                  <a:schemeClr val="tx1"/>
                </a:solidFill>
                <a:latin typeface="+mn-lt"/>
              </a:rPr>
              <a:t>aigua e ions</a:t>
            </a:r>
            <a:r>
              <a:rPr lang="es-ES">
                <a:solidFill>
                  <a:schemeClr val="tx1"/>
                </a:solidFill>
                <a:latin typeface="+mn-lt"/>
              </a:rPr>
              <a:t>.</a:t>
            </a:r>
          </a:p>
          <a:p>
            <a:pPr marL="534988" lvl="1" indent="-176213"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450850" algn="l"/>
              </a:tabLst>
            </a:pPr>
            <a:r>
              <a:rPr lang="es-ES">
                <a:solidFill>
                  <a:schemeClr val="tx1"/>
                </a:solidFill>
                <a:latin typeface="+mn-lt"/>
              </a:rPr>
              <a:t>Al </a:t>
            </a:r>
            <a:r>
              <a:rPr lang="es-ES" b="1">
                <a:solidFill>
                  <a:schemeClr val="accent1"/>
                </a:solidFill>
                <a:latin typeface="+mn-lt"/>
              </a:rPr>
              <a:t>túbul contort</a:t>
            </a:r>
            <a:r>
              <a:rPr lang="es-ES">
                <a:solidFill>
                  <a:schemeClr val="accent1"/>
                </a:solidFill>
                <a:latin typeface="+mn-lt"/>
              </a:rPr>
              <a:t> </a:t>
            </a:r>
            <a:r>
              <a:rPr lang="es-ES" b="1">
                <a:solidFill>
                  <a:schemeClr val="accent1"/>
                </a:solidFill>
                <a:latin typeface="+mn-lt"/>
              </a:rPr>
              <a:t>distal</a:t>
            </a:r>
            <a:r>
              <a:rPr lang="es-ES">
                <a:solidFill>
                  <a:schemeClr val="accent1"/>
                </a:solidFill>
                <a:latin typeface="+mn-lt"/>
              </a:rPr>
              <a:t> </a:t>
            </a:r>
            <a:r>
              <a:rPr lang="es-ES">
                <a:solidFill>
                  <a:schemeClr val="tx1"/>
                </a:solidFill>
                <a:latin typeface="+mn-lt"/>
              </a:rPr>
              <a:t>es </a:t>
            </a:r>
            <a:r>
              <a:rPr lang="es-ES" u="sng">
                <a:solidFill>
                  <a:schemeClr val="tx1"/>
                </a:solidFill>
                <a:latin typeface="+mn-lt"/>
              </a:rPr>
              <a:t>reasorbeix</a:t>
            </a:r>
            <a:r>
              <a:rPr lang="es-ES">
                <a:solidFill>
                  <a:schemeClr val="tx1"/>
                </a:solidFill>
                <a:latin typeface="+mn-lt"/>
              </a:rPr>
              <a:t> solament </a:t>
            </a:r>
            <a:r>
              <a:rPr lang="es-ES" b="1">
                <a:solidFill>
                  <a:schemeClr val="tx1"/>
                </a:solidFill>
                <a:latin typeface="+mn-lt"/>
              </a:rPr>
              <a:t>ions</a:t>
            </a:r>
            <a:r>
              <a:rPr lang="es-ES">
                <a:solidFill>
                  <a:schemeClr val="tx1"/>
                </a:solidFill>
                <a:latin typeface="+mn-lt"/>
              </a:rPr>
              <a:t>.</a:t>
            </a:r>
          </a:p>
          <a:p>
            <a:pPr marL="534988" lvl="1" indent="-176213"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450850" algn="l"/>
              </a:tabLst>
            </a:pPr>
            <a:r>
              <a:rPr lang="es-ES">
                <a:solidFill>
                  <a:schemeClr val="tx1"/>
                </a:solidFill>
                <a:latin typeface="+mn-lt"/>
              </a:rPr>
              <a:t>L’orina formada es dirigeix cap a la </a:t>
            </a:r>
            <a:r>
              <a:rPr lang="es-ES" b="1">
                <a:solidFill>
                  <a:schemeClr val="tx1"/>
                </a:solidFill>
                <a:latin typeface="+mn-lt"/>
              </a:rPr>
              <a:t>pelvis renal</a:t>
            </a:r>
            <a:r>
              <a:rPr lang="es-ES">
                <a:solidFill>
                  <a:schemeClr val="tx1"/>
                </a:solidFill>
                <a:latin typeface="+mn-lt"/>
              </a:rPr>
              <a:t> i descendeix pels </a:t>
            </a:r>
            <a:r>
              <a:rPr lang="es-ES" b="1">
                <a:solidFill>
                  <a:schemeClr val="tx1"/>
                </a:solidFill>
                <a:latin typeface="+mn-lt"/>
              </a:rPr>
              <a:t>urèters</a:t>
            </a:r>
            <a:r>
              <a:rPr lang="es-ES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6ED32CE-2B66-465A-AC7F-F27347BEA115}"/>
              </a:ext>
            </a:extLst>
          </p:cNvPr>
          <p:cNvSpPr/>
          <p:nvPr/>
        </p:nvSpPr>
        <p:spPr>
          <a:xfrm>
            <a:off x="194734" y="1749906"/>
            <a:ext cx="2071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b="1">
                <a:solidFill>
                  <a:schemeClr val="accent1"/>
                </a:solidFill>
                <a:latin typeface="+mj-lt"/>
              </a:rPr>
              <a:t>FORMACIÓ DE L’ORINA</a:t>
            </a:r>
          </a:p>
        </p:txBody>
      </p:sp>
      <p:pic>
        <p:nvPicPr>
          <p:cNvPr id="2052" name="Picture 4" descr="Juegos de Ciencias | Juego de Partes de la nefrona | Cerebriti">
            <a:extLst>
              <a:ext uri="{FF2B5EF4-FFF2-40B4-BE49-F238E27FC236}">
                <a16:creationId xmlns:a16="http://schemas.microsoft.com/office/drawing/2014/main" id="{63B02887-CE6F-4829-8B0B-A7254B3FC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634" y="2632179"/>
            <a:ext cx="2270273" cy="176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75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164680" y="-91805"/>
            <a:ext cx="8465127" cy="7031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s-ES"/>
              <a:t>MALALTIES DEL SISTEMA URINARI</a:t>
            </a:r>
            <a:endParaRPr/>
          </a:p>
        </p:txBody>
      </p:sp>
      <p:graphicFrame>
        <p:nvGraphicFramePr>
          <p:cNvPr id="20" name="Tabla 2">
            <a:extLst>
              <a:ext uri="{FF2B5EF4-FFF2-40B4-BE49-F238E27FC236}">
                <a16:creationId xmlns:a16="http://schemas.microsoft.com/office/drawing/2014/main" id="{D3259D27-D8FD-474D-B238-821DBFD68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677889"/>
              </p:ext>
            </p:extLst>
          </p:nvPr>
        </p:nvGraphicFramePr>
        <p:xfrm>
          <a:off x="388489" y="611352"/>
          <a:ext cx="2314070" cy="57912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314070">
                  <a:extLst>
                    <a:ext uri="{9D8B030D-6E8A-4147-A177-3AD203B41FA5}">
                      <a16:colId xmlns:a16="http://schemas.microsoft.com/office/drawing/2014/main" val="20706099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CISTITIS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587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1"/>
                        </a:buClr>
                        <a:buFont typeface="Wingdings 3" panose="05040102010807070707" pitchFamily="18" charset="2"/>
                        <a:buNone/>
                      </a:pPr>
                      <a:r>
                        <a:rPr lang="es-ES" sz="1200" b="1"/>
                        <a:t>Inflamació</a:t>
                      </a:r>
                      <a:r>
                        <a:rPr lang="es-ES" sz="1200" b="0"/>
                        <a:t> de la </a:t>
                      </a:r>
                      <a:r>
                        <a:rPr lang="es-ES" sz="1200" b="1"/>
                        <a:t>bufeta urinària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958750"/>
                  </a:ext>
                </a:extLst>
              </a:tr>
            </a:tbl>
          </a:graphicData>
        </a:graphic>
      </p:graphicFrame>
      <p:graphicFrame>
        <p:nvGraphicFramePr>
          <p:cNvPr id="7" name="Tabla 2">
            <a:extLst>
              <a:ext uri="{FF2B5EF4-FFF2-40B4-BE49-F238E27FC236}">
                <a16:creationId xmlns:a16="http://schemas.microsoft.com/office/drawing/2014/main" id="{6442399C-8BA7-4D6C-9D79-4EDC92AD9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631893"/>
              </p:ext>
            </p:extLst>
          </p:nvPr>
        </p:nvGraphicFramePr>
        <p:xfrm>
          <a:off x="2810932" y="611352"/>
          <a:ext cx="4680375" cy="57912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4680375">
                  <a:extLst>
                    <a:ext uri="{9D8B030D-6E8A-4147-A177-3AD203B41FA5}">
                      <a16:colId xmlns:a16="http://schemas.microsoft.com/office/drawing/2014/main" val="20706099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PIELONEFRITIS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587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1"/>
                        </a:buClr>
                        <a:buFont typeface="Wingdings 3" panose="05040102010807070707" pitchFamily="18" charset="2"/>
                        <a:buNone/>
                      </a:pPr>
                      <a:r>
                        <a:rPr lang="es-ES" sz="1200" b="1"/>
                        <a:t>Inflamació</a:t>
                      </a:r>
                      <a:r>
                        <a:rPr lang="es-ES" sz="1200" b="0"/>
                        <a:t> de l’</a:t>
                      </a:r>
                      <a:r>
                        <a:rPr lang="es-ES" sz="1200" b="1"/>
                        <a:t>escorça</a:t>
                      </a:r>
                      <a:r>
                        <a:rPr lang="es-ES" sz="1200" b="0"/>
                        <a:t>, la </a:t>
                      </a:r>
                      <a:r>
                        <a:rPr lang="es-ES" sz="1200" b="1"/>
                        <a:t>mèdul·la</a:t>
                      </a:r>
                      <a:r>
                        <a:rPr lang="es-ES" sz="1200" b="0"/>
                        <a:t> i la </a:t>
                      </a:r>
                      <a:r>
                        <a:rPr lang="es-ES" sz="1200" b="1"/>
                        <a:t>pelvis renal</a:t>
                      </a:r>
                      <a:r>
                        <a:rPr lang="es-ES" sz="1200" b="0"/>
                        <a:t> per una </a:t>
                      </a:r>
                      <a:r>
                        <a:rPr lang="es-ES" sz="1200" b="0" u="sng"/>
                        <a:t>infecció</a:t>
                      </a:r>
                      <a:r>
                        <a:rPr lang="es-ES" sz="1200" b="0"/>
                        <a:t>.</a:t>
                      </a:r>
                      <a:endParaRPr lang="es-ES" sz="12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958750"/>
                  </a:ext>
                </a:extLst>
              </a:tr>
            </a:tbl>
          </a:graphicData>
        </a:graphic>
      </p:graphicFrame>
      <p:graphicFrame>
        <p:nvGraphicFramePr>
          <p:cNvPr id="8" name="Tabla 2">
            <a:extLst>
              <a:ext uri="{FF2B5EF4-FFF2-40B4-BE49-F238E27FC236}">
                <a16:creationId xmlns:a16="http://schemas.microsoft.com/office/drawing/2014/main" id="{DB6AB9CA-8415-4155-A142-5B11A4F8C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590840"/>
              </p:ext>
            </p:extLst>
          </p:nvPr>
        </p:nvGraphicFramePr>
        <p:xfrm>
          <a:off x="388489" y="1314509"/>
          <a:ext cx="5207489" cy="76200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5207489">
                  <a:extLst>
                    <a:ext uri="{9D8B030D-6E8A-4147-A177-3AD203B41FA5}">
                      <a16:colId xmlns:a16="http://schemas.microsoft.com/office/drawing/2014/main" val="20706099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CÀLCULS RENALS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587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1"/>
                        </a:buClr>
                        <a:buFont typeface="Wingdings 3" panose="05040102010807070707" pitchFamily="18" charset="2"/>
                        <a:buNone/>
                      </a:pPr>
                      <a:r>
                        <a:rPr lang="es-ES" sz="1200" b="0"/>
                        <a:t>Són </a:t>
                      </a:r>
                      <a:r>
                        <a:rPr lang="es-ES" sz="1200" b="0" u="sng"/>
                        <a:t>pedretes</a:t>
                      </a:r>
                      <a:r>
                        <a:rPr lang="es-ES" sz="1200" b="0" u="none"/>
                        <a:t> que es formen a la </a:t>
                      </a:r>
                      <a:r>
                        <a:rPr lang="es-ES" sz="1200" b="1" u="none"/>
                        <a:t>pelvis renal</a:t>
                      </a:r>
                      <a:r>
                        <a:rPr lang="es-ES" sz="1200" b="0" u="none"/>
                        <a:t> per algunes </a:t>
                      </a:r>
                      <a:r>
                        <a:rPr lang="es-ES" sz="1200" b="0" u="sng"/>
                        <a:t>sals d’orina</a:t>
                      </a:r>
                      <a:r>
                        <a:rPr lang="es-ES" sz="1200" b="0" u="none"/>
                        <a:t>.</a:t>
                      </a:r>
                    </a:p>
                    <a:p>
                      <a:pPr marL="176213" indent="-176213">
                        <a:buClr>
                          <a:schemeClr val="accent1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 b="0" u="none"/>
                        <a:t>El seu </a:t>
                      </a:r>
                      <a:r>
                        <a:rPr lang="es-ES" sz="1200" b="0" u="sng"/>
                        <a:t>moviment</a:t>
                      </a:r>
                      <a:r>
                        <a:rPr lang="es-ES" sz="1200" b="0" u="none"/>
                        <a:t> genera un </a:t>
                      </a:r>
                      <a:r>
                        <a:rPr lang="es-ES" sz="1200" b="1" u="none"/>
                        <a:t>dolor intens</a:t>
                      </a:r>
                      <a:r>
                        <a:rPr lang="es-ES" sz="1200" b="0" u="none"/>
                        <a:t> anomenat “</a:t>
                      </a:r>
                      <a:r>
                        <a:rPr lang="es-ES" sz="1200" b="1" u="none">
                          <a:solidFill>
                            <a:schemeClr val="accent1"/>
                          </a:solidFill>
                        </a:rPr>
                        <a:t>còlic renal </a:t>
                      </a:r>
                      <a:r>
                        <a:rPr lang="es-ES" sz="1200" b="0" u="none"/>
                        <a:t>o </a:t>
                      </a:r>
                      <a:r>
                        <a:rPr lang="es-ES" sz="1200" b="1" u="none">
                          <a:solidFill>
                            <a:schemeClr val="accent1"/>
                          </a:solidFill>
                        </a:rPr>
                        <a:t>nefrític</a:t>
                      </a:r>
                      <a:r>
                        <a:rPr lang="es-ES" sz="1200" b="0" u="none"/>
                        <a:t>”.</a:t>
                      </a:r>
                      <a:endParaRPr lang="es-E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958750"/>
                  </a:ext>
                </a:extLst>
              </a:tr>
            </a:tbl>
          </a:graphicData>
        </a:graphic>
      </p:graphicFrame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2C752CE9-4E9F-4C5C-8E39-CC328F760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16892"/>
              </p:ext>
            </p:extLst>
          </p:nvPr>
        </p:nvGraphicFramePr>
        <p:xfrm>
          <a:off x="388489" y="2201816"/>
          <a:ext cx="4996311" cy="57912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4996311">
                  <a:extLst>
                    <a:ext uri="{9D8B030D-6E8A-4147-A177-3AD203B41FA5}">
                      <a16:colId xmlns:a16="http://schemas.microsoft.com/office/drawing/2014/main" val="20706099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INSUFICIÈNCIA RENAL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587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1"/>
                        </a:buClr>
                        <a:buFont typeface="Wingdings 3" panose="05040102010807070707" pitchFamily="18" charset="2"/>
                        <a:buNone/>
                      </a:pPr>
                      <a:r>
                        <a:rPr lang="es-ES" sz="1200" b="0" u="none"/>
                        <a:t>És un </a:t>
                      </a:r>
                      <a:r>
                        <a:rPr lang="es-ES" sz="1200" b="1" u="none"/>
                        <a:t>trastorn</a:t>
                      </a:r>
                      <a:r>
                        <a:rPr lang="es-ES" sz="1200" b="0" u="none"/>
                        <a:t> caracteritzat per una </a:t>
                      </a:r>
                      <a:r>
                        <a:rPr lang="es-ES" sz="1200" b="0" u="sng"/>
                        <a:t>disminució de la funció del renyó</a:t>
                      </a:r>
                      <a:r>
                        <a:rPr lang="es-ES" sz="1200" b="0" u="none"/>
                        <a:t>.</a:t>
                      </a:r>
                      <a:endParaRPr lang="es-E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958750"/>
                  </a:ext>
                </a:extLst>
              </a:tr>
            </a:tbl>
          </a:graphicData>
        </a:graphic>
      </p:graphicFrame>
      <p:sp>
        <p:nvSpPr>
          <p:cNvPr id="10" name="Google Shape;245;p14">
            <a:extLst>
              <a:ext uri="{FF2B5EF4-FFF2-40B4-BE49-F238E27FC236}">
                <a16:creationId xmlns:a16="http://schemas.microsoft.com/office/drawing/2014/main" id="{1F03A779-D03D-4E53-8339-736DB4DD6EED}"/>
              </a:ext>
            </a:extLst>
          </p:cNvPr>
          <p:cNvSpPr txBox="1">
            <a:spLocks/>
          </p:cNvSpPr>
          <p:nvPr/>
        </p:nvSpPr>
        <p:spPr>
          <a:xfrm>
            <a:off x="164680" y="2715413"/>
            <a:ext cx="8465127" cy="703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marL="514350" indent="-514350">
              <a:buFont typeface="+mj-lt"/>
              <a:buAutoNum type="arabicPeriod" startAt="11"/>
            </a:pPr>
            <a:r>
              <a:rPr lang="es-ES"/>
              <a:t>HÀBITS SALUDABLES DEL SISTEMA URINARI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56321B2-2442-4415-860D-97BA7E9835D0}"/>
              </a:ext>
            </a:extLst>
          </p:cNvPr>
          <p:cNvSpPr txBox="1"/>
          <p:nvPr/>
        </p:nvSpPr>
        <p:spPr>
          <a:xfrm>
            <a:off x="338666" y="3294533"/>
            <a:ext cx="70762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184150">
              <a:buClr>
                <a:schemeClr val="accent1"/>
              </a:buClr>
              <a:buFont typeface="+mj-lt"/>
              <a:buAutoNum type="arabicPeriod"/>
            </a:pPr>
            <a:r>
              <a:rPr lang="es-ES">
                <a:latin typeface="+mn-lt"/>
              </a:rPr>
              <a:t>Beure </a:t>
            </a:r>
            <a:r>
              <a:rPr lang="es-ES" b="1">
                <a:latin typeface="+mn-lt"/>
              </a:rPr>
              <a:t>líquids abundants</a:t>
            </a:r>
            <a:r>
              <a:rPr lang="es-ES">
                <a:latin typeface="+mn-lt"/>
              </a:rPr>
              <a:t> (1 ó 2L).</a:t>
            </a:r>
          </a:p>
          <a:p>
            <a:pPr marL="271463" indent="-184150">
              <a:buClr>
                <a:schemeClr val="accent1"/>
              </a:buClr>
              <a:buFont typeface="+mj-lt"/>
              <a:buAutoNum type="arabicPeriod"/>
            </a:pPr>
            <a:r>
              <a:rPr lang="es-ES">
                <a:latin typeface="+mn-lt"/>
              </a:rPr>
              <a:t>Tindre una </a:t>
            </a:r>
            <a:r>
              <a:rPr lang="es-ES" b="1">
                <a:latin typeface="+mn-lt"/>
              </a:rPr>
              <a:t>alimentació equilibrada</a:t>
            </a:r>
            <a:r>
              <a:rPr lang="es-ES">
                <a:latin typeface="+mn-lt"/>
              </a:rPr>
              <a:t> i </a:t>
            </a:r>
            <a:r>
              <a:rPr lang="es-ES" u="sng">
                <a:latin typeface="+mn-lt"/>
              </a:rPr>
              <a:t>moderar el consum de sal</a:t>
            </a:r>
            <a:r>
              <a:rPr lang="es-ES">
                <a:latin typeface="+mn-lt"/>
              </a:rPr>
              <a:t>.</a:t>
            </a:r>
          </a:p>
          <a:p>
            <a:pPr marL="271463" indent="-184150">
              <a:buClr>
                <a:schemeClr val="accent1"/>
              </a:buClr>
              <a:buFont typeface="+mj-lt"/>
              <a:buAutoNum type="arabicPeriod"/>
            </a:pPr>
            <a:r>
              <a:rPr lang="es-ES">
                <a:latin typeface="+mn-lt"/>
              </a:rPr>
              <a:t>Evitar l’</a:t>
            </a:r>
            <a:r>
              <a:rPr lang="es-ES" b="1">
                <a:latin typeface="+mn-lt"/>
              </a:rPr>
              <a:t>automedicació</a:t>
            </a:r>
            <a:r>
              <a:rPr lang="es-ES">
                <a:latin typeface="+mn-lt"/>
              </a:rPr>
              <a:t>.</a:t>
            </a:r>
          </a:p>
          <a:p>
            <a:pPr marL="271463" indent="-184150">
              <a:buClr>
                <a:schemeClr val="accent1"/>
              </a:buClr>
              <a:buFont typeface="+mj-lt"/>
              <a:buAutoNum type="arabicPeriod"/>
            </a:pPr>
            <a:r>
              <a:rPr lang="es-ES">
                <a:latin typeface="+mn-lt"/>
              </a:rPr>
              <a:t>Mantindre una </a:t>
            </a:r>
            <a:r>
              <a:rPr lang="es-ES" b="1">
                <a:latin typeface="+mn-lt"/>
              </a:rPr>
              <a:t>higiene adequada</a:t>
            </a:r>
            <a:r>
              <a:rPr lang="es-ES">
                <a:latin typeface="+mn-lt"/>
              </a:rPr>
              <a:t> dels </a:t>
            </a:r>
            <a:r>
              <a:rPr lang="es-ES" u="sng">
                <a:latin typeface="+mn-lt"/>
              </a:rPr>
              <a:t>genitals externs</a:t>
            </a:r>
            <a:r>
              <a:rPr lang="es-ES">
                <a:latin typeface="+mn-lt"/>
              </a:rPr>
              <a:t> per evitar </a:t>
            </a:r>
            <a:r>
              <a:rPr lang="es-ES" b="1">
                <a:latin typeface="+mn-lt"/>
              </a:rPr>
              <a:t>infeccions urinàries</a:t>
            </a:r>
            <a:r>
              <a:rPr lang="es-ES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819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164678" y="96375"/>
            <a:ext cx="8465127" cy="7031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/>
              <a:t>MEDI INTERN I L’APARELL CIRCULATORI</a:t>
            </a:r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540327" y="993427"/>
            <a:ext cx="8465126" cy="23385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>
                <a:solidFill>
                  <a:srgbClr val="000000"/>
                </a:solidFill>
              </a:rPr>
              <a:t>Format per:</a:t>
            </a:r>
          </a:p>
          <a:p>
            <a:pPr marL="360363" indent="-180975">
              <a:buSzPct val="100000"/>
            </a:pPr>
            <a:r>
              <a:rPr lang="es-ES" sz="1400" b="1" u="heavy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LÍQUID INTERSTICIAL</a:t>
            </a:r>
            <a:r>
              <a:rPr lang="es-ES" sz="1400" b="1">
                <a:solidFill>
                  <a:srgbClr val="000000"/>
                </a:solidFill>
              </a:rPr>
              <a:t>:</a:t>
            </a:r>
            <a:r>
              <a:rPr lang="es-ES" sz="1400">
                <a:solidFill>
                  <a:srgbClr val="000000"/>
                </a:solidFill>
              </a:rPr>
              <a:t> és el líquid que </a:t>
            </a:r>
            <a:r>
              <a:rPr lang="es-ES" sz="1400" b="1">
                <a:solidFill>
                  <a:srgbClr val="000000"/>
                </a:solidFill>
              </a:rPr>
              <a:t>banya directament</a:t>
            </a:r>
            <a:r>
              <a:rPr lang="es-ES" sz="1400">
                <a:solidFill>
                  <a:srgbClr val="000000"/>
                </a:solidFill>
              </a:rPr>
              <a:t> les </a:t>
            </a:r>
            <a:r>
              <a:rPr lang="es-ES" sz="1400" u="sng">
                <a:solidFill>
                  <a:srgbClr val="000000"/>
                </a:solidFill>
              </a:rPr>
              <a:t>cèl·lules</a:t>
            </a:r>
            <a:r>
              <a:rPr lang="es-ES" sz="1400">
                <a:solidFill>
                  <a:srgbClr val="000000"/>
                </a:solidFill>
              </a:rPr>
              <a:t>.</a:t>
            </a:r>
          </a:p>
          <a:p>
            <a:pPr marL="360363" indent="-180975">
              <a:buSzPct val="100000"/>
            </a:pPr>
            <a:r>
              <a:rPr lang="es-ES" sz="1400" b="1" u="heavy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LA SANG (sistema circulatori sanguini)</a:t>
            </a:r>
            <a:r>
              <a:rPr lang="es-ES" sz="1400" b="1">
                <a:solidFill>
                  <a:srgbClr val="000000"/>
                </a:solidFill>
              </a:rPr>
              <a:t>:</a:t>
            </a:r>
            <a:r>
              <a:rPr lang="es-ES" sz="1400">
                <a:solidFill>
                  <a:srgbClr val="000000"/>
                </a:solidFill>
              </a:rPr>
              <a:t> de color </a:t>
            </a:r>
            <a:r>
              <a:rPr lang="es-ES" sz="1400" b="1">
                <a:solidFill>
                  <a:srgbClr val="FF0000"/>
                </a:solidFill>
              </a:rPr>
              <a:t>roig</a:t>
            </a:r>
            <a:r>
              <a:rPr lang="es-ES" sz="1400">
                <a:solidFill>
                  <a:srgbClr val="000000"/>
                </a:solidFill>
              </a:rPr>
              <a:t>.</a:t>
            </a:r>
          </a:p>
          <a:p>
            <a:pPr marL="720725" lvl="1" indent="-180975">
              <a:buSzPct val="100000"/>
            </a:pPr>
            <a:r>
              <a:rPr lang="es-ES" sz="1400" u="sng">
                <a:solidFill>
                  <a:srgbClr val="000000"/>
                </a:solidFill>
              </a:rPr>
              <a:t>Transporta</a:t>
            </a:r>
            <a:r>
              <a:rPr lang="es-ES" sz="1400">
                <a:solidFill>
                  <a:srgbClr val="000000"/>
                </a:solidFill>
              </a:rPr>
              <a:t> </a:t>
            </a:r>
            <a:r>
              <a:rPr lang="es-ES" sz="1400" b="1">
                <a:solidFill>
                  <a:srgbClr val="000000"/>
                </a:solidFill>
              </a:rPr>
              <a:t>nutrients</a:t>
            </a:r>
            <a:r>
              <a:rPr lang="es-ES" sz="1400">
                <a:solidFill>
                  <a:srgbClr val="000000"/>
                </a:solidFill>
              </a:rPr>
              <a:t> i </a:t>
            </a:r>
            <a:r>
              <a:rPr lang="es-ES" sz="1400" b="1">
                <a:solidFill>
                  <a:srgbClr val="000000"/>
                </a:solidFill>
              </a:rPr>
              <a:t>oxígen</a:t>
            </a:r>
            <a:r>
              <a:rPr lang="es-ES" sz="1400">
                <a:solidFill>
                  <a:srgbClr val="000000"/>
                </a:solidFill>
              </a:rPr>
              <a:t> per tot l’</a:t>
            </a:r>
            <a:r>
              <a:rPr lang="es-ES" sz="1400" u="sng">
                <a:solidFill>
                  <a:srgbClr val="000000"/>
                </a:solidFill>
              </a:rPr>
              <a:t>organisme</a:t>
            </a:r>
            <a:r>
              <a:rPr lang="es-ES" sz="1400">
                <a:solidFill>
                  <a:srgbClr val="000000"/>
                </a:solidFill>
              </a:rPr>
              <a:t>.</a:t>
            </a:r>
          </a:p>
          <a:p>
            <a:pPr marL="720725" lvl="1" indent="-180975">
              <a:buSzPct val="100000"/>
            </a:pPr>
            <a:r>
              <a:rPr lang="es-ES" sz="1400" u="sng">
                <a:solidFill>
                  <a:srgbClr val="000000"/>
                </a:solidFill>
              </a:rPr>
              <a:t>Recull</a:t>
            </a:r>
            <a:r>
              <a:rPr lang="es-ES" sz="1400">
                <a:solidFill>
                  <a:srgbClr val="000000"/>
                </a:solidFill>
              </a:rPr>
              <a:t> les </a:t>
            </a:r>
            <a:r>
              <a:rPr lang="es-ES" sz="1400" b="1">
                <a:solidFill>
                  <a:srgbClr val="000000"/>
                </a:solidFill>
              </a:rPr>
              <a:t>substàncies de rebuig</a:t>
            </a:r>
            <a:r>
              <a:rPr lang="es-ES" sz="1400">
                <a:solidFill>
                  <a:srgbClr val="000000"/>
                </a:solidFill>
              </a:rPr>
              <a:t> per </a:t>
            </a:r>
            <a:r>
              <a:rPr lang="es-ES" sz="1400" u="sng">
                <a:solidFill>
                  <a:srgbClr val="000000"/>
                </a:solidFill>
              </a:rPr>
              <a:t>expulsar-los</a:t>
            </a:r>
            <a:r>
              <a:rPr lang="es-ES" sz="1400">
                <a:solidFill>
                  <a:srgbClr val="000000"/>
                </a:solidFill>
              </a:rPr>
              <a:t>.</a:t>
            </a:r>
          </a:p>
          <a:p>
            <a:pPr marL="263525" indent="-180975">
              <a:buSzPct val="100000"/>
            </a:pPr>
            <a:r>
              <a:rPr lang="es-ES" sz="1400" b="1" u="heavy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LA LIMFA (sistema circulatori limfàtic)</a:t>
            </a:r>
            <a:r>
              <a:rPr lang="es-ES" sz="1400" b="1">
                <a:solidFill>
                  <a:srgbClr val="000000"/>
                </a:solidFill>
              </a:rPr>
              <a:t>:</a:t>
            </a:r>
            <a:r>
              <a:rPr lang="es-ES" sz="1400">
                <a:solidFill>
                  <a:srgbClr val="000000"/>
                </a:solidFill>
              </a:rPr>
              <a:t> color </a:t>
            </a:r>
            <a:r>
              <a:rPr lang="es-ES" sz="1400" b="1">
                <a:solidFill>
                  <a:schemeClr val="bg1">
                    <a:lumMod val="85000"/>
                  </a:schemeClr>
                </a:solidFill>
              </a:rPr>
              <a:t>blanquinós</a:t>
            </a:r>
            <a:r>
              <a:rPr lang="es-ES" sz="1400">
                <a:solidFill>
                  <a:srgbClr val="000000"/>
                </a:solidFill>
              </a:rPr>
              <a:t>.</a:t>
            </a:r>
          </a:p>
          <a:p>
            <a:pPr marL="720725" lvl="1" indent="-180975">
              <a:buSzPct val="100000"/>
            </a:pPr>
            <a:r>
              <a:rPr lang="es-ES" sz="1400" u="sng">
                <a:solidFill>
                  <a:srgbClr val="000000"/>
                </a:solidFill>
              </a:rPr>
              <a:t>Recull</a:t>
            </a:r>
            <a:r>
              <a:rPr lang="es-ES" sz="1400">
                <a:solidFill>
                  <a:srgbClr val="000000"/>
                </a:solidFill>
              </a:rPr>
              <a:t> l’</a:t>
            </a:r>
            <a:r>
              <a:rPr lang="es-ES" sz="1400" b="1">
                <a:solidFill>
                  <a:srgbClr val="000000"/>
                </a:solidFill>
              </a:rPr>
              <a:t>excés de líquid</a:t>
            </a:r>
            <a:r>
              <a:rPr lang="es-ES" sz="1400">
                <a:solidFill>
                  <a:srgbClr val="000000"/>
                </a:solidFill>
              </a:rPr>
              <a:t> que </a:t>
            </a:r>
            <a:r>
              <a:rPr lang="es-ES" sz="1400" u="sng">
                <a:solidFill>
                  <a:srgbClr val="000000"/>
                </a:solidFill>
              </a:rPr>
              <a:t>envolta les cèl·lules</a:t>
            </a:r>
            <a:r>
              <a:rPr lang="es-ES" sz="1400">
                <a:solidFill>
                  <a:srgbClr val="000000"/>
                </a:solidFill>
              </a:rPr>
              <a:t>.</a:t>
            </a:r>
          </a:p>
          <a:p>
            <a:pPr marL="720725" lvl="1" indent="-180975">
              <a:buSzPct val="100000"/>
            </a:pPr>
            <a:r>
              <a:rPr lang="es-ES" sz="1400" u="sng">
                <a:solidFill>
                  <a:srgbClr val="000000"/>
                </a:solidFill>
              </a:rPr>
              <a:t>Transporta</a:t>
            </a:r>
            <a:r>
              <a:rPr lang="es-ES" sz="1400">
                <a:solidFill>
                  <a:srgbClr val="000000"/>
                </a:solidFill>
              </a:rPr>
              <a:t> els </a:t>
            </a:r>
            <a:r>
              <a:rPr lang="es-ES" sz="1400" b="1">
                <a:solidFill>
                  <a:srgbClr val="000000"/>
                </a:solidFill>
              </a:rPr>
              <a:t>greixos</a:t>
            </a:r>
            <a:r>
              <a:rPr lang="es-ES" sz="1400">
                <a:solidFill>
                  <a:srgbClr val="000000"/>
                </a:solidFill>
              </a:rPr>
              <a:t> que s’absorbeixen per l’</a:t>
            </a:r>
            <a:r>
              <a:rPr lang="es-ES" sz="1400" u="sng">
                <a:solidFill>
                  <a:srgbClr val="000000"/>
                </a:solidFill>
              </a:rPr>
              <a:t>intestí</a:t>
            </a:r>
            <a:r>
              <a:rPr lang="es-ES" sz="1400">
                <a:solidFill>
                  <a:srgbClr val="000000"/>
                </a:solidFill>
              </a:rPr>
              <a:t>.</a:t>
            </a:r>
          </a:p>
          <a:p>
            <a:pPr marL="720725" lvl="1" indent="-180975">
              <a:buSzPct val="100000"/>
            </a:pPr>
            <a:r>
              <a:rPr lang="es-ES" sz="1400">
                <a:solidFill>
                  <a:srgbClr val="000000"/>
                </a:solidFill>
              </a:rPr>
              <a:t>Forma part del </a:t>
            </a:r>
            <a:r>
              <a:rPr lang="es-ES" sz="1400" b="1">
                <a:solidFill>
                  <a:srgbClr val="000000"/>
                </a:solidFill>
              </a:rPr>
              <a:t>sistema de defensa</a:t>
            </a:r>
            <a:r>
              <a:rPr lang="es-ES" sz="1400">
                <a:solidFill>
                  <a:srgbClr val="000000"/>
                </a:solidFill>
              </a:rPr>
              <a:t> de l’organisme.</a:t>
            </a:r>
          </a:p>
          <a:p>
            <a:pPr marL="720725" lvl="1" indent="-180975">
              <a:buSzPct val="100000"/>
            </a:pPr>
            <a:r>
              <a:rPr lang="es-ES" sz="1400">
                <a:solidFill>
                  <a:srgbClr val="000000"/>
                </a:solidFill>
              </a:rPr>
              <a:t>Desemboca en la </a:t>
            </a:r>
            <a:r>
              <a:rPr lang="es-ES" sz="1400" b="1">
                <a:solidFill>
                  <a:srgbClr val="000000"/>
                </a:solidFill>
              </a:rPr>
              <a:t>sang</a:t>
            </a:r>
            <a:r>
              <a:rPr lang="es-ES" sz="1400">
                <a:solidFill>
                  <a:srgbClr val="000000"/>
                </a:solidFill>
              </a:rPr>
              <a:t> </a:t>
            </a:r>
            <a:r>
              <a:rPr lang="es-ES" sz="1400">
                <a:solidFill>
                  <a:schemeClr val="accent1"/>
                </a:solidFill>
              </a:rPr>
              <a:t>(per això es fan analítiques de sang i no de limfa)</a:t>
            </a:r>
            <a:r>
              <a:rPr lang="es-ES" sz="1400">
                <a:solidFill>
                  <a:srgbClr val="000000"/>
                </a:solidFill>
              </a:rPr>
              <a:t>.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B86EA86-5072-4221-9CF7-74D72553FD68}"/>
              </a:ext>
            </a:extLst>
          </p:cNvPr>
          <p:cNvSpPr/>
          <p:nvPr/>
        </p:nvSpPr>
        <p:spPr>
          <a:xfrm>
            <a:off x="457200" y="744114"/>
            <a:ext cx="5715000" cy="364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>
                <a:solidFill>
                  <a:schemeClr val="tx1"/>
                </a:solidFill>
                <a:latin typeface="Barlow Light" panose="020B0604020202020204" charset="0"/>
              </a:rPr>
              <a:t>El </a:t>
            </a:r>
            <a:r>
              <a:rPr lang="es-ES" b="1">
                <a:solidFill>
                  <a:schemeClr val="tx1"/>
                </a:solidFill>
                <a:latin typeface="Barlow Light" panose="020B0604020202020204" charset="0"/>
              </a:rPr>
              <a:t>medi intern</a:t>
            </a:r>
            <a:r>
              <a:rPr lang="es-ES">
                <a:solidFill>
                  <a:schemeClr val="tx1"/>
                </a:solidFill>
                <a:latin typeface="Barlow Light" panose="020B0604020202020204" charset="0"/>
              </a:rPr>
              <a:t> és el </a:t>
            </a:r>
            <a:r>
              <a:rPr lang="es-ES" b="1">
                <a:solidFill>
                  <a:schemeClr val="tx1"/>
                </a:solidFill>
                <a:latin typeface="Barlow Light" panose="020B0604020202020204" charset="0"/>
              </a:rPr>
              <a:t>conjunt de líquids</a:t>
            </a:r>
            <a:r>
              <a:rPr lang="es-ES">
                <a:solidFill>
                  <a:schemeClr val="tx1"/>
                </a:solidFill>
                <a:latin typeface="Barlow Light" panose="020B0604020202020204" charset="0"/>
              </a:rPr>
              <a:t> que envolten les </a:t>
            </a:r>
            <a:r>
              <a:rPr lang="es-ES" u="sng">
                <a:solidFill>
                  <a:schemeClr val="tx1"/>
                </a:solidFill>
                <a:latin typeface="Barlow Light" panose="020B0604020202020204" charset="0"/>
              </a:rPr>
              <a:t>cél·lules del cos</a:t>
            </a:r>
            <a:r>
              <a:rPr lang="es-ES">
                <a:solidFill>
                  <a:schemeClr val="tx1"/>
                </a:solidFill>
                <a:latin typeface="Barlow Light" panose="020B0604020202020204" charset="0"/>
              </a:rPr>
              <a:t>.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61D0DB4-F445-4BE2-98CA-324DDE9FA01B}"/>
              </a:ext>
            </a:extLst>
          </p:cNvPr>
          <p:cNvCxnSpPr>
            <a:cxnSpLocks/>
          </p:cNvCxnSpPr>
          <p:nvPr/>
        </p:nvCxnSpPr>
        <p:spPr>
          <a:xfrm>
            <a:off x="540328" y="1179756"/>
            <a:ext cx="0" cy="178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164680" y="-91805"/>
            <a:ext cx="8465127" cy="7031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s-ES"/>
              <a:t>EL SISTEMA CIRCULATORI LIMFÀTIC.</a:t>
            </a:r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514195" y="368183"/>
            <a:ext cx="8465125" cy="47753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>
                <a:solidFill>
                  <a:srgbClr val="000000"/>
                </a:solidFill>
              </a:rPr>
              <a:t>Format per:</a:t>
            </a:r>
          </a:p>
          <a:p>
            <a:pPr marL="360363" indent="-180975">
              <a:buSzPct val="100000"/>
            </a:pPr>
            <a:r>
              <a:rPr lang="es-ES" sz="1400" b="1" u="heavy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CAPIL·LARS LIMFÀTICS</a:t>
            </a:r>
            <a:r>
              <a:rPr lang="es-ES" sz="1400" b="1">
                <a:solidFill>
                  <a:srgbClr val="000000"/>
                </a:solidFill>
              </a:rPr>
              <a:t>:</a:t>
            </a:r>
            <a:r>
              <a:rPr lang="es-ES" sz="1400">
                <a:solidFill>
                  <a:srgbClr val="000000"/>
                </a:solidFill>
              </a:rPr>
              <a:t> </a:t>
            </a:r>
            <a:r>
              <a:rPr lang="es-ES" sz="1400" b="1">
                <a:solidFill>
                  <a:schemeClr val="accent1"/>
                </a:solidFill>
              </a:rPr>
              <a:t>vasos cecs</a:t>
            </a:r>
            <a:r>
              <a:rPr lang="es-ES" sz="1400">
                <a:solidFill>
                  <a:schemeClr val="accent1"/>
                </a:solidFill>
              </a:rPr>
              <a:t> </a:t>
            </a:r>
            <a:r>
              <a:rPr lang="es-ES" sz="1400">
                <a:solidFill>
                  <a:srgbClr val="000000"/>
                </a:solidFill>
              </a:rPr>
              <a:t>(sense eixida) que arrepleguen el </a:t>
            </a:r>
            <a:r>
              <a:rPr lang="es-ES" sz="1400" u="sng">
                <a:solidFill>
                  <a:srgbClr val="000000"/>
                </a:solidFill>
              </a:rPr>
              <a:t>líquid sobrant que envolten les cèl·lules</a:t>
            </a:r>
            <a:r>
              <a:rPr lang="es-ES" sz="1400">
                <a:solidFill>
                  <a:srgbClr val="000000"/>
                </a:solidFill>
              </a:rPr>
              <a:t>.</a:t>
            </a:r>
          </a:p>
          <a:p>
            <a:pPr marL="360363" indent="-180975">
              <a:buSzPct val="100000"/>
            </a:pPr>
            <a:r>
              <a:rPr lang="es-ES" sz="1400" b="1" u="heavy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VASOS LIMFÀTICS</a:t>
            </a:r>
            <a:r>
              <a:rPr lang="es-ES" sz="1400" b="1">
                <a:solidFill>
                  <a:srgbClr val="000000"/>
                </a:solidFill>
              </a:rPr>
              <a:t>:</a:t>
            </a:r>
            <a:r>
              <a:rPr lang="es-ES" sz="1400">
                <a:solidFill>
                  <a:srgbClr val="000000"/>
                </a:solidFill>
              </a:rPr>
              <a:t> són </a:t>
            </a:r>
            <a:r>
              <a:rPr lang="es-ES" sz="1400" b="1">
                <a:solidFill>
                  <a:schemeClr val="accent1"/>
                </a:solidFill>
              </a:rPr>
              <a:t>vasos</a:t>
            </a:r>
            <a:r>
              <a:rPr lang="es-ES" sz="1400">
                <a:solidFill>
                  <a:srgbClr val="000000"/>
                </a:solidFill>
              </a:rPr>
              <a:t> de </a:t>
            </a:r>
            <a:r>
              <a:rPr lang="es-ES" sz="1400" u="sng">
                <a:solidFill>
                  <a:srgbClr val="000000"/>
                </a:solidFill>
              </a:rPr>
              <a:t>major tamany</a:t>
            </a:r>
            <a:r>
              <a:rPr lang="es-ES" sz="1400">
                <a:solidFill>
                  <a:srgbClr val="000000"/>
                </a:solidFill>
              </a:rPr>
              <a:t>.</a:t>
            </a:r>
          </a:p>
          <a:p>
            <a:pPr marL="720725" lvl="1" indent="-180975">
              <a:buSzPct val="100000"/>
            </a:pPr>
            <a:r>
              <a:rPr lang="es-ES" sz="1400">
                <a:solidFill>
                  <a:srgbClr val="000000"/>
                </a:solidFill>
              </a:rPr>
              <a:t>Tenen </a:t>
            </a:r>
            <a:r>
              <a:rPr lang="es-ES" sz="1400" b="1">
                <a:solidFill>
                  <a:srgbClr val="000000"/>
                </a:solidFill>
              </a:rPr>
              <a:t>vàlvules</a:t>
            </a:r>
            <a:r>
              <a:rPr lang="es-ES" sz="1400">
                <a:solidFill>
                  <a:srgbClr val="000000"/>
                </a:solidFill>
              </a:rPr>
              <a:t> per impedir el </a:t>
            </a:r>
            <a:r>
              <a:rPr lang="es-ES" sz="1400" u="sng">
                <a:solidFill>
                  <a:srgbClr val="000000"/>
                </a:solidFill>
              </a:rPr>
              <a:t>retorn de la limfa</a:t>
            </a:r>
            <a:r>
              <a:rPr lang="es-ES" sz="1400">
                <a:solidFill>
                  <a:srgbClr val="000000"/>
                </a:solidFill>
              </a:rPr>
              <a:t>.</a:t>
            </a:r>
          </a:p>
          <a:p>
            <a:pPr marL="720725" lvl="1" indent="-180975">
              <a:buSzPct val="100000"/>
            </a:pPr>
            <a:r>
              <a:rPr lang="es-ES" sz="1400">
                <a:solidFill>
                  <a:srgbClr val="000000"/>
                </a:solidFill>
              </a:rPr>
              <a:t>Desemboquen en la </a:t>
            </a:r>
            <a:r>
              <a:rPr lang="es-ES" sz="1400" b="1">
                <a:solidFill>
                  <a:srgbClr val="000000"/>
                </a:solidFill>
              </a:rPr>
              <a:t>sang</a:t>
            </a:r>
            <a:r>
              <a:rPr lang="es-ES" sz="1400">
                <a:solidFill>
                  <a:srgbClr val="000000"/>
                </a:solidFill>
              </a:rPr>
              <a:t>.</a:t>
            </a:r>
          </a:p>
          <a:p>
            <a:pPr marL="263525" indent="-180975">
              <a:buSzPct val="100000"/>
            </a:pPr>
            <a:r>
              <a:rPr lang="es-ES" sz="1400" b="1" u="heavy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GANGLIS LIMFÀTICS</a:t>
            </a:r>
            <a:r>
              <a:rPr lang="es-ES" sz="1400" b="1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: </a:t>
            </a:r>
            <a:r>
              <a:rPr lang="es-ES" sz="1400" b="1">
                <a:solidFill>
                  <a:schemeClr val="accent1"/>
                </a:solidFill>
              </a:rPr>
              <a:t>nòduls</a:t>
            </a:r>
            <a:r>
              <a:rPr lang="es-ES" sz="1400">
                <a:solidFill>
                  <a:srgbClr val="000000"/>
                </a:solidFill>
              </a:rPr>
              <a:t> que es troben als </a:t>
            </a:r>
            <a:r>
              <a:rPr lang="es-ES" sz="1400" u="sng">
                <a:solidFill>
                  <a:srgbClr val="000000"/>
                </a:solidFill>
              </a:rPr>
              <a:t>valos limfàtics</a:t>
            </a:r>
            <a:r>
              <a:rPr lang="es-ES" sz="1400">
                <a:solidFill>
                  <a:srgbClr val="000000"/>
                </a:solidFill>
              </a:rPr>
              <a:t> (coll, engonals, axil·les).</a:t>
            </a:r>
            <a:endParaRPr lang="es-ES" sz="1400" b="1">
              <a:solidFill>
                <a:srgbClr val="000000"/>
              </a:solidFill>
            </a:endParaRPr>
          </a:p>
          <a:p>
            <a:pPr marL="720725" lvl="1" indent="-180975">
              <a:buSzPct val="100000"/>
            </a:pPr>
            <a:r>
              <a:rPr lang="es-ES" sz="1400">
                <a:solidFill>
                  <a:srgbClr val="000000"/>
                </a:solidFill>
              </a:rPr>
              <a:t>Produeixen </a:t>
            </a:r>
            <a:r>
              <a:rPr lang="es-ES" sz="1400" b="1">
                <a:solidFill>
                  <a:srgbClr val="000000"/>
                </a:solidFill>
              </a:rPr>
              <a:t>cèl·lules defensives </a:t>
            </a:r>
            <a:r>
              <a:rPr lang="es-ES" sz="1400" b="1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 sz="140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s-ES" sz="1400" u="sng">
                <a:solidFill>
                  <a:srgbClr val="000000"/>
                </a:solidFill>
                <a:sym typeface="Wingdings" panose="05000000000000000000" pitchFamily="2" charset="2"/>
              </a:rPr>
              <a:t>augmenten</a:t>
            </a:r>
            <a:r>
              <a:rPr lang="es-ES" sz="1400">
                <a:solidFill>
                  <a:srgbClr val="000000"/>
                </a:solidFill>
                <a:sym typeface="Wingdings" panose="05000000000000000000" pitchFamily="2" charset="2"/>
              </a:rPr>
              <a:t> i es </a:t>
            </a:r>
            <a:r>
              <a:rPr lang="es-ES" sz="1400" u="sng">
                <a:solidFill>
                  <a:srgbClr val="000000"/>
                </a:solidFill>
                <a:sym typeface="Wingdings" panose="05000000000000000000" pitchFamily="2" charset="2"/>
              </a:rPr>
              <a:t>poden palpar</a:t>
            </a:r>
            <a:r>
              <a:rPr lang="es-ES" sz="1400">
                <a:solidFill>
                  <a:srgbClr val="000000"/>
                </a:solidFill>
                <a:sym typeface="Wingdings" panose="05000000000000000000" pitchFamily="2" charset="2"/>
              </a:rPr>
              <a:t>.</a:t>
            </a:r>
          </a:p>
          <a:p>
            <a:pPr marL="263525" indent="-180975">
              <a:buSzPct val="100000"/>
            </a:pPr>
            <a:r>
              <a:rPr lang="es-ES" sz="1400" b="1" u="sng">
                <a:solidFill>
                  <a:srgbClr val="000000"/>
                </a:solidFill>
                <a:sym typeface="Wingdings" panose="05000000000000000000" pitchFamily="2" charset="2"/>
              </a:rPr>
              <a:t>LA LIMFA</a:t>
            </a:r>
            <a:r>
              <a:rPr lang="es-ES" sz="1400" b="1">
                <a:solidFill>
                  <a:srgbClr val="000000"/>
                </a:solidFill>
                <a:sym typeface="Wingdings" panose="05000000000000000000" pitchFamily="2" charset="2"/>
              </a:rPr>
              <a:t>:</a:t>
            </a:r>
          </a:p>
          <a:p>
            <a:pPr marL="720725" lvl="1" indent="-180975">
              <a:buSzPct val="100000"/>
            </a:pPr>
            <a:r>
              <a:rPr lang="es-ES" sz="1400">
                <a:solidFill>
                  <a:srgbClr val="000000"/>
                </a:solidFill>
                <a:sym typeface="Wingdings" panose="05000000000000000000" pitchFamily="2" charset="2"/>
              </a:rPr>
              <a:t>Formada per:</a:t>
            </a:r>
          </a:p>
          <a:p>
            <a:pPr marL="1177925" lvl="2" indent="-180975">
              <a:buSzPct val="100000"/>
            </a:pPr>
            <a:r>
              <a:rPr lang="es-ES" sz="1400" b="1">
                <a:solidFill>
                  <a:srgbClr val="000000"/>
                </a:solidFill>
              </a:rPr>
              <a:t>líquid intersticial</a:t>
            </a:r>
            <a:r>
              <a:rPr lang="es-ES" sz="1400">
                <a:solidFill>
                  <a:srgbClr val="000000"/>
                </a:solidFill>
              </a:rPr>
              <a:t> sobrant</a:t>
            </a:r>
          </a:p>
          <a:p>
            <a:pPr marL="1177925" lvl="2" indent="-180975">
              <a:buSzPct val="100000"/>
            </a:pPr>
            <a:r>
              <a:rPr lang="es-ES" sz="1400" b="1">
                <a:solidFill>
                  <a:srgbClr val="000000"/>
                </a:solidFill>
              </a:rPr>
              <a:t>greixos</a:t>
            </a:r>
            <a:r>
              <a:rPr lang="es-ES" sz="1400">
                <a:solidFill>
                  <a:srgbClr val="000000"/>
                </a:solidFill>
              </a:rPr>
              <a:t> absorbits a l’</a:t>
            </a:r>
            <a:r>
              <a:rPr lang="es-ES" sz="1400" u="sng">
                <a:solidFill>
                  <a:srgbClr val="000000"/>
                </a:solidFill>
              </a:rPr>
              <a:t>intestí</a:t>
            </a:r>
            <a:endParaRPr lang="es-ES" sz="1400">
              <a:solidFill>
                <a:srgbClr val="000000"/>
              </a:solidFill>
            </a:endParaRPr>
          </a:p>
          <a:p>
            <a:pPr marL="1177925" lvl="2" indent="-180975">
              <a:buSzPct val="100000"/>
            </a:pPr>
            <a:r>
              <a:rPr lang="es-ES" sz="1400" b="1">
                <a:solidFill>
                  <a:srgbClr val="000000"/>
                </a:solidFill>
              </a:rPr>
              <a:t>cèl·lules</a:t>
            </a:r>
            <a:r>
              <a:rPr lang="es-ES" sz="1400">
                <a:solidFill>
                  <a:srgbClr val="000000"/>
                </a:solidFill>
              </a:rPr>
              <a:t> del sistema de </a:t>
            </a:r>
            <a:r>
              <a:rPr lang="es-ES" sz="1400" b="1">
                <a:solidFill>
                  <a:srgbClr val="000000"/>
                </a:solidFill>
              </a:rPr>
              <a:t>defensa</a:t>
            </a:r>
            <a:endParaRPr lang="es-ES" sz="1400">
              <a:solidFill>
                <a:srgbClr val="000000"/>
              </a:solidFill>
            </a:endParaRPr>
          </a:p>
          <a:p>
            <a:pPr marL="720725" lvl="1" indent="-180975">
              <a:buSzPct val="100000"/>
            </a:pPr>
            <a:r>
              <a:rPr lang="es-ES" sz="1400">
                <a:solidFill>
                  <a:srgbClr val="000000"/>
                </a:solidFill>
              </a:rPr>
              <a:t>Amb les següents característiques:</a:t>
            </a:r>
          </a:p>
          <a:p>
            <a:pPr marL="1177925" lvl="2" indent="-180975">
              <a:buSzPct val="100000"/>
            </a:pPr>
            <a:r>
              <a:rPr lang="es-ES" sz="1400">
                <a:solidFill>
                  <a:srgbClr val="000000"/>
                </a:solidFill>
              </a:rPr>
              <a:t>Només circula en </a:t>
            </a:r>
            <a:r>
              <a:rPr lang="es-ES" sz="1400" b="1">
                <a:solidFill>
                  <a:srgbClr val="000000"/>
                </a:solidFill>
              </a:rPr>
              <a:t>un sentit</a:t>
            </a:r>
            <a:r>
              <a:rPr lang="es-ES" sz="1400">
                <a:solidFill>
                  <a:srgbClr val="000000"/>
                </a:solidFill>
              </a:rPr>
              <a:t>.</a:t>
            </a:r>
          </a:p>
          <a:p>
            <a:pPr marL="1177925" lvl="2" indent="-180975">
              <a:buSzPct val="100000"/>
            </a:pPr>
            <a:r>
              <a:rPr lang="es-ES" sz="1400">
                <a:solidFill>
                  <a:srgbClr val="000000"/>
                </a:solidFill>
              </a:rPr>
              <a:t>Impulsada per:</a:t>
            </a:r>
          </a:p>
          <a:p>
            <a:pPr marL="1614488" lvl="3" indent="-160338">
              <a:buClr>
                <a:schemeClr val="accent1"/>
              </a:buClr>
              <a:buSzPct val="100000"/>
              <a:buFont typeface="Barlow Light" panose="020B0604020202020204" charset="0"/>
              <a:buChar char="›"/>
            </a:pPr>
            <a:r>
              <a:rPr lang="es-ES" sz="1400" b="1">
                <a:solidFill>
                  <a:schemeClr val="accent1"/>
                </a:solidFill>
              </a:rPr>
              <a:t>*</a:t>
            </a:r>
            <a:r>
              <a:rPr lang="es-ES" sz="1400" b="1">
                <a:solidFill>
                  <a:srgbClr val="000000"/>
                </a:solidFill>
              </a:rPr>
              <a:t>contraccions</a:t>
            </a:r>
            <a:r>
              <a:rPr lang="es-ES" sz="1400">
                <a:solidFill>
                  <a:srgbClr val="000000"/>
                </a:solidFill>
              </a:rPr>
              <a:t> dels </a:t>
            </a:r>
            <a:r>
              <a:rPr lang="es-ES" sz="1400" u="sng">
                <a:solidFill>
                  <a:srgbClr val="000000"/>
                </a:solidFill>
              </a:rPr>
              <a:t>vasos limfàtics.</a:t>
            </a:r>
          </a:p>
          <a:p>
            <a:pPr marL="1614488" lvl="3" indent="-160338">
              <a:buClr>
                <a:schemeClr val="accent1"/>
              </a:buClr>
              <a:buSzPct val="100000"/>
              <a:buFont typeface="Barlow Light" panose="020B0604020202020204" charset="0"/>
              <a:buChar char="›"/>
            </a:pPr>
            <a:r>
              <a:rPr lang="es-ES" sz="1400" b="1">
                <a:solidFill>
                  <a:srgbClr val="000000"/>
                </a:solidFill>
              </a:rPr>
              <a:t>contraccions</a:t>
            </a:r>
            <a:r>
              <a:rPr lang="es-ES" sz="1400">
                <a:solidFill>
                  <a:srgbClr val="000000"/>
                </a:solidFill>
              </a:rPr>
              <a:t> dels </a:t>
            </a:r>
            <a:r>
              <a:rPr lang="es-ES" sz="1400" u="sng">
                <a:solidFill>
                  <a:srgbClr val="000000"/>
                </a:solidFill>
              </a:rPr>
              <a:t>músculs esquelètics</a:t>
            </a:r>
            <a:r>
              <a:rPr lang="es-ES" sz="1400">
                <a:solidFill>
                  <a:srgbClr val="000000"/>
                </a:solidFill>
              </a:rPr>
              <a:t>.</a:t>
            </a:r>
          </a:p>
          <a:p>
            <a:pPr marL="1614488" lvl="3" indent="-160338">
              <a:buClr>
                <a:schemeClr val="accent1"/>
              </a:buClr>
              <a:buSzPct val="100000"/>
              <a:buFont typeface="Barlow Light" panose="020B0604020202020204" charset="0"/>
              <a:buChar char="›"/>
            </a:pPr>
            <a:r>
              <a:rPr lang="es-ES" sz="1400" b="1">
                <a:solidFill>
                  <a:srgbClr val="000000"/>
                </a:solidFill>
              </a:rPr>
              <a:t>moviments respiratoris</a:t>
            </a:r>
            <a:r>
              <a:rPr lang="es-ES" sz="1400">
                <a:solidFill>
                  <a:srgbClr val="000000"/>
                </a:solidFill>
              </a:rPr>
              <a:t> del </a:t>
            </a:r>
            <a:r>
              <a:rPr lang="es-ES" sz="1400" u="sng">
                <a:solidFill>
                  <a:srgbClr val="000000"/>
                </a:solidFill>
              </a:rPr>
              <a:t>tòrax</a:t>
            </a:r>
            <a:r>
              <a:rPr lang="es-ES" sz="1400">
                <a:solidFill>
                  <a:srgbClr val="000000"/>
                </a:solidFill>
              </a:rPr>
              <a:t>.</a:t>
            </a:r>
          </a:p>
          <a:p>
            <a:pPr marL="1614488" lvl="3" indent="-160338">
              <a:buClr>
                <a:schemeClr val="accent1"/>
              </a:buClr>
              <a:buSzPct val="100000"/>
              <a:buFont typeface="Barlow Light" panose="020B0604020202020204" charset="0"/>
              <a:buChar char="›"/>
            </a:pPr>
            <a:r>
              <a:rPr lang="es-ES" sz="1400" b="1">
                <a:solidFill>
                  <a:srgbClr val="000000"/>
                </a:solidFill>
              </a:rPr>
              <a:t>força de la gravetat</a:t>
            </a:r>
            <a:r>
              <a:rPr lang="es-ES" sz="1400">
                <a:solidFill>
                  <a:srgbClr val="000000"/>
                </a:solidFill>
              </a:rPr>
              <a:t> (cau).</a:t>
            </a:r>
            <a:endParaRPr sz="1400" b="1">
              <a:solidFill>
                <a:srgbClr val="000000"/>
              </a:solidFill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61D0DB4-F445-4BE2-98CA-324DDE9FA01B}"/>
              </a:ext>
            </a:extLst>
          </p:cNvPr>
          <p:cNvCxnSpPr>
            <a:cxnSpLocks/>
          </p:cNvCxnSpPr>
          <p:nvPr/>
        </p:nvCxnSpPr>
        <p:spPr>
          <a:xfrm>
            <a:off x="514196" y="554513"/>
            <a:ext cx="0" cy="178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EC45E0F-8E60-4E0A-8B43-4C492DB196CE}"/>
              </a:ext>
            </a:extLst>
          </p:cNvPr>
          <p:cNvCxnSpPr/>
          <p:nvPr/>
        </p:nvCxnSpPr>
        <p:spPr>
          <a:xfrm>
            <a:off x="5479473" y="1364672"/>
            <a:ext cx="1891146" cy="0"/>
          </a:xfrm>
          <a:prstGeom prst="line">
            <a:avLst/>
          </a:prstGeom>
          <a:ln>
            <a:solidFill>
              <a:srgbClr val="FFCC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2F41ACD-1004-4653-B79C-5C8EB5C87048}"/>
              </a:ext>
            </a:extLst>
          </p:cNvPr>
          <p:cNvCxnSpPr/>
          <p:nvPr/>
        </p:nvCxnSpPr>
        <p:spPr>
          <a:xfrm>
            <a:off x="5479473" y="1759526"/>
            <a:ext cx="1891146" cy="0"/>
          </a:xfrm>
          <a:prstGeom prst="line">
            <a:avLst/>
          </a:prstGeom>
          <a:ln>
            <a:solidFill>
              <a:srgbClr val="FFCC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0E2ACD6E-DD3D-461A-8D94-79225203ABB2}"/>
              </a:ext>
            </a:extLst>
          </p:cNvPr>
          <p:cNvSpPr/>
          <p:nvPr/>
        </p:nvSpPr>
        <p:spPr>
          <a:xfrm rot="10800000">
            <a:off x="5844678" y="1406179"/>
            <a:ext cx="50432" cy="353347"/>
          </a:xfrm>
          <a:custGeom>
            <a:avLst/>
            <a:gdLst>
              <a:gd name="connsiteX0" fmla="*/ 29650 w 50432"/>
              <a:gd name="connsiteY0" fmla="*/ 0 h 353347"/>
              <a:gd name="connsiteX1" fmla="*/ 1941 w 50432"/>
              <a:gd name="connsiteY1" fmla="*/ 34636 h 353347"/>
              <a:gd name="connsiteX2" fmla="*/ 8868 w 50432"/>
              <a:gd name="connsiteY2" fmla="*/ 145472 h 353347"/>
              <a:gd name="connsiteX3" fmla="*/ 22723 w 50432"/>
              <a:gd name="connsiteY3" fmla="*/ 166254 h 353347"/>
              <a:gd name="connsiteX4" fmla="*/ 50432 w 50432"/>
              <a:gd name="connsiteY4" fmla="*/ 173181 h 353347"/>
              <a:gd name="connsiteX5" fmla="*/ 43504 w 50432"/>
              <a:gd name="connsiteY5" fmla="*/ 193963 h 353347"/>
              <a:gd name="connsiteX6" fmla="*/ 29650 w 50432"/>
              <a:gd name="connsiteY6" fmla="*/ 214745 h 353347"/>
              <a:gd name="connsiteX7" fmla="*/ 22723 w 50432"/>
              <a:gd name="connsiteY7" fmla="*/ 242454 h 353347"/>
              <a:gd name="connsiteX8" fmla="*/ 15795 w 50432"/>
              <a:gd name="connsiteY8" fmla="*/ 263236 h 353347"/>
              <a:gd name="connsiteX9" fmla="*/ 22723 w 50432"/>
              <a:gd name="connsiteY9" fmla="*/ 332509 h 353347"/>
              <a:gd name="connsiteX10" fmla="*/ 36577 w 50432"/>
              <a:gd name="connsiteY10" fmla="*/ 353291 h 35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432" h="353347">
                <a:moveTo>
                  <a:pt x="29650" y="0"/>
                </a:moveTo>
                <a:cubicBezTo>
                  <a:pt x="20414" y="11545"/>
                  <a:pt x="4032" y="19999"/>
                  <a:pt x="1941" y="34636"/>
                </a:cubicBezTo>
                <a:cubicBezTo>
                  <a:pt x="-3294" y="71281"/>
                  <a:pt x="3095" y="108908"/>
                  <a:pt x="8868" y="145472"/>
                </a:cubicBezTo>
                <a:cubicBezTo>
                  <a:pt x="10167" y="153696"/>
                  <a:pt x="15796" y="161636"/>
                  <a:pt x="22723" y="166254"/>
                </a:cubicBezTo>
                <a:cubicBezTo>
                  <a:pt x="30645" y="171535"/>
                  <a:pt x="41196" y="170872"/>
                  <a:pt x="50432" y="173181"/>
                </a:cubicBezTo>
                <a:cubicBezTo>
                  <a:pt x="48123" y="180108"/>
                  <a:pt x="46770" y="187432"/>
                  <a:pt x="43504" y="193963"/>
                </a:cubicBezTo>
                <a:cubicBezTo>
                  <a:pt x="39781" y="201410"/>
                  <a:pt x="32929" y="207093"/>
                  <a:pt x="29650" y="214745"/>
                </a:cubicBezTo>
                <a:cubicBezTo>
                  <a:pt x="25900" y="223496"/>
                  <a:pt x="25339" y="233300"/>
                  <a:pt x="22723" y="242454"/>
                </a:cubicBezTo>
                <a:cubicBezTo>
                  <a:pt x="20717" y="249475"/>
                  <a:pt x="18104" y="256309"/>
                  <a:pt x="15795" y="263236"/>
                </a:cubicBezTo>
                <a:cubicBezTo>
                  <a:pt x="18104" y="286327"/>
                  <a:pt x="19194" y="309573"/>
                  <a:pt x="22723" y="332509"/>
                </a:cubicBezTo>
                <a:cubicBezTo>
                  <a:pt x="26257" y="355482"/>
                  <a:pt x="23652" y="353291"/>
                  <a:pt x="36577" y="353291"/>
                </a:cubicBezTo>
              </a:path>
            </a:pathLst>
          </a:custGeom>
          <a:noFill/>
          <a:ln w="381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89A13969-F035-4D99-B4EA-8C42DCD751FA}"/>
              </a:ext>
            </a:extLst>
          </p:cNvPr>
          <p:cNvSpPr/>
          <p:nvPr/>
        </p:nvSpPr>
        <p:spPr>
          <a:xfrm rot="10800000">
            <a:off x="6934017" y="1406178"/>
            <a:ext cx="50432" cy="353347"/>
          </a:xfrm>
          <a:custGeom>
            <a:avLst/>
            <a:gdLst>
              <a:gd name="connsiteX0" fmla="*/ 29650 w 50432"/>
              <a:gd name="connsiteY0" fmla="*/ 0 h 353347"/>
              <a:gd name="connsiteX1" fmla="*/ 1941 w 50432"/>
              <a:gd name="connsiteY1" fmla="*/ 34636 h 353347"/>
              <a:gd name="connsiteX2" fmla="*/ 8868 w 50432"/>
              <a:gd name="connsiteY2" fmla="*/ 145472 h 353347"/>
              <a:gd name="connsiteX3" fmla="*/ 22723 w 50432"/>
              <a:gd name="connsiteY3" fmla="*/ 166254 h 353347"/>
              <a:gd name="connsiteX4" fmla="*/ 50432 w 50432"/>
              <a:gd name="connsiteY4" fmla="*/ 173181 h 353347"/>
              <a:gd name="connsiteX5" fmla="*/ 43504 w 50432"/>
              <a:gd name="connsiteY5" fmla="*/ 193963 h 353347"/>
              <a:gd name="connsiteX6" fmla="*/ 29650 w 50432"/>
              <a:gd name="connsiteY6" fmla="*/ 214745 h 353347"/>
              <a:gd name="connsiteX7" fmla="*/ 22723 w 50432"/>
              <a:gd name="connsiteY7" fmla="*/ 242454 h 353347"/>
              <a:gd name="connsiteX8" fmla="*/ 15795 w 50432"/>
              <a:gd name="connsiteY8" fmla="*/ 263236 h 353347"/>
              <a:gd name="connsiteX9" fmla="*/ 22723 w 50432"/>
              <a:gd name="connsiteY9" fmla="*/ 332509 h 353347"/>
              <a:gd name="connsiteX10" fmla="*/ 36577 w 50432"/>
              <a:gd name="connsiteY10" fmla="*/ 353291 h 35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432" h="353347">
                <a:moveTo>
                  <a:pt x="29650" y="0"/>
                </a:moveTo>
                <a:cubicBezTo>
                  <a:pt x="20414" y="11545"/>
                  <a:pt x="4032" y="19999"/>
                  <a:pt x="1941" y="34636"/>
                </a:cubicBezTo>
                <a:cubicBezTo>
                  <a:pt x="-3294" y="71281"/>
                  <a:pt x="3095" y="108908"/>
                  <a:pt x="8868" y="145472"/>
                </a:cubicBezTo>
                <a:cubicBezTo>
                  <a:pt x="10167" y="153696"/>
                  <a:pt x="15796" y="161636"/>
                  <a:pt x="22723" y="166254"/>
                </a:cubicBezTo>
                <a:cubicBezTo>
                  <a:pt x="30645" y="171535"/>
                  <a:pt x="41196" y="170872"/>
                  <a:pt x="50432" y="173181"/>
                </a:cubicBezTo>
                <a:cubicBezTo>
                  <a:pt x="48123" y="180108"/>
                  <a:pt x="46770" y="187432"/>
                  <a:pt x="43504" y="193963"/>
                </a:cubicBezTo>
                <a:cubicBezTo>
                  <a:pt x="39781" y="201410"/>
                  <a:pt x="32929" y="207093"/>
                  <a:pt x="29650" y="214745"/>
                </a:cubicBezTo>
                <a:cubicBezTo>
                  <a:pt x="25900" y="223496"/>
                  <a:pt x="25339" y="233300"/>
                  <a:pt x="22723" y="242454"/>
                </a:cubicBezTo>
                <a:cubicBezTo>
                  <a:pt x="20717" y="249475"/>
                  <a:pt x="18104" y="256309"/>
                  <a:pt x="15795" y="263236"/>
                </a:cubicBezTo>
                <a:cubicBezTo>
                  <a:pt x="18104" y="286327"/>
                  <a:pt x="19194" y="309573"/>
                  <a:pt x="22723" y="332509"/>
                </a:cubicBezTo>
                <a:cubicBezTo>
                  <a:pt x="26257" y="355482"/>
                  <a:pt x="23652" y="353291"/>
                  <a:pt x="36577" y="353291"/>
                </a:cubicBezTo>
              </a:path>
            </a:pathLst>
          </a:custGeom>
          <a:noFill/>
          <a:ln w="381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95A81389-6A53-4619-98E2-03819B326DD9}"/>
              </a:ext>
            </a:extLst>
          </p:cNvPr>
          <p:cNvSpPr/>
          <p:nvPr/>
        </p:nvSpPr>
        <p:spPr>
          <a:xfrm rot="10800000">
            <a:off x="6369301" y="1385426"/>
            <a:ext cx="50432" cy="353347"/>
          </a:xfrm>
          <a:custGeom>
            <a:avLst/>
            <a:gdLst>
              <a:gd name="connsiteX0" fmla="*/ 29650 w 50432"/>
              <a:gd name="connsiteY0" fmla="*/ 0 h 353347"/>
              <a:gd name="connsiteX1" fmla="*/ 1941 w 50432"/>
              <a:gd name="connsiteY1" fmla="*/ 34636 h 353347"/>
              <a:gd name="connsiteX2" fmla="*/ 8868 w 50432"/>
              <a:gd name="connsiteY2" fmla="*/ 145472 h 353347"/>
              <a:gd name="connsiteX3" fmla="*/ 22723 w 50432"/>
              <a:gd name="connsiteY3" fmla="*/ 166254 h 353347"/>
              <a:gd name="connsiteX4" fmla="*/ 50432 w 50432"/>
              <a:gd name="connsiteY4" fmla="*/ 173181 h 353347"/>
              <a:gd name="connsiteX5" fmla="*/ 43504 w 50432"/>
              <a:gd name="connsiteY5" fmla="*/ 193963 h 353347"/>
              <a:gd name="connsiteX6" fmla="*/ 29650 w 50432"/>
              <a:gd name="connsiteY6" fmla="*/ 214745 h 353347"/>
              <a:gd name="connsiteX7" fmla="*/ 22723 w 50432"/>
              <a:gd name="connsiteY7" fmla="*/ 242454 h 353347"/>
              <a:gd name="connsiteX8" fmla="*/ 15795 w 50432"/>
              <a:gd name="connsiteY8" fmla="*/ 263236 h 353347"/>
              <a:gd name="connsiteX9" fmla="*/ 22723 w 50432"/>
              <a:gd name="connsiteY9" fmla="*/ 332509 h 353347"/>
              <a:gd name="connsiteX10" fmla="*/ 36577 w 50432"/>
              <a:gd name="connsiteY10" fmla="*/ 353291 h 35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432" h="353347">
                <a:moveTo>
                  <a:pt x="29650" y="0"/>
                </a:moveTo>
                <a:cubicBezTo>
                  <a:pt x="20414" y="11545"/>
                  <a:pt x="4032" y="19999"/>
                  <a:pt x="1941" y="34636"/>
                </a:cubicBezTo>
                <a:cubicBezTo>
                  <a:pt x="-3294" y="71281"/>
                  <a:pt x="3095" y="108908"/>
                  <a:pt x="8868" y="145472"/>
                </a:cubicBezTo>
                <a:cubicBezTo>
                  <a:pt x="10167" y="153696"/>
                  <a:pt x="15796" y="161636"/>
                  <a:pt x="22723" y="166254"/>
                </a:cubicBezTo>
                <a:cubicBezTo>
                  <a:pt x="30645" y="171535"/>
                  <a:pt x="41196" y="170872"/>
                  <a:pt x="50432" y="173181"/>
                </a:cubicBezTo>
                <a:cubicBezTo>
                  <a:pt x="48123" y="180108"/>
                  <a:pt x="46770" y="187432"/>
                  <a:pt x="43504" y="193963"/>
                </a:cubicBezTo>
                <a:cubicBezTo>
                  <a:pt x="39781" y="201410"/>
                  <a:pt x="32929" y="207093"/>
                  <a:pt x="29650" y="214745"/>
                </a:cubicBezTo>
                <a:cubicBezTo>
                  <a:pt x="25900" y="223496"/>
                  <a:pt x="25339" y="233300"/>
                  <a:pt x="22723" y="242454"/>
                </a:cubicBezTo>
                <a:cubicBezTo>
                  <a:pt x="20717" y="249475"/>
                  <a:pt x="18104" y="256309"/>
                  <a:pt x="15795" y="263236"/>
                </a:cubicBezTo>
                <a:cubicBezTo>
                  <a:pt x="18104" y="286327"/>
                  <a:pt x="19194" y="309573"/>
                  <a:pt x="22723" y="332509"/>
                </a:cubicBezTo>
                <a:cubicBezTo>
                  <a:pt x="26257" y="355482"/>
                  <a:pt x="23652" y="353291"/>
                  <a:pt x="36577" y="353291"/>
                </a:cubicBezTo>
              </a:path>
            </a:pathLst>
          </a:custGeom>
          <a:noFill/>
          <a:ln w="381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5640F1-0065-4646-B801-9AFEA5D6034B}"/>
              </a:ext>
            </a:extLst>
          </p:cNvPr>
          <p:cNvSpPr txBox="1"/>
          <p:nvPr/>
        </p:nvSpPr>
        <p:spPr>
          <a:xfrm>
            <a:off x="6934016" y="1431294"/>
            <a:ext cx="6815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rgbClr val="FFCCCC"/>
                </a:solidFill>
                <a:latin typeface="Barlow Light" panose="020B0604020202020204" charset="0"/>
              </a:rPr>
              <a:t>vàlvules</a:t>
            </a:r>
          </a:p>
        </p:txBody>
      </p:sp>
    </p:spTree>
    <p:extLst>
      <p:ext uri="{BB962C8B-B14F-4D97-AF65-F5344CB8AC3E}">
        <p14:creationId xmlns:p14="http://schemas.microsoft.com/office/powerpoint/2010/main" val="383155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130042" y="-30435"/>
            <a:ext cx="8465127" cy="7031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s-ES"/>
              <a:t>LA SANG.</a:t>
            </a:r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540327" y="833595"/>
            <a:ext cx="8465126" cy="38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>
                <a:solidFill>
                  <a:srgbClr val="000000"/>
                </a:solidFill>
              </a:rPr>
              <a:t>Format per:</a:t>
            </a:r>
          </a:p>
          <a:p>
            <a:pPr marL="360363" indent="-180975">
              <a:buSzPct val="100000"/>
            </a:pPr>
            <a:r>
              <a:rPr lang="es-ES" sz="1400" b="1" u="heavy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EL PLASMA</a:t>
            </a:r>
            <a:r>
              <a:rPr lang="es-ES" sz="1400" b="1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:</a:t>
            </a:r>
            <a:r>
              <a:rPr lang="es-ES" sz="1400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400" b="1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líquid </a:t>
            </a:r>
            <a:r>
              <a:rPr lang="es-ES" sz="1400" b="1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</a:rPr>
              <a:t>groguenc</a:t>
            </a:r>
            <a:r>
              <a:rPr lang="es-ES" sz="1400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 que representa el </a:t>
            </a:r>
            <a:r>
              <a:rPr lang="es-ES" sz="1400" b="1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55% de la sang</a:t>
            </a:r>
            <a:r>
              <a:rPr lang="es-ES" sz="1400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.</a:t>
            </a:r>
          </a:p>
          <a:p>
            <a:pPr marL="817563" lvl="1" indent="-180975">
              <a:buSzPct val="100000"/>
            </a:pPr>
            <a:r>
              <a:rPr lang="es-ES" sz="1400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Compost per:</a:t>
            </a:r>
          </a:p>
          <a:p>
            <a:pPr marL="1274763" lvl="2" indent="-180975">
              <a:buSzPct val="100000"/>
            </a:pPr>
            <a:r>
              <a:rPr lang="es-ES" sz="1400" b="1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aigua</a:t>
            </a:r>
            <a:endParaRPr lang="es-ES" sz="1400">
              <a:solidFill>
                <a:srgbClr val="000000"/>
              </a:solidFill>
              <a:uFill>
                <a:solidFill>
                  <a:schemeClr val="accent1"/>
                </a:solidFill>
              </a:uFill>
            </a:endParaRPr>
          </a:p>
          <a:p>
            <a:pPr marL="1274763" lvl="2" indent="-180975">
              <a:buSzPct val="100000"/>
            </a:pPr>
            <a:r>
              <a:rPr lang="es-ES" sz="1400" b="1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substàncies dissoltes</a:t>
            </a:r>
            <a:r>
              <a:rPr lang="es-ES" sz="1400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 (proteínes, hormones...)</a:t>
            </a:r>
          </a:p>
          <a:p>
            <a:pPr marL="360363" indent="-180975">
              <a:buSzPct val="100000"/>
            </a:pPr>
            <a:r>
              <a:rPr lang="es-ES" sz="1400" b="1" u="heavy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CÈL·LULES SANGUÍNIES</a:t>
            </a:r>
            <a:r>
              <a:rPr lang="es-ES" sz="1400" b="1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:</a:t>
            </a:r>
            <a:r>
              <a:rPr lang="es-ES" sz="1400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 formen el </a:t>
            </a:r>
            <a:r>
              <a:rPr lang="es-ES" sz="1400" b="1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45%</a:t>
            </a:r>
            <a:r>
              <a:rPr lang="es-ES" sz="1400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 restant de la sang.</a:t>
            </a:r>
            <a:endParaRPr lang="es-ES" sz="1400" b="1" u="sng">
              <a:solidFill>
                <a:srgbClr val="000000"/>
              </a:solidFill>
              <a:uFill>
                <a:solidFill>
                  <a:schemeClr val="accent1"/>
                </a:solidFill>
              </a:uFill>
            </a:endParaRPr>
          </a:p>
          <a:p>
            <a:pPr marL="817563" lvl="1" indent="-180975">
              <a:buSzPct val="100000"/>
            </a:pPr>
            <a:r>
              <a:rPr lang="es-ES" sz="1400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Es formen a la </a:t>
            </a:r>
            <a:r>
              <a:rPr lang="es-ES" sz="1400" b="1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mèdul·la óssia roja</a:t>
            </a:r>
            <a:r>
              <a:rPr lang="es-ES" sz="1400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 a </a:t>
            </a:r>
            <a:r>
              <a:rPr lang="es-ES" sz="1400">
                <a:solidFill>
                  <a:srgbClr val="000000"/>
                </a:solidFill>
                <a:uFill>
                  <a:solidFill>
                    <a:schemeClr val="tx1"/>
                  </a:solidFill>
                </a:uFill>
              </a:rPr>
              <a:t>l’</a:t>
            </a:r>
            <a:r>
              <a:rPr lang="es-ES" sz="1400" u="sng">
                <a:solidFill>
                  <a:srgbClr val="000000"/>
                </a:solidFill>
                <a:uFill>
                  <a:solidFill>
                    <a:schemeClr val="tx1"/>
                  </a:solidFill>
                </a:uFill>
              </a:rPr>
              <a:t>interior del fémur</a:t>
            </a:r>
            <a:r>
              <a:rPr lang="es-ES" sz="1400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.</a:t>
            </a:r>
          </a:p>
          <a:p>
            <a:pPr marL="817563" lvl="1" indent="-180975">
              <a:buSzPct val="100000"/>
            </a:pPr>
            <a:endParaRPr lang="es-ES" sz="1400">
              <a:solidFill>
                <a:srgbClr val="000000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B86EA86-5072-4221-9CF7-74D72553FD68}"/>
              </a:ext>
            </a:extLst>
          </p:cNvPr>
          <p:cNvSpPr/>
          <p:nvPr/>
        </p:nvSpPr>
        <p:spPr>
          <a:xfrm>
            <a:off x="457200" y="574707"/>
            <a:ext cx="3318162" cy="364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>
                <a:solidFill>
                  <a:schemeClr val="tx1"/>
                </a:solidFill>
                <a:latin typeface="Barlow Light" panose="020B0604020202020204" charset="0"/>
              </a:rPr>
              <a:t>La </a:t>
            </a:r>
            <a:r>
              <a:rPr lang="es-ES" b="1">
                <a:solidFill>
                  <a:schemeClr val="tx1"/>
                </a:solidFill>
                <a:latin typeface="Barlow Light" panose="020B0604020202020204" charset="0"/>
              </a:rPr>
              <a:t>sang</a:t>
            </a:r>
            <a:r>
              <a:rPr lang="es-ES">
                <a:solidFill>
                  <a:schemeClr val="tx1"/>
                </a:solidFill>
                <a:latin typeface="Barlow Light" panose="020B0604020202020204" charset="0"/>
              </a:rPr>
              <a:t> és un </a:t>
            </a:r>
            <a:r>
              <a:rPr lang="es-ES" b="1">
                <a:solidFill>
                  <a:schemeClr val="tx1"/>
                </a:solidFill>
                <a:latin typeface="Barlow Light" panose="020B0604020202020204" charset="0"/>
              </a:rPr>
              <a:t>líquid viscós </a:t>
            </a:r>
            <a:r>
              <a:rPr lang="es-ES">
                <a:solidFill>
                  <a:schemeClr val="tx1"/>
                </a:solidFill>
                <a:latin typeface="Barlow Light" panose="020B0604020202020204" charset="0"/>
              </a:rPr>
              <a:t>de color </a:t>
            </a:r>
            <a:r>
              <a:rPr lang="es-ES" u="sng">
                <a:solidFill>
                  <a:srgbClr val="FF0000"/>
                </a:solidFill>
                <a:latin typeface="Barlow Light" panose="020B0604020202020204" charset="0"/>
              </a:rPr>
              <a:t>roig</a:t>
            </a:r>
            <a:r>
              <a:rPr lang="es-ES">
                <a:solidFill>
                  <a:schemeClr val="tx1"/>
                </a:solidFill>
                <a:latin typeface="Barlow Light" panose="020B0604020202020204" charset="0"/>
              </a:rPr>
              <a:t>.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61D0DB4-F445-4BE2-98CA-324DDE9FA01B}"/>
              </a:ext>
            </a:extLst>
          </p:cNvPr>
          <p:cNvCxnSpPr>
            <a:cxnSpLocks/>
          </p:cNvCxnSpPr>
          <p:nvPr/>
        </p:nvCxnSpPr>
        <p:spPr>
          <a:xfrm>
            <a:off x="540328" y="1019924"/>
            <a:ext cx="0" cy="178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513F4415-EFA8-4106-B99E-C593C67FAE48}"/>
              </a:ext>
            </a:extLst>
          </p:cNvPr>
          <p:cNvSpPr txBox="1"/>
          <p:nvPr/>
        </p:nvSpPr>
        <p:spPr>
          <a:xfrm>
            <a:off x="872837" y="2571750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1"/>
                </a:solidFill>
                <a:latin typeface="Barlow Light" panose="020B0604020202020204" charset="0"/>
              </a:rPr>
              <a:t>TIPUS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787F3DF-BF1E-4C77-8AAA-CDD59F601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063842"/>
              </p:ext>
            </p:extLst>
          </p:nvPr>
        </p:nvGraphicFramePr>
        <p:xfrm>
          <a:off x="72739" y="2850405"/>
          <a:ext cx="8998521" cy="1889760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2999507">
                  <a:extLst>
                    <a:ext uri="{9D8B030D-6E8A-4147-A177-3AD203B41FA5}">
                      <a16:colId xmlns:a16="http://schemas.microsoft.com/office/drawing/2014/main" val="3634608289"/>
                    </a:ext>
                  </a:extLst>
                </a:gridCol>
                <a:gridCol w="2999507">
                  <a:extLst>
                    <a:ext uri="{9D8B030D-6E8A-4147-A177-3AD203B41FA5}">
                      <a16:colId xmlns:a16="http://schemas.microsoft.com/office/drawing/2014/main" val="1702882802"/>
                    </a:ext>
                  </a:extLst>
                </a:gridCol>
                <a:gridCol w="2999507">
                  <a:extLst>
                    <a:ext uri="{9D8B030D-6E8A-4147-A177-3AD203B41FA5}">
                      <a16:colId xmlns:a16="http://schemas.microsoft.com/office/drawing/2014/main" val="25814669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LEUCÒCITS / GLÒBULS BLANCS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/>
                        <a:t>ERITRÒCITS / GLÒBULS ROJOS / HEMATITES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PLAQUETES / TROMBÒCITS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071284"/>
                  </a:ext>
                </a:extLst>
              </a:tr>
              <a:tr h="664253">
                <a:tc>
                  <a:txBody>
                    <a:bodyPr/>
                    <a:lstStyle/>
                    <a:p>
                      <a:pPr marL="176213" indent="-176213">
                        <a:buClr>
                          <a:schemeClr val="accent1"/>
                        </a:buClr>
                        <a:buFont typeface="Barlow Light" panose="020B0604020202020204" charset="0"/>
                        <a:buChar char="─"/>
                      </a:pPr>
                      <a:r>
                        <a:rPr lang="es-ES" sz="1400"/>
                        <a:t>participen en </a:t>
                      </a:r>
                      <a:r>
                        <a:rPr lang="es-ES" sz="1400" b="1">
                          <a:solidFill>
                            <a:schemeClr val="accent1"/>
                          </a:solidFill>
                        </a:rPr>
                        <a:t>funcions defensives</a:t>
                      </a:r>
                      <a:r>
                        <a:rPr lang="es-ES" sz="1400" b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s-ES" sz="1400" b="0"/>
                        <a:t>de microorganismes contra les </a:t>
                      </a:r>
                      <a:r>
                        <a:rPr lang="es-ES" sz="1400" b="0" u="sng"/>
                        <a:t>infeccions</a:t>
                      </a:r>
                      <a:r>
                        <a:rPr lang="es-ES" sz="1400" b="0" u="none"/>
                        <a:t>.</a:t>
                      </a:r>
                    </a:p>
                    <a:p>
                      <a:pPr marL="176213" indent="-176213">
                        <a:buClr>
                          <a:schemeClr val="accent1"/>
                        </a:buClr>
                        <a:buFont typeface="Barlow Light" panose="020B0604020202020204" charset="0"/>
                        <a:buChar char="─"/>
                      </a:pPr>
                      <a:r>
                        <a:rPr lang="es-ES" sz="1400" b="1" u="none"/>
                        <a:t>Més grans</a:t>
                      </a:r>
                      <a:r>
                        <a:rPr lang="es-ES" sz="1400" b="0" u="none"/>
                        <a:t> però </a:t>
                      </a:r>
                      <a:r>
                        <a:rPr lang="es-ES" sz="1400" b="1" u="none"/>
                        <a:t>menys abundants</a:t>
                      </a:r>
                      <a:r>
                        <a:rPr lang="es-ES" sz="1400" b="0" u="none"/>
                        <a:t>.</a:t>
                      </a:r>
                    </a:p>
                    <a:p>
                      <a:pPr marL="176213" indent="-176213">
                        <a:buClr>
                          <a:schemeClr val="accent1"/>
                        </a:buClr>
                        <a:buFont typeface="Barlow Light" panose="020B0604020202020204" charset="0"/>
                        <a:buChar char="─"/>
                      </a:pPr>
                      <a:r>
                        <a:rPr lang="es-ES" sz="1400" b="1" u="none"/>
                        <a:t>Tipus:</a:t>
                      </a:r>
                      <a:r>
                        <a:rPr lang="es-ES" sz="1400" b="0" u="none"/>
                        <a:t> neutròfils, eosinòfils, basòfils, monòcits, limfòcits...</a:t>
                      </a:r>
                      <a:endParaRPr lang="es-E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Clr>
                          <a:schemeClr val="accent1"/>
                        </a:buClr>
                        <a:buFont typeface="Barlow Light" panose="020B0604020202020204" charset="0"/>
                        <a:buChar char="─"/>
                      </a:pPr>
                      <a:r>
                        <a:rPr lang="es-ES" sz="1200"/>
                        <a:t>conté una </a:t>
                      </a:r>
                      <a:r>
                        <a:rPr lang="es-ES" sz="1200" b="1">
                          <a:solidFill>
                            <a:schemeClr val="accent1"/>
                          </a:solidFill>
                        </a:rPr>
                        <a:t>proteïna</a:t>
                      </a:r>
                      <a:r>
                        <a:rPr lang="es-ES" sz="1200" b="0"/>
                        <a:t> que li dona el </a:t>
                      </a:r>
                      <a:r>
                        <a:rPr lang="es-ES" sz="1200" b="0" u="sng"/>
                        <a:t>color a la sang</a:t>
                      </a:r>
                    </a:p>
                    <a:p>
                      <a:pPr marL="179388" indent="-179388">
                        <a:buClr>
                          <a:schemeClr val="accent1"/>
                        </a:buClr>
                        <a:buFont typeface="Barlow Light" panose="020B0604020202020204" charset="0"/>
                        <a:buChar char="─"/>
                      </a:pPr>
                      <a:r>
                        <a:rPr lang="es-ES" sz="1200" b="0" u="none"/>
                        <a:t>Transporten l’</a:t>
                      </a:r>
                      <a:r>
                        <a:rPr lang="es-ES" sz="1200" b="1" u="none">
                          <a:solidFill>
                            <a:schemeClr val="accent1"/>
                          </a:solidFill>
                        </a:rPr>
                        <a:t>oxígen</a:t>
                      </a:r>
                      <a:r>
                        <a:rPr lang="es-ES" sz="1200" b="0" u="none"/>
                        <a:t> a les </a:t>
                      </a:r>
                      <a:r>
                        <a:rPr lang="es-ES" sz="1200" b="0" u="sng"/>
                        <a:t>cèl·lules</a:t>
                      </a:r>
                      <a:r>
                        <a:rPr lang="es-ES" sz="1200" b="0" u="none"/>
                        <a:t>.</a:t>
                      </a:r>
                    </a:p>
                    <a:p>
                      <a:pPr marL="179388" indent="-179388">
                        <a:buClr>
                          <a:schemeClr val="accent1"/>
                        </a:buClr>
                        <a:buFont typeface="Barlow Light" panose="020B0604020202020204" charset="0"/>
                        <a:buChar char="─"/>
                      </a:pPr>
                      <a:r>
                        <a:rPr lang="es-ES" sz="1200" b="0" u="none"/>
                        <a:t>Transporten el </a:t>
                      </a:r>
                      <a:r>
                        <a:rPr lang="es-ES" sz="1200" b="1" u="none">
                          <a:solidFill>
                            <a:schemeClr val="accent1"/>
                          </a:solidFill>
                        </a:rPr>
                        <a:t>diòxid de carboni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s-ES" sz="1200" b="0" u="none"/>
                        <a:t>fins als </a:t>
                      </a:r>
                      <a:r>
                        <a:rPr lang="es-ES" sz="1200" b="0" u="sng"/>
                        <a:t>pulmons</a:t>
                      </a:r>
                      <a:r>
                        <a:rPr lang="es-ES" sz="1200" b="0" u="none"/>
                        <a:t> per ser </a:t>
                      </a:r>
                      <a:r>
                        <a:rPr lang="es-ES" sz="1200" b="0" u="sng"/>
                        <a:t>expulsats</a:t>
                      </a:r>
                      <a:r>
                        <a:rPr lang="es-ES" sz="1200" b="0" u="none"/>
                        <a:t>.</a:t>
                      </a:r>
                    </a:p>
                    <a:p>
                      <a:pPr marL="179388" indent="-179388">
                        <a:buClr>
                          <a:schemeClr val="accent1"/>
                        </a:buClr>
                        <a:buFont typeface="Barlow Light" panose="020B0604020202020204" charset="0"/>
                        <a:buChar char="─"/>
                      </a:pPr>
                      <a:r>
                        <a:rPr lang="es-ES" sz="1200" b="0" u="none"/>
                        <a:t>Són les </a:t>
                      </a:r>
                      <a:r>
                        <a:rPr lang="es-ES" sz="1200" b="1" u="none"/>
                        <a:t>més nombroses</a:t>
                      </a:r>
                      <a:endParaRPr lang="es-ES" sz="12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/>
                        <a:t>intervenen en el </a:t>
                      </a:r>
                      <a:r>
                        <a:rPr lang="es-ES" sz="1400" b="1">
                          <a:solidFill>
                            <a:schemeClr val="accent1"/>
                          </a:solidFill>
                        </a:rPr>
                        <a:t>procés de coagulació</a:t>
                      </a:r>
                      <a:r>
                        <a:rPr lang="es-ES" sz="1400" b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s-ES" sz="1400" b="1">
                          <a:solidFill>
                            <a:schemeClr val="accent1"/>
                          </a:solidFill>
                        </a:rPr>
                        <a:t>de la sang</a:t>
                      </a:r>
                      <a:r>
                        <a:rPr lang="es-ES" sz="1400" b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s-ES" sz="1400" b="0"/>
                        <a:t>formant un </a:t>
                      </a:r>
                      <a:r>
                        <a:rPr lang="es-ES" sz="1400" b="1" u="none"/>
                        <a:t>tapó</a:t>
                      </a:r>
                      <a:r>
                        <a:rPr lang="es-ES" sz="1400" b="0" u="none"/>
                        <a:t> per  </a:t>
                      </a:r>
                      <a:r>
                        <a:rPr lang="es-ES" sz="1400" b="0" u="sng"/>
                        <a:t>tancar els vasos sanguinis</a:t>
                      </a:r>
                      <a:r>
                        <a:rPr lang="es-ES" sz="1400" b="0" u="none"/>
                        <a:t>.</a:t>
                      </a:r>
                      <a:endParaRPr lang="es-E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226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32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563E2F3-C62F-458D-9675-7F84A0B4F6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5</a:t>
            </a:fld>
            <a:endParaRPr lang="es-ES"/>
          </a:p>
        </p:txBody>
      </p:sp>
      <p:sp>
        <p:nvSpPr>
          <p:cNvPr id="3" name="Google Shape;245;p14">
            <a:extLst>
              <a:ext uri="{FF2B5EF4-FFF2-40B4-BE49-F238E27FC236}">
                <a16:creationId xmlns:a16="http://schemas.microsoft.com/office/drawing/2014/main" id="{59A9832D-22B6-4646-B857-F6502104854F}"/>
              </a:ext>
            </a:extLst>
          </p:cNvPr>
          <p:cNvSpPr txBox="1">
            <a:spLocks/>
          </p:cNvSpPr>
          <p:nvPr/>
        </p:nvSpPr>
        <p:spPr>
          <a:xfrm>
            <a:off x="178533" y="145472"/>
            <a:ext cx="2890249" cy="360218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3000"/>
            </a:pPr>
            <a:r>
              <a:rPr lang="es-ES" sz="2000" b="1">
                <a:solidFill>
                  <a:schemeClr val="bg1"/>
                </a:solidFill>
                <a:latin typeface="Miriam Libre"/>
                <a:cs typeface="Miriam Libre"/>
                <a:sym typeface="Miriam Libre"/>
              </a:rPr>
              <a:t>FUNCIONS DE LA SANG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AAE2E7B-2EAB-4030-A7E2-F4494F39B952}"/>
              </a:ext>
            </a:extLst>
          </p:cNvPr>
          <p:cNvSpPr txBox="1"/>
          <p:nvPr/>
        </p:nvSpPr>
        <p:spPr>
          <a:xfrm>
            <a:off x="297872" y="505690"/>
            <a:ext cx="75216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g"/>
            </a:pPr>
            <a:r>
              <a:rPr lang="es-ES" u="sng">
                <a:latin typeface="Barlow Light" panose="020B0604020202020204" charset="0"/>
              </a:rPr>
              <a:t>Transport</a:t>
            </a:r>
            <a:r>
              <a:rPr lang="es-ES">
                <a:latin typeface="Barlow Light" panose="020B0604020202020204" charset="0"/>
              </a:rPr>
              <a:t> de </a:t>
            </a:r>
            <a:r>
              <a:rPr lang="es-ES" b="1">
                <a:latin typeface="Barlow Light" panose="020B0604020202020204" charset="0"/>
              </a:rPr>
              <a:t>substàncies sòlides</a:t>
            </a:r>
            <a:r>
              <a:rPr lang="es-ES">
                <a:latin typeface="Barlow Light" panose="020B0604020202020204" charset="0"/>
              </a:rPr>
              <a:t> i </a:t>
            </a:r>
            <a:r>
              <a:rPr lang="es-ES" b="1">
                <a:latin typeface="Barlow Light" panose="020B0604020202020204" charset="0"/>
              </a:rPr>
              <a:t>gassoses</a:t>
            </a:r>
            <a:r>
              <a:rPr lang="es-ES">
                <a:latin typeface="Barlow Light" panose="020B0604020202020204" charset="0"/>
              </a:rPr>
              <a:t> (nutrients, O2, CO2, substàncies de rebuig...).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g"/>
            </a:pPr>
            <a:r>
              <a:rPr lang="es-ES" b="1">
                <a:latin typeface="Barlow Light" panose="020B0604020202020204" charset="0"/>
              </a:rPr>
              <a:t>Defensa</a:t>
            </a:r>
            <a:r>
              <a:rPr lang="es-ES">
                <a:latin typeface="Barlow Light" panose="020B0604020202020204" charset="0"/>
              </a:rPr>
              <a:t> de l’</a:t>
            </a:r>
            <a:r>
              <a:rPr lang="es-ES" u="sng">
                <a:latin typeface="Barlow Light" panose="020B0604020202020204" charset="0"/>
              </a:rPr>
              <a:t>organisme</a:t>
            </a:r>
            <a:r>
              <a:rPr lang="es-ES">
                <a:latin typeface="Barlow Light" panose="020B0604020202020204" charset="0"/>
              </a:rPr>
              <a:t>.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g"/>
            </a:pPr>
            <a:r>
              <a:rPr lang="es-ES" u="sng">
                <a:latin typeface="Barlow Light" panose="020B0604020202020204" charset="0"/>
              </a:rPr>
              <a:t>Control</a:t>
            </a:r>
            <a:r>
              <a:rPr lang="es-ES">
                <a:latin typeface="Barlow Light" panose="020B0604020202020204" charset="0"/>
              </a:rPr>
              <a:t> de les </a:t>
            </a:r>
            <a:r>
              <a:rPr lang="es-ES" b="1">
                <a:latin typeface="Barlow Light" panose="020B0604020202020204" charset="0"/>
              </a:rPr>
              <a:t>hemorràgies</a:t>
            </a:r>
            <a:r>
              <a:rPr lang="es-ES">
                <a:latin typeface="Barlow Light" panose="020B0604020202020204" charset="0"/>
              </a:rPr>
              <a:t>.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g"/>
            </a:pPr>
            <a:r>
              <a:rPr lang="es-ES" u="sng">
                <a:latin typeface="Barlow Light" panose="020B0604020202020204" charset="0"/>
              </a:rPr>
              <a:t>Regulació</a:t>
            </a:r>
            <a:r>
              <a:rPr lang="es-ES">
                <a:latin typeface="Barlow Light" panose="020B0604020202020204" charset="0"/>
              </a:rPr>
              <a:t> de la </a:t>
            </a:r>
            <a:r>
              <a:rPr lang="es-ES" b="1">
                <a:latin typeface="Barlow Light" panose="020B0604020202020204" charset="0"/>
              </a:rPr>
              <a:t>temperatura corporal</a:t>
            </a:r>
            <a:r>
              <a:rPr lang="es-ES">
                <a:latin typeface="Barlow Light" panose="020B0604020202020204" charset="0"/>
              </a:rPr>
              <a:t>.</a:t>
            </a:r>
            <a:endParaRPr lang="es-ES" u="sng">
              <a:latin typeface="Barlow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1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adroTexto 89">
            <a:extLst>
              <a:ext uri="{FF2B5EF4-FFF2-40B4-BE49-F238E27FC236}">
                <a16:creationId xmlns:a16="http://schemas.microsoft.com/office/drawing/2014/main" id="{1BDFC14C-0B2B-40D0-BC12-B4FD3075E93C}"/>
              </a:ext>
            </a:extLst>
          </p:cNvPr>
          <p:cNvSpPr txBox="1"/>
          <p:nvPr/>
        </p:nvSpPr>
        <p:spPr>
          <a:xfrm>
            <a:off x="8007300" y="2708369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chemeClr val="accent6"/>
                </a:solidFill>
                <a:latin typeface="+mn-lt"/>
              </a:rPr>
              <a:t>vena</a:t>
            </a:r>
          </a:p>
        </p:txBody>
      </p:sp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164678" y="96375"/>
            <a:ext cx="8465127" cy="7031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s-ES"/>
              <a:t>ELS VASOS SANGUINIS</a:t>
            </a:r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164678" y="993427"/>
            <a:ext cx="8686798" cy="3779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1">
                <a:solidFill>
                  <a:schemeClr val="accent1"/>
                </a:solidFill>
              </a:rPr>
              <a:t>TIPUS:</a:t>
            </a:r>
          </a:p>
          <a:p>
            <a:pPr marL="360363" indent="-180975">
              <a:buSzPct val="100000"/>
            </a:pPr>
            <a:r>
              <a:rPr lang="es-ES" sz="1400" b="1" u="heavy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ARTÈRIES</a:t>
            </a:r>
            <a:r>
              <a:rPr lang="es-ES" sz="1400" b="1">
                <a:solidFill>
                  <a:srgbClr val="000000"/>
                </a:solidFill>
              </a:rPr>
              <a:t>:</a:t>
            </a:r>
          </a:p>
          <a:p>
            <a:pPr marL="720725" lvl="1" indent="-180975">
              <a:buSzPct val="100000"/>
            </a:pPr>
            <a:r>
              <a:rPr lang="es-ES" sz="1400">
                <a:solidFill>
                  <a:srgbClr val="000000"/>
                </a:solidFill>
              </a:rPr>
              <a:t>Condueixen la </a:t>
            </a:r>
            <a:r>
              <a:rPr lang="es-ES" sz="1400" b="1">
                <a:solidFill>
                  <a:srgbClr val="000000"/>
                </a:solidFill>
              </a:rPr>
              <a:t>sang</a:t>
            </a:r>
            <a:r>
              <a:rPr lang="es-ES" sz="1400">
                <a:solidFill>
                  <a:srgbClr val="000000"/>
                </a:solidFill>
              </a:rPr>
              <a:t> del cor fins els </a:t>
            </a:r>
            <a:r>
              <a:rPr lang="es-ES" sz="1400" b="1">
                <a:solidFill>
                  <a:srgbClr val="000000"/>
                </a:solidFill>
              </a:rPr>
              <a:t>òrgans</a:t>
            </a:r>
            <a:r>
              <a:rPr lang="es-ES" sz="1400">
                <a:solidFill>
                  <a:srgbClr val="000000"/>
                </a:solidFill>
              </a:rPr>
              <a:t>.</a:t>
            </a:r>
          </a:p>
          <a:p>
            <a:pPr marL="720725" lvl="1" indent="-180975">
              <a:buSzPct val="100000"/>
            </a:pPr>
            <a:r>
              <a:rPr lang="es-ES" sz="1400">
                <a:solidFill>
                  <a:srgbClr val="000000"/>
                </a:solidFill>
              </a:rPr>
              <a:t>Es </a:t>
            </a:r>
            <a:r>
              <a:rPr lang="es-ES" sz="1400" u="sng">
                <a:solidFill>
                  <a:srgbClr val="000000"/>
                </a:solidFill>
              </a:rPr>
              <a:t>ramifiquen</a:t>
            </a:r>
            <a:r>
              <a:rPr lang="es-ES" sz="1400">
                <a:solidFill>
                  <a:srgbClr val="000000"/>
                </a:solidFill>
              </a:rPr>
              <a:t> en </a:t>
            </a:r>
            <a:r>
              <a:rPr lang="es-ES" sz="1400" b="1">
                <a:solidFill>
                  <a:schemeClr val="accent1"/>
                </a:solidFill>
              </a:rPr>
              <a:t>arteríoles</a:t>
            </a:r>
            <a:r>
              <a:rPr lang="es-ES" sz="1400">
                <a:solidFill>
                  <a:srgbClr val="000000"/>
                </a:solidFill>
              </a:rPr>
              <a:t>.</a:t>
            </a:r>
          </a:p>
          <a:p>
            <a:pPr marL="720725" lvl="1" indent="-180975">
              <a:buSzPct val="100000"/>
            </a:pPr>
            <a:r>
              <a:rPr lang="es-ES" sz="1400">
                <a:solidFill>
                  <a:srgbClr val="000000"/>
                </a:solidFill>
              </a:rPr>
              <a:t>Les parets són </a:t>
            </a:r>
            <a:r>
              <a:rPr lang="es-ES" sz="1400" b="1">
                <a:solidFill>
                  <a:srgbClr val="000000"/>
                </a:solidFill>
              </a:rPr>
              <a:t>gruixudes</a:t>
            </a:r>
            <a:r>
              <a:rPr lang="es-ES" sz="1400">
                <a:solidFill>
                  <a:srgbClr val="000000"/>
                </a:solidFill>
              </a:rPr>
              <a:t>, </a:t>
            </a:r>
            <a:r>
              <a:rPr lang="es-ES" sz="1400" b="1">
                <a:solidFill>
                  <a:srgbClr val="000000"/>
                </a:solidFill>
              </a:rPr>
              <a:t>resistents</a:t>
            </a:r>
            <a:r>
              <a:rPr lang="es-ES" sz="1400">
                <a:solidFill>
                  <a:srgbClr val="000000"/>
                </a:solidFill>
              </a:rPr>
              <a:t> i </a:t>
            </a:r>
            <a:r>
              <a:rPr lang="es-ES" sz="1400" b="1">
                <a:solidFill>
                  <a:srgbClr val="000000"/>
                </a:solidFill>
              </a:rPr>
              <a:t>elàstiques</a:t>
            </a:r>
            <a:r>
              <a:rPr lang="es-ES" sz="1400">
                <a:solidFill>
                  <a:srgbClr val="000000"/>
                </a:solidFill>
              </a:rPr>
              <a:t> per suportar la </a:t>
            </a:r>
            <a:r>
              <a:rPr lang="es-ES" sz="1400" u="sng">
                <a:solidFill>
                  <a:srgbClr val="000000"/>
                </a:solidFill>
              </a:rPr>
              <a:t>pressió arterial</a:t>
            </a:r>
            <a:r>
              <a:rPr lang="es-ES" sz="1400">
                <a:solidFill>
                  <a:srgbClr val="000000"/>
                </a:solidFill>
              </a:rPr>
              <a:t> per l’impuls del cor.</a:t>
            </a:r>
          </a:p>
          <a:p>
            <a:pPr marL="360363" indent="-180975">
              <a:buSzPct val="100000"/>
            </a:pPr>
            <a:r>
              <a:rPr lang="es-ES" sz="1400" b="1" u="heavy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VENES</a:t>
            </a:r>
            <a:r>
              <a:rPr lang="es-ES" sz="1400" b="1">
                <a:solidFill>
                  <a:srgbClr val="000000"/>
                </a:solidFill>
              </a:rPr>
              <a:t>:</a:t>
            </a:r>
            <a:endParaRPr lang="es-ES" sz="1400">
              <a:solidFill>
                <a:srgbClr val="000000"/>
              </a:solidFill>
            </a:endParaRPr>
          </a:p>
          <a:p>
            <a:pPr marL="720725" lvl="1" indent="-180975">
              <a:buSzPct val="100000"/>
            </a:pPr>
            <a:r>
              <a:rPr lang="es-ES" sz="1400">
                <a:solidFill>
                  <a:srgbClr val="000000"/>
                </a:solidFill>
              </a:rPr>
              <a:t>Condueixen la </a:t>
            </a:r>
            <a:r>
              <a:rPr lang="es-ES" sz="1400" b="1">
                <a:solidFill>
                  <a:srgbClr val="000000"/>
                </a:solidFill>
              </a:rPr>
              <a:t>sang</a:t>
            </a:r>
            <a:r>
              <a:rPr lang="es-ES" sz="1400">
                <a:solidFill>
                  <a:srgbClr val="000000"/>
                </a:solidFill>
              </a:rPr>
              <a:t> dels </a:t>
            </a:r>
            <a:r>
              <a:rPr lang="es-ES" sz="1400" b="1">
                <a:solidFill>
                  <a:srgbClr val="000000"/>
                </a:solidFill>
              </a:rPr>
              <a:t>òrgans</a:t>
            </a:r>
            <a:r>
              <a:rPr lang="es-ES" sz="1400">
                <a:solidFill>
                  <a:srgbClr val="000000"/>
                </a:solidFill>
              </a:rPr>
              <a:t> fins el </a:t>
            </a:r>
            <a:r>
              <a:rPr lang="es-ES" sz="1400" b="1">
                <a:solidFill>
                  <a:srgbClr val="000000"/>
                </a:solidFill>
              </a:rPr>
              <a:t>cor</a:t>
            </a:r>
            <a:r>
              <a:rPr lang="es-ES" sz="1400">
                <a:solidFill>
                  <a:srgbClr val="000000"/>
                </a:solidFill>
              </a:rPr>
              <a:t>.</a:t>
            </a:r>
          </a:p>
          <a:p>
            <a:pPr marL="720725" lvl="1" indent="-180975">
              <a:buSzPct val="100000"/>
            </a:pPr>
            <a:r>
              <a:rPr lang="es-ES" sz="1400">
                <a:solidFill>
                  <a:srgbClr val="000000"/>
                </a:solidFill>
              </a:rPr>
              <a:t>Es </a:t>
            </a:r>
            <a:r>
              <a:rPr lang="es-ES" sz="1400" u="sng">
                <a:solidFill>
                  <a:srgbClr val="000000"/>
                </a:solidFill>
              </a:rPr>
              <a:t>ramifiquen</a:t>
            </a:r>
            <a:r>
              <a:rPr lang="es-ES" sz="1400">
                <a:solidFill>
                  <a:srgbClr val="000000"/>
                </a:solidFill>
              </a:rPr>
              <a:t> en </a:t>
            </a:r>
            <a:r>
              <a:rPr lang="es-ES" sz="1400" b="1">
                <a:solidFill>
                  <a:schemeClr val="accent1"/>
                </a:solidFill>
              </a:rPr>
              <a:t>vènules</a:t>
            </a:r>
            <a:r>
              <a:rPr lang="es-ES" sz="1400">
                <a:solidFill>
                  <a:srgbClr val="000000"/>
                </a:solidFill>
              </a:rPr>
              <a:t>.</a:t>
            </a:r>
          </a:p>
          <a:p>
            <a:pPr marL="720725" lvl="1" indent="-180975">
              <a:buSzPct val="100000"/>
            </a:pPr>
            <a:r>
              <a:rPr lang="es-ES" sz="1400">
                <a:solidFill>
                  <a:srgbClr val="000000"/>
                </a:solidFill>
              </a:rPr>
              <a:t>Les parets són més </a:t>
            </a:r>
            <a:r>
              <a:rPr lang="es-ES" sz="1400" b="1">
                <a:solidFill>
                  <a:srgbClr val="000000"/>
                </a:solidFill>
              </a:rPr>
              <a:t>fines</a:t>
            </a:r>
            <a:r>
              <a:rPr lang="es-ES" sz="1400">
                <a:solidFill>
                  <a:srgbClr val="000000"/>
                </a:solidFill>
              </a:rPr>
              <a:t> ja que suporten </a:t>
            </a:r>
            <a:r>
              <a:rPr lang="es-ES" sz="1400" u="sng">
                <a:solidFill>
                  <a:srgbClr val="000000"/>
                </a:solidFill>
              </a:rPr>
              <a:t>menys pressió</a:t>
            </a:r>
            <a:r>
              <a:rPr lang="es-ES" sz="1400">
                <a:solidFill>
                  <a:srgbClr val="000000"/>
                </a:solidFill>
              </a:rPr>
              <a:t>.</a:t>
            </a:r>
          </a:p>
          <a:p>
            <a:pPr marL="720725" lvl="1" indent="-180975">
              <a:buSzPct val="100000"/>
            </a:pPr>
            <a:r>
              <a:rPr lang="es-ES" sz="1400">
                <a:solidFill>
                  <a:srgbClr val="000000"/>
                </a:solidFill>
              </a:rPr>
              <a:t>Contenen </a:t>
            </a:r>
            <a:r>
              <a:rPr lang="es-ES" sz="1400" b="1">
                <a:solidFill>
                  <a:srgbClr val="000000"/>
                </a:solidFill>
              </a:rPr>
              <a:t>vàlvules</a:t>
            </a:r>
            <a:r>
              <a:rPr lang="es-ES" sz="1400">
                <a:solidFill>
                  <a:srgbClr val="000000"/>
                </a:solidFill>
              </a:rPr>
              <a:t> per evitar el </a:t>
            </a:r>
            <a:r>
              <a:rPr lang="es-ES" sz="1400" u="sng">
                <a:solidFill>
                  <a:srgbClr val="000000"/>
                </a:solidFill>
              </a:rPr>
              <a:t>retorn sanguini</a:t>
            </a:r>
            <a:r>
              <a:rPr lang="es-ES" sz="1400">
                <a:solidFill>
                  <a:srgbClr val="000000"/>
                </a:solidFill>
              </a:rPr>
              <a:t>.</a:t>
            </a:r>
          </a:p>
          <a:p>
            <a:pPr marL="263525" indent="-180975">
              <a:buSzPct val="100000"/>
            </a:pPr>
            <a:r>
              <a:rPr lang="es-ES" sz="1400" b="1" u="heavy">
                <a:solidFill>
                  <a:srgbClr val="000000"/>
                </a:solidFill>
                <a:uFill>
                  <a:solidFill>
                    <a:schemeClr val="accent1"/>
                  </a:solidFill>
                </a:uFill>
              </a:rPr>
              <a:t>CAPIL·LARS</a:t>
            </a:r>
            <a:r>
              <a:rPr lang="es-ES" sz="1400" b="1">
                <a:solidFill>
                  <a:srgbClr val="000000"/>
                </a:solidFill>
              </a:rPr>
              <a:t>:</a:t>
            </a:r>
            <a:endParaRPr lang="es-ES" sz="1400">
              <a:solidFill>
                <a:srgbClr val="000000"/>
              </a:solidFill>
            </a:endParaRPr>
          </a:p>
          <a:p>
            <a:pPr marL="720725" lvl="1" indent="-180975">
              <a:buSzPct val="100000"/>
            </a:pPr>
            <a:r>
              <a:rPr lang="es-ES" sz="1400">
                <a:solidFill>
                  <a:srgbClr val="000000"/>
                </a:solidFill>
              </a:rPr>
              <a:t>Vasos més </a:t>
            </a:r>
            <a:r>
              <a:rPr lang="es-ES" sz="1400" b="1">
                <a:solidFill>
                  <a:srgbClr val="000000"/>
                </a:solidFill>
              </a:rPr>
              <a:t>fins</a:t>
            </a:r>
            <a:r>
              <a:rPr lang="es-ES" sz="1400">
                <a:solidFill>
                  <a:srgbClr val="000000"/>
                </a:solidFill>
              </a:rPr>
              <a:t>.</a:t>
            </a:r>
          </a:p>
          <a:p>
            <a:pPr marL="720725" lvl="1" indent="-180975">
              <a:buSzPct val="100000"/>
            </a:pPr>
            <a:r>
              <a:rPr lang="es-ES" sz="1400">
                <a:solidFill>
                  <a:srgbClr val="000000"/>
                </a:solidFill>
              </a:rPr>
              <a:t>Formen una </a:t>
            </a:r>
            <a:r>
              <a:rPr lang="es-ES" sz="1400" b="1">
                <a:solidFill>
                  <a:srgbClr val="000000"/>
                </a:solidFill>
              </a:rPr>
              <a:t>xarxa</a:t>
            </a:r>
            <a:r>
              <a:rPr lang="es-ES" sz="1400">
                <a:solidFill>
                  <a:srgbClr val="000000"/>
                </a:solidFill>
              </a:rPr>
              <a:t> entre les </a:t>
            </a:r>
            <a:r>
              <a:rPr lang="es-ES" sz="1400" u="sng">
                <a:solidFill>
                  <a:srgbClr val="000000"/>
                </a:solidFill>
              </a:rPr>
              <a:t>artèries</a:t>
            </a:r>
            <a:r>
              <a:rPr lang="es-ES" sz="1400">
                <a:solidFill>
                  <a:srgbClr val="000000"/>
                </a:solidFill>
              </a:rPr>
              <a:t> i les </a:t>
            </a:r>
            <a:r>
              <a:rPr lang="es-ES" sz="1400" u="sng">
                <a:solidFill>
                  <a:srgbClr val="000000"/>
                </a:solidFill>
              </a:rPr>
              <a:t>venes</a:t>
            </a:r>
            <a:r>
              <a:rPr lang="es-ES" sz="1400">
                <a:solidFill>
                  <a:srgbClr val="000000"/>
                </a:solidFill>
              </a:rPr>
              <a:t>.</a:t>
            </a:r>
          </a:p>
          <a:p>
            <a:pPr marL="720725" lvl="1" indent="-180975">
              <a:buSzPct val="100000"/>
            </a:pPr>
            <a:r>
              <a:rPr lang="es-ES" sz="1400">
                <a:solidFill>
                  <a:srgbClr val="000000"/>
                </a:solidFill>
              </a:rPr>
              <a:t>Les parets poseeixen una capa de </a:t>
            </a:r>
            <a:r>
              <a:rPr lang="es-ES" sz="1400" b="1">
                <a:solidFill>
                  <a:srgbClr val="000000"/>
                </a:solidFill>
              </a:rPr>
              <a:t>cèl·lules planes</a:t>
            </a:r>
            <a:r>
              <a:rPr lang="es-ES" sz="1400">
                <a:solidFill>
                  <a:srgbClr val="000000"/>
                </a:solidFill>
              </a:rPr>
              <a:t> (</a:t>
            </a:r>
            <a:r>
              <a:rPr lang="es-ES" sz="1400" b="1">
                <a:solidFill>
                  <a:schemeClr val="accent1"/>
                </a:solidFill>
              </a:rPr>
              <a:t>endoteli capi·lar</a:t>
            </a:r>
            <a:r>
              <a:rPr lang="es-ES" sz="1400">
                <a:solidFill>
                  <a:srgbClr val="000000"/>
                </a:solidFill>
              </a:rPr>
              <a:t>) </a:t>
            </a:r>
            <a:r>
              <a:rPr lang="es-ES" sz="140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s-ES" sz="1400" b="1">
                <a:solidFill>
                  <a:srgbClr val="000000"/>
                </a:solidFill>
                <a:sym typeface="Wingdings" panose="05000000000000000000" pitchFamily="2" charset="2"/>
              </a:rPr>
              <a:t>bescanvi de substàncies</a:t>
            </a:r>
            <a:r>
              <a:rPr lang="es-ES" sz="1400">
                <a:solidFill>
                  <a:srgbClr val="000000"/>
                </a:solidFill>
                <a:sym typeface="Wingdings" panose="05000000000000000000" pitchFamily="2" charset="2"/>
              </a:rPr>
              <a:t> (nutrients, substàncies de rebuig, oxígen, diòxid de carboni...).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B86EA86-5072-4221-9CF7-74D72553FD68}"/>
              </a:ext>
            </a:extLst>
          </p:cNvPr>
          <p:cNvSpPr/>
          <p:nvPr/>
        </p:nvSpPr>
        <p:spPr>
          <a:xfrm>
            <a:off x="457199" y="744114"/>
            <a:ext cx="8091053" cy="364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>
                <a:solidFill>
                  <a:schemeClr val="tx1"/>
                </a:solidFill>
                <a:latin typeface="Barlow Light" panose="020B0604020202020204" charset="0"/>
              </a:rPr>
              <a:t>Els </a:t>
            </a:r>
            <a:r>
              <a:rPr lang="es-ES" b="1">
                <a:solidFill>
                  <a:schemeClr val="tx1"/>
                </a:solidFill>
                <a:latin typeface="Barlow Light" panose="020B0604020202020204" charset="0"/>
              </a:rPr>
              <a:t>vasos sanguinis</a:t>
            </a:r>
            <a:r>
              <a:rPr lang="es-ES">
                <a:solidFill>
                  <a:schemeClr val="tx1"/>
                </a:solidFill>
                <a:latin typeface="Barlow Light" panose="020B0604020202020204" charset="0"/>
              </a:rPr>
              <a:t> són els </a:t>
            </a:r>
            <a:r>
              <a:rPr lang="es-ES" b="1">
                <a:solidFill>
                  <a:schemeClr val="tx1"/>
                </a:solidFill>
                <a:latin typeface="Barlow Light" panose="020B0604020202020204" charset="0"/>
              </a:rPr>
              <a:t>conductes</a:t>
            </a:r>
            <a:r>
              <a:rPr lang="es-ES">
                <a:solidFill>
                  <a:schemeClr val="tx1"/>
                </a:solidFill>
                <a:latin typeface="Barlow Light" panose="020B0604020202020204" charset="0"/>
              </a:rPr>
              <a:t> pels quals </a:t>
            </a:r>
            <a:r>
              <a:rPr lang="es-ES" b="1">
                <a:solidFill>
                  <a:schemeClr val="tx1"/>
                </a:solidFill>
                <a:latin typeface="Barlow Light" panose="020B0604020202020204" charset="0"/>
              </a:rPr>
              <a:t>circula la sang</a:t>
            </a:r>
            <a:r>
              <a:rPr lang="es-ES">
                <a:solidFill>
                  <a:schemeClr val="tx1"/>
                </a:solidFill>
                <a:latin typeface="Barlow Light" panose="020B0604020202020204" charset="0"/>
              </a:rPr>
              <a:t> que arriba a </a:t>
            </a:r>
            <a:r>
              <a:rPr lang="es-ES" u="sng">
                <a:solidFill>
                  <a:schemeClr val="tx1"/>
                </a:solidFill>
                <a:latin typeface="Barlow Light" panose="020B0604020202020204" charset="0"/>
              </a:rPr>
              <a:t>totes les cèl·lules del cos</a:t>
            </a:r>
            <a:r>
              <a:rPr lang="es-ES">
                <a:solidFill>
                  <a:schemeClr val="tx1"/>
                </a:solidFill>
                <a:latin typeface="Barlow Light" panose="020B0604020202020204" charset="0"/>
              </a:rPr>
              <a:t>.</a:t>
            </a:r>
          </a:p>
        </p:txBody>
      </p:sp>
      <p:pic>
        <p:nvPicPr>
          <p:cNvPr id="12" name="Gráfico 11" descr="Órgano: corazón">
            <a:extLst>
              <a:ext uri="{FF2B5EF4-FFF2-40B4-BE49-F238E27FC236}">
                <a16:creationId xmlns:a16="http://schemas.microsoft.com/office/drawing/2014/main" id="{5168AF0A-D16F-413C-873B-B358FD46D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5502" y="2376728"/>
            <a:ext cx="390044" cy="39004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2265DCC-F101-4947-8377-400246BCB5DD}"/>
              </a:ext>
            </a:extLst>
          </p:cNvPr>
          <p:cNvCxnSpPr>
            <a:cxnSpLocks/>
          </p:cNvCxnSpPr>
          <p:nvPr/>
        </p:nvCxnSpPr>
        <p:spPr>
          <a:xfrm>
            <a:off x="6370975" y="2690060"/>
            <a:ext cx="0" cy="193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C71C990-8131-44D5-B3B4-57AFB5ABFF0E}"/>
              </a:ext>
            </a:extLst>
          </p:cNvPr>
          <p:cNvCxnSpPr>
            <a:cxnSpLocks/>
          </p:cNvCxnSpPr>
          <p:nvPr/>
        </p:nvCxnSpPr>
        <p:spPr>
          <a:xfrm>
            <a:off x="6475942" y="2690060"/>
            <a:ext cx="0" cy="193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723EEE39-EBD7-488F-BE0E-08E2764E3FD1}"/>
              </a:ext>
            </a:extLst>
          </p:cNvPr>
          <p:cNvCxnSpPr>
            <a:cxnSpLocks/>
          </p:cNvCxnSpPr>
          <p:nvPr/>
        </p:nvCxnSpPr>
        <p:spPr>
          <a:xfrm flipH="1">
            <a:off x="5999018" y="2883158"/>
            <a:ext cx="371960" cy="290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902A3C01-5A91-4A90-B118-C9EB1366EA0C}"/>
              </a:ext>
            </a:extLst>
          </p:cNvPr>
          <p:cNvCxnSpPr>
            <a:cxnSpLocks/>
          </p:cNvCxnSpPr>
          <p:nvPr/>
        </p:nvCxnSpPr>
        <p:spPr>
          <a:xfrm flipH="1" flipV="1">
            <a:off x="6489800" y="2883160"/>
            <a:ext cx="395909" cy="290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058EE9F8-160B-4D16-9B5E-5FF4F8568505}"/>
              </a:ext>
            </a:extLst>
          </p:cNvPr>
          <p:cNvCxnSpPr>
            <a:cxnSpLocks/>
          </p:cNvCxnSpPr>
          <p:nvPr/>
        </p:nvCxnSpPr>
        <p:spPr>
          <a:xfrm flipH="1">
            <a:off x="6093066" y="3028380"/>
            <a:ext cx="277907" cy="221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DBA824A-B0AF-41B1-A082-F87E106BE5AB}"/>
              </a:ext>
            </a:extLst>
          </p:cNvPr>
          <p:cNvCxnSpPr>
            <a:cxnSpLocks/>
          </p:cNvCxnSpPr>
          <p:nvPr/>
        </p:nvCxnSpPr>
        <p:spPr>
          <a:xfrm flipH="1" flipV="1">
            <a:off x="6489795" y="3028380"/>
            <a:ext cx="298931" cy="2216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5E6C8FD1-3B2C-4AB5-AFB3-4225DA50B104}"/>
              </a:ext>
            </a:extLst>
          </p:cNvPr>
          <p:cNvCxnSpPr>
            <a:cxnSpLocks/>
          </p:cNvCxnSpPr>
          <p:nvPr/>
        </p:nvCxnSpPr>
        <p:spPr>
          <a:xfrm>
            <a:off x="6370973" y="3028380"/>
            <a:ext cx="0" cy="2616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0B8862C6-951A-4E81-8F5E-719D186613DD}"/>
              </a:ext>
            </a:extLst>
          </p:cNvPr>
          <p:cNvCxnSpPr>
            <a:cxnSpLocks/>
          </p:cNvCxnSpPr>
          <p:nvPr/>
        </p:nvCxnSpPr>
        <p:spPr>
          <a:xfrm>
            <a:off x="6489800" y="3028380"/>
            <a:ext cx="0" cy="2616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Gráfico 55" descr="Estómago">
            <a:extLst>
              <a:ext uri="{FF2B5EF4-FFF2-40B4-BE49-F238E27FC236}">
                <a16:creationId xmlns:a16="http://schemas.microsoft.com/office/drawing/2014/main" id="{F631CA03-DCF2-4B44-8EEE-90D2D6AC2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332525" y="3245757"/>
            <a:ext cx="286834" cy="282467"/>
          </a:xfrm>
          <a:prstGeom prst="rect">
            <a:avLst/>
          </a:prstGeom>
        </p:spPr>
      </p:pic>
      <p:pic>
        <p:nvPicPr>
          <p:cNvPr id="54" name="Gráfico 53" descr="Pulmones">
            <a:extLst>
              <a:ext uri="{FF2B5EF4-FFF2-40B4-BE49-F238E27FC236}">
                <a16:creationId xmlns:a16="http://schemas.microsoft.com/office/drawing/2014/main" id="{2033A2A1-CEB0-43AB-9F6E-5676CE8AF7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79105" y="3147466"/>
            <a:ext cx="342716" cy="342716"/>
          </a:xfrm>
          <a:prstGeom prst="rect">
            <a:avLst/>
          </a:prstGeom>
        </p:spPr>
      </p:pic>
      <p:pic>
        <p:nvPicPr>
          <p:cNvPr id="57" name="Gráfico 56" descr="Riñones">
            <a:extLst>
              <a:ext uri="{FF2B5EF4-FFF2-40B4-BE49-F238E27FC236}">
                <a16:creationId xmlns:a16="http://schemas.microsoft.com/office/drawing/2014/main" id="{AEE59C33-62F4-4110-ACD4-1FD9616D87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06541" y="3159184"/>
            <a:ext cx="278919" cy="278919"/>
          </a:xfrm>
          <a:prstGeom prst="rect">
            <a:avLst/>
          </a:prstGeom>
        </p:spPr>
      </p:pic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59529C25-8628-4507-8532-8124D695B973}"/>
              </a:ext>
            </a:extLst>
          </p:cNvPr>
          <p:cNvCxnSpPr>
            <a:cxnSpLocks/>
          </p:cNvCxnSpPr>
          <p:nvPr/>
        </p:nvCxnSpPr>
        <p:spPr>
          <a:xfrm flipH="1">
            <a:off x="6093066" y="2943268"/>
            <a:ext cx="299746" cy="2303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B6A57B23-2BAD-4706-B8FA-D7E40B0925F9}"/>
              </a:ext>
            </a:extLst>
          </p:cNvPr>
          <p:cNvCxnSpPr>
            <a:cxnSpLocks/>
          </p:cNvCxnSpPr>
          <p:nvPr/>
        </p:nvCxnSpPr>
        <p:spPr>
          <a:xfrm>
            <a:off x="6465021" y="2935097"/>
            <a:ext cx="258921" cy="194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3" name="Conector recto de flecha 192">
            <a:extLst>
              <a:ext uri="{FF2B5EF4-FFF2-40B4-BE49-F238E27FC236}">
                <a16:creationId xmlns:a16="http://schemas.microsoft.com/office/drawing/2014/main" id="{5D6F2B91-175B-47DA-AF9B-4840C30DCD93}"/>
              </a:ext>
            </a:extLst>
          </p:cNvPr>
          <p:cNvCxnSpPr/>
          <p:nvPr/>
        </p:nvCxnSpPr>
        <p:spPr>
          <a:xfrm>
            <a:off x="6420524" y="2925140"/>
            <a:ext cx="10736" cy="2904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" name="CuadroTexto 193">
            <a:extLst>
              <a:ext uri="{FF2B5EF4-FFF2-40B4-BE49-F238E27FC236}">
                <a16:creationId xmlns:a16="http://schemas.microsoft.com/office/drawing/2014/main" id="{1E4B5C56-0084-4E82-AA86-AE44EBB042D1}"/>
              </a:ext>
            </a:extLst>
          </p:cNvPr>
          <p:cNvSpPr txBox="1"/>
          <p:nvPr/>
        </p:nvSpPr>
        <p:spPr>
          <a:xfrm>
            <a:off x="6453953" y="2410637"/>
            <a:ext cx="370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latin typeface="+mn-lt"/>
              </a:rPr>
              <a:t>cor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887F0A9F-AFDE-4203-82D1-E8D7F668BE24}"/>
              </a:ext>
            </a:extLst>
          </p:cNvPr>
          <p:cNvSpPr txBox="1"/>
          <p:nvPr/>
        </p:nvSpPr>
        <p:spPr>
          <a:xfrm>
            <a:off x="6202216" y="3451443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latin typeface="+mn-lt"/>
              </a:rPr>
              <a:t>òrgans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10F53856-F9DE-4E8A-B43A-3B716760B51F}"/>
              </a:ext>
            </a:extLst>
          </p:cNvPr>
          <p:cNvSpPr txBox="1"/>
          <p:nvPr/>
        </p:nvSpPr>
        <p:spPr>
          <a:xfrm>
            <a:off x="6439248" y="2664138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chemeClr val="accent1"/>
                </a:solidFill>
                <a:latin typeface="+mn-lt"/>
              </a:rPr>
              <a:t>artèria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326E5E06-8FB8-4E2E-9EDC-CBEEFBC920A0}"/>
              </a:ext>
            </a:extLst>
          </p:cNvPr>
          <p:cNvSpPr txBox="1"/>
          <p:nvPr/>
        </p:nvSpPr>
        <p:spPr>
          <a:xfrm>
            <a:off x="6715006" y="2897590"/>
            <a:ext cx="740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chemeClr val="accent1"/>
                </a:solidFill>
                <a:latin typeface="+mn-lt"/>
              </a:rPr>
              <a:t>arterioles</a:t>
            </a:r>
          </a:p>
        </p:txBody>
      </p:sp>
      <p:pic>
        <p:nvPicPr>
          <p:cNvPr id="73" name="Gráfico 72" descr="Órgano: corazón">
            <a:extLst>
              <a:ext uri="{FF2B5EF4-FFF2-40B4-BE49-F238E27FC236}">
                <a16:creationId xmlns:a16="http://schemas.microsoft.com/office/drawing/2014/main" id="{29D259A7-E2B7-480B-8260-0FBDE490A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3554" y="2420959"/>
            <a:ext cx="390044" cy="390044"/>
          </a:xfrm>
          <a:prstGeom prst="rect">
            <a:avLst/>
          </a:prstGeom>
        </p:spPr>
      </p:pic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86B6667E-5C2B-4514-8B24-DA1560538056}"/>
              </a:ext>
            </a:extLst>
          </p:cNvPr>
          <p:cNvCxnSpPr>
            <a:cxnSpLocks/>
          </p:cNvCxnSpPr>
          <p:nvPr/>
        </p:nvCxnSpPr>
        <p:spPr>
          <a:xfrm>
            <a:off x="7939027" y="2734291"/>
            <a:ext cx="0" cy="1930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7D88EB59-C255-4A54-B906-70CF653AA55C}"/>
              </a:ext>
            </a:extLst>
          </p:cNvPr>
          <p:cNvCxnSpPr>
            <a:cxnSpLocks/>
          </p:cNvCxnSpPr>
          <p:nvPr/>
        </p:nvCxnSpPr>
        <p:spPr>
          <a:xfrm>
            <a:off x="8043994" y="2734291"/>
            <a:ext cx="0" cy="19309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AC5EE78D-3E47-434F-8D72-05B0F676E271}"/>
              </a:ext>
            </a:extLst>
          </p:cNvPr>
          <p:cNvCxnSpPr>
            <a:cxnSpLocks/>
          </p:cNvCxnSpPr>
          <p:nvPr/>
        </p:nvCxnSpPr>
        <p:spPr>
          <a:xfrm flipH="1">
            <a:off x="7567070" y="2927389"/>
            <a:ext cx="371960" cy="29044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B06585B2-6322-492A-96E1-B562379E2F4A}"/>
              </a:ext>
            </a:extLst>
          </p:cNvPr>
          <p:cNvCxnSpPr>
            <a:cxnSpLocks/>
          </p:cNvCxnSpPr>
          <p:nvPr/>
        </p:nvCxnSpPr>
        <p:spPr>
          <a:xfrm flipH="1" flipV="1">
            <a:off x="8057852" y="2927391"/>
            <a:ext cx="395909" cy="29044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5A8C5C30-AB98-43BD-B807-27891F9D228A}"/>
              </a:ext>
            </a:extLst>
          </p:cNvPr>
          <p:cNvCxnSpPr>
            <a:cxnSpLocks/>
          </p:cNvCxnSpPr>
          <p:nvPr/>
        </p:nvCxnSpPr>
        <p:spPr>
          <a:xfrm flipH="1">
            <a:off x="7661118" y="3072611"/>
            <a:ext cx="277907" cy="22160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C5414E4E-0992-42D3-A15B-C32350EF0FEA}"/>
              </a:ext>
            </a:extLst>
          </p:cNvPr>
          <p:cNvCxnSpPr>
            <a:cxnSpLocks/>
          </p:cNvCxnSpPr>
          <p:nvPr/>
        </p:nvCxnSpPr>
        <p:spPr>
          <a:xfrm flipH="1" flipV="1">
            <a:off x="8057847" y="3072611"/>
            <a:ext cx="298931" cy="22160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8025FE9F-E868-49AF-B4D5-0D6F4FA17CDD}"/>
              </a:ext>
            </a:extLst>
          </p:cNvPr>
          <p:cNvCxnSpPr>
            <a:cxnSpLocks/>
          </p:cNvCxnSpPr>
          <p:nvPr/>
        </p:nvCxnSpPr>
        <p:spPr>
          <a:xfrm>
            <a:off x="7939025" y="3072611"/>
            <a:ext cx="0" cy="26160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B43D5627-0551-466B-9770-77A01F8C1AF7}"/>
              </a:ext>
            </a:extLst>
          </p:cNvPr>
          <p:cNvCxnSpPr>
            <a:cxnSpLocks/>
          </p:cNvCxnSpPr>
          <p:nvPr/>
        </p:nvCxnSpPr>
        <p:spPr>
          <a:xfrm>
            <a:off x="8057852" y="3072611"/>
            <a:ext cx="0" cy="26161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2" name="Gráfico 81" descr="Estómago">
            <a:extLst>
              <a:ext uri="{FF2B5EF4-FFF2-40B4-BE49-F238E27FC236}">
                <a16:creationId xmlns:a16="http://schemas.microsoft.com/office/drawing/2014/main" id="{9EE652E8-730B-42BB-8F80-231DC292E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900577" y="3289988"/>
            <a:ext cx="286834" cy="282467"/>
          </a:xfrm>
          <a:prstGeom prst="rect">
            <a:avLst/>
          </a:prstGeom>
        </p:spPr>
      </p:pic>
      <p:pic>
        <p:nvPicPr>
          <p:cNvPr id="83" name="Gráfico 82" descr="Pulmones">
            <a:extLst>
              <a:ext uri="{FF2B5EF4-FFF2-40B4-BE49-F238E27FC236}">
                <a16:creationId xmlns:a16="http://schemas.microsoft.com/office/drawing/2014/main" id="{2D43E725-6796-480E-82D4-4ACA65B4A3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47157" y="3191697"/>
            <a:ext cx="342716" cy="342716"/>
          </a:xfrm>
          <a:prstGeom prst="rect">
            <a:avLst/>
          </a:prstGeom>
        </p:spPr>
      </p:pic>
      <p:pic>
        <p:nvPicPr>
          <p:cNvPr id="84" name="Gráfico 83" descr="Riñones">
            <a:extLst>
              <a:ext uri="{FF2B5EF4-FFF2-40B4-BE49-F238E27FC236}">
                <a16:creationId xmlns:a16="http://schemas.microsoft.com/office/drawing/2014/main" id="{8278FE6A-32B1-4FAD-AD1D-5E9E3E35A3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74593" y="3203415"/>
            <a:ext cx="278919" cy="278919"/>
          </a:xfrm>
          <a:prstGeom prst="rect">
            <a:avLst/>
          </a:prstGeom>
        </p:spPr>
      </p:pic>
      <p:cxnSp>
        <p:nvCxnSpPr>
          <p:cNvPr id="85" name="Conector recto de flecha 84">
            <a:extLst>
              <a:ext uri="{FF2B5EF4-FFF2-40B4-BE49-F238E27FC236}">
                <a16:creationId xmlns:a16="http://schemas.microsoft.com/office/drawing/2014/main" id="{1A855F06-0485-4F05-9339-994EA2E1A8FD}"/>
              </a:ext>
            </a:extLst>
          </p:cNvPr>
          <p:cNvCxnSpPr>
            <a:cxnSpLocks/>
          </p:cNvCxnSpPr>
          <p:nvPr/>
        </p:nvCxnSpPr>
        <p:spPr>
          <a:xfrm flipV="1">
            <a:off x="7675827" y="2991927"/>
            <a:ext cx="274946" cy="2173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Conector recto de flecha 85">
            <a:extLst>
              <a:ext uri="{FF2B5EF4-FFF2-40B4-BE49-F238E27FC236}">
                <a16:creationId xmlns:a16="http://schemas.microsoft.com/office/drawing/2014/main" id="{98114D91-EA93-47D6-9938-2F7DD7BBE55B}"/>
              </a:ext>
            </a:extLst>
          </p:cNvPr>
          <p:cNvCxnSpPr>
            <a:cxnSpLocks/>
          </p:cNvCxnSpPr>
          <p:nvPr/>
        </p:nvCxnSpPr>
        <p:spPr>
          <a:xfrm flipH="1" flipV="1">
            <a:off x="8050186" y="2983628"/>
            <a:ext cx="237046" cy="193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Conector recto de flecha 86">
            <a:extLst>
              <a:ext uri="{FF2B5EF4-FFF2-40B4-BE49-F238E27FC236}">
                <a16:creationId xmlns:a16="http://schemas.microsoft.com/office/drawing/2014/main" id="{C220820A-ECFD-4BA5-99A0-8539FB688A19}"/>
              </a:ext>
            </a:extLst>
          </p:cNvPr>
          <p:cNvCxnSpPr>
            <a:cxnSpLocks/>
          </p:cNvCxnSpPr>
          <p:nvPr/>
        </p:nvCxnSpPr>
        <p:spPr>
          <a:xfrm flipH="1" flipV="1">
            <a:off x="7996730" y="2974303"/>
            <a:ext cx="7104" cy="2714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CuadroTexto 87">
            <a:extLst>
              <a:ext uri="{FF2B5EF4-FFF2-40B4-BE49-F238E27FC236}">
                <a16:creationId xmlns:a16="http://schemas.microsoft.com/office/drawing/2014/main" id="{8573A7FB-6DF7-456B-A232-42072C2E7C11}"/>
              </a:ext>
            </a:extLst>
          </p:cNvPr>
          <p:cNvSpPr txBox="1"/>
          <p:nvPr/>
        </p:nvSpPr>
        <p:spPr>
          <a:xfrm>
            <a:off x="8022005" y="2454868"/>
            <a:ext cx="370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latin typeface="+mn-lt"/>
              </a:rPr>
              <a:t>cor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5FBB81AE-3E6B-4D53-91AA-079BBF751284}"/>
              </a:ext>
            </a:extLst>
          </p:cNvPr>
          <p:cNvSpPr txBox="1"/>
          <p:nvPr/>
        </p:nvSpPr>
        <p:spPr>
          <a:xfrm>
            <a:off x="7770268" y="3495674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latin typeface="+mn-lt"/>
              </a:rPr>
              <a:t>òrgans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5F0F44A6-60F9-4A86-A8A2-5BAC8D3EAFAC}"/>
              </a:ext>
            </a:extLst>
          </p:cNvPr>
          <p:cNvSpPr txBox="1"/>
          <p:nvPr/>
        </p:nvSpPr>
        <p:spPr>
          <a:xfrm>
            <a:off x="8283058" y="2941821"/>
            <a:ext cx="740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chemeClr val="accent6"/>
                </a:solidFill>
                <a:latin typeface="+mn-lt"/>
              </a:rPr>
              <a:t>arterioles</a:t>
            </a:r>
          </a:p>
        </p:txBody>
      </p:sp>
    </p:spTree>
    <p:extLst>
      <p:ext uri="{BB962C8B-B14F-4D97-AF65-F5344CB8AC3E}">
        <p14:creationId xmlns:p14="http://schemas.microsoft.com/office/powerpoint/2010/main" val="73018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 descr="Órgano: corazón">
            <a:extLst>
              <a:ext uri="{FF2B5EF4-FFF2-40B4-BE49-F238E27FC236}">
                <a16:creationId xmlns:a16="http://schemas.microsoft.com/office/drawing/2014/main" id="{4A0257B1-A5D3-46E3-AF6C-7AFF14C04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77070"/>
            <a:ext cx="2844990" cy="2844990"/>
          </a:xfrm>
          <a:prstGeom prst="rect">
            <a:avLst/>
          </a:prstGeom>
        </p:spPr>
      </p:pic>
      <p:pic>
        <p:nvPicPr>
          <p:cNvPr id="6" name="Gráfico 5" descr="Estómago">
            <a:extLst>
              <a:ext uri="{FF2B5EF4-FFF2-40B4-BE49-F238E27FC236}">
                <a16:creationId xmlns:a16="http://schemas.microsoft.com/office/drawing/2014/main" id="{CC5BCE4C-9C59-44BD-95A0-2DFAD8F60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459666" y="861658"/>
            <a:ext cx="3049715" cy="3003281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0312CBF-9FF7-44CE-9A00-1268278D9E52}"/>
              </a:ext>
            </a:extLst>
          </p:cNvPr>
          <p:cNvCxnSpPr/>
          <p:nvPr/>
        </p:nvCxnSpPr>
        <p:spPr>
          <a:xfrm>
            <a:off x="2020644" y="2103198"/>
            <a:ext cx="10321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0F554F3-3B82-49DB-BCDC-655E91890BF6}"/>
              </a:ext>
            </a:extLst>
          </p:cNvPr>
          <p:cNvCxnSpPr/>
          <p:nvPr/>
        </p:nvCxnSpPr>
        <p:spPr>
          <a:xfrm>
            <a:off x="2020644" y="2608888"/>
            <a:ext cx="10321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2F5B14D-5238-40B1-BEC1-9FFAD22051C3}"/>
              </a:ext>
            </a:extLst>
          </p:cNvPr>
          <p:cNvCxnSpPr>
            <a:cxnSpLocks/>
          </p:cNvCxnSpPr>
          <p:nvPr/>
        </p:nvCxnSpPr>
        <p:spPr>
          <a:xfrm flipV="1">
            <a:off x="3052808" y="2619284"/>
            <a:ext cx="0" cy="5645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5E8D04D6-0F50-404F-8712-0F47FD066F00}"/>
              </a:ext>
            </a:extLst>
          </p:cNvPr>
          <p:cNvCxnSpPr>
            <a:cxnSpLocks/>
          </p:cNvCxnSpPr>
          <p:nvPr/>
        </p:nvCxnSpPr>
        <p:spPr>
          <a:xfrm>
            <a:off x="3032026" y="3183852"/>
            <a:ext cx="153092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D929697F-3065-4B13-B0DE-0EE8A5543122}"/>
              </a:ext>
            </a:extLst>
          </p:cNvPr>
          <p:cNvCxnSpPr>
            <a:cxnSpLocks/>
          </p:cNvCxnSpPr>
          <p:nvPr/>
        </p:nvCxnSpPr>
        <p:spPr>
          <a:xfrm>
            <a:off x="3239844" y="2608888"/>
            <a:ext cx="13231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896A8A4C-AD77-4E87-B385-43FA0FDEDA6B}"/>
              </a:ext>
            </a:extLst>
          </p:cNvPr>
          <p:cNvCxnSpPr>
            <a:cxnSpLocks/>
          </p:cNvCxnSpPr>
          <p:nvPr/>
        </p:nvCxnSpPr>
        <p:spPr>
          <a:xfrm>
            <a:off x="3239844" y="2103198"/>
            <a:ext cx="13231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D4E21B2-EE1F-4A8C-A7D1-E8EB860785C3}"/>
              </a:ext>
            </a:extLst>
          </p:cNvPr>
          <p:cNvCxnSpPr>
            <a:cxnSpLocks/>
          </p:cNvCxnSpPr>
          <p:nvPr/>
        </p:nvCxnSpPr>
        <p:spPr>
          <a:xfrm>
            <a:off x="3032026" y="1538630"/>
            <a:ext cx="153092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56875964-C57F-423A-A34E-CA493AB0118F}"/>
              </a:ext>
            </a:extLst>
          </p:cNvPr>
          <p:cNvCxnSpPr>
            <a:cxnSpLocks/>
          </p:cNvCxnSpPr>
          <p:nvPr/>
        </p:nvCxnSpPr>
        <p:spPr>
          <a:xfrm flipV="1">
            <a:off x="3032026" y="1538630"/>
            <a:ext cx="0" cy="5645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A2EE9A67-2819-4690-9D9A-348E40064901}"/>
              </a:ext>
            </a:extLst>
          </p:cNvPr>
          <p:cNvCxnSpPr>
            <a:cxnSpLocks/>
          </p:cNvCxnSpPr>
          <p:nvPr/>
        </p:nvCxnSpPr>
        <p:spPr>
          <a:xfrm>
            <a:off x="4015698" y="1704884"/>
            <a:ext cx="54725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6A8F9DE8-C307-43A1-A722-2A412375D5D3}"/>
              </a:ext>
            </a:extLst>
          </p:cNvPr>
          <p:cNvCxnSpPr>
            <a:cxnSpLocks/>
          </p:cNvCxnSpPr>
          <p:nvPr/>
        </p:nvCxnSpPr>
        <p:spPr>
          <a:xfrm>
            <a:off x="4015698" y="1910969"/>
            <a:ext cx="54725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52464027-F3A8-420E-A7EA-B87F947FD9B0}"/>
              </a:ext>
            </a:extLst>
          </p:cNvPr>
          <p:cNvCxnSpPr>
            <a:cxnSpLocks/>
          </p:cNvCxnSpPr>
          <p:nvPr/>
        </p:nvCxnSpPr>
        <p:spPr>
          <a:xfrm>
            <a:off x="4015697" y="2245211"/>
            <a:ext cx="54725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6394254-1DB5-4DE3-8518-6C7741CAA2B8}"/>
              </a:ext>
            </a:extLst>
          </p:cNvPr>
          <p:cNvCxnSpPr>
            <a:cxnSpLocks/>
          </p:cNvCxnSpPr>
          <p:nvPr/>
        </p:nvCxnSpPr>
        <p:spPr>
          <a:xfrm>
            <a:off x="4015697" y="2451296"/>
            <a:ext cx="54725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7BA7ED0-0A4F-4F11-829E-FA274D5C8CE1}"/>
              </a:ext>
            </a:extLst>
          </p:cNvPr>
          <p:cNvCxnSpPr>
            <a:cxnSpLocks/>
          </p:cNvCxnSpPr>
          <p:nvPr/>
        </p:nvCxnSpPr>
        <p:spPr>
          <a:xfrm>
            <a:off x="4015696" y="2785539"/>
            <a:ext cx="54725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EF4332BA-DD76-417B-9E23-E9BB1B5C032F}"/>
              </a:ext>
            </a:extLst>
          </p:cNvPr>
          <p:cNvCxnSpPr>
            <a:cxnSpLocks/>
          </p:cNvCxnSpPr>
          <p:nvPr/>
        </p:nvCxnSpPr>
        <p:spPr>
          <a:xfrm>
            <a:off x="4015696" y="2991624"/>
            <a:ext cx="54725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5" name="Gráfico 54" descr="Órgano: corazón">
            <a:extLst>
              <a:ext uri="{FF2B5EF4-FFF2-40B4-BE49-F238E27FC236}">
                <a16:creationId xmlns:a16="http://schemas.microsoft.com/office/drawing/2014/main" id="{2E732B82-558F-4AE0-BED7-7B43F527D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360241" y="1019949"/>
            <a:ext cx="2718599" cy="2844990"/>
          </a:xfrm>
          <a:prstGeom prst="rect">
            <a:avLst/>
          </a:prstGeom>
        </p:spPr>
      </p:pic>
      <p:grpSp>
        <p:nvGrpSpPr>
          <p:cNvPr id="76" name="Grupo 75">
            <a:extLst>
              <a:ext uri="{FF2B5EF4-FFF2-40B4-BE49-F238E27FC236}">
                <a16:creationId xmlns:a16="http://schemas.microsoft.com/office/drawing/2014/main" id="{2A3533C8-7C30-4C1A-96B8-4BAA169B4F1A}"/>
              </a:ext>
            </a:extLst>
          </p:cNvPr>
          <p:cNvGrpSpPr/>
          <p:nvPr/>
        </p:nvGrpSpPr>
        <p:grpSpPr>
          <a:xfrm rot="10800000">
            <a:off x="4583735" y="1540687"/>
            <a:ext cx="2542309" cy="1645222"/>
            <a:chOff x="429964" y="2397612"/>
            <a:chExt cx="2542309" cy="1645222"/>
          </a:xfrm>
        </p:grpSpPr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375F3DD2-19CC-45E0-ABB8-2B3889C7FCBA}"/>
                </a:ext>
              </a:extLst>
            </p:cNvPr>
            <p:cNvCxnSpPr/>
            <p:nvPr/>
          </p:nvCxnSpPr>
          <p:spPr>
            <a:xfrm>
              <a:off x="429964" y="2962180"/>
              <a:ext cx="1032164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EDE01756-98CD-43FD-9E86-C5BD6EB39E3D}"/>
                </a:ext>
              </a:extLst>
            </p:cNvPr>
            <p:cNvCxnSpPr/>
            <p:nvPr/>
          </p:nvCxnSpPr>
          <p:spPr>
            <a:xfrm>
              <a:off x="429964" y="3467870"/>
              <a:ext cx="1032164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82B02115-6B7B-4E46-9DB7-D99785F6F7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2128" y="3478266"/>
              <a:ext cx="0" cy="56456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Conector recto 59">
              <a:extLst>
                <a:ext uri="{FF2B5EF4-FFF2-40B4-BE49-F238E27FC236}">
                  <a16:creationId xmlns:a16="http://schemas.microsoft.com/office/drawing/2014/main" id="{4FB84428-D3A1-48C6-85B3-F63A98D32447}"/>
                </a:ext>
              </a:extLst>
            </p:cNvPr>
            <p:cNvCxnSpPr>
              <a:cxnSpLocks/>
            </p:cNvCxnSpPr>
            <p:nvPr/>
          </p:nvCxnSpPr>
          <p:spPr>
            <a:xfrm>
              <a:off x="1441346" y="4042834"/>
              <a:ext cx="1530927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73C88AC1-1596-4DD2-8935-005B41484F2B}"/>
                </a:ext>
              </a:extLst>
            </p:cNvPr>
            <p:cNvCxnSpPr>
              <a:cxnSpLocks/>
            </p:cNvCxnSpPr>
            <p:nvPr/>
          </p:nvCxnSpPr>
          <p:spPr>
            <a:xfrm>
              <a:off x="1649164" y="3467870"/>
              <a:ext cx="1323109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9F1F423C-0D67-4EF6-81AB-0B213DD2EE7E}"/>
                </a:ext>
              </a:extLst>
            </p:cNvPr>
            <p:cNvCxnSpPr>
              <a:cxnSpLocks/>
            </p:cNvCxnSpPr>
            <p:nvPr/>
          </p:nvCxnSpPr>
          <p:spPr>
            <a:xfrm>
              <a:off x="1649164" y="2962180"/>
              <a:ext cx="1323109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0F486E61-BC9A-49CA-BF73-1FE1F7A7D9E3}"/>
                </a:ext>
              </a:extLst>
            </p:cNvPr>
            <p:cNvCxnSpPr>
              <a:cxnSpLocks/>
            </p:cNvCxnSpPr>
            <p:nvPr/>
          </p:nvCxnSpPr>
          <p:spPr>
            <a:xfrm>
              <a:off x="1441346" y="2397612"/>
              <a:ext cx="1530927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59FAF59D-49EB-4801-9175-9E294B5E5A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1346" y="2397612"/>
              <a:ext cx="0" cy="56456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FBC8362B-15E3-48C0-84FC-FEF0981C0B4E}"/>
                </a:ext>
              </a:extLst>
            </p:cNvPr>
            <p:cNvCxnSpPr>
              <a:cxnSpLocks/>
            </p:cNvCxnSpPr>
            <p:nvPr/>
          </p:nvCxnSpPr>
          <p:spPr>
            <a:xfrm>
              <a:off x="2425018" y="2563866"/>
              <a:ext cx="547255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6333C0D3-AFEC-41FB-B31E-5FA768ABC090}"/>
                </a:ext>
              </a:extLst>
            </p:cNvPr>
            <p:cNvCxnSpPr>
              <a:cxnSpLocks/>
            </p:cNvCxnSpPr>
            <p:nvPr/>
          </p:nvCxnSpPr>
          <p:spPr>
            <a:xfrm>
              <a:off x="2425018" y="2769951"/>
              <a:ext cx="547255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BFB94BF8-7241-439A-9311-BDF9C2FA2085}"/>
                </a:ext>
              </a:extLst>
            </p:cNvPr>
            <p:cNvCxnSpPr>
              <a:cxnSpLocks/>
            </p:cNvCxnSpPr>
            <p:nvPr/>
          </p:nvCxnSpPr>
          <p:spPr>
            <a:xfrm>
              <a:off x="2425017" y="3104193"/>
              <a:ext cx="547255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E60D22E2-E6F1-42C3-98A2-CF560AC1FC09}"/>
                </a:ext>
              </a:extLst>
            </p:cNvPr>
            <p:cNvCxnSpPr>
              <a:cxnSpLocks/>
            </p:cNvCxnSpPr>
            <p:nvPr/>
          </p:nvCxnSpPr>
          <p:spPr>
            <a:xfrm>
              <a:off x="2425017" y="3310278"/>
              <a:ext cx="547255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id="{0056CD8E-B3BD-421E-A9E7-76C7947DE9D0}"/>
                </a:ext>
              </a:extLst>
            </p:cNvPr>
            <p:cNvCxnSpPr>
              <a:cxnSpLocks/>
            </p:cNvCxnSpPr>
            <p:nvPr/>
          </p:nvCxnSpPr>
          <p:spPr>
            <a:xfrm>
              <a:off x="2425016" y="3644521"/>
              <a:ext cx="547255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10BDF345-3D19-45BD-85BA-E4A84FA32C23}"/>
                </a:ext>
              </a:extLst>
            </p:cNvPr>
            <p:cNvCxnSpPr>
              <a:cxnSpLocks/>
            </p:cNvCxnSpPr>
            <p:nvPr/>
          </p:nvCxnSpPr>
          <p:spPr>
            <a:xfrm>
              <a:off x="2425016" y="3850606"/>
              <a:ext cx="547255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9" name="CuadroTexto 78">
            <a:extLst>
              <a:ext uri="{FF2B5EF4-FFF2-40B4-BE49-F238E27FC236}">
                <a16:creationId xmlns:a16="http://schemas.microsoft.com/office/drawing/2014/main" id="{28F2187C-0676-4750-B7A0-97A5DEA85320}"/>
              </a:ext>
            </a:extLst>
          </p:cNvPr>
          <p:cNvSpPr txBox="1"/>
          <p:nvPr/>
        </p:nvSpPr>
        <p:spPr>
          <a:xfrm>
            <a:off x="2197237" y="1813843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1"/>
                </a:solidFill>
                <a:latin typeface="+mn-lt"/>
              </a:rPr>
              <a:t>artèria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38BE8FB8-C983-4948-BE43-1226732BF291}"/>
              </a:ext>
            </a:extLst>
          </p:cNvPr>
          <p:cNvSpPr txBox="1"/>
          <p:nvPr/>
        </p:nvSpPr>
        <p:spPr>
          <a:xfrm>
            <a:off x="3103086" y="1268223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1"/>
                </a:solidFill>
                <a:latin typeface="+mn-lt"/>
              </a:rPr>
              <a:t>arteriola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95273F58-6250-45FB-B3BC-A1375E80D969}"/>
              </a:ext>
            </a:extLst>
          </p:cNvPr>
          <p:cNvSpPr txBox="1"/>
          <p:nvPr/>
        </p:nvSpPr>
        <p:spPr>
          <a:xfrm>
            <a:off x="6339983" y="1813843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6"/>
                </a:solidFill>
                <a:latin typeface="+mn-lt"/>
              </a:rPr>
              <a:t>vena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2F37DC46-EBB4-4869-90FB-BF0B10663984}"/>
              </a:ext>
            </a:extLst>
          </p:cNvPr>
          <p:cNvSpPr txBox="1"/>
          <p:nvPr/>
        </p:nvSpPr>
        <p:spPr>
          <a:xfrm>
            <a:off x="5338941" y="1259554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6"/>
                </a:solidFill>
                <a:latin typeface="+mn-lt"/>
              </a:rPr>
              <a:t>vènula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BE2FE480-F9B1-4359-B300-446C66AE9197}"/>
              </a:ext>
            </a:extLst>
          </p:cNvPr>
          <p:cNvSpPr txBox="1"/>
          <p:nvPr/>
        </p:nvSpPr>
        <p:spPr>
          <a:xfrm>
            <a:off x="4102571" y="3161299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1"/>
                </a:solidFill>
                <a:latin typeface="+mn-lt"/>
              </a:rPr>
              <a:t>capil</a:t>
            </a:r>
            <a:r>
              <a:rPr lang="es-ES" b="1">
                <a:solidFill>
                  <a:schemeClr val="accent6"/>
                </a:solidFill>
                <a:latin typeface="+mn-lt"/>
              </a:rPr>
              <a:t>·lars</a:t>
            </a:r>
            <a:endParaRPr lang="es-ES" b="1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7" name="Flecha: a la derecha 86">
            <a:extLst>
              <a:ext uri="{FF2B5EF4-FFF2-40B4-BE49-F238E27FC236}">
                <a16:creationId xmlns:a16="http://schemas.microsoft.com/office/drawing/2014/main" id="{E09256EF-B56C-4585-8427-AB4995295074}"/>
              </a:ext>
            </a:extLst>
          </p:cNvPr>
          <p:cNvSpPr/>
          <p:nvPr/>
        </p:nvSpPr>
        <p:spPr>
          <a:xfrm>
            <a:off x="2138074" y="2204425"/>
            <a:ext cx="645766" cy="30323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Flecha: a la derecha 87">
            <a:extLst>
              <a:ext uri="{FF2B5EF4-FFF2-40B4-BE49-F238E27FC236}">
                <a16:creationId xmlns:a16="http://schemas.microsoft.com/office/drawing/2014/main" id="{4F5D42F6-7823-4718-9553-BA5BF88782FD}"/>
              </a:ext>
            </a:extLst>
          </p:cNvPr>
          <p:cNvSpPr/>
          <p:nvPr/>
        </p:nvSpPr>
        <p:spPr>
          <a:xfrm>
            <a:off x="6385691" y="2231503"/>
            <a:ext cx="645766" cy="30323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638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164680" y="-91805"/>
            <a:ext cx="8465127" cy="7031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s-ES"/>
              <a:t>EL COR</a:t>
            </a:r>
            <a:endParaRPr/>
          </a:p>
        </p:txBody>
      </p:sp>
      <p:sp>
        <p:nvSpPr>
          <p:cNvPr id="16" name="Google Shape;247;p14">
            <a:extLst>
              <a:ext uri="{FF2B5EF4-FFF2-40B4-BE49-F238E27FC236}">
                <a16:creationId xmlns:a16="http://schemas.microsoft.com/office/drawing/2014/main" id="{5B828762-003F-42A2-9EDB-543FC30B7B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844" y="352998"/>
            <a:ext cx="8686798" cy="46484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1">
                <a:solidFill>
                  <a:schemeClr val="accent1"/>
                </a:solidFill>
              </a:rPr>
              <a:t>CARACTERÍSTIQUES:</a:t>
            </a:r>
          </a:p>
          <a:p>
            <a:pPr marL="177800" indent="-88900"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Té la mida d’un </a:t>
            </a:r>
            <a:r>
              <a:rPr lang="es-ES" sz="1400" b="1">
                <a:solidFill>
                  <a:schemeClr val="tx1"/>
                </a:solidFill>
              </a:rPr>
              <a:t>puny</a:t>
            </a:r>
            <a:r>
              <a:rPr lang="es-ES" sz="1400">
                <a:solidFill>
                  <a:schemeClr val="tx1"/>
                </a:solidFill>
              </a:rPr>
              <a:t> i lleugerament </a:t>
            </a:r>
            <a:r>
              <a:rPr lang="es-ES" sz="1400" b="1">
                <a:solidFill>
                  <a:schemeClr val="tx1"/>
                </a:solidFill>
              </a:rPr>
              <a:t>cònic</a:t>
            </a:r>
            <a:r>
              <a:rPr lang="es-ES" sz="1400">
                <a:solidFill>
                  <a:schemeClr val="tx1"/>
                </a:solidFill>
              </a:rPr>
              <a:t>.</a:t>
            </a:r>
          </a:p>
          <a:p>
            <a:pPr marL="177800" indent="-88900"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Situat entre els </a:t>
            </a:r>
            <a:r>
              <a:rPr lang="es-ES" sz="1400" b="1">
                <a:solidFill>
                  <a:schemeClr val="tx1"/>
                </a:solidFill>
              </a:rPr>
              <a:t>dos pulmons</a:t>
            </a:r>
            <a:r>
              <a:rPr lang="es-ES" sz="1400">
                <a:solidFill>
                  <a:schemeClr val="tx1"/>
                </a:solidFill>
              </a:rPr>
              <a:t> però desplaçar cap al </a:t>
            </a:r>
            <a:r>
              <a:rPr lang="es-ES" sz="1400" u="sng">
                <a:solidFill>
                  <a:schemeClr val="tx1"/>
                </a:solidFill>
              </a:rPr>
              <a:t>costat esquerre</a:t>
            </a:r>
            <a:r>
              <a:rPr lang="es-ES" sz="1400">
                <a:solidFill>
                  <a:schemeClr val="tx1"/>
                </a:solidFill>
              </a:rPr>
              <a:t>.</a:t>
            </a:r>
          </a:p>
          <a:p>
            <a:pPr marL="177800" indent="-88900"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Les parets estan formades per </a:t>
            </a:r>
            <a:r>
              <a:rPr lang="es-ES" sz="1400" b="1">
                <a:solidFill>
                  <a:schemeClr val="tx1"/>
                </a:solidFill>
              </a:rPr>
              <a:t>teixit muscular cardíac</a:t>
            </a:r>
            <a:r>
              <a:rPr lang="es-ES" sz="1400">
                <a:solidFill>
                  <a:schemeClr val="tx1"/>
                </a:solidFill>
              </a:rPr>
              <a:t> anomenat </a:t>
            </a:r>
            <a:r>
              <a:rPr lang="es-ES" sz="1400" b="1">
                <a:solidFill>
                  <a:schemeClr val="accent1"/>
                </a:solidFill>
              </a:rPr>
              <a:t>miocardi</a:t>
            </a:r>
            <a:r>
              <a:rPr lang="es-ES" sz="1400">
                <a:solidFill>
                  <a:schemeClr val="tx1"/>
                </a:solidFill>
              </a:rPr>
              <a:t>.</a:t>
            </a:r>
          </a:p>
          <a:p>
            <a:pPr marL="177800" indent="-88900"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Està dividit en </a:t>
            </a:r>
            <a:r>
              <a:rPr lang="es-ES" sz="1400" u="sng">
                <a:solidFill>
                  <a:schemeClr val="tx1"/>
                </a:solidFill>
              </a:rPr>
              <a:t>4 cavitats</a:t>
            </a:r>
            <a:r>
              <a:rPr lang="es-ES" sz="1400">
                <a:solidFill>
                  <a:schemeClr val="tx1"/>
                </a:solidFill>
              </a:rPr>
              <a:t>:</a:t>
            </a:r>
          </a:p>
          <a:p>
            <a:pPr marL="539750" lvl="1" indent="-177800">
              <a:buSzPct val="100000"/>
              <a:buFont typeface="Courier New" panose="02070309020205020404" pitchFamily="49" charset="0"/>
              <a:buChar char="o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dues superiors: les </a:t>
            </a:r>
            <a:r>
              <a:rPr lang="es-ES" sz="1400" b="1">
                <a:solidFill>
                  <a:schemeClr val="tx1"/>
                </a:solidFill>
              </a:rPr>
              <a:t>aurícules</a:t>
            </a:r>
            <a:endParaRPr lang="es-ES" sz="1400">
              <a:solidFill>
                <a:schemeClr val="tx1"/>
              </a:solidFill>
            </a:endParaRPr>
          </a:p>
          <a:p>
            <a:pPr marL="539750" lvl="1" indent="-177800">
              <a:buSzPct val="100000"/>
              <a:buFont typeface="Courier New" panose="02070309020205020404" pitchFamily="49" charset="0"/>
              <a:buChar char="o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dues inferiors, més </a:t>
            </a:r>
            <a:r>
              <a:rPr lang="es-ES" sz="1400" u="sng">
                <a:solidFill>
                  <a:schemeClr val="tx1"/>
                </a:solidFill>
              </a:rPr>
              <a:t>grans</a:t>
            </a:r>
            <a:r>
              <a:rPr lang="es-ES" sz="1400">
                <a:solidFill>
                  <a:schemeClr val="tx1"/>
                </a:solidFill>
              </a:rPr>
              <a:t> i </a:t>
            </a:r>
            <a:r>
              <a:rPr lang="es-ES" sz="1400" u="sng">
                <a:solidFill>
                  <a:schemeClr val="tx1"/>
                </a:solidFill>
              </a:rPr>
              <a:t>musculoses</a:t>
            </a:r>
            <a:r>
              <a:rPr lang="es-ES" sz="1400">
                <a:solidFill>
                  <a:schemeClr val="tx1"/>
                </a:solidFill>
              </a:rPr>
              <a:t>: els </a:t>
            </a:r>
            <a:r>
              <a:rPr lang="es-ES" sz="1400" b="1">
                <a:solidFill>
                  <a:schemeClr val="tx1"/>
                </a:solidFill>
              </a:rPr>
              <a:t>ventrícles</a:t>
            </a:r>
            <a:endParaRPr lang="es-ES" sz="1400">
              <a:solidFill>
                <a:schemeClr val="tx1"/>
              </a:solidFill>
            </a:endParaRPr>
          </a:p>
          <a:p>
            <a:pPr marL="177800" indent="-88900"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La part </a:t>
            </a:r>
            <a:r>
              <a:rPr lang="es-ES" sz="1400" u="sng">
                <a:solidFill>
                  <a:schemeClr val="tx1"/>
                </a:solidFill>
              </a:rPr>
              <a:t>dreta</a:t>
            </a:r>
            <a:r>
              <a:rPr lang="es-ES" sz="1400">
                <a:solidFill>
                  <a:schemeClr val="tx1"/>
                </a:solidFill>
              </a:rPr>
              <a:t> </a:t>
            </a:r>
            <a:r>
              <a:rPr lang="es-ES" sz="1400" b="1">
                <a:solidFill>
                  <a:schemeClr val="tx1"/>
                </a:solidFill>
              </a:rPr>
              <a:t>no comunica</a:t>
            </a:r>
            <a:r>
              <a:rPr lang="es-ES" sz="1400">
                <a:solidFill>
                  <a:schemeClr val="tx1"/>
                </a:solidFill>
              </a:rPr>
              <a:t> amb l’</a:t>
            </a:r>
            <a:r>
              <a:rPr lang="es-ES" sz="1400" u="sng">
                <a:solidFill>
                  <a:schemeClr val="tx1"/>
                </a:solidFill>
              </a:rPr>
              <a:t>esquerra</a:t>
            </a:r>
            <a:r>
              <a:rPr lang="es-ES" sz="1400">
                <a:solidFill>
                  <a:schemeClr val="tx1"/>
                </a:solidFill>
              </a:rPr>
              <a:t>, estan separades per una </a:t>
            </a:r>
            <a:r>
              <a:rPr lang="es-ES" sz="1400" u="sng">
                <a:solidFill>
                  <a:schemeClr val="tx1"/>
                </a:solidFill>
              </a:rPr>
              <a:t>paret</a:t>
            </a:r>
            <a:r>
              <a:rPr lang="es-ES" sz="1400">
                <a:solidFill>
                  <a:schemeClr val="tx1"/>
                </a:solidFill>
              </a:rPr>
              <a:t> anomenada </a:t>
            </a:r>
            <a:r>
              <a:rPr lang="es-ES" sz="1400" b="1">
                <a:solidFill>
                  <a:schemeClr val="accent1"/>
                </a:solidFill>
              </a:rPr>
              <a:t>envà</a:t>
            </a:r>
            <a:r>
              <a:rPr lang="es-ES" sz="1400" b="1">
                <a:solidFill>
                  <a:schemeClr val="tx1"/>
                </a:solidFill>
              </a:rPr>
              <a:t> </a:t>
            </a:r>
            <a:r>
              <a:rPr lang="es-ES" sz="1400">
                <a:solidFill>
                  <a:schemeClr val="tx1"/>
                </a:solidFill>
              </a:rPr>
              <a:t>o </a:t>
            </a:r>
            <a:r>
              <a:rPr lang="es-ES" sz="1400" b="1">
                <a:solidFill>
                  <a:schemeClr val="accent1"/>
                </a:solidFill>
              </a:rPr>
              <a:t>septe</a:t>
            </a:r>
            <a:r>
              <a:rPr lang="es-ES" sz="1400" b="1">
                <a:solidFill>
                  <a:schemeClr val="tx1"/>
                </a:solidFill>
              </a:rPr>
              <a:t>.</a:t>
            </a:r>
          </a:p>
          <a:p>
            <a:pPr marL="177800" indent="-88900"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Les cavitats del </a:t>
            </a:r>
            <a:r>
              <a:rPr lang="es-ES" sz="1400" u="sng">
                <a:solidFill>
                  <a:schemeClr val="tx1"/>
                </a:solidFill>
              </a:rPr>
              <a:t>mateix costat</a:t>
            </a:r>
            <a:r>
              <a:rPr lang="es-ES" sz="1400">
                <a:solidFill>
                  <a:schemeClr val="tx1"/>
                </a:solidFill>
              </a:rPr>
              <a:t> </a:t>
            </a:r>
            <a:r>
              <a:rPr lang="es-ES" sz="1400" b="1">
                <a:solidFill>
                  <a:schemeClr val="tx1"/>
                </a:solidFill>
              </a:rPr>
              <a:t>es comuniquen entre si:</a:t>
            </a:r>
            <a:endParaRPr lang="es-ES" sz="1400">
              <a:solidFill>
                <a:schemeClr val="tx1"/>
              </a:solidFill>
            </a:endParaRPr>
          </a:p>
          <a:p>
            <a:pPr marL="539750" lvl="1" indent="-177800">
              <a:buSzPct val="100000"/>
              <a:buFont typeface="Courier New" panose="02070309020205020404" pitchFamily="49" charset="0"/>
              <a:buChar char="o"/>
              <a:tabLst>
                <a:tab pos="450850" algn="l"/>
              </a:tabLst>
            </a:pPr>
            <a:r>
              <a:rPr lang="es-ES" sz="1400" b="1">
                <a:solidFill>
                  <a:schemeClr val="tx1"/>
                </a:solidFill>
              </a:rPr>
              <a:t>aurícula dreta</a:t>
            </a:r>
            <a:r>
              <a:rPr lang="es-ES" sz="1400">
                <a:solidFill>
                  <a:schemeClr val="tx1"/>
                </a:solidFill>
              </a:rPr>
              <a:t> – </a:t>
            </a:r>
            <a:r>
              <a:rPr lang="es-ES" sz="1400" b="1">
                <a:solidFill>
                  <a:schemeClr val="tx1"/>
                </a:solidFill>
              </a:rPr>
              <a:t>ventrícule dret</a:t>
            </a:r>
            <a:r>
              <a:rPr lang="es-ES" sz="1400">
                <a:solidFill>
                  <a:schemeClr val="tx1"/>
                </a:solidFill>
              </a:rPr>
              <a:t> per la </a:t>
            </a:r>
            <a:r>
              <a:rPr lang="es-ES" sz="1400" b="1">
                <a:solidFill>
                  <a:schemeClr val="accent1"/>
                </a:solidFill>
              </a:rPr>
              <a:t>VÀLVULA TRICÚSPIDE</a:t>
            </a:r>
          </a:p>
          <a:p>
            <a:pPr marL="539750" lvl="1" indent="-177800">
              <a:buSzPct val="100000"/>
              <a:buFont typeface="Courier New" panose="02070309020205020404" pitchFamily="49" charset="0"/>
              <a:buChar char="o"/>
              <a:tabLst>
                <a:tab pos="450850" algn="l"/>
              </a:tabLst>
            </a:pPr>
            <a:r>
              <a:rPr lang="es-ES" sz="1400" b="1">
                <a:solidFill>
                  <a:schemeClr val="tx1"/>
                </a:solidFill>
              </a:rPr>
              <a:t>aurícula esquerra</a:t>
            </a:r>
            <a:r>
              <a:rPr lang="es-ES" sz="1400">
                <a:solidFill>
                  <a:schemeClr val="tx1"/>
                </a:solidFill>
              </a:rPr>
              <a:t> – </a:t>
            </a:r>
            <a:r>
              <a:rPr lang="es-ES" sz="1400" b="1">
                <a:solidFill>
                  <a:schemeClr val="tx1"/>
                </a:solidFill>
              </a:rPr>
              <a:t>ventrícle esquerre</a:t>
            </a:r>
            <a:r>
              <a:rPr lang="es-ES" sz="1400">
                <a:solidFill>
                  <a:schemeClr val="tx1"/>
                </a:solidFill>
              </a:rPr>
              <a:t> per la </a:t>
            </a:r>
            <a:r>
              <a:rPr lang="es-ES" sz="1400" b="1">
                <a:solidFill>
                  <a:schemeClr val="accent1"/>
                </a:solidFill>
              </a:rPr>
              <a:t>VÀLVULA MITRAL</a:t>
            </a:r>
            <a:endParaRPr lang="es-ES" sz="1400">
              <a:solidFill>
                <a:schemeClr val="accent1"/>
              </a:solidFill>
            </a:endParaRPr>
          </a:p>
          <a:p>
            <a:pPr marL="190500" indent="-101600"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La </a:t>
            </a:r>
            <a:r>
              <a:rPr lang="es-ES" sz="1400" u="sng">
                <a:solidFill>
                  <a:schemeClr val="tx1"/>
                </a:solidFill>
              </a:rPr>
              <a:t>sang</a:t>
            </a:r>
            <a:r>
              <a:rPr lang="es-ES" sz="1400">
                <a:solidFill>
                  <a:schemeClr val="tx1"/>
                </a:solidFill>
              </a:rPr>
              <a:t> sempre arriba al </a:t>
            </a:r>
            <a:r>
              <a:rPr lang="es-ES" sz="1400" u="sng">
                <a:solidFill>
                  <a:schemeClr val="tx1"/>
                </a:solidFill>
              </a:rPr>
              <a:t>cor</a:t>
            </a:r>
            <a:r>
              <a:rPr lang="es-ES" sz="1400">
                <a:solidFill>
                  <a:schemeClr val="tx1"/>
                </a:solidFill>
              </a:rPr>
              <a:t> a través de les </a:t>
            </a:r>
            <a:r>
              <a:rPr lang="es-ES" sz="1400" b="1">
                <a:solidFill>
                  <a:schemeClr val="tx1"/>
                </a:solidFill>
              </a:rPr>
              <a:t>venes:</a:t>
            </a:r>
          </a:p>
          <a:p>
            <a:pPr marL="539750" lvl="1" indent="-179388">
              <a:buSzPct val="100000"/>
              <a:buFont typeface="Courier New" panose="02070309020205020404" pitchFamily="49" charset="0"/>
              <a:buChar char="o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A l’</a:t>
            </a:r>
            <a:r>
              <a:rPr lang="es-ES" sz="1400" u="sng">
                <a:solidFill>
                  <a:schemeClr val="tx1"/>
                </a:solidFill>
              </a:rPr>
              <a:t>aurícula dreta</a:t>
            </a:r>
            <a:r>
              <a:rPr lang="es-ES" sz="1400">
                <a:solidFill>
                  <a:schemeClr val="tx1"/>
                </a:solidFill>
              </a:rPr>
              <a:t> arriben les </a:t>
            </a:r>
            <a:r>
              <a:rPr lang="es-ES" sz="1400" b="1">
                <a:solidFill>
                  <a:schemeClr val="tx1"/>
                </a:solidFill>
              </a:rPr>
              <a:t>venes caves:</a:t>
            </a:r>
          </a:p>
          <a:p>
            <a:pPr marL="893763" lvl="2" indent="-173038">
              <a:buSzPct val="100000"/>
              <a:buFont typeface="Wingdings" panose="05000000000000000000" pitchFamily="2" charset="2"/>
              <a:buChar char="§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La </a:t>
            </a:r>
            <a:r>
              <a:rPr lang="es-ES" sz="1400" b="1">
                <a:solidFill>
                  <a:schemeClr val="accent1"/>
                </a:solidFill>
              </a:rPr>
              <a:t>vena cava superior</a:t>
            </a:r>
            <a:r>
              <a:rPr lang="es-ES" sz="1400">
                <a:solidFill>
                  <a:schemeClr val="accent1"/>
                </a:solidFill>
              </a:rPr>
              <a:t> </a:t>
            </a:r>
            <a:r>
              <a:rPr lang="es-ES" sz="140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 sz="1400">
                <a:solidFill>
                  <a:schemeClr val="tx1"/>
                </a:solidFill>
                <a:sym typeface="Wingdings" panose="05000000000000000000" pitchFamily="2" charset="2"/>
              </a:rPr>
              <a:t> del </a:t>
            </a:r>
            <a:r>
              <a:rPr lang="es-ES" sz="1400" u="sng">
                <a:solidFill>
                  <a:schemeClr val="tx1"/>
                </a:solidFill>
                <a:sym typeface="Wingdings" panose="05000000000000000000" pitchFamily="2" charset="2"/>
              </a:rPr>
              <a:t>cap</a:t>
            </a:r>
            <a:r>
              <a:rPr lang="es-ES" sz="1400">
                <a:solidFill>
                  <a:schemeClr val="tx1"/>
                </a:solidFill>
                <a:sym typeface="Wingdings" panose="05000000000000000000" pitchFamily="2" charset="2"/>
              </a:rPr>
              <a:t> i </a:t>
            </a:r>
            <a:r>
              <a:rPr lang="es-ES" sz="1400" u="sng">
                <a:solidFill>
                  <a:schemeClr val="tx1"/>
                </a:solidFill>
                <a:sym typeface="Wingdings" panose="05000000000000000000" pitchFamily="2" charset="2"/>
              </a:rPr>
              <a:t>braços</a:t>
            </a:r>
            <a:endParaRPr lang="es-ES" sz="14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893763" lvl="2" indent="-173038">
              <a:buSzPct val="100000"/>
              <a:buFont typeface="Wingdings" panose="05000000000000000000" pitchFamily="2" charset="2"/>
              <a:buChar char="§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  <a:sym typeface="Wingdings" panose="05000000000000000000" pitchFamily="2" charset="2"/>
              </a:rPr>
              <a:t>La </a:t>
            </a:r>
            <a:r>
              <a:rPr lang="es-ES" sz="1400" b="1">
                <a:solidFill>
                  <a:schemeClr val="accent1"/>
                </a:solidFill>
                <a:sym typeface="Wingdings" panose="05000000000000000000" pitchFamily="2" charset="2"/>
              </a:rPr>
              <a:t>vena cava inferior</a:t>
            </a:r>
            <a:r>
              <a:rPr lang="es-ES" sz="1400">
                <a:solidFill>
                  <a:schemeClr val="accent1"/>
                </a:solidFill>
                <a:sym typeface="Wingdings" panose="05000000000000000000" pitchFamily="2" charset="2"/>
              </a:rPr>
              <a:t> </a:t>
            </a:r>
            <a:r>
              <a:rPr lang="es-ES" sz="1400">
                <a:solidFill>
                  <a:schemeClr val="tx1"/>
                </a:solidFill>
                <a:sym typeface="Wingdings" panose="05000000000000000000" pitchFamily="2" charset="2"/>
              </a:rPr>
              <a:t> de la </a:t>
            </a:r>
            <a:r>
              <a:rPr lang="es-ES" sz="1400" u="sng">
                <a:solidFill>
                  <a:schemeClr val="tx1"/>
                </a:solidFill>
                <a:sym typeface="Wingdings" panose="05000000000000000000" pitchFamily="2" charset="2"/>
              </a:rPr>
              <a:t>resta del cos</a:t>
            </a:r>
          </a:p>
          <a:p>
            <a:pPr marL="549275" lvl="1" indent="-188913">
              <a:buSzPct val="100000"/>
              <a:buFont typeface="Courier New" panose="02070309020205020404" pitchFamily="49" charset="0"/>
              <a:buChar char="o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  <a:sym typeface="Wingdings" panose="05000000000000000000" pitchFamily="2" charset="2"/>
              </a:rPr>
              <a:t>A l’</a:t>
            </a:r>
            <a:r>
              <a:rPr lang="es-ES" sz="1400" u="sng">
                <a:solidFill>
                  <a:schemeClr val="tx1"/>
                </a:solidFill>
                <a:sym typeface="Wingdings" panose="05000000000000000000" pitchFamily="2" charset="2"/>
              </a:rPr>
              <a:t>aurícula esquerra</a:t>
            </a:r>
            <a:r>
              <a:rPr lang="es-ES" sz="1400">
                <a:solidFill>
                  <a:schemeClr val="tx1"/>
                </a:solidFill>
                <a:sym typeface="Wingdings" panose="05000000000000000000" pitchFamily="2" charset="2"/>
              </a:rPr>
              <a:t> arriben </a:t>
            </a:r>
            <a:r>
              <a:rPr lang="es-ES" sz="1400" b="1">
                <a:solidFill>
                  <a:schemeClr val="tx1"/>
                </a:solidFill>
                <a:sym typeface="Wingdings" panose="05000000000000000000" pitchFamily="2" charset="2"/>
              </a:rPr>
              <a:t>4 </a:t>
            </a:r>
            <a:r>
              <a:rPr lang="es-ES" sz="1400" b="1">
                <a:solidFill>
                  <a:schemeClr val="accent1"/>
                </a:solidFill>
                <a:sym typeface="Wingdings" panose="05000000000000000000" pitchFamily="2" charset="2"/>
              </a:rPr>
              <a:t>venes pulmonars</a:t>
            </a:r>
            <a:r>
              <a:rPr lang="es-ES" sz="1400" b="1">
                <a:solidFill>
                  <a:schemeClr val="tx1"/>
                </a:solidFill>
                <a:sym typeface="Wingdings" panose="05000000000000000000" pitchFamily="2" charset="2"/>
              </a:rPr>
              <a:t>:</a:t>
            </a:r>
          </a:p>
          <a:p>
            <a:pPr marL="900113" lvl="2" indent="-184150">
              <a:buSzPct val="100000"/>
              <a:buFont typeface="Wingdings" panose="05000000000000000000" pitchFamily="2" charset="2"/>
              <a:buChar char="§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dues del </a:t>
            </a:r>
            <a:r>
              <a:rPr lang="es-ES" sz="1400" b="1">
                <a:solidFill>
                  <a:schemeClr val="tx1"/>
                </a:solidFill>
              </a:rPr>
              <a:t>pulmó dret</a:t>
            </a:r>
            <a:endParaRPr lang="es-ES" sz="1400">
              <a:solidFill>
                <a:schemeClr val="tx1"/>
              </a:solidFill>
            </a:endParaRPr>
          </a:p>
          <a:p>
            <a:pPr marL="900113" lvl="2" indent="-184150">
              <a:buSzPct val="100000"/>
              <a:buFont typeface="Wingdings" panose="05000000000000000000" pitchFamily="2" charset="2"/>
              <a:buChar char="§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dues del </a:t>
            </a:r>
            <a:r>
              <a:rPr lang="es-ES" sz="1400" b="1">
                <a:solidFill>
                  <a:schemeClr val="tx1"/>
                </a:solidFill>
              </a:rPr>
              <a:t>pulmó esquerre</a:t>
            </a:r>
            <a:endParaRPr lang="es-ES" sz="1400">
              <a:solidFill>
                <a:schemeClr val="tx1"/>
              </a:solidFill>
            </a:endParaRPr>
          </a:p>
          <a:p>
            <a:pPr marL="190500" indent="-101600"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</a:pPr>
            <a:endParaRPr lang="es-ES" sz="1400">
              <a:solidFill>
                <a:schemeClr val="tx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BC4E8C4-24C0-49BA-AEAB-FA8A953D2529}"/>
              </a:ext>
            </a:extLst>
          </p:cNvPr>
          <p:cNvSpPr/>
          <p:nvPr/>
        </p:nvSpPr>
        <p:spPr>
          <a:xfrm>
            <a:off x="2203449" y="77648"/>
            <a:ext cx="1485901" cy="364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>
                <a:solidFill>
                  <a:schemeClr val="tx1"/>
                </a:solidFill>
                <a:latin typeface="Barlow Light" panose="020B0604020202020204" charset="0"/>
              </a:rPr>
              <a:t>Òrgan muscular.</a:t>
            </a:r>
          </a:p>
        </p:txBody>
      </p:sp>
      <p:sp>
        <p:nvSpPr>
          <p:cNvPr id="2" name="Cerrar llave 1">
            <a:extLst>
              <a:ext uri="{FF2B5EF4-FFF2-40B4-BE49-F238E27FC236}">
                <a16:creationId xmlns:a16="http://schemas.microsoft.com/office/drawing/2014/main" id="{206FFB9C-94E7-4385-AD44-153BFE17FD0C}"/>
              </a:ext>
            </a:extLst>
          </p:cNvPr>
          <p:cNvSpPr/>
          <p:nvPr/>
        </p:nvSpPr>
        <p:spPr>
          <a:xfrm>
            <a:off x="5627717" y="2909455"/>
            <a:ext cx="45719" cy="40870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8AD6DB-52FF-4EC6-9947-204852AB194D}"/>
              </a:ext>
            </a:extLst>
          </p:cNvPr>
          <p:cNvSpPr txBox="1"/>
          <p:nvPr/>
        </p:nvSpPr>
        <p:spPr>
          <a:xfrm>
            <a:off x="5673436" y="2887277"/>
            <a:ext cx="3516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>
                <a:latin typeface="+mn-lt"/>
              </a:rPr>
              <a:t>permeten l’entrada de la </a:t>
            </a:r>
            <a:r>
              <a:rPr lang="es-ES" sz="1100" b="1">
                <a:latin typeface="+mn-lt"/>
              </a:rPr>
              <a:t>sang</a:t>
            </a:r>
            <a:r>
              <a:rPr lang="es-ES" sz="1100">
                <a:latin typeface="+mn-lt"/>
              </a:rPr>
              <a:t> als </a:t>
            </a:r>
            <a:r>
              <a:rPr lang="es-ES" sz="1100" u="sng">
                <a:latin typeface="+mn-lt"/>
              </a:rPr>
              <a:t>ventrícles</a:t>
            </a:r>
            <a:r>
              <a:rPr lang="es-ES" sz="1100">
                <a:latin typeface="+mn-lt"/>
              </a:rPr>
              <a:t> i n’impideixen el </a:t>
            </a:r>
            <a:r>
              <a:rPr lang="es-ES" sz="1100" b="1">
                <a:latin typeface="+mn-lt"/>
              </a:rPr>
              <a:t>retorn</a:t>
            </a:r>
            <a:endParaRPr lang="es-ES" sz="1100">
              <a:latin typeface="+mn-lt"/>
            </a:endParaRPr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7656B021-D963-4EE9-A4F6-6433521ED318}"/>
              </a:ext>
            </a:extLst>
          </p:cNvPr>
          <p:cNvSpPr/>
          <p:nvPr/>
        </p:nvSpPr>
        <p:spPr>
          <a:xfrm>
            <a:off x="4383707" y="3855753"/>
            <a:ext cx="45719" cy="40870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6CA01C-1824-4235-A6D7-99FFF3298DA2}"/>
              </a:ext>
            </a:extLst>
          </p:cNvPr>
          <p:cNvSpPr txBox="1"/>
          <p:nvPr/>
        </p:nvSpPr>
        <p:spPr>
          <a:xfrm>
            <a:off x="4379021" y="3898217"/>
            <a:ext cx="35162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>
                <a:latin typeface="+mn-lt"/>
              </a:rPr>
              <a:t>porten </a:t>
            </a:r>
            <a:r>
              <a:rPr lang="es-ES" sz="1100" u="sng">
                <a:latin typeface="+mn-lt"/>
              </a:rPr>
              <a:t>sang</a:t>
            </a:r>
            <a:r>
              <a:rPr lang="es-ES" sz="1100">
                <a:latin typeface="+mn-lt"/>
              </a:rPr>
              <a:t> rica en </a:t>
            </a:r>
            <a:r>
              <a:rPr lang="es-ES" sz="1100" b="1">
                <a:latin typeface="+mn-lt"/>
              </a:rPr>
              <a:t>diòxid de carboni</a:t>
            </a:r>
            <a:endParaRPr lang="es-ES" sz="1100">
              <a:latin typeface="+mn-lt"/>
            </a:endParaRPr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D0380E4A-F90C-44E4-BF6E-2251D694524C}"/>
              </a:ext>
            </a:extLst>
          </p:cNvPr>
          <p:cNvSpPr/>
          <p:nvPr/>
        </p:nvSpPr>
        <p:spPr>
          <a:xfrm>
            <a:off x="3111344" y="4481115"/>
            <a:ext cx="45719" cy="40870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C7A246C-B9B0-44EB-84B3-23474BD75FEF}"/>
              </a:ext>
            </a:extLst>
          </p:cNvPr>
          <p:cNvSpPr txBox="1"/>
          <p:nvPr/>
        </p:nvSpPr>
        <p:spPr>
          <a:xfrm>
            <a:off x="3106658" y="4523579"/>
            <a:ext cx="35162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>
                <a:latin typeface="+mn-lt"/>
              </a:rPr>
              <a:t>porten </a:t>
            </a:r>
            <a:r>
              <a:rPr lang="es-ES" sz="1100" u="sng">
                <a:latin typeface="+mn-lt"/>
              </a:rPr>
              <a:t>sang</a:t>
            </a:r>
            <a:r>
              <a:rPr lang="es-ES" sz="1100">
                <a:latin typeface="+mn-lt"/>
              </a:rPr>
              <a:t> rica en </a:t>
            </a:r>
            <a:r>
              <a:rPr lang="es-ES" sz="1100" b="1">
                <a:latin typeface="+mn-lt"/>
              </a:rPr>
              <a:t>oxígen</a:t>
            </a:r>
            <a:endParaRPr lang="es-ES" sz="1100">
              <a:latin typeface="+mn-lt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D0076C8-9364-4CDD-B37F-A4CD8ED83134}"/>
              </a:ext>
            </a:extLst>
          </p:cNvPr>
          <p:cNvCxnSpPr/>
          <p:nvPr/>
        </p:nvCxnSpPr>
        <p:spPr>
          <a:xfrm>
            <a:off x="53844" y="1659467"/>
            <a:ext cx="67127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C0D329E-6269-4BA7-9DE2-19660DB18DB1}"/>
              </a:ext>
            </a:extLst>
          </p:cNvPr>
          <p:cNvCxnSpPr/>
          <p:nvPr/>
        </p:nvCxnSpPr>
        <p:spPr>
          <a:xfrm>
            <a:off x="53844" y="3376507"/>
            <a:ext cx="67127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49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47;p14">
            <a:extLst>
              <a:ext uri="{FF2B5EF4-FFF2-40B4-BE49-F238E27FC236}">
                <a16:creationId xmlns:a16="http://schemas.microsoft.com/office/drawing/2014/main" id="{5B828762-003F-42A2-9EDB-543FC30B7B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053" y="0"/>
            <a:ext cx="8963891" cy="13577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indent="-88900"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La </a:t>
            </a:r>
            <a:r>
              <a:rPr lang="es-ES" sz="1400" u="sng">
                <a:solidFill>
                  <a:schemeClr val="tx1"/>
                </a:solidFill>
              </a:rPr>
              <a:t>sang</a:t>
            </a:r>
            <a:r>
              <a:rPr lang="es-ES" sz="1400">
                <a:solidFill>
                  <a:schemeClr val="tx1"/>
                </a:solidFill>
              </a:rPr>
              <a:t> n’ix del </a:t>
            </a:r>
            <a:r>
              <a:rPr lang="es-ES" sz="1400" u="sng">
                <a:solidFill>
                  <a:schemeClr val="tx1"/>
                </a:solidFill>
              </a:rPr>
              <a:t>cor</a:t>
            </a:r>
            <a:r>
              <a:rPr lang="es-ES" sz="1400">
                <a:solidFill>
                  <a:schemeClr val="tx1"/>
                </a:solidFill>
              </a:rPr>
              <a:t> a través de les </a:t>
            </a:r>
            <a:r>
              <a:rPr lang="es-ES" sz="1400" b="1">
                <a:solidFill>
                  <a:schemeClr val="tx1"/>
                </a:solidFill>
              </a:rPr>
              <a:t>artèries:</a:t>
            </a:r>
          </a:p>
          <a:p>
            <a:pPr marL="630238" lvl="1" indent="-179388">
              <a:buSzPct val="100000"/>
              <a:buFont typeface="Courier New" panose="02070309020205020404" pitchFamily="49" charset="0"/>
              <a:buChar char="o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Del </a:t>
            </a:r>
            <a:r>
              <a:rPr lang="es-ES" sz="1400" u="sng">
                <a:solidFill>
                  <a:schemeClr val="tx1"/>
                </a:solidFill>
              </a:rPr>
              <a:t>ventricle dret</a:t>
            </a:r>
            <a:r>
              <a:rPr lang="es-ES" sz="1400">
                <a:solidFill>
                  <a:schemeClr val="tx1"/>
                </a:solidFill>
              </a:rPr>
              <a:t> ix l’</a:t>
            </a:r>
            <a:r>
              <a:rPr lang="es-ES" sz="1400" b="1">
                <a:solidFill>
                  <a:schemeClr val="tx1"/>
                </a:solidFill>
              </a:rPr>
              <a:t>artèria pulmonar</a:t>
            </a:r>
            <a:r>
              <a:rPr lang="es-ES" sz="1400">
                <a:solidFill>
                  <a:schemeClr val="tx1"/>
                </a:solidFill>
              </a:rPr>
              <a:t> que es </a:t>
            </a:r>
            <a:r>
              <a:rPr lang="es-ES" sz="1400" u="sng">
                <a:solidFill>
                  <a:schemeClr val="tx1"/>
                </a:solidFill>
              </a:rPr>
              <a:t>bifurca</a:t>
            </a:r>
            <a:r>
              <a:rPr lang="es-ES" sz="1400">
                <a:solidFill>
                  <a:schemeClr val="tx1"/>
                </a:solidFill>
              </a:rPr>
              <a:t> en dues artèries que condueixen la </a:t>
            </a:r>
            <a:r>
              <a:rPr lang="es-ES" sz="1400" u="sng">
                <a:solidFill>
                  <a:schemeClr val="tx1"/>
                </a:solidFill>
              </a:rPr>
              <a:t>sang</a:t>
            </a:r>
            <a:r>
              <a:rPr lang="es-ES" sz="1400">
                <a:solidFill>
                  <a:schemeClr val="tx1"/>
                </a:solidFill>
              </a:rPr>
              <a:t> a un </a:t>
            </a:r>
            <a:r>
              <a:rPr lang="es-ES" sz="1400" b="1">
                <a:solidFill>
                  <a:schemeClr val="tx1"/>
                </a:solidFill>
              </a:rPr>
              <a:t>pulmó</a:t>
            </a:r>
            <a:r>
              <a:rPr lang="es-ES" sz="1400">
                <a:solidFill>
                  <a:schemeClr val="tx1"/>
                </a:solidFill>
              </a:rPr>
              <a:t>.</a:t>
            </a:r>
          </a:p>
          <a:p>
            <a:pPr marL="1073150" lvl="2" indent="-165100">
              <a:buSzPct val="100000"/>
              <a:buFont typeface="Wingdings" panose="05000000000000000000" pitchFamily="2" charset="2"/>
              <a:buChar char="§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En aquesta artèria es troba la </a:t>
            </a:r>
            <a:r>
              <a:rPr lang="es-ES" sz="1400" b="1">
                <a:solidFill>
                  <a:schemeClr val="accent1"/>
                </a:solidFill>
              </a:rPr>
              <a:t>vàlvula semilunar pulmonar</a:t>
            </a:r>
            <a:r>
              <a:rPr lang="es-ES" sz="1400">
                <a:solidFill>
                  <a:schemeClr val="tx1"/>
                </a:solidFill>
              </a:rPr>
              <a:t>, que impideix el </a:t>
            </a:r>
            <a:r>
              <a:rPr lang="es-ES" sz="1400" u="sng">
                <a:solidFill>
                  <a:schemeClr val="tx1"/>
                </a:solidFill>
              </a:rPr>
              <a:t>retorn de la sang</a:t>
            </a:r>
            <a:r>
              <a:rPr lang="es-ES" sz="1400">
                <a:solidFill>
                  <a:schemeClr val="tx1"/>
                </a:solidFill>
              </a:rPr>
              <a:t>.</a:t>
            </a:r>
          </a:p>
          <a:p>
            <a:pPr marL="630238" lvl="1" indent="-179388">
              <a:buSzPct val="100000"/>
              <a:buFont typeface="Courier New" panose="02070309020205020404" pitchFamily="49" charset="0"/>
              <a:buChar char="o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Del </a:t>
            </a:r>
            <a:r>
              <a:rPr lang="es-ES" sz="1400" u="sng">
                <a:solidFill>
                  <a:schemeClr val="tx1"/>
                </a:solidFill>
              </a:rPr>
              <a:t>ventricle esquerre</a:t>
            </a:r>
            <a:r>
              <a:rPr lang="es-ES" sz="1400">
                <a:solidFill>
                  <a:schemeClr val="tx1"/>
                </a:solidFill>
              </a:rPr>
              <a:t> ix l’</a:t>
            </a:r>
            <a:r>
              <a:rPr lang="es-ES" sz="1400" b="1">
                <a:solidFill>
                  <a:schemeClr val="tx1"/>
                </a:solidFill>
              </a:rPr>
              <a:t>artèria aorta</a:t>
            </a:r>
            <a:r>
              <a:rPr lang="es-ES" sz="1400">
                <a:solidFill>
                  <a:schemeClr val="tx1"/>
                </a:solidFill>
              </a:rPr>
              <a:t> que condueix la </a:t>
            </a:r>
            <a:r>
              <a:rPr lang="es-ES" sz="1400" u="sng">
                <a:solidFill>
                  <a:schemeClr val="tx1"/>
                </a:solidFill>
              </a:rPr>
              <a:t>sang oxigenada</a:t>
            </a:r>
            <a:r>
              <a:rPr lang="es-ES" sz="1400">
                <a:solidFill>
                  <a:schemeClr val="tx1"/>
                </a:solidFill>
              </a:rPr>
              <a:t> a </a:t>
            </a:r>
            <a:r>
              <a:rPr lang="es-ES" sz="1400" b="1">
                <a:solidFill>
                  <a:schemeClr val="tx1"/>
                </a:solidFill>
              </a:rPr>
              <a:t>tots els òrgans</a:t>
            </a:r>
            <a:r>
              <a:rPr lang="es-ES" sz="1400">
                <a:solidFill>
                  <a:schemeClr val="tx1"/>
                </a:solidFill>
              </a:rPr>
              <a:t> del cos.</a:t>
            </a:r>
          </a:p>
          <a:p>
            <a:pPr marL="1073150" lvl="2" indent="-165100">
              <a:buSzPct val="100000"/>
              <a:buFont typeface="Wingdings" panose="05000000000000000000" pitchFamily="2" charset="2"/>
              <a:buChar char="§"/>
              <a:tabLst>
                <a:tab pos="450850" algn="l"/>
              </a:tabLst>
            </a:pPr>
            <a:r>
              <a:rPr lang="es-ES" sz="1400">
                <a:solidFill>
                  <a:schemeClr val="tx1"/>
                </a:solidFill>
              </a:rPr>
              <a:t>En aquesta artèria es troba la </a:t>
            </a:r>
            <a:r>
              <a:rPr lang="es-ES" sz="1400" b="1">
                <a:solidFill>
                  <a:schemeClr val="accent1"/>
                </a:solidFill>
              </a:rPr>
              <a:t>vàlvula semilunar aòrtica</a:t>
            </a:r>
            <a:r>
              <a:rPr lang="es-ES" sz="1400">
                <a:solidFill>
                  <a:schemeClr val="accent1"/>
                </a:solidFill>
              </a:rPr>
              <a:t> </a:t>
            </a:r>
            <a:r>
              <a:rPr lang="es-ES" sz="1400">
                <a:solidFill>
                  <a:schemeClr val="tx1"/>
                </a:solidFill>
              </a:rPr>
              <a:t>que n’impideix el </a:t>
            </a:r>
            <a:r>
              <a:rPr lang="es-ES" sz="1400" u="sng">
                <a:solidFill>
                  <a:schemeClr val="tx1"/>
                </a:solidFill>
              </a:rPr>
              <a:t>retorn</a:t>
            </a:r>
            <a:r>
              <a:rPr lang="es-ES" sz="140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6808230"/>
      </p:ext>
    </p:extLst>
  </p:cSld>
  <p:clrMapOvr>
    <a:masterClrMapping/>
  </p:clrMapOvr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DADBE6"/>
      </a:lt2>
      <a:accent1>
        <a:srgbClr val="A5B0FE"/>
      </a:accent1>
      <a:accent2>
        <a:srgbClr val="8184D9"/>
      </a:accent2>
      <a:accent3>
        <a:srgbClr val="6463BD"/>
      </a:accent3>
      <a:accent4>
        <a:srgbClr val="4F4A9E"/>
      </a:accent4>
      <a:accent5>
        <a:srgbClr val="212121"/>
      </a:accent5>
      <a:accent6>
        <a:srgbClr val="FFA500"/>
      </a:accent6>
      <a:hlink>
        <a:srgbClr val="6463BD"/>
      </a:hlink>
      <a:folHlink>
        <a:srgbClr val="6611CC"/>
      </a:folHlink>
    </a:clrScheme>
    <a:fontScheme name="Personalizado 8">
      <a:majorFont>
        <a:latin typeface="Miriam Libre"/>
        <a:ea typeface=""/>
        <a:cs typeface=""/>
      </a:majorFont>
      <a:minorFont>
        <a:latin typeface="Barlow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1902</Words>
  <Application>Microsoft Office PowerPoint</Application>
  <PresentationFormat>Presentación en pantalla (16:9)</PresentationFormat>
  <Paragraphs>272</Paragraphs>
  <Slides>17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Courier New</vt:lpstr>
      <vt:lpstr>Miriam Libre</vt:lpstr>
      <vt:lpstr>Wingdings 3</vt:lpstr>
      <vt:lpstr>Calibri</vt:lpstr>
      <vt:lpstr>Arial</vt:lpstr>
      <vt:lpstr>Wingdings</vt:lpstr>
      <vt:lpstr>Barlow Light</vt:lpstr>
      <vt:lpstr>Barlow</vt:lpstr>
      <vt:lpstr>Roderigo template</vt:lpstr>
      <vt:lpstr>LA CIRCULACIÓ: aparells circulatori i excretor</vt:lpstr>
      <vt:lpstr>MEDI INTERN I L’APARELL CIRCULATORI</vt:lpstr>
      <vt:lpstr>EL SISTEMA CIRCULATORI LIMFÀTIC.</vt:lpstr>
      <vt:lpstr>LA SANG.</vt:lpstr>
      <vt:lpstr>Presentación de PowerPoint</vt:lpstr>
      <vt:lpstr>ELS VASOS SANGUINIS</vt:lpstr>
      <vt:lpstr>Presentación de PowerPoint</vt:lpstr>
      <vt:lpstr>EL COR</vt:lpstr>
      <vt:lpstr>Presentación de PowerPoint</vt:lpstr>
      <vt:lpstr>Presentación de PowerPoint</vt:lpstr>
      <vt:lpstr>Presentación de PowerPoint</vt:lpstr>
      <vt:lpstr>LA CIRCULACIÓ DOBLE</vt:lpstr>
      <vt:lpstr>MALALTIES DE L’APARELL CIRCULATORI</vt:lpstr>
      <vt:lpstr>HÀBITS SALUDABLES DEL A. CIRCULATORI</vt:lpstr>
      <vt:lpstr>Presentación de PowerPoint</vt:lpstr>
      <vt:lpstr>Presentación de PowerPoint</vt:lpstr>
      <vt:lpstr>MALALTIES DEL SISTEMA URINARI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CIRCULACIÓ: aparells circulatori i excretor</dc:title>
  <cp:lastModifiedBy>Eva Arnau</cp:lastModifiedBy>
  <cp:revision>34</cp:revision>
  <dcterms:modified xsi:type="dcterms:W3CDTF">2022-05-15T08:29:40Z</dcterms:modified>
</cp:coreProperties>
</file>