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0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1"/>
    </p:embeddedFont>
    <p:embeddedFont>
      <p:font typeface="Source Sans Pro" panose="020B0503030403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B2AE32-5F83-4F36-B0C4-EC3A7E9488D7}">
  <a:tblStyle styleId="{5DB2AE32-5F83-4F36-B0C4-EC3A7E9488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07BAB3E-7E30-4776-B4C8-C32909BA5FB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74" autoAdjust="0"/>
  </p:normalViewPr>
  <p:slideViewPr>
    <p:cSldViewPr snapToGrid="0">
      <p:cViewPr varScale="1">
        <p:scale>
          <a:sx n="146" d="100"/>
          <a:sy n="146" d="100"/>
        </p:scale>
        <p:origin x="5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6524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4056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723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1307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2419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855150" y="1151950"/>
            <a:ext cx="1433700" cy="944700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7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41" name="Google Shape;41;p7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7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7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73" name="Google Shape;73;p11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050" y="205988"/>
            <a:ext cx="7383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050" y="1200157"/>
            <a:ext cx="7383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▪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▫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762000" y="2449025"/>
            <a:ext cx="7488382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solidFill>
                  <a:schemeClr val="accent1"/>
                </a:solidFill>
              </a:rPr>
              <a:t>FÍSICA I QUÍMICA T.5</a:t>
            </a:r>
            <a:br>
              <a:rPr lang="es-ES" u="sng"/>
            </a:br>
            <a:r>
              <a:rPr lang="es-ES"/>
              <a:t>FORMULACIÓ INORGÀNICA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6A7FC33-6DFE-43FC-95A3-73373182999C}"/>
              </a:ext>
            </a:extLst>
          </p:cNvPr>
          <p:cNvSpPr/>
          <p:nvPr/>
        </p:nvSpPr>
        <p:spPr>
          <a:xfrm>
            <a:off x="464127" y="1212273"/>
            <a:ext cx="7045037" cy="31865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734875" y="13245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</a:pPr>
            <a:r>
              <a:rPr lang="es-ES"/>
              <a:t>Nombres d’oxidació / valències</a:t>
            </a:r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464127" y="1092281"/>
            <a:ext cx="840970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Són els </a:t>
            </a:r>
            <a:r>
              <a:rPr lang="es-E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electrons</a:t>
            </a:r>
            <a:r>
              <a:rPr lang="es-ES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que s’utilitzen per </a:t>
            </a:r>
            <a:r>
              <a:rPr lang="es-ES" u="sng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combinar-se</a:t>
            </a:r>
            <a:r>
              <a:rPr lang="es-ES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amb altres elements i formar </a:t>
            </a:r>
            <a:r>
              <a:rPr lang="es-ES" b="1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compostos</a:t>
            </a:r>
            <a:r>
              <a:rPr lang="es-ES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</a:t>
            </a:r>
            <a:endParaRPr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Google Shape;94;p16"/>
              <p:cNvSpPr txBox="1"/>
              <p:nvPr/>
            </p:nvSpPr>
            <p:spPr>
              <a:xfrm>
                <a:off x="395774" y="1485880"/>
                <a:ext cx="8478061" cy="31877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es-ES" sz="1600" b="1" u="sng">
                    <a:solidFill>
                      <a:schemeClr val="accent3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REPRESENTACIÓ</a:t>
                </a:r>
                <a:endParaRPr lang="es-ES" sz="1600" u="sng">
                  <a:solidFill>
                    <a:schemeClr val="accent3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None/>
                </a:pPr>
                <a:r>
                  <a:rPr lang="es-ES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La valència/nº d’oxidació correspon amb el </a:t>
                </a:r>
                <a:r>
                  <a:rPr lang="es-ES" b="1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subíndex</a:t>
                </a:r>
                <a:r>
                  <a:rPr lang="es-ES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 de l’element que l’acompanya (s’</a:t>
                </a:r>
                <a:r>
                  <a:rPr lang="es-ES" u="sng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inverteixen</a:t>
                </a:r>
                <a:r>
                  <a:rPr lang="es-ES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):</a:t>
                </a:r>
              </a:p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ar-AE" sz="24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Source Sans Pro"/>
                            <a:sym typeface="Source Sans Pro"/>
                          </a:rPr>
                        </m:ctrlPr>
                      </m:sSubPr>
                      <m:e>
                        <m:r>
                          <a:rPr lang="ar-AE" sz="2400" b="1" i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Source Sans Pro"/>
                            <a:sym typeface="Source Sans Pro"/>
                          </a:rPr>
                          <m:t>𝐍</m:t>
                        </m:r>
                      </m:e>
                      <m:sub>
                        <m:r>
                          <a:rPr lang="es-ES" sz="2400" b="1" i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Source Sans Pro"/>
                            <a:sym typeface="Source Sans Pro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ar-AE" sz="24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Source Sans Pro"/>
                            <a:sym typeface="Source Sans Pro"/>
                          </a:rPr>
                        </m:ctrlPr>
                      </m:sSubPr>
                      <m:e>
                        <m:r>
                          <a:rPr lang="es-ES" sz="2400" b="1" i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Source Sans Pro"/>
                            <a:sym typeface="Source Sans Pro"/>
                          </a:rPr>
                          <m:t>𝐎</m:t>
                        </m:r>
                      </m:e>
                      <m:sub>
                        <m:r>
                          <a:rPr lang="es-ES" sz="2400" b="1" i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Source Sans Pro"/>
                            <a:sym typeface="Source Sans Pro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ar-AE" sz="2400" b="1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 </a:t>
                </a:r>
                <a:endParaRPr lang="es-ES" sz="2400" b="1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  <a:p>
                <a:pPr>
                  <a:spcBef>
                    <a:spcPts val="600"/>
                  </a:spcBef>
                </a:pPr>
                <a:endParaRPr lang="es-ES" sz="1600" b="1" u="sng">
                  <a:solidFill>
                    <a:schemeClr val="accent3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s-ES" sz="1600" b="1" u="sng">
                    <a:solidFill>
                      <a:schemeClr val="accent3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SIMPLIFICACIÓ</a:t>
                </a:r>
              </a:p>
              <a:p>
                <a:pPr marL="179388" indent="-179388">
                  <a:spcBef>
                    <a:spcPts val="6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Ø"/>
                  <a:tabLst>
                    <a:tab pos="179388" algn="l"/>
                  </a:tabLst>
                </a:pPr>
                <a:r>
                  <a:rPr lang="es-ES" sz="1600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Sempre que les </a:t>
                </a:r>
                <a:r>
                  <a:rPr lang="es-ES" sz="1600" b="1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valències</a:t>
                </a:r>
                <a:r>
                  <a:rPr lang="es-ES" sz="1600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 es poden </a:t>
                </a:r>
                <a:r>
                  <a:rPr lang="es-ES" sz="1600" u="sng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simplificar</a:t>
                </a:r>
                <a:r>
                  <a:rPr lang="es-ES" sz="1600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 (dividir entre el mateix nombre), es fa.</a:t>
                </a:r>
              </a:p>
              <a:p>
                <a:pPr marL="179388" indent="-179388">
                  <a:spcBef>
                    <a:spcPts val="600"/>
                  </a:spcBef>
                  <a:buClr>
                    <a:schemeClr val="accent1"/>
                  </a:buClr>
                  <a:buFont typeface="Wingdings" panose="05000000000000000000" pitchFamily="2" charset="2"/>
                  <a:buChar char="Ø"/>
                  <a:tabLst>
                    <a:tab pos="179388" algn="l"/>
                  </a:tabLst>
                </a:pPr>
                <a:r>
                  <a:rPr lang="es-ES" sz="1600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Hi ha que atendre a la </a:t>
                </a:r>
                <a:r>
                  <a:rPr lang="es-ES" sz="1600" b="1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valència de l’element conegut</a:t>
                </a:r>
                <a:r>
                  <a:rPr lang="es-ES" sz="1600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 per saber si </a:t>
                </a:r>
                <a:r>
                  <a:rPr lang="es-ES" sz="1600" b="1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ha hagut simplificació</a:t>
                </a:r>
                <a:r>
                  <a:rPr lang="es-ES" sz="1600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, ja que és important a l’hora d’escriure la </a:t>
                </a:r>
                <a:r>
                  <a:rPr lang="es-ES" sz="1600" u="sng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nomenclatura de stock</a:t>
                </a:r>
                <a:r>
                  <a:rPr lang="es-ES" sz="1600">
                    <a:solidFill>
                      <a:schemeClr val="dk1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.</a:t>
                </a:r>
              </a:p>
              <a:p>
                <a:pPr>
                  <a:spcBef>
                    <a:spcPts val="600"/>
                  </a:spcBef>
                  <a:buClr>
                    <a:schemeClr val="accent1"/>
                  </a:buClr>
                  <a:tabLst>
                    <a:tab pos="179388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400" b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𝐒𝐎</m:t>
                          </m:r>
                        </m:e>
                        <m:sub>
                          <m:r>
                            <a:rPr lang="es-E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𝟑</m:t>
                          </m:r>
                        </m:sub>
                      </m:sSub>
                      <m:r>
                        <a:rPr lang="es-ES" sz="2400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Source Sans Pro"/>
                          <a:sym typeface="Source Sans Pro"/>
                        </a:rPr>
                        <m:t>→</m:t>
                      </m:r>
                      <m:sSub>
                        <m:sSubPr>
                          <m:ctrlPr>
                            <a:rPr lang="es-ES" sz="2400" b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𝐒</m:t>
                          </m:r>
                        </m:e>
                        <m:sub>
                          <m:r>
                            <a:rPr lang="es-E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ES" sz="2400" b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𝐎</m:t>
                          </m:r>
                        </m:e>
                        <m:sub>
                          <m:r>
                            <a:rPr lang="es-E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es-ES" sz="1600" b="1">
                  <a:solidFill>
                    <a:schemeClr val="accent3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mc:Choice>
        <mc:Fallback>
          <p:sp>
            <p:nvSpPr>
              <p:cNvPr id="94" name="Google Shape;94;p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74" y="1485880"/>
                <a:ext cx="8478061" cy="3187771"/>
              </a:xfrm>
              <a:prstGeom prst="rect">
                <a:avLst/>
              </a:prstGeom>
              <a:blipFill>
                <a:blip r:embed="rId3"/>
                <a:stretch>
                  <a:fillRect l="-43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" name="Google Shape;92;p16">
            <a:extLst>
              <a:ext uri="{FF2B5EF4-FFF2-40B4-BE49-F238E27FC236}">
                <a16:creationId xmlns:a16="http://schemas.microsoft.com/office/drawing/2014/main" id="{D44BE86E-661B-4E76-9299-7A38C9DAC90C}"/>
              </a:ext>
            </a:extLst>
          </p:cNvPr>
          <p:cNvSpPr txBox="1">
            <a:spLocks/>
          </p:cNvSpPr>
          <p:nvPr/>
        </p:nvSpPr>
        <p:spPr>
          <a:xfrm>
            <a:off x="395775" y="132458"/>
            <a:ext cx="463207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>
              <a:buClr>
                <a:schemeClr val="accent3"/>
              </a:buClr>
            </a:pPr>
            <a:r>
              <a:rPr lang="es-ES">
                <a:solidFill>
                  <a:schemeClr val="accent3"/>
                </a:solidFill>
              </a:rPr>
              <a:t>0.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A4FACAF-BA06-4847-B5AF-D647A26F2270}"/>
              </a:ext>
            </a:extLst>
          </p:cNvPr>
          <p:cNvSpPr/>
          <p:nvPr/>
        </p:nvSpPr>
        <p:spPr>
          <a:xfrm>
            <a:off x="680133" y="2445327"/>
            <a:ext cx="163735" cy="193964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124B6D41-7824-4A3E-AB94-DF1693949E09}"/>
              </a:ext>
            </a:extLst>
          </p:cNvPr>
          <p:cNvSpPr/>
          <p:nvPr/>
        </p:nvSpPr>
        <p:spPr>
          <a:xfrm>
            <a:off x="1039432" y="2445327"/>
            <a:ext cx="163735" cy="193964"/>
          </a:xfrm>
          <a:prstGeom prst="ellipse">
            <a:avLst/>
          </a:prstGeom>
          <a:noFill/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: curvado 8">
            <a:extLst>
              <a:ext uri="{FF2B5EF4-FFF2-40B4-BE49-F238E27FC236}">
                <a16:creationId xmlns:a16="http://schemas.microsoft.com/office/drawing/2014/main" id="{9B4D23BF-3DA2-46E7-A3A5-0A7EC7F14738}"/>
              </a:ext>
            </a:extLst>
          </p:cNvPr>
          <p:cNvCxnSpPr>
            <a:cxnSpLocks/>
            <a:stCxn id="11" idx="0"/>
          </p:cNvCxnSpPr>
          <p:nvPr/>
        </p:nvCxnSpPr>
        <p:spPr>
          <a:xfrm rot="16200000" flipV="1">
            <a:off x="796811" y="2120837"/>
            <a:ext cx="125944" cy="523035"/>
          </a:xfrm>
          <a:prstGeom prst="curvedConnector3">
            <a:avLst>
              <a:gd name="adj1" fmla="val 160504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Conector: curvado 14">
            <a:extLst>
              <a:ext uri="{FF2B5EF4-FFF2-40B4-BE49-F238E27FC236}">
                <a16:creationId xmlns:a16="http://schemas.microsoft.com/office/drawing/2014/main" id="{B6BD25E7-6397-4FAB-8BF2-8794A637A5A3}"/>
              </a:ext>
            </a:extLst>
          </p:cNvPr>
          <p:cNvCxnSpPr>
            <a:cxnSpLocks/>
            <a:stCxn id="4" idx="4"/>
          </p:cNvCxnSpPr>
          <p:nvPr/>
        </p:nvCxnSpPr>
        <p:spPr>
          <a:xfrm rot="5400000" flipH="1" flipV="1">
            <a:off x="820177" y="2501904"/>
            <a:ext cx="79210" cy="195563"/>
          </a:xfrm>
          <a:prstGeom prst="curvedConnector3">
            <a:avLst>
              <a:gd name="adj1" fmla="val -11369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422566" y="132855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60363" lvl="0" indent="-36036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</a:pPr>
            <a:r>
              <a:rPr lang="es-ES"/>
              <a:t>Òxids (Val. = -2)</a:t>
            </a:r>
            <a:endParaRPr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7D4BCC4-0CB0-4BA7-8B34-053A84CBA377}"/>
              </a:ext>
            </a:extLst>
          </p:cNvPr>
          <p:cNvSpPr/>
          <p:nvPr/>
        </p:nvSpPr>
        <p:spPr>
          <a:xfrm>
            <a:off x="1676400" y="318655"/>
            <a:ext cx="1281545" cy="367145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6A7FC33-6DFE-43FC-95A3-73373182999C}"/>
              </a:ext>
            </a:extLst>
          </p:cNvPr>
          <p:cNvSpPr/>
          <p:nvPr/>
        </p:nvSpPr>
        <p:spPr>
          <a:xfrm>
            <a:off x="464127" y="1212273"/>
            <a:ext cx="1080655" cy="934239"/>
          </a:xfrm>
          <a:prstGeom prst="rect">
            <a:avLst/>
          </a:prstGeom>
          <a:solidFill>
            <a:schemeClr val="accent3">
              <a:alpha val="50000"/>
            </a:schemeClr>
          </a:solidFill>
          <a:ln w="28575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Google Shape;93;p16"/>
              <p:cNvSpPr txBox="1"/>
              <p:nvPr/>
            </p:nvSpPr>
            <p:spPr>
              <a:xfrm>
                <a:off x="464127" y="1092281"/>
                <a:ext cx="1080655" cy="6228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𝐌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𝐱</m:t>
                          </m:r>
                        </m:sub>
                      </m:sSub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𝐎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𝐲</m:t>
                          </m:r>
                        </m:sub>
                      </m:sSub>
                    </m:oMath>
                  </m:oMathPara>
                </a14:m>
                <a:endParaRPr sz="2800" b="1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mc:Choice>
        <mc:Fallback xmlns="">
          <p:sp>
            <p:nvSpPr>
              <p:cNvPr id="93" name="Google Shape;93;p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7" y="1092281"/>
                <a:ext cx="1080655" cy="6228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665286" y="474986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Google Shape;93;p16">
                <a:extLst>
                  <a:ext uri="{FF2B5EF4-FFF2-40B4-BE49-F238E27FC236}">
                    <a16:creationId xmlns:a16="http://schemas.microsoft.com/office/drawing/2014/main" id="{1A31F6C5-F038-4E3A-A7FA-9AE7F7DAF4D2}"/>
                  </a:ext>
                </a:extLst>
              </p:cNvPr>
              <p:cNvSpPr txBox="1"/>
              <p:nvPr/>
            </p:nvSpPr>
            <p:spPr>
              <a:xfrm>
                <a:off x="464127" y="1565564"/>
                <a:ext cx="1080655" cy="5809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𝐍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𝐱</m:t>
                          </m:r>
                        </m:sub>
                      </m:sSub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𝐎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𝐲</m:t>
                          </m:r>
                        </m:sub>
                      </m:sSub>
                    </m:oMath>
                  </m:oMathPara>
                </a14:m>
                <a:endParaRPr sz="2800" b="1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mc:Choice>
        <mc:Fallback xmlns="">
          <p:sp>
            <p:nvSpPr>
              <p:cNvPr id="13" name="Google Shape;93;p16">
                <a:extLst>
                  <a:ext uri="{FF2B5EF4-FFF2-40B4-BE49-F238E27FC236}">
                    <a16:creationId xmlns:a16="http://schemas.microsoft.com/office/drawing/2014/main" id="{1A31F6C5-F038-4E3A-A7FA-9AE7F7DAF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7" y="1565564"/>
                <a:ext cx="1080655" cy="5809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31C84DE-CC7B-45EE-95DE-C55B0F7328C6}"/>
              </a:ext>
            </a:extLst>
          </p:cNvPr>
          <p:cNvCxnSpPr>
            <a:cxnSpLocks/>
          </p:cNvCxnSpPr>
          <p:nvPr/>
        </p:nvCxnSpPr>
        <p:spPr>
          <a:xfrm>
            <a:off x="166255" y="1676537"/>
            <a:ext cx="1378527" cy="0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1A834F5-C51F-4269-8DEE-A2C8DC5FA7AF}"/>
              </a:ext>
            </a:extLst>
          </p:cNvPr>
          <p:cNvSpPr txBox="1"/>
          <p:nvPr/>
        </p:nvSpPr>
        <p:spPr>
          <a:xfrm>
            <a:off x="1544782" y="1522648"/>
            <a:ext cx="2568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es nombren de dreta a esquerra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918C7C7-C56A-41F8-BCAB-FAA398EF6C68}"/>
              </a:ext>
            </a:extLst>
          </p:cNvPr>
          <p:cNvSpPr/>
          <p:nvPr/>
        </p:nvSpPr>
        <p:spPr>
          <a:xfrm>
            <a:off x="7772400" y="284018"/>
            <a:ext cx="1032164" cy="4017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M = 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metal</a:t>
            </a:r>
          </a:p>
          <a:p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N =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no metall</a:t>
            </a:r>
            <a:endParaRPr lang="es-ES" sz="12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38649FA-287F-496B-8FC1-8EDA4E4E842B}"/>
              </a:ext>
            </a:extLst>
          </p:cNvPr>
          <p:cNvSpPr/>
          <p:nvPr/>
        </p:nvSpPr>
        <p:spPr>
          <a:xfrm>
            <a:off x="6726382" y="1269536"/>
            <a:ext cx="2722418" cy="923555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ABCF45B-3F4E-4114-B36F-AA7B2843A884}"/>
              </a:ext>
            </a:extLst>
          </p:cNvPr>
          <p:cNvSpPr txBox="1"/>
          <p:nvPr/>
        </p:nvSpPr>
        <p:spPr>
          <a:xfrm>
            <a:off x="6830900" y="1092281"/>
            <a:ext cx="2060864" cy="338554"/>
          </a:xfrm>
          <a:prstGeom prst="rect">
            <a:avLst/>
          </a:prstGeom>
          <a:solidFill>
            <a:srgbClr val="EFEFE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b="1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NOMBRAR PREFIXOS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1E6FF96-97C4-43A4-BE7D-E4D3123DB3C1}"/>
              </a:ext>
            </a:extLst>
          </p:cNvPr>
          <p:cNvSpPr txBox="1"/>
          <p:nvPr/>
        </p:nvSpPr>
        <p:spPr>
          <a:xfrm>
            <a:off x="6856765" y="1361981"/>
            <a:ext cx="9156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=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</a:t>
            </a:r>
          </a:p>
          <a:p>
            <a:pPr marL="111125" indent="-111125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=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tri</a:t>
            </a:r>
          </a:p>
          <a:p>
            <a:pPr marL="111125" indent="-111125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= </a:t>
            </a:r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tetra</a:t>
            </a:r>
            <a:endParaRPr lang="es-ES" b="1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158BCB9-954F-48A6-B9DE-A7AD1BFC29AB}"/>
              </a:ext>
            </a:extLst>
          </p:cNvPr>
          <p:cNvSpPr txBox="1"/>
          <p:nvPr/>
        </p:nvSpPr>
        <p:spPr>
          <a:xfrm>
            <a:off x="7950263" y="1361981"/>
            <a:ext cx="9893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1125" indent="-111125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5 </a:t>
            </a:r>
            <a:r>
              <a:rPr lang="es-ES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=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penta</a:t>
            </a:r>
          </a:p>
          <a:p>
            <a:pPr marL="111125" indent="-111125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6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=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hexa</a:t>
            </a:r>
          </a:p>
          <a:p>
            <a:pPr marL="111125" indent="-111125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s-ES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7</a:t>
            </a:r>
            <a:r>
              <a:rPr lang="es-ES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= </a:t>
            </a:r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hepta</a:t>
            </a:r>
            <a:endParaRPr lang="es-ES" b="1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/>
              <p:nvPr/>
            </p:nvSpPr>
            <p:spPr>
              <a:xfrm>
                <a:off x="464127" y="2179371"/>
                <a:ext cx="26933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EX:</a:t>
                </a:r>
                <a:r>
                  <a:rPr lang="es-ES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𝐶𝑂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𝐿𝑖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𝑂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𝐹𝑒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𝑂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𝑆𝑂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3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𝑁𝑎𝑂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…</m:t>
                    </m:r>
                  </m:oMath>
                </a14:m>
                <a:endParaRPr lang="es-ES" b="1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7" y="2179371"/>
                <a:ext cx="2693366" cy="307777"/>
              </a:xfrm>
              <a:prstGeom prst="rect">
                <a:avLst/>
              </a:prstGeom>
              <a:blipFill>
                <a:blip r:embed="rId5"/>
                <a:stretch>
                  <a:fillRect l="-679" t="-4000" b="-2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3228894"/>
                  </p:ext>
                </p:extLst>
              </p:nvPr>
            </p:nvGraphicFramePr>
            <p:xfrm>
              <a:off x="422566" y="2528589"/>
              <a:ext cx="8381998" cy="249936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(prefix)-òxid + de + (prefix)-element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òxid + de + element(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s-ES" b="1" u="sng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diòxid de carboni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𝐿𝑖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𝑂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òxid de diliti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𝐹𝑒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diòxid de diferro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𝑆𝑂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triòxid de sofre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𝑁𝑎𝑂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òxid de sodi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None/>
                          </a:pPr>
                          <a:r>
                            <a:rPr lang="es-ES" b="1" i="0" u="sng">
                              <a:solidFill>
                                <a:schemeClr val="tx1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òxid de carboni(IV)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𝐿𝑖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𝑂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òxid de liti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𝐹𝑒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òxid de ferro(II)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𝑆𝑂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òxid de sofre(VI)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𝑁𝑎𝑂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òxid de sodi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3228894"/>
                  </p:ext>
                </p:extLst>
              </p:nvPr>
            </p:nvGraphicFramePr>
            <p:xfrm>
              <a:off x="422566" y="2528589"/>
              <a:ext cx="8381998" cy="249936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(prefix)-òxid + de + (prefix)-element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òxid + de + element(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518160">
                    <a:tc rowSpan="2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6"/>
                          <a:stretch>
                            <a:fillRect l="-145" t="-32476" r="-100145" b="-32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137160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6"/>
                          <a:stretch>
                            <a:fillRect l="-100145" t="-82301" r="-145" b="-44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0" name="Rectángulo 29">
            <a:extLst>
              <a:ext uri="{FF2B5EF4-FFF2-40B4-BE49-F238E27FC236}">
                <a16:creationId xmlns:a16="http://schemas.microsoft.com/office/drawing/2014/main" id="{73A914E6-3511-4B7F-BA79-11D557FEB581}"/>
              </a:ext>
            </a:extLst>
          </p:cNvPr>
          <p:cNvSpPr/>
          <p:nvPr/>
        </p:nvSpPr>
        <p:spPr>
          <a:xfrm>
            <a:off x="166255" y="4561909"/>
            <a:ext cx="1209830" cy="4017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Els </a:t>
            </a:r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prefixos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no porten </a:t>
            </a:r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signe</a:t>
            </a:r>
            <a:endParaRPr lang="es-E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62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422566" y="132855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</a:pPr>
            <a:r>
              <a:rPr lang="es-ES"/>
              <a:t>Hidrurs (Val. = -1)</a:t>
            </a:r>
            <a:endParaRPr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7D4BCC4-0CB0-4BA7-8B34-053A84CBA377}"/>
              </a:ext>
            </a:extLst>
          </p:cNvPr>
          <p:cNvSpPr/>
          <p:nvPr/>
        </p:nvSpPr>
        <p:spPr>
          <a:xfrm>
            <a:off x="2029097" y="301336"/>
            <a:ext cx="1281545" cy="367145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6A7FC33-6DFE-43FC-95A3-73373182999C}"/>
              </a:ext>
            </a:extLst>
          </p:cNvPr>
          <p:cNvSpPr/>
          <p:nvPr/>
        </p:nvSpPr>
        <p:spPr>
          <a:xfrm>
            <a:off x="464127" y="1212273"/>
            <a:ext cx="1080655" cy="934239"/>
          </a:xfrm>
          <a:prstGeom prst="rect">
            <a:avLst/>
          </a:prstGeom>
          <a:solidFill>
            <a:schemeClr val="accent3">
              <a:alpha val="50000"/>
            </a:schemeClr>
          </a:solidFill>
          <a:ln w="28575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Google Shape;93;p16"/>
              <p:cNvSpPr txBox="1"/>
              <p:nvPr/>
            </p:nvSpPr>
            <p:spPr>
              <a:xfrm>
                <a:off x="464127" y="1092281"/>
                <a:ext cx="1080655" cy="6228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2800" b="1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Source Sans Pro"/>
                          <a:sym typeface="Source Sans Pro"/>
                        </a:rPr>
                        <m:t>𝐌</m:t>
                      </m:r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𝐇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𝐲</m:t>
                          </m:r>
                        </m:sub>
                      </m:sSub>
                    </m:oMath>
                  </m:oMathPara>
                </a14:m>
                <a:endParaRPr sz="2800" b="1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mc:Choice>
        <mc:Fallback xmlns="">
          <p:sp>
            <p:nvSpPr>
              <p:cNvPr id="93" name="Google Shape;93;p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7" y="1092281"/>
                <a:ext cx="1080655" cy="6228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665286" y="474986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Google Shape;93;p16">
                <a:extLst>
                  <a:ext uri="{FF2B5EF4-FFF2-40B4-BE49-F238E27FC236}">
                    <a16:creationId xmlns:a16="http://schemas.microsoft.com/office/drawing/2014/main" id="{1A31F6C5-F038-4E3A-A7FA-9AE7F7DAF4D2}"/>
                  </a:ext>
                </a:extLst>
              </p:cNvPr>
              <p:cNvSpPr txBox="1"/>
              <p:nvPr/>
            </p:nvSpPr>
            <p:spPr>
              <a:xfrm>
                <a:off x="464127" y="1565564"/>
                <a:ext cx="1080655" cy="5809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𝐇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𝐱</m:t>
                          </m:r>
                        </m:sub>
                      </m:sSub>
                      <m:r>
                        <a:rPr lang="es-ES" sz="2800" b="1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Source Sans Pro"/>
                          <a:sym typeface="Source Sans Pro"/>
                        </a:rPr>
                        <m:t>𝐍</m:t>
                      </m:r>
                    </m:oMath>
                  </m:oMathPara>
                </a14:m>
                <a:endParaRPr sz="2800" b="1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mc:Choice>
        <mc:Fallback xmlns="">
          <p:sp>
            <p:nvSpPr>
              <p:cNvPr id="13" name="Google Shape;93;p16">
                <a:extLst>
                  <a:ext uri="{FF2B5EF4-FFF2-40B4-BE49-F238E27FC236}">
                    <a16:creationId xmlns:a16="http://schemas.microsoft.com/office/drawing/2014/main" id="{1A31F6C5-F038-4E3A-A7FA-9AE7F7DAF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7" y="1565564"/>
                <a:ext cx="1080655" cy="5809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31C84DE-CC7B-45EE-95DE-C55B0F7328C6}"/>
              </a:ext>
            </a:extLst>
          </p:cNvPr>
          <p:cNvCxnSpPr>
            <a:cxnSpLocks/>
          </p:cNvCxnSpPr>
          <p:nvPr/>
        </p:nvCxnSpPr>
        <p:spPr>
          <a:xfrm>
            <a:off x="166255" y="1676537"/>
            <a:ext cx="1378527" cy="0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1A834F5-C51F-4269-8DEE-A2C8DC5FA7AF}"/>
              </a:ext>
            </a:extLst>
          </p:cNvPr>
          <p:cNvSpPr txBox="1"/>
          <p:nvPr/>
        </p:nvSpPr>
        <p:spPr>
          <a:xfrm>
            <a:off x="1544782" y="1522648"/>
            <a:ext cx="2568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es nombren de dreta a esquerra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/>
              <p:nvPr/>
            </p:nvSpPr>
            <p:spPr>
              <a:xfrm>
                <a:off x="1512745" y="1252737"/>
                <a:ext cx="21426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EX:</a:t>
                </a:r>
                <a:r>
                  <a:rPr lang="es-ES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𝐿𝑖𝐻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𝑁𝑎𝐻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𝐶𝐻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4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𝑁𝐻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3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…</m:t>
                    </m:r>
                  </m:oMath>
                </a14:m>
                <a:endParaRPr lang="es-ES" b="1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745" y="1252737"/>
                <a:ext cx="2142638" cy="307777"/>
              </a:xfrm>
              <a:prstGeom prst="rect">
                <a:avLst/>
              </a:prstGeom>
              <a:blipFill>
                <a:blip r:embed="rId5"/>
                <a:stretch>
                  <a:fillRect l="-852" t="-4000" b="-2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3641235"/>
                  </p:ext>
                </p:extLst>
              </p:nvPr>
            </p:nvGraphicFramePr>
            <p:xfrm>
              <a:off x="422566" y="2528589"/>
              <a:ext cx="8381998" cy="249936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(prefix)-hidrur + de + 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hidrur + de + element(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s-ES" b="1" u="sng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𝐿𝑖𝐻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hidrur de liti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𝑁𝑎𝐻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hidrur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tetrahidrur de carboni </a:t>
                          </a:r>
                          <a:r>
                            <a:rPr lang="es-ES" b="1" u="none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/metà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𝑁𝐻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trihidrur de nitrògen </a:t>
                          </a:r>
                          <a:r>
                            <a:rPr lang="es-ES" b="1" u="none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/amoníac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𝐵𝐻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trihidrur de bor </a:t>
                          </a:r>
                          <a:r>
                            <a:rPr lang="es-ES" b="1" u="none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/borà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None/>
                          </a:pPr>
                          <a:r>
                            <a:rPr lang="es-ES" b="1" i="0" u="sng">
                              <a:solidFill>
                                <a:schemeClr val="tx1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𝐿𝑖𝐻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hidrur de liti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𝑁𝑎𝐻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hidrur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hidrur de carboni(IV)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𝑁𝐻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hidrur de nitrògen(III)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𝐵𝐻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hidrur de bor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3641235"/>
                  </p:ext>
                </p:extLst>
              </p:nvPr>
            </p:nvGraphicFramePr>
            <p:xfrm>
              <a:off x="422566" y="2528589"/>
              <a:ext cx="8381998" cy="249936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(prefix)-hidrur + de + 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hidrur + de + element(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518160">
                    <a:tc rowSpan="2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6"/>
                          <a:stretch>
                            <a:fillRect l="-145" t="-32476" r="-100145" b="-32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137160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6"/>
                          <a:stretch>
                            <a:fillRect l="-100145" t="-82301" r="-145" b="-44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6982265-4314-4232-A7EA-2818ADE0CF3C}"/>
                  </a:ext>
                </a:extLst>
              </p:cNvPr>
              <p:cNvSpPr txBox="1"/>
              <p:nvPr/>
            </p:nvSpPr>
            <p:spPr>
              <a:xfrm>
                <a:off x="1528764" y="1814071"/>
                <a:ext cx="17143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EX:</a:t>
                </a:r>
                <a:r>
                  <a:rPr lang="es-ES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𝑆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𝐻𝐹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𝐻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𝑆𝑒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…</m:t>
                    </m:r>
                  </m:oMath>
                </a14:m>
                <a:endParaRPr lang="es-ES" b="1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6982265-4314-4232-A7EA-2818ADE0C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764" y="1814071"/>
                <a:ext cx="1714315" cy="307777"/>
              </a:xfrm>
              <a:prstGeom prst="rect">
                <a:avLst/>
              </a:prstGeom>
              <a:blipFill>
                <a:blip r:embed="rId7"/>
                <a:stretch>
                  <a:fillRect l="-1068" t="-4000" b="-2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584C69E-07D8-4A18-86C7-7FC04E2C4EDF}"/>
                  </a:ext>
                </a:extLst>
              </p:cNvPr>
              <p:cNvSpPr txBox="1"/>
              <p:nvPr/>
            </p:nvSpPr>
            <p:spPr>
              <a:xfrm>
                <a:off x="3091742" y="1767447"/>
                <a:ext cx="22915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1600" b="1">
                    <a:solidFill>
                      <a:schemeClr val="accent3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sz="1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𝑯</m:t>
                        </m:r>
                      </m:e>
                      <m:sub>
                        <m:r>
                          <a:rPr lang="es-ES" sz="1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𝟐</m:t>
                        </m:r>
                      </m:sub>
                    </m:sSub>
                    <m:r>
                      <a:rPr lang="es-ES" sz="1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𝑶</m:t>
                    </m:r>
                  </m:oMath>
                </a14:m>
                <a:r>
                  <a:rPr lang="es-ES" sz="1600" b="1">
                    <a:solidFill>
                      <a:schemeClr val="accent3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= ÀCID HIDRÀCID</a:t>
                </a:r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584C69E-07D8-4A18-86C7-7FC04E2C4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742" y="1767447"/>
                <a:ext cx="2291525" cy="338554"/>
              </a:xfrm>
              <a:prstGeom prst="rect">
                <a:avLst/>
              </a:prstGeom>
              <a:blipFill>
                <a:blip r:embed="rId8"/>
                <a:stretch>
                  <a:fillRect l="-1330" t="-5455" r="-266" b="-2363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>
            <a:extLst>
              <a:ext uri="{FF2B5EF4-FFF2-40B4-BE49-F238E27FC236}">
                <a16:creationId xmlns:a16="http://schemas.microsoft.com/office/drawing/2014/main" id="{A87FA5F5-77EA-49CF-9F61-E6F30E0DC81E}"/>
              </a:ext>
            </a:extLst>
          </p:cNvPr>
          <p:cNvSpPr/>
          <p:nvPr/>
        </p:nvSpPr>
        <p:spPr>
          <a:xfrm>
            <a:off x="339436" y="2186976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</a:pPr>
            <a:r>
              <a:rPr lang="es-ES"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METALLS</a:t>
            </a:r>
            <a:endParaRPr lang="es-ES" sz="2400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797EBA3-B40E-40AA-B815-B6FCD59792BE}"/>
              </a:ext>
            </a:extLst>
          </p:cNvPr>
          <p:cNvSpPr txBox="1"/>
          <p:nvPr/>
        </p:nvSpPr>
        <p:spPr>
          <a:xfrm>
            <a:off x="3374105" y="3936483"/>
            <a:ext cx="12298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u="sng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NOMENCLATURA</a:t>
            </a:r>
          </a:p>
          <a:p>
            <a:r>
              <a:rPr lang="es-ES" sz="1100" b="1" u="sng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COMÚ</a:t>
            </a:r>
          </a:p>
        </p:txBody>
      </p:sp>
      <p:sp>
        <p:nvSpPr>
          <p:cNvPr id="7" name="Cerrar llave 6">
            <a:extLst>
              <a:ext uri="{FF2B5EF4-FFF2-40B4-BE49-F238E27FC236}">
                <a16:creationId xmlns:a16="http://schemas.microsoft.com/office/drawing/2014/main" id="{674F7C65-38B6-4519-83D3-0EC902BC20D3}"/>
              </a:ext>
            </a:extLst>
          </p:cNvPr>
          <p:cNvSpPr/>
          <p:nvPr/>
        </p:nvSpPr>
        <p:spPr>
          <a:xfrm>
            <a:off x="3339240" y="3890763"/>
            <a:ext cx="76697" cy="54407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17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BE1C2E78-37B6-4B3A-996D-C232D11CE8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a 23">
                <a:extLst>
                  <a:ext uri="{FF2B5EF4-FFF2-40B4-BE49-F238E27FC236}">
                    <a16:creationId xmlns:a16="http://schemas.microsoft.com/office/drawing/2014/main" id="{1870B32B-8B14-4351-AF4E-099599E65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7252575"/>
                  </p:ext>
                </p:extLst>
              </p:nvPr>
            </p:nvGraphicFramePr>
            <p:xfrm>
              <a:off x="285406" y="477720"/>
              <a:ext cx="8381998" cy="176784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TRADICIONAL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element-ur + de + (prefix)hidrògen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àcid + element-hídric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741680">
                    <a:tc>
                      <a:txBody>
                        <a:bodyPr/>
                        <a:lstStyle/>
                        <a:p>
                          <a:r>
                            <a:rPr lang="es-ES" b="1" u="sng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𝐻𝐹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fluorur d’hidrògen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𝐻𝐵𝑟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bromur</a:t>
                          </a:r>
                          <a:r>
                            <a:rPr lang="es-ES" b="0" baseline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d’hidrògen</a:t>
                          </a:r>
                          <a:endParaRPr lang="es-ES" b="0">
                            <a:solidFill>
                              <a:schemeClr val="tx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sulfur de</a:t>
                          </a:r>
                          <a:r>
                            <a:rPr lang="es-ES" b="0" u="none" baseline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dihidrògen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𝑆𝑒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selenur de dihidrògen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None/>
                          </a:pPr>
                          <a:r>
                            <a:rPr lang="es-ES" b="1" i="0" u="sng">
                              <a:solidFill>
                                <a:schemeClr val="tx1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𝐻𝐹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àcid de fluorhídric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𝐻𝐵𝑟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àcid de bromhídric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àcid</a:t>
                          </a:r>
                          <a:r>
                            <a:rPr lang="es-ES" b="0" u="none" baseline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sulfhídric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𝑆𝑒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àcid</a:t>
                          </a:r>
                          <a:r>
                            <a:rPr lang="es-ES" b="0" u="none" baseline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selenhídric</a:t>
                          </a:r>
                          <a:endParaRPr lang="es-ES" b="0" u="none">
                            <a:solidFill>
                              <a:schemeClr val="accent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a 23">
                <a:extLst>
                  <a:ext uri="{FF2B5EF4-FFF2-40B4-BE49-F238E27FC236}">
                    <a16:creationId xmlns:a16="http://schemas.microsoft.com/office/drawing/2014/main" id="{1870B32B-8B14-4351-AF4E-099599E65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7252575"/>
                  </p:ext>
                </p:extLst>
              </p:nvPr>
            </p:nvGraphicFramePr>
            <p:xfrm>
              <a:off x="285406" y="477720"/>
              <a:ext cx="8381998" cy="176784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TRADICIONAL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element-ur + de + (prefix)hidrògen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àcid + element-hídric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1158240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t="-52880" r="-100291" b="-52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00000" t="-52880" r="-291" b="-52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ángulo 3">
            <a:extLst>
              <a:ext uri="{FF2B5EF4-FFF2-40B4-BE49-F238E27FC236}">
                <a16:creationId xmlns:a16="http://schemas.microsoft.com/office/drawing/2014/main" id="{20FA619C-3283-42C8-B6A4-B5930D150BD9}"/>
              </a:ext>
            </a:extLst>
          </p:cNvPr>
          <p:cNvSpPr/>
          <p:nvPr/>
        </p:nvSpPr>
        <p:spPr>
          <a:xfrm>
            <a:off x="202276" y="136107"/>
            <a:ext cx="1899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</a:pPr>
            <a:r>
              <a:rPr lang="es-ES"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 METALLS</a:t>
            </a:r>
            <a:endParaRPr lang="es-ES" sz="2400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1BC524F-758A-4000-AD9A-DCA36DFCAF11}"/>
              </a:ext>
            </a:extLst>
          </p:cNvPr>
          <p:cNvSpPr/>
          <p:nvPr/>
        </p:nvSpPr>
        <p:spPr>
          <a:xfrm>
            <a:off x="157657" y="2271401"/>
            <a:ext cx="1989116" cy="6006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L’arrel del </a:t>
            </a:r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sofre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és </a:t>
            </a:r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–sulf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: sulfur, sulfhídric</a:t>
            </a:r>
            <a:b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(no </a:t>
            </a:r>
            <a:r>
              <a:rPr lang="es-ES" sz="1200" strike="sngStrike">
                <a:latin typeface="Source Sans Pro" panose="020B0503030403020204" pitchFamily="34" charset="0"/>
                <a:ea typeface="Source Sans Pro" panose="020B0503030403020204" pitchFamily="34" charset="0"/>
              </a:rPr>
              <a:t>sofrur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ni </a:t>
            </a:r>
            <a:r>
              <a:rPr lang="es-ES" sz="1200" strike="sngStrike">
                <a:latin typeface="Source Sans Pro" panose="020B0503030403020204" pitchFamily="34" charset="0"/>
                <a:ea typeface="Source Sans Pro" panose="020B0503030403020204" pitchFamily="34" charset="0"/>
              </a:rPr>
              <a:t>sofhídric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882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422566" y="132855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3"/>
            </a:pPr>
            <a:r>
              <a:rPr lang="es-ES"/>
              <a:t>Sals binàries</a:t>
            </a:r>
            <a:endParaRPr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6A7FC33-6DFE-43FC-95A3-73373182999C}"/>
              </a:ext>
            </a:extLst>
          </p:cNvPr>
          <p:cNvSpPr/>
          <p:nvPr/>
        </p:nvSpPr>
        <p:spPr>
          <a:xfrm>
            <a:off x="464127" y="1212274"/>
            <a:ext cx="1080655" cy="465620"/>
          </a:xfrm>
          <a:prstGeom prst="rect">
            <a:avLst/>
          </a:prstGeom>
          <a:solidFill>
            <a:schemeClr val="accent3">
              <a:alpha val="50000"/>
            </a:schemeClr>
          </a:solidFill>
          <a:ln w="28575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Google Shape;93;p16"/>
              <p:cNvSpPr txBox="1"/>
              <p:nvPr/>
            </p:nvSpPr>
            <p:spPr>
              <a:xfrm>
                <a:off x="464127" y="1092281"/>
                <a:ext cx="1080655" cy="5957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𝐌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𝐱</m:t>
                          </m:r>
                        </m:sub>
                      </m:sSub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𝐍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𝐲</m:t>
                          </m:r>
                        </m:sub>
                      </m:sSub>
                    </m:oMath>
                  </m:oMathPara>
                </a14:m>
                <a:endParaRPr sz="2800" b="1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mc:Choice>
        <mc:Fallback xmlns="">
          <p:sp>
            <p:nvSpPr>
              <p:cNvPr id="93" name="Google Shape;93;p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127" y="1092281"/>
                <a:ext cx="1080655" cy="5957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665286" y="474986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31C84DE-CC7B-45EE-95DE-C55B0F7328C6}"/>
              </a:ext>
            </a:extLst>
          </p:cNvPr>
          <p:cNvCxnSpPr>
            <a:cxnSpLocks/>
          </p:cNvCxnSpPr>
          <p:nvPr/>
        </p:nvCxnSpPr>
        <p:spPr>
          <a:xfrm>
            <a:off x="306780" y="1677894"/>
            <a:ext cx="1238002" cy="0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1A834F5-C51F-4269-8DEE-A2C8DC5FA7AF}"/>
              </a:ext>
            </a:extLst>
          </p:cNvPr>
          <p:cNvSpPr txBox="1"/>
          <p:nvPr/>
        </p:nvSpPr>
        <p:spPr>
          <a:xfrm>
            <a:off x="1544782" y="1465717"/>
            <a:ext cx="2568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es nombren de dreta a esquerra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918C7C7-C56A-41F8-BCAB-FAA398EF6C68}"/>
              </a:ext>
            </a:extLst>
          </p:cNvPr>
          <p:cNvSpPr/>
          <p:nvPr/>
        </p:nvSpPr>
        <p:spPr>
          <a:xfrm>
            <a:off x="6544491" y="284018"/>
            <a:ext cx="2260074" cy="4017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M (esquerra) = 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valència</a:t>
            </a:r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positiva</a:t>
            </a:r>
          </a:p>
          <a:p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N (dreta) =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valència negativa</a:t>
            </a:r>
            <a:endParaRPr lang="es-ES" sz="1200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/>
              <p:nvPr/>
            </p:nvSpPr>
            <p:spPr>
              <a:xfrm>
                <a:off x="422566" y="1694005"/>
                <a:ext cx="3196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EX:</a:t>
                </a:r>
                <a:r>
                  <a:rPr lang="es-ES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𝑁𝑎𝐶𝑙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𝐾𝐶𝑙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𝑁𝑎𝐼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𝐶𝑎𝐹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𝑀𝑔𝐶𝑙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𝐹𝑒𝑆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 …</m:t>
                    </m:r>
                  </m:oMath>
                </a14:m>
                <a:endParaRPr lang="es-ES" b="1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6" y="1694005"/>
                <a:ext cx="3196709" cy="307777"/>
              </a:xfrm>
              <a:prstGeom prst="rect">
                <a:avLst/>
              </a:prstGeom>
              <a:blipFill>
                <a:blip r:embed="rId4"/>
                <a:stretch>
                  <a:fillRect l="-571" t="-4000" b="-2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365026"/>
                  </p:ext>
                </p:extLst>
              </p:nvPr>
            </p:nvGraphicFramePr>
            <p:xfrm>
              <a:off x="381001" y="2069226"/>
              <a:ext cx="8381998" cy="271272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(prefix)-element-ur + de + (prefix)-element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element-ur + de + element(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s-ES" b="1" u="sng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𝑁𝑎𝐶𝑙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clorur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𝐾𝐶𝑙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clorur</a:t>
                          </a:r>
                          <a:r>
                            <a:rPr lang="es-ES" b="0" baseline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potassi</a:t>
                          </a:r>
                          <a:endParaRPr lang="es-ES" b="0">
                            <a:solidFill>
                              <a:schemeClr val="tx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𝑁𝑎𝐼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iodur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𝐶𝑎𝐹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difluorur</a:t>
                          </a:r>
                          <a:r>
                            <a:rPr lang="es-ES" b="0" u="none" baseline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calci</a:t>
                          </a:r>
                          <a:endParaRPr lang="es-ES" b="0" u="none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𝑀𝑔𝐶𝑙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diclorur de magnesi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𝐹𝑒𝑆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sulfur de ferro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None/>
                          </a:pPr>
                          <a:r>
                            <a:rPr lang="es-ES" b="1" i="0" u="sng">
                              <a:solidFill>
                                <a:schemeClr val="tx1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𝑁𝑎𝐶𝑙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clorur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𝐾𝐶𝑙</m:t>
                              </m:r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clorur</a:t>
                          </a:r>
                          <a:r>
                            <a:rPr lang="es-ES" b="0" baseline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potassi</a:t>
                          </a:r>
                          <a:endParaRPr lang="es-ES" b="0">
                            <a:solidFill>
                              <a:schemeClr val="tx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𝑁𝑎𝐼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iodur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𝐶𝑎𝐹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fluorur</a:t>
                          </a:r>
                          <a:r>
                            <a:rPr lang="es-ES" b="0" u="none" baseline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calci</a:t>
                          </a:r>
                          <a:endParaRPr lang="es-ES" b="0" u="none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𝑀𝑔𝐶𝑙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clorur de magnesi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𝐹𝑒𝑆</m:t>
                              </m:r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sulfur de ferro(II)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365026"/>
                  </p:ext>
                </p:extLst>
              </p:nvPr>
            </p:nvGraphicFramePr>
            <p:xfrm>
              <a:off x="381001" y="2069226"/>
              <a:ext cx="8381998" cy="271272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(prefix)-element-ur + de + (prefix)-element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element-ur + de + element(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518160">
                    <a:tc rowSpan="2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45" t="-29191" r="-100291" b="-28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158496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00145" t="-71264" r="-291" b="-38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0406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422566" y="132855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</a:pPr>
            <a:r>
              <a:rPr lang="es-ES"/>
              <a:t>Hidròxids (Val. = -1)</a:t>
            </a:r>
            <a:endParaRPr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6A7FC33-6DFE-43FC-95A3-73373182999C}"/>
              </a:ext>
            </a:extLst>
          </p:cNvPr>
          <p:cNvSpPr/>
          <p:nvPr/>
        </p:nvSpPr>
        <p:spPr>
          <a:xfrm>
            <a:off x="464127" y="1169985"/>
            <a:ext cx="1429987" cy="507909"/>
          </a:xfrm>
          <a:prstGeom prst="rect">
            <a:avLst/>
          </a:prstGeom>
          <a:solidFill>
            <a:schemeClr val="accent3">
              <a:alpha val="50000"/>
            </a:schemeClr>
          </a:solidFill>
          <a:ln w="28575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Google Shape;93;p16"/>
              <p:cNvSpPr txBox="1"/>
              <p:nvPr/>
            </p:nvSpPr>
            <p:spPr>
              <a:xfrm>
                <a:off x="470658" y="1091343"/>
                <a:ext cx="1429987" cy="612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60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sz="2800" b="1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Source Sans Pro"/>
                          <a:sym typeface="Source Sans Pro"/>
                        </a:rPr>
                        <m:t>𝐌</m:t>
                      </m:r>
                      <m:sSub>
                        <m:sSubPr>
                          <m:ctrlPr>
                            <a:rPr lang="es-ES" sz="28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</m:ctrlPr>
                        </m:sSubPr>
                        <m:e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(</m:t>
                          </m:r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𝐎𝐇</m:t>
                          </m:r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)</m:t>
                          </m:r>
                        </m:e>
                        <m:sub>
                          <m:r>
                            <a:rPr lang="es-ES" sz="28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Source Sans Pro"/>
                              <a:sym typeface="Source Sans Pro"/>
                            </a:rPr>
                            <m:t>𝐱</m:t>
                          </m:r>
                        </m:sub>
                      </m:sSub>
                    </m:oMath>
                  </m:oMathPara>
                </a14:m>
                <a:endParaRPr sz="2800" b="1">
                  <a:solidFill>
                    <a:schemeClr val="dk1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</mc:Choice>
        <mc:Fallback xmlns="">
          <p:sp>
            <p:nvSpPr>
              <p:cNvPr id="93" name="Google Shape;93;p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58" y="1091343"/>
                <a:ext cx="1429987" cy="612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665286" y="474986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31C84DE-CC7B-45EE-95DE-C55B0F7328C6}"/>
              </a:ext>
            </a:extLst>
          </p:cNvPr>
          <p:cNvCxnSpPr>
            <a:cxnSpLocks/>
          </p:cNvCxnSpPr>
          <p:nvPr/>
        </p:nvCxnSpPr>
        <p:spPr>
          <a:xfrm>
            <a:off x="230977" y="1677894"/>
            <a:ext cx="1663137" cy="0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1A834F5-C51F-4269-8DEE-A2C8DC5FA7AF}"/>
              </a:ext>
            </a:extLst>
          </p:cNvPr>
          <p:cNvSpPr txBox="1"/>
          <p:nvPr/>
        </p:nvSpPr>
        <p:spPr>
          <a:xfrm>
            <a:off x="1830134" y="1455331"/>
            <a:ext cx="2568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es nombren de dreta a esquerra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/>
              <p:nvPr/>
            </p:nvSpPr>
            <p:spPr>
              <a:xfrm>
                <a:off x="422566" y="1694005"/>
                <a:ext cx="43113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b="1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EX:</a:t>
                </a:r>
                <a:r>
                  <a:rPr lang="es-ES">
                    <a:solidFill>
                      <a:schemeClr val="tx1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𝑁𝑎𝑂𝐻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  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𝐶𝑎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(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𝑂𝐻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)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𝐴𝑙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(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𝑂𝐻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)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3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𝑀𝑔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(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𝑂𝐻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)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2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,</m:t>
                    </m:r>
                    <m:sSub>
                      <m:sSubPr>
                        <m:ctrlP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𝐹𝑒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(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𝑂𝐻</m:t>
                        </m:r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)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Source Sans Pro" panose="020B0503030403020204" pitchFamily="34" charset="0"/>
                          </a:rPr>
                          <m:t>3</m:t>
                        </m:r>
                      </m:sub>
                    </m:sSub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ource Sans Pro" panose="020B0503030403020204" pitchFamily="34" charset="0"/>
                      </a:rPr>
                      <m:t>…</m:t>
                    </m:r>
                  </m:oMath>
                </a14:m>
                <a:endParaRPr lang="es-ES" b="1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AF0D74BF-28A4-4AE6-80F6-54AD90CA6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6" y="1694005"/>
                <a:ext cx="4311373" cy="307777"/>
              </a:xfrm>
              <a:prstGeom prst="rect">
                <a:avLst/>
              </a:prstGeom>
              <a:blipFill>
                <a:blip r:embed="rId4"/>
                <a:stretch>
                  <a:fillRect l="-424" t="-4000" b="-20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5122945"/>
                  </p:ext>
                </p:extLst>
              </p:nvPr>
            </p:nvGraphicFramePr>
            <p:xfrm>
              <a:off x="381001" y="2069226"/>
              <a:ext cx="8381998" cy="249936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(prefix)-hidròxid + de + 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hidròxid + de + element 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es-ES" b="1" u="sng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𝑁𝑎𝑂𝐻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hidròxid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𝐶𝑎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dihidròxid</a:t>
                          </a:r>
                          <a:r>
                            <a:rPr lang="es-ES" b="0" baseline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calci</a:t>
                          </a:r>
                          <a:endParaRPr lang="es-ES" b="0">
                            <a:solidFill>
                              <a:schemeClr val="tx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𝐴𝑙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trihidròxid d’alumini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𝑀𝑔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dihidròxid de magnesi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𝐹𝑒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trihidròxid de ferro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None/>
                          </a:pPr>
                          <a:r>
                            <a:rPr lang="es-ES" b="1" i="0" u="sng">
                              <a:solidFill>
                                <a:schemeClr val="tx1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EX: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𝑁𝑎𝑂𝐻</m:t>
                              </m:r>
                              <m:r>
                                <a:rPr lang="es-ES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hidròxid de sodi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𝐶𝑎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E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Source Sans Pro" panose="020B0503030403020204" pitchFamily="34" charset="0"/>
                                </a:rPr>
                                <m:t>:</m:t>
                              </m:r>
                            </m:oMath>
                          </a14:m>
                          <a:r>
                            <a:rPr lang="es-ES" b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hidròxid</a:t>
                          </a:r>
                          <a:r>
                            <a:rPr lang="es-ES" b="0" baseline="0">
                              <a:solidFill>
                                <a:schemeClr val="tx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 de calci</a:t>
                          </a:r>
                          <a:endParaRPr lang="es-ES" b="0">
                            <a:solidFill>
                              <a:schemeClr val="tx1"/>
                            </a:solidFill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𝐴𝑙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hidròxid d’alumini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𝑀𝑔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hidròxid de magnesi(II)</a:t>
                          </a:r>
                        </a:p>
                        <a:p>
                          <a:pPr marL="90488" indent="-90488">
                            <a:buClr>
                              <a:schemeClr val="accent1"/>
                            </a:buClr>
                            <a:buFont typeface="Arial" panose="020B0604020202020204" pitchFamily="34" charset="0"/>
                            <a:buChar char="•"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𝐹𝑒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(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𝑂𝐻</m:t>
                                  </m:r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Source Sans Pro" panose="020B0503030403020204" pitchFamily="34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s-ES" b="0" u="none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: hidròxid de ferro(III)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a 23">
                <a:extLst>
                  <a:ext uri="{FF2B5EF4-FFF2-40B4-BE49-F238E27FC236}">
                    <a16:creationId xmlns:a16="http://schemas.microsoft.com/office/drawing/2014/main" id="{D40F3802-F28D-48CA-92BF-71FA1B1740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5122945"/>
                  </p:ext>
                </p:extLst>
              </p:nvPr>
            </p:nvGraphicFramePr>
            <p:xfrm>
              <a:off x="381001" y="2069226"/>
              <a:ext cx="8381998" cy="249936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4190999">
                      <a:extLst>
                        <a:ext uri="{9D8B030D-6E8A-4147-A177-3AD203B41FA5}">
                          <a16:colId xmlns:a16="http://schemas.microsoft.com/office/drawing/2014/main" val="2179520231"/>
                        </a:ext>
                      </a:extLst>
                    </a:gridCol>
                    <a:gridCol w="4190999">
                      <a:extLst>
                        <a:ext uri="{9D8B030D-6E8A-4147-A177-3AD203B41FA5}">
                          <a16:colId xmlns:a16="http://schemas.microsoft.com/office/drawing/2014/main" val="2976235494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COMPOSICIÓ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NOMENCLATURA DE STOCK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7533398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(prefix)-hidròxid + de + element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hidròxid + de + element (</a:t>
                          </a:r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nºoxidació)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423360"/>
                      </a:ext>
                    </a:extLst>
                  </a:tr>
                  <a:tr h="518160">
                    <a:tc rowSpan="2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R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45" t="-32476" r="-100291" b="-32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si té més d’un nºd’oxidació</a:t>
                          </a:r>
                        </a:p>
                        <a:p>
                          <a:r>
                            <a:rPr lang="es-ES" b="1">
                              <a:solidFill>
                                <a:schemeClr val="accent1"/>
                              </a:solidFill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*</a:t>
                          </a:r>
                          <a:r>
                            <a:rPr lang="es-ES" b="0"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s’escriu sense espai entre element i valència</a:t>
                          </a:r>
                          <a:endParaRPr lang="es-ES">
                            <a:latin typeface="Source Sans Pro" panose="020B0503030403020204" pitchFamily="34" charset="0"/>
                            <a:ea typeface="Source Sans Pro" panose="020B0503030403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89494"/>
                      </a:ext>
                    </a:extLst>
                  </a:tr>
                  <a:tr h="1371600">
                    <a:tc vMerge="1"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lnL w="12700" cap="flat" cmpd="sng" algn="ctr">
                          <a:solidFill>
                            <a:schemeClr val="accent3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00145" t="-82301" r="-291" b="-44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1954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ángulo 10">
            <a:extLst>
              <a:ext uri="{FF2B5EF4-FFF2-40B4-BE49-F238E27FC236}">
                <a16:creationId xmlns:a16="http://schemas.microsoft.com/office/drawing/2014/main" id="{3D68CC0C-1DBD-49CB-8C71-C37771E635FA}"/>
              </a:ext>
            </a:extLst>
          </p:cNvPr>
          <p:cNvSpPr/>
          <p:nvPr/>
        </p:nvSpPr>
        <p:spPr>
          <a:xfrm>
            <a:off x="2324667" y="312124"/>
            <a:ext cx="1281545" cy="367145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6D939A4-863A-4384-8EC2-CFD92E435128}"/>
              </a:ext>
            </a:extLst>
          </p:cNvPr>
          <p:cNvSpPr txBox="1"/>
          <p:nvPr/>
        </p:nvSpPr>
        <p:spPr>
          <a:xfrm>
            <a:off x="770709" y="1084811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>
                <a:solidFill>
                  <a:schemeClr val="accent1"/>
                </a:solidFill>
              </a:rPr>
              <a:t>*</a:t>
            </a:r>
            <a:endParaRPr lang="es-ES" b="1">
              <a:solidFill>
                <a:schemeClr val="accent1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7B9AD85-B8F0-46F2-B9A3-0A593FBDAE9D}"/>
              </a:ext>
            </a:extLst>
          </p:cNvPr>
          <p:cNvSpPr/>
          <p:nvPr/>
        </p:nvSpPr>
        <p:spPr>
          <a:xfrm>
            <a:off x="7158445" y="284018"/>
            <a:ext cx="1646119" cy="4017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200" b="1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*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Amb </a:t>
            </a:r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paréntesis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si el </a:t>
            </a:r>
            <a:r>
              <a:rPr lang="es-ES" sz="1200" u="sng">
                <a:latin typeface="Source Sans Pro" panose="020B0503030403020204" pitchFamily="34" charset="0"/>
                <a:ea typeface="Source Sans Pro" panose="020B0503030403020204" pitchFamily="34" charset="0"/>
              </a:rPr>
              <a:t>metall</a:t>
            </a:r>
            <a:r>
              <a:rPr lang="es-E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 té </a:t>
            </a:r>
            <a:r>
              <a:rPr lang="es-ES" sz="1200" b="1">
                <a:latin typeface="Source Sans Pro" panose="020B0503030403020204" pitchFamily="34" charset="0"/>
                <a:ea typeface="Source Sans Pro" panose="020B0503030403020204" pitchFamily="34" charset="0"/>
              </a:rPr>
              <a:t>valència ≠ 1</a:t>
            </a:r>
          </a:p>
        </p:txBody>
      </p:sp>
    </p:spTree>
    <p:extLst>
      <p:ext uri="{BB962C8B-B14F-4D97-AF65-F5344CB8AC3E}">
        <p14:creationId xmlns:p14="http://schemas.microsoft.com/office/powerpoint/2010/main" val="268068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422566" y="132855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5"/>
            </a:pPr>
            <a:r>
              <a:rPr lang="es-ES"/>
              <a:t>Elements a conèixer</a:t>
            </a:r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sldNum" idx="12"/>
          </p:nvPr>
        </p:nvSpPr>
        <p:spPr>
          <a:xfrm>
            <a:off x="8665286" y="474986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FA1B4770-3C42-4A13-A491-387042D26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08698"/>
              </p:ext>
            </p:extLst>
          </p:nvPr>
        </p:nvGraphicFramePr>
        <p:xfrm>
          <a:off x="328747" y="1134109"/>
          <a:ext cx="1617618" cy="18897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755469">
                  <a:extLst>
                    <a:ext uri="{9D8B030D-6E8A-4147-A177-3AD203B41FA5}">
                      <a16:colId xmlns:a16="http://schemas.microsoft.com/office/drawing/2014/main" val="868556975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3421535032"/>
                    </a:ext>
                  </a:extLst>
                </a:gridCol>
                <a:gridCol w="418012">
                  <a:extLst>
                    <a:ext uri="{9D8B030D-6E8A-4147-A177-3AD203B41FA5}">
                      <a16:colId xmlns:a16="http://schemas.microsoft.com/office/drawing/2014/main" val="420503601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METALLS ALCALINS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8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Liti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Sodi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Potassi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Rubidi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Cesi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Franci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Li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Na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Rb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Cs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37041"/>
                  </a:ext>
                </a:extLst>
              </a:tr>
            </a:tbl>
          </a:graphicData>
        </a:graphic>
      </p:graphicFrame>
      <p:graphicFrame>
        <p:nvGraphicFramePr>
          <p:cNvPr id="15" name="Tabla 4">
            <a:extLst>
              <a:ext uri="{FF2B5EF4-FFF2-40B4-BE49-F238E27FC236}">
                <a16:creationId xmlns:a16="http://schemas.microsoft.com/office/drawing/2014/main" id="{3B2C2A11-7F23-4814-B3FD-CB7BCF0DD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47930"/>
              </p:ext>
            </p:extLst>
          </p:nvPr>
        </p:nvGraphicFramePr>
        <p:xfrm>
          <a:off x="289559" y="3120885"/>
          <a:ext cx="1695995" cy="18897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846909">
                  <a:extLst>
                    <a:ext uri="{9D8B030D-6E8A-4147-A177-3AD203B41FA5}">
                      <a16:colId xmlns:a16="http://schemas.microsoft.com/office/drawing/2014/main" val="868556975"/>
                    </a:ext>
                  </a:extLst>
                </a:gridCol>
                <a:gridCol w="431074">
                  <a:extLst>
                    <a:ext uri="{9D8B030D-6E8A-4147-A177-3AD203B41FA5}">
                      <a16:colId xmlns:a16="http://schemas.microsoft.com/office/drawing/2014/main" val="3421535032"/>
                    </a:ext>
                  </a:extLst>
                </a:gridCol>
                <a:gridCol w="418012">
                  <a:extLst>
                    <a:ext uri="{9D8B030D-6E8A-4147-A177-3AD203B41FA5}">
                      <a16:colId xmlns:a16="http://schemas.microsoft.com/office/drawing/2014/main" val="420503601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METALLS ALCALINOTERRIS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8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Beril·li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Magnesi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Calci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Estronci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Bari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Mg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Ca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37041"/>
                  </a:ext>
                </a:extLst>
              </a:tr>
            </a:tbl>
          </a:graphicData>
        </a:graphic>
      </p:graphicFrame>
      <p:graphicFrame>
        <p:nvGraphicFramePr>
          <p:cNvPr id="16" name="Tabla 4">
            <a:extLst>
              <a:ext uri="{FF2B5EF4-FFF2-40B4-BE49-F238E27FC236}">
                <a16:creationId xmlns:a16="http://schemas.microsoft.com/office/drawing/2014/main" id="{632EAA36-542C-4AF2-9C6F-5A67F419A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92675"/>
              </p:ext>
            </p:extLst>
          </p:nvPr>
        </p:nvGraphicFramePr>
        <p:xfrm>
          <a:off x="2168431" y="1136669"/>
          <a:ext cx="2490654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81894">
                  <a:extLst>
                    <a:ext uri="{9D8B030D-6E8A-4147-A177-3AD203B41FA5}">
                      <a16:colId xmlns:a16="http://schemas.microsoft.com/office/drawing/2014/main" val="868556975"/>
                    </a:ext>
                  </a:extLst>
                </a:gridCol>
                <a:gridCol w="437606">
                  <a:extLst>
                    <a:ext uri="{9D8B030D-6E8A-4147-A177-3AD203B41FA5}">
                      <a16:colId xmlns:a16="http://schemas.microsoft.com/office/drawing/2014/main" val="3421535032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420503601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METALLS DE TRANSICIÓ + SEMIMETALLS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8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Zinc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Cadmi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Alumini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Coure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Mercuri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Plata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Or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Ferro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Cobalt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Níquel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Plom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Platí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Estany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Crom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Manganés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Zn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Cd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Al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Cu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Hg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Ag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Au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Pb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Pl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Sn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+3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+1, 2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+1, 2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+1, 3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+1, 3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+2, 3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+2, 3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+2, 3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+2, 4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+2, 4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+2, 4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+2, 3, 6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+2, 3, 4, 6, 7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37041"/>
                  </a:ext>
                </a:extLst>
              </a:tr>
            </a:tbl>
          </a:graphicData>
        </a:graphic>
      </p:graphicFrame>
      <p:graphicFrame>
        <p:nvGraphicFramePr>
          <p:cNvPr id="18" name="Tabla 4">
            <a:extLst>
              <a:ext uri="{FF2B5EF4-FFF2-40B4-BE49-F238E27FC236}">
                <a16:creationId xmlns:a16="http://schemas.microsoft.com/office/drawing/2014/main" id="{0E422126-F4E4-4235-B3D8-58C0AAC9E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311088"/>
              </p:ext>
            </p:extLst>
          </p:nvPr>
        </p:nvGraphicFramePr>
        <p:xfrm>
          <a:off x="7293427" y="1134109"/>
          <a:ext cx="1617618" cy="16764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755469">
                  <a:extLst>
                    <a:ext uri="{9D8B030D-6E8A-4147-A177-3AD203B41FA5}">
                      <a16:colId xmlns:a16="http://schemas.microsoft.com/office/drawing/2014/main" val="868556975"/>
                    </a:ext>
                  </a:extLst>
                </a:gridCol>
                <a:gridCol w="444137">
                  <a:extLst>
                    <a:ext uri="{9D8B030D-6E8A-4147-A177-3AD203B41FA5}">
                      <a16:colId xmlns:a16="http://schemas.microsoft.com/office/drawing/2014/main" val="3421535032"/>
                    </a:ext>
                  </a:extLst>
                </a:gridCol>
                <a:gridCol w="418012">
                  <a:extLst>
                    <a:ext uri="{9D8B030D-6E8A-4147-A177-3AD203B41FA5}">
                      <a16:colId xmlns:a16="http://schemas.microsoft.com/office/drawing/2014/main" val="420503601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GASOS NOBLES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8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Heli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Neó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Argó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Criptó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Xenó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Radó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Xe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37041"/>
                  </a:ext>
                </a:extLst>
              </a:tr>
            </a:tbl>
          </a:graphicData>
        </a:graphic>
      </p:graphicFrame>
      <p:graphicFrame>
        <p:nvGraphicFramePr>
          <p:cNvPr id="19" name="Tabla 4">
            <a:extLst>
              <a:ext uri="{FF2B5EF4-FFF2-40B4-BE49-F238E27FC236}">
                <a16:creationId xmlns:a16="http://schemas.microsoft.com/office/drawing/2014/main" id="{5C25CB9C-CA8A-4324-8FF3-B51AA105C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98863"/>
              </p:ext>
            </p:extLst>
          </p:nvPr>
        </p:nvGraphicFramePr>
        <p:xfrm>
          <a:off x="4775561" y="1154743"/>
          <a:ext cx="2314305" cy="29565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03517">
                  <a:extLst>
                    <a:ext uri="{9D8B030D-6E8A-4147-A177-3AD203B41FA5}">
                      <a16:colId xmlns:a16="http://schemas.microsoft.com/office/drawing/2014/main" val="868556975"/>
                    </a:ext>
                  </a:extLst>
                </a:gridCol>
                <a:gridCol w="398417">
                  <a:extLst>
                    <a:ext uri="{9D8B030D-6E8A-4147-A177-3AD203B41FA5}">
                      <a16:colId xmlns:a16="http://schemas.microsoft.com/office/drawing/2014/main" val="3421535032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val="420503601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NO METALLS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787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Hidrògen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Fluor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Oxígen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Bor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Silici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Sofre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Seleni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Nitrògen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Fòsfor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Clor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Brom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H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O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Se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Cl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Br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+1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-1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-2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+3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+4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-2, +4,6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-2, +4,6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-3, +1,3,5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-3, +3,5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-1, +1,3,5,7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-1, +1,3,5,7</a:t>
                      </a:r>
                    </a:p>
                    <a:p>
                      <a:r>
                        <a:rPr lang="es-ES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-1, +1,3,5,7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37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515930"/>
      </p:ext>
    </p:extLst>
  </p:cSld>
  <p:clrMapOvr>
    <a:masterClrMapping/>
  </p:clrMapOvr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2F3848"/>
      </a:dk1>
      <a:lt1>
        <a:srgbClr val="FFFFFF"/>
      </a:lt1>
      <a:dk2>
        <a:srgbClr val="6A717C"/>
      </a:dk2>
      <a:lt2>
        <a:srgbClr val="EFEFEF"/>
      </a:lt2>
      <a:accent1>
        <a:srgbClr val="00C5B9"/>
      </a:accent1>
      <a:accent2>
        <a:srgbClr val="6CF3CE"/>
      </a:accent2>
      <a:accent3>
        <a:srgbClr val="F05768"/>
      </a:accent3>
      <a:accent4>
        <a:srgbClr val="FD8E80"/>
      </a:accent4>
      <a:accent5>
        <a:srgbClr val="2F3848"/>
      </a:accent5>
      <a:accent6>
        <a:srgbClr val="6A717C"/>
      </a:accent6>
      <a:hlink>
        <a:srgbClr val="0097A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1018</Words>
  <Application>Microsoft Office PowerPoint</Application>
  <PresentationFormat>Presentación en pantalla (16:9)</PresentationFormat>
  <Paragraphs>287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Cambria Math</vt:lpstr>
      <vt:lpstr>Source Sans Pro</vt:lpstr>
      <vt:lpstr>Wingdings</vt:lpstr>
      <vt:lpstr>Arial</vt:lpstr>
      <vt:lpstr>Benedick template</vt:lpstr>
      <vt:lpstr>FÍSICA I QUÍMICA T.5 FORMULACIÓ INORGÀNICA</vt:lpstr>
      <vt:lpstr>Nombres d’oxidació / valències</vt:lpstr>
      <vt:lpstr>Òxids (Val. = -2)</vt:lpstr>
      <vt:lpstr>Hidrurs (Val. = -1)</vt:lpstr>
      <vt:lpstr>Presentación de PowerPoint</vt:lpstr>
      <vt:lpstr>Sals binàries</vt:lpstr>
      <vt:lpstr>Hidròxids (Val. = -1)</vt:lpstr>
      <vt:lpstr>Elements a conèixer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 I QUÍMICA T.5 FORMULACIÓ INORGÀNICA</dc:title>
  <cp:lastModifiedBy>Eva Arnau</cp:lastModifiedBy>
  <cp:revision>15</cp:revision>
  <dcterms:modified xsi:type="dcterms:W3CDTF">2022-05-13T18:52:32Z</dcterms:modified>
</cp:coreProperties>
</file>