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7" r:id="rId3"/>
    <p:sldId id="295" r:id="rId4"/>
    <p:sldId id="301" r:id="rId5"/>
    <p:sldId id="297" r:id="rId6"/>
    <p:sldId id="298" r:id="rId7"/>
    <p:sldId id="302" r:id="rId8"/>
    <p:sldId id="303" r:id="rId9"/>
    <p:sldId id="304" r:id="rId10"/>
    <p:sldId id="305" r:id="rId11"/>
    <p:sldId id="306" r:id="rId12"/>
    <p:sldId id="307" r:id="rId13"/>
    <p:sldId id="30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ed Hat Text" panose="020B060402020202020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  <p:embeddedFont>
      <p:font typeface="Zilla Slab" panose="020B0604020202020204" charset="0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CEDE8"/>
    <a:srgbClr val="F8D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905850-DA82-4F7D-B1E8-8B3E4BB2DB8A}">
  <a:tblStyle styleId="{30905850-DA82-4F7D-B1E8-8B3E4BB2DB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58A258-484F-489F-9975-5C46AB3A274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14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9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57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93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866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65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8776516" y="4925257"/>
            <a:ext cx="309300" cy="2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1"/>
          </p:nvPr>
        </p:nvSpPr>
        <p:spPr>
          <a:xfrm>
            <a:off x="1579000" y="4568975"/>
            <a:ext cx="5985900" cy="3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>
            <a:off x="0" y="0"/>
            <a:ext cx="9158200" cy="5151629"/>
            <a:chOff x="0" y="0"/>
            <a:chExt cx="9158200" cy="5151629"/>
          </a:xfrm>
        </p:grpSpPr>
        <p:sp>
          <p:nvSpPr>
            <p:cNvPr id="208" name="Google Shape;208;p9"/>
            <p:cNvSpPr/>
            <p:nvPr/>
          </p:nvSpPr>
          <p:spPr>
            <a:xfrm>
              <a:off x="8070617" y="4241847"/>
              <a:ext cx="1085813" cy="90804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29551" y="4937303"/>
              <a:ext cx="329171" cy="21400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2038" y="4308575"/>
              <a:ext cx="243798" cy="234867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75921" y="4552778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685611" y="4745990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37243" y="3511160"/>
              <a:ext cx="220957" cy="234823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462361" y="3342175"/>
              <a:ext cx="365886" cy="352497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908551" y="3618536"/>
              <a:ext cx="1104503" cy="119738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58086" y="4765674"/>
              <a:ext cx="399748" cy="385287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0" y="0"/>
              <a:ext cx="928602" cy="1398829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6483" y="79572"/>
              <a:ext cx="431431" cy="822884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31373" y="0"/>
              <a:ext cx="621952" cy="416485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78183" y="332909"/>
              <a:ext cx="129584" cy="130031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90844" y="525033"/>
              <a:ext cx="469118" cy="47081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72798" y="0"/>
              <a:ext cx="160534" cy="14255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019887" y="117627"/>
              <a:ext cx="72983" cy="73218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3745" y="396271"/>
              <a:ext cx="481225" cy="463494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012409" y="854477"/>
              <a:ext cx="81470" cy="78536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081360" y="790702"/>
              <a:ext cx="40781" cy="39267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0" y="4534168"/>
              <a:ext cx="537284" cy="6174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4137233"/>
              <a:ext cx="552912" cy="597004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8370" y="1552192"/>
              <a:ext cx="305940" cy="294713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952853" y="916299"/>
              <a:ext cx="141267" cy="134711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383926" y="593893"/>
              <a:ext cx="85607" cy="81645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0" y="792498"/>
              <a:ext cx="613160" cy="907631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08531" y="4607869"/>
              <a:ext cx="144771" cy="138105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9"/>
          <p:cNvSpPr txBox="1">
            <a:spLocks noGrp="1"/>
          </p:cNvSpPr>
          <p:nvPr>
            <p:ph type="sldNum" idx="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/>
              <a:t>VALENCIÀ</a:t>
            </a:r>
            <a:br>
              <a:rPr lang="es-ES"/>
            </a:br>
            <a:r>
              <a:rPr lang="es-ES"/>
              <a:t>UNITAT 7</a:t>
            </a:r>
            <a:endParaRPr u="sn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347700" y="101543"/>
            <a:ext cx="8132884" cy="50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s-ES"/>
              <a:t>HISTÒRIA DE LA LLENGUA (II): s.XV-XIX</a:t>
            </a:r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94104E0-44B3-44C2-93A5-20D07D5D6660}"/>
              </a:ext>
            </a:extLst>
          </p:cNvPr>
          <p:cNvSpPr/>
          <p:nvPr/>
        </p:nvSpPr>
        <p:spPr>
          <a:xfrm>
            <a:off x="347700" y="659584"/>
            <a:ext cx="1127810" cy="31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Google Shape;301;p13">
            <a:extLst>
              <a:ext uri="{FF2B5EF4-FFF2-40B4-BE49-F238E27FC236}">
                <a16:creationId xmlns:a16="http://schemas.microsoft.com/office/drawing/2014/main" id="{2FC6C840-9B92-4A40-9C9D-FE9227E25B20}"/>
              </a:ext>
            </a:extLst>
          </p:cNvPr>
          <p:cNvSpPr txBox="1">
            <a:spLocks/>
          </p:cNvSpPr>
          <p:nvPr/>
        </p:nvSpPr>
        <p:spPr>
          <a:xfrm>
            <a:off x="456090" y="619216"/>
            <a:ext cx="1019419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bg1"/>
                </a:solidFill>
              </a:rPr>
              <a:t>SEGLE XV</a:t>
            </a:r>
            <a:endParaRPr lang="es-ES" sz="1100" b="1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EE44A3-C400-4366-A68A-D15E30BA0BA6}"/>
              </a:ext>
            </a:extLst>
          </p:cNvPr>
          <p:cNvSpPr txBox="1"/>
          <p:nvPr/>
        </p:nvSpPr>
        <p:spPr>
          <a:xfrm>
            <a:off x="347700" y="969763"/>
            <a:ext cx="6979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>
                <a:latin typeface="Red Hat Text" panose="020B0604020202020204" charset="0"/>
              </a:rPr>
              <a:t>Període de </a:t>
            </a:r>
            <a:r>
              <a:rPr lang="es-ES" b="1">
                <a:latin typeface="Red Hat Text" panose="020B0604020202020204" charset="0"/>
              </a:rPr>
              <a:t>màxima esplendor</a:t>
            </a:r>
            <a:r>
              <a:rPr lang="es-ES">
                <a:latin typeface="Red Hat Text" panose="020B0604020202020204" charset="0"/>
              </a:rPr>
              <a:t> de la </a:t>
            </a:r>
            <a:r>
              <a:rPr lang="es-ES" u="sng">
                <a:latin typeface="Red Hat Text" panose="020B0604020202020204" charset="0"/>
              </a:rPr>
              <a:t>literatura valenciana</a:t>
            </a:r>
            <a:r>
              <a:rPr lang="es-ES">
                <a:latin typeface="Red Hat Text" panose="020B0604020202020204" charset="0"/>
              </a:rPr>
              <a:t>.</a:t>
            </a:r>
          </a:p>
          <a:p>
            <a:pPr marL="111125" indent="-1111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>
                <a:latin typeface="Red Hat Text" panose="020B0604020202020204" charset="0"/>
              </a:rPr>
              <a:t>Iniciació de la </a:t>
            </a:r>
            <a:r>
              <a:rPr lang="es-ES" b="1">
                <a:latin typeface="Red Hat Text" panose="020B0604020202020204" charset="0"/>
              </a:rPr>
              <a:t>castellanització</a:t>
            </a:r>
            <a:r>
              <a:rPr lang="es-ES">
                <a:latin typeface="Red Hat Text" panose="020B0604020202020204" charset="0"/>
              </a:rPr>
              <a:t> de la </a:t>
            </a:r>
            <a:r>
              <a:rPr lang="es-ES" u="sng">
                <a:latin typeface="Red Hat Text" panose="020B0604020202020204" charset="0"/>
              </a:rPr>
              <a:t>cort</a:t>
            </a:r>
            <a:r>
              <a:rPr lang="es-ES">
                <a:latin typeface="Red Hat Text" panose="020B0604020202020204" charset="0"/>
              </a:rPr>
              <a:t> i l’</a:t>
            </a:r>
            <a:r>
              <a:rPr lang="es-ES" u="sng">
                <a:latin typeface="Red Hat Text" panose="020B0604020202020204" charset="0"/>
              </a:rPr>
              <a:t>aristocràcia</a:t>
            </a:r>
            <a:r>
              <a:rPr lang="es-ES">
                <a:latin typeface="Red Hat Text" panose="020B0604020202020204" charset="0"/>
              </a:rPr>
              <a:t> </a:t>
            </a:r>
            <a:r>
              <a:rPr lang="es-ES">
                <a:solidFill>
                  <a:schemeClr val="accent3"/>
                </a:solidFill>
                <a:latin typeface="Red Hat Text" panose="020B0604020202020204" charset="0"/>
                <a:sym typeface="Wingdings" panose="05000000000000000000" pitchFamily="2" charset="2"/>
              </a:rPr>
              <a:t>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desplaçament valencià</a:t>
            </a:r>
            <a:endParaRPr lang="es-ES">
              <a:latin typeface="Red Hat Text" panose="020B060402020202020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1568D53-814A-4999-A02C-19826BCA79CA}"/>
              </a:ext>
            </a:extLst>
          </p:cNvPr>
          <p:cNvSpPr/>
          <p:nvPr/>
        </p:nvSpPr>
        <p:spPr>
          <a:xfrm>
            <a:off x="7392106" y="969763"/>
            <a:ext cx="1751894" cy="445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ES" sz="800" b="1">
                <a:solidFill>
                  <a:srgbClr val="000000"/>
                </a:solidFill>
                <a:latin typeface="Red Hat Text" panose="020B0604020202020204" charset="0"/>
              </a:rPr>
              <a:t>ARISTOCRÀCIA:</a:t>
            </a:r>
            <a:r>
              <a:rPr lang="es-ES" sz="800">
                <a:solidFill>
                  <a:srgbClr val="000000"/>
                </a:solidFill>
                <a:latin typeface="Red Hat Text" panose="020B0604020202020204" charset="0"/>
              </a:rPr>
              <a:t> classe social formada per persones amb títols que formen part de la monarquia.</a:t>
            </a:r>
            <a:endParaRPr lang="es-ES" sz="800" b="1">
              <a:solidFill>
                <a:srgbClr val="000000"/>
              </a:solidFill>
              <a:latin typeface="Red Hat Text" panose="020B0604020202020204" charset="0"/>
            </a:endParaRPr>
          </a:p>
        </p:txBody>
      </p:sp>
      <p:sp>
        <p:nvSpPr>
          <p:cNvPr id="10" name="Google Shape;301;p13">
            <a:extLst>
              <a:ext uri="{FF2B5EF4-FFF2-40B4-BE49-F238E27FC236}">
                <a16:creationId xmlns:a16="http://schemas.microsoft.com/office/drawing/2014/main" id="{A5B9D8B6-E926-4628-A40D-647F39D8C1B0}"/>
              </a:ext>
            </a:extLst>
          </p:cNvPr>
          <p:cNvSpPr txBox="1">
            <a:spLocks/>
          </p:cNvSpPr>
          <p:nvPr/>
        </p:nvSpPr>
        <p:spPr>
          <a:xfrm>
            <a:off x="401895" y="1376957"/>
            <a:ext cx="1019419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accent3"/>
                </a:solidFill>
              </a:rPr>
              <a:t>CAUSES</a:t>
            </a:r>
            <a:endParaRPr lang="es-ES" sz="1100" b="1">
              <a:solidFill>
                <a:schemeClr val="accent3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D5AD04-0F19-45EC-85DD-8BAF1E4886CA}"/>
              </a:ext>
            </a:extLst>
          </p:cNvPr>
          <p:cNvSpPr txBox="1"/>
          <p:nvPr/>
        </p:nvSpPr>
        <p:spPr>
          <a:xfrm>
            <a:off x="401895" y="1638567"/>
            <a:ext cx="6087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s-ES" b="1">
                <a:latin typeface="Red Hat Text" panose="020B0604020202020204" charset="0"/>
              </a:rPr>
              <a:t>Compromís de Casp:</a:t>
            </a:r>
            <a:r>
              <a:rPr lang="es-ES">
                <a:latin typeface="Red Hat Text" panose="020B0604020202020204" charset="0"/>
              </a:rPr>
              <a:t> Ferran d’Antequera </a:t>
            </a:r>
            <a:r>
              <a:rPr lang="es-ES">
                <a:solidFill>
                  <a:schemeClr val="accent3"/>
                </a:solidFill>
                <a:latin typeface="Red Hat Text" panose="020B0604020202020204" charset="0"/>
                <a:sym typeface="Wingdings" panose="05000000000000000000" pitchFamily="2" charset="2"/>
              </a:rPr>
              <a:t>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succesor de Martí l’Humà.</a:t>
            </a:r>
          </a:p>
          <a:p>
            <a:pPr marL="179388" indent="-179388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Dinastia castellana dels Trastàmara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3"/>
                </a:solidFill>
                <a:latin typeface="Red Hat Text" panose="020B0604020202020204" charset="0"/>
                <a:sym typeface="Wingdings" panose="05000000000000000000" pitchFamily="2" charset="2"/>
              </a:rPr>
              <a:t>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Corona d’Aragó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.</a:t>
            </a:r>
            <a:endParaRPr lang="es-ES" b="1">
              <a:latin typeface="Red Hat Text" panose="020B060402020202020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21B7E68-9805-4444-A861-DACBC8CB4409}"/>
              </a:ext>
            </a:extLst>
          </p:cNvPr>
          <p:cNvSpPr/>
          <p:nvPr/>
        </p:nvSpPr>
        <p:spPr>
          <a:xfrm>
            <a:off x="347699" y="2175066"/>
            <a:ext cx="3545428" cy="31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Google Shape;301;p13">
            <a:extLst>
              <a:ext uri="{FF2B5EF4-FFF2-40B4-BE49-F238E27FC236}">
                <a16:creationId xmlns:a16="http://schemas.microsoft.com/office/drawing/2014/main" id="{A1F6957A-1DD3-48F6-BA20-3B5716F75DB5}"/>
              </a:ext>
            </a:extLst>
          </p:cNvPr>
          <p:cNvSpPr txBox="1">
            <a:spLocks/>
          </p:cNvSpPr>
          <p:nvPr/>
        </p:nvSpPr>
        <p:spPr>
          <a:xfrm>
            <a:off x="456090" y="2134698"/>
            <a:ext cx="3374692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bg1"/>
                </a:solidFill>
              </a:rPr>
              <a:t>SEGLES XVI, XVII i XVIII (Decadència)</a:t>
            </a:r>
            <a:endParaRPr lang="es-ES" sz="1100" b="1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D914847-2A0E-413C-8457-82FFFFFD76C3}"/>
              </a:ext>
            </a:extLst>
          </p:cNvPr>
          <p:cNvSpPr txBox="1"/>
          <p:nvPr/>
        </p:nvSpPr>
        <p:spPr>
          <a:xfrm>
            <a:off x="347700" y="2483428"/>
            <a:ext cx="5748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>
                <a:latin typeface="Red Hat Text" panose="020B0604020202020204" charset="0"/>
              </a:rPr>
              <a:t>Disminució </a:t>
            </a:r>
            <a:r>
              <a:rPr lang="es-ES" b="1">
                <a:latin typeface="Red Hat Text" panose="020B0604020202020204" charset="0"/>
              </a:rPr>
              <a:t>literatura valenciana</a:t>
            </a:r>
            <a:r>
              <a:rPr lang="es-ES">
                <a:latin typeface="Red Hat Text" panose="020B0604020202020204" charset="0"/>
              </a:rPr>
              <a:t>.</a:t>
            </a:r>
          </a:p>
          <a:p>
            <a:pPr marL="111125" indent="-1111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 b="1">
                <a:latin typeface="Red Hat Text" panose="020B0604020202020204" charset="0"/>
              </a:rPr>
              <a:t>Diglòssia:</a:t>
            </a:r>
            <a:r>
              <a:rPr lang="es-ES">
                <a:latin typeface="Red Hat Text" panose="020B0604020202020204" charset="0"/>
              </a:rPr>
              <a:t>      la </a:t>
            </a:r>
            <a:r>
              <a:rPr lang="es-ES" u="sng">
                <a:latin typeface="Red Hat Text" panose="020B0604020202020204" charset="0"/>
              </a:rPr>
              <a:t>literatura culta</a:t>
            </a:r>
            <a:r>
              <a:rPr lang="es-ES">
                <a:latin typeface="Red Hat Text" panose="020B0604020202020204" charset="0"/>
              </a:rPr>
              <a:t> </a:t>
            </a:r>
            <a:r>
              <a:rPr lang="es-ES">
                <a:solidFill>
                  <a:schemeClr val="accent3"/>
                </a:solidFill>
                <a:latin typeface="Red Hat Text" panose="020B0604020202020204" charset="0"/>
                <a:sym typeface="Wingdings" panose="05000000000000000000" pitchFamily="2" charset="2"/>
              </a:rPr>
              <a:t>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castellà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(llengua de més prestigi).</a:t>
            </a:r>
            <a:br>
              <a:rPr lang="es-ES">
                <a:latin typeface="Red Hat Text" panose="020B0604020202020204" charset="0"/>
                <a:sym typeface="Wingdings" panose="05000000000000000000" pitchFamily="2" charset="2"/>
              </a:rPr>
            </a:b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                          </a:t>
            </a:r>
            <a:r>
              <a:rPr lang="es-ES" u="sng">
                <a:latin typeface="Red Hat Text" panose="020B0604020202020204" charset="0"/>
                <a:sym typeface="Wingdings" panose="05000000000000000000" pitchFamily="2" charset="2"/>
              </a:rPr>
              <a:t>àmbit popular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3"/>
                </a:solidFill>
                <a:latin typeface="Red Hat Text" panose="020B0604020202020204" charset="0"/>
                <a:sym typeface="Wingdings" panose="05000000000000000000" pitchFamily="2" charset="2"/>
              </a:rPr>
              <a:t>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valencià</a:t>
            </a:r>
            <a:endParaRPr lang="es-ES" b="1">
              <a:latin typeface="Red Hat Text" panose="020B0604020202020204" charset="0"/>
            </a:endParaRPr>
          </a:p>
          <a:p>
            <a:pPr marL="111125" indent="-1111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>
                <a:latin typeface="Red Hat Text" panose="020B0604020202020204" charset="0"/>
              </a:rPr>
              <a:t>Acceleracció procés </a:t>
            </a:r>
            <a:r>
              <a:rPr lang="es-ES" b="1">
                <a:latin typeface="Red Hat Text" panose="020B0604020202020204" charset="0"/>
              </a:rPr>
              <a:t>substitució lingüística</a:t>
            </a:r>
            <a:r>
              <a:rPr lang="es-ES">
                <a:latin typeface="Red Hat Text" panose="020B0604020202020204" charset="0"/>
              </a:rPr>
              <a:t>.</a:t>
            </a:r>
          </a:p>
        </p:txBody>
      </p:sp>
      <p:sp>
        <p:nvSpPr>
          <p:cNvPr id="15" name="Google Shape;301;p13">
            <a:extLst>
              <a:ext uri="{FF2B5EF4-FFF2-40B4-BE49-F238E27FC236}">
                <a16:creationId xmlns:a16="http://schemas.microsoft.com/office/drawing/2014/main" id="{239F8C54-58ED-40E0-99DC-DD6F3FFF0F8C}"/>
              </a:ext>
            </a:extLst>
          </p:cNvPr>
          <p:cNvSpPr txBox="1">
            <a:spLocks/>
          </p:cNvSpPr>
          <p:nvPr/>
        </p:nvSpPr>
        <p:spPr>
          <a:xfrm>
            <a:off x="401895" y="3312635"/>
            <a:ext cx="1019419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accent3"/>
                </a:solidFill>
              </a:rPr>
              <a:t>CAUSES</a:t>
            </a:r>
            <a:endParaRPr lang="es-ES" sz="1100" b="1">
              <a:solidFill>
                <a:schemeClr val="accent3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EB52111-3770-4939-939B-7ACCF9FA1A76}"/>
              </a:ext>
            </a:extLst>
          </p:cNvPr>
          <p:cNvSpPr txBox="1"/>
          <p:nvPr/>
        </p:nvSpPr>
        <p:spPr>
          <a:xfrm>
            <a:off x="401895" y="3574245"/>
            <a:ext cx="78858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s-ES" b="1">
                <a:latin typeface="Red Hat Text" panose="020B0604020202020204" charset="0"/>
              </a:rPr>
              <a:t>Guerra de les Germanies:</a:t>
            </a:r>
            <a:r>
              <a:rPr lang="es-ES">
                <a:latin typeface="Red Hat Text" panose="020B0604020202020204" charset="0"/>
              </a:rPr>
              <a:t> enfrontament </a:t>
            </a:r>
            <a:r>
              <a:rPr lang="es-ES" u="sng">
                <a:latin typeface="Red Hat Text" panose="020B0604020202020204" charset="0"/>
              </a:rPr>
              <a:t>aristocràcia terratient</a:t>
            </a:r>
            <a:r>
              <a:rPr lang="es-ES">
                <a:latin typeface="Red Hat Text" panose="020B0604020202020204" charset="0"/>
              </a:rPr>
              <a:t> amb els </a:t>
            </a:r>
            <a:r>
              <a:rPr lang="es-ES" u="sng">
                <a:latin typeface="Red Hat Text" panose="020B0604020202020204" charset="0"/>
              </a:rPr>
              <a:t>llauradors</a:t>
            </a:r>
            <a:r>
              <a:rPr lang="es-ES">
                <a:latin typeface="Red Hat Text" panose="020B0604020202020204" charset="0"/>
              </a:rPr>
              <a:t> i </a:t>
            </a:r>
            <a:r>
              <a:rPr lang="es-ES" u="sng">
                <a:latin typeface="Red Hat Text" panose="020B0604020202020204" charset="0"/>
              </a:rPr>
              <a:t>burgesos</a:t>
            </a:r>
            <a:r>
              <a:rPr lang="es-ES">
                <a:latin typeface="Red Hat Text" panose="020B0604020202020204" charset="0"/>
              </a:rPr>
              <a:t>.</a:t>
            </a:r>
          </a:p>
          <a:p>
            <a:pPr marL="179388" indent="-179388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L’</a:t>
            </a:r>
            <a:r>
              <a:rPr lang="es-ES" u="sng">
                <a:latin typeface="Red Hat Text" panose="020B0604020202020204" charset="0"/>
                <a:sym typeface="Wingdings" panose="05000000000000000000" pitchFamily="2" charset="2"/>
              </a:rPr>
              <a:t>aristocràcia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3"/>
                </a:solidFill>
                <a:latin typeface="Red Hat Text" panose="020B0604020202020204" charset="0"/>
                <a:sym typeface="Wingdings" panose="05000000000000000000" pitchFamily="2" charset="2"/>
              </a:rPr>
              <a:t>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castellà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com a llengua pròpia.</a:t>
            </a:r>
          </a:p>
          <a:p>
            <a:pPr marL="179388" indent="-179388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Literatura </a:t>
            </a:r>
            <a:r>
              <a:rPr lang="es-ES" u="sng">
                <a:latin typeface="Red Hat Text" panose="020B0604020202020204" charset="0"/>
                <a:sym typeface="Wingdings" panose="05000000000000000000" pitchFamily="2" charset="2"/>
              </a:rPr>
              <a:t>castellana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3"/>
                </a:solidFill>
                <a:latin typeface="Red Hat Text" panose="020B0604020202020204" charset="0"/>
                <a:sym typeface="Wingdings" panose="05000000000000000000" pitchFamily="2" charset="2"/>
              </a:rPr>
              <a:t>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</a:t>
            </a:r>
            <a:r>
              <a:rPr lang="es-ES" b="1" i="1">
                <a:latin typeface="Red Hat Text" panose="020B0604020202020204" charset="0"/>
                <a:sym typeface="Wingdings" panose="05000000000000000000" pitchFamily="2" charset="2"/>
              </a:rPr>
              <a:t>Siglo de Oro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16EC97-1DA6-44FB-9B6C-10F829884ABA}"/>
              </a:ext>
            </a:extLst>
          </p:cNvPr>
          <p:cNvSpPr/>
          <p:nvPr/>
        </p:nvSpPr>
        <p:spPr>
          <a:xfrm>
            <a:off x="7392106" y="1681089"/>
            <a:ext cx="1751894" cy="3101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ES" sz="800" b="1">
                <a:solidFill>
                  <a:srgbClr val="000000"/>
                </a:solidFill>
                <a:latin typeface="Red Hat Text" panose="020B0604020202020204" charset="0"/>
              </a:rPr>
              <a:t>DINASTIA:</a:t>
            </a:r>
            <a:r>
              <a:rPr lang="es-ES" sz="800">
                <a:solidFill>
                  <a:srgbClr val="000000"/>
                </a:solidFill>
                <a:latin typeface="Red Hat Text" panose="020B0604020202020204" charset="0"/>
              </a:rPr>
              <a:t> seqüència de gobernants de la mateixa família</a:t>
            </a:r>
            <a:endParaRPr lang="es-ES" sz="800" b="1">
              <a:solidFill>
                <a:srgbClr val="000000"/>
              </a:solidFill>
              <a:latin typeface="Red Hat Text" panose="020B060402020202020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ED278AD-CE37-4CD3-9352-D5B81E6CDDEF}"/>
              </a:ext>
            </a:extLst>
          </p:cNvPr>
          <p:cNvSpPr/>
          <p:nvPr/>
        </p:nvSpPr>
        <p:spPr>
          <a:xfrm>
            <a:off x="7392106" y="2613897"/>
            <a:ext cx="1751894" cy="3101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ES" sz="800" b="1">
                <a:solidFill>
                  <a:srgbClr val="000000"/>
                </a:solidFill>
                <a:latin typeface="Red Hat Text" panose="020B0604020202020204" charset="0"/>
              </a:rPr>
              <a:t>TERRATIENT:</a:t>
            </a:r>
            <a:r>
              <a:rPr lang="es-ES" sz="800">
                <a:solidFill>
                  <a:srgbClr val="000000"/>
                </a:solidFill>
                <a:latin typeface="Red Hat Text" panose="020B0604020202020204" charset="0"/>
              </a:rPr>
              <a:t> que és propietari de terres extenses.</a:t>
            </a:r>
            <a:endParaRPr lang="es-ES" sz="800" b="1">
              <a:solidFill>
                <a:srgbClr val="000000"/>
              </a:solidFill>
              <a:latin typeface="Red Hat Text" panose="020B0604020202020204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FB156B1A-748C-4D10-B871-E19381AD4464}"/>
              </a:ext>
            </a:extLst>
          </p:cNvPr>
          <p:cNvCxnSpPr/>
          <p:nvPr/>
        </p:nvCxnSpPr>
        <p:spPr>
          <a:xfrm>
            <a:off x="1421314" y="2854036"/>
            <a:ext cx="2065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3F793A41-F4A9-41DE-B8A3-0085FA580240}"/>
              </a:ext>
            </a:extLst>
          </p:cNvPr>
          <p:cNvCxnSpPr/>
          <p:nvPr/>
        </p:nvCxnSpPr>
        <p:spPr>
          <a:xfrm flipV="1">
            <a:off x="1475509" y="2850225"/>
            <a:ext cx="0" cy="23622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2FE77D4-44AE-4AE3-87C7-A35C6AA8C027}"/>
              </a:ext>
            </a:extLst>
          </p:cNvPr>
          <p:cNvCxnSpPr>
            <a:cxnSpLocks/>
          </p:cNvCxnSpPr>
          <p:nvPr/>
        </p:nvCxnSpPr>
        <p:spPr>
          <a:xfrm>
            <a:off x="1475509" y="3068781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EBE9932-BB48-4A38-8D7E-F6A6B04CAE95}"/>
              </a:ext>
            </a:extLst>
          </p:cNvPr>
          <p:cNvCxnSpPr/>
          <p:nvPr/>
        </p:nvCxnSpPr>
        <p:spPr>
          <a:xfrm>
            <a:off x="1177636" y="1572490"/>
            <a:ext cx="588125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5C3098B4-C857-452D-B671-A394612191C9}"/>
              </a:ext>
            </a:extLst>
          </p:cNvPr>
          <p:cNvCxnSpPr/>
          <p:nvPr/>
        </p:nvCxnSpPr>
        <p:spPr>
          <a:xfrm>
            <a:off x="94472" y="1572490"/>
            <a:ext cx="253227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E5111F63-92BA-4889-BC8C-86CB565C9993}"/>
              </a:ext>
            </a:extLst>
          </p:cNvPr>
          <p:cNvCxnSpPr/>
          <p:nvPr/>
        </p:nvCxnSpPr>
        <p:spPr>
          <a:xfrm>
            <a:off x="1177636" y="3505199"/>
            <a:ext cx="588125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983D228-45B5-45A8-ACB8-B98EAC5E1DB3}"/>
              </a:ext>
            </a:extLst>
          </p:cNvPr>
          <p:cNvCxnSpPr/>
          <p:nvPr/>
        </p:nvCxnSpPr>
        <p:spPr>
          <a:xfrm>
            <a:off x="94472" y="3505199"/>
            <a:ext cx="253227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52ED685C-53F8-4FB6-B1CB-257725A23102}"/>
              </a:ext>
            </a:extLst>
          </p:cNvPr>
          <p:cNvCxnSpPr>
            <a:cxnSpLocks/>
          </p:cNvCxnSpPr>
          <p:nvPr/>
        </p:nvCxnSpPr>
        <p:spPr>
          <a:xfrm>
            <a:off x="1475509" y="817417"/>
            <a:ext cx="5583382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BB53AAD2-500C-4340-89D1-B74AC12FACEB}"/>
              </a:ext>
            </a:extLst>
          </p:cNvPr>
          <p:cNvCxnSpPr>
            <a:cxnSpLocks/>
          </p:cNvCxnSpPr>
          <p:nvPr/>
        </p:nvCxnSpPr>
        <p:spPr>
          <a:xfrm>
            <a:off x="56813" y="817416"/>
            <a:ext cx="290886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5CBABACA-9DAE-4E76-BE5F-BEB804A47D24}"/>
              </a:ext>
            </a:extLst>
          </p:cNvPr>
          <p:cNvCxnSpPr>
            <a:cxnSpLocks/>
          </p:cNvCxnSpPr>
          <p:nvPr/>
        </p:nvCxnSpPr>
        <p:spPr>
          <a:xfrm flipV="1">
            <a:off x="3893127" y="2323432"/>
            <a:ext cx="3178990" cy="3877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17B4317-FF8C-4D79-8577-49041831E748}"/>
              </a:ext>
            </a:extLst>
          </p:cNvPr>
          <p:cNvCxnSpPr>
            <a:cxnSpLocks/>
          </p:cNvCxnSpPr>
          <p:nvPr/>
        </p:nvCxnSpPr>
        <p:spPr>
          <a:xfrm>
            <a:off x="56813" y="2327562"/>
            <a:ext cx="290886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42B69E4-103F-425D-A834-87FC832A3005}"/>
              </a:ext>
            </a:extLst>
          </p:cNvPr>
          <p:cNvSpPr txBox="1"/>
          <p:nvPr/>
        </p:nvSpPr>
        <p:spPr>
          <a:xfrm>
            <a:off x="4710547" y="3826094"/>
            <a:ext cx="39757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3"/>
                </a:solidFill>
                <a:latin typeface="Red Hat Text" panose="020B0604020202020204" charset="0"/>
              </a:rPr>
              <a:t>(amb conseqüències molt negatives sobre el poble valencià)</a:t>
            </a:r>
          </a:p>
        </p:txBody>
      </p:sp>
    </p:spTree>
    <p:extLst>
      <p:ext uri="{BB962C8B-B14F-4D97-AF65-F5344CB8AC3E}">
        <p14:creationId xmlns:p14="http://schemas.microsoft.com/office/powerpoint/2010/main" val="53984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EF34EF0-0CEB-457D-B1B3-1BF175766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11</a:t>
            </a:fld>
            <a:endParaRPr lang="es-ES"/>
          </a:p>
        </p:txBody>
      </p:sp>
      <p:sp>
        <p:nvSpPr>
          <p:cNvPr id="5" name="Marco 4">
            <a:extLst>
              <a:ext uri="{FF2B5EF4-FFF2-40B4-BE49-F238E27FC236}">
                <a16:creationId xmlns:a16="http://schemas.microsoft.com/office/drawing/2014/main" id="{83180C25-F9EE-48FB-9EA8-43372C997884}"/>
              </a:ext>
            </a:extLst>
          </p:cNvPr>
          <p:cNvSpPr/>
          <p:nvPr/>
        </p:nvSpPr>
        <p:spPr>
          <a:xfrm>
            <a:off x="1155745" y="121681"/>
            <a:ext cx="1385454" cy="366651"/>
          </a:xfrm>
          <a:prstGeom prst="frame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accent3"/>
                </a:solidFill>
                <a:latin typeface="Red Hat Text" panose="020B0604020202020204" charset="0"/>
              </a:rPr>
              <a:t>SEGLE XVIII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3824EB-BEC6-46A0-B87D-EB7803D60C05}"/>
              </a:ext>
            </a:extLst>
          </p:cNvPr>
          <p:cNvSpPr txBox="1"/>
          <p:nvPr/>
        </p:nvSpPr>
        <p:spPr>
          <a:xfrm>
            <a:off x="1155745" y="488332"/>
            <a:ext cx="7544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>
                <a:latin typeface="Red Hat Text" panose="020B0604020202020204" charset="0"/>
              </a:rPr>
              <a:t>Mort sense descendència de </a:t>
            </a:r>
            <a:r>
              <a:rPr lang="es-ES" b="1">
                <a:latin typeface="Red Hat Text" panose="020B0604020202020204" charset="0"/>
              </a:rPr>
              <a:t>Carles II</a:t>
            </a:r>
            <a:r>
              <a:rPr lang="es-ES">
                <a:latin typeface="Red Hat Text" panose="020B0604020202020204" charset="0"/>
              </a:rPr>
              <a:t> 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 últim monarca espanyol de la </a:t>
            </a:r>
            <a:r>
              <a:rPr lang="es-ES" u="sng">
                <a:latin typeface="Red Hat Text" panose="020B0604020202020204" charset="0"/>
                <a:sym typeface="Wingdings" panose="05000000000000000000" pitchFamily="2" charset="2"/>
              </a:rPr>
              <a:t>dinastía dels Àustria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.</a:t>
            </a:r>
          </a:p>
          <a:p>
            <a:pPr marL="111125" indent="-1111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Guerra de Succesió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a la corona espanyola.</a:t>
            </a:r>
            <a:endParaRPr lang="es-ES" b="1">
              <a:latin typeface="Red Hat Text" panose="020B060402020202020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606C8F79-B042-4B18-B35F-5166560FE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23774"/>
              </p:ext>
            </p:extLst>
          </p:nvPr>
        </p:nvGraphicFramePr>
        <p:xfrm>
          <a:off x="997528" y="1011552"/>
          <a:ext cx="5784272" cy="1341120"/>
        </p:xfrm>
        <a:graphic>
          <a:graphicData uri="http://schemas.openxmlformats.org/drawingml/2006/table">
            <a:tbl>
              <a:tblPr firstRow="1" bandCol="1">
                <a:tableStyleId>{1FECB4D8-DB02-4DC6-A0A2-4F2EBAE1DC90}</a:tableStyleId>
              </a:tblPr>
              <a:tblGrid>
                <a:gridCol w="2653145">
                  <a:extLst>
                    <a:ext uri="{9D8B030D-6E8A-4147-A177-3AD203B41FA5}">
                      <a16:colId xmlns:a16="http://schemas.microsoft.com/office/drawing/2014/main" val="4128405623"/>
                    </a:ext>
                  </a:extLst>
                </a:gridCol>
                <a:gridCol w="3131127">
                  <a:extLst>
                    <a:ext uri="{9D8B030D-6E8A-4147-A177-3AD203B41FA5}">
                      <a16:colId xmlns:a16="http://schemas.microsoft.com/office/drawing/2014/main" val="997806461"/>
                    </a:ext>
                  </a:extLst>
                </a:gridCol>
              </a:tblGrid>
              <a:tr h="226983">
                <a:tc gridSpan="2"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Red Hat Text" panose="020B0604020202020204" charset="0"/>
                        </a:rPr>
                        <a:t>GUERRA DE SUCCESIÓ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124411"/>
                  </a:ext>
                </a:extLst>
              </a:tr>
              <a:tr h="317154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Classes populars valencianes: 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maulets</a:t>
                      </a:r>
                      <a:endParaRPr lang="es-ES">
                        <a:solidFill>
                          <a:srgbClr val="000000"/>
                        </a:solidFill>
                        <a:latin typeface="Red Hat Tex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Classes privilegiades borbòniques:</a:t>
                      </a:r>
                    </a:p>
                    <a:p>
                      <a:pPr algn="ctr"/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botiflers</a:t>
                      </a:r>
                      <a:endParaRPr lang="es-ES">
                        <a:solidFill>
                          <a:srgbClr val="000000"/>
                        </a:solidFill>
                        <a:latin typeface="Red Hat Tex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437534"/>
                  </a:ext>
                </a:extLst>
              </a:tr>
              <a:tr h="317154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amb </a:t>
                      </a:r>
                      <a:r>
                        <a:rPr lang="es-ES" b="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l’arxiduc d’Àustria,</a:t>
                      </a:r>
                    </a:p>
                    <a:p>
                      <a:pPr algn="ctr"/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Carles d’Habsburg</a:t>
                      </a:r>
                      <a:endParaRPr lang="es-ES">
                        <a:solidFill>
                          <a:srgbClr val="000000"/>
                        </a:solidFill>
                        <a:latin typeface="Red Hat Tex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amb un Borbó nét del rei de França, 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Felip d’Anjou</a:t>
                      </a:r>
                      <a:endParaRPr lang="es-ES">
                        <a:solidFill>
                          <a:srgbClr val="000000"/>
                        </a:solidFill>
                        <a:latin typeface="Red Hat Tex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947773"/>
                  </a:ext>
                </a:extLst>
              </a:tr>
            </a:tbl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C99B54ED-68E6-4F0A-B1ED-C09750828EFA}"/>
              </a:ext>
            </a:extLst>
          </p:cNvPr>
          <p:cNvCxnSpPr>
            <a:cxnSpLocks/>
            <a:stCxn id="33" idx="2"/>
          </p:cNvCxnSpPr>
          <p:nvPr/>
        </p:nvCxnSpPr>
        <p:spPr>
          <a:xfrm rot="5400000">
            <a:off x="3858369" y="-1509136"/>
            <a:ext cx="439934" cy="7463929"/>
          </a:xfrm>
          <a:prstGeom prst="bentConnector2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652944BF-EFE8-4A81-A5D4-8F085C59ED40}"/>
              </a:ext>
            </a:extLst>
          </p:cNvPr>
          <p:cNvCxnSpPr>
            <a:cxnSpLocks/>
          </p:cNvCxnSpPr>
          <p:nvPr/>
        </p:nvCxnSpPr>
        <p:spPr>
          <a:xfrm>
            <a:off x="333225" y="2442795"/>
            <a:ext cx="220957" cy="158152"/>
          </a:xfrm>
          <a:prstGeom prst="bentConnector3">
            <a:avLst>
              <a:gd name="adj1" fmla="val 2973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60BE517-5799-494E-A665-6154C40FB77A}"/>
              </a:ext>
            </a:extLst>
          </p:cNvPr>
          <p:cNvSpPr txBox="1"/>
          <p:nvPr/>
        </p:nvSpPr>
        <p:spPr>
          <a:xfrm>
            <a:off x="498764" y="2442794"/>
            <a:ext cx="435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Red Hat Text" panose="020B0604020202020204" charset="0"/>
              </a:rPr>
              <a:t>tropes borbòniques 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guanyadors </a:t>
            </a:r>
            <a:r>
              <a:rPr lang="es-ES">
                <a:solidFill>
                  <a:schemeClr val="accent3"/>
                </a:solidFill>
                <a:latin typeface="Red Hat Text" panose="020B0604020202020204" charset="0"/>
                <a:sym typeface="Wingdings" panose="05000000000000000000" pitchFamily="2" charset="2"/>
              </a:rPr>
              <a:t>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25 abril 1707:</a:t>
            </a:r>
            <a:endParaRPr lang="es-ES" b="1">
              <a:latin typeface="Red Hat Text" panose="020B0604020202020204" charset="0"/>
            </a:endParaRPr>
          </a:p>
        </p:txBody>
      </p:sp>
      <p:sp>
        <p:nvSpPr>
          <p:cNvPr id="31" name="Signo de multiplicación 30">
            <a:extLst>
              <a:ext uri="{FF2B5EF4-FFF2-40B4-BE49-F238E27FC236}">
                <a16:creationId xmlns:a16="http://schemas.microsoft.com/office/drawing/2014/main" id="{1C942D8D-67B4-4BA8-99B8-E9CA90061B16}"/>
              </a:ext>
            </a:extLst>
          </p:cNvPr>
          <p:cNvSpPr/>
          <p:nvPr/>
        </p:nvSpPr>
        <p:spPr>
          <a:xfrm>
            <a:off x="3456709" y="1682111"/>
            <a:ext cx="353291" cy="333724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errar llave 31">
            <a:extLst>
              <a:ext uri="{FF2B5EF4-FFF2-40B4-BE49-F238E27FC236}">
                <a16:creationId xmlns:a16="http://schemas.microsoft.com/office/drawing/2014/main" id="{C78C8612-1C18-41C7-9755-9A7F9D2DB797}"/>
              </a:ext>
            </a:extLst>
          </p:cNvPr>
          <p:cNvSpPr/>
          <p:nvPr/>
        </p:nvSpPr>
        <p:spPr>
          <a:xfrm>
            <a:off x="6830291" y="1330036"/>
            <a:ext cx="131618" cy="1022635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E398275-FB7D-45CC-9308-E55CF664A5A4}"/>
              </a:ext>
            </a:extLst>
          </p:cNvPr>
          <p:cNvSpPr txBox="1"/>
          <p:nvPr/>
        </p:nvSpPr>
        <p:spPr>
          <a:xfrm>
            <a:off x="6922877" y="1695084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uFill>
                  <a:solidFill>
                    <a:schemeClr val="accent3"/>
                  </a:solidFill>
                </a:uFill>
                <a:latin typeface="Red Hat Text" panose="020B0604020202020204" charset="0"/>
              </a:rPr>
              <a:t>Batalla d’Almansa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184F413-E4A4-46D0-9C8C-A6F44172C431}"/>
              </a:ext>
            </a:extLst>
          </p:cNvPr>
          <p:cNvSpPr txBox="1"/>
          <p:nvPr/>
        </p:nvSpPr>
        <p:spPr>
          <a:xfrm>
            <a:off x="505887" y="2671495"/>
            <a:ext cx="7629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b="1">
                <a:latin typeface="Red Hat Text" panose="020B0604020202020204" charset="0"/>
              </a:rPr>
              <a:t>Felip V 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promulgà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decrets de Nova Planta     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abolició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institucions valencianes</a:t>
            </a:r>
            <a:br>
              <a:rPr lang="es-ES" b="1">
                <a:latin typeface="Red Hat Text" panose="020B0604020202020204" charset="0"/>
                <a:sym typeface="Wingdings" panose="05000000000000000000" pitchFamily="2" charset="2"/>
              </a:rPr>
            </a:b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                                                                                                  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prohibició d’utilitzar la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lengua valenciana</a:t>
            </a:r>
            <a:endParaRPr lang="es-ES">
              <a:latin typeface="Red Hat Text" panose="020B0604020202020204" charset="0"/>
              <a:sym typeface="Wingdings" panose="05000000000000000000" pitchFamily="2" charset="2"/>
            </a:endParaRP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65C09E78-DA9E-46C8-8DBD-8D1583284DC0}"/>
              </a:ext>
            </a:extLst>
          </p:cNvPr>
          <p:cNvCxnSpPr/>
          <p:nvPr/>
        </p:nvCxnSpPr>
        <p:spPr>
          <a:xfrm>
            <a:off x="4268423" y="2833254"/>
            <a:ext cx="2065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205FF65-C033-4FC8-BA16-72493F9694BE}"/>
              </a:ext>
            </a:extLst>
          </p:cNvPr>
          <p:cNvCxnSpPr/>
          <p:nvPr/>
        </p:nvCxnSpPr>
        <p:spPr>
          <a:xfrm flipV="1">
            <a:off x="4322618" y="2829443"/>
            <a:ext cx="0" cy="23622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4C0D19AB-0749-4131-8124-9BADA2C50DC9}"/>
              </a:ext>
            </a:extLst>
          </p:cNvPr>
          <p:cNvCxnSpPr>
            <a:cxnSpLocks/>
          </p:cNvCxnSpPr>
          <p:nvPr/>
        </p:nvCxnSpPr>
        <p:spPr>
          <a:xfrm>
            <a:off x="4322618" y="3047999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DA54354-2336-42FE-B74C-446B55786894}"/>
              </a:ext>
            </a:extLst>
          </p:cNvPr>
          <p:cNvSpPr txBox="1"/>
          <p:nvPr/>
        </p:nvSpPr>
        <p:spPr>
          <a:xfrm>
            <a:off x="6151419" y="3063910"/>
            <a:ext cx="18678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3"/>
                </a:solidFill>
                <a:latin typeface="Red Hat Text" panose="020B0604020202020204" charset="0"/>
              </a:rPr>
              <a:t>(fins aleshores era l’oficial)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DA7A0C27-A51F-4CD8-A187-A07AB4717659}"/>
              </a:ext>
            </a:extLst>
          </p:cNvPr>
          <p:cNvCxnSpPr/>
          <p:nvPr/>
        </p:nvCxnSpPr>
        <p:spPr>
          <a:xfrm>
            <a:off x="602673" y="2671495"/>
            <a:ext cx="396932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301EAAF-EA0B-4D2C-A62F-8F4D1D52D508}"/>
              </a:ext>
            </a:extLst>
          </p:cNvPr>
          <p:cNvSpPr/>
          <p:nvPr/>
        </p:nvSpPr>
        <p:spPr>
          <a:xfrm>
            <a:off x="410045" y="3171051"/>
            <a:ext cx="1223652" cy="31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Google Shape;301;p13">
            <a:extLst>
              <a:ext uri="{FF2B5EF4-FFF2-40B4-BE49-F238E27FC236}">
                <a16:creationId xmlns:a16="http://schemas.microsoft.com/office/drawing/2014/main" id="{9846D4A5-E665-440F-A709-E114BE455526}"/>
              </a:ext>
            </a:extLst>
          </p:cNvPr>
          <p:cNvSpPr txBox="1">
            <a:spLocks/>
          </p:cNvSpPr>
          <p:nvPr/>
        </p:nvSpPr>
        <p:spPr>
          <a:xfrm>
            <a:off x="518435" y="3130683"/>
            <a:ext cx="1115262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bg1"/>
                </a:solidFill>
              </a:rPr>
              <a:t>SEGLE XIX</a:t>
            </a:r>
            <a:endParaRPr lang="es-ES" sz="1100" b="1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52442C4-ED91-4EB3-8999-543B83A03393}"/>
              </a:ext>
            </a:extLst>
          </p:cNvPr>
          <p:cNvSpPr txBox="1"/>
          <p:nvPr/>
        </p:nvSpPr>
        <p:spPr>
          <a:xfrm>
            <a:off x="410045" y="3481230"/>
            <a:ext cx="899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>
                <a:latin typeface="Red Hat Text" panose="020B0604020202020204" charset="0"/>
              </a:rPr>
              <a:t>Escriptors de la </a:t>
            </a:r>
            <a:r>
              <a:rPr lang="es-ES" b="1">
                <a:latin typeface="Red Hat Text" panose="020B0604020202020204" charset="0"/>
              </a:rPr>
              <a:t>Renaixença</a:t>
            </a:r>
            <a:r>
              <a:rPr lang="es-ES">
                <a:latin typeface="Red Hat Text" panose="020B0604020202020204" charset="0"/>
              </a:rPr>
              <a:t> 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   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recuperar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la </a:t>
            </a:r>
            <a:r>
              <a:rPr lang="es-ES" u="sng">
                <a:latin typeface="Red Hat Text" panose="020B0604020202020204" charset="0"/>
                <a:sym typeface="Wingdings" panose="05000000000000000000" pitchFamily="2" charset="2"/>
              </a:rPr>
              <a:t>història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i </a:t>
            </a:r>
            <a:r>
              <a:rPr lang="es-ES" u="sng">
                <a:latin typeface="Red Hat Text" panose="020B0604020202020204" charset="0"/>
                <a:sym typeface="Wingdings" panose="05000000000000000000" pitchFamily="2" charset="2"/>
              </a:rPr>
              <a:t>llengua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valenciana</a:t>
            </a:r>
          </a:p>
          <a:p>
            <a:pPr>
              <a:buClr>
                <a:schemeClr val="accent3"/>
              </a:buClr>
            </a:pP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                                                               elaborar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diccionaris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,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ortografies</a:t>
            </a:r>
            <a:r>
              <a:rPr lang="es-ES">
                <a:latin typeface="Red Hat Text" panose="020B0604020202020204" charset="0"/>
                <a:sym typeface="Wingdings" panose="05000000000000000000" pitchFamily="2" charset="2"/>
              </a:rPr>
              <a:t> i </a:t>
            </a:r>
            <a:r>
              <a:rPr lang="es-ES" b="1">
                <a:latin typeface="Red Hat Text" panose="020B0604020202020204" charset="0"/>
                <a:sym typeface="Wingdings" panose="05000000000000000000" pitchFamily="2" charset="2"/>
              </a:rPr>
              <a:t>gramàtiques    </a:t>
            </a:r>
            <a:r>
              <a:rPr lang="es-ES" sz="1200">
                <a:latin typeface="Red Hat Text" panose="020B0604020202020204" charset="0"/>
                <a:sym typeface="Wingdings" panose="05000000000000000000" pitchFamily="2" charset="2"/>
              </a:rPr>
              <a:t>facilitar l’</a:t>
            </a:r>
            <a:r>
              <a:rPr lang="es-ES" sz="1200" b="1">
                <a:latin typeface="Red Hat Text" panose="020B0604020202020204" charset="0"/>
                <a:sym typeface="Wingdings" panose="05000000000000000000" pitchFamily="2" charset="2"/>
              </a:rPr>
              <a:t>aprentatge</a:t>
            </a:r>
            <a:endParaRPr lang="es-ES" sz="1200">
              <a:latin typeface="Red Hat Text" panose="020B0604020202020204" charset="0"/>
              <a:sym typeface="Wingdings" panose="05000000000000000000" pitchFamily="2" charset="2"/>
            </a:endParaRPr>
          </a:p>
          <a:p>
            <a:pPr>
              <a:buClr>
                <a:schemeClr val="accent3"/>
              </a:buClr>
            </a:pPr>
            <a:r>
              <a:rPr lang="es-ES" sz="1200">
                <a:latin typeface="Red Hat Text" panose="020B0604020202020204" charset="0"/>
                <a:sym typeface="Wingdings" panose="05000000000000000000" pitchFamily="2" charset="2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r>
              <a:rPr lang="es-ES" sz="1200" b="1">
                <a:latin typeface="Red Hat Text" panose="020B0604020202020204" charset="0"/>
                <a:sym typeface="Wingdings" panose="05000000000000000000" pitchFamily="2" charset="2"/>
              </a:rPr>
              <a:t>normalització lingüística</a:t>
            </a:r>
            <a:endParaRPr lang="es-ES" sz="1200">
              <a:latin typeface="Red Hat Text" panose="020B0604020202020204" charset="0"/>
              <a:sym typeface="Wingdings" panose="05000000000000000000" pitchFamily="2" charset="2"/>
            </a:endParaRP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A0DF2D58-1395-4D47-AA72-9A5B93BEE47A}"/>
              </a:ext>
            </a:extLst>
          </p:cNvPr>
          <p:cNvCxnSpPr>
            <a:cxnSpLocks/>
          </p:cNvCxnSpPr>
          <p:nvPr/>
        </p:nvCxnSpPr>
        <p:spPr>
          <a:xfrm>
            <a:off x="1647551" y="3329313"/>
            <a:ext cx="542405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F51D93FF-E521-4606-9962-0E106C59EB34}"/>
              </a:ext>
            </a:extLst>
          </p:cNvPr>
          <p:cNvCxnSpPr>
            <a:cxnSpLocks/>
          </p:cNvCxnSpPr>
          <p:nvPr/>
        </p:nvCxnSpPr>
        <p:spPr>
          <a:xfrm>
            <a:off x="119158" y="3328883"/>
            <a:ext cx="290886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696B332C-38B6-45F1-BEAA-BB67D5095FB3}"/>
              </a:ext>
            </a:extLst>
          </p:cNvPr>
          <p:cNvCxnSpPr/>
          <p:nvPr/>
        </p:nvCxnSpPr>
        <p:spPr>
          <a:xfrm>
            <a:off x="2910677" y="3622963"/>
            <a:ext cx="2065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D739C84D-7E34-43B5-8226-FF3D87F51B3D}"/>
              </a:ext>
            </a:extLst>
          </p:cNvPr>
          <p:cNvCxnSpPr/>
          <p:nvPr/>
        </p:nvCxnSpPr>
        <p:spPr>
          <a:xfrm flipV="1">
            <a:off x="2964872" y="3619152"/>
            <a:ext cx="0" cy="23622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E877BD69-870F-472B-91A8-4A4262962D1B}"/>
              </a:ext>
            </a:extLst>
          </p:cNvPr>
          <p:cNvCxnSpPr>
            <a:cxnSpLocks/>
          </p:cNvCxnSpPr>
          <p:nvPr/>
        </p:nvCxnSpPr>
        <p:spPr>
          <a:xfrm>
            <a:off x="2964872" y="3837708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9559C8A-3B6F-4554-A41F-E0457EDFC9E5}"/>
              </a:ext>
            </a:extLst>
          </p:cNvPr>
          <p:cNvCxnSpPr>
            <a:cxnSpLocks/>
          </p:cNvCxnSpPr>
          <p:nvPr/>
        </p:nvCxnSpPr>
        <p:spPr>
          <a:xfrm>
            <a:off x="7143241" y="3851563"/>
            <a:ext cx="1165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4BF039CA-CDD7-4826-B57A-08B3535AEC37}"/>
              </a:ext>
            </a:extLst>
          </p:cNvPr>
          <p:cNvCxnSpPr>
            <a:cxnSpLocks/>
          </p:cNvCxnSpPr>
          <p:nvPr/>
        </p:nvCxnSpPr>
        <p:spPr>
          <a:xfrm>
            <a:off x="7143241" y="4038600"/>
            <a:ext cx="1165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36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347700" y="101543"/>
            <a:ext cx="8132884" cy="50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s-ES"/>
              <a:t>LA DECADÈNCIA (s.XV-XVIII)</a:t>
            </a:r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94104E0-44B3-44C2-93A5-20D07D5D6660}"/>
              </a:ext>
            </a:extLst>
          </p:cNvPr>
          <p:cNvSpPr/>
          <p:nvPr/>
        </p:nvSpPr>
        <p:spPr>
          <a:xfrm>
            <a:off x="347700" y="659584"/>
            <a:ext cx="2056064" cy="31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Google Shape;301;p13">
            <a:extLst>
              <a:ext uri="{FF2B5EF4-FFF2-40B4-BE49-F238E27FC236}">
                <a16:creationId xmlns:a16="http://schemas.microsoft.com/office/drawing/2014/main" id="{2FC6C840-9B92-4A40-9C9D-FE9227E25B20}"/>
              </a:ext>
            </a:extLst>
          </p:cNvPr>
          <p:cNvSpPr txBox="1">
            <a:spLocks/>
          </p:cNvSpPr>
          <p:nvPr/>
        </p:nvSpPr>
        <p:spPr>
          <a:xfrm>
            <a:off x="456090" y="619216"/>
            <a:ext cx="1947674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bg1"/>
                </a:solidFill>
              </a:rPr>
              <a:t>CARACTERÍSTIQUES</a:t>
            </a:r>
            <a:endParaRPr lang="es-ES" sz="1100" b="1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EE44A3-C400-4366-A68A-D15E30BA0BA6}"/>
              </a:ext>
            </a:extLst>
          </p:cNvPr>
          <p:cNvSpPr txBox="1"/>
          <p:nvPr/>
        </p:nvSpPr>
        <p:spPr>
          <a:xfrm>
            <a:off x="347700" y="969763"/>
            <a:ext cx="60067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3"/>
              </a:buClr>
              <a:buFont typeface="+mj-lt"/>
              <a:buAutoNum type="arabicPeriod"/>
            </a:pPr>
            <a:r>
              <a:rPr lang="es-ES" b="1">
                <a:latin typeface="Red Hat Text" panose="020B0604020202020204" charset="0"/>
              </a:rPr>
              <a:t> Disminució de la utilització del valencià</a:t>
            </a:r>
            <a:r>
              <a:rPr lang="es-ES">
                <a:latin typeface="Red Hat Text" panose="020B0604020202020204" charset="0"/>
              </a:rPr>
              <a:t> com a </a:t>
            </a:r>
            <a:r>
              <a:rPr lang="es-ES" u="sng">
                <a:latin typeface="Red Hat Text" panose="020B0604020202020204" charset="0"/>
              </a:rPr>
              <a:t>llengua culta</a:t>
            </a:r>
            <a:r>
              <a:rPr lang="es-ES">
                <a:latin typeface="Red Hat Text" panose="020B0604020202020204" charset="0"/>
              </a:rPr>
              <a:t>.</a:t>
            </a:r>
          </a:p>
          <a:p>
            <a:pPr marL="179388" indent="-179388">
              <a:buClr>
                <a:schemeClr val="accent3"/>
              </a:buClr>
              <a:buFont typeface="+mj-lt"/>
              <a:buAutoNum type="arabicPeriod"/>
            </a:pPr>
            <a:r>
              <a:rPr lang="es-ES" b="1">
                <a:latin typeface="Red Hat Text" panose="020B0604020202020204" charset="0"/>
              </a:rPr>
              <a:t> </a:t>
            </a:r>
            <a:r>
              <a:rPr lang="es-ES">
                <a:latin typeface="Red Hat Text" panose="020B0604020202020204" charset="0"/>
              </a:rPr>
              <a:t>Disminució de qualitat i quantiat d’</a:t>
            </a:r>
            <a:r>
              <a:rPr lang="es-ES" b="1">
                <a:latin typeface="Red Hat Text" panose="020B0604020202020204" charset="0"/>
              </a:rPr>
              <a:t>obres</a:t>
            </a:r>
            <a:r>
              <a:rPr lang="es-ES">
                <a:latin typeface="Red Hat Text" panose="020B0604020202020204" charset="0"/>
              </a:rPr>
              <a:t> publicades en </a:t>
            </a:r>
            <a:r>
              <a:rPr lang="es-ES" b="1">
                <a:latin typeface="Red Hat Text" panose="020B0604020202020204" charset="0"/>
              </a:rPr>
              <a:t>valencià</a:t>
            </a:r>
            <a:r>
              <a:rPr lang="es-ES">
                <a:latin typeface="Red Hat Text" panose="020B0604020202020204" charset="0"/>
              </a:rPr>
              <a:t>.</a:t>
            </a:r>
          </a:p>
          <a:p>
            <a:pPr marL="179388" indent="-179388">
              <a:buClr>
                <a:schemeClr val="accent3"/>
              </a:buClr>
              <a:buFont typeface="+mj-lt"/>
              <a:buAutoNum type="arabicPeriod"/>
            </a:pPr>
            <a:r>
              <a:rPr lang="es-ES" b="1">
                <a:latin typeface="Red Hat Text" panose="020B0604020202020204" charset="0"/>
              </a:rPr>
              <a:t> </a:t>
            </a:r>
            <a:r>
              <a:rPr lang="es-ES">
                <a:latin typeface="Red Hat Text" panose="020B0604020202020204" charset="0"/>
              </a:rPr>
              <a:t>Influència de la </a:t>
            </a:r>
            <a:r>
              <a:rPr lang="es-ES" b="1">
                <a:latin typeface="Red Hat Text" panose="020B0604020202020204" charset="0"/>
              </a:rPr>
              <a:t>literatura castellana</a:t>
            </a:r>
            <a:r>
              <a:rPr lang="es-ES">
                <a:latin typeface="Red Hat Text" panose="020B0604020202020204" charset="0"/>
              </a:rPr>
              <a:t> sobre la literatura valenciana.</a:t>
            </a:r>
          </a:p>
          <a:p>
            <a:pPr marL="179388" indent="-179388">
              <a:buClr>
                <a:schemeClr val="accent3"/>
              </a:buClr>
              <a:buFont typeface="+mj-lt"/>
              <a:buAutoNum type="arabicPeriod"/>
            </a:pPr>
            <a:r>
              <a:rPr lang="es-ES" b="1">
                <a:latin typeface="Red Hat Text" panose="020B0604020202020204" charset="0"/>
              </a:rPr>
              <a:t> </a:t>
            </a:r>
            <a:r>
              <a:rPr lang="es-ES">
                <a:latin typeface="Red Hat Text" panose="020B0604020202020204" charset="0"/>
              </a:rPr>
              <a:t>Succeïren </a:t>
            </a:r>
            <a:r>
              <a:rPr lang="es-ES" b="1">
                <a:latin typeface="Red Hat Text" panose="020B0604020202020204" charset="0"/>
              </a:rPr>
              <a:t>tres moviments:</a:t>
            </a:r>
            <a:r>
              <a:rPr lang="es-ES">
                <a:latin typeface="Red Hat Text" panose="020B0604020202020204" charset="0"/>
              </a:rPr>
              <a:t> </a:t>
            </a:r>
            <a:r>
              <a:rPr lang="es-ES" u="sng">
                <a:latin typeface="Red Hat Text" panose="020B0604020202020204" charset="0"/>
              </a:rPr>
              <a:t>Renaixement</a:t>
            </a:r>
            <a:r>
              <a:rPr lang="es-ES">
                <a:latin typeface="Red Hat Text" panose="020B0604020202020204" charset="0"/>
              </a:rPr>
              <a:t>, </a:t>
            </a:r>
            <a:r>
              <a:rPr lang="es-ES" u="sng">
                <a:latin typeface="Red Hat Text" panose="020B0604020202020204" charset="0"/>
              </a:rPr>
              <a:t>barroc</a:t>
            </a:r>
            <a:r>
              <a:rPr lang="es-ES">
                <a:latin typeface="Red Hat Text" panose="020B0604020202020204" charset="0"/>
              </a:rPr>
              <a:t> i </a:t>
            </a:r>
            <a:r>
              <a:rPr lang="es-ES" u="sng">
                <a:latin typeface="Red Hat Text" panose="020B0604020202020204" charset="0"/>
              </a:rPr>
              <a:t>neoclassicisme</a:t>
            </a:r>
            <a:r>
              <a:rPr lang="es-ES">
                <a:latin typeface="Red Hat Text" panose="020B0604020202020204" charset="0"/>
              </a:rPr>
              <a:t>.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52ED685C-53F8-4FB6-B1CB-257725A23102}"/>
              </a:ext>
            </a:extLst>
          </p:cNvPr>
          <p:cNvCxnSpPr>
            <a:cxnSpLocks/>
          </p:cNvCxnSpPr>
          <p:nvPr/>
        </p:nvCxnSpPr>
        <p:spPr>
          <a:xfrm>
            <a:off x="2410691" y="817416"/>
            <a:ext cx="4599709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BB53AAD2-500C-4340-89D1-B74AC12FACEB}"/>
              </a:ext>
            </a:extLst>
          </p:cNvPr>
          <p:cNvCxnSpPr>
            <a:cxnSpLocks/>
          </p:cNvCxnSpPr>
          <p:nvPr/>
        </p:nvCxnSpPr>
        <p:spPr>
          <a:xfrm>
            <a:off x="56813" y="817416"/>
            <a:ext cx="290886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4E7648E-7D29-478E-A19C-2FA2FE80F00D}"/>
              </a:ext>
            </a:extLst>
          </p:cNvPr>
          <p:cNvSpPr/>
          <p:nvPr/>
        </p:nvSpPr>
        <p:spPr>
          <a:xfrm>
            <a:off x="347701" y="1982982"/>
            <a:ext cx="1231718" cy="31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Google Shape;301;p13">
            <a:extLst>
              <a:ext uri="{FF2B5EF4-FFF2-40B4-BE49-F238E27FC236}">
                <a16:creationId xmlns:a16="http://schemas.microsoft.com/office/drawing/2014/main" id="{C7C12263-2BC4-41B9-A60B-37B038E6CD5B}"/>
              </a:ext>
            </a:extLst>
          </p:cNvPr>
          <p:cNvSpPr txBox="1">
            <a:spLocks/>
          </p:cNvSpPr>
          <p:nvPr/>
        </p:nvSpPr>
        <p:spPr>
          <a:xfrm>
            <a:off x="456090" y="1942614"/>
            <a:ext cx="1060983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bg1"/>
                </a:solidFill>
              </a:rPr>
              <a:t>EL TEATRE</a:t>
            </a:r>
            <a:endParaRPr lang="es-ES" sz="1100" b="1"/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9FE0F2D3-B933-4648-8EC7-4FFD4F8CB4C3}"/>
              </a:ext>
            </a:extLst>
          </p:cNvPr>
          <p:cNvCxnSpPr>
            <a:cxnSpLocks/>
          </p:cNvCxnSpPr>
          <p:nvPr/>
        </p:nvCxnSpPr>
        <p:spPr>
          <a:xfrm>
            <a:off x="1593275" y="2141101"/>
            <a:ext cx="4599709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BB3946F2-9D0E-4CD1-B190-93B4A8152E94}"/>
              </a:ext>
            </a:extLst>
          </p:cNvPr>
          <p:cNvCxnSpPr>
            <a:cxnSpLocks/>
          </p:cNvCxnSpPr>
          <p:nvPr/>
        </p:nvCxnSpPr>
        <p:spPr>
          <a:xfrm>
            <a:off x="56813" y="2140814"/>
            <a:ext cx="290886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1484209-EF3C-4186-8F11-F335D6F77AA2}"/>
              </a:ext>
            </a:extLst>
          </p:cNvPr>
          <p:cNvSpPr txBox="1"/>
          <p:nvPr/>
        </p:nvSpPr>
        <p:spPr>
          <a:xfrm>
            <a:off x="347699" y="2321500"/>
            <a:ext cx="7395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88" indent="-904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>
                <a:latin typeface="Red Hat Text" panose="020B0604020202020204" charset="0"/>
              </a:rPr>
              <a:t>Gènere que pateix més la </a:t>
            </a:r>
            <a:r>
              <a:rPr lang="es-ES" b="1">
                <a:latin typeface="Red Hat Text" panose="020B0604020202020204" charset="0"/>
              </a:rPr>
              <a:t>substitució lingüística</a:t>
            </a:r>
            <a:r>
              <a:rPr lang="es-ES">
                <a:latin typeface="Red Hat Text" panose="020B0604020202020204" charset="0"/>
              </a:rPr>
              <a:t> del valencià pel castellà.</a:t>
            </a:r>
          </a:p>
          <a:p>
            <a:pPr marL="90488" indent="-904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>
                <a:latin typeface="Red Hat Text" panose="020B0604020202020204" charset="0"/>
              </a:rPr>
              <a:t>Obres </a:t>
            </a:r>
            <a:r>
              <a:rPr lang="es-ES" b="1">
                <a:latin typeface="Red Hat Text" panose="020B0604020202020204" charset="0"/>
              </a:rPr>
              <a:t>castellanes</a:t>
            </a:r>
            <a:r>
              <a:rPr lang="es-ES">
                <a:latin typeface="Red Hat Text" panose="020B0604020202020204" charset="0"/>
              </a:rPr>
              <a:t> o </a:t>
            </a:r>
            <a:r>
              <a:rPr lang="es-ES" b="1">
                <a:latin typeface="Red Hat Text" panose="020B0604020202020204" charset="0"/>
              </a:rPr>
              <a:t>bilingües</a:t>
            </a:r>
            <a:r>
              <a:rPr lang="es-ES">
                <a:latin typeface="Red Hat Text" panose="020B0604020202020204" charset="0"/>
              </a:rPr>
              <a:t>.</a:t>
            </a:r>
          </a:p>
          <a:p>
            <a:pPr marL="90488" indent="-904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</a:rPr>
              <a:t>EXEMPLES: </a:t>
            </a:r>
            <a:r>
              <a:rPr lang="es-ES" b="1" i="1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</a:rPr>
              <a:t>Joan Ferrandis d’Herèdia: </a:t>
            </a:r>
            <a:r>
              <a:rPr lang="es-ES" i="1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</a:rPr>
              <a:t>La visita (1524) i </a:t>
            </a:r>
            <a:r>
              <a:rPr lang="es-ES" b="1" i="1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</a:rPr>
              <a:t>Lluís Milà:</a:t>
            </a:r>
            <a:r>
              <a:rPr lang="es-ES" i="1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</a:rPr>
              <a:t> El cortesano (1535).</a:t>
            </a:r>
            <a:endParaRPr lang="es-ES">
              <a:solidFill>
                <a:schemeClr val="tx2">
                  <a:lumMod val="50000"/>
                </a:schemeClr>
              </a:solidFill>
              <a:latin typeface="Red Hat Text" panose="020B060402020202020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7E8D995-0F81-4800-8FE6-B570A0C431A4}"/>
              </a:ext>
            </a:extLst>
          </p:cNvPr>
          <p:cNvSpPr/>
          <p:nvPr/>
        </p:nvSpPr>
        <p:spPr>
          <a:xfrm>
            <a:off x="361557" y="3100532"/>
            <a:ext cx="1231718" cy="31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Google Shape;301;p13">
            <a:extLst>
              <a:ext uri="{FF2B5EF4-FFF2-40B4-BE49-F238E27FC236}">
                <a16:creationId xmlns:a16="http://schemas.microsoft.com/office/drawing/2014/main" id="{A7365498-C707-404C-9495-D4450666A8FC}"/>
              </a:ext>
            </a:extLst>
          </p:cNvPr>
          <p:cNvSpPr txBox="1">
            <a:spLocks/>
          </p:cNvSpPr>
          <p:nvPr/>
        </p:nvSpPr>
        <p:spPr>
          <a:xfrm>
            <a:off x="469946" y="3060164"/>
            <a:ext cx="1060983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bg1"/>
                </a:solidFill>
              </a:rPr>
              <a:t>LA POESIA</a:t>
            </a:r>
            <a:endParaRPr lang="es-ES" sz="1100" b="1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5E116271-0316-4982-AB89-BB495C482544}"/>
              </a:ext>
            </a:extLst>
          </p:cNvPr>
          <p:cNvCxnSpPr>
            <a:cxnSpLocks/>
          </p:cNvCxnSpPr>
          <p:nvPr/>
        </p:nvCxnSpPr>
        <p:spPr>
          <a:xfrm>
            <a:off x="1607131" y="3258651"/>
            <a:ext cx="4599709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E82ECA60-88EC-4FF1-93DC-F0134B6EB3A3}"/>
              </a:ext>
            </a:extLst>
          </p:cNvPr>
          <p:cNvCxnSpPr>
            <a:cxnSpLocks/>
          </p:cNvCxnSpPr>
          <p:nvPr/>
        </p:nvCxnSpPr>
        <p:spPr>
          <a:xfrm>
            <a:off x="70669" y="3258364"/>
            <a:ext cx="290886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484514E-67D5-4C9F-8712-42F1B0A51B66}"/>
              </a:ext>
            </a:extLst>
          </p:cNvPr>
          <p:cNvSpPr txBox="1"/>
          <p:nvPr/>
        </p:nvSpPr>
        <p:spPr>
          <a:xfrm>
            <a:off x="347699" y="3410710"/>
            <a:ext cx="888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88" indent="-904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>
                <a:latin typeface="Red Hat Text" panose="020B0604020202020204" charset="0"/>
              </a:rPr>
              <a:t>Presenta intents de </a:t>
            </a:r>
            <a:r>
              <a:rPr lang="es-ES" u="sng">
                <a:latin typeface="Red Hat Text" panose="020B0604020202020204" charset="0"/>
              </a:rPr>
              <a:t>renovació mètrica</a:t>
            </a:r>
            <a:r>
              <a:rPr lang="es-ES">
                <a:latin typeface="Red Hat Text" panose="020B0604020202020204" charset="0"/>
              </a:rPr>
              <a:t> i </a:t>
            </a:r>
            <a:r>
              <a:rPr lang="es-ES" u="sng">
                <a:latin typeface="Red Hat Text" panose="020B0604020202020204" charset="0"/>
              </a:rPr>
              <a:t>imitació</a:t>
            </a:r>
            <a:r>
              <a:rPr lang="es-ES">
                <a:latin typeface="Red Hat Text" panose="020B0604020202020204" charset="0"/>
              </a:rPr>
              <a:t> de la </a:t>
            </a:r>
            <a:r>
              <a:rPr lang="es-ES" b="1">
                <a:latin typeface="Red Hat Text" panose="020B0604020202020204" charset="0"/>
              </a:rPr>
              <a:t>poesia popular</a:t>
            </a:r>
            <a:r>
              <a:rPr lang="es-ES">
                <a:latin typeface="Red Hat Text" panose="020B0604020202020204" charset="0"/>
              </a:rPr>
              <a:t>.</a:t>
            </a:r>
          </a:p>
          <a:p>
            <a:pPr marL="90488" indent="-904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</a:rPr>
              <a:t>EXEMPLES:</a:t>
            </a:r>
            <a:br>
              <a:rPr lang="es-ES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</a:rPr>
            </a:br>
            <a:r>
              <a:rPr lang="es-ES" b="1" i="1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</a:rPr>
              <a:t>Pere Serafí</a:t>
            </a:r>
            <a:br>
              <a:rPr lang="es-ES" b="1" i="1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</a:rPr>
            </a:br>
            <a:r>
              <a:rPr lang="es-ES" b="1" i="1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</a:rPr>
              <a:t>Joan Timoneda</a:t>
            </a:r>
            <a:r>
              <a:rPr lang="es-ES" i="1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</a:rPr>
              <a:t> (València, 1510-1583)</a:t>
            </a:r>
            <a:r>
              <a:rPr lang="es-ES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</a:rPr>
              <a:t> </a:t>
            </a:r>
            <a:r>
              <a:rPr lang="es-ES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  <a:sym typeface="Wingdings" panose="05000000000000000000" pitchFamily="2" charset="2"/>
              </a:rPr>
              <a:t> </a:t>
            </a:r>
            <a:r>
              <a:rPr lang="es-ES" i="1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  <a:sym typeface="Wingdings" panose="05000000000000000000" pitchFamily="2" charset="2"/>
              </a:rPr>
              <a:t>publicà el </a:t>
            </a:r>
            <a:r>
              <a:rPr lang="es-ES" i="1" u="sng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  <a:sym typeface="Wingdings" panose="05000000000000000000" pitchFamily="2" charset="2"/>
              </a:rPr>
              <a:t>cançoner</a:t>
            </a:r>
            <a:r>
              <a:rPr lang="es-ES" i="1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  <a:sym typeface="Wingdings" panose="05000000000000000000" pitchFamily="2" charset="2"/>
              </a:rPr>
              <a:t> de diversos autors populars: </a:t>
            </a:r>
            <a:r>
              <a:rPr lang="es-ES" b="1" i="1">
                <a:solidFill>
                  <a:schemeClr val="tx2">
                    <a:lumMod val="50000"/>
                  </a:schemeClr>
                </a:solidFill>
                <a:latin typeface="Red Hat Text" panose="020B0604020202020204" charset="0"/>
                <a:sym typeface="Wingdings" panose="05000000000000000000" pitchFamily="2" charset="2"/>
              </a:rPr>
              <a:t>Flor d’enamorats</a:t>
            </a:r>
            <a:endParaRPr lang="es-ES" b="1" i="1">
              <a:solidFill>
                <a:schemeClr val="tx2">
                  <a:lumMod val="50000"/>
                </a:schemeClr>
              </a:solidFill>
              <a:latin typeface="Red Hat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6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8382286-A4AA-4212-B750-C20C3DAE6C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13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65EAD30-3B12-4B4C-8982-A216B0714052}"/>
              </a:ext>
            </a:extLst>
          </p:cNvPr>
          <p:cNvSpPr/>
          <p:nvPr/>
        </p:nvSpPr>
        <p:spPr>
          <a:xfrm>
            <a:off x="396191" y="140039"/>
            <a:ext cx="3690900" cy="31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301;p13">
            <a:extLst>
              <a:ext uri="{FF2B5EF4-FFF2-40B4-BE49-F238E27FC236}">
                <a16:creationId xmlns:a16="http://schemas.microsoft.com/office/drawing/2014/main" id="{D54BAC7B-1F78-4C62-9103-80AAE91B0740}"/>
              </a:ext>
            </a:extLst>
          </p:cNvPr>
          <p:cNvSpPr txBox="1">
            <a:spLocks/>
          </p:cNvSpPr>
          <p:nvPr/>
        </p:nvSpPr>
        <p:spPr>
          <a:xfrm>
            <a:off x="504580" y="99671"/>
            <a:ext cx="3818037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bg1"/>
                </a:solidFill>
              </a:rPr>
              <a:t>LITERATURA SOBRE LA DECADÈNECIA</a:t>
            </a:r>
            <a:endParaRPr lang="es-ES" sz="1100" b="1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5B90826-9D1D-4971-B132-34180C707156}"/>
              </a:ext>
            </a:extLst>
          </p:cNvPr>
          <p:cNvCxnSpPr>
            <a:cxnSpLocks/>
          </p:cNvCxnSpPr>
          <p:nvPr/>
        </p:nvCxnSpPr>
        <p:spPr>
          <a:xfrm>
            <a:off x="4100947" y="290944"/>
            <a:ext cx="3214253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2E65E6E-E9FD-4E0F-B11C-9F861A78D564}"/>
              </a:ext>
            </a:extLst>
          </p:cNvPr>
          <p:cNvCxnSpPr>
            <a:cxnSpLocks/>
          </p:cNvCxnSpPr>
          <p:nvPr/>
        </p:nvCxnSpPr>
        <p:spPr>
          <a:xfrm>
            <a:off x="105304" y="297871"/>
            <a:ext cx="290886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Google Shape;301;p13">
            <a:extLst>
              <a:ext uri="{FF2B5EF4-FFF2-40B4-BE49-F238E27FC236}">
                <a16:creationId xmlns:a16="http://schemas.microsoft.com/office/drawing/2014/main" id="{77FE4BB8-FE54-42FF-9FA2-4073F85E32DC}"/>
              </a:ext>
            </a:extLst>
          </p:cNvPr>
          <p:cNvSpPr txBox="1">
            <a:spLocks/>
          </p:cNvSpPr>
          <p:nvPr/>
        </p:nvSpPr>
        <p:spPr>
          <a:xfrm>
            <a:off x="504580" y="450218"/>
            <a:ext cx="3125311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accent3"/>
                </a:solidFill>
              </a:rPr>
              <a:t>JOSEP LOZANO (</a:t>
            </a:r>
            <a:r>
              <a:rPr lang="es-ES" sz="1400" b="1">
                <a:solidFill>
                  <a:srgbClr val="000000"/>
                </a:solidFill>
              </a:rPr>
              <a:t>Alginet</a:t>
            </a:r>
            <a:r>
              <a:rPr lang="es-ES" sz="1400" b="1">
                <a:solidFill>
                  <a:schemeClr val="accent3"/>
                </a:solidFill>
              </a:rPr>
              <a:t>, </a:t>
            </a:r>
            <a:r>
              <a:rPr lang="es-ES" sz="1400" b="1">
                <a:solidFill>
                  <a:srgbClr val="000000"/>
                </a:solidFill>
              </a:rPr>
              <a:t>1948</a:t>
            </a:r>
            <a:r>
              <a:rPr lang="es-ES" sz="1400" b="1">
                <a:solidFill>
                  <a:schemeClr val="accent3"/>
                </a:solidFill>
              </a:rPr>
              <a:t>)</a:t>
            </a:r>
            <a:endParaRPr lang="es-ES" sz="1100" b="1">
              <a:solidFill>
                <a:schemeClr val="accent3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62EC5A0-7B80-41EF-A1AE-CE395558AA86}"/>
              </a:ext>
            </a:extLst>
          </p:cNvPr>
          <p:cNvSpPr txBox="1"/>
          <p:nvPr/>
        </p:nvSpPr>
        <p:spPr>
          <a:xfrm>
            <a:off x="504580" y="699655"/>
            <a:ext cx="31253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>
                <a:latin typeface="Red Hat Text" panose="020B0604020202020204" charset="0"/>
              </a:rPr>
              <a:t>Autor de:</a:t>
            </a:r>
          </a:p>
          <a:p>
            <a:pPr marL="285750" lvl="1" indent="-106363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s-ES" b="1" i="1">
                <a:latin typeface="Red Hat Text" panose="020B0604020202020204" charset="0"/>
              </a:rPr>
              <a:t>Crim de Germania</a:t>
            </a:r>
            <a:r>
              <a:rPr lang="es-ES" i="1">
                <a:latin typeface="Red Hat Text" panose="020B0604020202020204" charset="0"/>
              </a:rPr>
              <a:t> (1979)</a:t>
            </a:r>
            <a:endParaRPr lang="es-ES" b="1" i="1">
              <a:latin typeface="Red Hat Text" panose="020B0604020202020204" charset="0"/>
            </a:endParaRPr>
          </a:p>
          <a:p>
            <a:pPr marL="285750" lvl="1" indent="-106363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s-ES" b="1" i="1">
                <a:latin typeface="Red Hat Text" panose="020B0604020202020204" charset="0"/>
              </a:rPr>
              <a:t>El dia de la Sang</a:t>
            </a:r>
            <a:r>
              <a:rPr lang="es-ES" i="1">
                <a:latin typeface="Red Hat Text" panose="020B0604020202020204" charset="0"/>
              </a:rPr>
              <a:t> (1980)</a:t>
            </a:r>
          </a:p>
          <a:p>
            <a:pPr marL="285750" lvl="1" indent="-106363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s-ES" b="1" i="1">
                <a:latin typeface="Red Hat Text" panose="020B0604020202020204" charset="0"/>
              </a:rPr>
              <a:t>Històries marginals</a:t>
            </a:r>
            <a:r>
              <a:rPr lang="es-ES" i="1">
                <a:latin typeface="Red Hat Text" panose="020B0604020202020204" charset="0"/>
              </a:rPr>
              <a:t> (1982)</a:t>
            </a:r>
          </a:p>
          <a:p>
            <a:pPr marL="285750" lvl="1" indent="-106363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s-ES" b="1" i="1">
                <a:latin typeface="Red Hat Text" panose="020B0604020202020204" charset="0"/>
              </a:rPr>
              <a:t>Laodamia i altres contes</a:t>
            </a:r>
            <a:r>
              <a:rPr lang="es-ES" i="1">
                <a:latin typeface="Red Hat Text" panose="020B0604020202020204" charset="0"/>
              </a:rPr>
              <a:t> (1986)</a:t>
            </a:r>
          </a:p>
          <a:p>
            <a:pPr marL="285750" lvl="1" indent="-106363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s-ES" b="1" i="1">
                <a:latin typeface="Red Hat Text" panose="020B0604020202020204" charset="0"/>
              </a:rPr>
              <a:t>Ribera</a:t>
            </a:r>
            <a:r>
              <a:rPr lang="es-ES" i="1">
                <a:latin typeface="Red Hat Text" panose="020B0604020202020204" charset="0"/>
              </a:rPr>
              <a:t> (1990)</a:t>
            </a:r>
          </a:p>
          <a:p>
            <a:pPr marL="285750" lvl="1" indent="-106363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s-ES" b="1" i="1">
                <a:latin typeface="Red Hat Text" panose="020B0604020202020204" charset="0"/>
              </a:rPr>
              <a:t>El mut de la Campana </a:t>
            </a:r>
            <a:r>
              <a:rPr lang="es-ES" i="1">
                <a:latin typeface="Red Hat Text" panose="020B0604020202020204" charset="0"/>
              </a:rPr>
              <a:t>(2004)</a:t>
            </a:r>
          </a:p>
        </p:txBody>
      </p:sp>
      <p:sp>
        <p:nvSpPr>
          <p:cNvPr id="20" name="Marco 19">
            <a:extLst>
              <a:ext uri="{FF2B5EF4-FFF2-40B4-BE49-F238E27FC236}">
                <a16:creationId xmlns:a16="http://schemas.microsoft.com/office/drawing/2014/main" id="{6474CEA8-F09E-4E2C-AC48-DE77145C24D7}"/>
              </a:ext>
            </a:extLst>
          </p:cNvPr>
          <p:cNvSpPr/>
          <p:nvPr/>
        </p:nvSpPr>
        <p:spPr>
          <a:xfrm>
            <a:off x="396190" y="2300093"/>
            <a:ext cx="2785874" cy="366651"/>
          </a:xfrm>
          <a:prstGeom prst="frame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>
                <a:solidFill>
                  <a:schemeClr val="accent3"/>
                </a:solidFill>
                <a:latin typeface="Red Hat Text" panose="020B0604020202020204" charset="0"/>
              </a:rPr>
              <a:t>CRIM DE GERMANIA</a:t>
            </a:r>
            <a:r>
              <a:rPr lang="es-ES" b="1">
                <a:solidFill>
                  <a:schemeClr val="accent3"/>
                </a:solidFill>
                <a:latin typeface="Red Hat Text" panose="020B0604020202020204" charset="0"/>
              </a:rPr>
              <a:t> (1979)</a:t>
            </a:r>
            <a:endParaRPr lang="es-ES" b="1" i="1">
              <a:solidFill>
                <a:schemeClr val="accent3"/>
              </a:solidFill>
              <a:latin typeface="Red Hat Text" panose="020B060402020202020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D48A95E-E238-4AEF-BDBF-4F54D7373D10}"/>
              </a:ext>
            </a:extLst>
          </p:cNvPr>
          <p:cNvSpPr txBox="1"/>
          <p:nvPr/>
        </p:nvSpPr>
        <p:spPr>
          <a:xfrm>
            <a:off x="504580" y="2666744"/>
            <a:ext cx="6662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>
              <a:buClr>
                <a:schemeClr val="accent3"/>
              </a:buClr>
              <a:buFont typeface="Wingdings 3" panose="05040102010807070707" pitchFamily="18" charset="2"/>
              <a:buChar char="g"/>
            </a:pPr>
            <a:r>
              <a:rPr lang="es-ES" b="1">
                <a:latin typeface="Red Hat Text" panose="020B0604020202020204" charset="0"/>
              </a:rPr>
              <a:t>Novel·la</a:t>
            </a:r>
            <a:endParaRPr lang="es-ES">
              <a:latin typeface="Red Hat Text" panose="020B0604020202020204" charset="0"/>
            </a:endParaRPr>
          </a:p>
          <a:p>
            <a:pPr marL="111125" indent="-111125">
              <a:buClr>
                <a:schemeClr val="accent3"/>
              </a:buClr>
              <a:buFont typeface="Wingdings 3" panose="05040102010807070707" pitchFamily="18" charset="2"/>
              <a:buChar char="g"/>
            </a:pPr>
            <a:r>
              <a:rPr lang="es-ES">
                <a:latin typeface="Red Hat Text" panose="020B0604020202020204" charset="0"/>
              </a:rPr>
              <a:t>Ensenyances d’</a:t>
            </a:r>
            <a:r>
              <a:rPr lang="es-ES" b="1">
                <a:latin typeface="Red Hat Text" panose="020B0604020202020204" charset="0"/>
              </a:rPr>
              <a:t>història</a:t>
            </a:r>
          </a:p>
          <a:p>
            <a:pPr marL="111125" indent="-111125">
              <a:buClr>
                <a:schemeClr val="accent3"/>
              </a:buClr>
              <a:buFont typeface="Wingdings 3" panose="05040102010807070707" pitchFamily="18" charset="2"/>
              <a:buChar char="g"/>
            </a:pPr>
            <a:r>
              <a:rPr lang="es-ES">
                <a:latin typeface="Red Hat Text" panose="020B0604020202020204" charset="0"/>
              </a:rPr>
              <a:t>Ajuda a recordar </a:t>
            </a:r>
            <a:r>
              <a:rPr lang="es-ES" u="sng">
                <a:latin typeface="Red Hat Text" panose="020B0604020202020204" charset="0"/>
              </a:rPr>
              <a:t>personatges</a:t>
            </a:r>
            <a:r>
              <a:rPr lang="es-ES">
                <a:latin typeface="Red Hat Text" panose="020B0604020202020204" charset="0"/>
              </a:rPr>
              <a:t> i </a:t>
            </a:r>
            <a:r>
              <a:rPr lang="es-ES" u="sng">
                <a:latin typeface="Red Hat Text" panose="020B0604020202020204" charset="0"/>
              </a:rPr>
              <a:t>circumstàncies</a:t>
            </a:r>
            <a:r>
              <a:rPr lang="es-ES">
                <a:latin typeface="Red Hat Text" panose="020B0604020202020204" charset="0"/>
              </a:rPr>
              <a:t> de la </a:t>
            </a:r>
            <a:r>
              <a:rPr lang="es-ES" b="1">
                <a:latin typeface="Red Hat Text" panose="020B0604020202020204" charset="0"/>
              </a:rPr>
              <a:t>revolta de les Germanies</a:t>
            </a:r>
            <a:endParaRPr lang="es-ES">
              <a:latin typeface="Red Hat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7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347700" y="101543"/>
            <a:ext cx="5889900" cy="50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/>
              <a:t>LES LLETRES </a:t>
            </a:r>
            <a:r>
              <a:rPr lang="en" u="sng"/>
              <a:t>G</a:t>
            </a:r>
            <a:r>
              <a:rPr lang="en"/>
              <a:t> I </a:t>
            </a:r>
            <a:r>
              <a:rPr lang="en" u="sng"/>
              <a:t>J</a:t>
            </a:r>
            <a:endParaRPr u="sng"/>
          </a:p>
        </p:txBody>
      </p:sp>
      <p:sp>
        <p:nvSpPr>
          <p:cNvPr id="301" name="Google Shape;301;p13"/>
          <p:cNvSpPr txBox="1">
            <a:spLocks noGrp="1"/>
          </p:cNvSpPr>
          <p:nvPr>
            <p:ph type="body" idx="1"/>
          </p:nvPr>
        </p:nvSpPr>
        <p:spPr>
          <a:xfrm>
            <a:off x="251181" y="1265775"/>
            <a:ext cx="5775545" cy="16990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1">
                <a:solidFill>
                  <a:srgbClr val="000000"/>
                </a:solidFill>
              </a:rPr>
              <a:t>EXCEPCIONS AMB J:</a:t>
            </a:r>
            <a:endParaRPr sz="1100">
              <a:solidFill>
                <a:srgbClr val="000000"/>
              </a:solidFill>
            </a:endParaRPr>
          </a:p>
          <a:p>
            <a:pPr marL="269875" indent="-179388">
              <a:buClr>
                <a:schemeClr val="accent3"/>
              </a:buClr>
              <a:buSzPts val="1100"/>
              <a:buFont typeface="Wingdings" panose="05000000000000000000" pitchFamily="2" charset="2"/>
              <a:buChar char="Ø"/>
            </a:pPr>
            <a:r>
              <a:rPr lang="es-ES" sz="1100">
                <a:solidFill>
                  <a:srgbClr val="000000"/>
                </a:solidFill>
              </a:rPr>
              <a:t>Noms que provenen de l’</a:t>
            </a:r>
            <a:r>
              <a:rPr lang="es-ES" sz="1100" b="1">
                <a:solidFill>
                  <a:srgbClr val="000000"/>
                </a:solidFill>
              </a:rPr>
              <a:t>hebreu</a:t>
            </a:r>
            <a:r>
              <a:rPr lang="es-ES" sz="1100">
                <a:solidFill>
                  <a:srgbClr val="000000"/>
                </a:solidFill>
              </a:rPr>
              <a:t> (i derivats)</a:t>
            </a:r>
            <a:r>
              <a:rPr lang="es-ES" sz="1100" b="1">
                <a:solidFill>
                  <a:srgbClr val="000000"/>
                </a:solidFill>
              </a:rPr>
              <a:t>:</a:t>
            </a:r>
            <a:r>
              <a:rPr lang="es-ES" sz="1100">
                <a:solidFill>
                  <a:srgbClr val="000000"/>
                </a:solidFill>
              </a:rPr>
              <a:t> Jesús, Jericó, majestat, jersei</a:t>
            </a:r>
          </a:p>
          <a:p>
            <a:pPr marL="269875" indent="-179388">
              <a:buClr>
                <a:schemeClr val="accent3"/>
              </a:buClr>
              <a:buSzPts val="1100"/>
              <a:buFont typeface="Wingdings" panose="05000000000000000000" pitchFamily="2" charset="2"/>
              <a:buChar char="Ø"/>
            </a:pPr>
            <a:r>
              <a:rPr lang="es-ES" sz="1100">
                <a:solidFill>
                  <a:srgbClr val="000000"/>
                </a:solidFill>
              </a:rPr>
              <a:t>Grups </a:t>
            </a:r>
            <a:r>
              <a:rPr lang="es-ES" sz="1100" b="1">
                <a:solidFill>
                  <a:srgbClr val="000000"/>
                </a:solidFill>
              </a:rPr>
              <a:t>–jecc</a:t>
            </a:r>
            <a:r>
              <a:rPr lang="es-ES" sz="1100">
                <a:solidFill>
                  <a:srgbClr val="000000"/>
                </a:solidFill>
              </a:rPr>
              <a:t>, </a:t>
            </a:r>
            <a:r>
              <a:rPr lang="es-ES" sz="1100" b="1">
                <a:solidFill>
                  <a:srgbClr val="000000"/>
                </a:solidFill>
              </a:rPr>
              <a:t>-ject</a:t>
            </a:r>
            <a:r>
              <a:rPr lang="es-ES" sz="1100">
                <a:solidFill>
                  <a:srgbClr val="000000"/>
                </a:solidFill>
              </a:rPr>
              <a:t>: adjectiu, projecció</a:t>
            </a:r>
          </a:p>
          <a:p>
            <a:pPr marL="269875" indent="-179388" algn="just">
              <a:buClr>
                <a:schemeClr val="accent3"/>
              </a:buClr>
              <a:buSzPts val="1100"/>
              <a:buFont typeface="Wingdings" panose="05000000000000000000" pitchFamily="2" charset="2"/>
              <a:buChar char="Ø"/>
            </a:pPr>
            <a:r>
              <a:rPr lang="es-ES" sz="1100" b="1">
                <a:solidFill>
                  <a:srgbClr val="000000"/>
                </a:solidFill>
              </a:rPr>
              <a:t>Imperfet “jaure”</a:t>
            </a:r>
            <a:r>
              <a:rPr lang="es-ES" sz="1100">
                <a:solidFill>
                  <a:srgbClr val="000000"/>
                </a:solidFill>
              </a:rPr>
              <a:t>: jo jeia, tu jeies...</a:t>
            </a:r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117963DB-2EF3-4438-BCE1-AB98DB602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28988"/>
              </p:ext>
            </p:extLst>
          </p:nvPr>
        </p:nvGraphicFramePr>
        <p:xfrm>
          <a:off x="978859" y="631759"/>
          <a:ext cx="1314068" cy="60960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323468">
                  <a:extLst>
                    <a:ext uri="{9D8B030D-6E8A-4147-A177-3AD203B41FA5}">
                      <a16:colId xmlns:a16="http://schemas.microsoft.com/office/drawing/2014/main" val="319092783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870187548"/>
                    </a:ext>
                  </a:extLst>
                </a:gridCol>
              </a:tblGrid>
              <a:tr h="215034">
                <a:tc>
                  <a:txBody>
                    <a:bodyPr/>
                    <a:lstStyle/>
                    <a:p>
                      <a:r>
                        <a:rPr lang="es-ES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</a:rPr>
                        <a:t>+ e,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6554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r>
                        <a:rPr lang="es-ES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</a:rPr>
                        <a:t>+ a, o ,u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509138"/>
                  </a:ext>
                </a:extLst>
              </a:tr>
            </a:tbl>
          </a:graphicData>
        </a:graphic>
      </p:graphicFrame>
      <p:sp>
        <p:nvSpPr>
          <p:cNvPr id="5" name="Abrir llave 4">
            <a:extLst>
              <a:ext uri="{FF2B5EF4-FFF2-40B4-BE49-F238E27FC236}">
                <a16:creationId xmlns:a16="http://schemas.microsoft.com/office/drawing/2014/main" id="{50C63748-F0B7-4C76-A809-2DEC3F9C281A}"/>
              </a:ext>
            </a:extLst>
          </p:cNvPr>
          <p:cNvSpPr/>
          <p:nvPr/>
        </p:nvSpPr>
        <p:spPr>
          <a:xfrm>
            <a:off x="907473" y="645613"/>
            <a:ext cx="45719" cy="575066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ACE9F7-DD24-4186-89E2-CE89691AFDA2}"/>
              </a:ext>
            </a:extLst>
          </p:cNvPr>
          <p:cNvSpPr txBox="1"/>
          <p:nvPr/>
        </p:nvSpPr>
        <p:spPr>
          <a:xfrm>
            <a:off x="136503" y="775514"/>
            <a:ext cx="842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soroll </a:t>
            </a:r>
            <a:r>
              <a:rPr lang="es-ES" b="1" i="1"/>
              <a:t>/j/</a:t>
            </a:r>
          </a:p>
        </p:txBody>
      </p:sp>
      <p:graphicFrame>
        <p:nvGraphicFramePr>
          <p:cNvPr id="16" name="Tabla 3">
            <a:extLst>
              <a:ext uri="{FF2B5EF4-FFF2-40B4-BE49-F238E27FC236}">
                <a16:creationId xmlns:a16="http://schemas.microsoft.com/office/drawing/2014/main" id="{6CB460A1-1539-4E57-A70A-CA6CF8FFD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66718"/>
              </p:ext>
            </p:extLst>
          </p:nvPr>
        </p:nvGraphicFramePr>
        <p:xfrm>
          <a:off x="978859" y="2635351"/>
          <a:ext cx="1895061" cy="60960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614666">
                  <a:extLst>
                    <a:ext uri="{9D8B030D-6E8A-4147-A177-3AD203B41FA5}">
                      <a16:colId xmlns:a16="http://schemas.microsoft.com/office/drawing/2014/main" val="2971626358"/>
                    </a:ext>
                  </a:extLst>
                </a:gridCol>
                <a:gridCol w="435267">
                  <a:extLst>
                    <a:ext uri="{9D8B030D-6E8A-4147-A177-3AD203B41FA5}">
                      <a16:colId xmlns:a16="http://schemas.microsoft.com/office/drawing/2014/main" val="3190927834"/>
                    </a:ext>
                  </a:extLst>
                </a:gridCol>
                <a:gridCol w="845128">
                  <a:extLst>
                    <a:ext uri="{9D8B030D-6E8A-4147-A177-3AD203B41FA5}">
                      <a16:colId xmlns:a16="http://schemas.microsoft.com/office/drawing/2014/main" val="3870187548"/>
                    </a:ext>
                  </a:extLst>
                </a:gridCol>
              </a:tblGrid>
              <a:tr h="215034">
                <a:tc>
                  <a:txBody>
                    <a:bodyPr/>
                    <a:lstStyle/>
                    <a:p>
                      <a:r>
                        <a:rPr lang="es-ES" b="0">
                          <a:solidFill>
                            <a:srgbClr val="000000"/>
                          </a:solidFill>
                        </a:rPr>
                        <a:t>vocal</a:t>
                      </a:r>
                    </a:p>
                  </a:txBody>
                  <a:tcPr>
                    <a:solidFill>
                      <a:srgbClr val="F8D8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</a:rPr>
                        <a:t>TG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</a:rPr>
                        <a:t>+ e,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6554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r>
                        <a:rPr lang="es-ES" b="0">
                          <a:solidFill>
                            <a:srgbClr val="000000"/>
                          </a:solidFill>
                        </a:rPr>
                        <a:t>vocal</a:t>
                      </a:r>
                    </a:p>
                  </a:txBody>
                  <a:tcPr>
                    <a:solidFill>
                      <a:srgbClr val="FC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</a:rPr>
                        <a:t>TJ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</a:rPr>
                        <a:t>+ a, o ,u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509138"/>
                  </a:ext>
                </a:extLst>
              </a:tr>
            </a:tbl>
          </a:graphicData>
        </a:graphic>
      </p:graphicFrame>
      <p:sp>
        <p:nvSpPr>
          <p:cNvPr id="17" name="Abrir llave 16">
            <a:extLst>
              <a:ext uri="{FF2B5EF4-FFF2-40B4-BE49-F238E27FC236}">
                <a16:creationId xmlns:a16="http://schemas.microsoft.com/office/drawing/2014/main" id="{37722FC7-A18C-4100-A1ED-03D1F740D709}"/>
              </a:ext>
            </a:extLst>
          </p:cNvPr>
          <p:cNvSpPr/>
          <p:nvPr/>
        </p:nvSpPr>
        <p:spPr>
          <a:xfrm>
            <a:off x="907473" y="2656362"/>
            <a:ext cx="45719" cy="575066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F56F21-93E0-4AB1-9E1E-10EB050BDB30}"/>
              </a:ext>
            </a:extLst>
          </p:cNvPr>
          <p:cNvSpPr txBox="1"/>
          <p:nvPr/>
        </p:nvSpPr>
        <p:spPr>
          <a:xfrm>
            <a:off x="136503" y="2786263"/>
            <a:ext cx="842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soroll </a:t>
            </a:r>
            <a:r>
              <a:rPr lang="es-ES" b="1" i="1"/>
              <a:t>/j/</a:t>
            </a:r>
          </a:p>
        </p:txBody>
      </p:sp>
      <p:sp>
        <p:nvSpPr>
          <p:cNvPr id="12" name="Google Shape;301;p13">
            <a:extLst>
              <a:ext uri="{FF2B5EF4-FFF2-40B4-BE49-F238E27FC236}">
                <a16:creationId xmlns:a16="http://schemas.microsoft.com/office/drawing/2014/main" id="{8CC40223-35F8-4683-B36F-7F55E769FF58}"/>
              </a:ext>
            </a:extLst>
          </p:cNvPr>
          <p:cNvSpPr txBox="1">
            <a:spLocks/>
          </p:cNvSpPr>
          <p:nvPr/>
        </p:nvSpPr>
        <p:spPr>
          <a:xfrm>
            <a:off x="251181" y="3252162"/>
            <a:ext cx="4151342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accent3"/>
                </a:solidFill>
              </a:rPr>
              <a:t>CASOS TG en compte de G i TJ en compte de J</a:t>
            </a:r>
            <a:endParaRPr lang="es-ES" sz="1100" b="1">
              <a:solidFill>
                <a:schemeClr val="accent3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3F5F13-DE79-4562-9D6E-F596D94E8F34}"/>
              </a:ext>
            </a:extLst>
          </p:cNvPr>
          <p:cNvSpPr/>
          <p:nvPr/>
        </p:nvSpPr>
        <p:spPr>
          <a:xfrm>
            <a:off x="136503" y="2328645"/>
            <a:ext cx="62976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algn="just">
              <a:buClr>
                <a:schemeClr val="accent3"/>
              </a:buClr>
              <a:buSzPts val="1100"/>
            </a:pPr>
            <a:r>
              <a:rPr lang="es-ES" sz="1100">
                <a:solidFill>
                  <a:schemeClr val="accent3"/>
                </a:solidFill>
                <a:latin typeface="Red Hat Text" panose="020B0604020202020204" charset="0"/>
              </a:rPr>
              <a:t>Algunes </a:t>
            </a:r>
            <a:r>
              <a:rPr lang="es-ES" sz="1100" b="1">
                <a:solidFill>
                  <a:schemeClr val="accent3"/>
                </a:solidFill>
                <a:latin typeface="Red Hat Text" panose="020B0604020202020204" charset="0"/>
              </a:rPr>
              <a:t>conjugacions</a:t>
            </a:r>
            <a:r>
              <a:rPr lang="es-ES" sz="1100">
                <a:solidFill>
                  <a:schemeClr val="accent3"/>
                </a:solidFill>
                <a:latin typeface="Red Hat Text" panose="020B0604020202020204" charset="0"/>
              </a:rPr>
              <a:t> (al canviar la vocal): desitjar – desitge; passejar – passege.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19537360-3AFC-4224-9D32-B427515D7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44155"/>
              </p:ext>
            </p:extLst>
          </p:nvPr>
        </p:nvGraphicFramePr>
        <p:xfrm>
          <a:off x="347699" y="3622757"/>
          <a:ext cx="8214409" cy="109728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442010">
                  <a:extLst>
                    <a:ext uri="{9D8B030D-6E8A-4147-A177-3AD203B41FA5}">
                      <a16:colId xmlns:a16="http://schemas.microsoft.com/office/drawing/2014/main" val="832905597"/>
                    </a:ext>
                  </a:extLst>
                </a:gridCol>
                <a:gridCol w="7772399">
                  <a:extLst>
                    <a:ext uri="{9D8B030D-6E8A-4147-A177-3AD203B41FA5}">
                      <a16:colId xmlns:a16="http://schemas.microsoft.com/office/drawing/2014/main" val="189675894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Red Hat Text" panose="020B0604020202020204" charset="0"/>
                        </a:rPr>
                        <a:t>TG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En les terminacions </a:t>
                      </a:r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–atge</a:t>
                      </a:r>
                      <a:r>
                        <a:rPr lang="es-ES" sz="1200" b="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 i </a:t>
                      </a:r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–etge </a:t>
                      </a:r>
                      <a:endParaRPr lang="es-ES" sz="1200">
                        <a:solidFill>
                          <a:srgbClr val="000000"/>
                        </a:solidFill>
                        <a:latin typeface="Red Hat Tex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1033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Altres mots: </a:t>
                      </a:r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col·lotge, ferotge, fotgera, jutge, rellotge, sutge</a:t>
                      </a:r>
                      <a:endParaRPr lang="es-ES" sz="1200">
                        <a:solidFill>
                          <a:srgbClr val="000000"/>
                        </a:solidFill>
                        <a:latin typeface="Red Hat Tex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97341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Red Hat Text" panose="020B0604020202020204" charset="0"/>
                        </a:rPr>
                        <a:t>TJ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Alguns verbs: </a:t>
                      </a:r>
                      <a:r>
                        <a:rPr lang="es-ES" sz="1200" b="1" i="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allotjar, avantatjar, desitjar, enutjar, ensitjar, jutjar, rebutjar, viatjar...</a:t>
                      </a:r>
                      <a:endParaRPr lang="es-ES" sz="1200" i="0">
                        <a:solidFill>
                          <a:srgbClr val="000000"/>
                        </a:solidFill>
                        <a:latin typeface="Red Hat Tex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3105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Alguns mots: </a:t>
                      </a:r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borratja, corretja, lletja, llotja, pitjor, platja...</a:t>
                      </a:r>
                      <a:endParaRPr lang="es-ES" sz="1200">
                        <a:solidFill>
                          <a:srgbClr val="000000"/>
                        </a:solidFill>
                        <a:latin typeface="Red Hat Tex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6863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E468D06-454A-499F-919E-C40BD13E15F2}"/>
              </a:ext>
            </a:extLst>
          </p:cNvPr>
          <p:cNvSpPr/>
          <p:nvPr/>
        </p:nvSpPr>
        <p:spPr>
          <a:xfrm>
            <a:off x="347699" y="1527585"/>
            <a:ext cx="768298" cy="31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347700" y="101543"/>
            <a:ext cx="5889900" cy="50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s-ES"/>
              <a:t>LA NOVEL·LA</a:t>
            </a:r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DAF25-CB7B-4D3D-B705-2DC7508E6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352" y="1113144"/>
            <a:ext cx="6378683" cy="374073"/>
          </a:xfrm>
        </p:spPr>
        <p:txBody>
          <a:bodyPr/>
          <a:lstStyle/>
          <a:p>
            <a:pPr marL="360363" indent="-233363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sz="1400">
                <a:solidFill>
                  <a:srgbClr val="000000"/>
                </a:solidFill>
              </a:rPr>
              <a:t>La seua finalitat és </a:t>
            </a:r>
            <a:r>
              <a:rPr lang="es-ES" sz="1400" b="1">
                <a:solidFill>
                  <a:srgbClr val="000000"/>
                </a:solidFill>
              </a:rPr>
              <a:t>entretenir als lectors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D24254E-F555-47AA-B234-90F8D0905F16}"/>
              </a:ext>
            </a:extLst>
          </p:cNvPr>
          <p:cNvSpPr/>
          <p:nvPr/>
        </p:nvSpPr>
        <p:spPr>
          <a:xfrm>
            <a:off x="347699" y="607344"/>
            <a:ext cx="6676555" cy="505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La novel·la és una </a:t>
            </a:r>
            <a:r>
              <a:rPr lang="es-ES" b="1">
                <a:solidFill>
                  <a:srgbClr val="000000"/>
                </a:solidFill>
                <a:latin typeface="Red Hat Text" panose="020B0604020202020204" charset="0"/>
              </a:rPr>
              <a:t>narració literària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 de </a:t>
            </a:r>
            <a:r>
              <a:rPr lang="es-ES" u="sng">
                <a:solidFill>
                  <a:srgbClr val="000000"/>
                </a:solidFill>
                <a:latin typeface="Red Hat Text" panose="020B0604020202020204" charset="0"/>
              </a:rPr>
              <a:t>ficció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, amb una </a:t>
            </a:r>
            <a:r>
              <a:rPr lang="es-ES" u="sng">
                <a:solidFill>
                  <a:srgbClr val="000000"/>
                </a:solidFill>
                <a:latin typeface="Red Hat Text" panose="020B0604020202020204" charset="0"/>
              </a:rPr>
              <a:t>llargària considerable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 i una </a:t>
            </a:r>
            <a:r>
              <a:rPr lang="es-ES" u="sng">
                <a:solidFill>
                  <a:srgbClr val="000000"/>
                </a:solidFill>
                <a:latin typeface="Red Hat Text" panose="020B0604020202020204" charset="0"/>
              </a:rPr>
              <a:t>trama complexa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.</a:t>
            </a:r>
          </a:p>
        </p:txBody>
      </p:sp>
      <p:sp>
        <p:nvSpPr>
          <p:cNvPr id="15" name="Google Shape;301;p13">
            <a:extLst>
              <a:ext uri="{FF2B5EF4-FFF2-40B4-BE49-F238E27FC236}">
                <a16:creationId xmlns:a16="http://schemas.microsoft.com/office/drawing/2014/main" id="{D64E54BD-B9E7-4CE5-A36D-DADC6D7EACDD}"/>
              </a:ext>
            </a:extLst>
          </p:cNvPr>
          <p:cNvSpPr txBox="1">
            <a:spLocks/>
          </p:cNvSpPr>
          <p:nvPr/>
        </p:nvSpPr>
        <p:spPr>
          <a:xfrm>
            <a:off x="442235" y="1487217"/>
            <a:ext cx="5775545" cy="126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bg1"/>
                </a:solidFill>
              </a:rPr>
              <a:t>TIPUS</a:t>
            </a:r>
            <a:endParaRPr lang="es-ES" sz="1400">
              <a:solidFill>
                <a:schemeClr val="bg1"/>
              </a:solidFill>
            </a:endParaRPr>
          </a:p>
          <a:p>
            <a:pPr marL="269875" indent="-179388"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100" b="1">
                <a:solidFill>
                  <a:srgbClr val="000000"/>
                </a:solidFill>
              </a:rPr>
              <a:t>Conflictes personals i socials:</a:t>
            </a:r>
            <a:r>
              <a:rPr lang="es-ES" sz="1100">
                <a:solidFill>
                  <a:srgbClr val="000000"/>
                </a:solidFill>
              </a:rPr>
              <a:t> històriques, psicològiques, d’amor...</a:t>
            </a:r>
          </a:p>
          <a:p>
            <a:pPr marL="269875" indent="-179388"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100" b="1">
                <a:solidFill>
                  <a:srgbClr val="000000"/>
                </a:solidFill>
              </a:rPr>
              <a:t>Intriga i misteri:</a:t>
            </a:r>
            <a:r>
              <a:rPr lang="es-ES" sz="1100">
                <a:solidFill>
                  <a:srgbClr val="000000"/>
                </a:solidFill>
              </a:rPr>
              <a:t> de por o policíaques</a:t>
            </a:r>
          </a:p>
          <a:p>
            <a:pPr marL="269875" indent="-179388">
              <a:buClr>
                <a:schemeClr val="accent3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100" b="1">
                <a:solidFill>
                  <a:srgbClr val="000000"/>
                </a:solidFill>
              </a:rPr>
              <a:t>Fantasia i acció:</a:t>
            </a:r>
            <a:r>
              <a:rPr lang="es-ES" sz="1100">
                <a:solidFill>
                  <a:srgbClr val="000000"/>
                </a:solidFill>
              </a:rPr>
              <a:t> ciència-ficció, adventures, viatges...</a:t>
            </a:r>
            <a:endParaRPr lang="es-ES" sz="1100" b="1">
              <a:solidFill>
                <a:srgbClr val="00000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AF5CDD2-DD4B-4F08-9A97-EF7B39D5A45D}"/>
              </a:ext>
            </a:extLst>
          </p:cNvPr>
          <p:cNvSpPr/>
          <p:nvPr/>
        </p:nvSpPr>
        <p:spPr>
          <a:xfrm>
            <a:off x="347699" y="2820948"/>
            <a:ext cx="2769574" cy="31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Google Shape;301;p13">
            <a:extLst>
              <a:ext uri="{FF2B5EF4-FFF2-40B4-BE49-F238E27FC236}">
                <a16:creationId xmlns:a16="http://schemas.microsoft.com/office/drawing/2014/main" id="{47F031AC-A894-4273-807E-D846C4D00903}"/>
              </a:ext>
            </a:extLst>
          </p:cNvPr>
          <p:cNvSpPr txBox="1">
            <a:spLocks/>
          </p:cNvSpPr>
          <p:nvPr/>
        </p:nvSpPr>
        <p:spPr>
          <a:xfrm>
            <a:off x="456089" y="2780580"/>
            <a:ext cx="2661184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bg1"/>
                </a:solidFill>
              </a:rPr>
              <a:t>ELEMENTS DE LA NOVEL·LA</a:t>
            </a:r>
            <a:endParaRPr lang="es-ES" sz="1100" b="1"/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3DC63FFB-E7F7-4CBA-BEB9-0BE4D222E354}"/>
              </a:ext>
            </a:extLst>
          </p:cNvPr>
          <p:cNvSpPr txBox="1">
            <a:spLocks/>
          </p:cNvSpPr>
          <p:nvPr/>
        </p:nvSpPr>
        <p:spPr>
          <a:xfrm>
            <a:off x="347699" y="3131128"/>
            <a:ext cx="6378683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269875" indent="-142875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100" b="1">
                <a:solidFill>
                  <a:srgbClr val="000000"/>
                </a:solidFill>
              </a:rPr>
              <a:t>Narrador</a:t>
            </a:r>
            <a:r>
              <a:rPr lang="es-ES" sz="1100">
                <a:solidFill>
                  <a:srgbClr val="000000"/>
                </a:solidFill>
              </a:rPr>
              <a:t> (</a:t>
            </a:r>
            <a:r>
              <a:rPr lang="es-ES" sz="1100" u="sng">
                <a:solidFill>
                  <a:srgbClr val="000000"/>
                </a:solidFill>
              </a:rPr>
              <a:t>intern</a:t>
            </a:r>
            <a:r>
              <a:rPr lang="es-ES" sz="1100">
                <a:solidFill>
                  <a:srgbClr val="000000"/>
                </a:solidFill>
              </a:rPr>
              <a:t> o </a:t>
            </a:r>
            <a:r>
              <a:rPr lang="es-ES" sz="1100" u="sng">
                <a:solidFill>
                  <a:srgbClr val="000000"/>
                </a:solidFill>
              </a:rPr>
              <a:t>extern</a:t>
            </a:r>
            <a:r>
              <a:rPr lang="es-ES" sz="1100">
                <a:solidFill>
                  <a:srgbClr val="000000"/>
                </a:solidFill>
              </a:rPr>
              <a:t>) que conta els fets (</a:t>
            </a:r>
            <a:r>
              <a:rPr lang="es-ES" sz="1100" b="1">
                <a:solidFill>
                  <a:srgbClr val="000000"/>
                </a:solidFill>
              </a:rPr>
              <a:t>història</a:t>
            </a:r>
            <a:r>
              <a:rPr lang="es-ES" sz="1100">
                <a:solidFill>
                  <a:srgbClr val="000000"/>
                </a:solidFill>
              </a:rPr>
              <a:t> ordenada segons el </a:t>
            </a:r>
            <a:r>
              <a:rPr lang="es-ES" sz="1100" b="1">
                <a:solidFill>
                  <a:srgbClr val="000000"/>
                </a:solidFill>
              </a:rPr>
              <a:t>discurs</a:t>
            </a:r>
            <a:r>
              <a:rPr lang="es-ES" sz="1100">
                <a:solidFill>
                  <a:srgbClr val="000000"/>
                </a:solidFill>
              </a:rPr>
              <a:t>) que ocorren a uns </a:t>
            </a:r>
            <a:r>
              <a:rPr lang="es-ES" sz="1100" b="1">
                <a:solidFill>
                  <a:srgbClr val="000000"/>
                </a:solidFill>
              </a:rPr>
              <a:t>personatges</a:t>
            </a:r>
            <a:r>
              <a:rPr lang="es-ES" sz="1100">
                <a:solidFill>
                  <a:srgbClr val="000000"/>
                </a:solidFill>
              </a:rPr>
              <a:t> en un </a:t>
            </a:r>
            <a:r>
              <a:rPr lang="es-ES" sz="1100" b="1">
                <a:solidFill>
                  <a:srgbClr val="000000"/>
                </a:solidFill>
              </a:rPr>
              <a:t>lloc </a:t>
            </a:r>
            <a:r>
              <a:rPr lang="es-ES" sz="1100">
                <a:solidFill>
                  <a:srgbClr val="000000"/>
                </a:solidFill>
              </a:rPr>
              <a:t>(</a:t>
            </a:r>
            <a:r>
              <a:rPr lang="es-ES" sz="1100" u="sng">
                <a:solidFill>
                  <a:srgbClr val="000000"/>
                </a:solidFill>
              </a:rPr>
              <a:t>real</a:t>
            </a:r>
            <a:r>
              <a:rPr lang="es-ES" sz="1100">
                <a:solidFill>
                  <a:srgbClr val="000000"/>
                </a:solidFill>
              </a:rPr>
              <a:t>, </a:t>
            </a:r>
            <a:r>
              <a:rPr lang="es-ES" sz="1100" u="sng">
                <a:solidFill>
                  <a:srgbClr val="000000"/>
                </a:solidFill>
              </a:rPr>
              <a:t>fantàstic</a:t>
            </a:r>
            <a:r>
              <a:rPr lang="es-ES" sz="1100">
                <a:solidFill>
                  <a:srgbClr val="000000"/>
                </a:solidFill>
              </a:rPr>
              <a:t> o </a:t>
            </a:r>
            <a:r>
              <a:rPr lang="es-ES" sz="1100" u="sng">
                <a:solidFill>
                  <a:srgbClr val="000000"/>
                </a:solidFill>
              </a:rPr>
              <a:t>imaginari</a:t>
            </a:r>
            <a:r>
              <a:rPr lang="es-ES" sz="1100">
                <a:solidFill>
                  <a:srgbClr val="000000"/>
                </a:solidFill>
              </a:rPr>
              <a:t>) i en una </a:t>
            </a:r>
            <a:r>
              <a:rPr lang="es-ES" sz="1100" b="1">
                <a:solidFill>
                  <a:srgbClr val="000000"/>
                </a:solidFill>
              </a:rPr>
              <a:t>época</a:t>
            </a:r>
            <a:r>
              <a:rPr lang="es-ES" sz="1100">
                <a:solidFill>
                  <a:srgbClr val="000000"/>
                </a:solidFill>
              </a:rPr>
              <a:t> determinada.</a:t>
            </a:r>
            <a:endParaRPr lang="es-ES" sz="1100" b="1">
              <a:solidFill>
                <a:srgbClr val="000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33870EB-BCF1-48A9-B8B6-8C9722DC4E5F}"/>
              </a:ext>
            </a:extLst>
          </p:cNvPr>
          <p:cNvSpPr/>
          <p:nvPr/>
        </p:nvSpPr>
        <p:spPr>
          <a:xfrm>
            <a:off x="7024254" y="4749851"/>
            <a:ext cx="1751894" cy="3368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ES" sz="800" b="1">
                <a:solidFill>
                  <a:srgbClr val="000000"/>
                </a:solidFill>
                <a:latin typeface="Red Hat Text" panose="020B0604020202020204" charset="0"/>
              </a:rPr>
              <a:t>HISTÒRIA:</a:t>
            </a:r>
            <a:r>
              <a:rPr lang="es-ES" sz="800">
                <a:solidFill>
                  <a:srgbClr val="000000"/>
                </a:solidFill>
                <a:latin typeface="Red Hat Text" panose="020B0604020202020204" charset="0"/>
              </a:rPr>
              <a:t> què es conta, els fets</a:t>
            </a:r>
          </a:p>
          <a:p>
            <a:r>
              <a:rPr lang="es-ES" sz="800" b="1">
                <a:solidFill>
                  <a:srgbClr val="000000"/>
                </a:solidFill>
                <a:latin typeface="Red Hat Text" panose="020B0604020202020204" charset="0"/>
              </a:rPr>
              <a:t>DISCURS:</a:t>
            </a:r>
            <a:r>
              <a:rPr lang="es-ES" sz="800">
                <a:solidFill>
                  <a:srgbClr val="000000"/>
                </a:solidFill>
                <a:latin typeface="Red Hat Text" panose="020B0604020202020204" charset="0"/>
              </a:rPr>
              <a:t> com es conta</a:t>
            </a:r>
            <a:endParaRPr lang="es-ES" sz="800" b="1">
              <a:solidFill>
                <a:srgbClr val="000000"/>
              </a:solidFill>
              <a:latin typeface="Red Hat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2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458A00C6-C15A-48EC-8347-104F9CEDC83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4</a:t>
            </a:fld>
            <a:endParaRPr lang="es-ES"/>
          </a:p>
        </p:txBody>
      </p:sp>
      <p:graphicFrame>
        <p:nvGraphicFramePr>
          <p:cNvPr id="6" name="Tabla 3">
            <a:extLst>
              <a:ext uri="{FF2B5EF4-FFF2-40B4-BE49-F238E27FC236}">
                <a16:creationId xmlns:a16="http://schemas.microsoft.com/office/drawing/2014/main" id="{7EED78F7-E790-43F2-B2E9-25ECE1F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30387"/>
              </p:ext>
            </p:extLst>
          </p:nvPr>
        </p:nvGraphicFramePr>
        <p:xfrm>
          <a:off x="248242" y="199448"/>
          <a:ext cx="8395856" cy="41495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55322">
                  <a:extLst>
                    <a:ext uri="{9D8B030D-6E8A-4147-A177-3AD203B41FA5}">
                      <a16:colId xmlns:a16="http://schemas.microsoft.com/office/drawing/2014/main" val="2858658415"/>
                    </a:ext>
                  </a:extLst>
                </a:gridCol>
                <a:gridCol w="2001982">
                  <a:extLst>
                    <a:ext uri="{9D8B030D-6E8A-4147-A177-3AD203B41FA5}">
                      <a16:colId xmlns:a16="http://schemas.microsoft.com/office/drawing/2014/main" val="3788811635"/>
                    </a:ext>
                  </a:extLst>
                </a:gridCol>
                <a:gridCol w="3739588">
                  <a:extLst>
                    <a:ext uri="{9D8B030D-6E8A-4147-A177-3AD203B41FA5}">
                      <a16:colId xmlns:a16="http://schemas.microsoft.com/office/drawing/2014/main" val="1088348084"/>
                    </a:ext>
                  </a:extLst>
                </a:gridCol>
                <a:gridCol w="2098964">
                  <a:extLst>
                    <a:ext uri="{9D8B030D-6E8A-4147-A177-3AD203B41FA5}">
                      <a16:colId xmlns:a16="http://schemas.microsoft.com/office/drawing/2014/main" val="928796485"/>
                    </a:ext>
                  </a:extLst>
                </a:gridCol>
              </a:tblGrid>
              <a:tr h="27853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Recursos temporals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Definició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Exemples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12375"/>
                  </a:ext>
                </a:extLst>
              </a:tr>
              <a:tr h="1010112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TRAMA LINEAL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</a:rPr>
                        <a:t>Ordre natural o cronològic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</a:rPr>
                        <a:t>S’exposen fets en el </a:t>
                      </a:r>
                      <a:r>
                        <a:rPr lang="es-ES" u="none">
                          <a:solidFill>
                            <a:srgbClr val="000000"/>
                          </a:solidFill>
                        </a:rPr>
                        <a:t>mateix </a:t>
                      </a:r>
                      <a:r>
                        <a:rPr lang="es-ES" u="sng">
                          <a:solidFill>
                            <a:srgbClr val="000000"/>
                          </a:solidFill>
                        </a:rPr>
                        <a:t>ordre</a:t>
                      </a:r>
                      <a:r>
                        <a:rPr lang="es-ES" u="none">
                          <a:solidFill>
                            <a:srgbClr val="000000"/>
                          </a:solidFill>
                        </a:rPr>
                        <a:t> temporal en què han </a:t>
                      </a:r>
                      <a:r>
                        <a:rPr lang="es-ES" u="sng">
                          <a:solidFill>
                            <a:srgbClr val="000000"/>
                          </a:solidFill>
                        </a:rPr>
                        <a:t>ocorregut</a:t>
                      </a:r>
                      <a:r>
                        <a:rPr lang="es-ES" u="none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s-E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0">
                          <a:solidFill>
                            <a:schemeClr val="accent3"/>
                          </a:solidFill>
                        </a:rPr>
                        <a:t>Un jove conta el que ha fet a clase des que ha arribat fins al migdia.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025436"/>
                  </a:ext>
                </a:extLst>
              </a:tr>
              <a:tr h="700521">
                <a:tc rowSpan="3">
                  <a:txBody>
                    <a:bodyPr/>
                    <a:lstStyle/>
                    <a:p>
                      <a:pPr algn="ctr"/>
                      <a:r>
                        <a:rPr lang="es-ES"/>
                        <a:t>TRAMA DISCONTÍNUA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</a:rPr>
                        <a:t>Retrospecció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</a:rPr>
                        <a:t>L’acció toma </a:t>
                      </a:r>
                      <a:r>
                        <a:rPr lang="es-ES" u="sng">
                          <a:solidFill>
                            <a:srgbClr val="000000"/>
                          </a:solidFill>
                        </a:rPr>
                        <a:t>enrere</a:t>
                      </a:r>
                      <a:r>
                        <a:rPr lang="es-ES" u="none">
                          <a:solidFill>
                            <a:srgbClr val="000000"/>
                          </a:solidFill>
                        </a:rPr>
                        <a:t> per mostrar o recordar fets que han ocorregut </a:t>
                      </a:r>
                      <a:r>
                        <a:rPr lang="es-ES" u="sng">
                          <a:solidFill>
                            <a:srgbClr val="000000"/>
                          </a:solidFill>
                        </a:rPr>
                        <a:t>anteriorment</a:t>
                      </a:r>
                      <a:r>
                        <a:rPr lang="es-ES" u="none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s-E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accent3"/>
                          </a:solidFill>
                        </a:rPr>
                        <a:t>El personatge recorda algun fet passat i el conta.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234165"/>
                  </a:ext>
                </a:extLst>
              </a:tr>
              <a:tr h="6927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</a:rPr>
                        <a:t>Anticipació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</a:rPr>
                        <a:t>El relat</a:t>
                      </a:r>
                      <a:r>
                        <a:rPr lang="es-ES" u="non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u="sng">
                          <a:solidFill>
                            <a:srgbClr val="000000"/>
                          </a:solidFill>
                        </a:rPr>
                        <a:t>avança</a:t>
                      </a:r>
                      <a:r>
                        <a:rPr lang="es-ES" u="none">
                          <a:solidFill>
                            <a:srgbClr val="000000"/>
                          </a:solidFill>
                        </a:rPr>
                        <a:t> fets que encara no han ocorregut, però que passaran </a:t>
                      </a:r>
                      <a:r>
                        <a:rPr lang="es-ES" u="sng">
                          <a:solidFill>
                            <a:srgbClr val="000000"/>
                          </a:solidFill>
                        </a:rPr>
                        <a:t>posteriorment</a:t>
                      </a:r>
                      <a:r>
                        <a:rPr lang="es-ES" u="none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s-E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accent3"/>
                          </a:solidFill>
                        </a:rPr>
                        <a:t>Una novel·la que comença pel final de la història i després es conten els fets que han conduït a aquest final.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997476"/>
                  </a:ext>
                </a:extLst>
              </a:tr>
              <a:tr h="8520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</a:rPr>
                        <a:t>Simultaneïtat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</a:rPr>
                        <a:t>Es narren </a:t>
                      </a:r>
                      <a:r>
                        <a:rPr lang="es-ES" u="sng">
                          <a:solidFill>
                            <a:srgbClr val="000000"/>
                          </a:solidFill>
                        </a:rPr>
                        <a:t>dues accions</a:t>
                      </a:r>
                      <a:r>
                        <a:rPr lang="es-ES" u="none">
                          <a:solidFill>
                            <a:srgbClr val="000000"/>
                          </a:solidFill>
                        </a:rPr>
                        <a:t> distinques que ocorren al </a:t>
                      </a:r>
                      <a:r>
                        <a:rPr lang="es-ES" u="sng">
                          <a:solidFill>
                            <a:srgbClr val="000000"/>
                          </a:solidFill>
                        </a:rPr>
                        <a:t>mateix temps</a:t>
                      </a:r>
                      <a:r>
                        <a:rPr lang="es-ES" u="none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s-E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accent3"/>
                          </a:solidFill>
                        </a:rPr>
                        <a:t>Una persona conta un incident mentre una altra està preparant el dinar.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986730"/>
                  </a:ext>
                </a:extLst>
              </a:tr>
            </a:tbl>
          </a:graphicData>
        </a:graphic>
      </p:graphicFrame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6920BCF8-8CA6-4BA1-8D9F-454E26B2A4D3}"/>
              </a:ext>
            </a:extLst>
          </p:cNvPr>
          <p:cNvSpPr txBox="1">
            <a:spLocks/>
          </p:cNvSpPr>
          <p:nvPr/>
        </p:nvSpPr>
        <p:spPr>
          <a:xfrm>
            <a:off x="548590" y="4438252"/>
            <a:ext cx="6551865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269875" indent="-142875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100" b="1">
                <a:solidFill>
                  <a:srgbClr val="000000"/>
                </a:solidFill>
              </a:rPr>
              <a:t>TRAMA LINEAL:</a:t>
            </a:r>
            <a:r>
              <a:rPr lang="es-ES" sz="1100">
                <a:solidFill>
                  <a:srgbClr val="000000"/>
                </a:solidFill>
              </a:rPr>
              <a:t> els fets es narren segons un ordre cronològic.</a:t>
            </a:r>
          </a:p>
          <a:p>
            <a:pPr marL="269875" indent="-142875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100" b="1">
                <a:solidFill>
                  <a:srgbClr val="000000"/>
                </a:solidFill>
              </a:rPr>
              <a:t>TRAMA DISCONTÍNUA:</a:t>
            </a:r>
            <a:r>
              <a:rPr lang="es-ES" sz="1100">
                <a:solidFill>
                  <a:srgbClr val="000000"/>
                </a:solidFill>
              </a:rPr>
              <a:t> els fets es narren segons un ordre alterat segons els </a:t>
            </a:r>
            <a:r>
              <a:rPr lang="es-ES" sz="1100" u="sng">
                <a:solidFill>
                  <a:srgbClr val="000000"/>
                </a:solidFill>
              </a:rPr>
              <a:t>recursos temporals</a:t>
            </a:r>
            <a:r>
              <a:rPr lang="es-ES" sz="1100">
                <a:solidFill>
                  <a:srgbClr val="000000"/>
                </a:solidFill>
              </a:rPr>
              <a:t>.</a:t>
            </a:r>
            <a:endParaRPr lang="es-ES" sz="11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6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347700" y="101543"/>
            <a:ext cx="5889900" cy="50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s-ES"/>
              <a:t>LA SINONÍMIA</a:t>
            </a:r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DAF25-CB7B-4D3D-B705-2DC7508E6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352" y="1113144"/>
            <a:ext cx="8685466" cy="1214420"/>
          </a:xfrm>
        </p:spPr>
        <p:txBody>
          <a:bodyPr/>
          <a:lstStyle/>
          <a:p>
            <a:pPr marL="360363" indent="-233363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sz="1400" b="1">
                <a:solidFill>
                  <a:srgbClr val="000000"/>
                </a:solidFill>
              </a:rPr>
              <a:t>SINONÍMIA TOTAL/PERFECTA:</a:t>
            </a:r>
            <a:r>
              <a:rPr lang="es-ES" sz="1400">
                <a:solidFill>
                  <a:srgbClr val="000000"/>
                </a:solidFill>
              </a:rPr>
              <a:t> són sinònimes en tots els contextos (signifiquen sempre el mateix).</a:t>
            </a:r>
          </a:p>
          <a:p>
            <a:pPr marL="360363" indent="-233363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sz="1400" b="1">
                <a:solidFill>
                  <a:srgbClr val="000000"/>
                </a:solidFill>
              </a:rPr>
              <a:t>SINONÍMIA PARCIAL:</a:t>
            </a:r>
            <a:r>
              <a:rPr lang="es-ES" sz="1400">
                <a:solidFill>
                  <a:srgbClr val="000000"/>
                </a:solidFill>
              </a:rPr>
              <a:t> només són sinònimes en alguns contextos (no sempre signifiquen el mateix):</a:t>
            </a:r>
            <a:br>
              <a:rPr lang="es-ES" sz="1400">
                <a:solidFill>
                  <a:srgbClr val="000000"/>
                </a:solidFill>
              </a:rPr>
            </a:br>
            <a:r>
              <a:rPr lang="es-ES" sz="1400" i="1">
                <a:solidFill>
                  <a:schemeClr val="accent3"/>
                </a:solidFill>
              </a:rPr>
              <a:t>Has de </a:t>
            </a:r>
            <a:r>
              <a:rPr lang="es-ES" sz="1400" i="1" u="sng">
                <a:solidFill>
                  <a:schemeClr val="accent3"/>
                </a:solidFill>
              </a:rPr>
              <a:t>repetir</a:t>
            </a:r>
            <a:r>
              <a:rPr lang="es-ES" sz="1400" i="1">
                <a:solidFill>
                  <a:schemeClr val="accent3"/>
                </a:solidFill>
              </a:rPr>
              <a:t> aquesta pràctica de tecnologia = Has d’</a:t>
            </a:r>
            <a:r>
              <a:rPr lang="es-ES" sz="1400" i="1" u="sng">
                <a:solidFill>
                  <a:schemeClr val="accent3"/>
                </a:solidFill>
              </a:rPr>
              <a:t>insistir</a:t>
            </a:r>
            <a:r>
              <a:rPr lang="es-ES" sz="1400" i="1">
                <a:solidFill>
                  <a:schemeClr val="accent3"/>
                </a:solidFill>
              </a:rPr>
              <a:t> en aquesta pràctica de tecnologia.</a:t>
            </a:r>
            <a:br>
              <a:rPr lang="es-ES" sz="1400" b="1" i="1">
                <a:solidFill>
                  <a:schemeClr val="accent3"/>
                </a:solidFill>
              </a:rPr>
            </a:br>
            <a:r>
              <a:rPr lang="es-ES" sz="1400" i="1">
                <a:solidFill>
                  <a:schemeClr val="accent3"/>
                </a:solidFill>
              </a:rPr>
              <a:t>Han </a:t>
            </a:r>
            <a:r>
              <a:rPr lang="es-ES" sz="1400" i="1" u="sng">
                <a:solidFill>
                  <a:schemeClr val="accent3"/>
                </a:solidFill>
              </a:rPr>
              <a:t>repetit</a:t>
            </a:r>
            <a:r>
              <a:rPr lang="es-ES" sz="1400" i="1">
                <a:solidFill>
                  <a:schemeClr val="accent3"/>
                </a:solidFill>
              </a:rPr>
              <a:t> l’elecció de delegat ≠ Han </a:t>
            </a:r>
            <a:r>
              <a:rPr lang="es-ES" sz="1400" i="1" u="sng">
                <a:solidFill>
                  <a:schemeClr val="accent3"/>
                </a:solidFill>
              </a:rPr>
              <a:t>insistit</a:t>
            </a:r>
            <a:r>
              <a:rPr lang="es-ES" sz="1400" i="1">
                <a:solidFill>
                  <a:schemeClr val="accent3"/>
                </a:solidFill>
              </a:rPr>
              <a:t> en l’elecció de delegat.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D24254E-F555-47AA-B234-90F8D0905F16}"/>
              </a:ext>
            </a:extLst>
          </p:cNvPr>
          <p:cNvSpPr/>
          <p:nvPr/>
        </p:nvSpPr>
        <p:spPr>
          <a:xfrm>
            <a:off x="347699" y="607344"/>
            <a:ext cx="6676555" cy="5057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Paraules que tenen el </a:t>
            </a:r>
            <a:r>
              <a:rPr lang="es-ES" b="1">
                <a:solidFill>
                  <a:srgbClr val="000000"/>
                </a:solidFill>
                <a:latin typeface="Red Hat Text" panose="020B0604020202020204" charset="0"/>
              </a:rPr>
              <a:t>mateix significat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 o </a:t>
            </a:r>
            <a:r>
              <a:rPr lang="es-ES" u="sng">
                <a:solidFill>
                  <a:srgbClr val="000000"/>
                </a:solidFill>
                <a:latin typeface="Red Hat Text" panose="020B0604020202020204" charset="0"/>
              </a:rPr>
              <a:t>semblant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 que permet </a:t>
            </a:r>
            <a:r>
              <a:rPr lang="es-ES" b="1">
                <a:solidFill>
                  <a:srgbClr val="000000"/>
                </a:solidFill>
                <a:latin typeface="Red Hat Text" panose="020B0604020202020204" charset="0"/>
              </a:rPr>
              <a:t>substituir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 determinades paraules sense </a:t>
            </a:r>
            <a:r>
              <a:rPr lang="es-ES" u="sng">
                <a:solidFill>
                  <a:srgbClr val="000000"/>
                </a:solidFill>
                <a:latin typeface="Red Hat Text" panose="020B0604020202020204" charset="0"/>
              </a:rPr>
              <a:t>alterar el significat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69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347700" y="101543"/>
            <a:ext cx="8132884" cy="50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s-ES"/>
              <a:t>LES ORACIONS COMPOSTES COORDINADES</a:t>
            </a:r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DAF25-CB7B-4D3D-B705-2DC7508E6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352" y="1113144"/>
            <a:ext cx="6378683" cy="937329"/>
          </a:xfrm>
        </p:spPr>
        <p:txBody>
          <a:bodyPr/>
          <a:lstStyle/>
          <a:p>
            <a:pPr marL="360363" indent="-233363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sz="1400">
                <a:solidFill>
                  <a:srgbClr val="000000"/>
                </a:solidFill>
              </a:rPr>
              <a:t>Se sol elidir el </a:t>
            </a:r>
            <a:r>
              <a:rPr lang="es-ES" sz="1400" b="1">
                <a:solidFill>
                  <a:srgbClr val="000000"/>
                </a:solidFill>
              </a:rPr>
              <a:t>verb o subjecte</a:t>
            </a:r>
            <a:r>
              <a:rPr lang="es-ES" sz="1400">
                <a:solidFill>
                  <a:srgbClr val="000000"/>
                </a:solidFill>
              </a:rPr>
              <a:t> quan és el </a:t>
            </a:r>
            <a:r>
              <a:rPr lang="es-ES" sz="1400" u="sng">
                <a:solidFill>
                  <a:srgbClr val="000000"/>
                </a:solidFill>
              </a:rPr>
              <a:t>mateix</a:t>
            </a:r>
            <a:r>
              <a:rPr lang="es-ES" sz="1400">
                <a:solidFill>
                  <a:srgbClr val="000000"/>
                </a:solidFill>
              </a:rPr>
              <a:t> en les dues oracions:</a:t>
            </a:r>
            <a:br>
              <a:rPr lang="es-ES" sz="1400">
                <a:solidFill>
                  <a:srgbClr val="000000"/>
                </a:solidFill>
              </a:rPr>
            </a:br>
            <a:r>
              <a:rPr lang="es-ES" sz="1200" i="1">
                <a:solidFill>
                  <a:schemeClr val="accent3"/>
                </a:solidFill>
              </a:rPr>
              <a:t>Robert bevia aigua i Conxa (bevia) cervesa sense alcohol.</a:t>
            </a:r>
            <a:br>
              <a:rPr lang="es-ES" sz="1200" i="1">
                <a:solidFill>
                  <a:schemeClr val="accent3"/>
                </a:solidFill>
              </a:rPr>
            </a:br>
            <a:r>
              <a:rPr lang="es-ES" sz="1200" i="1">
                <a:solidFill>
                  <a:schemeClr val="accent3"/>
                </a:solidFill>
              </a:rPr>
              <a:t>Carles va i (Carles) ve de València tots els dies</a:t>
            </a:r>
            <a:r>
              <a:rPr lang="es-ES" sz="1400" i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D24254E-F555-47AA-B234-90F8D0905F16}"/>
              </a:ext>
            </a:extLst>
          </p:cNvPr>
          <p:cNvSpPr/>
          <p:nvPr/>
        </p:nvSpPr>
        <p:spPr>
          <a:xfrm>
            <a:off x="347699" y="607344"/>
            <a:ext cx="6378683" cy="505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179388" indent="-179388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s-ES" b="1">
                <a:solidFill>
                  <a:srgbClr val="000000"/>
                </a:solidFill>
                <a:latin typeface="Red Hat Text" panose="020B0604020202020204" charset="0"/>
              </a:rPr>
              <a:t> No depenen l’una de l’altra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, si se separen formen </a:t>
            </a:r>
            <a:r>
              <a:rPr lang="es-ES" u="sng">
                <a:solidFill>
                  <a:srgbClr val="000000"/>
                </a:solidFill>
                <a:latin typeface="Red Hat Text" panose="020B0604020202020204" charset="0"/>
              </a:rPr>
              <a:t>oracions independents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.</a:t>
            </a:r>
          </a:p>
          <a:p>
            <a:pPr marL="179388" indent="-179388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s-ES" b="1">
                <a:solidFill>
                  <a:srgbClr val="000000"/>
                </a:solidFill>
                <a:latin typeface="Red Hat Text" panose="020B0604020202020204" charset="0"/>
              </a:rPr>
              <a:t> 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S’uneixen mitjançant un </a:t>
            </a:r>
            <a:r>
              <a:rPr lang="es-ES" b="1">
                <a:solidFill>
                  <a:srgbClr val="000000"/>
                </a:solidFill>
                <a:latin typeface="Red Hat Text" panose="020B0604020202020204" charset="0"/>
              </a:rPr>
              <a:t>nexe d’unió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 (</a:t>
            </a:r>
            <a:r>
              <a:rPr lang="es-ES" u="sng">
                <a:solidFill>
                  <a:srgbClr val="000000"/>
                </a:solidFill>
                <a:latin typeface="Red Hat Text" panose="020B0604020202020204" charset="0"/>
              </a:rPr>
              <a:t>conjuncions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 o </a:t>
            </a:r>
            <a:r>
              <a:rPr lang="es-ES" u="sng">
                <a:solidFill>
                  <a:srgbClr val="000000"/>
                </a:solidFill>
                <a:latin typeface="Red Hat Text" panose="020B0604020202020204" charset="0"/>
              </a:rPr>
              <a:t>connectors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).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94104E0-44B3-44C2-93A5-20D07D5D6660}"/>
              </a:ext>
            </a:extLst>
          </p:cNvPr>
          <p:cNvSpPr/>
          <p:nvPr/>
        </p:nvSpPr>
        <p:spPr>
          <a:xfrm>
            <a:off x="347699" y="1990396"/>
            <a:ext cx="4584519" cy="31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Google Shape;301;p13">
            <a:extLst>
              <a:ext uri="{FF2B5EF4-FFF2-40B4-BE49-F238E27FC236}">
                <a16:creationId xmlns:a16="http://schemas.microsoft.com/office/drawing/2014/main" id="{2FC6C840-9B92-4A40-9C9D-FE9227E25B20}"/>
              </a:ext>
            </a:extLst>
          </p:cNvPr>
          <p:cNvSpPr txBox="1">
            <a:spLocks/>
          </p:cNvSpPr>
          <p:nvPr/>
        </p:nvSpPr>
        <p:spPr>
          <a:xfrm>
            <a:off x="456089" y="1950028"/>
            <a:ext cx="4649311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bg1"/>
                </a:solidFill>
              </a:rPr>
              <a:t>TIPUS D’ORACIONS COMPOSTES COORDINADES</a:t>
            </a:r>
            <a:endParaRPr lang="es-ES" sz="1100" b="1"/>
          </a:p>
        </p:txBody>
      </p:sp>
    </p:spTree>
    <p:extLst>
      <p:ext uri="{BB962C8B-B14F-4D97-AF65-F5344CB8AC3E}">
        <p14:creationId xmlns:p14="http://schemas.microsoft.com/office/powerpoint/2010/main" val="413759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7CE2A2-1AC0-4792-86E9-9C6920D9440B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542929" y="4729070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EDBEBC82-8AA9-4883-BC4B-6AC166001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15303"/>
              </p:ext>
            </p:extLst>
          </p:nvPr>
        </p:nvGraphicFramePr>
        <p:xfrm>
          <a:off x="175788" y="32510"/>
          <a:ext cx="8792424" cy="50901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41439">
                  <a:extLst>
                    <a:ext uri="{9D8B030D-6E8A-4147-A177-3AD203B41FA5}">
                      <a16:colId xmlns:a16="http://schemas.microsoft.com/office/drawing/2014/main" val="3268502947"/>
                    </a:ext>
                  </a:extLst>
                </a:gridCol>
                <a:gridCol w="2493547">
                  <a:extLst>
                    <a:ext uri="{9D8B030D-6E8A-4147-A177-3AD203B41FA5}">
                      <a16:colId xmlns:a16="http://schemas.microsoft.com/office/drawing/2014/main" val="2091620920"/>
                    </a:ext>
                  </a:extLst>
                </a:gridCol>
                <a:gridCol w="3457438">
                  <a:extLst>
                    <a:ext uri="{9D8B030D-6E8A-4147-A177-3AD203B41FA5}">
                      <a16:colId xmlns:a16="http://schemas.microsoft.com/office/drawing/2014/main" val="77487772"/>
                    </a:ext>
                  </a:extLst>
                </a:gridCol>
              </a:tblGrid>
              <a:tr h="262499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Red Hat Text" panose="020B0604020202020204" charset="0"/>
                        </a:rPr>
                        <a:t>TIPUS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Red Hat Text" panose="020B0604020202020204" charset="0"/>
                        </a:rPr>
                        <a:t>NEXES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Red Hat Text" panose="020B0604020202020204" charset="0"/>
                        </a:rPr>
                        <a:t>EXEMPLES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28278"/>
                  </a:ext>
                </a:extLst>
              </a:tr>
              <a:tr h="446248">
                <a:tc>
                  <a:txBody>
                    <a:bodyPr/>
                    <a:lstStyle/>
                    <a:p>
                      <a:r>
                        <a:rPr lang="es-ES" b="1" u="none" baseline="0">
                          <a:solidFill>
                            <a:schemeClr val="accent3"/>
                          </a:solidFill>
                          <a:uFill>
                            <a:solidFill>
                              <a:schemeClr val="accent3"/>
                            </a:solidFill>
                          </a:uFill>
                          <a:latin typeface="Red Hat Text" panose="020B0604020202020204" charset="0"/>
                        </a:rPr>
                        <a:t>COPULATIVES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:</a:t>
                      </a:r>
                      <a:r>
                        <a:rPr lang="es-ES" b="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 expressen una 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acumulació d’idees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i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El  gat saltava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i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corria sense parar.</a:t>
                      </a:r>
                    </a:p>
                    <a:p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Jaume no feia res a classe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ni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deixava fer.</a:t>
                      </a:r>
                      <a:endParaRPr lang="es-ES" sz="1200" i="1">
                        <a:solidFill>
                          <a:schemeClr val="accent3"/>
                        </a:solidFill>
                        <a:latin typeface="Red Hat Text" panose="020B0604020202020204" charset="0"/>
                      </a:endParaRPr>
                    </a:p>
                  </a:txBody>
                  <a:tcPr>
                    <a:solidFill>
                      <a:srgbClr val="FC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18210"/>
                  </a:ext>
                </a:extLst>
              </a:tr>
              <a:tr h="446248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DISJUNTIVES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:</a:t>
                      </a:r>
                      <a:r>
                        <a:rPr lang="es-ES" b="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 expressen una 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exclusió d’idees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o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o bé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Llig el poema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o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calla, per favor.</a:t>
                      </a:r>
                    </a:p>
                    <a:p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Talla’t els cabells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o bé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pentina-te’ls.</a:t>
                      </a:r>
                      <a:endParaRPr lang="es-ES" sz="1200" i="1">
                        <a:solidFill>
                          <a:schemeClr val="accent3"/>
                        </a:solidFill>
                        <a:latin typeface="Red Hat Text" panose="020B060402020202020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884914"/>
                  </a:ext>
                </a:extLst>
              </a:tr>
              <a:tr h="866246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ADVERSATIVES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:</a:t>
                      </a:r>
                      <a:r>
                        <a:rPr lang="es-ES" b="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 expressen una 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oposició d’idees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però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sinó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tanmateix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en canvi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És insuportable,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però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l’estime.</a:t>
                      </a:r>
                    </a:p>
                    <a:p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No era jo,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sinó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el meu germà bessó.</a:t>
                      </a:r>
                    </a:p>
                    <a:p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Menja molt,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tanmateix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està prim.</a:t>
                      </a:r>
                    </a:p>
                    <a:p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Alfred escriu amb la mà detra,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en canvi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, dibuixa amb l’esquerra.</a:t>
                      </a:r>
                      <a:endParaRPr lang="es-ES" sz="1200" i="1">
                        <a:solidFill>
                          <a:schemeClr val="accent3"/>
                        </a:solidFill>
                        <a:latin typeface="Red Hat Text" panose="020B0604020202020204" charset="0"/>
                      </a:endParaRPr>
                    </a:p>
                  </a:txBody>
                  <a:tcPr>
                    <a:solidFill>
                      <a:srgbClr val="FC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21029"/>
                  </a:ext>
                </a:extLst>
              </a:tr>
              <a:tr h="813746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DISTRIBUTIVES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:</a:t>
                      </a:r>
                      <a:r>
                        <a:rPr lang="es-ES" b="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 expressen 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distribució de les oracions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o...o...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ni...ni...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ara...ara...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d’una banda...de l’altra...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O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estudies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o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treballes.</a:t>
                      </a:r>
                    </a:p>
                    <a:p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Ni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viu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ni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deixa viure!</a:t>
                      </a:r>
                    </a:p>
                    <a:p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Ara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està contenta,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ara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està enutjada.</a:t>
                      </a:r>
                    </a:p>
                    <a:p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D’una banda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és cert,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de l’altra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no.</a:t>
                      </a:r>
                      <a:endParaRPr lang="es-ES" sz="1200" b="1" i="1">
                        <a:solidFill>
                          <a:schemeClr val="accent3"/>
                        </a:solidFill>
                        <a:latin typeface="Red Hat Text" panose="020B060402020202020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957672"/>
                  </a:ext>
                </a:extLst>
              </a:tr>
              <a:tr h="629997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EXPLICATIVES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:</a:t>
                      </a:r>
                      <a:r>
                        <a:rPr lang="es-ES" b="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 expressen 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aclariments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és a dir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això és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o siga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És ambidextre,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és a dir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, utilitza les dues mans.</a:t>
                      </a:r>
                    </a:p>
                    <a:p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Bernat és pegolí,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això és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, ha nascut a Pego.</a:t>
                      </a:r>
                    </a:p>
                    <a:p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No pot ser,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o siga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, ni en broma.</a:t>
                      </a:r>
                    </a:p>
                  </a:txBody>
                  <a:tcPr>
                    <a:solidFill>
                      <a:srgbClr val="FC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750385"/>
                  </a:ext>
                </a:extLst>
              </a:tr>
              <a:tr h="629997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CONTINUATIVES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:</a:t>
                      </a:r>
                      <a:r>
                        <a:rPr lang="es-ES" b="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 expressen una 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sucessió d’accions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 més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i encara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fins i 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Enric es menjarà el flam,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a més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, repetirà.</a:t>
                      </a:r>
                    </a:p>
                    <a:p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T’ajude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i encara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et queixes?</a:t>
                      </a:r>
                    </a:p>
                    <a:p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M’ho he menjat tot,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fins i tot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he repetit.</a:t>
                      </a:r>
                      <a:endParaRPr lang="es-ES" sz="1200" i="1">
                        <a:solidFill>
                          <a:schemeClr val="accent3"/>
                        </a:solidFill>
                        <a:latin typeface="Red Hat Text" panose="020B060402020202020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639638"/>
                  </a:ext>
                </a:extLst>
              </a:tr>
              <a:tr h="629997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CONSECUTIVES/IL·LATIVES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:</a:t>
                      </a:r>
                      <a:r>
                        <a:rPr lang="es-ES" b="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 expressen </a:t>
                      </a:r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conseqüència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doncs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així que</a:t>
                      </a:r>
                    </a:p>
                    <a:p>
                      <a:pPr algn="ctr"/>
                      <a:r>
                        <a:rPr lang="es-ES" sz="1200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per 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Tens fam,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doncs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menja.</a:t>
                      </a:r>
                    </a:p>
                    <a:p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No t’he comprés,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així que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 explica’t millor.</a:t>
                      </a:r>
                    </a:p>
                    <a:p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Estic cansat, </a:t>
                      </a:r>
                      <a:r>
                        <a:rPr lang="es-ES" sz="1200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per tant</a:t>
                      </a:r>
                      <a:r>
                        <a:rPr lang="es-ES" sz="1200" b="0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, no eixiré.</a:t>
                      </a:r>
                      <a:endParaRPr lang="es-ES" sz="1200" i="1">
                        <a:solidFill>
                          <a:schemeClr val="accent3"/>
                        </a:solidFill>
                        <a:latin typeface="Red Hat Text" panose="020B0604020202020204" charset="0"/>
                      </a:endParaRPr>
                    </a:p>
                  </a:txBody>
                  <a:tcPr>
                    <a:solidFill>
                      <a:srgbClr val="FC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3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9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347700" y="101543"/>
            <a:ext cx="8132884" cy="50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s-ES"/>
              <a:t>LES ORACIONS COMPOSTES SUBORDINADES</a:t>
            </a:r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D24254E-F555-47AA-B234-90F8D0905F16}"/>
              </a:ext>
            </a:extLst>
          </p:cNvPr>
          <p:cNvSpPr/>
          <p:nvPr/>
        </p:nvSpPr>
        <p:spPr>
          <a:xfrm>
            <a:off x="347699" y="607344"/>
            <a:ext cx="6378683" cy="505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179388" indent="-179388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s-ES" b="1">
                <a:solidFill>
                  <a:srgbClr val="000000"/>
                </a:solidFill>
                <a:latin typeface="Red Hat Text" panose="020B0604020202020204" charset="0"/>
              </a:rPr>
              <a:t>Depén la subordinada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 de la principal per tindre un </a:t>
            </a:r>
            <a:r>
              <a:rPr lang="es-ES" u="sng">
                <a:solidFill>
                  <a:srgbClr val="000000"/>
                </a:solidFill>
                <a:latin typeface="Red Hat Text" panose="020B0604020202020204" charset="0"/>
              </a:rPr>
              <a:t>sentit complet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.</a:t>
            </a:r>
          </a:p>
          <a:p>
            <a:pPr marL="179388" indent="-179388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s-ES" b="1">
                <a:solidFill>
                  <a:srgbClr val="000000"/>
                </a:solidFill>
                <a:latin typeface="Red Hat Text" panose="020B0604020202020204" charset="0"/>
              </a:rPr>
              <a:t> 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S’uneixen mitjançant un </a:t>
            </a:r>
            <a:r>
              <a:rPr lang="es-ES" b="1">
                <a:solidFill>
                  <a:srgbClr val="000000"/>
                </a:solidFill>
                <a:latin typeface="Red Hat Text" panose="020B0604020202020204" charset="0"/>
              </a:rPr>
              <a:t>nexe d’unió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 (</a:t>
            </a:r>
            <a:r>
              <a:rPr lang="es-ES" u="sng">
                <a:solidFill>
                  <a:srgbClr val="000000"/>
                </a:solidFill>
                <a:latin typeface="Red Hat Text" panose="020B0604020202020204" charset="0"/>
              </a:rPr>
              <a:t>conjuncions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 o </a:t>
            </a:r>
            <a:r>
              <a:rPr lang="es-ES" u="sng">
                <a:solidFill>
                  <a:srgbClr val="000000"/>
                </a:solidFill>
                <a:latin typeface="Red Hat Text" panose="020B0604020202020204" charset="0"/>
              </a:rPr>
              <a:t>connectors</a:t>
            </a:r>
            <a:r>
              <a:rPr lang="es-ES">
                <a:solidFill>
                  <a:srgbClr val="000000"/>
                </a:solidFill>
                <a:latin typeface="Red Hat Text" panose="020B0604020202020204" charset="0"/>
              </a:rPr>
              <a:t>).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94104E0-44B3-44C2-93A5-20D07D5D6660}"/>
              </a:ext>
            </a:extLst>
          </p:cNvPr>
          <p:cNvSpPr/>
          <p:nvPr/>
        </p:nvSpPr>
        <p:spPr>
          <a:xfrm>
            <a:off x="347699" y="1263032"/>
            <a:ext cx="6572647" cy="31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Google Shape;301;p13">
            <a:extLst>
              <a:ext uri="{FF2B5EF4-FFF2-40B4-BE49-F238E27FC236}">
                <a16:creationId xmlns:a16="http://schemas.microsoft.com/office/drawing/2014/main" id="{2FC6C840-9B92-4A40-9C9D-FE9227E25B20}"/>
              </a:ext>
            </a:extLst>
          </p:cNvPr>
          <p:cNvSpPr txBox="1">
            <a:spLocks/>
          </p:cNvSpPr>
          <p:nvPr/>
        </p:nvSpPr>
        <p:spPr>
          <a:xfrm>
            <a:off x="456090" y="1222664"/>
            <a:ext cx="6464256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bg1"/>
                </a:solidFill>
              </a:rPr>
              <a:t>TIPUS D’ORACIONS COMPOSTES SUBORDINADES SEGONS LA FUNCIÓ</a:t>
            </a:r>
            <a:endParaRPr lang="es-ES" sz="1100" b="1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779710FA-CD06-4725-A12B-2CA883596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09774"/>
              </p:ext>
            </p:extLst>
          </p:nvPr>
        </p:nvGraphicFramePr>
        <p:xfrm>
          <a:off x="110172" y="1682731"/>
          <a:ext cx="8923655" cy="17119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97975">
                  <a:extLst>
                    <a:ext uri="{9D8B030D-6E8A-4147-A177-3AD203B41FA5}">
                      <a16:colId xmlns:a16="http://schemas.microsoft.com/office/drawing/2014/main" val="3319188969"/>
                    </a:ext>
                  </a:extLst>
                </a:gridCol>
                <a:gridCol w="3262745">
                  <a:extLst>
                    <a:ext uri="{9D8B030D-6E8A-4147-A177-3AD203B41FA5}">
                      <a16:colId xmlns:a16="http://schemas.microsoft.com/office/drawing/2014/main" val="2097098782"/>
                    </a:ext>
                  </a:extLst>
                </a:gridCol>
                <a:gridCol w="4262935">
                  <a:extLst>
                    <a:ext uri="{9D8B030D-6E8A-4147-A177-3AD203B41FA5}">
                      <a16:colId xmlns:a16="http://schemas.microsoft.com/office/drawing/2014/main" val="23412808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Red Hat Text" panose="020B0604020202020204" charset="0"/>
                        </a:rPr>
                        <a:t>TIPUS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Red Hat Text" panose="020B0604020202020204" charset="0"/>
                        </a:rPr>
                        <a:t>SIGNIFICAT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Red Hat Text" panose="020B0604020202020204" charset="0"/>
                        </a:rPr>
                        <a:t>EXEMPLE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889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Substantives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substitueix/fa la funció d’un substantiu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Et vaig demanar </a:t>
                      </a:r>
                      <a:r>
                        <a:rPr lang="es-ES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[que m’ajudares a repassar el guió]</a:t>
                      </a:r>
                      <a:r>
                        <a:rPr lang="es-ES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362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Adjectives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substitueix/fa la funció d’un adjectiu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Carles es va entrevistar amb el director </a:t>
                      </a:r>
                      <a:r>
                        <a:rPr lang="es-ES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[que dirigia la pel·lícula]</a:t>
                      </a:r>
                      <a:r>
                        <a:rPr lang="es-ES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7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Adverbials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substitueix/fa la funció d’un adverbi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Hem acabat l’examen </a:t>
                      </a:r>
                      <a:r>
                        <a:rPr lang="es-ES" b="1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[quan ha sonat el timbre]</a:t>
                      </a:r>
                      <a:r>
                        <a:rPr lang="es-ES" i="1">
                          <a:solidFill>
                            <a:schemeClr val="accent3"/>
                          </a:solidFill>
                          <a:latin typeface="Red Hat Text" panose="020B060402020202020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0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97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D822C2-E842-4F52-A80E-87AD072BBA6E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480584" y="4749850"/>
            <a:ext cx="566434" cy="46638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0005AD7-E013-4241-B6D6-B0D58E6E71A9}"/>
              </a:ext>
            </a:extLst>
          </p:cNvPr>
          <p:cNvSpPr/>
          <p:nvPr/>
        </p:nvSpPr>
        <p:spPr>
          <a:xfrm>
            <a:off x="1553045" y="133886"/>
            <a:ext cx="6342712" cy="31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301;p13">
            <a:extLst>
              <a:ext uri="{FF2B5EF4-FFF2-40B4-BE49-F238E27FC236}">
                <a16:creationId xmlns:a16="http://schemas.microsoft.com/office/drawing/2014/main" id="{C58502B4-8832-46D9-A9D1-CCDF08C0B28B}"/>
              </a:ext>
            </a:extLst>
          </p:cNvPr>
          <p:cNvSpPr txBox="1">
            <a:spLocks/>
          </p:cNvSpPr>
          <p:nvPr/>
        </p:nvSpPr>
        <p:spPr>
          <a:xfrm>
            <a:off x="1661435" y="93518"/>
            <a:ext cx="6234321" cy="3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ed Hat Text"/>
              <a:buChar char="⦁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bg1"/>
                </a:solidFill>
              </a:rPr>
              <a:t>TIPUS D’ORACIONS COMPOSTES SUBORDINADES SEGONS EL NEXE</a:t>
            </a:r>
            <a:endParaRPr lang="es-ES" sz="1100" b="1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EA18C847-8459-43C9-8135-7B4F0C312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25747"/>
              </p:ext>
            </p:extLst>
          </p:nvPr>
        </p:nvGraphicFramePr>
        <p:xfrm>
          <a:off x="1794163" y="539851"/>
          <a:ext cx="5687292" cy="3048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17074">
                  <a:extLst>
                    <a:ext uri="{9D8B030D-6E8A-4147-A177-3AD203B41FA5}">
                      <a16:colId xmlns:a16="http://schemas.microsoft.com/office/drawing/2014/main" val="3116091297"/>
                    </a:ext>
                  </a:extLst>
                </a:gridCol>
                <a:gridCol w="4170218">
                  <a:extLst>
                    <a:ext uri="{9D8B030D-6E8A-4147-A177-3AD203B41FA5}">
                      <a16:colId xmlns:a16="http://schemas.microsoft.com/office/drawing/2014/main" val="543726057"/>
                    </a:ext>
                  </a:extLst>
                </a:gridCol>
              </a:tblGrid>
              <a:tr h="133744"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Substantives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que, qui, què, quant...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48247"/>
                  </a:ext>
                </a:extLst>
              </a:tr>
              <a:tr h="133744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Temporals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quan, mentre, abans que, després que, des que...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992826"/>
                  </a:ext>
                </a:extLst>
              </a:tr>
              <a:tr h="133744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Locatives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on, d’allà on...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41667"/>
                  </a:ext>
                </a:extLst>
              </a:tr>
              <a:tr h="133744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Causals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perquè, ja que, atés que, com que, per tal com...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57823"/>
                  </a:ext>
                </a:extLst>
              </a:tr>
              <a:tr h="133744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Finals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 fi que, perquè, per tal que...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481921"/>
                  </a:ext>
                </a:extLst>
              </a:tr>
              <a:tr h="133744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Condicionals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si, en cas que, només que, posat que, si de cas...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00543"/>
                  </a:ext>
                </a:extLst>
              </a:tr>
              <a:tr h="133744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Modals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com, així com, com si, segons com, tant com...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99658"/>
                  </a:ext>
                </a:extLst>
              </a:tr>
              <a:tr h="133744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Comparatives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tan...com, tant...com, més...que, menys...que...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40675"/>
                  </a:ext>
                </a:extLst>
              </a:tr>
              <a:tr h="133744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Consecutives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que, tant...que, de manera que, talment que...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704059"/>
                  </a:ext>
                </a:extLst>
              </a:tr>
              <a:tr h="133744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Concessives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00000"/>
                          </a:solidFill>
                          <a:latin typeface="Red Hat Text" panose="020B0604020202020204" charset="0"/>
                        </a:rPr>
                        <a:t>a pesar que, encara que, malgrat que, no obstant...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169180"/>
                  </a:ext>
                </a:extLst>
              </a:tr>
            </a:tbl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CC82CDA-40C4-41B8-B2EB-ECB091E5951C}"/>
              </a:ext>
            </a:extLst>
          </p:cNvPr>
          <p:cNvCxnSpPr>
            <a:cxnSpLocks/>
          </p:cNvCxnSpPr>
          <p:nvPr/>
        </p:nvCxnSpPr>
        <p:spPr>
          <a:xfrm>
            <a:off x="1662771" y="553705"/>
            <a:ext cx="0" cy="2360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6500F1E-4FA4-4544-B797-8DF514979A96}"/>
              </a:ext>
            </a:extLst>
          </p:cNvPr>
          <p:cNvCxnSpPr>
            <a:cxnSpLocks/>
          </p:cNvCxnSpPr>
          <p:nvPr/>
        </p:nvCxnSpPr>
        <p:spPr>
          <a:xfrm>
            <a:off x="1661435" y="852055"/>
            <a:ext cx="0" cy="267392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870F37C-1FDC-43B6-9477-6332538A5028}"/>
              </a:ext>
            </a:extLst>
          </p:cNvPr>
          <p:cNvCxnSpPr>
            <a:cxnSpLocks/>
          </p:cNvCxnSpPr>
          <p:nvPr/>
        </p:nvCxnSpPr>
        <p:spPr>
          <a:xfrm>
            <a:off x="1661435" y="3670978"/>
            <a:ext cx="0" cy="2360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3D22708-D015-4B18-BCC8-78D8DB6AB65E}"/>
              </a:ext>
            </a:extLst>
          </p:cNvPr>
          <p:cNvSpPr txBox="1"/>
          <p:nvPr/>
        </p:nvSpPr>
        <p:spPr>
          <a:xfrm>
            <a:off x="307218" y="553705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>
                <a:solidFill>
                  <a:schemeClr val="accent3"/>
                </a:solidFill>
                <a:latin typeface="Red Hat Text" panose="020B0604020202020204" charset="0"/>
              </a:rPr>
              <a:t>SUBSTANTIVES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B9FA3A-5007-4F64-AC17-624A5F8E5D45}"/>
              </a:ext>
            </a:extLst>
          </p:cNvPr>
          <p:cNvSpPr txBox="1"/>
          <p:nvPr/>
        </p:nvSpPr>
        <p:spPr>
          <a:xfrm>
            <a:off x="447641" y="1973841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>
                <a:solidFill>
                  <a:schemeClr val="accent3"/>
                </a:solidFill>
                <a:latin typeface="Red Hat Text" panose="020B0604020202020204" charset="0"/>
              </a:rPr>
              <a:t>ADVERBIALS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58B235B-958C-4388-814B-92C9BFAA646C}"/>
              </a:ext>
            </a:extLst>
          </p:cNvPr>
          <p:cNvSpPr txBox="1"/>
          <p:nvPr/>
        </p:nvSpPr>
        <p:spPr>
          <a:xfrm>
            <a:off x="362522" y="3650480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>
                <a:solidFill>
                  <a:schemeClr val="accent3"/>
                </a:solidFill>
                <a:latin typeface="Red Hat Text" panose="020B0604020202020204" charset="0"/>
              </a:rPr>
              <a:t>ADJECTIVALS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1103A1F-D588-486E-9906-6E1A6F7E0D3A}"/>
              </a:ext>
            </a:extLst>
          </p:cNvPr>
          <p:cNvSpPr txBox="1"/>
          <p:nvPr/>
        </p:nvSpPr>
        <p:spPr>
          <a:xfrm>
            <a:off x="1727800" y="3626345"/>
            <a:ext cx="3456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Red Hat Text" panose="020B0604020202020204" charset="0"/>
              </a:rPr>
              <a:t>pronoms relatius:</a:t>
            </a:r>
            <a:r>
              <a:rPr lang="es-ES">
                <a:latin typeface="Red Hat Text" panose="020B0604020202020204" charset="0"/>
              </a:rPr>
              <a:t> </a:t>
            </a:r>
            <a:r>
              <a:rPr lang="es-ES" i="1">
                <a:latin typeface="Red Hat Text" panose="020B0604020202020204" charset="0"/>
              </a:rPr>
              <a:t>que, qui, el qual, on...</a:t>
            </a:r>
            <a:endParaRPr lang="es-ES" b="1">
              <a:latin typeface="Red Hat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571"/>
      </p:ext>
    </p:extLst>
  </p:cSld>
  <p:clrMapOvr>
    <a:masterClrMapping/>
  </p:clrMapOvr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1533</Words>
  <Application>Microsoft Office PowerPoint</Application>
  <PresentationFormat>Presentación en pantalla (16:9)</PresentationFormat>
  <Paragraphs>233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Red Hat Text</vt:lpstr>
      <vt:lpstr>Calibri</vt:lpstr>
      <vt:lpstr>Wingdings 3</vt:lpstr>
      <vt:lpstr>Arial</vt:lpstr>
      <vt:lpstr>Wingdings</vt:lpstr>
      <vt:lpstr>Zilla Slab</vt:lpstr>
      <vt:lpstr>Courier New</vt:lpstr>
      <vt:lpstr>Hume template</vt:lpstr>
      <vt:lpstr>VALENCIÀ UNITAT 7</vt:lpstr>
      <vt:lpstr>LES LLETRES G I J</vt:lpstr>
      <vt:lpstr>LA NOVEL·LA</vt:lpstr>
      <vt:lpstr>Presentación de PowerPoint</vt:lpstr>
      <vt:lpstr>LA SINONÍMIA</vt:lpstr>
      <vt:lpstr>LES ORACIONS COMPOSTES COORDINADES</vt:lpstr>
      <vt:lpstr>Presentación de PowerPoint</vt:lpstr>
      <vt:lpstr>LES ORACIONS COMPOSTES SUBORDINADES</vt:lpstr>
      <vt:lpstr>Presentación de PowerPoint</vt:lpstr>
      <vt:lpstr>HISTÒRIA DE LA LLENGUA (II): s.XV-XIX</vt:lpstr>
      <vt:lpstr>Presentación de PowerPoint</vt:lpstr>
      <vt:lpstr>LA DECADÈNCIA (s.XV-XVIII)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VALENCIÀ UNITAT 7</dc:title>
  <cp:lastModifiedBy>Eva Arnau</cp:lastModifiedBy>
  <cp:revision>30</cp:revision>
  <dcterms:modified xsi:type="dcterms:W3CDTF">2022-04-23T00:19:51Z</dcterms:modified>
</cp:coreProperties>
</file>