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1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</p:sldIdLst>
  <p:sldSz cx="9144000" cy="5143500" type="screen16x9"/>
  <p:notesSz cx="6858000" cy="9144000"/>
  <p:embeddedFontLst>
    <p:embeddedFont>
      <p:font typeface="Abril Fatface" panose="020B0604020202020204" charset="0"/>
      <p:regular r:id="rId12"/>
    </p:embeddedFont>
    <p:embeddedFont>
      <p:font typeface="Merriweather Light" panose="020B0604020202020204" charset="0"/>
      <p:regular r:id="rId13"/>
      <p:bold r:id="rId14"/>
      <p:italic r:id="rId15"/>
      <p:boldItalic r:id="rId16"/>
    </p:embeddedFont>
    <p:embeddedFont>
      <p:font typeface="Vidaloka" panose="020B0604020202020204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7F5CED5-A3C9-4A29-B586-7CEECA0D5E5E}">
  <a:tblStyle styleId="{67F5CED5-A3C9-4A29-B586-7CEECA0D5E5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8A67BEF-97A4-4A34-92A8-B4A8506E036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3D8BC4-8848-4B9F-B267-A84FF5798A09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0F656650-61C5-4EA6-A7BD-7F36AA11B418}">
      <dgm:prSet phldrT="[Texto]"/>
      <dgm:spPr/>
      <dgm:t>
        <a:bodyPr/>
        <a:lstStyle/>
        <a:p>
          <a:r>
            <a:rPr lang="es-ES" sz="1000" b="1"/>
            <a:t>Tratados:</a:t>
          </a:r>
        </a:p>
      </dgm:t>
    </dgm:pt>
    <dgm:pt modelId="{66066A9D-E3F2-416B-A5D0-6319828AD304}" type="parTrans" cxnId="{BF6DCE62-DFF5-4543-BE9D-C0CBD7711F84}">
      <dgm:prSet/>
      <dgm:spPr/>
      <dgm:t>
        <a:bodyPr/>
        <a:lstStyle/>
        <a:p>
          <a:endParaRPr lang="es-ES"/>
        </a:p>
      </dgm:t>
    </dgm:pt>
    <dgm:pt modelId="{EB4F14B7-F93E-4570-A76E-224F7DC88184}" type="sibTrans" cxnId="{BF6DCE62-DFF5-4543-BE9D-C0CBD7711F84}">
      <dgm:prSet/>
      <dgm:spPr/>
      <dgm:t>
        <a:bodyPr/>
        <a:lstStyle/>
        <a:p>
          <a:endParaRPr lang="es-ES"/>
        </a:p>
      </dgm:t>
    </dgm:pt>
    <dgm:pt modelId="{49BBC121-3B5E-43B9-8421-2477919BDBCB}">
      <dgm:prSet phldrT="[Texto]"/>
      <dgm:spPr/>
      <dgm:t>
        <a:bodyPr/>
        <a:lstStyle/>
        <a:p>
          <a:r>
            <a:rPr lang="es-ES" b="1"/>
            <a:t>Prólogo:</a:t>
          </a:r>
        </a:p>
      </dgm:t>
    </dgm:pt>
    <dgm:pt modelId="{2043EA03-6079-4708-8B44-0CD30E197253}" type="parTrans" cxnId="{67937DC2-E0A6-4550-AACB-6ED22738599D}">
      <dgm:prSet/>
      <dgm:spPr/>
      <dgm:t>
        <a:bodyPr/>
        <a:lstStyle/>
        <a:p>
          <a:endParaRPr lang="es-ES"/>
        </a:p>
      </dgm:t>
    </dgm:pt>
    <dgm:pt modelId="{69366846-882C-4D28-A865-37F4B8BAE729}" type="sibTrans" cxnId="{67937DC2-E0A6-4550-AACB-6ED22738599D}">
      <dgm:prSet/>
      <dgm:spPr/>
      <dgm:t>
        <a:bodyPr/>
        <a:lstStyle/>
        <a:p>
          <a:endParaRPr lang="es-ES"/>
        </a:p>
      </dgm:t>
    </dgm:pt>
    <dgm:pt modelId="{5B6AC1CF-3798-4D2F-A0D2-BA7305092A8E}">
      <dgm:prSet phldrT="[Texto]"/>
      <dgm:spPr/>
      <dgm:t>
        <a:bodyPr/>
        <a:lstStyle/>
        <a:p>
          <a:r>
            <a:rPr lang="es-ES" b="1"/>
            <a:t>Estructura circular:</a:t>
          </a:r>
          <a:r>
            <a:rPr lang="es-ES" b="0"/>
            <a:t> del tratado 7 se pasa al prólogo y al revés (no tiene fin)</a:t>
          </a:r>
          <a:endParaRPr lang="es-ES" b="1"/>
        </a:p>
      </dgm:t>
    </dgm:pt>
    <dgm:pt modelId="{1FF38B52-9B60-4948-951F-1B3072E65F8A}" type="parTrans" cxnId="{BB91B2A4-7605-4182-8206-7E0BB7D1E46C}">
      <dgm:prSet/>
      <dgm:spPr/>
      <dgm:t>
        <a:bodyPr/>
        <a:lstStyle/>
        <a:p>
          <a:endParaRPr lang="es-ES"/>
        </a:p>
      </dgm:t>
    </dgm:pt>
    <dgm:pt modelId="{E99BAF7C-58FA-4C9F-9D1E-EEF3C08FA0C5}" type="sibTrans" cxnId="{BB91B2A4-7605-4182-8206-7E0BB7D1E46C}">
      <dgm:prSet/>
      <dgm:spPr/>
      <dgm:t>
        <a:bodyPr/>
        <a:lstStyle/>
        <a:p>
          <a:endParaRPr lang="es-ES"/>
        </a:p>
      </dgm:t>
    </dgm:pt>
    <dgm:pt modelId="{85691654-8D73-4708-B028-119507AEEC13}">
      <dgm:prSet custT="1"/>
      <dgm:spPr/>
      <dgm:t>
        <a:bodyPr/>
        <a:lstStyle/>
        <a:p>
          <a:r>
            <a:rPr lang="es-ES" sz="900" b="0"/>
            <a:t>servicio con los 7 amos (ciego, cura, hidalgo, fraile de la Merced, buldero, maestro de pintar panderos, capellán)</a:t>
          </a:r>
        </a:p>
      </dgm:t>
    </dgm:pt>
    <dgm:pt modelId="{26CACF04-0890-463A-98F4-9A51AD34CC24}" type="parTrans" cxnId="{3A8E6DE4-605F-47C0-8B35-00717BD0BF62}">
      <dgm:prSet/>
      <dgm:spPr/>
      <dgm:t>
        <a:bodyPr/>
        <a:lstStyle/>
        <a:p>
          <a:endParaRPr lang="es-ES"/>
        </a:p>
      </dgm:t>
    </dgm:pt>
    <dgm:pt modelId="{80456C2D-4C8F-4635-A91E-2206DC5D17B5}" type="sibTrans" cxnId="{3A8E6DE4-605F-47C0-8B35-00717BD0BF62}">
      <dgm:prSet/>
      <dgm:spPr/>
      <dgm:t>
        <a:bodyPr/>
        <a:lstStyle/>
        <a:p>
          <a:endParaRPr lang="es-ES"/>
        </a:p>
      </dgm:t>
    </dgm:pt>
    <dgm:pt modelId="{6AFC5C43-B9C0-4462-BD88-03655CEAFE28}">
      <dgm:prSet custT="1"/>
      <dgm:spPr/>
      <dgm:t>
        <a:bodyPr/>
        <a:lstStyle/>
        <a:p>
          <a:r>
            <a:rPr lang="es-ES" sz="900" b="1"/>
            <a:t>profesiones</a:t>
          </a:r>
          <a:r>
            <a:rPr lang="es-ES" sz="900" b="0"/>
            <a:t>: mozo – aguador – alguacil – pregonero de vinos</a:t>
          </a:r>
          <a:endParaRPr lang="es-ES" sz="900" b="1"/>
        </a:p>
      </dgm:t>
    </dgm:pt>
    <dgm:pt modelId="{4A3A4F85-5D75-451D-927B-3F40A6B7381F}" type="parTrans" cxnId="{2E002200-47A8-4D62-BDD8-7E5BDE489C13}">
      <dgm:prSet/>
      <dgm:spPr/>
      <dgm:t>
        <a:bodyPr/>
        <a:lstStyle/>
        <a:p>
          <a:endParaRPr lang="es-ES"/>
        </a:p>
      </dgm:t>
    </dgm:pt>
    <dgm:pt modelId="{DB8DA1CA-D368-4E50-BEB1-94398D57FDD0}" type="sibTrans" cxnId="{2E002200-47A8-4D62-BDD8-7E5BDE489C13}">
      <dgm:prSet/>
      <dgm:spPr/>
      <dgm:t>
        <a:bodyPr/>
        <a:lstStyle/>
        <a:p>
          <a:endParaRPr lang="es-ES"/>
        </a:p>
      </dgm:t>
    </dgm:pt>
    <dgm:pt modelId="{DF1BC1CF-7297-49E7-8824-9AB32F4B919E}">
      <dgm:prSet phldrT="[Texto]"/>
      <dgm:spPr/>
      <dgm:t>
        <a:bodyPr/>
        <a:lstStyle/>
        <a:p>
          <a:r>
            <a:rPr lang="es-ES" b="0"/>
            <a:t>intención moralizante</a:t>
          </a:r>
        </a:p>
      </dgm:t>
    </dgm:pt>
    <dgm:pt modelId="{FF87DDD5-8B58-4E17-A64A-1A0D1F17F11C}" type="parTrans" cxnId="{1E270FD8-66AB-48BD-8514-99F8E8553BDD}">
      <dgm:prSet/>
      <dgm:spPr/>
      <dgm:t>
        <a:bodyPr/>
        <a:lstStyle/>
        <a:p>
          <a:endParaRPr lang="es-ES"/>
        </a:p>
      </dgm:t>
    </dgm:pt>
    <dgm:pt modelId="{9FF80226-5B43-4F82-91AA-8327EE8B6FC7}" type="sibTrans" cxnId="{1E270FD8-66AB-48BD-8514-99F8E8553BDD}">
      <dgm:prSet/>
      <dgm:spPr/>
      <dgm:t>
        <a:bodyPr/>
        <a:lstStyle/>
        <a:p>
          <a:endParaRPr lang="es-ES"/>
        </a:p>
      </dgm:t>
    </dgm:pt>
    <dgm:pt modelId="{35046ACD-EF6D-4ADE-AAEC-9E00A9E5FBEE}">
      <dgm:prSet phldrT="[Texto]"/>
      <dgm:spPr/>
      <dgm:t>
        <a:bodyPr/>
        <a:lstStyle/>
        <a:p>
          <a:r>
            <a:rPr lang="es-ES" b="0"/>
            <a:t>Lázaro justifica que es un hombre hecho a sí mismo (superación adversidades)</a:t>
          </a:r>
        </a:p>
      </dgm:t>
    </dgm:pt>
    <dgm:pt modelId="{0CD2EF4D-32AB-4289-97AA-66177DC10F00}" type="parTrans" cxnId="{6A193C99-E656-4A1E-B955-74BE38814FCE}">
      <dgm:prSet/>
      <dgm:spPr/>
      <dgm:t>
        <a:bodyPr/>
        <a:lstStyle/>
        <a:p>
          <a:endParaRPr lang="es-ES"/>
        </a:p>
      </dgm:t>
    </dgm:pt>
    <dgm:pt modelId="{3416C8E5-BF10-4308-ACAB-FEC81F39EF89}" type="sibTrans" cxnId="{6A193C99-E656-4A1E-B955-74BE38814FCE}">
      <dgm:prSet/>
      <dgm:spPr/>
      <dgm:t>
        <a:bodyPr/>
        <a:lstStyle/>
        <a:p>
          <a:endParaRPr lang="es-ES"/>
        </a:p>
      </dgm:t>
    </dgm:pt>
    <dgm:pt modelId="{72723986-95BF-498F-9AD2-84034E956B5B}">
      <dgm:prSet phldrT="[Texto]"/>
      <dgm:spPr/>
      <dgm:t>
        <a:bodyPr/>
        <a:lstStyle/>
        <a:p>
          <a:r>
            <a:rPr lang="es-ES" b="0"/>
            <a:t>se alude al receptor interno “Vuestra Merced”</a:t>
          </a:r>
        </a:p>
      </dgm:t>
    </dgm:pt>
    <dgm:pt modelId="{E8FFB6B1-ACAB-4214-A242-2F60DAF0DDBB}" type="parTrans" cxnId="{700C3B6B-BC28-4FE6-9A16-8B2BE98A0300}">
      <dgm:prSet/>
      <dgm:spPr/>
      <dgm:t>
        <a:bodyPr/>
        <a:lstStyle/>
        <a:p>
          <a:endParaRPr lang="es-ES"/>
        </a:p>
      </dgm:t>
    </dgm:pt>
    <dgm:pt modelId="{C51CEF38-F298-4F78-898D-3909EA14F076}" type="sibTrans" cxnId="{700C3B6B-BC28-4FE6-9A16-8B2BE98A0300}">
      <dgm:prSet/>
      <dgm:spPr/>
      <dgm:t>
        <a:bodyPr/>
        <a:lstStyle/>
        <a:p>
          <a:endParaRPr lang="es-ES"/>
        </a:p>
      </dgm:t>
    </dgm:pt>
    <dgm:pt modelId="{17376398-2417-494B-B245-306E95AFE752}">
      <dgm:prSet/>
      <dgm:spPr/>
      <dgm:t>
        <a:bodyPr/>
        <a:lstStyle/>
        <a:p>
          <a:r>
            <a:rPr lang="es-ES" b="1"/>
            <a:t>A lo largo de los tratados:</a:t>
          </a:r>
        </a:p>
      </dgm:t>
    </dgm:pt>
    <dgm:pt modelId="{F0533BD1-1639-40CF-B351-5FB488544EAA}" type="parTrans" cxnId="{B36D5347-2CD7-423A-84AA-245A635D9079}">
      <dgm:prSet/>
      <dgm:spPr/>
      <dgm:t>
        <a:bodyPr/>
        <a:lstStyle/>
        <a:p>
          <a:endParaRPr lang="es-ES"/>
        </a:p>
      </dgm:t>
    </dgm:pt>
    <dgm:pt modelId="{4941374A-E917-4C83-99ED-F63EF2E141FD}" type="sibTrans" cxnId="{B36D5347-2CD7-423A-84AA-245A635D9079}">
      <dgm:prSet/>
      <dgm:spPr/>
      <dgm:t>
        <a:bodyPr/>
        <a:lstStyle/>
        <a:p>
          <a:endParaRPr lang="es-ES"/>
        </a:p>
      </dgm:t>
    </dgm:pt>
    <dgm:pt modelId="{04AD2D95-88EB-44D2-8394-E5A729663384}">
      <dgm:prSet/>
      <dgm:spPr/>
      <dgm:t>
        <a:bodyPr/>
        <a:lstStyle/>
        <a:p>
          <a:r>
            <a:rPr lang="es-ES" b="0"/>
            <a:t>recurrencias (alusión al ascenso, al vino, persecución de la justicia, cuernos...)</a:t>
          </a:r>
          <a:br>
            <a:rPr lang="es-ES" b="0"/>
          </a:br>
          <a:r>
            <a:rPr lang="es-ES" b="0"/>
            <a:t>    </a:t>
          </a:r>
          <a:r>
            <a:rPr lang="es-ES" b="0">
              <a:sym typeface="Wingdings" panose="05000000000000000000" pitchFamily="2" charset="2"/>
            </a:rPr>
            <a:t> </a:t>
          </a:r>
          <a:r>
            <a:rPr lang="es-ES" b="1">
              <a:sym typeface="Wingdings" panose="05000000000000000000" pitchFamily="2" charset="2"/>
            </a:rPr>
            <a:t>unen episodios</a:t>
          </a:r>
          <a:br>
            <a:rPr lang="es-ES" b="0">
              <a:sym typeface="Wingdings" panose="05000000000000000000" pitchFamily="2" charset="2"/>
            </a:rPr>
          </a:br>
          <a:r>
            <a:rPr lang="es-ES" b="0">
              <a:sym typeface="Wingdings" panose="05000000000000000000" pitchFamily="2" charset="2"/>
            </a:rPr>
            <a:t>     explican la </a:t>
          </a:r>
          <a:r>
            <a:rPr lang="es-ES" b="1">
              <a:sym typeface="Wingdings" panose="05000000000000000000" pitchFamily="2" charset="2"/>
            </a:rPr>
            <a:t>evolución</a:t>
          </a:r>
          <a:r>
            <a:rPr lang="es-ES" b="0">
              <a:sym typeface="Wingdings" panose="05000000000000000000" pitchFamily="2" charset="2"/>
            </a:rPr>
            <a:t> y </a:t>
          </a:r>
          <a:r>
            <a:rPr lang="es-ES" b="1">
              <a:sym typeface="Wingdings" panose="05000000000000000000" pitchFamily="2" charset="2"/>
            </a:rPr>
            <a:t>madurez</a:t>
          </a:r>
          <a:r>
            <a:rPr lang="es-ES" b="0">
              <a:sym typeface="Wingdings" panose="05000000000000000000" pitchFamily="2" charset="2"/>
            </a:rPr>
            <a:t> del personaje</a:t>
          </a:r>
          <a:endParaRPr lang="es-ES" b="0"/>
        </a:p>
      </dgm:t>
    </dgm:pt>
    <dgm:pt modelId="{7D070972-E05C-46B7-BEFB-72FA861D27FF}" type="parTrans" cxnId="{81B5397D-B869-40AD-A888-3BD305D3ECCD}">
      <dgm:prSet/>
      <dgm:spPr/>
      <dgm:t>
        <a:bodyPr/>
        <a:lstStyle/>
        <a:p>
          <a:endParaRPr lang="es-ES"/>
        </a:p>
      </dgm:t>
    </dgm:pt>
    <dgm:pt modelId="{7D88D24D-E181-4180-8ECC-04389E09E9FB}" type="sibTrans" cxnId="{81B5397D-B869-40AD-A888-3BD305D3ECCD}">
      <dgm:prSet/>
      <dgm:spPr/>
      <dgm:t>
        <a:bodyPr/>
        <a:lstStyle/>
        <a:p>
          <a:endParaRPr lang="es-ES"/>
        </a:p>
      </dgm:t>
    </dgm:pt>
    <dgm:pt modelId="{4FF4AE5A-5925-46FF-82B6-B85A302386A6}" type="pres">
      <dgm:prSet presAssocID="{843D8BC4-8848-4B9F-B267-A84FF5798A09}" presName="CompostProcess" presStyleCnt="0">
        <dgm:presLayoutVars>
          <dgm:dir/>
          <dgm:resizeHandles val="exact"/>
        </dgm:presLayoutVars>
      </dgm:prSet>
      <dgm:spPr/>
    </dgm:pt>
    <dgm:pt modelId="{3944D403-A925-408A-A0CA-00AE9E838D11}" type="pres">
      <dgm:prSet presAssocID="{843D8BC4-8848-4B9F-B267-A84FF5798A09}" presName="arrow" presStyleLbl="bgShp" presStyleIdx="0" presStyleCnt="1"/>
      <dgm:spPr/>
    </dgm:pt>
    <dgm:pt modelId="{A87B81E9-7B2B-4623-BF91-32606DC62B88}" type="pres">
      <dgm:prSet presAssocID="{843D8BC4-8848-4B9F-B267-A84FF5798A09}" presName="linearProcess" presStyleCnt="0"/>
      <dgm:spPr/>
    </dgm:pt>
    <dgm:pt modelId="{02459087-4278-4D9F-A590-6B47F371134E}" type="pres">
      <dgm:prSet presAssocID="{0F656650-61C5-4EA6-A7BD-7F36AA11B418}" presName="textNode" presStyleLbl="node1" presStyleIdx="0" presStyleCnt="4" custScaleY="126917">
        <dgm:presLayoutVars>
          <dgm:bulletEnabled val="1"/>
        </dgm:presLayoutVars>
      </dgm:prSet>
      <dgm:spPr/>
    </dgm:pt>
    <dgm:pt modelId="{7395014A-8E4E-4A0B-87BF-8EAB2FF365C0}" type="pres">
      <dgm:prSet presAssocID="{EB4F14B7-F93E-4570-A76E-224F7DC88184}" presName="sibTrans" presStyleCnt="0"/>
      <dgm:spPr/>
    </dgm:pt>
    <dgm:pt modelId="{36E5F354-738F-44EA-8359-382CFA94442D}" type="pres">
      <dgm:prSet presAssocID="{17376398-2417-494B-B245-306E95AFE752}" presName="textNode" presStyleLbl="node1" presStyleIdx="1" presStyleCnt="4" custScaleY="129276">
        <dgm:presLayoutVars>
          <dgm:bulletEnabled val="1"/>
        </dgm:presLayoutVars>
      </dgm:prSet>
      <dgm:spPr/>
    </dgm:pt>
    <dgm:pt modelId="{879BDC41-5D77-4E66-BD50-95C6682B7DFC}" type="pres">
      <dgm:prSet presAssocID="{4941374A-E917-4C83-99ED-F63EF2E141FD}" presName="sibTrans" presStyleCnt="0"/>
      <dgm:spPr/>
    </dgm:pt>
    <dgm:pt modelId="{C8D4BF8B-D8AD-4B28-9006-0F2CC1240C20}" type="pres">
      <dgm:prSet presAssocID="{49BBC121-3B5E-43B9-8421-2477919BDBCB}" presName="textNode" presStyleLbl="node1" presStyleIdx="2" presStyleCnt="4" custScaleY="126917">
        <dgm:presLayoutVars>
          <dgm:bulletEnabled val="1"/>
        </dgm:presLayoutVars>
      </dgm:prSet>
      <dgm:spPr/>
    </dgm:pt>
    <dgm:pt modelId="{D8CC9800-FCB4-4A36-BA6C-FB07A7BDA369}" type="pres">
      <dgm:prSet presAssocID="{69366846-882C-4D28-A865-37F4B8BAE729}" presName="sibTrans" presStyleCnt="0"/>
      <dgm:spPr/>
    </dgm:pt>
    <dgm:pt modelId="{F50C53F5-EEAB-4CCB-B8F0-F74F2C0D6607}" type="pres">
      <dgm:prSet presAssocID="{5B6AC1CF-3798-4D2F-A0D2-BA7305092A8E}" presName="textNode" presStyleLbl="node1" presStyleIdx="3" presStyleCnt="4" custScaleY="122198">
        <dgm:presLayoutVars>
          <dgm:bulletEnabled val="1"/>
        </dgm:presLayoutVars>
      </dgm:prSet>
      <dgm:spPr/>
    </dgm:pt>
  </dgm:ptLst>
  <dgm:cxnLst>
    <dgm:cxn modelId="{2E002200-47A8-4D62-BDD8-7E5BDE489C13}" srcId="{0F656650-61C5-4EA6-A7BD-7F36AA11B418}" destId="{6AFC5C43-B9C0-4462-BD88-03655CEAFE28}" srcOrd="1" destOrd="0" parTransId="{4A3A4F85-5D75-451D-927B-3F40A6B7381F}" sibTransId="{DB8DA1CA-D368-4E50-BEB1-94398D57FDD0}"/>
    <dgm:cxn modelId="{E836CF1B-C5A2-4C23-9F32-6FFD45AD768B}" type="presOf" srcId="{0F656650-61C5-4EA6-A7BD-7F36AA11B418}" destId="{02459087-4278-4D9F-A590-6B47F371134E}" srcOrd="0" destOrd="0" presId="urn:microsoft.com/office/officeart/2005/8/layout/hProcess9"/>
    <dgm:cxn modelId="{BF6DCE62-DFF5-4543-BE9D-C0CBD7711F84}" srcId="{843D8BC4-8848-4B9F-B267-A84FF5798A09}" destId="{0F656650-61C5-4EA6-A7BD-7F36AA11B418}" srcOrd="0" destOrd="0" parTransId="{66066A9D-E3F2-416B-A5D0-6319828AD304}" sibTransId="{EB4F14B7-F93E-4570-A76E-224F7DC88184}"/>
    <dgm:cxn modelId="{B36D5347-2CD7-423A-84AA-245A635D9079}" srcId="{843D8BC4-8848-4B9F-B267-A84FF5798A09}" destId="{17376398-2417-494B-B245-306E95AFE752}" srcOrd="1" destOrd="0" parTransId="{F0533BD1-1639-40CF-B351-5FB488544EAA}" sibTransId="{4941374A-E917-4C83-99ED-F63EF2E141FD}"/>
    <dgm:cxn modelId="{6D0ED369-1116-462A-ABEC-ABE9DD32BF96}" type="presOf" srcId="{DF1BC1CF-7297-49E7-8824-9AB32F4B919E}" destId="{C8D4BF8B-D8AD-4B28-9006-0F2CC1240C20}" srcOrd="0" destOrd="1" presId="urn:microsoft.com/office/officeart/2005/8/layout/hProcess9"/>
    <dgm:cxn modelId="{700C3B6B-BC28-4FE6-9A16-8B2BE98A0300}" srcId="{49BBC121-3B5E-43B9-8421-2477919BDBCB}" destId="{72723986-95BF-498F-9AD2-84034E956B5B}" srcOrd="2" destOrd="0" parTransId="{E8FFB6B1-ACAB-4214-A242-2F60DAF0DDBB}" sibTransId="{C51CEF38-F298-4F78-898D-3909EA14F076}"/>
    <dgm:cxn modelId="{81B5397D-B869-40AD-A888-3BD305D3ECCD}" srcId="{17376398-2417-494B-B245-306E95AFE752}" destId="{04AD2D95-88EB-44D2-8394-E5A729663384}" srcOrd="0" destOrd="0" parTransId="{7D070972-E05C-46B7-BEFB-72FA861D27FF}" sibTransId="{7D88D24D-E181-4180-8ECC-04389E09E9FB}"/>
    <dgm:cxn modelId="{FFCD348A-C599-442D-9CD6-17F855A6D1F4}" type="presOf" srcId="{5B6AC1CF-3798-4D2F-A0D2-BA7305092A8E}" destId="{F50C53F5-EEAB-4CCB-B8F0-F74F2C0D6607}" srcOrd="0" destOrd="0" presId="urn:microsoft.com/office/officeart/2005/8/layout/hProcess9"/>
    <dgm:cxn modelId="{3004DA94-6E6D-4D6B-A53C-FBD82A12B49E}" type="presOf" srcId="{49BBC121-3B5E-43B9-8421-2477919BDBCB}" destId="{C8D4BF8B-D8AD-4B28-9006-0F2CC1240C20}" srcOrd="0" destOrd="0" presId="urn:microsoft.com/office/officeart/2005/8/layout/hProcess9"/>
    <dgm:cxn modelId="{6E20AE95-18A3-4DED-8657-258BCBE9F3B1}" type="presOf" srcId="{85691654-8D73-4708-B028-119507AEEC13}" destId="{02459087-4278-4D9F-A590-6B47F371134E}" srcOrd="0" destOrd="1" presId="urn:microsoft.com/office/officeart/2005/8/layout/hProcess9"/>
    <dgm:cxn modelId="{6A193C99-E656-4A1E-B955-74BE38814FCE}" srcId="{49BBC121-3B5E-43B9-8421-2477919BDBCB}" destId="{35046ACD-EF6D-4ADE-AAEC-9E00A9E5FBEE}" srcOrd="1" destOrd="0" parTransId="{0CD2EF4D-32AB-4289-97AA-66177DC10F00}" sibTransId="{3416C8E5-BF10-4308-ACAB-FEC81F39EF89}"/>
    <dgm:cxn modelId="{BB91B2A4-7605-4182-8206-7E0BB7D1E46C}" srcId="{843D8BC4-8848-4B9F-B267-A84FF5798A09}" destId="{5B6AC1CF-3798-4D2F-A0D2-BA7305092A8E}" srcOrd="3" destOrd="0" parTransId="{1FF38B52-9B60-4948-951F-1B3072E65F8A}" sibTransId="{E99BAF7C-58FA-4C9F-9D1E-EEF3C08FA0C5}"/>
    <dgm:cxn modelId="{C6ACCAA8-1A7D-4F25-84AD-4AAB14733EE6}" type="presOf" srcId="{6AFC5C43-B9C0-4462-BD88-03655CEAFE28}" destId="{02459087-4278-4D9F-A590-6B47F371134E}" srcOrd="0" destOrd="2" presId="urn:microsoft.com/office/officeart/2005/8/layout/hProcess9"/>
    <dgm:cxn modelId="{448E77B3-3196-4E17-A676-A637931C4915}" type="presOf" srcId="{72723986-95BF-498F-9AD2-84034E956B5B}" destId="{C8D4BF8B-D8AD-4B28-9006-0F2CC1240C20}" srcOrd="0" destOrd="3" presId="urn:microsoft.com/office/officeart/2005/8/layout/hProcess9"/>
    <dgm:cxn modelId="{67937DC2-E0A6-4550-AACB-6ED22738599D}" srcId="{843D8BC4-8848-4B9F-B267-A84FF5798A09}" destId="{49BBC121-3B5E-43B9-8421-2477919BDBCB}" srcOrd="2" destOrd="0" parTransId="{2043EA03-6079-4708-8B44-0CD30E197253}" sibTransId="{69366846-882C-4D28-A865-37F4B8BAE729}"/>
    <dgm:cxn modelId="{1E270FD8-66AB-48BD-8514-99F8E8553BDD}" srcId="{49BBC121-3B5E-43B9-8421-2477919BDBCB}" destId="{DF1BC1CF-7297-49E7-8824-9AB32F4B919E}" srcOrd="0" destOrd="0" parTransId="{FF87DDD5-8B58-4E17-A64A-1A0D1F17F11C}" sibTransId="{9FF80226-5B43-4F82-91AA-8327EE8B6FC7}"/>
    <dgm:cxn modelId="{55E242DC-30D6-4426-9B66-992B4BF795F5}" type="presOf" srcId="{35046ACD-EF6D-4ADE-AAEC-9E00A9E5FBEE}" destId="{C8D4BF8B-D8AD-4B28-9006-0F2CC1240C20}" srcOrd="0" destOrd="2" presId="urn:microsoft.com/office/officeart/2005/8/layout/hProcess9"/>
    <dgm:cxn modelId="{C7B37EDC-20A9-4C02-85C1-39D6A64EDA9D}" type="presOf" srcId="{843D8BC4-8848-4B9F-B267-A84FF5798A09}" destId="{4FF4AE5A-5925-46FF-82B6-B85A302386A6}" srcOrd="0" destOrd="0" presId="urn:microsoft.com/office/officeart/2005/8/layout/hProcess9"/>
    <dgm:cxn modelId="{3A8E6DE4-605F-47C0-8B35-00717BD0BF62}" srcId="{0F656650-61C5-4EA6-A7BD-7F36AA11B418}" destId="{85691654-8D73-4708-B028-119507AEEC13}" srcOrd="0" destOrd="0" parTransId="{26CACF04-0890-463A-98F4-9A51AD34CC24}" sibTransId="{80456C2D-4C8F-4635-A91E-2206DC5D17B5}"/>
    <dgm:cxn modelId="{9808FBE7-65EA-403A-898C-7DDB254AAEF0}" type="presOf" srcId="{04AD2D95-88EB-44D2-8394-E5A729663384}" destId="{36E5F354-738F-44EA-8359-382CFA94442D}" srcOrd="0" destOrd="1" presId="urn:microsoft.com/office/officeart/2005/8/layout/hProcess9"/>
    <dgm:cxn modelId="{4BDAD7ED-6BC0-4143-B2E1-9F3FE3C20F39}" type="presOf" srcId="{17376398-2417-494B-B245-306E95AFE752}" destId="{36E5F354-738F-44EA-8359-382CFA94442D}" srcOrd="0" destOrd="0" presId="urn:microsoft.com/office/officeart/2005/8/layout/hProcess9"/>
    <dgm:cxn modelId="{DB69D333-CF4E-4D7C-AD2D-3F5F24D05429}" type="presParOf" srcId="{4FF4AE5A-5925-46FF-82B6-B85A302386A6}" destId="{3944D403-A925-408A-A0CA-00AE9E838D11}" srcOrd="0" destOrd="0" presId="urn:microsoft.com/office/officeart/2005/8/layout/hProcess9"/>
    <dgm:cxn modelId="{BED28185-DFD3-4D73-90AA-C4ABF4A35748}" type="presParOf" srcId="{4FF4AE5A-5925-46FF-82B6-B85A302386A6}" destId="{A87B81E9-7B2B-4623-BF91-32606DC62B88}" srcOrd="1" destOrd="0" presId="urn:microsoft.com/office/officeart/2005/8/layout/hProcess9"/>
    <dgm:cxn modelId="{0ABDBFAA-3EC1-4041-8A87-AE1B4A515B6B}" type="presParOf" srcId="{A87B81E9-7B2B-4623-BF91-32606DC62B88}" destId="{02459087-4278-4D9F-A590-6B47F371134E}" srcOrd="0" destOrd="0" presId="urn:microsoft.com/office/officeart/2005/8/layout/hProcess9"/>
    <dgm:cxn modelId="{858AE941-5184-4CE9-9AD0-A464B546F28E}" type="presParOf" srcId="{A87B81E9-7B2B-4623-BF91-32606DC62B88}" destId="{7395014A-8E4E-4A0B-87BF-8EAB2FF365C0}" srcOrd="1" destOrd="0" presId="urn:microsoft.com/office/officeart/2005/8/layout/hProcess9"/>
    <dgm:cxn modelId="{12CC9CAE-B497-4868-B98B-DDE51091F189}" type="presParOf" srcId="{A87B81E9-7B2B-4623-BF91-32606DC62B88}" destId="{36E5F354-738F-44EA-8359-382CFA94442D}" srcOrd="2" destOrd="0" presId="urn:microsoft.com/office/officeart/2005/8/layout/hProcess9"/>
    <dgm:cxn modelId="{09289142-7FAC-4A09-A5A7-848E250F3A2B}" type="presParOf" srcId="{A87B81E9-7B2B-4623-BF91-32606DC62B88}" destId="{879BDC41-5D77-4E66-BD50-95C6682B7DFC}" srcOrd="3" destOrd="0" presId="urn:microsoft.com/office/officeart/2005/8/layout/hProcess9"/>
    <dgm:cxn modelId="{21C6C0E1-567F-48BC-925C-58D030FD562A}" type="presParOf" srcId="{A87B81E9-7B2B-4623-BF91-32606DC62B88}" destId="{C8D4BF8B-D8AD-4B28-9006-0F2CC1240C20}" srcOrd="4" destOrd="0" presId="urn:microsoft.com/office/officeart/2005/8/layout/hProcess9"/>
    <dgm:cxn modelId="{9751B12A-E807-427E-A00C-229E5F115700}" type="presParOf" srcId="{A87B81E9-7B2B-4623-BF91-32606DC62B88}" destId="{D8CC9800-FCB4-4A36-BA6C-FB07A7BDA369}" srcOrd="5" destOrd="0" presId="urn:microsoft.com/office/officeart/2005/8/layout/hProcess9"/>
    <dgm:cxn modelId="{647689E5-6FD0-4FAD-8A36-68CF4E3BC31A}" type="presParOf" srcId="{A87B81E9-7B2B-4623-BF91-32606DC62B88}" destId="{F50C53F5-EEAB-4CCB-B8F0-F74F2C0D660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4D403-A925-408A-A0CA-00AE9E838D11}">
      <dsp:nvSpPr>
        <dsp:cNvPr id="0" name=""/>
        <dsp:cNvSpPr/>
      </dsp:nvSpPr>
      <dsp:spPr>
        <a:xfrm>
          <a:off x="545003" y="0"/>
          <a:ext cx="6176702" cy="293601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59087-4278-4D9F-A590-6B47F371134E}">
      <dsp:nvSpPr>
        <dsp:cNvPr id="0" name=""/>
        <dsp:cNvSpPr/>
      </dsp:nvSpPr>
      <dsp:spPr>
        <a:xfrm>
          <a:off x="3636" y="722745"/>
          <a:ext cx="1749261" cy="14905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/>
            <a:t>Tratados: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b="0" kern="1200"/>
            <a:t>servicio con los 7 amos (ciego, cura, hidalgo, fraile de la Merced, buldero, maestro de pintar panderos, capellán)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b="1" kern="1200"/>
            <a:t>profesiones</a:t>
          </a:r>
          <a:r>
            <a:rPr lang="es-ES" sz="900" b="0" kern="1200"/>
            <a:t>: mozo – aguador – alguacil – pregonero de vinos</a:t>
          </a:r>
          <a:endParaRPr lang="es-ES" sz="900" b="1" kern="1200"/>
        </a:p>
      </dsp:txBody>
      <dsp:txXfrm>
        <a:off x="76397" y="795506"/>
        <a:ext cx="1603739" cy="1344996"/>
      </dsp:txXfrm>
    </dsp:sp>
    <dsp:sp modelId="{36E5F354-738F-44EA-8359-382CFA94442D}">
      <dsp:nvSpPr>
        <dsp:cNvPr id="0" name=""/>
        <dsp:cNvSpPr/>
      </dsp:nvSpPr>
      <dsp:spPr>
        <a:xfrm>
          <a:off x="1840361" y="708893"/>
          <a:ext cx="1749261" cy="1518222"/>
        </a:xfrm>
        <a:prstGeom prst="roundRect">
          <a:avLst/>
        </a:prstGeom>
        <a:solidFill>
          <a:schemeClr val="accent3">
            <a:hueOff val="-635769"/>
            <a:satOff val="-5413"/>
            <a:lumOff val="-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A lo largo de los tratados: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b="0" kern="1200"/>
            <a:t>recurrencias (alusión al ascenso, al vino, persecución de la justicia, cuernos...)</a:t>
          </a:r>
          <a:br>
            <a:rPr lang="es-ES" sz="900" b="0" kern="1200"/>
          </a:br>
          <a:r>
            <a:rPr lang="es-ES" sz="900" b="0" kern="1200"/>
            <a:t>    </a:t>
          </a:r>
          <a:r>
            <a:rPr lang="es-ES" sz="900" b="0" kern="1200">
              <a:sym typeface="Wingdings" panose="05000000000000000000" pitchFamily="2" charset="2"/>
            </a:rPr>
            <a:t> </a:t>
          </a:r>
          <a:r>
            <a:rPr lang="es-ES" sz="900" b="1" kern="1200">
              <a:sym typeface="Wingdings" panose="05000000000000000000" pitchFamily="2" charset="2"/>
            </a:rPr>
            <a:t>unen episodios</a:t>
          </a:r>
          <a:br>
            <a:rPr lang="es-ES" sz="900" b="0" kern="1200">
              <a:sym typeface="Wingdings" panose="05000000000000000000" pitchFamily="2" charset="2"/>
            </a:rPr>
          </a:br>
          <a:r>
            <a:rPr lang="es-ES" sz="900" b="0" kern="1200">
              <a:sym typeface="Wingdings" panose="05000000000000000000" pitchFamily="2" charset="2"/>
            </a:rPr>
            <a:t>     explican la </a:t>
          </a:r>
          <a:r>
            <a:rPr lang="es-ES" sz="900" b="1" kern="1200">
              <a:sym typeface="Wingdings" panose="05000000000000000000" pitchFamily="2" charset="2"/>
            </a:rPr>
            <a:t>evolución</a:t>
          </a:r>
          <a:r>
            <a:rPr lang="es-ES" sz="900" b="0" kern="1200">
              <a:sym typeface="Wingdings" panose="05000000000000000000" pitchFamily="2" charset="2"/>
            </a:rPr>
            <a:t> y </a:t>
          </a:r>
          <a:r>
            <a:rPr lang="es-ES" sz="900" b="1" kern="1200">
              <a:sym typeface="Wingdings" panose="05000000000000000000" pitchFamily="2" charset="2"/>
            </a:rPr>
            <a:t>madurez</a:t>
          </a:r>
          <a:r>
            <a:rPr lang="es-ES" sz="900" b="0" kern="1200">
              <a:sym typeface="Wingdings" panose="05000000000000000000" pitchFamily="2" charset="2"/>
            </a:rPr>
            <a:t> del personaje</a:t>
          </a:r>
          <a:endParaRPr lang="es-ES" sz="900" b="0" kern="1200"/>
        </a:p>
      </dsp:txBody>
      <dsp:txXfrm>
        <a:off x="1914474" y="783006"/>
        <a:ext cx="1601035" cy="1369996"/>
      </dsp:txXfrm>
    </dsp:sp>
    <dsp:sp modelId="{C8D4BF8B-D8AD-4B28-9006-0F2CC1240C20}">
      <dsp:nvSpPr>
        <dsp:cNvPr id="0" name=""/>
        <dsp:cNvSpPr/>
      </dsp:nvSpPr>
      <dsp:spPr>
        <a:xfrm>
          <a:off x="3677086" y="722745"/>
          <a:ext cx="1749261" cy="1490518"/>
        </a:xfrm>
        <a:prstGeom prst="roundRect">
          <a:avLst/>
        </a:prstGeom>
        <a:solidFill>
          <a:schemeClr val="accent3">
            <a:hueOff val="-1271537"/>
            <a:satOff val="-10826"/>
            <a:lumOff val="-2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Prólogo: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b="0" kern="1200"/>
            <a:t>intención moralizante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b="0" kern="1200"/>
            <a:t>Lázaro justifica que es un hombre hecho a sí mismo (superación adversidades)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b="0" kern="1200"/>
            <a:t>se alude al receptor interno “Vuestra Merced”</a:t>
          </a:r>
        </a:p>
      </dsp:txBody>
      <dsp:txXfrm>
        <a:off x="3749847" y="795506"/>
        <a:ext cx="1603739" cy="1344996"/>
      </dsp:txXfrm>
    </dsp:sp>
    <dsp:sp modelId="{F50C53F5-EEAB-4CCB-B8F0-F74F2C0D6607}">
      <dsp:nvSpPr>
        <dsp:cNvPr id="0" name=""/>
        <dsp:cNvSpPr/>
      </dsp:nvSpPr>
      <dsp:spPr>
        <a:xfrm>
          <a:off x="5513810" y="750455"/>
          <a:ext cx="1749261" cy="1435098"/>
        </a:xfrm>
        <a:prstGeom prst="roundRect">
          <a:avLst/>
        </a:prstGeom>
        <a:solidFill>
          <a:schemeClr val="accent3">
            <a:hueOff val="-1907306"/>
            <a:satOff val="-16239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Estructura circular:</a:t>
          </a:r>
          <a:r>
            <a:rPr lang="es-ES" sz="1100" b="0" kern="1200"/>
            <a:t> del tratado 7 se pasa al prólogo y al revés (no tiene fin)</a:t>
          </a:r>
          <a:endParaRPr lang="es-ES" sz="1100" b="1" kern="1200"/>
        </a:p>
      </dsp:txBody>
      <dsp:txXfrm>
        <a:off x="5583866" y="820511"/>
        <a:ext cx="1609149" cy="1294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gradFill>
          <a:gsLst>
            <a:gs pos="0">
              <a:schemeClr val="accent6"/>
            </a:gs>
            <a:gs pos="50000">
              <a:schemeClr val="accent5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517975" y="1257750"/>
            <a:ext cx="6108000" cy="2628000"/>
          </a:xfrm>
          <a:prstGeom prst="rect">
            <a:avLst/>
          </a:prstGeom>
          <a:effectLst>
            <a:outerShdw blurRad="85725" dist="19050" dir="5400000" algn="bl" rotWithShape="0">
              <a:schemeClr val="dk1">
                <a:alpha val="4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  <a:defRPr sz="4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5"/>
          <p:cNvGrpSpPr/>
          <p:nvPr/>
        </p:nvGrpSpPr>
        <p:grpSpPr>
          <a:xfrm>
            <a:off x="0" y="-4"/>
            <a:ext cx="9144000" cy="5143506"/>
            <a:chOff x="0" y="-4"/>
            <a:chExt cx="9144000" cy="5143506"/>
          </a:xfrm>
        </p:grpSpPr>
        <p:pic>
          <p:nvPicPr>
            <p:cNvPr id="29" name="Google Shape;29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0"/>
              <a:ext cx="9144000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Google Shape;30;p5"/>
            <p:cNvSpPr/>
            <p:nvPr/>
          </p:nvSpPr>
          <p:spPr>
            <a:xfrm>
              <a:off x="621650" y="621800"/>
              <a:ext cx="7908000" cy="3900300"/>
            </a:xfrm>
            <a:prstGeom prst="roundRect">
              <a:avLst>
                <a:gd name="adj" fmla="val 740"/>
              </a:avLst>
            </a:prstGeom>
            <a:solidFill>
              <a:schemeClr val="lt1"/>
            </a:solidFill>
            <a:ln>
              <a:noFill/>
            </a:ln>
            <a:effectLst>
              <a:outerShdw blurRad="214313" dist="38100" dir="5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31" name="Google Shape;31;p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2500" y="1944450"/>
              <a:ext cx="595725" cy="7536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Google Shape;32;p5"/>
            <p:cNvPicPr preferRelativeResize="0"/>
            <p:nvPr/>
          </p:nvPicPr>
          <p:blipFill rotWithShape="1">
            <a:blip r:embed="rId4">
              <a:alphaModFix/>
            </a:blip>
            <a:srcRect r="22480"/>
            <a:stretch/>
          </p:blipFill>
          <p:spPr>
            <a:xfrm>
              <a:off x="8047947" y="1912825"/>
              <a:ext cx="1096050" cy="1945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Google Shape;33;p5"/>
            <p:cNvPicPr preferRelativeResize="0"/>
            <p:nvPr/>
          </p:nvPicPr>
          <p:blipFill rotWithShape="1">
            <a:blip r:embed="rId5">
              <a:alphaModFix/>
            </a:blip>
            <a:srcRect t="40915"/>
            <a:stretch/>
          </p:blipFill>
          <p:spPr>
            <a:xfrm>
              <a:off x="787000" y="-4"/>
              <a:ext cx="1923550" cy="14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Google Shape;34;p5"/>
            <p:cNvPicPr preferRelativeResize="0"/>
            <p:nvPr/>
          </p:nvPicPr>
          <p:blipFill rotWithShape="1">
            <a:blip r:embed="rId6">
              <a:alphaModFix/>
            </a:blip>
            <a:srcRect b="27081"/>
            <a:stretch/>
          </p:blipFill>
          <p:spPr>
            <a:xfrm>
              <a:off x="215950" y="4149127"/>
              <a:ext cx="1902000" cy="9943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983075" y="621650"/>
            <a:ext cx="7177800" cy="77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983075" y="1452925"/>
            <a:ext cx="7177800" cy="267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4297650" y="4525025"/>
            <a:ext cx="5487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38" name="Google Shape;38;p5"/>
          <p:cNvGrpSpPr/>
          <p:nvPr/>
        </p:nvGrpSpPr>
        <p:grpSpPr>
          <a:xfrm>
            <a:off x="4172925" y="1213654"/>
            <a:ext cx="798150" cy="142397"/>
            <a:chOff x="4172925" y="1213654"/>
            <a:chExt cx="798150" cy="142397"/>
          </a:xfrm>
        </p:grpSpPr>
        <p:sp>
          <p:nvSpPr>
            <p:cNvPr id="39" name="Google Shape;39;p5"/>
            <p:cNvSpPr/>
            <p:nvPr/>
          </p:nvSpPr>
          <p:spPr>
            <a:xfrm>
              <a:off x="4478514" y="1213654"/>
              <a:ext cx="186973" cy="142397"/>
            </a:xfrm>
            <a:custGeom>
              <a:avLst/>
              <a:gdLst/>
              <a:ahLst/>
              <a:cxnLst/>
              <a:rect l="l" t="t" r="r" b="b"/>
              <a:pathLst>
                <a:path w="130979" h="99753" extrusionOk="0">
                  <a:moveTo>
                    <a:pt x="65345" y="92524"/>
                  </a:moveTo>
                  <a:lnTo>
                    <a:pt x="35275" y="99753"/>
                  </a:lnTo>
                  <a:lnTo>
                    <a:pt x="23131" y="94837"/>
                  </a:lnTo>
                  <a:lnTo>
                    <a:pt x="30648" y="87320"/>
                  </a:lnTo>
                  <a:lnTo>
                    <a:pt x="15035" y="84139"/>
                  </a:lnTo>
                  <a:lnTo>
                    <a:pt x="0" y="68526"/>
                  </a:lnTo>
                  <a:lnTo>
                    <a:pt x="21396" y="59562"/>
                  </a:lnTo>
                  <a:lnTo>
                    <a:pt x="13589" y="51177"/>
                  </a:lnTo>
                  <a:lnTo>
                    <a:pt x="10409" y="22842"/>
                  </a:lnTo>
                  <a:lnTo>
                    <a:pt x="37588" y="26312"/>
                  </a:lnTo>
                  <a:lnTo>
                    <a:pt x="49442" y="39612"/>
                  </a:lnTo>
                  <a:lnTo>
                    <a:pt x="48575" y="21396"/>
                  </a:lnTo>
                  <a:lnTo>
                    <a:pt x="64767" y="0"/>
                  </a:lnTo>
                  <a:lnTo>
                    <a:pt x="81826" y="23131"/>
                  </a:lnTo>
                  <a:lnTo>
                    <a:pt x="81248" y="39034"/>
                  </a:lnTo>
                  <a:lnTo>
                    <a:pt x="91657" y="26312"/>
                  </a:lnTo>
                  <a:lnTo>
                    <a:pt x="119703" y="22553"/>
                  </a:lnTo>
                  <a:lnTo>
                    <a:pt x="116523" y="51177"/>
                  </a:lnTo>
                  <a:lnTo>
                    <a:pt x="107559" y="60430"/>
                  </a:lnTo>
                  <a:lnTo>
                    <a:pt x="130979" y="69104"/>
                  </a:lnTo>
                  <a:lnTo>
                    <a:pt x="113631" y="84717"/>
                  </a:lnTo>
                  <a:lnTo>
                    <a:pt x="98596" y="86741"/>
                  </a:lnTo>
                  <a:lnTo>
                    <a:pt x="105824" y="95126"/>
                  </a:lnTo>
                  <a:lnTo>
                    <a:pt x="94837" y="99174"/>
                  </a:lnTo>
                  <a:close/>
                </a:path>
              </a:pathLst>
            </a:custGeom>
            <a:solidFill>
              <a:srgbClr val="E6DCD2"/>
            </a:solidFill>
            <a:ln>
              <a:noFill/>
            </a:ln>
          </p:spPr>
        </p:sp>
        <p:cxnSp>
          <p:nvCxnSpPr>
            <p:cNvPr id="40" name="Google Shape;40;p5"/>
            <p:cNvCxnSpPr/>
            <p:nvPr/>
          </p:nvCxnSpPr>
          <p:spPr>
            <a:xfrm>
              <a:off x="4677975" y="1296550"/>
              <a:ext cx="293100" cy="0"/>
            </a:xfrm>
            <a:prstGeom prst="straightConnector1">
              <a:avLst/>
            </a:prstGeom>
            <a:noFill/>
            <a:ln w="9525" cap="flat" cmpd="sng">
              <a:solidFill>
                <a:srgbClr val="E6DCD2"/>
              </a:solidFill>
              <a:prstDash val="solid"/>
              <a:round/>
              <a:headEnd type="none" w="sm" len="sm"/>
              <a:tailEnd type="oval" w="sm" len="sm"/>
            </a:ln>
          </p:spPr>
        </p:cxnSp>
        <p:cxnSp>
          <p:nvCxnSpPr>
            <p:cNvPr id="41" name="Google Shape;41;p5"/>
            <p:cNvCxnSpPr/>
            <p:nvPr/>
          </p:nvCxnSpPr>
          <p:spPr>
            <a:xfrm>
              <a:off x="4172925" y="1296550"/>
              <a:ext cx="293100" cy="0"/>
            </a:xfrm>
            <a:prstGeom prst="straightConnector1">
              <a:avLst/>
            </a:prstGeom>
            <a:noFill/>
            <a:ln w="9525" cap="flat" cmpd="sng">
              <a:solidFill>
                <a:srgbClr val="E6DCD2"/>
              </a:solidFill>
              <a:prstDash val="solid"/>
              <a:round/>
              <a:headEnd type="oval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7"/>
          <p:cNvGrpSpPr/>
          <p:nvPr/>
        </p:nvGrpSpPr>
        <p:grpSpPr>
          <a:xfrm>
            <a:off x="0" y="-4"/>
            <a:ext cx="9144000" cy="5143506"/>
            <a:chOff x="0" y="-4"/>
            <a:chExt cx="9144000" cy="5143506"/>
          </a:xfrm>
        </p:grpSpPr>
        <p:pic>
          <p:nvPicPr>
            <p:cNvPr id="57" name="Google Shape;57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0"/>
              <a:ext cx="9144000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7"/>
            <p:cNvSpPr/>
            <p:nvPr/>
          </p:nvSpPr>
          <p:spPr>
            <a:xfrm>
              <a:off x="621650" y="621800"/>
              <a:ext cx="7908000" cy="3900300"/>
            </a:xfrm>
            <a:prstGeom prst="roundRect">
              <a:avLst>
                <a:gd name="adj" fmla="val 740"/>
              </a:avLst>
            </a:prstGeom>
            <a:solidFill>
              <a:schemeClr val="lt1"/>
            </a:solidFill>
            <a:ln>
              <a:noFill/>
            </a:ln>
            <a:effectLst>
              <a:outerShdw blurRad="214313" dist="38100" dir="5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59" name="Google Shape;59;p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2500" y="1944450"/>
              <a:ext cx="595725" cy="7536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Google Shape;60;p7"/>
            <p:cNvPicPr preferRelativeResize="0"/>
            <p:nvPr/>
          </p:nvPicPr>
          <p:blipFill rotWithShape="1">
            <a:blip r:embed="rId4">
              <a:alphaModFix/>
            </a:blip>
            <a:srcRect r="22480"/>
            <a:stretch/>
          </p:blipFill>
          <p:spPr>
            <a:xfrm>
              <a:off x="8047947" y="1912825"/>
              <a:ext cx="1096050" cy="1945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7"/>
            <p:cNvPicPr preferRelativeResize="0"/>
            <p:nvPr/>
          </p:nvPicPr>
          <p:blipFill rotWithShape="1">
            <a:blip r:embed="rId5">
              <a:alphaModFix/>
            </a:blip>
            <a:srcRect t="40915"/>
            <a:stretch/>
          </p:blipFill>
          <p:spPr>
            <a:xfrm>
              <a:off x="787000" y="-4"/>
              <a:ext cx="1923550" cy="14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7"/>
            <p:cNvPicPr preferRelativeResize="0"/>
            <p:nvPr/>
          </p:nvPicPr>
          <p:blipFill rotWithShape="1">
            <a:blip r:embed="rId6">
              <a:alphaModFix/>
            </a:blip>
            <a:srcRect b="27081"/>
            <a:stretch/>
          </p:blipFill>
          <p:spPr>
            <a:xfrm>
              <a:off x="215950" y="4149127"/>
              <a:ext cx="1902000" cy="9943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983075" y="621650"/>
            <a:ext cx="7177800" cy="77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983100" y="1452925"/>
            <a:ext cx="3353700" cy="268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2"/>
          </p:nvPr>
        </p:nvSpPr>
        <p:spPr>
          <a:xfrm>
            <a:off x="4807223" y="1452925"/>
            <a:ext cx="3353700" cy="268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ldNum" idx="12"/>
          </p:nvPr>
        </p:nvSpPr>
        <p:spPr>
          <a:xfrm>
            <a:off x="4297650" y="4525025"/>
            <a:ext cx="5487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67" name="Google Shape;67;p7"/>
          <p:cNvGrpSpPr/>
          <p:nvPr/>
        </p:nvGrpSpPr>
        <p:grpSpPr>
          <a:xfrm>
            <a:off x="4172925" y="1213654"/>
            <a:ext cx="798150" cy="142397"/>
            <a:chOff x="4172925" y="1213654"/>
            <a:chExt cx="798150" cy="142397"/>
          </a:xfrm>
        </p:grpSpPr>
        <p:sp>
          <p:nvSpPr>
            <p:cNvPr id="68" name="Google Shape;68;p7"/>
            <p:cNvSpPr/>
            <p:nvPr/>
          </p:nvSpPr>
          <p:spPr>
            <a:xfrm>
              <a:off x="4478514" y="1213654"/>
              <a:ext cx="186973" cy="142397"/>
            </a:xfrm>
            <a:custGeom>
              <a:avLst/>
              <a:gdLst/>
              <a:ahLst/>
              <a:cxnLst/>
              <a:rect l="l" t="t" r="r" b="b"/>
              <a:pathLst>
                <a:path w="130979" h="99753" extrusionOk="0">
                  <a:moveTo>
                    <a:pt x="65345" y="92524"/>
                  </a:moveTo>
                  <a:lnTo>
                    <a:pt x="35275" y="99753"/>
                  </a:lnTo>
                  <a:lnTo>
                    <a:pt x="23131" y="94837"/>
                  </a:lnTo>
                  <a:lnTo>
                    <a:pt x="30648" y="87320"/>
                  </a:lnTo>
                  <a:lnTo>
                    <a:pt x="15035" y="84139"/>
                  </a:lnTo>
                  <a:lnTo>
                    <a:pt x="0" y="68526"/>
                  </a:lnTo>
                  <a:lnTo>
                    <a:pt x="21396" y="59562"/>
                  </a:lnTo>
                  <a:lnTo>
                    <a:pt x="13589" y="51177"/>
                  </a:lnTo>
                  <a:lnTo>
                    <a:pt x="10409" y="22842"/>
                  </a:lnTo>
                  <a:lnTo>
                    <a:pt x="37588" y="26312"/>
                  </a:lnTo>
                  <a:lnTo>
                    <a:pt x="49442" y="39612"/>
                  </a:lnTo>
                  <a:lnTo>
                    <a:pt x="48575" y="21396"/>
                  </a:lnTo>
                  <a:lnTo>
                    <a:pt x="64767" y="0"/>
                  </a:lnTo>
                  <a:lnTo>
                    <a:pt x="81826" y="23131"/>
                  </a:lnTo>
                  <a:lnTo>
                    <a:pt x="81248" y="39034"/>
                  </a:lnTo>
                  <a:lnTo>
                    <a:pt x="91657" y="26312"/>
                  </a:lnTo>
                  <a:lnTo>
                    <a:pt x="119703" y="22553"/>
                  </a:lnTo>
                  <a:lnTo>
                    <a:pt x="116523" y="51177"/>
                  </a:lnTo>
                  <a:lnTo>
                    <a:pt x="107559" y="60430"/>
                  </a:lnTo>
                  <a:lnTo>
                    <a:pt x="130979" y="69104"/>
                  </a:lnTo>
                  <a:lnTo>
                    <a:pt x="113631" y="84717"/>
                  </a:lnTo>
                  <a:lnTo>
                    <a:pt x="98596" y="86741"/>
                  </a:lnTo>
                  <a:lnTo>
                    <a:pt x="105824" y="95126"/>
                  </a:lnTo>
                  <a:lnTo>
                    <a:pt x="94837" y="99174"/>
                  </a:lnTo>
                  <a:close/>
                </a:path>
              </a:pathLst>
            </a:custGeom>
            <a:solidFill>
              <a:srgbClr val="E6DCD2"/>
            </a:solidFill>
            <a:ln>
              <a:noFill/>
            </a:ln>
          </p:spPr>
        </p:sp>
        <p:cxnSp>
          <p:nvCxnSpPr>
            <p:cNvPr id="69" name="Google Shape;69;p7"/>
            <p:cNvCxnSpPr/>
            <p:nvPr/>
          </p:nvCxnSpPr>
          <p:spPr>
            <a:xfrm>
              <a:off x="4677975" y="1296550"/>
              <a:ext cx="293100" cy="0"/>
            </a:xfrm>
            <a:prstGeom prst="straightConnector1">
              <a:avLst/>
            </a:prstGeom>
            <a:noFill/>
            <a:ln w="9525" cap="flat" cmpd="sng">
              <a:solidFill>
                <a:srgbClr val="E6DCD2"/>
              </a:solidFill>
              <a:prstDash val="solid"/>
              <a:round/>
              <a:headEnd type="none" w="sm" len="sm"/>
              <a:tailEnd type="oval" w="sm" len="sm"/>
            </a:ln>
          </p:spPr>
        </p:cxnSp>
        <p:cxnSp>
          <p:nvCxnSpPr>
            <p:cNvPr id="70" name="Google Shape;70;p7"/>
            <p:cNvCxnSpPr/>
            <p:nvPr/>
          </p:nvCxnSpPr>
          <p:spPr>
            <a:xfrm>
              <a:off x="4172925" y="1296550"/>
              <a:ext cx="293100" cy="0"/>
            </a:xfrm>
            <a:prstGeom prst="straightConnector1">
              <a:avLst/>
            </a:prstGeom>
            <a:noFill/>
            <a:ln w="9525" cap="flat" cmpd="sng">
              <a:solidFill>
                <a:srgbClr val="E6DCD2"/>
              </a:solidFill>
              <a:prstDash val="solid"/>
              <a:round/>
              <a:headEnd type="oval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8"/>
          <p:cNvGrpSpPr/>
          <p:nvPr/>
        </p:nvGrpSpPr>
        <p:grpSpPr>
          <a:xfrm>
            <a:off x="0" y="-4"/>
            <a:ext cx="9144000" cy="5143506"/>
            <a:chOff x="0" y="-4"/>
            <a:chExt cx="9144000" cy="5143506"/>
          </a:xfrm>
        </p:grpSpPr>
        <p:pic>
          <p:nvPicPr>
            <p:cNvPr id="73" name="Google Shape;73;p8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0" y="0"/>
              <a:ext cx="9144000" cy="5143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74;p8"/>
            <p:cNvSpPr/>
            <p:nvPr/>
          </p:nvSpPr>
          <p:spPr>
            <a:xfrm>
              <a:off x="621650" y="621800"/>
              <a:ext cx="7908000" cy="3900300"/>
            </a:xfrm>
            <a:prstGeom prst="roundRect">
              <a:avLst>
                <a:gd name="adj" fmla="val 740"/>
              </a:avLst>
            </a:prstGeom>
            <a:solidFill>
              <a:schemeClr val="lt1"/>
            </a:solidFill>
            <a:ln>
              <a:noFill/>
            </a:ln>
            <a:effectLst>
              <a:outerShdw blurRad="214313" dist="38100" dir="5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5" name="Google Shape;75;p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2500" y="1944450"/>
              <a:ext cx="595725" cy="7536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6" name="Google Shape;76;p8"/>
            <p:cNvPicPr preferRelativeResize="0"/>
            <p:nvPr/>
          </p:nvPicPr>
          <p:blipFill rotWithShape="1">
            <a:blip r:embed="rId4">
              <a:alphaModFix/>
            </a:blip>
            <a:srcRect r="22480"/>
            <a:stretch/>
          </p:blipFill>
          <p:spPr>
            <a:xfrm>
              <a:off x="8047947" y="1912825"/>
              <a:ext cx="1096050" cy="1945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" name="Google Shape;77;p8"/>
            <p:cNvPicPr preferRelativeResize="0"/>
            <p:nvPr/>
          </p:nvPicPr>
          <p:blipFill rotWithShape="1">
            <a:blip r:embed="rId5">
              <a:alphaModFix/>
            </a:blip>
            <a:srcRect t="40915"/>
            <a:stretch/>
          </p:blipFill>
          <p:spPr>
            <a:xfrm>
              <a:off x="787000" y="-4"/>
              <a:ext cx="1923550" cy="14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" name="Google Shape;78;p8"/>
            <p:cNvPicPr preferRelativeResize="0"/>
            <p:nvPr/>
          </p:nvPicPr>
          <p:blipFill rotWithShape="1">
            <a:blip r:embed="rId6">
              <a:alphaModFix/>
            </a:blip>
            <a:srcRect b="27081"/>
            <a:stretch/>
          </p:blipFill>
          <p:spPr>
            <a:xfrm>
              <a:off x="215950" y="4149127"/>
              <a:ext cx="1902000" cy="9943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9" name="Google Shape;79;p8"/>
          <p:cNvSpPr txBox="1">
            <a:spLocks noGrp="1"/>
          </p:cNvSpPr>
          <p:nvPr>
            <p:ph type="title"/>
          </p:nvPr>
        </p:nvSpPr>
        <p:spPr>
          <a:xfrm>
            <a:off x="983075" y="621650"/>
            <a:ext cx="7177800" cy="77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1"/>
          </p:nvPr>
        </p:nvSpPr>
        <p:spPr>
          <a:xfrm>
            <a:off x="983225" y="1452925"/>
            <a:ext cx="2235900" cy="269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81" name="Google Shape;81;p8"/>
          <p:cNvSpPr txBox="1">
            <a:spLocks noGrp="1"/>
          </p:cNvSpPr>
          <p:nvPr>
            <p:ph type="body" idx="2"/>
          </p:nvPr>
        </p:nvSpPr>
        <p:spPr>
          <a:xfrm>
            <a:off x="3454050" y="1452925"/>
            <a:ext cx="2235900" cy="269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82" name="Google Shape;82;p8"/>
          <p:cNvSpPr txBox="1">
            <a:spLocks noGrp="1"/>
          </p:cNvSpPr>
          <p:nvPr>
            <p:ph type="body" idx="3"/>
          </p:nvPr>
        </p:nvSpPr>
        <p:spPr>
          <a:xfrm>
            <a:off x="5924876" y="1452925"/>
            <a:ext cx="2235900" cy="269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600"/>
              </a:spcBef>
              <a:spcAft>
                <a:spcPts val="6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83" name="Google Shape;83;p8"/>
          <p:cNvSpPr txBox="1">
            <a:spLocks noGrp="1"/>
          </p:cNvSpPr>
          <p:nvPr>
            <p:ph type="sldNum" idx="12"/>
          </p:nvPr>
        </p:nvSpPr>
        <p:spPr>
          <a:xfrm>
            <a:off x="4297650" y="4525025"/>
            <a:ext cx="5487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84" name="Google Shape;84;p8"/>
          <p:cNvGrpSpPr/>
          <p:nvPr/>
        </p:nvGrpSpPr>
        <p:grpSpPr>
          <a:xfrm>
            <a:off x="4172925" y="1213654"/>
            <a:ext cx="798150" cy="142397"/>
            <a:chOff x="4172925" y="1213654"/>
            <a:chExt cx="798150" cy="142397"/>
          </a:xfrm>
        </p:grpSpPr>
        <p:sp>
          <p:nvSpPr>
            <p:cNvPr id="85" name="Google Shape;85;p8"/>
            <p:cNvSpPr/>
            <p:nvPr/>
          </p:nvSpPr>
          <p:spPr>
            <a:xfrm>
              <a:off x="4478514" y="1213654"/>
              <a:ext cx="186973" cy="142397"/>
            </a:xfrm>
            <a:custGeom>
              <a:avLst/>
              <a:gdLst/>
              <a:ahLst/>
              <a:cxnLst/>
              <a:rect l="l" t="t" r="r" b="b"/>
              <a:pathLst>
                <a:path w="130979" h="99753" extrusionOk="0">
                  <a:moveTo>
                    <a:pt x="65345" y="92524"/>
                  </a:moveTo>
                  <a:lnTo>
                    <a:pt x="35275" y="99753"/>
                  </a:lnTo>
                  <a:lnTo>
                    <a:pt x="23131" y="94837"/>
                  </a:lnTo>
                  <a:lnTo>
                    <a:pt x="30648" y="87320"/>
                  </a:lnTo>
                  <a:lnTo>
                    <a:pt x="15035" y="84139"/>
                  </a:lnTo>
                  <a:lnTo>
                    <a:pt x="0" y="68526"/>
                  </a:lnTo>
                  <a:lnTo>
                    <a:pt x="21396" y="59562"/>
                  </a:lnTo>
                  <a:lnTo>
                    <a:pt x="13589" y="51177"/>
                  </a:lnTo>
                  <a:lnTo>
                    <a:pt x="10409" y="22842"/>
                  </a:lnTo>
                  <a:lnTo>
                    <a:pt x="37588" y="26312"/>
                  </a:lnTo>
                  <a:lnTo>
                    <a:pt x="49442" y="39612"/>
                  </a:lnTo>
                  <a:lnTo>
                    <a:pt x="48575" y="21396"/>
                  </a:lnTo>
                  <a:lnTo>
                    <a:pt x="64767" y="0"/>
                  </a:lnTo>
                  <a:lnTo>
                    <a:pt x="81826" y="23131"/>
                  </a:lnTo>
                  <a:lnTo>
                    <a:pt x="81248" y="39034"/>
                  </a:lnTo>
                  <a:lnTo>
                    <a:pt x="91657" y="26312"/>
                  </a:lnTo>
                  <a:lnTo>
                    <a:pt x="119703" y="22553"/>
                  </a:lnTo>
                  <a:lnTo>
                    <a:pt x="116523" y="51177"/>
                  </a:lnTo>
                  <a:lnTo>
                    <a:pt x="107559" y="60430"/>
                  </a:lnTo>
                  <a:lnTo>
                    <a:pt x="130979" y="69104"/>
                  </a:lnTo>
                  <a:lnTo>
                    <a:pt x="113631" y="84717"/>
                  </a:lnTo>
                  <a:lnTo>
                    <a:pt x="98596" y="86741"/>
                  </a:lnTo>
                  <a:lnTo>
                    <a:pt x="105824" y="95126"/>
                  </a:lnTo>
                  <a:lnTo>
                    <a:pt x="94837" y="99174"/>
                  </a:lnTo>
                  <a:close/>
                </a:path>
              </a:pathLst>
            </a:custGeom>
            <a:solidFill>
              <a:srgbClr val="E6DCD2"/>
            </a:solidFill>
            <a:ln>
              <a:noFill/>
            </a:ln>
          </p:spPr>
        </p:sp>
        <p:cxnSp>
          <p:nvCxnSpPr>
            <p:cNvPr id="86" name="Google Shape;86;p8"/>
            <p:cNvCxnSpPr/>
            <p:nvPr/>
          </p:nvCxnSpPr>
          <p:spPr>
            <a:xfrm>
              <a:off x="4677975" y="1296550"/>
              <a:ext cx="293100" cy="0"/>
            </a:xfrm>
            <a:prstGeom prst="straightConnector1">
              <a:avLst/>
            </a:prstGeom>
            <a:noFill/>
            <a:ln w="9525" cap="flat" cmpd="sng">
              <a:solidFill>
                <a:srgbClr val="E6DCD2"/>
              </a:solidFill>
              <a:prstDash val="solid"/>
              <a:round/>
              <a:headEnd type="none" w="sm" len="sm"/>
              <a:tailEnd type="oval" w="sm" len="sm"/>
            </a:ln>
          </p:spPr>
        </p:cxnSp>
        <p:cxnSp>
          <p:nvCxnSpPr>
            <p:cNvPr id="87" name="Google Shape;87;p8"/>
            <p:cNvCxnSpPr/>
            <p:nvPr/>
          </p:nvCxnSpPr>
          <p:spPr>
            <a:xfrm>
              <a:off x="4172925" y="1296550"/>
              <a:ext cx="293100" cy="0"/>
            </a:xfrm>
            <a:prstGeom prst="straightConnector1">
              <a:avLst/>
            </a:prstGeom>
            <a:noFill/>
            <a:ln w="9525" cap="flat" cmpd="sng">
              <a:solidFill>
                <a:srgbClr val="E6DCD2"/>
              </a:solidFill>
              <a:prstDash val="solid"/>
              <a:round/>
              <a:headEnd type="oval" w="sm" len="sm"/>
              <a:tailEnd type="none" w="sm" len="sm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83075" y="621650"/>
            <a:ext cx="71778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Vidaloka"/>
              <a:buNone/>
              <a:defRPr sz="2200">
                <a:solidFill>
                  <a:schemeClr val="accent5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83075" y="1452925"/>
            <a:ext cx="7177800" cy="26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Merriweather Light"/>
              <a:buChar char="●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lvl="1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erriweather Light"/>
              <a:buChar char="○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lvl="2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Light"/>
              <a:buChar char="■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lvl="3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●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lvl="4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○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lvl="5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■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lvl="6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●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lvl="7" indent="-3556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○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lvl="8" indent="-355600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000"/>
              <a:buFont typeface="Merriweather Light"/>
              <a:buChar char="■"/>
              <a:defRPr sz="2000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525025"/>
            <a:ext cx="548700" cy="36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buNone/>
              <a:defRPr sz="1300">
                <a:solidFill>
                  <a:schemeClr val="accent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ctrTitle"/>
          </p:nvPr>
        </p:nvSpPr>
        <p:spPr>
          <a:xfrm>
            <a:off x="1517975" y="1257750"/>
            <a:ext cx="6108000" cy="2628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TEMA 3</a:t>
            </a:r>
            <a:br>
              <a:rPr lang="es-ES"/>
            </a:br>
            <a:r>
              <a:rPr lang="es-ES" b="1">
                <a:solidFill>
                  <a:schemeClr val="accent2"/>
                </a:solidFill>
              </a:rPr>
              <a:t>LITERATURA</a:t>
            </a:r>
            <a:br>
              <a:rPr lang="es-ES"/>
            </a:br>
            <a:r>
              <a:rPr lang="es-ES"/>
              <a:t>(PARTE I)</a:t>
            </a:r>
            <a:endParaRPr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title"/>
          </p:nvPr>
        </p:nvSpPr>
        <p:spPr>
          <a:xfrm>
            <a:off x="983075" y="621650"/>
            <a:ext cx="7177800" cy="773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RENACIMIENTO</a:t>
            </a:r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body" idx="1"/>
          </p:nvPr>
        </p:nvSpPr>
        <p:spPr>
          <a:xfrm>
            <a:off x="1035778" y="1395350"/>
            <a:ext cx="3588900" cy="229522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71450" indent="-171450">
              <a:buClr>
                <a:schemeClr val="accent4"/>
              </a:buClr>
              <a:buSzPts val="1100"/>
            </a:pPr>
            <a:r>
              <a:rPr lang="es-ES" sz="1400" b="1"/>
              <a:t>Sencillez</a:t>
            </a:r>
            <a:r>
              <a:rPr lang="es-ES" sz="1400"/>
              <a:t> </a:t>
            </a:r>
            <a:r>
              <a:rPr lang="es-ES" sz="1400" b="1"/>
              <a:t>estilística</a:t>
            </a:r>
            <a:r>
              <a:rPr lang="es-ES" sz="1400"/>
              <a:t>.</a:t>
            </a:r>
          </a:p>
          <a:p>
            <a:pPr marL="171450" indent="-171450">
              <a:buClr>
                <a:schemeClr val="accent4"/>
              </a:buClr>
              <a:buSzPts val="1100"/>
            </a:pPr>
            <a:r>
              <a:rPr lang="es-ES" sz="1400"/>
              <a:t>Gusto por la </a:t>
            </a:r>
            <a:r>
              <a:rPr lang="es-ES" sz="1400" b="1"/>
              <a:t>mitología grecolatina</a:t>
            </a:r>
            <a:r>
              <a:rPr lang="es-ES" sz="1400"/>
              <a:t>.</a:t>
            </a:r>
          </a:p>
          <a:p>
            <a:pPr marL="171450" indent="-171450">
              <a:lnSpc>
                <a:spcPct val="100000"/>
              </a:lnSpc>
              <a:buClr>
                <a:schemeClr val="accent4"/>
              </a:buClr>
              <a:buSzPts val="1100"/>
            </a:pPr>
            <a:r>
              <a:rPr lang="es-ES" sz="1400" b="1"/>
              <a:t>Tópicos literarios </a:t>
            </a:r>
            <a:r>
              <a:rPr lang="es-ES" sz="1400"/>
              <a:t>abundantes:</a:t>
            </a:r>
          </a:p>
          <a:p>
            <a:pPr marL="539750" lvl="1" indent="-179388"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buSzPts val="1100"/>
            </a:pPr>
            <a:r>
              <a:rPr lang="es-ES" sz="1400"/>
              <a:t>carpe diem</a:t>
            </a:r>
          </a:p>
          <a:p>
            <a:pPr marL="539750" lvl="1" indent="-179388"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buSzPts val="1100"/>
            </a:pPr>
            <a:r>
              <a:rPr lang="es-ES" sz="1400"/>
              <a:t>beatus ille</a:t>
            </a:r>
          </a:p>
          <a:p>
            <a:pPr marL="539750" lvl="1" indent="-179388"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buSzPts val="1100"/>
            </a:pPr>
            <a:r>
              <a:rPr lang="es-ES" sz="1400"/>
              <a:t>locus amoenus</a:t>
            </a:r>
          </a:p>
          <a:p>
            <a:pPr marL="539750" lvl="1" indent="-179388"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buSzPts val="1100"/>
            </a:pPr>
            <a:r>
              <a:rPr lang="es-ES" sz="1400"/>
              <a:t>descriptio puellae</a:t>
            </a:r>
          </a:p>
          <a:p>
            <a:pPr marL="82550" indent="-179388">
              <a:lnSpc>
                <a:spcPct val="100000"/>
              </a:lnSpc>
              <a:buClr>
                <a:schemeClr val="accent4"/>
              </a:buClr>
              <a:buSzPts val="1100"/>
            </a:pPr>
            <a:r>
              <a:rPr lang="es-ES" sz="1400" b="1"/>
              <a:t>Armonía cromática, dorados</a:t>
            </a:r>
            <a:r>
              <a:rPr lang="es-ES" sz="1400"/>
              <a:t>.</a:t>
            </a:r>
          </a:p>
          <a:p>
            <a:pPr marL="82550" indent="-179388">
              <a:lnSpc>
                <a:spcPct val="100000"/>
              </a:lnSpc>
              <a:buClr>
                <a:schemeClr val="accent4"/>
              </a:buClr>
              <a:buSzPts val="1100"/>
            </a:pPr>
            <a:r>
              <a:rPr lang="es-ES" sz="1400" b="1"/>
              <a:t>Humanismo</a:t>
            </a:r>
            <a:r>
              <a:rPr lang="es-ES" sz="1400"/>
              <a:t> (antropocentrismo)</a:t>
            </a:r>
          </a:p>
          <a:p>
            <a:pPr marL="82550" indent="-179388">
              <a:lnSpc>
                <a:spcPct val="100000"/>
              </a:lnSpc>
              <a:buClr>
                <a:schemeClr val="accent4"/>
              </a:buClr>
              <a:buSzPts val="1100"/>
            </a:pPr>
            <a:r>
              <a:rPr lang="es-ES" sz="1400" b="1"/>
              <a:t>Armonía en el cuerpo humano</a:t>
            </a:r>
            <a:r>
              <a:rPr lang="es-ES" sz="1400"/>
              <a:t>.</a:t>
            </a:r>
            <a:endParaRPr sz="1400" b="1"/>
          </a:p>
        </p:txBody>
      </p:sp>
      <p:sp>
        <p:nvSpPr>
          <p:cNvPr id="132" name="Google Shape;132;p13"/>
          <p:cNvSpPr txBox="1">
            <a:spLocks noGrp="1"/>
          </p:cNvSpPr>
          <p:nvPr>
            <p:ph type="sldNum" idx="12"/>
          </p:nvPr>
        </p:nvSpPr>
        <p:spPr>
          <a:xfrm>
            <a:off x="4297650" y="4525025"/>
            <a:ext cx="548700" cy="368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609FC-4505-4290-BC49-D79A1717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FORMAS LÍRICAS DEL RENACIMIENTO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8FAC59-DE64-48FD-856A-18A64A75C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225" y="1452925"/>
            <a:ext cx="2235900" cy="307413"/>
          </a:xfrm>
        </p:spPr>
        <p:txBody>
          <a:bodyPr/>
          <a:lstStyle/>
          <a:p>
            <a:pPr marL="127000" indent="0" algn="ctr">
              <a:buNone/>
            </a:pPr>
            <a:r>
              <a:rPr lang="es-ES" b="1">
                <a:solidFill>
                  <a:schemeClr val="accent3"/>
                </a:solidFill>
              </a:rPr>
              <a:t>SONETO</a:t>
            </a:r>
            <a:endParaRPr lang="es-ES">
              <a:solidFill>
                <a:schemeClr val="accent3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8B3D34-CE81-45C4-822C-B135DB5A23D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454050" y="1452925"/>
            <a:ext cx="2235900" cy="1236589"/>
          </a:xfrm>
        </p:spPr>
        <p:txBody>
          <a:bodyPr/>
          <a:lstStyle/>
          <a:p>
            <a:pPr marL="127000" indent="0" algn="ctr">
              <a:buNone/>
            </a:pPr>
            <a:r>
              <a:rPr lang="es-ES" b="1">
                <a:solidFill>
                  <a:schemeClr val="accent3"/>
                </a:solidFill>
              </a:rPr>
              <a:t>ESTANCIA</a:t>
            </a:r>
          </a:p>
          <a:p>
            <a:pPr marL="360363" indent="-233363"/>
            <a:r>
              <a:rPr lang="es-ES" b="1"/>
              <a:t>v.v indefinidos</a:t>
            </a:r>
            <a:endParaRPr lang="es-ES"/>
          </a:p>
          <a:p>
            <a:pPr marL="360363" indent="-233363"/>
            <a:r>
              <a:rPr lang="es-ES" b="1"/>
              <a:t>endecasílabos</a:t>
            </a:r>
            <a:r>
              <a:rPr lang="es-ES"/>
              <a:t> (</a:t>
            </a:r>
            <a:r>
              <a:rPr lang="es-ES" b="1">
                <a:solidFill>
                  <a:schemeClr val="accent3"/>
                </a:solidFill>
              </a:rPr>
              <a:t>11</a:t>
            </a:r>
            <a:r>
              <a:rPr lang="es-ES"/>
              <a:t>) </a:t>
            </a:r>
            <a:r>
              <a:rPr lang="es-ES" b="1"/>
              <a:t> y heptasílabos</a:t>
            </a:r>
            <a:r>
              <a:rPr lang="es-ES"/>
              <a:t> (</a:t>
            </a:r>
            <a:r>
              <a:rPr lang="es-ES" b="1">
                <a:solidFill>
                  <a:schemeClr val="accent3"/>
                </a:solidFill>
              </a:rPr>
              <a:t>7</a:t>
            </a:r>
            <a:r>
              <a:rPr lang="es-ES"/>
              <a:t>)</a:t>
            </a:r>
            <a:endParaRPr lang="es-ES" b="1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7B12ED-FC47-455C-8F1E-5CACE11EF3A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5966796" y="1484523"/>
            <a:ext cx="2235900" cy="1236589"/>
          </a:xfrm>
        </p:spPr>
        <p:txBody>
          <a:bodyPr/>
          <a:lstStyle/>
          <a:p>
            <a:pPr marL="127000" indent="0" algn="ctr">
              <a:buNone/>
            </a:pPr>
            <a:r>
              <a:rPr lang="es-ES" b="1">
                <a:solidFill>
                  <a:schemeClr val="accent3"/>
                </a:solidFill>
              </a:rPr>
              <a:t>LIRA</a:t>
            </a:r>
          </a:p>
          <a:p>
            <a:pPr marL="360363" indent="-233363"/>
            <a:r>
              <a:rPr lang="es-ES" b="1"/>
              <a:t>5 v.v</a:t>
            </a:r>
          </a:p>
          <a:p>
            <a:pPr marL="360363" indent="-233363"/>
            <a:r>
              <a:rPr lang="es-ES" b="1"/>
              <a:t>endecasílabos </a:t>
            </a:r>
            <a:r>
              <a:rPr lang="es-ES"/>
              <a:t>(</a:t>
            </a:r>
            <a:r>
              <a:rPr lang="es-ES" b="1">
                <a:solidFill>
                  <a:schemeClr val="accent3"/>
                </a:solidFill>
              </a:rPr>
              <a:t>11</a:t>
            </a:r>
            <a:r>
              <a:rPr lang="es-ES"/>
              <a:t>) </a:t>
            </a:r>
            <a:r>
              <a:rPr lang="es-ES" b="1"/>
              <a:t>y</a:t>
            </a:r>
            <a:r>
              <a:rPr lang="es-ES"/>
              <a:t> </a:t>
            </a:r>
            <a:r>
              <a:rPr lang="es-ES" b="1"/>
              <a:t>heptasílabos</a:t>
            </a:r>
            <a:r>
              <a:rPr lang="es-ES"/>
              <a:t> (</a:t>
            </a:r>
            <a:r>
              <a:rPr lang="es-ES" b="1">
                <a:solidFill>
                  <a:schemeClr val="accent3"/>
                </a:solidFill>
              </a:rPr>
              <a:t>7</a:t>
            </a:r>
            <a:r>
              <a:rPr lang="es-ES"/>
              <a:t>)</a:t>
            </a:r>
            <a:endParaRPr lang="es-ES" b="1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FA692-71E9-4D7B-A0B7-B219D50028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3</a:t>
            </a:fld>
            <a:endParaRPr lang="es-ES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EC00A7C-ED5C-41C6-83BB-BDBCE6538444}"/>
              </a:ext>
            </a:extLst>
          </p:cNvPr>
          <p:cNvCxnSpPr/>
          <p:nvPr/>
        </p:nvCxnSpPr>
        <p:spPr>
          <a:xfrm>
            <a:off x="1454727" y="1849582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D0F315F-BDB2-4383-953A-DDC33C6FA4DF}"/>
              </a:ext>
            </a:extLst>
          </p:cNvPr>
          <p:cNvCxnSpPr/>
          <p:nvPr/>
        </p:nvCxnSpPr>
        <p:spPr>
          <a:xfrm>
            <a:off x="1454727" y="1925783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AE06D28-F5DC-4AE9-B0E2-550CA9F7D2CE}"/>
              </a:ext>
            </a:extLst>
          </p:cNvPr>
          <p:cNvCxnSpPr/>
          <p:nvPr/>
        </p:nvCxnSpPr>
        <p:spPr>
          <a:xfrm>
            <a:off x="1454727" y="2001982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F26E83A-1D85-49E3-BE7D-3E1C07D6D3D1}"/>
              </a:ext>
            </a:extLst>
          </p:cNvPr>
          <p:cNvCxnSpPr/>
          <p:nvPr/>
        </p:nvCxnSpPr>
        <p:spPr>
          <a:xfrm>
            <a:off x="1454727" y="2085110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D90FF767-E0DF-4B26-A4E5-94D9A86F66F9}"/>
              </a:ext>
            </a:extLst>
          </p:cNvPr>
          <p:cNvCxnSpPr/>
          <p:nvPr/>
        </p:nvCxnSpPr>
        <p:spPr>
          <a:xfrm>
            <a:off x="1454727" y="2537114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F7CA2CA-955F-4BA1-AB3B-383A680989D3}"/>
              </a:ext>
            </a:extLst>
          </p:cNvPr>
          <p:cNvCxnSpPr/>
          <p:nvPr/>
        </p:nvCxnSpPr>
        <p:spPr>
          <a:xfrm>
            <a:off x="1454727" y="2613315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947B1B0-7A94-4A99-BBB4-A8867666F7D1}"/>
              </a:ext>
            </a:extLst>
          </p:cNvPr>
          <p:cNvCxnSpPr/>
          <p:nvPr/>
        </p:nvCxnSpPr>
        <p:spPr>
          <a:xfrm>
            <a:off x="1454727" y="2689514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CF8DFCC0-7472-49C9-BB59-20CB9D41F407}"/>
              </a:ext>
            </a:extLst>
          </p:cNvPr>
          <p:cNvCxnSpPr/>
          <p:nvPr/>
        </p:nvCxnSpPr>
        <p:spPr>
          <a:xfrm>
            <a:off x="1454727" y="2772642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2CEBE5-E665-4D39-B14C-7E4CD108CD73}"/>
              </a:ext>
            </a:extLst>
          </p:cNvPr>
          <p:cNvCxnSpPr/>
          <p:nvPr/>
        </p:nvCxnSpPr>
        <p:spPr>
          <a:xfrm>
            <a:off x="1454727" y="2230582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775781F-355F-456F-9FD7-C7FC853EE681}"/>
              </a:ext>
            </a:extLst>
          </p:cNvPr>
          <p:cNvCxnSpPr/>
          <p:nvPr/>
        </p:nvCxnSpPr>
        <p:spPr>
          <a:xfrm>
            <a:off x="1454727" y="2306783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A83A6AE-E725-48A1-8D77-77F2A064492C}"/>
              </a:ext>
            </a:extLst>
          </p:cNvPr>
          <p:cNvCxnSpPr/>
          <p:nvPr/>
        </p:nvCxnSpPr>
        <p:spPr>
          <a:xfrm>
            <a:off x="1454727" y="2382982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DAD7DCB-465A-4D7F-B864-538D5D03C964}"/>
              </a:ext>
            </a:extLst>
          </p:cNvPr>
          <p:cNvCxnSpPr/>
          <p:nvPr/>
        </p:nvCxnSpPr>
        <p:spPr>
          <a:xfrm>
            <a:off x="1454727" y="2909455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D4BBE67E-D37B-4FAA-9D4A-EF1CF4A7851D}"/>
              </a:ext>
            </a:extLst>
          </p:cNvPr>
          <p:cNvCxnSpPr/>
          <p:nvPr/>
        </p:nvCxnSpPr>
        <p:spPr>
          <a:xfrm>
            <a:off x="1454727" y="2985656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B5EC476-CACF-4DDB-B1A3-BCDF8595D59E}"/>
              </a:ext>
            </a:extLst>
          </p:cNvPr>
          <p:cNvCxnSpPr/>
          <p:nvPr/>
        </p:nvCxnSpPr>
        <p:spPr>
          <a:xfrm>
            <a:off x="1454727" y="3061855"/>
            <a:ext cx="143394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Abrir llave 22">
            <a:extLst>
              <a:ext uri="{FF2B5EF4-FFF2-40B4-BE49-F238E27FC236}">
                <a16:creationId xmlns:a16="http://schemas.microsoft.com/office/drawing/2014/main" id="{F252461A-86C8-4581-AFAB-448122A59A79}"/>
              </a:ext>
            </a:extLst>
          </p:cNvPr>
          <p:cNvSpPr/>
          <p:nvPr/>
        </p:nvSpPr>
        <p:spPr>
          <a:xfrm>
            <a:off x="1374371" y="1849582"/>
            <a:ext cx="45719" cy="2355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Abrir llave 23">
            <a:extLst>
              <a:ext uri="{FF2B5EF4-FFF2-40B4-BE49-F238E27FC236}">
                <a16:creationId xmlns:a16="http://schemas.microsoft.com/office/drawing/2014/main" id="{6E555B32-CB03-4725-998E-579DEA061679}"/>
              </a:ext>
            </a:extLst>
          </p:cNvPr>
          <p:cNvSpPr/>
          <p:nvPr/>
        </p:nvSpPr>
        <p:spPr>
          <a:xfrm>
            <a:off x="1376840" y="2537114"/>
            <a:ext cx="45719" cy="2355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Abrir llave 24">
            <a:extLst>
              <a:ext uri="{FF2B5EF4-FFF2-40B4-BE49-F238E27FC236}">
                <a16:creationId xmlns:a16="http://schemas.microsoft.com/office/drawing/2014/main" id="{6EB9A76A-006A-433E-A550-CDABB3D76816}"/>
              </a:ext>
            </a:extLst>
          </p:cNvPr>
          <p:cNvSpPr/>
          <p:nvPr/>
        </p:nvSpPr>
        <p:spPr>
          <a:xfrm>
            <a:off x="1374370" y="2205470"/>
            <a:ext cx="45719" cy="2355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D2B12E7B-1057-4FBF-ADCB-583B76DCDB70}"/>
              </a:ext>
            </a:extLst>
          </p:cNvPr>
          <p:cNvSpPr/>
          <p:nvPr/>
        </p:nvSpPr>
        <p:spPr>
          <a:xfrm>
            <a:off x="1369184" y="2868758"/>
            <a:ext cx="45719" cy="2355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03DA672-998D-47C3-93B6-3E1F5488811E}"/>
              </a:ext>
            </a:extLst>
          </p:cNvPr>
          <p:cNvSpPr txBox="1"/>
          <p:nvPr/>
        </p:nvSpPr>
        <p:spPr>
          <a:xfrm>
            <a:off x="659208" y="1836538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latin typeface="Merriweather Light" panose="020B0604020202020204" charset="0"/>
              </a:rPr>
              <a:t>cuarteto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47F81495-DAAC-4F52-81F3-0309D77205E0}"/>
              </a:ext>
            </a:extLst>
          </p:cNvPr>
          <p:cNvSpPr txBox="1"/>
          <p:nvPr/>
        </p:nvSpPr>
        <p:spPr>
          <a:xfrm>
            <a:off x="659208" y="2524070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latin typeface="Merriweather Light" panose="020B0604020202020204" charset="0"/>
              </a:rPr>
              <a:t>cuarteto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22DD0FA-95A5-4C2D-ACDE-B1E83490702F}"/>
              </a:ext>
            </a:extLst>
          </p:cNvPr>
          <p:cNvSpPr txBox="1"/>
          <p:nvPr/>
        </p:nvSpPr>
        <p:spPr>
          <a:xfrm>
            <a:off x="748977" y="2192426"/>
            <a:ext cx="673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latin typeface="Merriweather Light" panose="020B0604020202020204" charset="0"/>
              </a:rPr>
              <a:t>terceto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4C93B69-D51F-48D8-8F81-E82D1EA3E40A}"/>
              </a:ext>
            </a:extLst>
          </p:cNvPr>
          <p:cNvSpPr txBox="1"/>
          <p:nvPr/>
        </p:nvSpPr>
        <p:spPr>
          <a:xfrm>
            <a:off x="748977" y="2854851"/>
            <a:ext cx="673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>
                <a:latin typeface="Merriweather Light" panose="020B0604020202020204" charset="0"/>
              </a:rPr>
              <a:t>terceto</a:t>
            </a:r>
          </a:p>
        </p:txBody>
      </p:sp>
      <p:sp>
        <p:nvSpPr>
          <p:cNvPr id="31" name="Cerrar llave 30">
            <a:extLst>
              <a:ext uri="{FF2B5EF4-FFF2-40B4-BE49-F238E27FC236}">
                <a16:creationId xmlns:a16="http://schemas.microsoft.com/office/drawing/2014/main" id="{59377283-871B-4D8C-9400-B9FDC798F735}"/>
              </a:ext>
            </a:extLst>
          </p:cNvPr>
          <p:cNvSpPr/>
          <p:nvPr/>
        </p:nvSpPr>
        <p:spPr>
          <a:xfrm>
            <a:off x="2918067" y="1836538"/>
            <a:ext cx="45719" cy="1267743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098466F4-3E67-4A52-B21B-A84806800D9F}"/>
              </a:ext>
            </a:extLst>
          </p:cNvPr>
          <p:cNvSpPr txBox="1"/>
          <p:nvPr/>
        </p:nvSpPr>
        <p:spPr>
          <a:xfrm>
            <a:off x="2913760" y="2339604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latin typeface="Merriweather Light" panose="020B0604020202020204" charset="0"/>
              </a:rPr>
              <a:t>14 v.v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EFB7790-4E63-4FE3-8633-E9CA7003200D}"/>
              </a:ext>
            </a:extLst>
          </p:cNvPr>
          <p:cNvSpPr txBox="1"/>
          <p:nvPr/>
        </p:nvSpPr>
        <p:spPr>
          <a:xfrm>
            <a:off x="777238" y="3106340"/>
            <a:ext cx="26478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>
                <a:latin typeface="Merriweather Light" panose="020B0604020202020204" charset="0"/>
              </a:rPr>
              <a:t>encadenados</a:t>
            </a:r>
            <a:endParaRPr lang="es-ES" b="1">
              <a:latin typeface="Merriweather Light" panose="020B0604020202020204" charset="0"/>
            </a:endParaRPr>
          </a:p>
          <a:p>
            <a:pPr algn="ctr"/>
            <a:r>
              <a:rPr lang="es-ES" sz="700">
                <a:latin typeface="Merriweather Light" panose="020B0604020202020204" charset="0"/>
              </a:rPr>
              <a:t>(comenzar un verso con la misma palabra que termina el anterior)</a:t>
            </a:r>
          </a:p>
        </p:txBody>
      </p: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AE3D4F94-7704-499F-A63C-CE3338312C49}"/>
              </a:ext>
            </a:extLst>
          </p:cNvPr>
          <p:cNvCxnSpPr/>
          <p:nvPr/>
        </p:nvCxnSpPr>
        <p:spPr>
          <a:xfrm>
            <a:off x="748977" y="1724891"/>
            <a:ext cx="7522187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2E959EC1-2ACA-4ED8-A19F-01ED9FB9A3B3}"/>
              </a:ext>
            </a:extLst>
          </p:cNvPr>
          <p:cNvCxnSpPr/>
          <p:nvPr/>
        </p:nvCxnSpPr>
        <p:spPr>
          <a:xfrm>
            <a:off x="3495971" y="1395350"/>
            <a:ext cx="0" cy="220343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F184A6F4-2C56-4301-9D49-F6EBD47A3AFF}"/>
              </a:ext>
            </a:extLst>
          </p:cNvPr>
          <p:cNvCxnSpPr/>
          <p:nvPr/>
        </p:nvCxnSpPr>
        <p:spPr>
          <a:xfrm>
            <a:off x="5924876" y="1395350"/>
            <a:ext cx="0" cy="220343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49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1A5E0-9A10-4666-955E-D397E08A0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LITERATURA RENACENTISTA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A45EF1-82F5-4839-96C8-E4C100887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100" y="1335160"/>
            <a:ext cx="3353678" cy="3063657"/>
          </a:xfrm>
        </p:spPr>
        <p:txBody>
          <a:bodyPr/>
          <a:lstStyle/>
          <a:p>
            <a:pPr marL="114300" indent="0" algn="ctr">
              <a:buNone/>
            </a:pPr>
            <a:r>
              <a:rPr lang="es-ES" b="1">
                <a:solidFill>
                  <a:schemeClr val="accent3"/>
                </a:solidFill>
              </a:rPr>
              <a:t>LÍRICA</a:t>
            </a:r>
          </a:p>
          <a:p>
            <a:pPr marL="269875" indent="-155575"/>
            <a:r>
              <a:rPr lang="es-ES" sz="1400" b="1" u="heavy">
                <a:uFill>
                  <a:solidFill>
                    <a:schemeClr val="accent3"/>
                  </a:solidFill>
                </a:uFill>
              </a:rPr>
              <a:t>POPULAR</a:t>
            </a:r>
            <a:r>
              <a:rPr lang="es-ES" sz="1400" b="1"/>
              <a:t>:</a:t>
            </a:r>
            <a:r>
              <a:rPr lang="es-ES" sz="1400"/>
              <a:t> romances (</a:t>
            </a:r>
            <a:r>
              <a:rPr lang="es-ES" sz="1400">
                <a:solidFill>
                  <a:schemeClr val="accent3"/>
                </a:solidFill>
              </a:rPr>
              <a:t>XV-XVI</a:t>
            </a:r>
            <a:r>
              <a:rPr lang="es-ES" sz="1400"/>
              <a:t>)</a:t>
            </a:r>
          </a:p>
          <a:p>
            <a:pPr marL="269875" indent="-155575"/>
            <a:r>
              <a:rPr lang="es-ES" sz="1400" b="1" u="heavy">
                <a:uFill>
                  <a:solidFill>
                    <a:schemeClr val="accent3"/>
                  </a:solidFill>
                </a:uFill>
              </a:rPr>
              <a:t>CULTA</a:t>
            </a:r>
            <a:r>
              <a:rPr lang="es-ES" sz="1400" b="1"/>
              <a:t>:</a:t>
            </a:r>
          </a:p>
          <a:p>
            <a:pPr marL="630238" lvl="1" indent="-179388"/>
            <a:r>
              <a:rPr lang="es-ES" sz="1400" b="1"/>
              <a:t>Garcilaso de la Vega</a:t>
            </a:r>
            <a:r>
              <a:rPr lang="es-ES" sz="1400"/>
              <a:t> (</a:t>
            </a:r>
            <a:r>
              <a:rPr lang="es-ES" sz="1400">
                <a:solidFill>
                  <a:schemeClr val="accent3"/>
                </a:solidFill>
              </a:rPr>
              <a:t>1502-1536</a:t>
            </a:r>
            <a:r>
              <a:rPr lang="es-ES" sz="1400"/>
              <a:t>)</a:t>
            </a:r>
            <a:br>
              <a:rPr lang="es-ES" sz="1400"/>
            </a:br>
            <a:r>
              <a:rPr lang="es-ES" sz="1400"/>
              <a:t>Sonetos y églogas</a:t>
            </a:r>
          </a:p>
          <a:p>
            <a:pPr marL="630238" lvl="1" indent="-179388"/>
            <a:r>
              <a:rPr lang="es-ES" sz="1400" b="1"/>
              <a:t>Ascética y mística:</a:t>
            </a:r>
            <a:br>
              <a:rPr lang="es-ES" sz="1400"/>
            </a:br>
            <a:r>
              <a:rPr lang="es-ES" sz="1400"/>
              <a:t>Fray Luis de León, San Juan de la Cruz, Santa Teresa de Jesús “Las moradas”</a:t>
            </a:r>
          </a:p>
          <a:p>
            <a:pPr marL="630238" lvl="1" indent="-179388"/>
            <a:r>
              <a:rPr lang="es-ES" sz="1400" b="1"/>
              <a:t>Luisa Sigea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D19608-1C6C-4B8C-8398-44D05D538F2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07224" y="1335160"/>
            <a:ext cx="3353700" cy="1844458"/>
          </a:xfrm>
        </p:spPr>
        <p:txBody>
          <a:bodyPr/>
          <a:lstStyle/>
          <a:p>
            <a:pPr marL="114300" indent="0" algn="ctr">
              <a:buNone/>
            </a:pPr>
            <a:r>
              <a:rPr lang="es-ES" b="1">
                <a:solidFill>
                  <a:schemeClr val="accent3"/>
                </a:solidFill>
              </a:rPr>
              <a:t>PROSA</a:t>
            </a:r>
          </a:p>
          <a:p>
            <a:pPr marL="269875" indent="-155575"/>
            <a:r>
              <a:rPr lang="es-ES" sz="1400"/>
              <a:t>Nacimiento de la </a:t>
            </a:r>
            <a:r>
              <a:rPr lang="es-ES" sz="1400" b="1"/>
              <a:t>novela moderna</a:t>
            </a:r>
            <a:br>
              <a:rPr lang="es-ES" sz="1400"/>
            </a:br>
            <a:endParaRPr lang="es-ES" sz="1400"/>
          </a:p>
          <a:p>
            <a:pPr marL="114300" indent="0" algn="ctr">
              <a:buNone/>
            </a:pPr>
            <a:r>
              <a:rPr lang="es-ES" sz="1400" b="1"/>
              <a:t>Lanzarillo de Tormes</a:t>
            </a:r>
          </a:p>
          <a:p>
            <a:pPr marL="114300" indent="0" algn="ctr">
              <a:buNone/>
            </a:pPr>
            <a:r>
              <a:rPr lang="es-ES" sz="1400"/>
              <a:t>(novela </a:t>
            </a:r>
            <a:r>
              <a:rPr lang="es-ES" sz="1400" u="sng"/>
              <a:t>picaresca</a:t>
            </a:r>
            <a:r>
              <a:rPr lang="es-ES" sz="1400"/>
              <a:t>)</a:t>
            </a:r>
          </a:p>
          <a:p>
            <a:pPr marL="269875" indent="-155575"/>
            <a:r>
              <a:rPr lang="es-ES" sz="1400"/>
              <a:t>Novelas    </a:t>
            </a:r>
            <a:r>
              <a:rPr lang="es-ES" sz="1400" b="1"/>
              <a:t>bizantinas</a:t>
            </a:r>
            <a:br>
              <a:rPr lang="es-ES" sz="1400" b="1"/>
            </a:br>
            <a:r>
              <a:rPr lang="es-ES" sz="1400" b="1"/>
              <a:t>                    moriscas</a:t>
            </a:r>
            <a:endParaRPr lang="es-ES" sz="140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88715B-F091-494A-81EC-95303450F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CFFEB693-F1C4-479D-8CD6-E155567D321B}"/>
              </a:ext>
            </a:extLst>
          </p:cNvPr>
          <p:cNvSpPr/>
          <p:nvPr/>
        </p:nvSpPr>
        <p:spPr>
          <a:xfrm>
            <a:off x="5860473" y="2639291"/>
            <a:ext cx="45719" cy="401782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Flecha: hacia abajo 6">
            <a:extLst>
              <a:ext uri="{FF2B5EF4-FFF2-40B4-BE49-F238E27FC236}">
                <a16:creationId xmlns:a16="http://schemas.microsoft.com/office/drawing/2014/main" id="{DDDA807C-EA05-42CB-AB47-D6E7E8AE8FCE}"/>
              </a:ext>
            </a:extLst>
          </p:cNvPr>
          <p:cNvSpPr/>
          <p:nvPr/>
        </p:nvSpPr>
        <p:spPr>
          <a:xfrm>
            <a:off x="6442363" y="1899557"/>
            <a:ext cx="180109" cy="235527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852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AF913-84E6-4C55-9278-8FF2BBFF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GARCILASO DE LA VEGA </a:t>
            </a:r>
            <a:r>
              <a:rPr lang="es-ES" sz="1100">
                <a:solidFill>
                  <a:schemeClr val="accent6"/>
                </a:solidFill>
              </a:rPr>
              <a:t>(lírica culta renacentista)</a:t>
            </a:r>
            <a:endParaRPr lang="es-ES">
              <a:solidFill>
                <a:schemeClr val="accent6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48C874-36A7-44FE-84D0-97F7B9E91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075" y="1342840"/>
            <a:ext cx="7177800" cy="2045348"/>
          </a:xfrm>
        </p:spPr>
        <p:txBody>
          <a:bodyPr/>
          <a:lstStyle/>
          <a:p>
            <a:pPr marL="101600" indent="0">
              <a:buNone/>
            </a:pPr>
            <a:r>
              <a:rPr lang="es-ES" sz="1600" b="1">
                <a:solidFill>
                  <a:schemeClr val="accent6"/>
                </a:solidFill>
              </a:rPr>
              <a:t>SOBRE ÉL</a:t>
            </a:r>
          </a:p>
          <a:p>
            <a:pPr marL="444500" indent="-342900">
              <a:buFont typeface="+mj-lt"/>
              <a:buAutoNum type="arabicPeriod"/>
            </a:pPr>
            <a:r>
              <a:rPr lang="es-ES" sz="1600"/>
              <a:t> </a:t>
            </a:r>
            <a:r>
              <a:rPr lang="es-ES" sz="1600" b="1"/>
              <a:t>Toledo </a:t>
            </a:r>
            <a:r>
              <a:rPr lang="es-ES" sz="1600"/>
              <a:t>(1502) </a:t>
            </a:r>
            <a:r>
              <a:rPr lang="es-ES" sz="1600">
                <a:sym typeface="Wingdings" panose="05000000000000000000" pitchFamily="2" charset="2"/>
              </a:rPr>
              <a:t>– </a:t>
            </a:r>
            <a:r>
              <a:rPr lang="es-ES" sz="1600" b="1">
                <a:sym typeface="Wingdings" panose="05000000000000000000" pitchFamily="2" charset="2"/>
              </a:rPr>
              <a:t>Le Muy</a:t>
            </a:r>
            <a:r>
              <a:rPr lang="es-ES" sz="1600">
                <a:sym typeface="Wingdings" panose="05000000000000000000" pitchFamily="2" charset="2"/>
              </a:rPr>
              <a:t> (1536)</a:t>
            </a:r>
          </a:p>
          <a:p>
            <a:pPr marL="444500" indent="-342900">
              <a:buFont typeface="+mj-lt"/>
              <a:buAutoNum type="arabicPeriod"/>
            </a:pPr>
            <a:r>
              <a:rPr lang="es-ES" sz="1600"/>
              <a:t> Familia </a:t>
            </a:r>
            <a:r>
              <a:rPr lang="es-ES" sz="1600" b="1"/>
              <a:t>noble</a:t>
            </a:r>
            <a:r>
              <a:rPr lang="es-ES" sz="1600"/>
              <a:t> ligada a la </a:t>
            </a:r>
            <a:r>
              <a:rPr lang="es-ES" sz="1600" b="1"/>
              <a:t>corte de los Reyes Católicos</a:t>
            </a:r>
            <a:r>
              <a:rPr lang="es-ES" sz="1600"/>
              <a:t>.</a:t>
            </a:r>
          </a:p>
          <a:p>
            <a:pPr marL="444500" indent="-342900">
              <a:buFont typeface="+mj-lt"/>
              <a:buAutoNum type="arabicPeriod"/>
            </a:pPr>
            <a:r>
              <a:rPr lang="es-ES" sz="1600"/>
              <a:t> Al servicio del emperador </a:t>
            </a:r>
            <a:r>
              <a:rPr lang="es-ES" sz="1600" b="1"/>
              <a:t>Carlos V</a:t>
            </a:r>
            <a:r>
              <a:rPr lang="es-ES" sz="1600"/>
              <a:t> (como caballero).</a:t>
            </a:r>
          </a:p>
          <a:p>
            <a:pPr marL="444500" indent="-342900">
              <a:buFont typeface="+mj-lt"/>
              <a:buAutoNum type="arabicPeriod"/>
            </a:pPr>
            <a:r>
              <a:rPr lang="es-ES" sz="1600"/>
              <a:t> </a:t>
            </a:r>
            <a:r>
              <a:rPr lang="es-ES" sz="1600" b="1"/>
              <a:t>Desterrado</a:t>
            </a:r>
            <a:r>
              <a:rPr lang="es-ES" sz="1600"/>
              <a:t> en la isla del </a:t>
            </a:r>
            <a:r>
              <a:rPr lang="es-ES" sz="1600" b="1"/>
              <a:t>Danubio</a:t>
            </a:r>
            <a:r>
              <a:rPr lang="es-ES" sz="1600"/>
              <a:t> y en la corte de </a:t>
            </a:r>
            <a:r>
              <a:rPr lang="es-ES" sz="1600" b="1"/>
              <a:t>Nápoles.</a:t>
            </a:r>
          </a:p>
          <a:p>
            <a:pPr marL="444500" indent="-342900">
              <a:buFont typeface="+mj-lt"/>
              <a:buAutoNum type="arabicPeriod"/>
            </a:pPr>
            <a:r>
              <a:rPr lang="es-ES" sz="1600"/>
              <a:t> Produjo sus mejores composiciones en </a:t>
            </a:r>
            <a:r>
              <a:rPr lang="es-ES" sz="1600" b="1"/>
              <a:t>Nápoles</a:t>
            </a:r>
            <a:r>
              <a:rPr lang="es-ES" sz="1600"/>
              <a:t>.</a:t>
            </a:r>
          </a:p>
          <a:p>
            <a:pPr marL="444500" indent="-342900">
              <a:buFont typeface="+mj-lt"/>
              <a:buAutoNum type="arabicPeriod"/>
            </a:pPr>
            <a:r>
              <a:rPr lang="es-ES" sz="1600"/>
              <a:t> Murió mientras </a:t>
            </a:r>
            <a:r>
              <a:rPr lang="es-ES" sz="1600" b="1"/>
              <a:t>asaltaba una torre</a:t>
            </a:r>
            <a:r>
              <a:rPr lang="es-ES" sz="1600"/>
              <a:t>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B44638-71AC-4BE9-86BB-B115320DC2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5</a:t>
            </a:fld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48EE3B0-687A-449B-927E-E39745BB7311}"/>
              </a:ext>
            </a:extLst>
          </p:cNvPr>
          <p:cNvCxnSpPr/>
          <p:nvPr/>
        </p:nvCxnSpPr>
        <p:spPr>
          <a:xfrm>
            <a:off x="1392381" y="2237509"/>
            <a:ext cx="0" cy="77585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5B84BEF1-278D-4D2C-A715-9A77B66A0E4D}"/>
              </a:ext>
            </a:extLst>
          </p:cNvPr>
          <p:cNvSpPr/>
          <p:nvPr/>
        </p:nvSpPr>
        <p:spPr>
          <a:xfrm>
            <a:off x="830953" y="3335677"/>
            <a:ext cx="7482043" cy="923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indent="0">
              <a:lnSpc>
                <a:spcPct val="115000"/>
              </a:lnSpc>
              <a:buClr>
                <a:schemeClr val="accent3"/>
              </a:buClr>
              <a:buSzPts val="2000"/>
              <a:buNone/>
            </a:pPr>
            <a:r>
              <a:rPr lang="es-ES" sz="1600" b="1">
                <a:solidFill>
                  <a:schemeClr val="accent6"/>
                </a:solidFill>
                <a:latin typeface="Merriweather Light"/>
                <a:sym typeface="Merriweather Light"/>
              </a:rPr>
              <a:t>RELACIONES AMOROSAS</a:t>
            </a:r>
          </a:p>
          <a:p>
            <a:pPr marL="269875" indent="-168275">
              <a:lnSpc>
                <a:spcPct val="115000"/>
              </a:lnSpc>
              <a:buClr>
                <a:schemeClr val="accent3"/>
              </a:buClr>
              <a:buSzPts val="2000"/>
              <a:buFont typeface="Arial" panose="020B0604020202020204" pitchFamily="34" charset="0"/>
              <a:buChar char="•"/>
            </a:pPr>
            <a:r>
              <a:rPr lang="es-ES" sz="1600">
                <a:solidFill>
                  <a:schemeClr val="tx1"/>
                </a:solidFill>
                <a:latin typeface="Merriweather Light"/>
                <a:sym typeface="Merriweather Light"/>
              </a:rPr>
              <a:t>Matrimonio con </a:t>
            </a:r>
            <a:r>
              <a:rPr lang="es-ES" sz="1600" b="1">
                <a:solidFill>
                  <a:schemeClr val="tx1"/>
                </a:solidFill>
                <a:latin typeface="Merriweather Light"/>
                <a:sym typeface="Merriweather Light"/>
              </a:rPr>
              <a:t>Elena de Zúñiga</a:t>
            </a:r>
            <a:r>
              <a:rPr lang="es-ES" sz="1600">
                <a:solidFill>
                  <a:schemeClr val="tx1"/>
                </a:solidFill>
                <a:latin typeface="Merriweather Light"/>
                <a:sym typeface="Merriweather Light"/>
              </a:rPr>
              <a:t>.</a:t>
            </a:r>
          </a:p>
          <a:p>
            <a:pPr marL="269875" indent="-168275">
              <a:lnSpc>
                <a:spcPct val="115000"/>
              </a:lnSpc>
              <a:buClr>
                <a:schemeClr val="accent3"/>
              </a:buClr>
              <a:buSzPts val="2000"/>
              <a:buFont typeface="Arial" panose="020B0604020202020204" pitchFamily="34" charset="0"/>
              <a:buChar char="•"/>
            </a:pPr>
            <a:r>
              <a:rPr lang="es-ES" sz="1600">
                <a:solidFill>
                  <a:schemeClr val="tx1"/>
                </a:solidFill>
                <a:latin typeface="Merriweather Light"/>
                <a:sym typeface="Merriweather Light"/>
              </a:rPr>
              <a:t>Obra dedicada a una sola mujer </a:t>
            </a:r>
            <a:r>
              <a:rPr lang="es-ES" sz="1600">
                <a:solidFill>
                  <a:schemeClr val="accent3"/>
                </a:solidFill>
                <a:latin typeface="Merriweather Light"/>
                <a:sym typeface="Wingdings" panose="05000000000000000000" pitchFamily="2" charset="2"/>
              </a:rPr>
              <a:t></a:t>
            </a:r>
            <a:r>
              <a:rPr lang="es-ES" sz="1600">
                <a:solidFill>
                  <a:schemeClr val="tx1"/>
                </a:solidFill>
                <a:latin typeface="Merriweather Light"/>
                <a:sym typeface="Wingdings" panose="05000000000000000000" pitchFamily="2" charset="2"/>
              </a:rPr>
              <a:t> </a:t>
            </a:r>
            <a:r>
              <a:rPr lang="es-ES" sz="1600" b="1">
                <a:solidFill>
                  <a:schemeClr val="tx1"/>
                </a:solidFill>
                <a:latin typeface="Merriweather Light"/>
                <a:sym typeface="Wingdings" panose="05000000000000000000" pitchFamily="2" charset="2"/>
              </a:rPr>
              <a:t>símbolo</a:t>
            </a:r>
            <a:r>
              <a:rPr lang="es-ES" sz="1600">
                <a:solidFill>
                  <a:schemeClr val="tx1"/>
                </a:solidFill>
                <a:latin typeface="Merriweather Light"/>
                <a:sym typeface="Wingdings" panose="05000000000000000000" pitchFamily="2" charset="2"/>
              </a:rPr>
              <a:t> “Elisa” (Isabel Freyre).</a:t>
            </a:r>
          </a:p>
        </p:txBody>
      </p:sp>
    </p:spTree>
    <p:extLst>
      <p:ext uri="{BB962C8B-B14F-4D97-AF65-F5344CB8AC3E}">
        <p14:creationId xmlns:p14="http://schemas.microsoft.com/office/powerpoint/2010/main" val="3546004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AF913-84E6-4C55-9278-8FF2BBFF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GARCILASO DE LA VEGA </a:t>
            </a:r>
            <a:r>
              <a:rPr lang="es-ES" sz="1100">
                <a:solidFill>
                  <a:schemeClr val="accent6"/>
                </a:solidFill>
              </a:rPr>
              <a:t>(lírica culta renacentista)</a:t>
            </a:r>
            <a:endParaRPr lang="es-ES">
              <a:solidFill>
                <a:schemeClr val="accent6"/>
              </a:solidFill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48C874-36A7-44FE-84D0-97F7B9E91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075" y="1140367"/>
            <a:ext cx="7177800" cy="2862766"/>
          </a:xfrm>
        </p:spPr>
        <p:txBody>
          <a:bodyPr/>
          <a:lstStyle/>
          <a:p>
            <a:pPr marL="101600" indent="0">
              <a:buNone/>
            </a:pPr>
            <a:r>
              <a:rPr lang="es-ES" sz="1600" b="1">
                <a:solidFill>
                  <a:schemeClr val="accent6"/>
                </a:solidFill>
                <a:sym typeface="Wingdings" panose="05000000000000000000" pitchFamily="2" charset="2"/>
              </a:rPr>
              <a:t>OBRAS</a:t>
            </a:r>
          </a:p>
          <a:p>
            <a:pPr marL="360363" indent="-258763"/>
            <a:r>
              <a:rPr lang="es-ES" sz="1400">
                <a:sym typeface="Wingdings" panose="05000000000000000000" pitchFamily="2" charset="2"/>
              </a:rPr>
              <a:t>Tres </a:t>
            </a:r>
            <a:r>
              <a:rPr lang="es-ES" sz="1400" b="1">
                <a:sym typeface="Wingdings" panose="05000000000000000000" pitchFamily="2" charset="2"/>
              </a:rPr>
              <a:t>églogas</a:t>
            </a:r>
            <a:r>
              <a:rPr lang="es-ES" sz="1400">
                <a:sym typeface="Wingdings" panose="05000000000000000000" pitchFamily="2" charset="2"/>
              </a:rPr>
              <a:t>, dos elegías, una epístola, cinco canciones, cuarenta </a:t>
            </a:r>
            <a:r>
              <a:rPr lang="es-ES" sz="1400" b="1">
                <a:sym typeface="Wingdings" panose="05000000000000000000" pitchFamily="2" charset="2"/>
              </a:rPr>
              <a:t>sonetos</a:t>
            </a:r>
            <a:r>
              <a:rPr lang="es-ES" sz="1400">
                <a:sym typeface="Wingdings" panose="05000000000000000000" pitchFamily="2" charset="2"/>
              </a:rPr>
              <a:t>, tres odas en latín y algunas poesías cancoineriles.</a:t>
            </a:r>
          </a:p>
          <a:p>
            <a:pPr marL="360363" indent="-258763"/>
            <a:r>
              <a:rPr lang="es-ES" sz="1400">
                <a:sym typeface="Wingdings" panose="05000000000000000000" pitchFamily="2" charset="2"/>
              </a:rPr>
              <a:t>Temas: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amoroso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lamento por la ausencia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celos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muerte de la amada</a:t>
            </a:r>
          </a:p>
          <a:p>
            <a:pPr marL="360363" indent="-258763"/>
            <a:r>
              <a:rPr lang="es-ES" sz="1400">
                <a:sym typeface="Wingdings" panose="05000000000000000000" pitchFamily="2" charset="2"/>
              </a:rPr>
              <a:t>Uso de </a:t>
            </a:r>
            <a:r>
              <a:rPr lang="es-ES" sz="1400" b="1">
                <a:sym typeface="Wingdings" panose="05000000000000000000" pitchFamily="2" charset="2"/>
              </a:rPr>
              <a:t>fábulas mitológicas</a:t>
            </a:r>
            <a:r>
              <a:rPr lang="es-ES" sz="1400">
                <a:sym typeface="Wingdings" panose="05000000000000000000" pitchFamily="2" charset="2"/>
              </a:rPr>
              <a:t>.</a:t>
            </a:r>
          </a:p>
          <a:p>
            <a:pPr marL="360363" indent="-258763"/>
            <a:r>
              <a:rPr lang="es-ES" sz="1400" b="1">
                <a:sym typeface="Wingdings" panose="05000000000000000000" pitchFamily="2" charset="2"/>
              </a:rPr>
              <a:t>Endecasílabos</a:t>
            </a:r>
            <a:endParaRPr lang="es-ES" sz="1400">
              <a:sym typeface="Wingdings" panose="05000000000000000000" pitchFamily="2" charset="2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B44638-71AC-4BE9-86BB-B115320DC2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6</a:t>
            </a:fld>
            <a:endParaRPr lang="es-ES"/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02C8C74B-7DBA-499F-8703-30164AF9E104}"/>
              </a:ext>
            </a:extLst>
          </p:cNvPr>
          <p:cNvSpPr txBox="1">
            <a:spLocks/>
          </p:cNvSpPr>
          <p:nvPr/>
        </p:nvSpPr>
        <p:spPr>
          <a:xfrm>
            <a:off x="4238845" y="1914067"/>
            <a:ext cx="3366719" cy="1899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Merriweather Light"/>
              <a:buChar char="●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marR="0" lvl="1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erriweather Light"/>
              <a:buChar char="○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 Light"/>
              <a:buChar char="■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●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○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■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●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Light"/>
              <a:buChar char="○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000"/>
              <a:buFont typeface="Merriweather Light"/>
              <a:buChar char="■"/>
              <a:defRPr sz="2000" b="0" i="0" u="none" strike="noStrike" cap="none">
                <a:solidFill>
                  <a:schemeClr val="dk1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pPr marL="360363" indent="-258763"/>
            <a:r>
              <a:rPr lang="es-ES" sz="1400">
                <a:sym typeface="Wingdings" panose="05000000000000000000" pitchFamily="2" charset="2"/>
              </a:rPr>
              <a:t>Figuras literarias: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metáforas</a:t>
            </a:r>
            <a:endParaRPr lang="es-ES" sz="1400">
              <a:sym typeface="Wingdings" panose="05000000000000000000" pitchFamily="2" charset="2"/>
            </a:endParaRP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símiles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antítesis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paradojas</a:t>
            </a:r>
          </a:p>
          <a:p>
            <a:pPr marL="817563" lvl="1" indent="-258763"/>
            <a:r>
              <a:rPr lang="es-ES" sz="1400" b="1">
                <a:sym typeface="Wingdings" panose="05000000000000000000" pitchFamily="2" charset="2"/>
              </a:rPr>
              <a:t>aliteraciones </a:t>
            </a:r>
            <a:r>
              <a:rPr lang="es-ES" sz="1400">
                <a:sym typeface="Wingdings" panose="05000000000000000000" pitchFamily="2" charset="2"/>
              </a:rPr>
              <a:t>(...)</a:t>
            </a:r>
          </a:p>
        </p:txBody>
      </p:sp>
    </p:spTree>
    <p:extLst>
      <p:ext uri="{BB962C8B-B14F-4D97-AF65-F5344CB8AC3E}">
        <p14:creationId xmlns:p14="http://schemas.microsoft.com/office/powerpoint/2010/main" val="31685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5D0E5-0520-44D4-A71C-748FF179B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NOVELA PICARESCA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0D127F-DAA6-4B36-A3D0-451284D3E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075" y="1452925"/>
            <a:ext cx="7177800" cy="2295226"/>
          </a:xfrm>
        </p:spPr>
        <p:txBody>
          <a:bodyPr/>
          <a:lstStyle/>
          <a:p>
            <a:r>
              <a:rPr lang="es-ES" sz="1800" b="1"/>
              <a:t>Antihéore:</a:t>
            </a:r>
            <a:r>
              <a:rPr lang="es-ES" sz="1800"/>
              <a:t> el protagonista hace es </a:t>
            </a:r>
            <a:r>
              <a:rPr lang="es-ES" sz="1800" u="sng"/>
              <a:t>pícaro</a:t>
            </a:r>
            <a:r>
              <a:rPr lang="es-ES" sz="1800"/>
              <a:t> para conseguir </a:t>
            </a:r>
            <a:r>
              <a:rPr lang="es-ES" sz="1800" u="sng"/>
              <a:t>sobrevivir</a:t>
            </a:r>
            <a:r>
              <a:rPr lang="es-ES" sz="1800"/>
              <a:t>.</a:t>
            </a:r>
          </a:p>
          <a:p>
            <a:r>
              <a:rPr lang="es-ES" sz="1800" b="1"/>
              <a:t>Autobiografía:</a:t>
            </a:r>
            <a:r>
              <a:rPr lang="es-ES" sz="1800"/>
              <a:t> narra sus propias aventuras en </a:t>
            </a:r>
            <a:r>
              <a:rPr lang="es-ES" sz="1800" u="sng"/>
              <a:t>1ªpersona</a:t>
            </a:r>
            <a:r>
              <a:rPr lang="es-ES" sz="1800"/>
              <a:t>.</a:t>
            </a:r>
          </a:p>
          <a:p>
            <a:r>
              <a:rPr lang="es-ES" sz="1800" b="1"/>
              <a:t>Itinerante:</a:t>
            </a:r>
            <a:r>
              <a:rPr lang="es-ES" sz="1800"/>
              <a:t> </a:t>
            </a:r>
            <a:r>
              <a:rPr lang="es-ES" sz="1800" u="sng"/>
              <a:t>episodios</a:t>
            </a:r>
            <a:r>
              <a:rPr lang="es-ES" sz="1800"/>
              <a:t> según un </a:t>
            </a:r>
            <a:r>
              <a:rPr lang="es-ES" sz="1800" u="sng"/>
              <a:t>cambio de amo</a:t>
            </a:r>
            <a:r>
              <a:rPr lang="es-ES" sz="1800"/>
              <a:t> y </a:t>
            </a:r>
            <a:r>
              <a:rPr lang="es-ES" sz="1800" u="sng"/>
              <a:t>lugar</a:t>
            </a:r>
            <a:r>
              <a:rPr lang="es-ES" sz="1800"/>
              <a:t>.</a:t>
            </a:r>
          </a:p>
          <a:p>
            <a:r>
              <a:rPr lang="es-ES" sz="1800" b="1"/>
              <a:t>Moralizante:</a:t>
            </a:r>
            <a:r>
              <a:rPr lang="es-ES" sz="1800"/>
              <a:t> </a:t>
            </a:r>
            <a:r>
              <a:rPr lang="es-ES" sz="1800" u="sng"/>
              <a:t>crítica</a:t>
            </a:r>
            <a:r>
              <a:rPr lang="es-ES" sz="1800"/>
              <a:t> que expone el </a:t>
            </a:r>
            <a:r>
              <a:rPr lang="es-ES" sz="1800" u="sng"/>
              <a:t>camino incorrecto</a:t>
            </a:r>
            <a:r>
              <a:rPr lang="es-ES" sz="1800"/>
              <a:t> seguido por el pícaro.</a:t>
            </a:r>
          </a:p>
          <a:p>
            <a:r>
              <a:rPr lang="es-ES" sz="1800" b="1"/>
              <a:t>Crítica:</a:t>
            </a:r>
            <a:r>
              <a:rPr lang="es-ES" sz="1800"/>
              <a:t> </a:t>
            </a:r>
            <a:r>
              <a:rPr lang="es-ES" sz="1800" u="sng"/>
              <a:t>ridiculización</a:t>
            </a:r>
            <a:r>
              <a:rPr lang="es-ES" sz="1800"/>
              <a:t> de varios </a:t>
            </a:r>
            <a:r>
              <a:rPr lang="es-ES" sz="1800" u="sng"/>
              <a:t>estamentos</a:t>
            </a:r>
            <a:endParaRPr lang="es-ES" sz="1800" b="1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271022-BC93-438A-862B-2A0C72EB00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421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A658E-90B0-48E2-92EF-105BEDE8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LANZARILLO DE TORMES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809510-2DEE-4E83-8CAB-704951C78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075" y="1363682"/>
            <a:ext cx="7177800" cy="1789040"/>
          </a:xfrm>
        </p:spPr>
        <p:txBody>
          <a:bodyPr/>
          <a:lstStyle/>
          <a:p>
            <a:r>
              <a:rPr lang="es-ES" sz="1200"/>
              <a:t>Carta que </a:t>
            </a:r>
            <a:r>
              <a:rPr lang="es-ES" sz="1200" b="1"/>
              <a:t>Lázaro de Tormes</a:t>
            </a:r>
            <a:r>
              <a:rPr lang="es-ES" sz="1200"/>
              <a:t> (protagonista) </a:t>
            </a:r>
            <a:r>
              <a:rPr lang="es-ES" sz="12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ym typeface="Wingdings" panose="05000000000000000000" pitchFamily="2" charset="2"/>
              </a:rPr>
              <a:t> “Vuestra Merced” (noble) que le pide explicaciones de un caso.</a:t>
            </a:r>
          </a:p>
          <a:p>
            <a:r>
              <a:rPr lang="es-ES" sz="1200" b="1">
                <a:sym typeface="Wingdings" panose="05000000000000000000" pitchFamily="2" charset="2"/>
              </a:rPr>
              <a:t>Caso:</a:t>
            </a:r>
            <a:r>
              <a:rPr lang="es-ES" sz="1200">
                <a:sym typeface="Wingdings" panose="05000000000000000000" pitchFamily="2" charset="2"/>
              </a:rPr>
              <a:t> amacebamiento de su </a:t>
            </a:r>
            <a:r>
              <a:rPr lang="es-ES" sz="1200" u="sng">
                <a:sym typeface="Wingdings" panose="05000000000000000000" pitchFamily="2" charset="2"/>
              </a:rPr>
              <a:t>mujer</a:t>
            </a:r>
            <a:r>
              <a:rPr lang="es-ES" sz="1200">
                <a:sym typeface="Wingdings" panose="05000000000000000000" pitchFamily="2" charset="2"/>
              </a:rPr>
              <a:t> con el </a:t>
            </a:r>
            <a:r>
              <a:rPr lang="es-ES" sz="1200" u="sng">
                <a:sym typeface="Wingdings" panose="05000000000000000000" pitchFamily="2" charset="2"/>
              </a:rPr>
              <a:t>párroco de San Salvador</a:t>
            </a:r>
            <a:r>
              <a:rPr lang="es-ES" sz="1200">
                <a:sym typeface="Wingdings" panose="05000000000000000000" pitchFamily="2" charset="2"/>
              </a:rPr>
              <a:t>.</a:t>
            </a:r>
          </a:p>
          <a:p>
            <a:r>
              <a:rPr lang="es-ES" sz="1200">
                <a:sym typeface="Wingdings" panose="05000000000000000000" pitchFamily="2" charset="2"/>
              </a:rPr>
              <a:t>Lázaro relata su </a:t>
            </a:r>
            <a:r>
              <a:rPr lang="es-ES" sz="1200" b="1">
                <a:sym typeface="Wingdings" panose="05000000000000000000" pitchFamily="2" charset="2"/>
              </a:rPr>
              <a:t>vida completa</a:t>
            </a:r>
            <a:r>
              <a:rPr lang="es-ES" sz="1200"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ym typeface="Wingdings" panose="05000000000000000000" pitchFamily="2" charset="2"/>
              </a:rPr>
              <a:t> explicar la </a:t>
            </a:r>
            <a:r>
              <a:rPr lang="es-ES" sz="1200" u="sng">
                <a:sym typeface="Wingdings" panose="05000000000000000000" pitchFamily="2" charset="2"/>
              </a:rPr>
              <a:t>situación</a:t>
            </a:r>
            <a:r>
              <a:rPr lang="es-ES" sz="1200">
                <a:sym typeface="Wingdings" panose="05000000000000000000" pitchFamily="2" charset="2"/>
              </a:rPr>
              <a:t> y </a:t>
            </a:r>
            <a:r>
              <a:rPr lang="es-ES" sz="1200" u="sng">
                <a:sym typeface="Wingdings" panose="05000000000000000000" pitchFamily="2" charset="2"/>
              </a:rPr>
              <a:t>razón de su comportamiento</a:t>
            </a:r>
            <a:r>
              <a:rPr lang="es-ES" sz="1200">
                <a:sym typeface="Wingdings" panose="05000000000000000000" pitchFamily="2" charset="2"/>
              </a:rPr>
              <a:t>.</a:t>
            </a:r>
          </a:p>
          <a:p>
            <a:pPr marL="101600" indent="0">
              <a:buNone/>
            </a:pPr>
            <a:r>
              <a:rPr lang="es-ES" sz="1400" b="1">
                <a:solidFill>
                  <a:schemeClr val="accent3"/>
                </a:solidFill>
                <a:sym typeface="Wingdings" panose="05000000000000000000" pitchFamily="2" charset="2"/>
              </a:rPr>
              <a:t>ESTRUCTURA</a:t>
            </a:r>
          </a:p>
          <a:p>
            <a:r>
              <a:rPr lang="es-ES" sz="1400" b="1">
                <a:sym typeface="Wingdings" panose="05000000000000000000" pitchFamily="2" charset="2"/>
              </a:rPr>
              <a:t>Siete tratados</a:t>
            </a:r>
            <a:r>
              <a:rPr lang="es-ES" sz="1400">
                <a:sym typeface="Wingdings" panose="05000000000000000000" pitchFamily="2" charset="2"/>
              </a:rPr>
              <a:t> y </a:t>
            </a:r>
            <a:r>
              <a:rPr lang="es-ES" sz="1400" b="1">
                <a:sym typeface="Wingdings" panose="05000000000000000000" pitchFamily="2" charset="2"/>
              </a:rPr>
              <a:t>un prólogo</a:t>
            </a:r>
            <a:r>
              <a:rPr lang="es-ES" sz="140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CB220E-6FA8-4C5C-BC63-C777D42878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820D363-E868-49F1-B21A-115804B4D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11717"/>
              </p:ext>
            </p:extLst>
          </p:nvPr>
        </p:nvGraphicFramePr>
        <p:xfrm>
          <a:off x="1059872" y="2207490"/>
          <a:ext cx="7266709" cy="293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9C8B2463-098B-425B-8158-970F72B933BC}"/>
              </a:ext>
            </a:extLst>
          </p:cNvPr>
          <p:cNvSpPr txBox="1"/>
          <p:nvPr/>
        </p:nvSpPr>
        <p:spPr>
          <a:xfrm>
            <a:off x="6565613" y="696002"/>
            <a:ext cx="1844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es-ES">
                <a:latin typeface="Merriweather Light" panose="020B0604020202020204" charset="0"/>
              </a:rPr>
              <a:t>novela </a:t>
            </a:r>
            <a:r>
              <a:rPr lang="es-ES" b="1">
                <a:latin typeface="Merriweather Light" panose="020B0604020202020204" charset="0"/>
              </a:rPr>
              <a:t>picaresca</a:t>
            </a:r>
          </a:p>
          <a:p>
            <a:pPr marL="179388" indent="-179388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es-ES">
                <a:latin typeface="Merriweather Light" panose="020B0604020202020204" charset="0"/>
              </a:rPr>
              <a:t>novela </a:t>
            </a:r>
            <a:r>
              <a:rPr lang="es-ES" b="1">
                <a:latin typeface="Merriweather Light" panose="020B0604020202020204" charset="0"/>
              </a:rPr>
              <a:t>realista</a:t>
            </a:r>
            <a:endParaRPr lang="es-ES">
              <a:latin typeface="Merriweather Ligh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6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A658E-90B0-48E2-92EF-105BEDE8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LANZARILLO DE TORMES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809510-2DEE-4E83-8CAB-704951C78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3075" y="1045027"/>
            <a:ext cx="7177800" cy="3187536"/>
          </a:xfrm>
        </p:spPr>
        <p:txBody>
          <a:bodyPr/>
          <a:lstStyle/>
          <a:p>
            <a:pPr marL="101600" indent="0">
              <a:buNone/>
            </a:pPr>
            <a:r>
              <a:rPr lang="es-ES" sz="1400" b="1">
                <a:solidFill>
                  <a:schemeClr val="accent3"/>
                </a:solidFill>
                <a:sym typeface="Wingdings" panose="05000000000000000000" pitchFamily="2" charset="2"/>
              </a:rPr>
              <a:t>DATACIÓN</a:t>
            </a:r>
          </a:p>
          <a:p>
            <a:pPr marL="360363" indent="-258763"/>
            <a:r>
              <a:rPr lang="es-ES" sz="1400">
                <a:sym typeface="Wingdings" panose="05000000000000000000" pitchFamily="2" charset="2"/>
              </a:rPr>
              <a:t>Dos elementos ayudan a datarla:</a:t>
            </a:r>
          </a:p>
          <a:p>
            <a:pPr marL="630238" lvl="1" indent="-269875"/>
            <a:r>
              <a:rPr lang="es-ES" sz="1400" b="1">
                <a:sym typeface="Wingdings" panose="05000000000000000000" pitchFamily="2" charset="2"/>
              </a:rPr>
              <a:t>expedición a los Gelves</a:t>
            </a:r>
            <a:endParaRPr lang="es-ES" sz="1400">
              <a:sym typeface="Wingdings" panose="05000000000000000000" pitchFamily="2" charset="2"/>
            </a:endParaRPr>
          </a:p>
          <a:p>
            <a:pPr marL="630238" lvl="1" indent="-269875"/>
            <a:r>
              <a:rPr lang="es-ES" sz="1400" b="1">
                <a:sym typeface="Wingdings" panose="05000000000000000000" pitchFamily="2" charset="2"/>
              </a:rPr>
              <a:t>cortes</a:t>
            </a:r>
            <a:r>
              <a:rPr lang="es-ES" sz="1400">
                <a:sym typeface="Wingdings" panose="05000000000000000000" pitchFamily="2" charset="2"/>
              </a:rPr>
              <a:t> que </a:t>
            </a:r>
            <a:r>
              <a:rPr lang="es-ES" sz="1400" b="1">
                <a:sym typeface="Wingdings" panose="05000000000000000000" pitchFamily="2" charset="2"/>
              </a:rPr>
              <a:t>Carlos I</a:t>
            </a:r>
            <a:r>
              <a:rPr lang="es-ES" sz="1400">
                <a:sym typeface="Wingdings" panose="05000000000000000000" pitchFamily="2" charset="2"/>
              </a:rPr>
              <a:t> celebró en </a:t>
            </a:r>
            <a:r>
              <a:rPr lang="es-ES" sz="1400" b="1">
                <a:sym typeface="Wingdings" panose="05000000000000000000" pitchFamily="2" charset="2"/>
              </a:rPr>
              <a:t>Toledo</a:t>
            </a:r>
            <a:endParaRPr lang="es-ES" sz="1400">
              <a:sym typeface="Wingdings" panose="05000000000000000000" pitchFamily="2" charset="2"/>
            </a:endParaRPr>
          </a:p>
          <a:p>
            <a:pPr marL="173038" indent="-269875"/>
            <a:r>
              <a:rPr lang="es-ES" sz="1400" b="1">
                <a:sym typeface="Wingdings" panose="05000000000000000000" pitchFamily="2" charset="2"/>
              </a:rPr>
              <a:t>España anterior a 1540</a:t>
            </a:r>
          </a:p>
          <a:p>
            <a:pPr marL="0" indent="0">
              <a:buNone/>
            </a:pPr>
            <a:r>
              <a:rPr lang="es-ES" sz="1400" b="1">
                <a:solidFill>
                  <a:schemeClr val="accent3"/>
                </a:solidFill>
                <a:sym typeface="Wingdings" panose="05000000000000000000" pitchFamily="2" charset="2"/>
              </a:rPr>
              <a:t>AUTORES</a:t>
            </a:r>
            <a:endParaRPr lang="es-ES" sz="140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pPr marL="173038" indent="-269875"/>
            <a:r>
              <a:rPr lang="es-ES" sz="1400">
                <a:sym typeface="Wingdings" panose="05000000000000000000" pitchFamily="2" charset="2"/>
              </a:rPr>
              <a:t>La obra aparece como </a:t>
            </a:r>
            <a:r>
              <a:rPr lang="es-ES" sz="1400" b="1">
                <a:sym typeface="Wingdings" panose="05000000000000000000" pitchFamily="2" charset="2"/>
              </a:rPr>
              <a:t>anónima</a:t>
            </a:r>
            <a:r>
              <a:rPr lang="es-ES" sz="1400">
                <a:sym typeface="Wingdings" panose="05000000000000000000" pitchFamily="2" charset="2"/>
              </a:rPr>
              <a:t>  </a:t>
            </a:r>
            <a:r>
              <a:rPr lang="es-ES" sz="1400" b="1">
                <a:sym typeface="Wingdings" panose="05000000000000000000" pitchFamily="2" charset="2"/>
              </a:rPr>
              <a:t>crítica</a:t>
            </a:r>
            <a:r>
              <a:rPr lang="es-ES" sz="1400">
                <a:sym typeface="Wingdings" panose="05000000000000000000" pitchFamily="2" charset="2"/>
              </a:rPr>
              <a:t> a la sociedad del siglo XVI</a:t>
            </a:r>
          </a:p>
          <a:p>
            <a:pPr marL="173038" indent="-269875"/>
            <a:r>
              <a:rPr lang="es-ES" sz="1400">
                <a:sym typeface="Wingdings" panose="05000000000000000000" pitchFamily="2" charset="2"/>
              </a:rPr>
              <a:t>Probablemente alguien </a:t>
            </a:r>
            <a:r>
              <a:rPr lang="es-ES" sz="1400" b="1">
                <a:sym typeface="Wingdings" panose="05000000000000000000" pitchFamily="2" charset="2"/>
              </a:rPr>
              <a:t>religioso</a:t>
            </a:r>
            <a:r>
              <a:rPr lang="es-ES" sz="1400">
                <a:sym typeface="Wingdings" panose="05000000000000000000" pitchFamily="2" charset="2"/>
              </a:rPr>
              <a:t> que se queja de los </a:t>
            </a:r>
            <a:r>
              <a:rPr lang="es-ES" sz="1400" u="sng">
                <a:sym typeface="Wingdings" panose="05000000000000000000" pitchFamily="2" charset="2"/>
              </a:rPr>
              <a:t>principios incumplidos</a:t>
            </a:r>
            <a:r>
              <a:rPr lang="es-ES" sz="1400">
                <a:sym typeface="Wingdings" panose="05000000000000000000" pitchFamily="2" charset="2"/>
              </a:rPr>
              <a:t>.</a:t>
            </a:r>
          </a:p>
          <a:p>
            <a:pPr marL="173038" indent="-269875"/>
            <a:r>
              <a:rPr lang="es-ES" sz="1400">
                <a:sym typeface="Wingdings" panose="05000000000000000000" pitchFamily="2" charset="2"/>
              </a:rPr>
              <a:t>Fue </a:t>
            </a:r>
            <a:r>
              <a:rPr lang="es-ES" sz="1400" b="1">
                <a:sym typeface="Wingdings" panose="05000000000000000000" pitchFamily="2" charset="2"/>
              </a:rPr>
              <a:t>censurada por la Inquisición</a:t>
            </a:r>
            <a:r>
              <a:rPr lang="es-ES" sz="1400">
                <a:sym typeface="Wingdings" panose="05000000000000000000" pitchFamily="2" charset="2"/>
              </a:rPr>
              <a:t> porque un </a:t>
            </a:r>
            <a:r>
              <a:rPr lang="es-ES" sz="1400" u="sng">
                <a:sym typeface="Wingdings" panose="05000000000000000000" pitchFamily="2" charset="2"/>
              </a:rPr>
              <a:t>cura tuvo relaciones con mujeres</a:t>
            </a:r>
            <a:r>
              <a:rPr lang="es-ES" sz="140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s-ES" sz="1400" b="1">
                <a:solidFill>
                  <a:schemeClr val="accent3"/>
                </a:solidFill>
                <a:sym typeface="Wingdings" panose="05000000000000000000" pitchFamily="2" charset="2"/>
              </a:rPr>
              <a:t>SENTIDO E INTERPRETACIÓN</a:t>
            </a:r>
          </a:p>
          <a:p>
            <a:pPr marL="173038" indent="-269875"/>
            <a:r>
              <a:rPr lang="es-ES" sz="1400" b="1">
                <a:sym typeface="Wingdings" panose="05000000000000000000" pitchFamily="2" charset="2"/>
              </a:rPr>
              <a:t>Crítica a la sociedad del s.XVI</a:t>
            </a:r>
            <a:r>
              <a:rPr lang="es-ES" sz="1400"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3"/>
                </a:solidFill>
                <a:sym typeface="Wingdings" panose="05000000000000000000" pitchFamily="2" charset="2"/>
              </a:rPr>
              <a:t></a:t>
            </a:r>
            <a:r>
              <a:rPr lang="es-ES" sz="1400">
                <a:sym typeface="Wingdings" panose="05000000000000000000" pitchFamily="2" charset="2"/>
              </a:rPr>
              <a:t> </a:t>
            </a:r>
            <a:r>
              <a:rPr lang="es-ES" sz="1400" b="1">
                <a:sym typeface="Wingdings" panose="05000000000000000000" pitchFamily="2" charset="2"/>
              </a:rPr>
              <a:t>sátira</a:t>
            </a:r>
            <a:r>
              <a:rPr lang="es-ES" sz="1400">
                <a:sym typeface="Wingdings" panose="05000000000000000000" pitchFamily="2" charset="2"/>
              </a:rPr>
              <a:t> y </a:t>
            </a:r>
            <a:r>
              <a:rPr lang="es-ES" sz="1400" b="1">
                <a:sym typeface="Wingdings" panose="05000000000000000000" pitchFamily="2" charset="2"/>
              </a:rPr>
              <a:t>burla</a:t>
            </a:r>
            <a:endParaRPr lang="es-ES" sz="1400">
              <a:sym typeface="Wingdings" panose="05000000000000000000" pitchFamily="2" charset="2"/>
            </a:endParaRPr>
          </a:p>
          <a:p>
            <a:pPr marL="173038" indent="-269875"/>
            <a:r>
              <a:rPr lang="es-ES" sz="1400">
                <a:sym typeface="Wingdings" panose="05000000000000000000" pitchFamily="2" charset="2"/>
              </a:rPr>
              <a:t>Contradicciones de una sociedad </a:t>
            </a:r>
            <a:r>
              <a:rPr lang="es-ES" sz="1400" b="1">
                <a:sym typeface="Wingdings" panose="05000000000000000000" pitchFamily="2" charset="2"/>
              </a:rPr>
              <a:t>religiosa</a:t>
            </a:r>
            <a:r>
              <a:rPr lang="es-ES" sz="1400">
                <a:sym typeface="Wingdings" panose="05000000000000000000" pitchFamily="2" charset="2"/>
              </a:rPr>
              <a:t> pero que </a:t>
            </a:r>
            <a:r>
              <a:rPr lang="es-ES" sz="1400" u="sng">
                <a:sym typeface="Wingdings" panose="05000000000000000000" pitchFamily="2" charset="2"/>
              </a:rPr>
              <a:t>no cumple sus principios</a:t>
            </a:r>
            <a:r>
              <a:rPr lang="es-ES" sz="1400">
                <a:sym typeface="Wingdings" panose="05000000000000000000" pitchFamily="2" charset="2"/>
              </a:rPr>
              <a:t>.</a:t>
            </a:r>
          </a:p>
          <a:p>
            <a:pPr marL="173038" indent="-269875"/>
            <a:r>
              <a:rPr lang="es-ES" sz="1400">
                <a:sym typeface="Wingdings" panose="05000000000000000000" pitchFamily="2" charset="2"/>
              </a:rPr>
              <a:t>Presenta la </a:t>
            </a:r>
            <a:r>
              <a:rPr lang="es-ES" sz="1400" b="1">
                <a:sym typeface="Wingdings" panose="05000000000000000000" pitchFamily="2" charset="2"/>
              </a:rPr>
              <a:t>situación de los hidalgos</a:t>
            </a:r>
            <a:r>
              <a:rPr lang="es-ES" sz="1400">
                <a:sym typeface="Wingdings" panose="05000000000000000000" pitchFamily="2" charset="2"/>
              </a:rPr>
              <a:t>, tema de la honra...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CB220E-6FA8-4C5C-BC63-C777D42878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57248"/>
      </p:ext>
    </p:extLst>
  </p:cSld>
  <p:clrMapOvr>
    <a:masterClrMapping/>
  </p:clrMapOvr>
</p:sld>
</file>

<file path=ppt/theme/theme1.xml><?xml version="1.0" encoding="utf-8"?>
<a:theme xmlns:a="http://schemas.openxmlformats.org/drawingml/2006/main" name="Wiltshire template">
  <a:themeElements>
    <a:clrScheme name="Custom 347">
      <a:dk1>
        <a:srgbClr val="3F3333"/>
      </a:dk1>
      <a:lt1>
        <a:srgbClr val="FFFFFF"/>
      </a:lt1>
      <a:dk2>
        <a:srgbClr val="918484"/>
      </a:dk2>
      <a:lt2>
        <a:srgbClr val="F0EBE6"/>
      </a:lt2>
      <a:accent1>
        <a:srgbClr val="9CA33C"/>
      </a:accent1>
      <a:accent2>
        <a:srgbClr val="FCD104"/>
      </a:accent2>
      <a:accent3>
        <a:srgbClr val="FF9B28"/>
      </a:accent3>
      <a:accent4>
        <a:srgbClr val="EC2928"/>
      </a:accent4>
      <a:accent5>
        <a:srgbClr val="A7362F"/>
      </a:accent5>
      <a:accent6>
        <a:srgbClr val="C56B18"/>
      </a:accent6>
      <a:hlink>
        <a:srgbClr val="A7362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614</Words>
  <Application>Microsoft Office PowerPoint</Application>
  <PresentationFormat>Presentación en pantalla (16:9)</PresentationFormat>
  <Paragraphs>112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Merriweather Light</vt:lpstr>
      <vt:lpstr>Abril Fatface</vt:lpstr>
      <vt:lpstr>Arial</vt:lpstr>
      <vt:lpstr>Wingdings</vt:lpstr>
      <vt:lpstr>Vidaloka</vt:lpstr>
      <vt:lpstr>Wiltshire template</vt:lpstr>
      <vt:lpstr>TEMA 3 LITERATURA (PARTE I)</vt:lpstr>
      <vt:lpstr>RENACIMIENTO</vt:lpstr>
      <vt:lpstr>FORMAS LÍRICAS DEL RENACIMIENTO</vt:lpstr>
      <vt:lpstr>LITERATURA RENACENTISTA</vt:lpstr>
      <vt:lpstr>GARCILASO DE LA VEGA (lírica culta renacentista)</vt:lpstr>
      <vt:lpstr>GARCILASO DE LA VEGA (lírica culta renacentista)</vt:lpstr>
      <vt:lpstr>LA NOVELA PICARESCA</vt:lpstr>
      <vt:lpstr>EL LANZARILLO DE TORMES</vt:lpstr>
      <vt:lpstr>EL LANZARILLO DE TORMES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 LITERATURA (PARTE I)</dc:title>
  <cp:lastModifiedBy>Eva Arnau</cp:lastModifiedBy>
  <cp:revision>12</cp:revision>
  <dcterms:modified xsi:type="dcterms:W3CDTF">2022-04-08T20:28:58Z</dcterms:modified>
</cp:coreProperties>
</file>