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</p:sldIdLst>
  <p:sldSz cx="9144000" cy="5143500" type="screen16x9"/>
  <p:notesSz cx="6858000" cy="9144000"/>
  <p:embeddedFontLst>
    <p:embeddedFont>
      <p:font typeface="Arvo" panose="020B0604020202020204" charset="0"/>
      <p:regular r:id="rId16"/>
      <p:bold r:id="rId17"/>
      <p:italic r:id="rId18"/>
      <p:boldItalic r:id="rId19"/>
    </p:embeddedFont>
    <p:embeddedFont>
      <p:font typeface="Bitter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BD23B1-1E4A-4646-A761-9EB8497390F3}">
  <a:tblStyle styleId="{8EBD23B1-1E4A-4646-A761-9EB8497390F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6ACA761-D053-4A82-B6E7-B9E1141F7B0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222700" y="1156500"/>
            <a:ext cx="4704600" cy="28305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dist="952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436950" y="1860375"/>
            <a:ext cx="4270200" cy="172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2222700" y="1860375"/>
            <a:ext cx="46986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/>
          <p:nvPr/>
        </p:nvSpPr>
        <p:spPr>
          <a:xfrm>
            <a:off x="543000" y="530100"/>
            <a:ext cx="8058000" cy="408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dist="952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0" name="Google Shape;30;p5"/>
          <p:cNvCxnSpPr/>
          <p:nvPr/>
        </p:nvCxnSpPr>
        <p:spPr>
          <a:xfrm>
            <a:off x="1333200" y="530112"/>
            <a:ext cx="0" cy="8028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" name="Google Shape;31;p5"/>
          <p:cNvCxnSpPr/>
          <p:nvPr/>
        </p:nvCxnSpPr>
        <p:spPr>
          <a:xfrm>
            <a:off x="542850" y="1326975"/>
            <a:ext cx="80583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1379650" y="1502274"/>
            <a:ext cx="6725400" cy="28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/>
          <p:nvPr/>
        </p:nvSpPr>
        <p:spPr>
          <a:xfrm>
            <a:off x="543000" y="530100"/>
            <a:ext cx="8058000" cy="408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dist="952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7" name="Google Shape;37;p6"/>
          <p:cNvCxnSpPr/>
          <p:nvPr/>
        </p:nvCxnSpPr>
        <p:spPr>
          <a:xfrm>
            <a:off x="1333200" y="530112"/>
            <a:ext cx="0" cy="8028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" name="Google Shape;38;p6"/>
          <p:cNvCxnSpPr/>
          <p:nvPr/>
        </p:nvCxnSpPr>
        <p:spPr>
          <a:xfrm>
            <a:off x="542850" y="1326975"/>
            <a:ext cx="80583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1333200" y="1538075"/>
            <a:ext cx="3232200" cy="276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4988461" y="1538075"/>
            <a:ext cx="3232200" cy="276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/>
          <p:nvPr/>
        </p:nvSpPr>
        <p:spPr>
          <a:xfrm>
            <a:off x="543000" y="530100"/>
            <a:ext cx="8058000" cy="408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dist="952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4" name="Google Shape;54;p8"/>
          <p:cNvCxnSpPr/>
          <p:nvPr/>
        </p:nvCxnSpPr>
        <p:spPr>
          <a:xfrm>
            <a:off x="1333200" y="530112"/>
            <a:ext cx="0" cy="8028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" name="Google Shape;55;p8"/>
          <p:cNvCxnSpPr/>
          <p:nvPr/>
        </p:nvCxnSpPr>
        <p:spPr>
          <a:xfrm>
            <a:off x="542850" y="1326975"/>
            <a:ext cx="80583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6" name="Google Shape;56;p8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_2_1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/>
          <p:nvPr/>
        </p:nvSpPr>
        <p:spPr>
          <a:xfrm>
            <a:off x="543000" y="530100"/>
            <a:ext cx="8058000" cy="408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dist="952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algn="ctr" rtl="0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1379650" y="1502274"/>
            <a:ext cx="6725400" cy="28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D9D9D9"/>
              </a:buClr>
              <a:buSzPts val="3000"/>
              <a:buFont typeface="Bitter"/>
              <a:buChar char="■"/>
              <a:defRPr sz="30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400"/>
              <a:buFont typeface="Bitter"/>
              <a:buChar char="■"/>
              <a:defRPr sz="24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400"/>
              <a:buFont typeface="Bitter"/>
              <a:buChar char="■"/>
              <a:defRPr sz="24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Font typeface="Bitter"/>
              <a:buChar char="■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Bitter"/>
              <a:buChar char="○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Bitter"/>
              <a:buChar char="■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Bitter"/>
              <a:buChar char="●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Bitter"/>
              <a:buChar char="○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Bitter"/>
              <a:buChar char="■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4" r:id="rId4"/>
    <p:sldLayoutId id="2147483658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4"/>
          <p:cNvSpPr txBox="1">
            <a:spLocks noGrp="1"/>
          </p:cNvSpPr>
          <p:nvPr>
            <p:ph type="ctrTitle"/>
          </p:nvPr>
        </p:nvSpPr>
        <p:spPr>
          <a:xfrm>
            <a:off x="2436950" y="1860375"/>
            <a:ext cx="4270200" cy="172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u="sng"/>
              <a:t>VALENCIÀ</a:t>
            </a:r>
            <a:br>
              <a:rPr lang="es-ES"/>
            </a:br>
            <a:r>
              <a:rPr lang="es-ES"/>
              <a:t>Unitat 6</a:t>
            </a:r>
            <a:endParaRPr b="1" u="sng"/>
          </a:p>
        </p:txBody>
      </p:sp>
      <p:grpSp>
        <p:nvGrpSpPr>
          <p:cNvPr id="83" name="Google Shape;83;p14"/>
          <p:cNvGrpSpPr/>
          <p:nvPr/>
        </p:nvGrpSpPr>
        <p:grpSpPr>
          <a:xfrm>
            <a:off x="4371745" y="1319984"/>
            <a:ext cx="400404" cy="379518"/>
            <a:chOff x="5300400" y="3670175"/>
            <a:chExt cx="421300" cy="399325"/>
          </a:xfrm>
        </p:grpSpPr>
        <p:sp>
          <p:nvSpPr>
            <p:cNvPr id="84" name="Google Shape;84;p14"/>
            <p:cNvSpPr/>
            <p:nvPr/>
          </p:nvSpPr>
          <p:spPr>
            <a:xfrm>
              <a:off x="5300400" y="3708025"/>
              <a:ext cx="421300" cy="267450"/>
            </a:xfrm>
            <a:custGeom>
              <a:avLst/>
              <a:gdLst/>
              <a:ahLst/>
              <a:cxnLst/>
              <a:rect l="l" t="t" r="r" b="b"/>
              <a:pathLst>
                <a:path w="16852" h="10698" extrusionOk="0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85" name="Google Shape;85;p14"/>
            <p:cNvSpPr/>
            <p:nvPr/>
          </p:nvSpPr>
          <p:spPr>
            <a:xfrm>
              <a:off x="5498825" y="3670175"/>
              <a:ext cx="24450" cy="25650"/>
            </a:xfrm>
            <a:custGeom>
              <a:avLst/>
              <a:gdLst/>
              <a:ahLst/>
              <a:cxnLst/>
              <a:rect l="l" t="t" r="r" b="b"/>
              <a:pathLst>
                <a:path w="978" h="102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5366325" y="3987675"/>
              <a:ext cx="61100" cy="81825"/>
            </a:xfrm>
            <a:custGeom>
              <a:avLst/>
              <a:gdLst/>
              <a:ahLst/>
              <a:cxnLst/>
              <a:rect l="l" t="t" r="r" b="b"/>
              <a:pathLst>
                <a:path w="2444" h="3273" extrusionOk="0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87" name="Google Shape;87;p14"/>
            <p:cNvSpPr/>
            <p:nvPr/>
          </p:nvSpPr>
          <p:spPr>
            <a:xfrm>
              <a:off x="5594700" y="3987675"/>
              <a:ext cx="61075" cy="81825"/>
            </a:xfrm>
            <a:custGeom>
              <a:avLst/>
              <a:gdLst/>
              <a:ahLst/>
              <a:cxnLst/>
              <a:rect l="l" t="t" r="r" b="b"/>
              <a:pathLst>
                <a:path w="2443" h="3273" extrusionOk="0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88" name="Google Shape;88;p14"/>
            <p:cNvSpPr/>
            <p:nvPr/>
          </p:nvSpPr>
          <p:spPr>
            <a:xfrm>
              <a:off x="5324825" y="3732450"/>
              <a:ext cx="372475" cy="218600"/>
            </a:xfrm>
            <a:custGeom>
              <a:avLst/>
              <a:gdLst/>
              <a:ahLst/>
              <a:cxnLst/>
              <a:rect l="l" t="t" r="r" b="b"/>
              <a:pathLst>
                <a:path w="14899" h="8744" extrusionOk="0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DA861-41BF-43EE-88A8-BB6ED13C5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9650" y="543954"/>
            <a:ext cx="6725400" cy="796800"/>
          </a:xfrm>
        </p:spPr>
        <p:txBody>
          <a:bodyPr/>
          <a:lstStyle/>
          <a:p>
            <a:r>
              <a:rPr lang="es-ES" sz="2800"/>
              <a:t>HISTÒRIA DE LA LLENGUA: la Cancelleria Reial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6A74C-9FF7-4C4D-B9AE-0B914B55BD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10</a:t>
            </a:fld>
            <a:endParaRPr lang="es-ES"/>
          </a:p>
        </p:txBody>
      </p:sp>
      <p:sp>
        <p:nvSpPr>
          <p:cNvPr id="10" name="Google Shape;98;p15">
            <a:extLst>
              <a:ext uri="{FF2B5EF4-FFF2-40B4-BE49-F238E27FC236}">
                <a16:creationId xmlns:a16="http://schemas.microsoft.com/office/drawing/2014/main" id="{992E5041-A6F0-46D9-8190-5F722FA6352F}"/>
              </a:ext>
            </a:extLst>
          </p:cNvPr>
          <p:cNvSpPr txBox="1"/>
          <p:nvPr/>
        </p:nvSpPr>
        <p:spPr>
          <a:xfrm>
            <a:off x="797116" y="1264674"/>
            <a:ext cx="7689021" cy="48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  <a:latin typeface="Bitter"/>
                <a:ea typeface="Bitter"/>
                <a:cs typeface="Bitter"/>
                <a:sym typeface="Bitter"/>
              </a:rPr>
              <a:t>RAMON LLULL (</a:t>
            </a:r>
            <a:r>
              <a:rPr lang="es-ES" b="1">
                <a:solidFill>
                  <a:schemeClr val="tx1"/>
                </a:solidFill>
                <a:latin typeface="Bitter"/>
                <a:ea typeface="Bitter"/>
                <a:cs typeface="Bitter"/>
                <a:sym typeface="Bitter"/>
              </a:rPr>
              <a:t>1232</a:t>
            </a:r>
            <a:r>
              <a:rPr lang="es-ES" b="1">
                <a:solidFill>
                  <a:schemeClr val="accent1"/>
                </a:solidFill>
                <a:latin typeface="Bitter"/>
                <a:ea typeface="Bitter"/>
                <a:cs typeface="Bitter"/>
                <a:sym typeface="Bitter"/>
              </a:rPr>
              <a:t>-</a:t>
            </a:r>
            <a:r>
              <a:rPr lang="es-ES" b="1">
                <a:solidFill>
                  <a:schemeClr val="tx1"/>
                </a:solidFill>
                <a:latin typeface="Bitter"/>
                <a:ea typeface="Bitter"/>
                <a:cs typeface="Bitter"/>
                <a:sym typeface="Bitter"/>
              </a:rPr>
              <a:t>1315</a:t>
            </a:r>
            <a:r>
              <a:rPr lang="es-ES" b="1">
                <a:solidFill>
                  <a:schemeClr val="accent1"/>
                </a:solidFill>
                <a:latin typeface="Bitter"/>
                <a:ea typeface="Bitter"/>
                <a:cs typeface="Bitter"/>
                <a:sym typeface="Bitter"/>
              </a:rPr>
              <a:t>)</a:t>
            </a:r>
            <a:endParaRPr>
              <a:solidFill>
                <a:schemeClr val="accent1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4A877696-9962-49A7-AEC2-BCB8605D3062}"/>
              </a:ext>
            </a:extLst>
          </p:cNvPr>
          <p:cNvCxnSpPr/>
          <p:nvPr/>
        </p:nvCxnSpPr>
        <p:spPr>
          <a:xfrm>
            <a:off x="806695" y="1434523"/>
            <a:ext cx="0" cy="2095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9ECA88E-74B4-4A1D-8536-7ADE7727F57C}"/>
              </a:ext>
            </a:extLst>
          </p:cNvPr>
          <p:cNvSpPr txBox="1"/>
          <p:nvPr/>
        </p:nvSpPr>
        <p:spPr>
          <a:xfrm>
            <a:off x="816275" y="1645975"/>
            <a:ext cx="46445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>
                <a:latin typeface="Bitter" panose="020B0604020202020204" charset="0"/>
              </a:rPr>
              <a:t>Durant la 2ª meitat del </a:t>
            </a:r>
            <a:r>
              <a:rPr lang="es-ES" sz="1200" b="1">
                <a:solidFill>
                  <a:schemeClr val="accent1"/>
                </a:solidFill>
                <a:latin typeface="Bitter" panose="020B0604020202020204" charset="0"/>
              </a:rPr>
              <a:t>s.XIII</a:t>
            </a:r>
            <a:r>
              <a:rPr lang="es-ES" sz="1200" b="1">
                <a:latin typeface="Bitter" panose="020B0604020202020204" charset="0"/>
              </a:rPr>
              <a:t>: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</a:rPr>
              <a:t>va donar </a:t>
            </a:r>
            <a:r>
              <a:rPr lang="es-ES" sz="1200" b="1">
                <a:latin typeface="Bitter" panose="020B0604020202020204" charset="0"/>
              </a:rPr>
              <a:t>prestigi</a:t>
            </a:r>
            <a:r>
              <a:rPr lang="es-ES" sz="1200">
                <a:latin typeface="Bitter" panose="020B0604020202020204" charset="0"/>
              </a:rPr>
              <a:t> al </a:t>
            </a:r>
            <a:r>
              <a:rPr lang="es-ES" sz="1200" b="1">
                <a:latin typeface="Bitter" panose="020B0604020202020204" charset="0"/>
              </a:rPr>
              <a:t>valencià</a:t>
            </a:r>
            <a:r>
              <a:rPr lang="es-ES" sz="1200">
                <a:latin typeface="Bitter" panose="020B0604020202020204" charset="0"/>
              </a:rPr>
              <a:t> </a:t>
            </a:r>
            <a:r>
              <a:rPr lang="es-ES" sz="1200">
                <a:solidFill>
                  <a:schemeClr val="accent1"/>
                </a:solidFill>
                <a:latin typeface="Bitter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per usar-la en les seues obres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substitució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llatí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(filosofia, ciència, teologia) per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valencià</a:t>
            </a:r>
            <a:endParaRPr lang="es-ES" sz="1200">
              <a:latin typeface="Bitter" panose="020B0604020202020204" charset="0"/>
              <a:sym typeface="Wingdings" panose="05000000000000000000" pitchFamily="2" charset="2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va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crear paraules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latin typeface="Bitter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afegides a la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Cancelleria Reial</a:t>
            </a:r>
            <a:endParaRPr lang="es-ES" sz="1200">
              <a:latin typeface="Bitter" panose="020B0604020202020204" charset="0"/>
            </a:endParaRPr>
          </a:p>
        </p:txBody>
      </p:sp>
      <p:sp>
        <p:nvSpPr>
          <p:cNvPr id="14" name="Flecha: hacia abajo 13">
            <a:extLst>
              <a:ext uri="{FF2B5EF4-FFF2-40B4-BE49-F238E27FC236}">
                <a16:creationId xmlns:a16="http://schemas.microsoft.com/office/drawing/2014/main" id="{9F2B64E3-4A15-425C-B135-E7039E236DBF}"/>
              </a:ext>
            </a:extLst>
          </p:cNvPr>
          <p:cNvSpPr/>
          <p:nvPr/>
        </p:nvSpPr>
        <p:spPr>
          <a:xfrm>
            <a:off x="603721" y="1430492"/>
            <a:ext cx="116715" cy="3009890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Google Shape;98;p15">
            <a:extLst>
              <a:ext uri="{FF2B5EF4-FFF2-40B4-BE49-F238E27FC236}">
                <a16:creationId xmlns:a16="http://schemas.microsoft.com/office/drawing/2014/main" id="{CA5A3ACA-F06A-42F5-A6FF-1FD8D9F5A20E}"/>
              </a:ext>
            </a:extLst>
          </p:cNvPr>
          <p:cNvSpPr txBox="1"/>
          <p:nvPr/>
        </p:nvSpPr>
        <p:spPr>
          <a:xfrm>
            <a:off x="816275" y="2272263"/>
            <a:ext cx="7689021" cy="48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  <a:latin typeface="Bitter"/>
                <a:ea typeface="Bitter"/>
                <a:cs typeface="Bitter"/>
                <a:sym typeface="Bitter"/>
              </a:rPr>
              <a:t>LA CANCELLERIA REIAL</a:t>
            </a:r>
            <a:endParaRPr>
              <a:solidFill>
                <a:schemeClr val="accent1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C9812457-4E97-45BF-9E2D-4B7CB6085E9D}"/>
              </a:ext>
            </a:extLst>
          </p:cNvPr>
          <p:cNvCxnSpPr/>
          <p:nvPr/>
        </p:nvCxnSpPr>
        <p:spPr>
          <a:xfrm>
            <a:off x="825854" y="2442112"/>
            <a:ext cx="0" cy="2095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986EDCB-8F3B-4CC2-B64F-A9AFACCD5447}"/>
              </a:ext>
            </a:extLst>
          </p:cNvPr>
          <p:cNvSpPr txBox="1"/>
          <p:nvPr/>
        </p:nvSpPr>
        <p:spPr>
          <a:xfrm>
            <a:off x="835434" y="2588904"/>
            <a:ext cx="5380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>
                <a:latin typeface="Bitter" panose="020B0604020202020204" charset="0"/>
              </a:rPr>
              <a:t>A principi del </a:t>
            </a:r>
            <a:r>
              <a:rPr lang="es-ES" sz="1200" b="1">
                <a:solidFill>
                  <a:schemeClr val="accent1"/>
                </a:solidFill>
                <a:latin typeface="Bitter" panose="020B0604020202020204" charset="0"/>
              </a:rPr>
              <a:t>s.XIII </a:t>
            </a:r>
            <a:r>
              <a:rPr lang="es-ES" sz="1200" b="1">
                <a:solidFill>
                  <a:schemeClr val="accent1"/>
                </a:solidFill>
                <a:latin typeface="Bitter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accent1"/>
                </a:solidFill>
                <a:latin typeface="Bitter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tx1"/>
                </a:solidFill>
                <a:latin typeface="Bitter" panose="020B0604020202020204" charset="0"/>
                <a:sym typeface="Wingdings" panose="05000000000000000000" pitchFamily="2" charset="2"/>
              </a:rPr>
              <a:t>creació </a:t>
            </a:r>
            <a:r>
              <a:rPr lang="es-ES" sz="1200" b="1">
                <a:solidFill>
                  <a:schemeClr val="tx1"/>
                </a:solidFill>
                <a:latin typeface="Bitter" panose="020B0604020202020204" charset="0"/>
                <a:sym typeface="Wingdings" panose="05000000000000000000" pitchFamily="2" charset="2"/>
              </a:rPr>
              <a:t>Cancelleria Reial</a:t>
            </a:r>
            <a:r>
              <a:rPr lang="es-ES" sz="1200">
                <a:solidFill>
                  <a:schemeClr val="tx1"/>
                </a:solidFill>
                <a:latin typeface="Bitter" panose="020B0604020202020204" charset="0"/>
                <a:sym typeface="Wingdings" panose="05000000000000000000" pitchFamily="2" charset="2"/>
              </a:rPr>
              <a:t> (institució)</a:t>
            </a:r>
            <a:endParaRPr lang="es-ES" sz="1200" b="1">
              <a:latin typeface="Bitter" panose="020B0604020202020204" charset="0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</a:rPr>
              <a:t>arxivadora de la </a:t>
            </a:r>
            <a:r>
              <a:rPr lang="es-ES" sz="1200" b="1">
                <a:latin typeface="Bitter" panose="020B0604020202020204" charset="0"/>
              </a:rPr>
              <a:t>documentació</a:t>
            </a:r>
            <a:r>
              <a:rPr lang="es-ES" sz="1200">
                <a:latin typeface="Bitter" panose="020B0604020202020204" charset="0"/>
              </a:rPr>
              <a:t> del regne (</a:t>
            </a:r>
            <a:r>
              <a:rPr lang="es-ES" sz="1200" u="sng">
                <a:latin typeface="Bitter" panose="020B0604020202020204" charset="0"/>
              </a:rPr>
              <a:t>catalanoaragonés</a:t>
            </a:r>
            <a:r>
              <a:rPr lang="es-ES" sz="1200">
                <a:latin typeface="Bitter" panose="020B0604020202020204" charset="0"/>
              </a:rPr>
              <a:t>).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</a:rPr>
              <a:t>estava escrita en </a:t>
            </a:r>
            <a:r>
              <a:rPr lang="es-ES" sz="1200" b="1">
                <a:latin typeface="Bitter" panose="020B0604020202020204" charset="0"/>
              </a:rPr>
              <a:t>llatí</a:t>
            </a:r>
            <a:r>
              <a:rPr lang="es-ES" sz="1200">
                <a:latin typeface="Bitter" panose="020B0604020202020204" charset="0"/>
              </a:rPr>
              <a:t> </a:t>
            </a:r>
            <a:r>
              <a:rPr lang="es-ES" sz="1200">
                <a:solidFill>
                  <a:schemeClr val="accent1"/>
                </a:solidFill>
                <a:latin typeface="Bitter" panose="020B0604020202020204" charset="0"/>
                <a:sym typeface="Wingdings" panose="05000000000000000000" pitchFamily="2" charset="2"/>
              </a:rPr>
              <a:t> </a:t>
            </a:r>
            <a:r>
              <a:rPr lang="es-ES" sz="1200" b="1">
                <a:solidFill>
                  <a:schemeClr val="accent1"/>
                </a:solidFill>
                <a:latin typeface="Bitter" panose="020B0604020202020204" charset="0"/>
                <a:sym typeface="Wingdings" panose="05000000000000000000" pitchFamily="2" charset="2"/>
              </a:rPr>
              <a:t>Jaume I</a:t>
            </a:r>
            <a:r>
              <a:rPr lang="es-ES" sz="1200">
                <a:solidFill>
                  <a:schemeClr val="accent1"/>
                </a:solidFill>
                <a:latin typeface="Bitter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va ordenar que fóra escrita en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valencià</a:t>
            </a:r>
            <a:endParaRPr lang="es-ES" sz="1200">
              <a:latin typeface="Bitter" panose="020B0604020202020204" charset="0"/>
            </a:endParaRPr>
          </a:p>
        </p:txBody>
      </p:sp>
      <p:sp>
        <p:nvSpPr>
          <p:cNvPr id="19" name="Google Shape;98;p15">
            <a:extLst>
              <a:ext uri="{FF2B5EF4-FFF2-40B4-BE49-F238E27FC236}">
                <a16:creationId xmlns:a16="http://schemas.microsoft.com/office/drawing/2014/main" id="{BF47D96A-7544-4DCF-A8AA-F10AB41A701B}"/>
              </a:ext>
            </a:extLst>
          </p:cNvPr>
          <p:cNvSpPr txBox="1"/>
          <p:nvPr/>
        </p:nvSpPr>
        <p:spPr>
          <a:xfrm>
            <a:off x="816275" y="3013945"/>
            <a:ext cx="7689021" cy="48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  <a:latin typeface="Bitter"/>
                <a:ea typeface="Bitter"/>
                <a:cs typeface="Bitter"/>
                <a:sym typeface="Bitter"/>
              </a:rPr>
              <a:t>NORMATIVITZACIÓ DE LA LLENGUA</a:t>
            </a:r>
            <a:endParaRPr>
              <a:solidFill>
                <a:schemeClr val="accent1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9E7F40D3-9BC4-4977-BBED-35EB8B0FF39B}"/>
              </a:ext>
            </a:extLst>
          </p:cNvPr>
          <p:cNvCxnSpPr/>
          <p:nvPr/>
        </p:nvCxnSpPr>
        <p:spPr>
          <a:xfrm>
            <a:off x="825854" y="3183794"/>
            <a:ext cx="0" cy="2095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8A88A02C-51DA-4CCA-AB9B-9B166CB26E8B}"/>
              </a:ext>
            </a:extLst>
          </p:cNvPr>
          <p:cNvCxnSpPr>
            <a:cxnSpLocks/>
          </p:cNvCxnSpPr>
          <p:nvPr/>
        </p:nvCxnSpPr>
        <p:spPr>
          <a:xfrm>
            <a:off x="3006436" y="2541424"/>
            <a:ext cx="543826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318EA401-EB4B-472F-867B-CAE36FC64313}"/>
              </a:ext>
            </a:extLst>
          </p:cNvPr>
          <p:cNvCxnSpPr>
            <a:cxnSpLocks/>
          </p:cNvCxnSpPr>
          <p:nvPr/>
        </p:nvCxnSpPr>
        <p:spPr>
          <a:xfrm>
            <a:off x="3138545" y="1534043"/>
            <a:ext cx="5215746" cy="525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A53C0817-6035-4EE5-BF91-761E2A7A8098}"/>
              </a:ext>
            </a:extLst>
          </p:cNvPr>
          <p:cNvCxnSpPr>
            <a:cxnSpLocks/>
          </p:cNvCxnSpPr>
          <p:nvPr/>
        </p:nvCxnSpPr>
        <p:spPr>
          <a:xfrm>
            <a:off x="4031673" y="3303492"/>
            <a:ext cx="441302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447E144-0E96-49AA-8C59-884F2F21B68E}"/>
              </a:ext>
            </a:extLst>
          </p:cNvPr>
          <p:cNvSpPr txBox="1"/>
          <p:nvPr/>
        </p:nvSpPr>
        <p:spPr>
          <a:xfrm>
            <a:off x="797116" y="3432461"/>
            <a:ext cx="6225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</a:rPr>
              <a:t>va elaborar </a:t>
            </a:r>
            <a:r>
              <a:rPr lang="es-ES" sz="1200" b="1">
                <a:latin typeface="Bitter" panose="020B0604020202020204" charset="0"/>
              </a:rPr>
              <a:t>normes lingüístiques</a:t>
            </a:r>
            <a:r>
              <a:rPr lang="es-ES" sz="1200">
                <a:latin typeface="Bitter" panose="020B0604020202020204" charset="0"/>
              </a:rPr>
              <a:t> 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 integrava tots els </a:t>
            </a:r>
            <a:r>
              <a:rPr lang="es-ES" sz="1200" u="sng">
                <a:latin typeface="Bitter" panose="020B0604020202020204" charset="0"/>
                <a:sym typeface="Wingdings" panose="05000000000000000000" pitchFamily="2" charset="2"/>
              </a:rPr>
              <a:t>dialectes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i s’entenien entre sí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va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unificar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la lengua perquè tot el món es poguera entendre.</a:t>
            </a:r>
          </a:p>
        </p:txBody>
      </p:sp>
    </p:spTree>
    <p:extLst>
      <p:ext uri="{BB962C8B-B14F-4D97-AF65-F5344CB8AC3E}">
        <p14:creationId xmlns:p14="http://schemas.microsoft.com/office/powerpoint/2010/main" val="2424401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CFC1B8B7-777C-4153-BAB3-82DB64C345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11</a:t>
            </a:fld>
            <a:endParaRPr lang="es-ES"/>
          </a:p>
        </p:txBody>
      </p:sp>
      <p:sp>
        <p:nvSpPr>
          <p:cNvPr id="3" name="Google Shape;98;p15">
            <a:extLst>
              <a:ext uri="{FF2B5EF4-FFF2-40B4-BE49-F238E27FC236}">
                <a16:creationId xmlns:a16="http://schemas.microsoft.com/office/drawing/2014/main" id="{FBD74B72-E0C5-4197-B01C-6ECBFE63BE37}"/>
              </a:ext>
            </a:extLst>
          </p:cNvPr>
          <p:cNvSpPr txBox="1"/>
          <p:nvPr/>
        </p:nvSpPr>
        <p:spPr>
          <a:xfrm>
            <a:off x="747002" y="554764"/>
            <a:ext cx="7689021" cy="48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  <a:latin typeface="Bitter"/>
                <a:ea typeface="Bitter"/>
                <a:cs typeface="Bitter"/>
                <a:sym typeface="Bitter"/>
              </a:rPr>
              <a:t>CARACTERÍSTIQUES DE LA PROSA DE LA CANCELLERIA REIAL</a:t>
            </a:r>
            <a:endParaRPr>
              <a:solidFill>
                <a:schemeClr val="accent1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76C85BF4-0737-479C-8ADC-AA1A05AB357C}"/>
              </a:ext>
            </a:extLst>
          </p:cNvPr>
          <p:cNvCxnSpPr/>
          <p:nvPr/>
        </p:nvCxnSpPr>
        <p:spPr>
          <a:xfrm>
            <a:off x="756581" y="724613"/>
            <a:ext cx="0" cy="2095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1FE1C654-A9D6-4D10-8DBF-E40140DCC625}"/>
              </a:ext>
            </a:extLst>
          </p:cNvPr>
          <p:cNvCxnSpPr>
            <a:cxnSpLocks/>
          </p:cNvCxnSpPr>
          <p:nvPr/>
        </p:nvCxnSpPr>
        <p:spPr>
          <a:xfrm>
            <a:off x="6109854" y="823529"/>
            <a:ext cx="225171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BAEB44C8-E409-4E9B-858E-6064F1A6C8E4}"/>
              </a:ext>
            </a:extLst>
          </p:cNvPr>
          <p:cNvSpPr txBox="1"/>
          <p:nvPr/>
        </p:nvSpPr>
        <p:spPr>
          <a:xfrm>
            <a:off x="727843" y="973280"/>
            <a:ext cx="51623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>
                <a:latin typeface="Bitter" panose="020B0604020202020204" charset="0"/>
              </a:rPr>
              <a:t>Oracions llargues</a:t>
            </a:r>
            <a:r>
              <a:rPr lang="es-ES" sz="1200">
                <a:latin typeface="Bitter" panose="020B0604020202020204" charset="0"/>
              </a:rPr>
              <a:t>.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Cultismes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i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tecnicismes administratius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abundants.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El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verb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solia estar situat al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final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de l’oració </a:t>
            </a:r>
            <a:r>
              <a:rPr lang="es-ES" sz="1200">
                <a:solidFill>
                  <a:schemeClr val="accent1"/>
                </a:solidFill>
                <a:latin typeface="Bitter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imitació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sintaxi llatina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.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Ús moderat dels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articles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8" name="Google Shape;98;p15">
            <a:extLst>
              <a:ext uri="{FF2B5EF4-FFF2-40B4-BE49-F238E27FC236}">
                <a16:creationId xmlns:a16="http://schemas.microsoft.com/office/drawing/2014/main" id="{A6377BD3-0AA7-4C70-BF0E-04DA5AD1C95B}"/>
              </a:ext>
            </a:extLst>
          </p:cNvPr>
          <p:cNvSpPr txBox="1"/>
          <p:nvPr/>
        </p:nvSpPr>
        <p:spPr>
          <a:xfrm>
            <a:off x="756581" y="1693421"/>
            <a:ext cx="7689021" cy="48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  <a:latin typeface="Bitter"/>
                <a:ea typeface="Bitter"/>
                <a:cs typeface="Bitter"/>
                <a:sym typeface="Bitter"/>
              </a:rPr>
              <a:t>FINAL DE LA CANCELLERIA REIAL (</a:t>
            </a:r>
            <a:r>
              <a:rPr lang="es-ES" b="1">
                <a:solidFill>
                  <a:schemeClr val="tx1"/>
                </a:solidFill>
                <a:latin typeface="Bitter"/>
                <a:ea typeface="Bitter"/>
                <a:cs typeface="Bitter"/>
                <a:sym typeface="Bitter"/>
              </a:rPr>
              <a:t>1494</a:t>
            </a:r>
            <a:r>
              <a:rPr lang="es-ES" b="1">
                <a:solidFill>
                  <a:schemeClr val="accent1"/>
                </a:solidFill>
                <a:latin typeface="Bitter"/>
                <a:ea typeface="Bitter"/>
                <a:cs typeface="Bitter"/>
                <a:sym typeface="Bitter"/>
              </a:rPr>
              <a:t>)</a:t>
            </a:r>
            <a:endParaRPr>
              <a:solidFill>
                <a:schemeClr val="accent1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48CD4FE5-231C-4464-A4B1-EE481477E6DE}"/>
              </a:ext>
            </a:extLst>
          </p:cNvPr>
          <p:cNvCxnSpPr/>
          <p:nvPr/>
        </p:nvCxnSpPr>
        <p:spPr>
          <a:xfrm>
            <a:off x="766160" y="1863270"/>
            <a:ext cx="0" cy="2095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89203FFE-1188-40E5-BA08-26A460F6A56B}"/>
              </a:ext>
            </a:extLst>
          </p:cNvPr>
          <p:cNvCxnSpPr>
            <a:cxnSpLocks/>
          </p:cNvCxnSpPr>
          <p:nvPr/>
        </p:nvCxnSpPr>
        <p:spPr>
          <a:xfrm>
            <a:off x="4297650" y="1962186"/>
            <a:ext cx="40735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8847033-55E5-4304-B659-3396EA74219F}"/>
              </a:ext>
            </a:extLst>
          </p:cNvPr>
          <p:cNvSpPr txBox="1"/>
          <p:nvPr/>
        </p:nvSpPr>
        <p:spPr>
          <a:xfrm>
            <a:off x="756581" y="2047277"/>
            <a:ext cx="3761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</a:rPr>
              <a:t>perquè va morir el </a:t>
            </a:r>
            <a:r>
              <a:rPr lang="es-ES" sz="1200" u="sng">
                <a:latin typeface="Bitter" panose="020B0604020202020204" charset="0"/>
              </a:rPr>
              <a:t>monarca</a:t>
            </a:r>
            <a:r>
              <a:rPr lang="es-ES" sz="1200">
                <a:latin typeface="Bitter" panose="020B0604020202020204" charset="0"/>
              </a:rPr>
              <a:t> </a:t>
            </a:r>
            <a:r>
              <a:rPr lang="es-ES" sz="1200" b="1">
                <a:latin typeface="Bitter" panose="020B0604020202020204" charset="0"/>
              </a:rPr>
              <a:t>sense descendència</a:t>
            </a:r>
            <a:endParaRPr lang="es-ES" sz="1200">
              <a:latin typeface="Bitter" panose="020B0604020202020204" charset="0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el nou monarca utilitzà el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castellà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pels escrits</a:t>
            </a:r>
          </a:p>
        </p:txBody>
      </p:sp>
    </p:spTree>
    <p:extLst>
      <p:ext uri="{BB962C8B-B14F-4D97-AF65-F5344CB8AC3E}">
        <p14:creationId xmlns:p14="http://schemas.microsoft.com/office/powerpoint/2010/main" val="1643118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DA861-41BF-43EE-88A8-BB6ED13C5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/>
              <a:t>GÈNERE NOVEL·LÍSTIC MEDIEVAL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6A74C-9FF7-4C4D-B9AE-0B914B55BD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12</a:t>
            </a:fld>
            <a:endParaRPr lang="es-ES"/>
          </a:p>
        </p:txBody>
      </p:sp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E053D8AA-9B5B-4163-892D-D14FDFEF7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746450"/>
              </p:ext>
            </p:extLst>
          </p:nvPr>
        </p:nvGraphicFramePr>
        <p:xfrm>
          <a:off x="541092" y="1372687"/>
          <a:ext cx="8061816" cy="20167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158298">
                  <a:extLst>
                    <a:ext uri="{9D8B030D-6E8A-4147-A177-3AD203B41FA5}">
                      <a16:colId xmlns:a16="http://schemas.microsoft.com/office/drawing/2014/main" val="2289383523"/>
                    </a:ext>
                  </a:extLst>
                </a:gridCol>
                <a:gridCol w="3903518">
                  <a:extLst>
                    <a:ext uri="{9D8B030D-6E8A-4147-A177-3AD203B41FA5}">
                      <a16:colId xmlns:a16="http://schemas.microsoft.com/office/drawing/2014/main" val="3239559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200">
                          <a:latin typeface="Bitter" panose="020B0604020202020204" charset="0"/>
                        </a:rPr>
                        <a:t>LLIBRE DE CAVALLERIES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Bitter" panose="020B0604020202020204" charset="0"/>
                        </a:rPr>
                        <a:t>NOVEL·LA CAVALLERESCA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9966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>
                          <a:latin typeface="Bitter" panose="020B0604020202020204" charset="0"/>
                        </a:rPr>
                        <a:t>personatges amb qualitats </a:t>
                      </a:r>
                      <a:r>
                        <a:rPr lang="es-ES" sz="1200" b="1">
                          <a:latin typeface="Bitter" panose="020B0604020202020204" charset="0"/>
                        </a:rPr>
                        <a:t>fantàstiques</a:t>
                      </a:r>
                      <a:r>
                        <a:rPr lang="es-ES" sz="1200" b="0">
                          <a:latin typeface="Bitter" panose="020B0604020202020204" charset="0"/>
                        </a:rPr>
                        <a:t>:</a:t>
                      </a:r>
                    </a:p>
                    <a:p>
                      <a:pPr marL="360363" lvl="0" indent="-180975">
                        <a:buClr>
                          <a:schemeClr val="accent1"/>
                        </a:buClr>
                        <a:buFont typeface="Courier New" panose="02070309020205020404" pitchFamily="49" charset="0"/>
                        <a:buChar char="o"/>
                      </a:pPr>
                      <a:r>
                        <a:rPr lang="es-ES" sz="1200">
                          <a:latin typeface="Bitter" panose="020B0604020202020204" charset="0"/>
                        </a:rPr>
                        <a:t>rei Artús</a:t>
                      </a:r>
                    </a:p>
                    <a:p>
                      <a:pPr marL="360363" lvl="0" indent="-180975">
                        <a:buClr>
                          <a:schemeClr val="accent1"/>
                        </a:buClr>
                        <a:buFont typeface="Courier New" panose="02070309020205020404" pitchFamily="49" charset="0"/>
                        <a:buChar char="o"/>
                      </a:pPr>
                      <a:r>
                        <a:rPr lang="es-ES" sz="1200">
                          <a:latin typeface="Bitter" panose="020B0604020202020204" charset="0"/>
                        </a:rPr>
                        <a:t>Taula Redona (Merlí, Morgana)...</a:t>
                      </a:r>
                    </a:p>
                    <a:p>
                      <a:pPr marL="90488" lvl="0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>
                          <a:latin typeface="Bitter" panose="020B0604020202020204" charset="0"/>
                        </a:rPr>
                        <a:t>presència d’elements </a:t>
                      </a:r>
                      <a:r>
                        <a:rPr lang="es-ES" sz="1200" b="1">
                          <a:latin typeface="Bitter" panose="020B0604020202020204" charset="0"/>
                        </a:rPr>
                        <a:t>meravellosos</a:t>
                      </a:r>
                      <a:r>
                        <a:rPr lang="es-ES" sz="1200" b="0">
                          <a:latin typeface="Bitter" panose="020B0604020202020204" charset="0"/>
                        </a:rPr>
                        <a:t> (dracs, serps...).</a:t>
                      </a:r>
                    </a:p>
                    <a:p>
                      <a:pPr marL="90488" lvl="0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 b="1">
                          <a:latin typeface="Bitter" panose="020B0604020202020204" charset="0"/>
                        </a:rPr>
                        <a:t>terres llunyanes</a:t>
                      </a:r>
                      <a:r>
                        <a:rPr lang="es-ES" sz="1200" b="0">
                          <a:latin typeface="Bitter" panose="020B0604020202020204" charset="0"/>
                        </a:rPr>
                        <a:t> i </a:t>
                      </a:r>
                      <a:r>
                        <a:rPr lang="es-ES" sz="1200" b="1">
                          <a:latin typeface="Bitter" panose="020B0604020202020204" charset="0"/>
                        </a:rPr>
                        <a:t>exòtiques</a:t>
                      </a:r>
                      <a:endParaRPr lang="es-ES" sz="1200" b="0">
                        <a:latin typeface="Bitter" panose="020B0604020202020204" charset="0"/>
                      </a:endParaRPr>
                    </a:p>
                    <a:p>
                      <a:pPr marL="90488" lvl="0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 b="0">
                          <a:latin typeface="Bitter" panose="020B0604020202020204" charset="0"/>
                        </a:rPr>
                        <a:t>ubicada en un </a:t>
                      </a:r>
                      <a:r>
                        <a:rPr lang="es-ES" sz="1200" b="1">
                          <a:latin typeface="Bitter" panose="020B0604020202020204" charset="0"/>
                        </a:rPr>
                        <a:t>remotíssim passat</a:t>
                      </a:r>
                      <a:endParaRPr lang="es-ES" sz="1200">
                        <a:latin typeface="Bitter" panose="020B060402020202020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 b="0">
                          <a:latin typeface="Bitter" panose="020B0604020202020204" charset="0"/>
                        </a:rPr>
                        <a:t>personatges </a:t>
                      </a:r>
                      <a:r>
                        <a:rPr lang="es-ES" sz="1200" b="1">
                          <a:latin typeface="Bitter" panose="020B0604020202020204" charset="0"/>
                        </a:rPr>
                        <a:t>reals</a:t>
                      </a:r>
                      <a:r>
                        <a:rPr lang="es-ES" sz="1200" b="0">
                          <a:latin typeface="Bitter" panose="020B0604020202020204" charset="0"/>
                        </a:rPr>
                        <a:t>, humans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 b="1">
                          <a:latin typeface="Bitter" panose="020B0604020202020204" charset="0"/>
                        </a:rPr>
                        <a:t>no</a:t>
                      </a:r>
                      <a:r>
                        <a:rPr lang="es-ES" sz="1200" b="0">
                          <a:latin typeface="Bitter" panose="020B0604020202020204" charset="0"/>
                        </a:rPr>
                        <a:t> conté elements </a:t>
                      </a:r>
                      <a:r>
                        <a:rPr lang="es-ES" sz="1200" b="1">
                          <a:latin typeface="Bitter" panose="020B0604020202020204" charset="0"/>
                        </a:rPr>
                        <a:t>meravellosos</a:t>
                      </a:r>
                      <a:endParaRPr lang="es-ES" sz="1200" b="0">
                        <a:latin typeface="Bitter" panose="020B0604020202020204" charset="0"/>
                      </a:endParaRP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 b="1">
                          <a:latin typeface="Bitter" panose="020B0604020202020204" charset="0"/>
                        </a:rPr>
                        <a:t>llocs coneguts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 b="0">
                          <a:latin typeface="Bitter" panose="020B0604020202020204" charset="0"/>
                        </a:rPr>
                        <a:t>temps </a:t>
                      </a:r>
                      <a:r>
                        <a:rPr lang="es-ES" sz="1200" b="1">
                          <a:latin typeface="Bitter" panose="020B0604020202020204" charset="0"/>
                        </a:rPr>
                        <a:t>pròxim a l’autor</a:t>
                      </a:r>
                      <a:endParaRPr lang="es-ES" sz="1200" b="0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79714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>
                          <a:latin typeface="Bitter" panose="020B0604020202020204" charset="0"/>
                        </a:rPr>
                        <a:t>obra </a:t>
                      </a:r>
                      <a:r>
                        <a:rPr lang="es-ES" sz="1200" b="1">
                          <a:latin typeface="Bitter" panose="020B0604020202020204" charset="0"/>
                        </a:rPr>
                        <a:t>anónima</a:t>
                      </a:r>
                      <a:r>
                        <a:rPr lang="es-ES" sz="1200">
                          <a:latin typeface="Bitter" panose="020B0604020202020204" charset="0"/>
                        </a:rPr>
                        <a:t> </a:t>
                      </a:r>
                      <a:r>
                        <a:rPr lang="es-ES" sz="1200" i="1">
                          <a:latin typeface="Bitter" panose="020B0604020202020204" charset="0"/>
                        </a:rPr>
                        <a:t>Blandín de Cornualla</a:t>
                      </a:r>
                      <a:endParaRPr lang="es-ES" sz="1200">
                        <a:latin typeface="Bitter" panose="020B060402020202020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Bitter" panose="020B0604020202020204" charset="0"/>
                        </a:rPr>
                        <a:t>obra d’</a:t>
                      </a:r>
                      <a:r>
                        <a:rPr lang="es-ES" sz="1200" b="1">
                          <a:latin typeface="Bitter" panose="020B0604020202020204" charset="0"/>
                        </a:rPr>
                        <a:t>Enyego d’Àvalos </a:t>
                      </a:r>
                      <a:r>
                        <a:rPr lang="es-ES" sz="1200" i="1">
                          <a:latin typeface="Bitter" panose="020B0604020202020204" charset="0"/>
                        </a:rPr>
                        <a:t>Curial e Güelfa</a:t>
                      </a:r>
                      <a:endParaRPr lang="es-ES" sz="1200" i="0">
                        <a:latin typeface="Bitter" panose="020B0604020202020204" charset="0"/>
                      </a:endParaRPr>
                    </a:p>
                    <a:p>
                      <a:r>
                        <a:rPr lang="es-ES" sz="1200" i="0">
                          <a:latin typeface="Bitter" panose="020B0604020202020204" charset="0"/>
                        </a:rPr>
                        <a:t>obra de </a:t>
                      </a:r>
                      <a:r>
                        <a:rPr lang="es-ES" sz="1200" b="1" i="0">
                          <a:latin typeface="Bitter" panose="020B0604020202020204" charset="0"/>
                        </a:rPr>
                        <a:t>Joanot Martorell </a:t>
                      </a:r>
                      <a:r>
                        <a:rPr lang="es-ES" sz="1200" i="1">
                          <a:latin typeface="Bitter" panose="020B0604020202020204" charset="0"/>
                        </a:rPr>
                        <a:t>Tirant lo Blanc</a:t>
                      </a:r>
                      <a:endParaRPr lang="es-ES" sz="1200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90693061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6BA0D325-8F7F-4912-A9FE-9E1B93DBFF9C}"/>
              </a:ext>
            </a:extLst>
          </p:cNvPr>
          <p:cNvSpPr txBox="1"/>
          <p:nvPr/>
        </p:nvSpPr>
        <p:spPr>
          <a:xfrm>
            <a:off x="595747" y="3389447"/>
            <a:ext cx="342899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>
                <a:solidFill>
                  <a:schemeClr val="accent1"/>
                </a:solidFill>
              </a:rPr>
              <a:t>*</a:t>
            </a:r>
            <a:r>
              <a:rPr lang="es-ES" sz="900">
                <a:solidFill>
                  <a:schemeClr val="tx1"/>
                </a:solidFill>
                <a:latin typeface="Bitter" panose="020B0604020202020204" charset="0"/>
              </a:rPr>
              <a:t>El </a:t>
            </a:r>
            <a:r>
              <a:rPr lang="es-ES" sz="900" b="1">
                <a:solidFill>
                  <a:schemeClr val="accent1"/>
                </a:solidFill>
                <a:latin typeface="Bitter" panose="020B0604020202020204" charset="0"/>
              </a:rPr>
              <a:t>cicle artúric</a:t>
            </a:r>
            <a:r>
              <a:rPr lang="es-ES" sz="900">
                <a:solidFill>
                  <a:schemeClr val="accent1"/>
                </a:solidFill>
                <a:latin typeface="Bitter" panose="020B0604020202020204" charset="0"/>
              </a:rPr>
              <a:t> </a:t>
            </a:r>
            <a:r>
              <a:rPr lang="es-ES" sz="900">
                <a:solidFill>
                  <a:schemeClr val="tx1"/>
                </a:solidFill>
                <a:latin typeface="Bitter" panose="020B0604020202020204" charset="0"/>
              </a:rPr>
              <a:t>es divulgà a </a:t>
            </a:r>
            <a:r>
              <a:rPr lang="es-ES" sz="900" b="1">
                <a:solidFill>
                  <a:schemeClr val="tx1"/>
                </a:solidFill>
                <a:latin typeface="Bitter" panose="020B0604020202020204" charset="0"/>
              </a:rPr>
              <a:t>França</a:t>
            </a:r>
            <a:r>
              <a:rPr lang="es-ES" sz="900">
                <a:solidFill>
                  <a:schemeClr val="tx1"/>
                </a:solidFill>
                <a:latin typeface="Bitter" panose="020B0604020202020204" charset="0"/>
              </a:rPr>
              <a:t> i d’allí s’estengué a tot </a:t>
            </a:r>
            <a:r>
              <a:rPr lang="es-ES" sz="900" b="1">
                <a:solidFill>
                  <a:schemeClr val="tx1"/>
                </a:solidFill>
                <a:latin typeface="Bitter" panose="020B0604020202020204" charset="0"/>
              </a:rPr>
              <a:t>Europa</a:t>
            </a:r>
            <a:r>
              <a:rPr lang="es-ES" sz="900">
                <a:solidFill>
                  <a:schemeClr val="tx1"/>
                </a:solidFill>
                <a:latin typeface="Bitter" panose="020B0604020202020204" charset="0"/>
              </a:rPr>
              <a:t>.</a:t>
            </a:r>
            <a:endParaRPr lang="es-E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707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DA861-41BF-43EE-88A8-BB6ED13C5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/>
              <a:t>JOANOT MARTORELL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6A74C-9FF7-4C4D-B9AE-0B914B55BD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13</a:t>
            </a:fld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36D3CEF-A2A2-4790-94B3-8D24E6D41A3C}"/>
              </a:ext>
            </a:extLst>
          </p:cNvPr>
          <p:cNvSpPr txBox="1"/>
          <p:nvPr/>
        </p:nvSpPr>
        <p:spPr>
          <a:xfrm>
            <a:off x="581891" y="1326900"/>
            <a:ext cx="8047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>
                <a:solidFill>
                  <a:schemeClr val="tx1"/>
                </a:solidFill>
                <a:latin typeface="Bitter" panose="020B0604020202020204" charset="0"/>
              </a:rPr>
              <a:t>Gandia                                                                                                                                                                          </a:t>
            </a:r>
            <a:r>
              <a:rPr lang="es-ES" sz="1600">
                <a:solidFill>
                  <a:schemeClr val="tx1"/>
                </a:solidFill>
                <a:latin typeface="Bitter" panose="020B0604020202020204" charset="0"/>
              </a:rPr>
              <a:t> </a:t>
            </a:r>
            <a:r>
              <a:rPr lang="es-ES" sz="1600" b="1">
                <a:solidFill>
                  <a:schemeClr val="tx1"/>
                </a:solidFill>
                <a:latin typeface="Bitter" panose="020B0604020202020204" charset="0"/>
              </a:rPr>
              <a:t>València</a:t>
            </a:r>
          </a:p>
          <a:p>
            <a:r>
              <a:rPr lang="es-ES" sz="1600" b="1">
                <a:solidFill>
                  <a:schemeClr val="accent1"/>
                </a:solidFill>
                <a:latin typeface="Bitter" panose="020B0604020202020204" charset="0"/>
              </a:rPr>
              <a:t>1413                    </a:t>
            </a:r>
            <a:r>
              <a:rPr lang="es-ES" sz="1600" b="1">
                <a:solidFill>
                  <a:schemeClr val="tx1"/>
                </a:solidFill>
                <a:latin typeface="Bitter" panose="020B0604020202020204" charset="0"/>
              </a:rPr>
              <a:t>                                                                                                                                                                          </a:t>
            </a:r>
            <a:r>
              <a:rPr lang="es-ES" sz="1600" b="1">
                <a:solidFill>
                  <a:schemeClr val="accent1"/>
                </a:solidFill>
                <a:latin typeface="Bitter" panose="020B0604020202020204" charset="0"/>
              </a:rPr>
              <a:t>1468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3D07695F-5F16-471F-AEE6-6635EB447C2F}"/>
              </a:ext>
            </a:extLst>
          </p:cNvPr>
          <p:cNvCxnSpPr>
            <a:cxnSpLocks/>
          </p:cNvCxnSpPr>
          <p:nvPr/>
        </p:nvCxnSpPr>
        <p:spPr>
          <a:xfrm>
            <a:off x="1475509" y="1482436"/>
            <a:ext cx="6047509" cy="0"/>
          </a:xfrm>
          <a:prstGeom prst="straightConnector1">
            <a:avLst/>
          </a:prstGeom>
          <a:ln>
            <a:headEnd type="oval" w="med" len="med"/>
            <a:tailEnd type="oval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4C970351-9E81-42B0-A63F-85853A226BB6}"/>
              </a:ext>
            </a:extLst>
          </p:cNvPr>
          <p:cNvCxnSpPr>
            <a:cxnSpLocks/>
          </p:cNvCxnSpPr>
          <p:nvPr/>
        </p:nvCxnSpPr>
        <p:spPr>
          <a:xfrm>
            <a:off x="1170709" y="1745673"/>
            <a:ext cx="6761018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Google Shape;98;p15">
            <a:extLst>
              <a:ext uri="{FF2B5EF4-FFF2-40B4-BE49-F238E27FC236}">
                <a16:creationId xmlns:a16="http://schemas.microsoft.com/office/drawing/2014/main" id="{72DB67ED-1993-47A9-9099-6CCEB39A38FD}"/>
              </a:ext>
            </a:extLst>
          </p:cNvPr>
          <p:cNvSpPr txBox="1"/>
          <p:nvPr/>
        </p:nvSpPr>
        <p:spPr>
          <a:xfrm>
            <a:off x="727489" y="1745673"/>
            <a:ext cx="7689021" cy="48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  <a:latin typeface="Bitter"/>
                <a:ea typeface="Bitter"/>
                <a:cs typeface="Bitter"/>
                <a:sym typeface="Bitter"/>
              </a:rPr>
              <a:t>SOBRE ELL</a:t>
            </a:r>
            <a:endParaRPr>
              <a:solidFill>
                <a:schemeClr val="accent1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59D11485-8892-4E00-9205-8DD713E1360B}"/>
              </a:ext>
            </a:extLst>
          </p:cNvPr>
          <p:cNvCxnSpPr/>
          <p:nvPr/>
        </p:nvCxnSpPr>
        <p:spPr>
          <a:xfrm>
            <a:off x="737068" y="1915522"/>
            <a:ext cx="0" cy="2095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2038D2E-F331-4BFD-ABE9-0C587D773FD1}"/>
              </a:ext>
            </a:extLst>
          </p:cNvPr>
          <p:cNvSpPr txBox="1"/>
          <p:nvPr/>
        </p:nvSpPr>
        <p:spPr>
          <a:xfrm>
            <a:off x="779432" y="2086673"/>
            <a:ext cx="5274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>
                <a:latin typeface="Bitter" panose="020B0604020202020204" charset="0"/>
              </a:rPr>
              <a:t>Cavaller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vida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agitada</a:t>
            </a:r>
            <a:endParaRPr lang="es-ES" sz="1200">
              <a:latin typeface="Bitter" panose="020B0604020202020204" charset="0"/>
              <a:sym typeface="Wingdings" panose="05000000000000000000" pitchFamily="2" charset="2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viatjà a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Anglaterra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latin typeface="Bitter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trobar un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jutge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per un combat que </a:t>
            </a:r>
            <a:r>
              <a:rPr lang="es-ES" sz="1200" b="1">
                <a:latin typeface="Bitter" panose="020B0604020202020204" charset="0"/>
                <a:sym typeface="Wingdings" panose="05000000000000000000" pitchFamily="2" charset="2"/>
              </a:rPr>
              <a:t>no</a:t>
            </a:r>
            <a:r>
              <a:rPr lang="es-ES" sz="1200">
                <a:latin typeface="Bitter" panose="020B0604020202020204" charset="0"/>
                <a:sym typeface="Wingdings" panose="05000000000000000000" pitchFamily="2" charset="2"/>
              </a:rPr>
              <a:t> va ocòrrer</a:t>
            </a:r>
          </a:p>
        </p:txBody>
      </p:sp>
      <p:sp>
        <p:nvSpPr>
          <p:cNvPr id="16" name="Google Shape;98;p15">
            <a:extLst>
              <a:ext uri="{FF2B5EF4-FFF2-40B4-BE49-F238E27FC236}">
                <a16:creationId xmlns:a16="http://schemas.microsoft.com/office/drawing/2014/main" id="{0CB1E470-A583-44BB-B79E-A44EBEE4153C}"/>
              </a:ext>
            </a:extLst>
          </p:cNvPr>
          <p:cNvSpPr txBox="1"/>
          <p:nvPr/>
        </p:nvSpPr>
        <p:spPr>
          <a:xfrm>
            <a:off x="737068" y="2539998"/>
            <a:ext cx="7689021" cy="48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  <a:latin typeface="Bitter"/>
                <a:ea typeface="Bitter"/>
                <a:cs typeface="Bitter"/>
                <a:sym typeface="Bitter"/>
              </a:rPr>
              <a:t>SOBRE LA SEUA OBRA: </a:t>
            </a:r>
            <a:r>
              <a:rPr lang="es-ES" b="1" i="1">
                <a:solidFill>
                  <a:schemeClr val="tx1"/>
                </a:solidFill>
                <a:latin typeface="Bitter"/>
                <a:ea typeface="Bitter"/>
                <a:cs typeface="Bitter"/>
                <a:sym typeface="Bitter"/>
              </a:rPr>
              <a:t>TIRANT LO BLANC</a:t>
            </a:r>
            <a:endParaRPr>
              <a:solidFill>
                <a:schemeClr val="tx1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26558A22-2C84-4479-B6BA-4C14FDB03650}"/>
              </a:ext>
            </a:extLst>
          </p:cNvPr>
          <p:cNvCxnSpPr/>
          <p:nvPr/>
        </p:nvCxnSpPr>
        <p:spPr>
          <a:xfrm>
            <a:off x="746647" y="2709847"/>
            <a:ext cx="0" cy="2095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386C499-EC01-44A5-BF10-D8E30AF75B21}"/>
              </a:ext>
            </a:extLst>
          </p:cNvPr>
          <p:cNvSpPr txBox="1"/>
          <p:nvPr/>
        </p:nvSpPr>
        <p:spPr>
          <a:xfrm>
            <a:off x="779432" y="2881463"/>
            <a:ext cx="700897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</a:rPr>
              <a:t>basada en les seues </a:t>
            </a:r>
            <a:r>
              <a:rPr lang="es-ES" sz="1200" b="1">
                <a:latin typeface="Bitter" panose="020B0604020202020204" charset="0"/>
              </a:rPr>
              <a:t>experiències</a:t>
            </a:r>
            <a:r>
              <a:rPr lang="es-ES" sz="1200">
                <a:latin typeface="Bitter" panose="020B0604020202020204" charset="0"/>
              </a:rPr>
              <a:t> propies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</a:rPr>
              <a:t>novel·la </a:t>
            </a:r>
            <a:r>
              <a:rPr lang="es-ES" sz="1200" b="1">
                <a:latin typeface="Bitter" panose="020B0604020202020204" charset="0"/>
              </a:rPr>
              <a:t>més important</a:t>
            </a:r>
            <a:r>
              <a:rPr lang="es-ES" sz="1200">
                <a:latin typeface="Bitter" panose="020B0604020202020204" charset="0"/>
              </a:rPr>
              <a:t> del </a:t>
            </a:r>
            <a:r>
              <a:rPr lang="es-ES" sz="1200" u="sng">
                <a:latin typeface="Bitter" panose="020B0604020202020204" charset="0"/>
              </a:rPr>
              <a:t>segle d’or valencià</a:t>
            </a:r>
            <a:r>
              <a:rPr lang="es-ES" sz="1200">
                <a:latin typeface="Bitter" panose="020B0604020202020204" charset="0"/>
              </a:rPr>
              <a:t> (</a:t>
            </a:r>
            <a:r>
              <a:rPr lang="es-ES" sz="1200" b="1">
                <a:latin typeface="Bitter" panose="020B0604020202020204" charset="0"/>
              </a:rPr>
              <a:t>s.</a:t>
            </a:r>
            <a:r>
              <a:rPr lang="es-ES" sz="1200" b="1">
                <a:solidFill>
                  <a:schemeClr val="accent1"/>
                </a:solidFill>
                <a:latin typeface="Bitter" panose="020B0604020202020204" charset="0"/>
              </a:rPr>
              <a:t>XV</a:t>
            </a:r>
            <a:r>
              <a:rPr lang="es-ES" sz="1200">
                <a:latin typeface="Bitter" panose="020B0604020202020204" charset="0"/>
              </a:rPr>
              <a:t>) i probablement de la </a:t>
            </a:r>
            <a:r>
              <a:rPr lang="es-ES" sz="1200" b="1">
                <a:latin typeface="Bitter" panose="020B0604020202020204" charset="0"/>
              </a:rPr>
              <a:t>literatura universal</a:t>
            </a:r>
            <a:r>
              <a:rPr lang="es-ES" sz="1200">
                <a:latin typeface="Bitter" panose="020B0604020202020204" charset="0"/>
              </a:rPr>
              <a:t>.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s-ES" sz="1200">
              <a:latin typeface="Bitter" panose="020B0604020202020204" charset="0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>
                <a:latin typeface="Bitter" panose="020B0604020202020204" charset="0"/>
              </a:rPr>
              <a:t>novel·la total:</a:t>
            </a:r>
            <a:r>
              <a:rPr lang="es-ES" sz="1200">
                <a:latin typeface="Bitter" panose="020B0604020202020204" charset="0"/>
              </a:rPr>
              <a:t> inclou </a:t>
            </a:r>
            <a:r>
              <a:rPr lang="es-ES" sz="1200" u="sng">
                <a:latin typeface="Bitter" panose="020B0604020202020204" charset="0"/>
              </a:rPr>
              <a:t>bel·licositat cruel</a:t>
            </a:r>
            <a:r>
              <a:rPr lang="es-ES" sz="1200">
                <a:latin typeface="Bitter" panose="020B0604020202020204" charset="0"/>
              </a:rPr>
              <a:t>, </a:t>
            </a:r>
            <a:r>
              <a:rPr lang="es-ES" sz="1200" u="sng">
                <a:latin typeface="Bitter" panose="020B0604020202020204" charset="0"/>
              </a:rPr>
              <a:t>escenes amoroses</a:t>
            </a:r>
            <a:r>
              <a:rPr lang="es-ES" sz="1200">
                <a:latin typeface="Bitter" panose="020B0604020202020204" charset="0"/>
              </a:rPr>
              <a:t>, situacions resoltes amb l’</a:t>
            </a:r>
            <a:r>
              <a:rPr lang="es-ES" sz="1200" u="sng">
                <a:latin typeface="Bitter" panose="020B0604020202020204" charset="0"/>
              </a:rPr>
              <a:t>enginy</a:t>
            </a:r>
            <a:r>
              <a:rPr lang="es-ES" sz="1200">
                <a:latin typeface="Bitter" panose="020B0604020202020204" charset="0"/>
              </a:rPr>
              <a:t>...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</a:rPr>
              <a:t>el </a:t>
            </a:r>
            <a:r>
              <a:rPr lang="es-ES" sz="1200" b="1">
                <a:latin typeface="Bitter" panose="020B0604020202020204" charset="0"/>
              </a:rPr>
              <a:t>protagonista</a:t>
            </a:r>
            <a:r>
              <a:rPr lang="es-ES" sz="1200">
                <a:latin typeface="Bitter" panose="020B0604020202020204" charset="0"/>
              </a:rPr>
              <a:t> era un personatge </a:t>
            </a:r>
            <a:r>
              <a:rPr lang="es-ES" sz="1200" b="1">
                <a:latin typeface="Bitter" panose="020B0604020202020204" charset="0"/>
              </a:rPr>
              <a:t>humà</a:t>
            </a:r>
            <a:r>
              <a:rPr lang="es-ES" sz="1200">
                <a:latin typeface="Bitter" panose="020B0604020202020204" charset="0"/>
              </a:rPr>
              <a:t> (novel·les cavalleresques)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s-ES" sz="1200">
              <a:latin typeface="Bitter" panose="020B0604020202020204" charset="0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</a:rPr>
              <a:t>es creu que va ser acabada per </a:t>
            </a:r>
            <a:r>
              <a:rPr lang="es-ES" sz="1200" b="1">
                <a:latin typeface="Bitter" panose="020B0604020202020204" charset="0"/>
              </a:rPr>
              <a:t>Martí Joan de Galba</a:t>
            </a:r>
            <a:endParaRPr lang="es-ES" sz="1200">
              <a:latin typeface="Bitter" panose="020B0604020202020204" charset="0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</a:rPr>
              <a:t>va ser </a:t>
            </a:r>
            <a:r>
              <a:rPr lang="es-ES" sz="1200" b="1">
                <a:latin typeface="Bitter" panose="020B0604020202020204" charset="0"/>
              </a:rPr>
              <a:t>traduïda</a:t>
            </a:r>
            <a:endParaRPr lang="es-ES" sz="1200">
              <a:latin typeface="Bitter" panose="020B0604020202020204" charset="0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Bitter" panose="020B0604020202020204" charset="0"/>
              </a:rPr>
              <a:t>s’han fet nombroses </a:t>
            </a:r>
            <a:r>
              <a:rPr lang="es-ES" sz="1200" b="1">
                <a:latin typeface="Bitter" panose="020B0604020202020204" charset="0"/>
              </a:rPr>
              <a:t>versions</a:t>
            </a:r>
            <a:r>
              <a:rPr lang="es-ES" sz="1200">
                <a:latin typeface="Bitter" panose="020B0604020202020204" charset="0"/>
              </a:rPr>
              <a:t> i </a:t>
            </a:r>
            <a:r>
              <a:rPr lang="es-ES" sz="1200" b="1">
                <a:latin typeface="Bitter" panose="020B0604020202020204" charset="0"/>
              </a:rPr>
              <a:t>adaptacions</a:t>
            </a:r>
            <a:r>
              <a:rPr lang="es-ES" sz="1200">
                <a:latin typeface="Bitter" panose="020B0604020202020204" charset="0"/>
              </a:rPr>
              <a:t> (còmics, teatre, cine...).</a:t>
            </a:r>
          </a:p>
        </p:txBody>
      </p:sp>
    </p:spTree>
    <p:extLst>
      <p:ext uri="{BB962C8B-B14F-4D97-AF65-F5344CB8AC3E}">
        <p14:creationId xmlns:p14="http://schemas.microsoft.com/office/powerpoint/2010/main" val="226593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ángulo 32">
            <a:extLst>
              <a:ext uri="{FF2B5EF4-FFF2-40B4-BE49-F238E27FC236}">
                <a16:creationId xmlns:a16="http://schemas.microsoft.com/office/drawing/2014/main" id="{2CA17607-6518-4359-ABA2-3849FEDBBF0C}"/>
              </a:ext>
            </a:extLst>
          </p:cNvPr>
          <p:cNvSpPr/>
          <p:nvPr/>
        </p:nvSpPr>
        <p:spPr>
          <a:xfrm>
            <a:off x="3047184" y="2143036"/>
            <a:ext cx="57417" cy="4815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Google Shape;93;p15"/>
          <p:cNvSpPr txBox="1">
            <a:spLocks noGrp="1"/>
          </p:cNvSpPr>
          <p:nvPr>
            <p:ph type="title"/>
          </p:nvPr>
        </p:nvSpPr>
        <p:spPr>
          <a:xfrm>
            <a:off x="1379649" y="530100"/>
            <a:ext cx="7224023" cy="79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/>
              <a:t>L’ORACIÓ SIMPLE I L’ORACIÓ COMPOSTA</a:t>
            </a:r>
            <a:endParaRPr sz="2400"/>
          </a:p>
        </p:txBody>
      </p:sp>
      <p:grpSp>
        <p:nvGrpSpPr>
          <p:cNvPr id="94" name="Google Shape;94;p15"/>
          <p:cNvGrpSpPr/>
          <p:nvPr/>
        </p:nvGrpSpPr>
        <p:grpSpPr>
          <a:xfrm>
            <a:off x="790188" y="778013"/>
            <a:ext cx="312073" cy="312073"/>
            <a:chOff x="1922075" y="1629000"/>
            <a:chExt cx="437200" cy="437200"/>
          </a:xfrm>
        </p:grpSpPr>
        <p:sp>
          <p:nvSpPr>
            <p:cNvPr id="95" name="Google Shape;95;p15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l" t="t" r="r" b="b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96" name="Google Shape;96;p15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l" t="t" r="r" b="b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sp>
        <p:nvSpPr>
          <p:cNvPr id="98" name="Google Shape;98;p15"/>
          <p:cNvSpPr txBox="1"/>
          <p:nvPr/>
        </p:nvSpPr>
        <p:spPr>
          <a:xfrm>
            <a:off x="790188" y="2719401"/>
            <a:ext cx="7689021" cy="48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  <a:latin typeface="Bitter"/>
                <a:ea typeface="Bitter"/>
                <a:cs typeface="Bitter"/>
                <a:sym typeface="Bitter"/>
              </a:rPr>
              <a:t>TIPUS D’ORACIONS SEGONS EL NOMBRE DE VERBS</a:t>
            </a:r>
            <a:endParaRPr>
              <a:solidFill>
                <a:schemeClr val="accent1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100" name="Google Shape;100;p15"/>
          <p:cNvSpPr txBox="1">
            <a:spLocks noGrp="1"/>
          </p:cNvSpPr>
          <p:nvPr>
            <p:ph type="sldNum" idx="12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0A14EF0-A8E2-46DA-B2A6-20227D21B84C}"/>
              </a:ext>
            </a:extLst>
          </p:cNvPr>
          <p:cNvSpPr/>
          <p:nvPr/>
        </p:nvSpPr>
        <p:spPr>
          <a:xfrm>
            <a:off x="3281588" y="2012470"/>
            <a:ext cx="1233054" cy="26323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>
                <a:latin typeface="Bitter" panose="020B0604020202020204" charset="0"/>
              </a:rPr>
              <a:t>SUBJECTE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C13E0D0-06E6-458D-A03E-119301691194}"/>
              </a:ext>
            </a:extLst>
          </p:cNvPr>
          <p:cNvSpPr/>
          <p:nvPr/>
        </p:nvSpPr>
        <p:spPr>
          <a:xfrm>
            <a:off x="5001239" y="2012470"/>
            <a:ext cx="1233054" cy="26323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>
                <a:latin typeface="Bitter" panose="020B0604020202020204" charset="0"/>
              </a:rPr>
              <a:t>PREDICAT</a:t>
            </a:r>
          </a:p>
        </p:txBody>
      </p:sp>
      <p:sp>
        <p:nvSpPr>
          <p:cNvPr id="3" name="Signo más 2">
            <a:extLst>
              <a:ext uri="{FF2B5EF4-FFF2-40B4-BE49-F238E27FC236}">
                <a16:creationId xmlns:a16="http://schemas.microsoft.com/office/drawing/2014/main" id="{B3563521-6F3E-4BB3-B661-F3F515E7E91E}"/>
              </a:ext>
            </a:extLst>
          </p:cNvPr>
          <p:cNvSpPr/>
          <p:nvPr/>
        </p:nvSpPr>
        <p:spPr>
          <a:xfrm>
            <a:off x="4580889" y="1986380"/>
            <a:ext cx="343623" cy="33529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495EB2B-F975-49A6-8177-060B56769A51}"/>
              </a:ext>
            </a:extLst>
          </p:cNvPr>
          <p:cNvSpPr txBox="1"/>
          <p:nvPr/>
        </p:nvSpPr>
        <p:spPr>
          <a:xfrm>
            <a:off x="3246951" y="2255274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latin typeface="Bitter" panose="020B0604020202020204" charset="0"/>
              </a:rPr>
              <a:t>N:</a:t>
            </a:r>
            <a:r>
              <a:rPr lang="es-ES" sz="1200">
                <a:latin typeface="Bitter" panose="020B0604020202020204" charset="0"/>
              </a:rPr>
              <a:t> nom/pronom</a:t>
            </a:r>
            <a:endParaRPr lang="es-ES" sz="1200" b="1">
              <a:latin typeface="Bitter" panose="020B060402020202020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BB5B71E-2942-4EE4-9A47-0C2393EB6BD6}"/>
              </a:ext>
            </a:extLst>
          </p:cNvPr>
          <p:cNvSpPr txBox="1"/>
          <p:nvPr/>
        </p:nvSpPr>
        <p:spPr>
          <a:xfrm>
            <a:off x="4945042" y="2248882"/>
            <a:ext cx="13548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latin typeface="Bitter" panose="020B0604020202020204" charset="0"/>
              </a:rPr>
              <a:t>N:</a:t>
            </a:r>
            <a:r>
              <a:rPr lang="es-ES" sz="1200">
                <a:latin typeface="Bitter" panose="020B0604020202020204" charset="0"/>
              </a:rPr>
              <a:t> verb personal</a:t>
            </a:r>
            <a:endParaRPr lang="es-ES" sz="1200" b="1">
              <a:latin typeface="Bitter" panose="020B060402020202020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B080258-BFFE-4679-A26C-07ED8AEAF005}"/>
              </a:ext>
            </a:extLst>
          </p:cNvPr>
          <p:cNvSpPr txBox="1"/>
          <p:nvPr/>
        </p:nvSpPr>
        <p:spPr>
          <a:xfrm>
            <a:off x="3669514" y="1791147"/>
            <a:ext cx="396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Bitter" panose="020B0604020202020204" charset="0"/>
              </a:rPr>
              <a:t>SN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7E5409E-0A78-4494-8FBB-150AA44CBC10}"/>
              </a:ext>
            </a:extLst>
          </p:cNvPr>
          <p:cNvSpPr txBox="1"/>
          <p:nvPr/>
        </p:nvSpPr>
        <p:spPr>
          <a:xfrm>
            <a:off x="5424444" y="1791147"/>
            <a:ext cx="3866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Bitter" panose="020B0604020202020204" charset="0"/>
              </a:rPr>
              <a:t>SV</a:t>
            </a:r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619D7C98-A7DD-44C4-A9C9-7EEEF5D53300}"/>
              </a:ext>
            </a:extLst>
          </p:cNvPr>
          <p:cNvSpPr/>
          <p:nvPr/>
        </p:nvSpPr>
        <p:spPr>
          <a:xfrm>
            <a:off x="6290490" y="2091484"/>
            <a:ext cx="369271" cy="110811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Flecha: a la derecha 17">
            <a:extLst>
              <a:ext uri="{FF2B5EF4-FFF2-40B4-BE49-F238E27FC236}">
                <a16:creationId xmlns:a16="http://schemas.microsoft.com/office/drawing/2014/main" id="{1D1F776A-375C-42D3-9B27-8959A63603DE}"/>
              </a:ext>
            </a:extLst>
          </p:cNvPr>
          <p:cNvSpPr/>
          <p:nvPr/>
        </p:nvSpPr>
        <p:spPr>
          <a:xfrm>
            <a:off x="6419707" y="2311737"/>
            <a:ext cx="240054" cy="113626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4B65620-1C8F-4971-9F8C-AC8542660520}"/>
              </a:ext>
            </a:extLst>
          </p:cNvPr>
          <p:cNvSpPr/>
          <p:nvPr/>
        </p:nvSpPr>
        <p:spPr>
          <a:xfrm>
            <a:off x="6419707" y="2144088"/>
            <a:ext cx="45719" cy="245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F6C24A9-9BCC-4AFF-BCF2-CC4E023883E9}"/>
              </a:ext>
            </a:extLst>
          </p:cNvPr>
          <p:cNvSpPr txBox="1"/>
          <p:nvPr/>
        </p:nvSpPr>
        <p:spPr>
          <a:xfrm>
            <a:off x="6594643" y="2255274"/>
            <a:ext cx="2018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>
                <a:latin typeface="Bitter" panose="020B0604020202020204" charset="0"/>
              </a:rPr>
              <a:t>NOMINAL:</a:t>
            </a:r>
            <a:r>
              <a:rPr lang="es-ES" sz="1100">
                <a:latin typeface="Bitter" panose="020B0604020202020204" charset="0"/>
              </a:rPr>
              <a:t> v.copulatiu </a:t>
            </a:r>
            <a:r>
              <a:rPr lang="es-ES" sz="700">
                <a:latin typeface="Bitter" panose="020B0604020202020204" charset="0"/>
              </a:rPr>
              <a:t>(ser, estar, semblar, parèixer) </a:t>
            </a:r>
            <a:r>
              <a:rPr lang="es-ES" sz="1100">
                <a:latin typeface="Bitter" panose="020B0604020202020204" charset="0"/>
              </a:rPr>
              <a:t>+ atribut</a:t>
            </a:r>
            <a:endParaRPr lang="es-ES" sz="1100" b="1">
              <a:latin typeface="Bitter" panose="020B060402020202020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89FE97A-1259-44A8-BE0A-AED1E9D8B3AC}"/>
              </a:ext>
            </a:extLst>
          </p:cNvPr>
          <p:cNvSpPr txBox="1"/>
          <p:nvPr/>
        </p:nvSpPr>
        <p:spPr>
          <a:xfrm>
            <a:off x="6601570" y="2021896"/>
            <a:ext cx="20186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>
                <a:latin typeface="Bitter" panose="020B0604020202020204" charset="0"/>
              </a:rPr>
              <a:t>VERBAL:</a:t>
            </a:r>
            <a:r>
              <a:rPr lang="es-ES" sz="1100">
                <a:latin typeface="Bitter" panose="020B0604020202020204" charset="0"/>
              </a:rPr>
              <a:t> v.predicatiu </a:t>
            </a:r>
            <a:r>
              <a:rPr lang="es-ES" sz="700">
                <a:latin typeface="Bitter" panose="020B0604020202020204" charset="0"/>
              </a:rPr>
              <a:t>(la resta)</a:t>
            </a:r>
            <a:endParaRPr lang="es-ES" sz="1100" b="1">
              <a:latin typeface="Bitter" panose="020B060402020202020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C55255E5-3251-44F3-8883-682290B872BE}"/>
              </a:ext>
            </a:extLst>
          </p:cNvPr>
          <p:cNvCxnSpPr>
            <a:cxnSpLocks/>
          </p:cNvCxnSpPr>
          <p:nvPr/>
        </p:nvCxnSpPr>
        <p:spPr>
          <a:xfrm>
            <a:off x="6601570" y="2262201"/>
            <a:ext cx="2018608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1" name="Flecha: a la derecha 30">
            <a:extLst>
              <a:ext uri="{FF2B5EF4-FFF2-40B4-BE49-F238E27FC236}">
                <a16:creationId xmlns:a16="http://schemas.microsoft.com/office/drawing/2014/main" id="{CA90B15B-FBA1-4310-8442-87B66C645C0A}"/>
              </a:ext>
            </a:extLst>
          </p:cNvPr>
          <p:cNvSpPr/>
          <p:nvPr/>
        </p:nvSpPr>
        <p:spPr>
          <a:xfrm rot="10800000">
            <a:off x="2850335" y="2091484"/>
            <a:ext cx="369271" cy="110811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Flecha: a la derecha 31">
            <a:extLst>
              <a:ext uri="{FF2B5EF4-FFF2-40B4-BE49-F238E27FC236}">
                <a16:creationId xmlns:a16="http://schemas.microsoft.com/office/drawing/2014/main" id="{2D1D2962-9281-4CD1-90EF-2BB64159045F}"/>
              </a:ext>
            </a:extLst>
          </p:cNvPr>
          <p:cNvSpPr/>
          <p:nvPr/>
        </p:nvSpPr>
        <p:spPr>
          <a:xfrm rot="10800000">
            <a:off x="2857620" y="2328975"/>
            <a:ext cx="240054" cy="113626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DEFEF521-4913-4D25-BEF6-5D133336DDF8}"/>
              </a:ext>
            </a:extLst>
          </p:cNvPr>
          <p:cNvSpPr txBox="1"/>
          <p:nvPr/>
        </p:nvSpPr>
        <p:spPr>
          <a:xfrm>
            <a:off x="563464" y="2383821"/>
            <a:ext cx="10976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>
                <a:latin typeface="Bitter" panose="020B0604020202020204" charset="0"/>
              </a:rPr>
              <a:t>O.PERSONAL</a:t>
            </a:r>
            <a:endParaRPr lang="es-ES" sz="1100">
              <a:latin typeface="Bitter" panose="020B0604020202020204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F91F0AEB-385D-4C2A-8C1E-784B51B517CC}"/>
              </a:ext>
            </a:extLst>
          </p:cNvPr>
          <p:cNvSpPr txBox="1"/>
          <p:nvPr/>
        </p:nvSpPr>
        <p:spPr>
          <a:xfrm>
            <a:off x="1092199" y="2007954"/>
            <a:ext cx="20186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>
                <a:latin typeface="Bitter" panose="020B0604020202020204" charset="0"/>
              </a:rPr>
              <a:t>O.IMPERSONAL:</a:t>
            </a:r>
            <a:r>
              <a:rPr lang="es-ES" sz="1100">
                <a:latin typeface="Bitter" panose="020B0604020202020204" charset="0"/>
              </a:rPr>
              <a:t> no en té</a:t>
            </a:r>
            <a:endParaRPr lang="es-ES" sz="1100" b="1">
              <a:latin typeface="Bitter" panose="020B0604020202020204" charset="0"/>
            </a:endParaRPr>
          </a:p>
        </p:txBody>
      </p:sp>
      <p:sp>
        <p:nvSpPr>
          <p:cNvPr id="36" name="Flecha: a la derecha 35">
            <a:extLst>
              <a:ext uri="{FF2B5EF4-FFF2-40B4-BE49-F238E27FC236}">
                <a16:creationId xmlns:a16="http://schemas.microsoft.com/office/drawing/2014/main" id="{F28268D0-1B21-408F-9ED1-05423FE29C33}"/>
              </a:ext>
            </a:extLst>
          </p:cNvPr>
          <p:cNvSpPr/>
          <p:nvPr/>
        </p:nvSpPr>
        <p:spPr>
          <a:xfrm rot="10800000">
            <a:off x="2856693" y="2537696"/>
            <a:ext cx="240054" cy="113626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B4F72B82-86FE-4CDC-93D5-4138051AF7EC}"/>
              </a:ext>
            </a:extLst>
          </p:cNvPr>
          <p:cNvSpPr txBox="1"/>
          <p:nvPr/>
        </p:nvSpPr>
        <p:spPr>
          <a:xfrm>
            <a:off x="1638682" y="2241207"/>
            <a:ext cx="12940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>
                <a:latin typeface="Bitter" panose="020B0604020202020204" charset="0"/>
              </a:rPr>
              <a:t>apareix (explícit)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EE022768-222C-4DFD-8B67-1EBC4385B78F}"/>
              </a:ext>
            </a:extLst>
          </p:cNvPr>
          <p:cNvSpPr txBox="1"/>
          <p:nvPr/>
        </p:nvSpPr>
        <p:spPr>
          <a:xfrm>
            <a:off x="1526044" y="2457032"/>
            <a:ext cx="1401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>
                <a:latin typeface="Bitter" panose="020B0604020202020204" charset="0"/>
              </a:rPr>
              <a:t>no apareix (el·lidit)</a:t>
            </a:r>
          </a:p>
        </p:txBody>
      </p:sp>
      <p:sp>
        <p:nvSpPr>
          <p:cNvPr id="9" name="Abrir llave 8">
            <a:extLst>
              <a:ext uri="{FF2B5EF4-FFF2-40B4-BE49-F238E27FC236}">
                <a16:creationId xmlns:a16="http://schemas.microsoft.com/office/drawing/2014/main" id="{F971CBAD-D676-4118-AFF0-3F7FE719A289}"/>
              </a:ext>
            </a:extLst>
          </p:cNvPr>
          <p:cNvSpPr/>
          <p:nvPr/>
        </p:nvSpPr>
        <p:spPr>
          <a:xfrm>
            <a:off x="1561290" y="2294187"/>
            <a:ext cx="45719" cy="41725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373592ED-2646-420D-B7E1-07B64AC05320}"/>
              </a:ext>
            </a:extLst>
          </p:cNvPr>
          <p:cNvCxnSpPr>
            <a:cxnSpLocks/>
          </p:cNvCxnSpPr>
          <p:nvPr/>
        </p:nvCxnSpPr>
        <p:spPr>
          <a:xfrm>
            <a:off x="1060527" y="2249368"/>
            <a:ext cx="2015365" cy="477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E15E17C9-EC8B-4B9B-AEA4-3B803919D9F1}"/>
              </a:ext>
            </a:extLst>
          </p:cNvPr>
          <p:cNvCxnSpPr/>
          <p:nvPr/>
        </p:nvCxnSpPr>
        <p:spPr>
          <a:xfrm>
            <a:off x="799767" y="2889250"/>
            <a:ext cx="0" cy="2095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9" name="Tabla 40">
            <a:extLst>
              <a:ext uri="{FF2B5EF4-FFF2-40B4-BE49-F238E27FC236}">
                <a16:creationId xmlns:a16="http://schemas.microsoft.com/office/drawing/2014/main" id="{48348F8C-0852-4E04-89E6-BB80C020D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576903"/>
              </p:ext>
            </p:extLst>
          </p:nvPr>
        </p:nvGraphicFramePr>
        <p:xfrm>
          <a:off x="1248337" y="3267353"/>
          <a:ext cx="6117784" cy="8001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203134">
                  <a:extLst>
                    <a:ext uri="{9D8B030D-6E8A-4147-A177-3AD203B41FA5}">
                      <a16:colId xmlns:a16="http://schemas.microsoft.com/office/drawing/2014/main" val="1593070102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3754437870"/>
                    </a:ext>
                  </a:extLst>
                </a:gridCol>
              </a:tblGrid>
              <a:tr h="129571">
                <a:tc>
                  <a:txBody>
                    <a:bodyPr/>
                    <a:lstStyle/>
                    <a:p>
                      <a:r>
                        <a:rPr lang="es-ES" sz="1200">
                          <a:latin typeface="Bitter" panose="020B0604020202020204" charset="0"/>
                        </a:rPr>
                        <a:t>SIMPLE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Bitter" panose="020B0604020202020204" charset="0"/>
                        </a:rPr>
                        <a:t>COMPOSTA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40670534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r>
                        <a:rPr lang="es-ES" sz="1200">
                          <a:latin typeface="Bitter" panose="020B0604020202020204" charset="0"/>
                        </a:rPr>
                        <a:t>Un </a:t>
                      </a:r>
                      <a:r>
                        <a:rPr lang="es-ES" sz="1200" u="sng">
                          <a:latin typeface="Bitter" panose="020B0604020202020204" charset="0"/>
                        </a:rPr>
                        <a:t>únic</a:t>
                      </a:r>
                      <a:r>
                        <a:rPr lang="es-ES" sz="1200" u="none">
                          <a:latin typeface="Bitter" panose="020B0604020202020204" charset="0"/>
                        </a:rPr>
                        <a:t> verb personal (o perífrasi verbal).</a:t>
                      </a:r>
                      <a:endParaRPr lang="es-ES" sz="1200">
                        <a:latin typeface="Bitter" panose="020B060402020202020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u="sng">
                          <a:latin typeface="Bitter" panose="020B0604020202020204" charset="0"/>
                        </a:rPr>
                        <a:t>Més d’un</a:t>
                      </a:r>
                      <a:r>
                        <a:rPr lang="es-ES" sz="1200" u="none">
                          <a:latin typeface="Bitter" panose="020B0604020202020204" charset="0"/>
                        </a:rPr>
                        <a:t> verb personal.</a:t>
                      </a:r>
                      <a:endParaRPr lang="es-ES" sz="1200" u="sng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48063831"/>
                  </a:ext>
                </a:extLst>
              </a:tr>
              <a:tr h="129571">
                <a:tc>
                  <a:txBody>
                    <a:bodyPr/>
                    <a:lstStyle/>
                    <a:p>
                      <a:r>
                        <a:rPr lang="es-ES" sz="1050" i="1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Bitter" panose="020B0604020202020204" charset="0"/>
                        </a:rPr>
                        <a:t>l’actor interpreta un personatge.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050" i="1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Bitter" panose="020B0604020202020204" charset="0"/>
                        </a:rPr>
                        <a:t>l’actor interpreta un personatge i assaja poc.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07162249"/>
                  </a:ext>
                </a:extLst>
              </a:tr>
            </a:tbl>
          </a:graphicData>
        </a:graphic>
      </p:graphicFrame>
      <p:sp>
        <p:nvSpPr>
          <p:cNvPr id="51" name="Google Shape;98;p15">
            <a:extLst>
              <a:ext uri="{FF2B5EF4-FFF2-40B4-BE49-F238E27FC236}">
                <a16:creationId xmlns:a16="http://schemas.microsoft.com/office/drawing/2014/main" id="{C600C1DE-9FE4-4369-A7BA-8888D8243532}"/>
              </a:ext>
            </a:extLst>
          </p:cNvPr>
          <p:cNvSpPr txBox="1"/>
          <p:nvPr/>
        </p:nvSpPr>
        <p:spPr>
          <a:xfrm>
            <a:off x="1338428" y="4006005"/>
            <a:ext cx="2235641" cy="511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1100" b="1">
                <a:solidFill>
                  <a:schemeClr val="tx1"/>
                </a:solidFill>
                <a:latin typeface="Bitter"/>
                <a:ea typeface="Bitter"/>
                <a:cs typeface="Bitter"/>
                <a:sym typeface="Bitter"/>
              </a:rPr>
              <a:t>TIPUS D’ORACIONS SIMPLES</a:t>
            </a:r>
            <a:endParaRPr sz="1100">
              <a:solidFill>
                <a:schemeClr val="tx1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4030FAF2-6F13-4022-8059-8307BBC6A7CD}"/>
              </a:ext>
            </a:extLst>
          </p:cNvPr>
          <p:cNvCxnSpPr/>
          <p:nvPr/>
        </p:nvCxnSpPr>
        <p:spPr>
          <a:xfrm>
            <a:off x="1366616" y="4157084"/>
            <a:ext cx="0" cy="2095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Rectángulo 42">
            <a:extLst>
              <a:ext uri="{FF2B5EF4-FFF2-40B4-BE49-F238E27FC236}">
                <a16:creationId xmlns:a16="http://schemas.microsoft.com/office/drawing/2014/main" id="{E05F3EE8-D6B1-4163-8DF6-EF50E8DFDA7A}"/>
              </a:ext>
            </a:extLst>
          </p:cNvPr>
          <p:cNvSpPr/>
          <p:nvPr/>
        </p:nvSpPr>
        <p:spPr>
          <a:xfrm>
            <a:off x="790188" y="1397000"/>
            <a:ext cx="7566412" cy="43473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200">
                <a:solidFill>
                  <a:schemeClr val="tx1"/>
                </a:solidFill>
                <a:latin typeface="Bitter" panose="020B0604020202020204" charset="0"/>
              </a:rPr>
              <a:t>Una oració és un </a:t>
            </a:r>
            <a:r>
              <a:rPr lang="es-ES" sz="1200" b="1">
                <a:solidFill>
                  <a:schemeClr val="tx1"/>
                </a:solidFill>
                <a:latin typeface="Bitter" panose="020B0604020202020204" charset="0"/>
              </a:rPr>
              <a:t>conjunt de paraules</a:t>
            </a:r>
            <a:r>
              <a:rPr lang="es-ES" sz="1200">
                <a:solidFill>
                  <a:schemeClr val="tx1"/>
                </a:solidFill>
                <a:latin typeface="Bitter" panose="020B0604020202020204" charset="0"/>
              </a:rPr>
              <a:t> que tenen un </a:t>
            </a:r>
            <a:r>
              <a:rPr lang="es-ES" sz="1200" u="sng">
                <a:solidFill>
                  <a:schemeClr val="tx1"/>
                </a:solidFill>
                <a:latin typeface="Bitter" panose="020B0604020202020204" charset="0"/>
              </a:rPr>
              <a:t>sentit complet</a:t>
            </a:r>
            <a:r>
              <a:rPr lang="es-ES" sz="1200">
                <a:solidFill>
                  <a:schemeClr val="tx1"/>
                </a:solidFill>
                <a:latin typeface="Bitter" panose="020B0604020202020204" charset="0"/>
              </a:rPr>
              <a:t> i on s’estableix una </a:t>
            </a:r>
            <a:r>
              <a:rPr lang="es-ES" sz="1200" u="sng">
                <a:solidFill>
                  <a:schemeClr val="tx1"/>
                </a:solidFill>
                <a:latin typeface="Bitter" panose="020B0604020202020204" charset="0"/>
              </a:rPr>
              <a:t>relació</a:t>
            </a:r>
            <a:r>
              <a:rPr lang="es-ES" sz="1200">
                <a:solidFill>
                  <a:schemeClr val="tx1"/>
                </a:solidFill>
                <a:latin typeface="Bitter" panose="020B0604020202020204" charset="0"/>
              </a:rPr>
              <a:t> entre </a:t>
            </a:r>
            <a:r>
              <a:rPr lang="es-ES" sz="1200" b="1">
                <a:solidFill>
                  <a:schemeClr val="tx1"/>
                </a:solidFill>
                <a:latin typeface="Bitter" panose="020B0604020202020204" charset="0"/>
              </a:rPr>
              <a:t>subjecte i predicat</a:t>
            </a:r>
            <a:r>
              <a:rPr lang="es-ES" sz="1200">
                <a:solidFill>
                  <a:schemeClr val="tx1"/>
                </a:solidFill>
                <a:latin typeface="Bitter" panose="020B0604020202020204" charset="0"/>
              </a:rPr>
              <a:t>.</a:t>
            </a:r>
          </a:p>
        </p:txBody>
      </p:sp>
      <p:sp>
        <p:nvSpPr>
          <p:cNvPr id="54" name="Google Shape;98;p15">
            <a:extLst>
              <a:ext uri="{FF2B5EF4-FFF2-40B4-BE49-F238E27FC236}">
                <a16:creationId xmlns:a16="http://schemas.microsoft.com/office/drawing/2014/main" id="{E004BAF7-AAE8-4B49-9FEE-AFA5396BC89C}"/>
              </a:ext>
            </a:extLst>
          </p:cNvPr>
          <p:cNvSpPr txBox="1"/>
          <p:nvPr/>
        </p:nvSpPr>
        <p:spPr>
          <a:xfrm>
            <a:off x="4572000" y="3996605"/>
            <a:ext cx="2654300" cy="511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1100" b="1">
                <a:solidFill>
                  <a:schemeClr val="tx1"/>
                </a:solidFill>
                <a:latin typeface="Bitter"/>
                <a:ea typeface="Bitter"/>
                <a:cs typeface="Bitter"/>
                <a:sym typeface="Bitter"/>
              </a:rPr>
              <a:t>TIPUS D’ORACIONS COMPOSTES</a:t>
            </a:r>
            <a:endParaRPr sz="1100">
              <a:solidFill>
                <a:schemeClr val="tx1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D7FDAEE9-6FDF-46FE-B200-93CFC53E6676}"/>
              </a:ext>
            </a:extLst>
          </p:cNvPr>
          <p:cNvCxnSpPr/>
          <p:nvPr/>
        </p:nvCxnSpPr>
        <p:spPr>
          <a:xfrm>
            <a:off x="4600188" y="4147684"/>
            <a:ext cx="0" cy="2095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18B12574-97C4-4E48-B444-40EDBFB44B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3</a:t>
            </a:fld>
            <a:endParaRPr lang="es-ES"/>
          </a:p>
        </p:txBody>
      </p:sp>
      <p:sp>
        <p:nvSpPr>
          <p:cNvPr id="3" name="Google Shape;98;p15">
            <a:extLst>
              <a:ext uri="{FF2B5EF4-FFF2-40B4-BE49-F238E27FC236}">
                <a16:creationId xmlns:a16="http://schemas.microsoft.com/office/drawing/2014/main" id="{974FE94E-59C3-4F93-A028-CF817841C4C4}"/>
              </a:ext>
            </a:extLst>
          </p:cNvPr>
          <p:cNvSpPr txBox="1"/>
          <p:nvPr/>
        </p:nvSpPr>
        <p:spPr>
          <a:xfrm>
            <a:off x="789099" y="589705"/>
            <a:ext cx="4417901" cy="511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1100" b="1">
                <a:solidFill>
                  <a:schemeClr val="tx1"/>
                </a:solidFill>
                <a:latin typeface="Bitter"/>
                <a:ea typeface="Bitter"/>
                <a:cs typeface="Bitter"/>
                <a:sym typeface="Bitter"/>
              </a:rPr>
              <a:t>TIPUS D’ORACIONS SIMPLES SEGONS L’ACTITUD DEL PARLANT</a:t>
            </a:r>
            <a:endParaRPr sz="1100">
              <a:solidFill>
                <a:schemeClr val="tx1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CC25051-763E-4817-A248-641CB298FBB6}"/>
              </a:ext>
            </a:extLst>
          </p:cNvPr>
          <p:cNvCxnSpPr/>
          <p:nvPr/>
        </p:nvCxnSpPr>
        <p:spPr>
          <a:xfrm>
            <a:off x="817287" y="740784"/>
            <a:ext cx="0" cy="2095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E126557C-3402-4192-B49D-F6104E89D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106463"/>
              </p:ext>
            </p:extLst>
          </p:nvPr>
        </p:nvGraphicFramePr>
        <p:xfrm>
          <a:off x="977900" y="1017270"/>
          <a:ext cx="6000750" cy="1554480"/>
        </p:xfrm>
        <a:graphic>
          <a:graphicData uri="http://schemas.openxmlformats.org/drawingml/2006/table">
            <a:tbl>
              <a:tblPr firstCol="1" bandRow="1">
                <a:tableStyleId>{69012ECD-51FC-41F1-AA8D-1B2483CD663E}</a:tableStyleId>
              </a:tblPr>
              <a:tblGrid>
                <a:gridCol w="1358900">
                  <a:extLst>
                    <a:ext uri="{9D8B030D-6E8A-4147-A177-3AD203B41FA5}">
                      <a16:colId xmlns:a16="http://schemas.microsoft.com/office/drawing/2014/main" val="1140877745"/>
                    </a:ext>
                  </a:extLst>
                </a:gridCol>
                <a:gridCol w="4641850">
                  <a:extLst>
                    <a:ext uri="{9D8B030D-6E8A-4147-A177-3AD203B41FA5}">
                      <a16:colId xmlns:a16="http://schemas.microsoft.com/office/drawing/2014/main" val="26949283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100">
                          <a:solidFill>
                            <a:schemeClr val="bg1"/>
                          </a:solidFill>
                          <a:latin typeface="Bitter" panose="020B0604020202020204" charset="0"/>
                        </a:rPr>
                        <a:t>ENUNCIATIVA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latin typeface="Bitter" panose="020B0604020202020204" charset="0"/>
                        </a:rPr>
                        <a:t>l’emissor informa sobre un fet en afirmatiu o negatiu.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5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>
                          <a:solidFill>
                            <a:schemeClr val="bg1"/>
                          </a:solidFill>
                          <a:latin typeface="Bitter" panose="020B0604020202020204" charset="0"/>
                        </a:rPr>
                        <a:t>INTERROGATIVA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latin typeface="Bitter" panose="020B0604020202020204" charset="0"/>
                        </a:rPr>
                        <a:t>l’emissor formula una pregunta amb un signe d’interrogació.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648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>
                          <a:solidFill>
                            <a:schemeClr val="bg1"/>
                          </a:solidFill>
                          <a:latin typeface="Bitter" panose="020B0604020202020204" charset="0"/>
                        </a:rPr>
                        <a:t>EXCLAMATIVA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latin typeface="Bitter" panose="020B0604020202020204" charset="0"/>
                        </a:rPr>
                        <a:t>l’emissor expressa sorpresa, emocions... amb un signe d’exclamació.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4978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>
                          <a:solidFill>
                            <a:schemeClr val="bg1"/>
                          </a:solidFill>
                          <a:latin typeface="Bitter" panose="020B0604020202020204" charset="0"/>
                        </a:rPr>
                        <a:t>IMPERATIVA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latin typeface="Bitter" panose="020B0604020202020204" charset="0"/>
                        </a:rPr>
                        <a:t>l’emissor expressa una ordre.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37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>
                          <a:solidFill>
                            <a:schemeClr val="bg1"/>
                          </a:solidFill>
                          <a:latin typeface="Bitter" panose="020B0604020202020204" charset="0"/>
                        </a:rPr>
                        <a:t>DESIDERATIVA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latin typeface="Bitter" panose="020B0604020202020204" charset="0"/>
                        </a:rPr>
                        <a:t>l’emissor manifiesta un desig.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14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>
                          <a:solidFill>
                            <a:schemeClr val="bg1"/>
                          </a:solidFill>
                          <a:latin typeface="Bitter" panose="020B0604020202020204" charset="0"/>
                        </a:rPr>
                        <a:t>DUBITATIVA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latin typeface="Bitter" panose="020B0604020202020204" charset="0"/>
                        </a:rPr>
                        <a:t>l’emissor expressa un dubte.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501432"/>
                  </a:ext>
                </a:extLst>
              </a:tr>
            </a:tbl>
          </a:graphicData>
        </a:graphic>
      </p:graphicFrame>
      <p:sp>
        <p:nvSpPr>
          <p:cNvPr id="7" name="Google Shape;98;p15">
            <a:extLst>
              <a:ext uri="{FF2B5EF4-FFF2-40B4-BE49-F238E27FC236}">
                <a16:creationId xmlns:a16="http://schemas.microsoft.com/office/drawing/2014/main" id="{17FE2315-523F-419B-9C0E-8B852E25AC72}"/>
              </a:ext>
            </a:extLst>
          </p:cNvPr>
          <p:cNvSpPr txBox="1"/>
          <p:nvPr/>
        </p:nvSpPr>
        <p:spPr>
          <a:xfrm>
            <a:off x="817287" y="2487608"/>
            <a:ext cx="7044013" cy="511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1100" b="1">
                <a:solidFill>
                  <a:schemeClr val="tx1"/>
                </a:solidFill>
                <a:latin typeface="Bitter"/>
                <a:ea typeface="Bitter"/>
                <a:cs typeface="Bitter"/>
                <a:sym typeface="Bitter"/>
              </a:rPr>
              <a:t>TIPUS D’ORACIONS COMPOSTES SEGONS EL TIPUS DE NEXE I LA RELACIÓ ENTRE LES ORACIONS</a:t>
            </a:r>
            <a:endParaRPr sz="1100">
              <a:solidFill>
                <a:schemeClr val="tx1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1842725B-9EE5-4019-A948-1F1EEC19E95E}"/>
              </a:ext>
            </a:extLst>
          </p:cNvPr>
          <p:cNvCxnSpPr/>
          <p:nvPr/>
        </p:nvCxnSpPr>
        <p:spPr>
          <a:xfrm>
            <a:off x="845475" y="2638687"/>
            <a:ext cx="0" cy="2095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928A537C-EAE0-466A-8497-FD8529C6AC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223268"/>
              </p:ext>
            </p:extLst>
          </p:nvPr>
        </p:nvGraphicFramePr>
        <p:xfrm>
          <a:off x="817287" y="2938355"/>
          <a:ext cx="7537605" cy="1615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512535">
                  <a:extLst>
                    <a:ext uri="{9D8B030D-6E8A-4147-A177-3AD203B41FA5}">
                      <a16:colId xmlns:a16="http://schemas.microsoft.com/office/drawing/2014/main" val="2181916377"/>
                    </a:ext>
                  </a:extLst>
                </a:gridCol>
                <a:gridCol w="2512535">
                  <a:extLst>
                    <a:ext uri="{9D8B030D-6E8A-4147-A177-3AD203B41FA5}">
                      <a16:colId xmlns:a16="http://schemas.microsoft.com/office/drawing/2014/main" val="836113722"/>
                    </a:ext>
                  </a:extLst>
                </a:gridCol>
                <a:gridCol w="2512535">
                  <a:extLst>
                    <a:ext uri="{9D8B030D-6E8A-4147-A177-3AD203B41FA5}">
                      <a16:colId xmlns:a16="http://schemas.microsoft.com/office/drawing/2014/main" val="1631455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100">
                          <a:latin typeface="Bitter" panose="020B0604020202020204" charset="0"/>
                        </a:rPr>
                        <a:t>ORACIÓ COORDINADA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latin typeface="Bitter" panose="020B0604020202020204" charset="0"/>
                        </a:rPr>
                        <a:t>ORACIÓ JUXTAPOSADA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latin typeface="Bitter" panose="020B0604020202020204" charset="0"/>
                        </a:rPr>
                        <a:t>ORACIÓ SUBORDINADA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863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7800" indent="-177800">
                        <a:buClr>
                          <a:schemeClr val="accent1"/>
                        </a:buClr>
                        <a:buFont typeface="+mj-lt"/>
                        <a:buAutoNum type="arabicPeriod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No depenen l’una a l’altra</a:t>
                      </a:r>
                      <a:r>
                        <a:rPr lang="es-ES" sz="1100">
                          <a:latin typeface="Bitter" panose="020B0604020202020204" charset="0"/>
                        </a:rPr>
                        <a:t>, si se separen formen oracions simples.</a:t>
                      </a:r>
                    </a:p>
                    <a:p>
                      <a:pPr marL="177800" indent="-177800">
                        <a:buClr>
                          <a:schemeClr val="accent1"/>
                        </a:buClr>
                        <a:buFont typeface="+mj-lt"/>
                        <a:buAutoNum type="arabicPeriod"/>
                      </a:pPr>
                      <a:r>
                        <a:rPr lang="es-ES" sz="1100">
                          <a:latin typeface="Bitter" panose="020B0604020202020204" charset="0"/>
                        </a:rPr>
                        <a:t>Les dues oracions s’uneixen mitjaçant un </a:t>
                      </a:r>
                      <a:r>
                        <a:rPr lang="es-ES" sz="1100" b="1">
                          <a:latin typeface="Bitter" panose="020B0604020202020204" charset="0"/>
                        </a:rPr>
                        <a:t>nexe d’unió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.</a:t>
                      </a:r>
                      <a:endParaRPr lang="es-ES" sz="1100">
                        <a:latin typeface="Bitter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>
                        <a:buClr>
                          <a:schemeClr val="accent1"/>
                        </a:buClr>
                        <a:buFont typeface="+mj-lt"/>
                        <a:buAutoNum type="arabicPeriod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No depenen l’una a l’altra</a:t>
                      </a:r>
                      <a:r>
                        <a:rPr lang="es-ES" sz="1100">
                          <a:latin typeface="Bitter" panose="020B0604020202020204" charset="0"/>
                        </a:rPr>
                        <a:t>, es forma per oracions independients.</a:t>
                      </a:r>
                    </a:p>
                    <a:p>
                      <a:pPr marL="177800" indent="-177800">
                        <a:buClr>
                          <a:schemeClr val="accent1"/>
                        </a:buClr>
                        <a:buFont typeface="+mj-lt"/>
                        <a:buAutoNum type="arabicPeriod"/>
                      </a:pPr>
                      <a:r>
                        <a:rPr lang="es-ES" sz="1100">
                          <a:latin typeface="Bitter" panose="020B0604020202020204" charset="0"/>
                        </a:rPr>
                        <a:t>No tenen nexes d’enllaç, empren </a:t>
                      </a:r>
                      <a:r>
                        <a:rPr lang="es-ES" sz="1100" b="1">
                          <a:latin typeface="Bitter" panose="020B0604020202020204" charset="0"/>
                        </a:rPr>
                        <a:t>signes de puntuació </a:t>
                      </a:r>
                      <a:r>
                        <a:rPr lang="es-ES" sz="1100">
                          <a:latin typeface="Bitter" panose="020B0604020202020204" charset="0"/>
                        </a:rPr>
                        <a:t>(</a:t>
                      </a:r>
                      <a:r>
                        <a:rPr lang="es-ES" sz="1100" b="1">
                          <a:latin typeface="Bitter" panose="020B0604020202020204" charset="0"/>
                        </a:rPr>
                        <a:t>, ; :</a:t>
                      </a:r>
                      <a:r>
                        <a:rPr lang="es-ES" sz="1100">
                          <a:latin typeface="Bitter" panose="020B060402020202020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1"/>
                        </a:buClr>
                        <a:buFont typeface="+mj-lt"/>
                        <a:buAutoNum type="arabicPeriod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Depenen l’una a l’altra </a:t>
                      </a:r>
                      <a:r>
                        <a:rPr lang="es-ES" sz="1100">
                          <a:latin typeface="Bitter" panose="020B0604020202020204" charset="0"/>
                        </a:rPr>
                        <a:t>per tindre un sentit complet.</a:t>
                      </a:r>
                    </a:p>
                    <a:p>
                      <a:pPr marL="342900" indent="-342900">
                        <a:buClr>
                          <a:schemeClr val="accent1"/>
                        </a:buClr>
                        <a:buFont typeface="+mj-lt"/>
                        <a:buAutoNum type="arabicPeriod"/>
                      </a:pPr>
                      <a:r>
                        <a:rPr lang="es-ES" sz="1100">
                          <a:latin typeface="Bitter" panose="020B0604020202020204" charset="0"/>
                        </a:rPr>
                        <a:t>Les dues oracions s’uneixen mitjançant un </a:t>
                      </a:r>
                      <a:r>
                        <a:rPr lang="es-ES" sz="1100" b="1">
                          <a:latin typeface="Bitter" panose="020B0604020202020204" charset="0"/>
                        </a:rPr>
                        <a:t>nexe d’unió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.</a:t>
                      </a:r>
                      <a:endParaRPr lang="es-ES" sz="1100">
                        <a:latin typeface="Bitter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613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100" i="1">
                          <a:latin typeface="Bitter" panose="020B0604020202020204" charset="0"/>
                        </a:rPr>
                        <a:t>Anà a comprar al supermercat </a:t>
                      </a:r>
                      <a:r>
                        <a:rPr lang="es-ES" sz="1100" b="1" i="1">
                          <a:latin typeface="Bitter" panose="020B0604020202020204" charset="0"/>
                        </a:rPr>
                        <a:t>i</a:t>
                      </a:r>
                      <a:r>
                        <a:rPr lang="es-ES" sz="1100" b="0" i="1">
                          <a:latin typeface="Bitter" panose="020B0604020202020204" charset="0"/>
                        </a:rPr>
                        <a:t> esperà que vingués sa germana.</a:t>
                      </a:r>
                      <a:endParaRPr lang="es-ES" sz="1100" i="1">
                        <a:latin typeface="Bitter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i="1">
                          <a:latin typeface="Bitter" panose="020B0604020202020204" charset="0"/>
                        </a:rPr>
                        <a:t>Ma mare treballa en una fábrica</a:t>
                      </a:r>
                      <a:r>
                        <a:rPr lang="es-ES" sz="1100" b="1" i="1">
                          <a:latin typeface="Bitter" panose="020B0604020202020204" charset="0"/>
                        </a:rPr>
                        <a:t>,</a:t>
                      </a:r>
                      <a:r>
                        <a:rPr lang="es-ES" sz="1100" i="1">
                          <a:latin typeface="Bitter" panose="020B0604020202020204" charset="0"/>
                        </a:rPr>
                        <a:t> és l’encarregada de vigilar.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i="1">
                          <a:latin typeface="Bitter" panose="020B0604020202020204" charset="0"/>
                        </a:rPr>
                        <a:t>Aniré al gimnàs </a:t>
                      </a:r>
                      <a:r>
                        <a:rPr lang="es-ES" sz="1100" b="1" i="1">
                          <a:latin typeface="Bitter" panose="020B0604020202020204" charset="0"/>
                        </a:rPr>
                        <a:t>si</a:t>
                      </a:r>
                      <a:r>
                        <a:rPr lang="es-ES" sz="1100" b="0" i="1">
                          <a:latin typeface="Bitter" panose="020B0604020202020204" charset="0"/>
                        </a:rPr>
                        <a:t> acabe prompte del treball.</a:t>
                      </a:r>
                      <a:endParaRPr lang="es-ES" sz="1100" i="1">
                        <a:latin typeface="Bitter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733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43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DD7871A6-16C8-484E-8BC4-B6D72B4E72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4</a:t>
            </a:fld>
            <a:endParaRPr lang="es-ES"/>
          </a:p>
        </p:txBody>
      </p:sp>
      <p:sp>
        <p:nvSpPr>
          <p:cNvPr id="3" name="Google Shape;98;p15">
            <a:extLst>
              <a:ext uri="{FF2B5EF4-FFF2-40B4-BE49-F238E27FC236}">
                <a16:creationId xmlns:a16="http://schemas.microsoft.com/office/drawing/2014/main" id="{441B2B83-DDCC-4B37-99B0-B5CE8495B756}"/>
              </a:ext>
            </a:extLst>
          </p:cNvPr>
          <p:cNvSpPr txBox="1"/>
          <p:nvPr/>
        </p:nvSpPr>
        <p:spPr>
          <a:xfrm>
            <a:off x="798237" y="526205"/>
            <a:ext cx="4417901" cy="511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1100" b="1">
                <a:solidFill>
                  <a:schemeClr val="tx1">
                    <a:lumMod val="40000"/>
                    <a:lumOff val="60000"/>
                  </a:schemeClr>
                </a:solidFill>
                <a:latin typeface="Bitter"/>
                <a:ea typeface="Bitter"/>
                <a:cs typeface="Bitter"/>
                <a:sym typeface="Bitter"/>
              </a:rPr>
              <a:t>TIPUS D’ORACIONS COMPOSTES COORDINADES</a:t>
            </a:r>
            <a:endParaRPr sz="1100" b="1">
              <a:solidFill>
                <a:schemeClr val="tx1">
                  <a:lumMod val="40000"/>
                  <a:lumOff val="60000"/>
                </a:schemeClr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4C656979-BFB5-473E-963B-5EB12F5B2010}"/>
              </a:ext>
            </a:extLst>
          </p:cNvPr>
          <p:cNvCxnSpPr/>
          <p:nvPr/>
        </p:nvCxnSpPr>
        <p:spPr>
          <a:xfrm>
            <a:off x="798237" y="677284"/>
            <a:ext cx="0" cy="2095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7E4BF6C2-1726-4FA6-8AD9-FA8AA2891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134297"/>
              </p:ext>
            </p:extLst>
          </p:nvPr>
        </p:nvGraphicFramePr>
        <p:xfrm>
          <a:off x="920750" y="1037912"/>
          <a:ext cx="7575550" cy="777240"/>
        </p:xfrm>
        <a:graphic>
          <a:graphicData uri="http://schemas.openxmlformats.org/drawingml/2006/table">
            <a:tbl>
              <a:tblPr firstRow="1" bandRow="1">
                <a:tableStyleId>{8EBD23B1-1E4A-4646-A761-9EB8497390F3}</a:tableStyleId>
              </a:tblPr>
              <a:tblGrid>
                <a:gridCol w="1162050">
                  <a:extLst>
                    <a:ext uri="{9D8B030D-6E8A-4147-A177-3AD203B41FA5}">
                      <a16:colId xmlns:a16="http://schemas.microsoft.com/office/drawing/2014/main" val="566335887"/>
                    </a:ext>
                  </a:extLst>
                </a:gridCol>
                <a:gridCol w="6413500">
                  <a:extLst>
                    <a:ext uri="{9D8B030D-6E8A-4147-A177-3AD203B41FA5}">
                      <a16:colId xmlns:a16="http://schemas.microsoft.com/office/drawing/2014/main" val="33835800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100" b="1">
                          <a:solidFill>
                            <a:schemeClr val="bg1"/>
                          </a:solidFill>
                          <a:latin typeface="Bitter" panose="020B0604020202020204" charset="0"/>
                        </a:rPr>
                        <a:t>COPULATIVES</a:t>
                      </a: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>
                          <a:latin typeface="Bitter" panose="020B0604020202020204" charset="0"/>
                        </a:rPr>
                        <a:t>expressen una </a:t>
                      </a:r>
                      <a:r>
                        <a:rPr lang="es-ES" sz="1100" b="1" u="none">
                          <a:latin typeface="Bitter" panose="020B0604020202020204" charset="0"/>
                        </a:rPr>
                        <a:t>acumulació d’idees</a:t>
                      </a:r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760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nexes: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 i, ni</a:t>
                      </a:r>
                      <a:endParaRPr lang="es-ES" sz="1100" b="1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66131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ex: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 </a:t>
                      </a:r>
                      <a:r>
                        <a:rPr lang="es-ES" sz="1100" b="0" i="1">
                          <a:latin typeface="Bitter" panose="020B0604020202020204" charset="0"/>
                        </a:rPr>
                        <a:t>No estudies ni treballes</a:t>
                      </a:r>
                      <a:endParaRPr lang="es-ES" sz="1100" b="1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126588"/>
                  </a:ext>
                </a:extLst>
              </a:tr>
            </a:tbl>
          </a:graphicData>
        </a:graphic>
      </p:graphicFrame>
      <p:graphicFrame>
        <p:nvGraphicFramePr>
          <p:cNvPr id="9" name="Tabla 5">
            <a:extLst>
              <a:ext uri="{FF2B5EF4-FFF2-40B4-BE49-F238E27FC236}">
                <a16:creationId xmlns:a16="http://schemas.microsoft.com/office/drawing/2014/main" id="{70407235-28CD-48C9-8702-BEA2CFFDC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222000"/>
              </p:ext>
            </p:extLst>
          </p:nvPr>
        </p:nvGraphicFramePr>
        <p:xfrm>
          <a:off x="920750" y="1793562"/>
          <a:ext cx="7575550" cy="777240"/>
        </p:xfrm>
        <a:graphic>
          <a:graphicData uri="http://schemas.openxmlformats.org/drawingml/2006/table">
            <a:tbl>
              <a:tblPr firstRow="1" bandRow="1">
                <a:tableStyleId>{8EBD23B1-1E4A-4646-A761-9EB8497390F3}</a:tableStyleId>
              </a:tblPr>
              <a:tblGrid>
                <a:gridCol w="1162050">
                  <a:extLst>
                    <a:ext uri="{9D8B030D-6E8A-4147-A177-3AD203B41FA5}">
                      <a16:colId xmlns:a16="http://schemas.microsoft.com/office/drawing/2014/main" val="566335887"/>
                    </a:ext>
                  </a:extLst>
                </a:gridCol>
                <a:gridCol w="6413500">
                  <a:extLst>
                    <a:ext uri="{9D8B030D-6E8A-4147-A177-3AD203B41FA5}">
                      <a16:colId xmlns:a16="http://schemas.microsoft.com/office/drawing/2014/main" val="33835800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100" b="1">
                          <a:solidFill>
                            <a:schemeClr val="bg1"/>
                          </a:solidFill>
                          <a:latin typeface="Bitter" panose="020B0604020202020204" charset="0"/>
                        </a:rPr>
                        <a:t>DISJUNTIVES</a:t>
                      </a: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>
                          <a:latin typeface="Bitter" panose="020B0604020202020204" charset="0"/>
                        </a:rPr>
                        <a:t>expressen una </a:t>
                      </a:r>
                      <a:r>
                        <a:rPr lang="es-ES" sz="1100" b="1">
                          <a:latin typeface="Bitter" panose="020B0604020202020204" charset="0"/>
                        </a:rPr>
                        <a:t>exclusió d’idees</a:t>
                      </a:r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760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nexes: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 o, o bé</a:t>
                      </a:r>
                      <a:endParaRPr lang="es-ES" sz="1100" b="1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66131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ex: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 </a:t>
                      </a:r>
                      <a:r>
                        <a:rPr lang="es-ES" sz="1100" b="0" i="1">
                          <a:latin typeface="Bitter" panose="020B0604020202020204" charset="0"/>
                        </a:rPr>
                        <a:t>Aneu a comprar o bé feu neteja al taller</a:t>
                      </a:r>
                      <a:endParaRPr lang="es-ES" sz="1100" b="1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126588"/>
                  </a:ext>
                </a:extLst>
              </a:tr>
            </a:tbl>
          </a:graphicData>
        </a:graphic>
      </p:graphicFrame>
      <p:graphicFrame>
        <p:nvGraphicFramePr>
          <p:cNvPr id="10" name="Tabla 5">
            <a:extLst>
              <a:ext uri="{FF2B5EF4-FFF2-40B4-BE49-F238E27FC236}">
                <a16:creationId xmlns:a16="http://schemas.microsoft.com/office/drawing/2014/main" id="{32FB0F88-1777-461F-8E62-AD2C24507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999171"/>
              </p:ext>
            </p:extLst>
          </p:nvPr>
        </p:nvGraphicFramePr>
        <p:xfrm>
          <a:off x="819150" y="2570802"/>
          <a:ext cx="7677150" cy="777240"/>
        </p:xfrm>
        <a:graphic>
          <a:graphicData uri="http://schemas.openxmlformats.org/drawingml/2006/table">
            <a:tbl>
              <a:tblPr firstRow="1" bandRow="1">
                <a:tableStyleId>{8EBD23B1-1E4A-4646-A761-9EB8497390F3}</a:tableStyleId>
              </a:tblPr>
              <a:tblGrid>
                <a:gridCol w="1263650">
                  <a:extLst>
                    <a:ext uri="{9D8B030D-6E8A-4147-A177-3AD203B41FA5}">
                      <a16:colId xmlns:a16="http://schemas.microsoft.com/office/drawing/2014/main" val="566335887"/>
                    </a:ext>
                  </a:extLst>
                </a:gridCol>
                <a:gridCol w="6413500">
                  <a:extLst>
                    <a:ext uri="{9D8B030D-6E8A-4147-A177-3AD203B41FA5}">
                      <a16:colId xmlns:a16="http://schemas.microsoft.com/office/drawing/2014/main" val="33835800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100" b="1">
                          <a:solidFill>
                            <a:schemeClr val="bg1"/>
                          </a:solidFill>
                          <a:latin typeface="Bitter" panose="020B0604020202020204" charset="0"/>
                        </a:rPr>
                        <a:t>ADVERSATIVES</a:t>
                      </a: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>
                          <a:latin typeface="Bitter" panose="020B0604020202020204" charset="0"/>
                        </a:rPr>
                        <a:t>expressen una </a:t>
                      </a:r>
                      <a:r>
                        <a:rPr lang="es-ES" sz="1100" b="1" u="none">
                          <a:latin typeface="Bitter" panose="020B0604020202020204" charset="0"/>
                        </a:rPr>
                        <a:t>oposición d’idees</a:t>
                      </a:r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760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nexes: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 però, sinó, sinó que, tanmateix (sin embargo)</a:t>
                      </a:r>
                      <a:endParaRPr lang="es-ES" sz="1100" b="1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66131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ex: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 </a:t>
                      </a:r>
                      <a:r>
                        <a:rPr lang="es-ES" sz="1100" b="0" i="1">
                          <a:latin typeface="Bitter" panose="020B0604020202020204" charset="0"/>
                        </a:rPr>
                        <a:t>No li agradava el partit però s’hi va quedar</a:t>
                      </a:r>
                      <a:endParaRPr lang="es-ES" sz="1100" b="1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126588"/>
                  </a:ext>
                </a:extLst>
              </a:tr>
            </a:tbl>
          </a:graphicData>
        </a:graphic>
      </p:graphicFrame>
      <p:graphicFrame>
        <p:nvGraphicFramePr>
          <p:cNvPr id="11" name="Tabla 5">
            <a:extLst>
              <a:ext uri="{FF2B5EF4-FFF2-40B4-BE49-F238E27FC236}">
                <a16:creationId xmlns:a16="http://schemas.microsoft.com/office/drawing/2014/main" id="{F52325B7-4876-410D-924D-AE6CA2C9A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747268"/>
              </p:ext>
            </p:extLst>
          </p:nvPr>
        </p:nvGraphicFramePr>
        <p:xfrm>
          <a:off x="819150" y="3348042"/>
          <a:ext cx="7685405" cy="777240"/>
        </p:xfrm>
        <a:graphic>
          <a:graphicData uri="http://schemas.openxmlformats.org/drawingml/2006/table">
            <a:tbl>
              <a:tblPr firstRow="1" bandRow="1">
                <a:tableStyleId>{8EBD23B1-1E4A-4646-A761-9EB8497390F3}</a:tableStyleId>
              </a:tblPr>
              <a:tblGrid>
                <a:gridCol w="1271905">
                  <a:extLst>
                    <a:ext uri="{9D8B030D-6E8A-4147-A177-3AD203B41FA5}">
                      <a16:colId xmlns:a16="http://schemas.microsoft.com/office/drawing/2014/main" val="566335887"/>
                    </a:ext>
                  </a:extLst>
                </a:gridCol>
                <a:gridCol w="6413500">
                  <a:extLst>
                    <a:ext uri="{9D8B030D-6E8A-4147-A177-3AD203B41FA5}">
                      <a16:colId xmlns:a16="http://schemas.microsoft.com/office/drawing/2014/main" val="33835800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100" b="1">
                          <a:solidFill>
                            <a:schemeClr val="bg1"/>
                          </a:solidFill>
                          <a:latin typeface="Bitter" panose="020B0604020202020204" charset="0"/>
                        </a:rPr>
                        <a:t>DISTRIBUTIVES</a:t>
                      </a: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>
                          <a:latin typeface="Bitter" panose="020B0604020202020204" charset="0"/>
                        </a:rPr>
                        <a:t>expressen </a:t>
                      </a:r>
                      <a:r>
                        <a:rPr lang="es-ES" sz="1100" b="1">
                          <a:latin typeface="Bitter" panose="020B0604020202020204" charset="0"/>
                        </a:rPr>
                        <a:t>distribució dins de les oracions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 (que la formen)</a:t>
                      </a:r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760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nexes: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 ara...ara, o...o, ni...ni, d’una banda...de l’altra (cada oració s’introdueix amb un nexe)</a:t>
                      </a:r>
                      <a:endParaRPr lang="es-ES" sz="1100" b="1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66131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ex: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 </a:t>
                      </a:r>
                      <a:r>
                        <a:rPr lang="es-ES" sz="1100" b="0" i="1">
                          <a:latin typeface="Bitter" panose="020B0604020202020204" charset="0"/>
                        </a:rPr>
                        <a:t>O t’esforces o et castigue</a:t>
                      </a:r>
                      <a:endParaRPr lang="es-ES" sz="1100" b="1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12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104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0D942F1-0D3F-4CB5-8199-CCC89E1785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5</a:t>
            </a:fld>
            <a:endParaRPr lang="es-ES"/>
          </a:p>
        </p:txBody>
      </p:sp>
      <p:graphicFrame>
        <p:nvGraphicFramePr>
          <p:cNvPr id="3" name="Tabla 5">
            <a:extLst>
              <a:ext uri="{FF2B5EF4-FFF2-40B4-BE49-F238E27FC236}">
                <a16:creationId xmlns:a16="http://schemas.microsoft.com/office/drawing/2014/main" id="{A09BAD9F-7762-4CA3-84BE-AE5E3447F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579141"/>
              </p:ext>
            </p:extLst>
          </p:nvPr>
        </p:nvGraphicFramePr>
        <p:xfrm>
          <a:off x="784225" y="644212"/>
          <a:ext cx="7575550" cy="777240"/>
        </p:xfrm>
        <a:graphic>
          <a:graphicData uri="http://schemas.openxmlformats.org/drawingml/2006/table">
            <a:tbl>
              <a:tblPr firstRow="1" bandRow="1">
                <a:tableStyleId>{8EBD23B1-1E4A-4646-A761-9EB8497390F3}</a:tableStyleId>
              </a:tblPr>
              <a:tblGrid>
                <a:gridCol w="2174875">
                  <a:extLst>
                    <a:ext uri="{9D8B030D-6E8A-4147-A177-3AD203B41FA5}">
                      <a16:colId xmlns:a16="http://schemas.microsoft.com/office/drawing/2014/main" val="566335887"/>
                    </a:ext>
                  </a:extLst>
                </a:gridCol>
                <a:gridCol w="5400675">
                  <a:extLst>
                    <a:ext uri="{9D8B030D-6E8A-4147-A177-3AD203B41FA5}">
                      <a16:colId xmlns:a16="http://schemas.microsoft.com/office/drawing/2014/main" val="33835800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100" b="1">
                          <a:solidFill>
                            <a:schemeClr val="bg1"/>
                          </a:solidFill>
                          <a:latin typeface="Bitter" panose="020B0604020202020204" charset="0"/>
                        </a:rPr>
                        <a:t>IL·LATIVES O CONSECUTIVES</a:t>
                      </a: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>
                          <a:latin typeface="Bitter" panose="020B0604020202020204" charset="0"/>
                        </a:rPr>
                        <a:t>expressen </a:t>
                      </a:r>
                      <a:r>
                        <a:rPr lang="es-ES" sz="1100" b="1">
                          <a:latin typeface="Bitter" panose="020B0604020202020204" charset="0"/>
                        </a:rPr>
                        <a:t>conseqüència</a:t>
                      </a:r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760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nexes: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 per tant, doncs, de manera que, així, així que, en conseqüència</a:t>
                      </a:r>
                      <a:endParaRPr lang="es-ES" sz="1100" b="1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66131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ex: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 </a:t>
                      </a:r>
                      <a:r>
                        <a:rPr lang="es-ES" sz="1100" b="0" i="1">
                          <a:latin typeface="Bitter" panose="020B0604020202020204" charset="0"/>
                        </a:rPr>
                        <a:t>M’encanta aquest gelat, per tant, me’l compraré</a:t>
                      </a:r>
                      <a:endParaRPr lang="es-ES" sz="1100" b="1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126588"/>
                  </a:ext>
                </a:extLst>
              </a:tr>
            </a:tbl>
          </a:graphicData>
        </a:graphic>
      </p:graphicFrame>
      <p:graphicFrame>
        <p:nvGraphicFramePr>
          <p:cNvPr id="4" name="Tabla 5">
            <a:extLst>
              <a:ext uri="{FF2B5EF4-FFF2-40B4-BE49-F238E27FC236}">
                <a16:creationId xmlns:a16="http://schemas.microsoft.com/office/drawing/2014/main" id="{3F2DB0BF-600E-4793-9BBC-419F5F5C2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476685"/>
              </p:ext>
            </p:extLst>
          </p:nvPr>
        </p:nvGraphicFramePr>
        <p:xfrm>
          <a:off x="1695450" y="1421452"/>
          <a:ext cx="6743700" cy="777240"/>
        </p:xfrm>
        <a:graphic>
          <a:graphicData uri="http://schemas.openxmlformats.org/drawingml/2006/table">
            <a:tbl>
              <a:tblPr firstRow="1" bandRow="1">
                <a:tableStyleId>{8EBD23B1-1E4A-4646-A761-9EB8497390F3}</a:tableStyleId>
              </a:tblPr>
              <a:tblGrid>
                <a:gridCol w="1263650">
                  <a:extLst>
                    <a:ext uri="{9D8B030D-6E8A-4147-A177-3AD203B41FA5}">
                      <a16:colId xmlns:a16="http://schemas.microsoft.com/office/drawing/2014/main" val="566335887"/>
                    </a:ext>
                  </a:extLst>
                </a:gridCol>
                <a:gridCol w="5480050">
                  <a:extLst>
                    <a:ext uri="{9D8B030D-6E8A-4147-A177-3AD203B41FA5}">
                      <a16:colId xmlns:a16="http://schemas.microsoft.com/office/drawing/2014/main" val="33835800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100" b="1">
                          <a:solidFill>
                            <a:schemeClr val="bg1"/>
                          </a:solidFill>
                          <a:latin typeface="Bitter" panose="020B0604020202020204" charset="0"/>
                        </a:rPr>
                        <a:t>EXPLICATIVES</a:t>
                      </a: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>
                          <a:latin typeface="Bitter" panose="020B0604020202020204" charset="0"/>
                        </a:rPr>
                        <a:t>expressen </a:t>
                      </a:r>
                      <a:r>
                        <a:rPr lang="es-ES" sz="1100" b="1">
                          <a:latin typeface="Bitter" panose="020B0604020202020204" charset="0"/>
                        </a:rPr>
                        <a:t>aclariments</a:t>
                      </a:r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760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nexes: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 és a dir, o siga</a:t>
                      </a:r>
                      <a:endParaRPr lang="es-ES" sz="1100" b="1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66131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100">
                        <a:latin typeface="Bitter" panose="020B0604020202020204" charset="0"/>
                      </a:endParaRP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100" b="1">
                          <a:latin typeface="Bitter" panose="020B0604020202020204" charset="0"/>
                        </a:rPr>
                        <a:t>ex:</a:t>
                      </a:r>
                      <a:r>
                        <a:rPr lang="es-ES" sz="1100" b="0">
                          <a:latin typeface="Bitter" panose="020B0604020202020204" charset="0"/>
                        </a:rPr>
                        <a:t> </a:t>
                      </a:r>
                      <a:r>
                        <a:rPr lang="es-ES" sz="1100" b="0" i="1">
                          <a:latin typeface="Bitter" panose="020B0604020202020204" charset="0"/>
                        </a:rPr>
                        <a:t>Arenys de mar, és a dir, la Sinera d’Espriu</a:t>
                      </a:r>
                      <a:endParaRPr lang="es-ES" sz="1100" b="1">
                        <a:latin typeface="Bitter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12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502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38F1B1-6847-4C9C-8255-0D2F7E111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/>
              <a:t>GRUPS SINTÀCTICS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03E62F7-95B2-4867-A1F1-04630475D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6</a:t>
            </a:fld>
            <a:endParaRPr lang="es-ES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D27C2462-EDF9-419E-8139-00305C294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714868"/>
              </p:ext>
            </p:extLst>
          </p:nvPr>
        </p:nvGraphicFramePr>
        <p:xfrm>
          <a:off x="943231" y="1549746"/>
          <a:ext cx="1564441" cy="609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9986">
                  <a:extLst>
                    <a:ext uri="{9D8B030D-6E8A-4147-A177-3AD203B41FA5}">
                      <a16:colId xmlns:a16="http://schemas.microsoft.com/office/drawing/2014/main" val="2131968686"/>
                    </a:ext>
                  </a:extLst>
                </a:gridCol>
                <a:gridCol w="360219">
                  <a:extLst>
                    <a:ext uri="{9D8B030D-6E8A-4147-A177-3AD203B41FA5}">
                      <a16:colId xmlns:a16="http://schemas.microsoft.com/office/drawing/2014/main" val="1393289026"/>
                    </a:ext>
                  </a:extLst>
                </a:gridCol>
                <a:gridCol w="644236">
                  <a:extLst>
                    <a:ext uri="{9D8B030D-6E8A-4147-A177-3AD203B41FA5}">
                      <a16:colId xmlns:a16="http://schemas.microsoft.com/office/drawing/2014/main" val="47835619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Bitter" panose="020B0604020202020204" charset="0"/>
                        </a:rPr>
                        <a:t>GRUP NOMINAL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86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DET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Bitter" panose="020B0604020202020204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CN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70242983"/>
                  </a:ext>
                </a:extLst>
              </a:tr>
            </a:tbl>
          </a:graphicData>
        </a:graphic>
      </p:graphicFrame>
      <p:graphicFrame>
        <p:nvGraphicFramePr>
          <p:cNvPr id="6" name="Tabla 4">
            <a:extLst>
              <a:ext uri="{FF2B5EF4-FFF2-40B4-BE49-F238E27FC236}">
                <a16:creationId xmlns:a16="http://schemas.microsoft.com/office/drawing/2014/main" id="{13217C32-9EB3-4634-9B57-F014234BFA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10916"/>
              </p:ext>
            </p:extLst>
          </p:nvPr>
        </p:nvGraphicFramePr>
        <p:xfrm>
          <a:off x="2234909" y="2618940"/>
          <a:ext cx="1799968" cy="609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44292">
                  <a:extLst>
                    <a:ext uri="{9D8B030D-6E8A-4147-A177-3AD203B41FA5}">
                      <a16:colId xmlns:a16="http://schemas.microsoft.com/office/drawing/2014/main" val="2131968686"/>
                    </a:ext>
                  </a:extLst>
                </a:gridCol>
                <a:gridCol w="414450">
                  <a:extLst>
                    <a:ext uri="{9D8B030D-6E8A-4147-A177-3AD203B41FA5}">
                      <a16:colId xmlns:a16="http://schemas.microsoft.com/office/drawing/2014/main" val="1393289026"/>
                    </a:ext>
                  </a:extLst>
                </a:gridCol>
                <a:gridCol w="741226">
                  <a:extLst>
                    <a:ext uri="{9D8B030D-6E8A-4147-A177-3AD203B41FA5}">
                      <a16:colId xmlns:a16="http://schemas.microsoft.com/office/drawing/2014/main" val="47835619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GRUP ADJECTIVAL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86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MOD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Bitter" panose="020B0604020202020204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CADJ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70242983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28407809-28BB-466A-93A4-297AACC93C94}"/>
              </a:ext>
            </a:extLst>
          </p:cNvPr>
          <p:cNvSpPr txBox="1"/>
          <p:nvPr/>
        </p:nvSpPr>
        <p:spPr>
          <a:xfrm>
            <a:off x="1233055" y="2110158"/>
            <a:ext cx="8771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100">
                <a:latin typeface="Bitter" panose="020B0604020202020204" charset="0"/>
              </a:rPr>
              <a:t>nom</a:t>
            </a:r>
          </a:p>
          <a:p>
            <a:pPr algn="ctr"/>
            <a:r>
              <a:rPr lang="es-ES" sz="1100">
                <a:latin typeface="Bitter" panose="020B0604020202020204" charset="0"/>
              </a:rPr>
              <a:t>preposició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F24E75E-F5E2-4CDA-9F6F-41953323E29E}"/>
              </a:ext>
            </a:extLst>
          </p:cNvPr>
          <p:cNvSpPr txBox="1"/>
          <p:nvPr/>
        </p:nvSpPr>
        <p:spPr>
          <a:xfrm>
            <a:off x="2778064" y="3228540"/>
            <a:ext cx="7136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100">
                <a:latin typeface="Bitter" panose="020B0604020202020204" charset="0"/>
              </a:rPr>
              <a:t>adjectiu</a:t>
            </a:r>
          </a:p>
        </p:txBody>
      </p:sp>
      <p:graphicFrame>
        <p:nvGraphicFramePr>
          <p:cNvPr id="10" name="Tabla 4">
            <a:extLst>
              <a:ext uri="{FF2B5EF4-FFF2-40B4-BE49-F238E27FC236}">
                <a16:creationId xmlns:a16="http://schemas.microsoft.com/office/drawing/2014/main" id="{1753D7E7-84D9-4B57-BB89-E6F0C7622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141890"/>
              </p:ext>
            </p:extLst>
          </p:nvPr>
        </p:nvGraphicFramePr>
        <p:xfrm>
          <a:off x="3435205" y="1549746"/>
          <a:ext cx="1744551" cy="609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24456">
                  <a:extLst>
                    <a:ext uri="{9D8B030D-6E8A-4147-A177-3AD203B41FA5}">
                      <a16:colId xmlns:a16="http://schemas.microsoft.com/office/drawing/2014/main" val="2131968686"/>
                    </a:ext>
                  </a:extLst>
                </a:gridCol>
                <a:gridCol w="401690">
                  <a:extLst>
                    <a:ext uri="{9D8B030D-6E8A-4147-A177-3AD203B41FA5}">
                      <a16:colId xmlns:a16="http://schemas.microsoft.com/office/drawing/2014/main" val="1393289026"/>
                    </a:ext>
                  </a:extLst>
                </a:gridCol>
                <a:gridCol w="718405">
                  <a:extLst>
                    <a:ext uri="{9D8B030D-6E8A-4147-A177-3AD203B41FA5}">
                      <a16:colId xmlns:a16="http://schemas.microsoft.com/office/drawing/2014/main" val="47835619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Bitter" panose="020B0604020202020204" charset="0"/>
                        </a:rPr>
                        <a:t>GRUP ADVERBIAL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86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MOD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Bitter" panose="020B0604020202020204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CADV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70242983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A92F15A1-D569-4792-8E54-C5B3CE664961}"/>
              </a:ext>
            </a:extLst>
          </p:cNvPr>
          <p:cNvSpPr txBox="1"/>
          <p:nvPr/>
        </p:nvSpPr>
        <p:spPr>
          <a:xfrm>
            <a:off x="3891299" y="2159346"/>
            <a:ext cx="6815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100">
                <a:latin typeface="Bitter" panose="020B0604020202020204" charset="0"/>
              </a:rPr>
              <a:t>adverbi</a:t>
            </a:r>
          </a:p>
        </p:txBody>
      </p:sp>
      <p:graphicFrame>
        <p:nvGraphicFramePr>
          <p:cNvPr id="12" name="Tabla 4">
            <a:extLst>
              <a:ext uri="{FF2B5EF4-FFF2-40B4-BE49-F238E27FC236}">
                <a16:creationId xmlns:a16="http://schemas.microsoft.com/office/drawing/2014/main" id="{6C27A421-D985-463E-B657-B848B4D03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546780"/>
              </p:ext>
            </p:extLst>
          </p:nvPr>
        </p:nvGraphicFramePr>
        <p:xfrm>
          <a:off x="4578032" y="2602407"/>
          <a:ext cx="2213901" cy="609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92458">
                  <a:extLst>
                    <a:ext uri="{9D8B030D-6E8A-4147-A177-3AD203B41FA5}">
                      <a16:colId xmlns:a16="http://schemas.microsoft.com/office/drawing/2014/main" val="2131968686"/>
                    </a:ext>
                  </a:extLst>
                </a:gridCol>
                <a:gridCol w="1421443">
                  <a:extLst>
                    <a:ext uri="{9D8B030D-6E8A-4147-A177-3AD203B41FA5}">
                      <a16:colId xmlns:a16="http://schemas.microsoft.com/office/drawing/2014/main" val="139328902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Bitter" panose="020B0604020202020204" charset="0"/>
                        </a:rPr>
                        <a:t>GRUP PREPOSICIONAL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86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Bitter" panose="020B0604020202020204" charset="0"/>
                        </a:rPr>
                        <a:t>E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>
                          <a:latin typeface="Bitter" panose="020B060402020202020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70242983"/>
                  </a:ext>
                </a:extLst>
              </a:tr>
            </a:tbl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id="{661161AE-8964-43F0-A463-C209D66D1E95}"/>
              </a:ext>
            </a:extLst>
          </p:cNvPr>
          <p:cNvSpPr txBox="1"/>
          <p:nvPr/>
        </p:nvSpPr>
        <p:spPr>
          <a:xfrm>
            <a:off x="4520909" y="3173243"/>
            <a:ext cx="8771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>
                <a:latin typeface="Bitter" panose="020B0604020202020204" charset="0"/>
              </a:rPr>
              <a:t>preposició</a:t>
            </a:r>
          </a:p>
        </p:txBody>
      </p:sp>
      <p:graphicFrame>
        <p:nvGraphicFramePr>
          <p:cNvPr id="14" name="Tabla 4">
            <a:extLst>
              <a:ext uri="{FF2B5EF4-FFF2-40B4-BE49-F238E27FC236}">
                <a16:creationId xmlns:a16="http://schemas.microsoft.com/office/drawing/2014/main" id="{44B19956-1A53-4AA8-9396-21C58B568B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982368"/>
              </p:ext>
            </p:extLst>
          </p:nvPr>
        </p:nvGraphicFramePr>
        <p:xfrm>
          <a:off x="6173321" y="1549746"/>
          <a:ext cx="1564441" cy="609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39206">
                  <a:extLst>
                    <a:ext uri="{9D8B030D-6E8A-4147-A177-3AD203B41FA5}">
                      <a16:colId xmlns:a16="http://schemas.microsoft.com/office/drawing/2014/main" val="2131968686"/>
                    </a:ext>
                  </a:extLst>
                </a:gridCol>
                <a:gridCol w="1025235">
                  <a:extLst>
                    <a:ext uri="{9D8B030D-6E8A-4147-A177-3AD203B41FA5}">
                      <a16:colId xmlns:a16="http://schemas.microsoft.com/office/drawing/2014/main" val="47835619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Bitter" panose="020B0604020202020204" charset="0"/>
                        </a:rPr>
                        <a:t>GRUP VERBAL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86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Bitter" panose="020B0604020202020204" charset="0"/>
                        </a:rPr>
                        <a:t>N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funcions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70242983"/>
                  </a:ext>
                </a:extLst>
              </a:tr>
            </a:tbl>
          </a:graphicData>
        </a:graphic>
      </p:graphicFrame>
      <p:sp>
        <p:nvSpPr>
          <p:cNvPr id="15" name="CuadroTexto 14">
            <a:extLst>
              <a:ext uri="{FF2B5EF4-FFF2-40B4-BE49-F238E27FC236}">
                <a16:creationId xmlns:a16="http://schemas.microsoft.com/office/drawing/2014/main" id="{CED04D08-10D3-49E3-9292-02AE9F5A9CB0}"/>
              </a:ext>
            </a:extLst>
          </p:cNvPr>
          <p:cNvSpPr txBox="1"/>
          <p:nvPr/>
        </p:nvSpPr>
        <p:spPr>
          <a:xfrm>
            <a:off x="6225500" y="2110158"/>
            <a:ext cx="4796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100">
                <a:latin typeface="Bitter" panose="020B0604020202020204" charset="0"/>
              </a:rPr>
              <a:t>verb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71AC1BA-02CE-4A69-A6CC-5A35CC6ADA3F}"/>
              </a:ext>
            </a:extLst>
          </p:cNvPr>
          <p:cNvSpPr txBox="1"/>
          <p:nvPr/>
        </p:nvSpPr>
        <p:spPr>
          <a:xfrm>
            <a:off x="6705118" y="2105938"/>
            <a:ext cx="12859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100">
                <a:latin typeface="Bitter" panose="020B0604020202020204" charset="0"/>
              </a:rPr>
              <a:t>resta de predicat</a:t>
            </a:r>
          </a:p>
        </p:txBody>
      </p:sp>
      <p:sp>
        <p:nvSpPr>
          <p:cNvPr id="17" name="Google Shape;98;p15">
            <a:extLst>
              <a:ext uri="{FF2B5EF4-FFF2-40B4-BE49-F238E27FC236}">
                <a16:creationId xmlns:a16="http://schemas.microsoft.com/office/drawing/2014/main" id="{A5CA2260-06A6-4812-B56C-C6D50F0C7C4F}"/>
              </a:ext>
            </a:extLst>
          </p:cNvPr>
          <p:cNvSpPr txBox="1"/>
          <p:nvPr/>
        </p:nvSpPr>
        <p:spPr>
          <a:xfrm>
            <a:off x="943231" y="3399214"/>
            <a:ext cx="4293485" cy="511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1100" b="1">
                <a:solidFill>
                  <a:schemeClr val="tx1"/>
                </a:solidFill>
                <a:latin typeface="Bitter"/>
                <a:ea typeface="Bitter"/>
                <a:cs typeface="Bitter"/>
                <a:sym typeface="Bitter"/>
              </a:rPr>
              <a:t>ANÀLISI D’ORACIONS COMPOSTES JUXTAPOSADES</a:t>
            </a:r>
            <a:endParaRPr sz="1100">
              <a:solidFill>
                <a:schemeClr val="tx1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F281966D-F4B0-41D0-BD70-299E922972E9}"/>
              </a:ext>
            </a:extLst>
          </p:cNvPr>
          <p:cNvCxnSpPr/>
          <p:nvPr/>
        </p:nvCxnSpPr>
        <p:spPr>
          <a:xfrm>
            <a:off x="943710" y="3550293"/>
            <a:ext cx="0" cy="2095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BEDA834-13F1-4E7F-9B37-C29EF061DAA4}"/>
              </a:ext>
            </a:extLst>
          </p:cNvPr>
          <p:cNvSpPr txBox="1"/>
          <p:nvPr/>
        </p:nvSpPr>
        <p:spPr>
          <a:xfrm>
            <a:off x="943231" y="3733461"/>
            <a:ext cx="5684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</a:schemeClr>
                </a:solidFill>
                <a:latin typeface="Bitter" panose="020B0604020202020204" charset="0"/>
              </a:rPr>
              <a:t>S’analitza cada </a:t>
            </a:r>
            <a:r>
              <a:rPr lang="es-ES" sz="1200" b="1">
                <a:solidFill>
                  <a:schemeClr val="tx1">
                    <a:lumMod val="75000"/>
                  </a:schemeClr>
                </a:solidFill>
                <a:latin typeface="Bitter" panose="020B0604020202020204" charset="0"/>
              </a:rPr>
              <a:t>oració simple</a:t>
            </a:r>
            <a:r>
              <a:rPr lang="es-ES" sz="1200">
                <a:solidFill>
                  <a:schemeClr val="tx1">
                    <a:lumMod val="75000"/>
                  </a:schemeClr>
                </a:solidFill>
                <a:latin typeface="Bitter" panose="020B0604020202020204" charset="0"/>
              </a:rPr>
              <a:t> de manera </a:t>
            </a:r>
            <a:r>
              <a:rPr lang="es-ES" sz="1200" u="sng">
                <a:solidFill>
                  <a:schemeClr val="tx1">
                    <a:lumMod val="75000"/>
                  </a:schemeClr>
                </a:solidFill>
                <a:latin typeface="Bitter" panose="020B0604020202020204" charset="0"/>
              </a:rPr>
              <a:t>independient</a:t>
            </a:r>
            <a:r>
              <a:rPr lang="es-ES" sz="1200">
                <a:solidFill>
                  <a:schemeClr val="tx1">
                    <a:lumMod val="75000"/>
                  </a:schemeClr>
                </a:solidFill>
                <a:latin typeface="Bitter" panose="020B0604020202020204" charset="0"/>
              </a:rPr>
              <a:t> (subjecte, predicat...)</a:t>
            </a: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</a:schemeClr>
                </a:solidFill>
                <a:latin typeface="Bitter" panose="020B0604020202020204" charset="0"/>
              </a:rPr>
              <a:t>Ha d’indicar-se el tipus d’oració (</a:t>
            </a:r>
            <a:r>
              <a:rPr lang="es-ES" sz="1200" b="1">
                <a:solidFill>
                  <a:schemeClr val="tx1">
                    <a:lumMod val="75000"/>
                  </a:schemeClr>
                </a:solidFill>
                <a:latin typeface="Bitter" panose="020B0604020202020204" charset="0"/>
              </a:rPr>
              <a:t>composta juxtaposada</a:t>
            </a:r>
            <a:r>
              <a:rPr lang="es-ES" sz="1200">
                <a:solidFill>
                  <a:schemeClr val="tx1">
                    <a:lumMod val="75000"/>
                  </a:schemeClr>
                </a:solidFill>
                <a:latin typeface="Bitter" panose="020B060402020202020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5806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38F1B1-6847-4C9C-8255-0D2F7E111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/>
              <a:t>FUNCIONS SINTÀCTIQUES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03E62F7-95B2-4867-A1F1-04630475D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7</a:t>
            </a:fld>
            <a:endParaRPr lang="es-ES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D27C2462-EDF9-419E-8139-00305C294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291590"/>
              </p:ext>
            </p:extLst>
          </p:nvPr>
        </p:nvGraphicFramePr>
        <p:xfrm>
          <a:off x="1038950" y="1419896"/>
          <a:ext cx="2444205" cy="609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44205">
                  <a:extLst>
                    <a:ext uri="{9D8B030D-6E8A-4147-A177-3AD203B41FA5}">
                      <a16:colId xmlns:a16="http://schemas.microsoft.com/office/drawing/2014/main" val="21319686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Bitter" panose="020B0604020202020204" charset="0"/>
                        </a:rPr>
                        <a:t>ATRIBUT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86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b="0">
                          <a:latin typeface="Bitter" panose="020B0604020202020204" charset="0"/>
                        </a:rPr>
                        <a:t>verb copulatiu (PN) + </a:t>
                      </a:r>
                      <a:r>
                        <a:rPr lang="es-ES" b="1">
                          <a:latin typeface="Bitter" panose="020B0604020202020204" charset="0"/>
                        </a:rPr>
                        <a:t>QUÈ?</a:t>
                      </a:r>
                      <a:endParaRPr lang="es-ES" b="0">
                        <a:latin typeface="Bitter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242983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DE932EE8-6C8A-4B52-B695-D142F18AACAF}"/>
              </a:ext>
            </a:extLst>
          </p:cNvPr>
          <p:cNvSpPr txBox="1"/>
          <p:nvPr/>
        </p:nvSpPr>
        <p:spPr>
          <a:xfrm>
            <a:off x="1038950" y="2006121"/>
            <a:ext cx="19255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>
                <a:latin typeface="Bitter" panose="020B0604020202020204" charset="0"/>
              </a:rPr>
              <a:t>(ser, estar, semblar, parèixer)</a:t>
            </a:r>
          </a:p>
        </p:txBody>
      </p:sp>
      <p:graphicFrame>
        <p:nvGraphicFramePr>
          <p:cNvPr id="19" name="Tabla 4">
            <a:extLst>
              <a:ext uri="{FF2B5EF4-FFF2-40B4-BE49-F238E27FC236}">
                <a16:creationId xmlns:a16="http://schemas.microsoft.com/office/drawing/2014/main" id="{04233C9F-5A60-403E-8DCD-B760C0954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33374"/>
              </p:ext>
            </p:extLst>
          </p:nvPr>
        </p:nvGraphicFramePr>
        <p:xfrm>
          <a:off x="1038950" y="2395931"/>
          <a:ext cx="2444205" cy="609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44205">
                  <a:extLst>
                    <a:ext uri="{9D8B030D-6E8A-4147-A177-3AD203B41FA5}">
                      <a16:colId xmlns:a16="http://schemas.microsoft.com/office/drawing/2014/main" val="21319686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CD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86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passar a pasiva </a:t>
                      </a:r>
                      <a:r>
                        <a:rPr lang="es-ES">
                          <a:latin typeface="Bitter" panose="020B0604020202020204" charset="0"/>
                          <a:sym typeface="Wingdings" panose="05000000000000000000" pitchFamily="2" charset="2"/>
                        </a:rPr>
                        <a:t> SP </a:t>
                      </a:r>
                      <a:r>
                        <a:rPr lang="es-ES">
                          <a:latin typeface="Bitter" panose="020B0604020202020204" charset="0"/>
                        </a:rPr>
                        <a:t>(PV)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242983"/>
                  </a:ext>
                </a:extLst>
              </a:tr>
            </a:tbl>
          </a:graphicData>
        </a:graphic>
      </p:graphicFrame>
      <p:graphicFrame>
        <p:nvGraphicFramePr>
          <p:cNvPr id="21" name="Tabla 4">
            <a:extLst>
              <a:ext uri="{FF2B5EF4-FFF2-40B4-BE49-F238E27FC236}">
                <a16:creationId xmlns:a16="http://schemas.microsoft.com/office/drawing/2014/main" id="{A11A3E43-F896-4B85-80C4-6F57CA9F6F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728618"/>
              </p:ext>
            </p:extLst>
          </p:nvPr>
        </p:nvGraphicFramePr>
        <p:xfrm>
          <a:off x="1038949" y="3241059"/>
          <a:ext cx="2444205" cy="609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44205">
                  <a:extLst>
                    <a:ext uri="{9D8B030D-6E8A-4147-A177-3AD203B41FA5}">
                      <a16:colId xmlns:a16="http://schemas.microsoft.com/office/drawing/2014/main" val="21319686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86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Bitter" panose="020B0604020202020204" charset="0"/>
                        </a:rPr>
                        <a:t>A qui? Per a qui?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242983"/>
                  </a:ext>
                </a:extLst>
              </a:tr>
            </a:tbl>
          </a:graphicData>
        </a:graphic>
      </p:graphicFrame>
      <p:graphicFrame>
        <p:nvGraphicFramePr>
          <p:cNvPr id="22" name="Tabla 4">
            <a:extLst>
              <a:ext uri="{FF2B5EF4-FFF2-40B4-BE49-F238E27FC236}">
                <a16:creationId xmlns:a16="http://schemas.microsoft.com/office/drawing/2014/main" id="{F26359D7-069E-4F21-BAA0-4B01F61045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272760"/>
              </p:ext>
            </p:extLst>
          </p:nvPr>
        </p:nvGraphicFramePr>
        <p:xfrm>
          <a:off x="3848121" y="1424976"/>
          <a:ext cx="2090914" cy="2103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90914">
                  <a:extLst>
                    <a:ext uri="{9D8B030D-6E8A-4147-A177-3AD203B41FA5}">
                      <a16:colId xmlns:a16="http://schemas.microsoft.com/office/drawing/2014/main" val="21319686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86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S" b="1">
                          <a:latin typeface="Bitter" panose="020B0604020202020204" charset="0"/>
                        </a:rPr>
                        <a:t>COM?</a:t>
                      </a:r>
                      <a:r>
                        <a:rPr lang="es-ES" b="0">
                          <a:latin typeface="Bitter" panose="020B0604020202020204" charset="0"/>
                        </a:rPr>
                        <a:t> Mode</a:t>
                      </a:r>
                    </a:p>
                    <a:p>
                      <a:pPr algn="l"/>
                      <a:r>
                        <a:rPr lang="es-ES" b="1">
                          <a:latin typeface="Bitter" panose="020B0604020202020204" charset="0"/>
                        </a:rPr>
                        <a:t>QUANT?</a:t>
                      </a:r>
                      <a:r>
                        <a:rPr lang="es-ES" b="0">
                          <a:latin typeface="Bitter" panose="020B0604020202020204" charset="0"/>
                        </a:rPr>
                        <a:t> Quantitat</a:t>
                      </a:r>
                    </a:p>
                    <a:p>
                      <a:pPr algn="l"/>
                      <a:r>
                        <a:rPr lang="es-ES" b="1">
                          <a:latin typeface="Bitter" panose="020B0604020202020204" charset="0"/>
                        </a:rPr>
                        <a:t>QUAN?</a:t>
                      </a:r>
                      <a:r>
                        <a:rPr lang="es-ES" b="0">
                          <a:latin typeface="Bitter" panose="020B0604020202020204" charset="0"/>
                        </a:rPr>
                        <a:t> Temps</a:t>
                      </a:r>
                    </a:p>
                    <a:p>
                      <a:pPr algn="l"/>
                      <a:r>
                        <a:rPr lang="es-ES" b="1">
                          <a:latin typeface="Bitter" panose="020B0604020202020204" charset="0"/>
                        </a:rPr>
                        <a:t>ON?</a:t>
                      </a:r>
                      <a:r>
                        <a:rPr lang="es-ES" b="0">
                          <a:latin typeface="Bitter" panose="020B0604020202020204" charset="0"/>
                        </a:rPr>
                        <a:t> Lloc</a:t>
                      </a:r>
                    </a:p>
                    <a:p>
                      <a:pPr algn="l"/>
                      <a:r>
                        <a:rPr lang="es-ES" b="1">
                          <a:latin typeface="Bitter" panose="020B0604020202020204" charset="0"/>
                        </a:rPr>
                        <a:t>AMB QUI?</a:t>
                      </a:r>
                      <a:r>
                        <a:rPr lang="es-ES" b="0">
                          <a:latin typeface="Bitter" panose="020B0604020202020204" charset="0"/>
                        </a:rPr>
                        <a:t> Companyia</a:t>
                      </a:r>
                    </a:p>
                    <a:p>
                      <a:pPr algn="l"/>
                      <a:r>
                        <a:rPr lang="es-ES" b="1">
                          <a:latin typeface="Bitter" panose="020B0604020202020204" charset="0"/>
                        </a:rPr>
                        <a:t>PER A QUÈ?</a:t>
                      </a:r>
                      <a:r>
                        <a:rPr lang="es-ES" b="0">
                          <a:latin typeface="Bitter" panose="020B0604020202020204" charset="0"/>
                        </a:rPr>
                        <a:t> Finalitat</a:t>
                      </a:r>
                    </a:p>
                    <a:p>
                      <a:pPr algn="l"/>
                      <a:r>
                        <a:rPr lang="es-ES" b="1">
                          <a:latin typeface="Bitter" panose="020B0604020202020204" charset="0"/>
                        </a:rPr>
                        <a:t>PER QUÈ?</a:t>
                      </a:r>
                      <a:r>
                        <a:rPr lang="es-ES" b="0">
                          <a:latin typeface="Bitter" panose="020B0604020202020204" charset="0"/>
                        </a:rPr>
                        <a:t> Causa</a:t>
                      </a:r>
                    </a:p>
                    <a:p>
                      <a:pPr algn="l"/>
                      <a:r>
                        <a:rPr lang="es-ES" b="1">
                          <a:latin typeface="Bitter" panose="020B0604020202020204" charset="0"/>
                        </a:rPr>
                        <a:t>AMB QUÈ?</a:t>
                      </a:r>
                      <a:r>
                        <a:rPr lang="es-ES" b="0">
                          <a:latin typeface="Bitter" panose="020B0604020202020204" charset="0"/>
                        </a:rPr>
                        <a:t> Instrument</a:t>
                      </a:r>
                      <a:endParaRPr lang="es-ES" b="1">
                        <a:latin typeface="Bitter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242983"/>
                  </a:ext>
                </a:extLst>
              </a:tr>
            </a:tbl>
          </a:graphicData>
        </a:graphic>
      </p:graphicFrame>
      <p:graphicFrame>
        <p:nvGraphicFramePr>
          <p:cNvPr id="23" name="Tabla 4">
            <a:extLst>
              <a:ext uri="{FF2B5EF4-FFF2-40B4-BE49-F238E27FC236}">
                <a16:creationId xmlns:a16="http://schemas.microsoft.com/office/drawing/2014/main" id="{0DA2730C-72F8-4ECF-B55F-E75CAD05B7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814558"/>
              </p:ext>
            </p:extLst>
          </p:nvPr>
        </p:nvGraphicFramePr>
        <p:xfrm>
          <a:off x="6377889" y="1423784"/>
          <a:ext cx="1335841" cy="609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35841">
                  <a:extLst>
                    <a:ext uri="{9D8B030D-6E8A-4147-A177-3AD203B41FA5}">
                      <a16:colId xmlns:a16="http://schemas.microsoft.com/office/drawing/2014/main" val="21319686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SUBJECTE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86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Bitter" panose="020B0604020202020204" charset="0"/>
                        </a:rPr>
                        <a:t>Qui?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242983"/>
                  </a:ext>
                </a:extLst>
              </a:tr>
            </a:tbl>
          </a:graphicData>
        </a:graphic>
      </p:graphicFrame>
      <p:graphicFrame>
        <p:nvGraphicFramePr>
          <p:cNvPr id="24" name="Tabla 4">
            <a:extLst>
              <a:ext uri="{FF2B5EF4-FFF2-40B4-BE49-F238E27FC236}">
                <a16:creationId xmlns:a16="http://schemas.microsoft.com/office/drawing/2014/main" id="{207902E2-1CA4-40A8-9FED-83DD5D982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846058"/>
              </p:ext>
            </p:extLst>
          </p:nvPr>
        </p:nvGraphicFramePr>
        <p:xfrm>
          <a:off x="6377889" y="2269180"/>
          <a:ext cx="1335841" cy="609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35841">
                  <a:extLst>
                    <a:ext uri="{9D8B030D-6E8A-4147-A177-3AD203B41FA5}">
                      <a16:colId xmlns:a16="http://schemas.microsoft.com/office/drawing/2014/main" val="21319686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PREDICAT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86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Bitter" panose="020B0604020202020204" charset="0"/>
                        </a:rPr>
                        <a:t>Acció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242983"/>
                  </a:ext>
                </a:extLst>
              </a:tr>
            </a:tbl>
          </a:graphicData>
        </a:graphic>
      </p:graphicFrame>
      <p:graphicFrame>
        <p:nvGraphicFramePr>
          <p:cNvPr id="11" name="Tabla 4">
            <a:extLst>
              <a:ext uri="{FF2B5EF4-FFF2-40B4-BE49-F238E27FC236}">
                <a16:creationId xmlns:a16="http://schemas.microsoft.com/office/drawing/2014/main" id="{668D3719-3D4E-4D28-BD22-5D8742B33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236798"/>
              </p:ext>
            </p:extLst>
          </p:nvPr>
        </p:nvGraphicFramePr>
        <p:xfrm>
          <a:off x="3848121" y="3626172"/>
          <a:ext cx="3730315" cy="8229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730315">
                  <a:extLst>
                    <a:ext uri="{9D8B030D-6E8A-4147-A177-3AD203B41FA5}">
                      <a16:colId xmlns:a16="http://schemas.microsoft.com/office/drawing/2014/main" val="21319686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Bitter" panose="020B0604020202020204" charset="0"/>
                        </a:rPr>
                        <a:t>CRV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86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9388" indent="-179388" algn="l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  <a:tabLst>
                          <a:tab pos="179388" algn="l"/>
                        </a:tabLst>
                      </a:pPr>
                      <a:r>
                        <a:rPr lang="es-ES">
                          <a:latin typeface="Bitter" panose="020B0604020202020204" charset="0"/>
                        </a:rPr>
                        <a:t>introduït per </a:t>
                      </a:r>
                      <a:r>
                        <a:rPr lang="es-ES" b="1">
                          <a:latin typeface="Bitter" panose="020B0604020202020204" charset="0"/>
                        </a:rPr>
                        <a:t>preposició:</a:t>
                      </a:r>
                      <a:r>
                        <a:rPr lang="es-ES" b="0">
                          <a:latin typeface="Bitter" panose="020B0604020202020204" charset="0"/>
                        </a:rPr>
                        <a:t> 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Bitter" panose="020B0604020202020204" charset="0"/>
                        </a:rPr>
                        <a:t>a</a:t>
                      </a:r>
                      <a:r>
                        <a:rPr lang="es-ES" b="0">
                          <a:solidFill>
                            <a:schemeClr val="tx1"/>
                          </a:solidFill>
                          <a:latin typeface="Bitter" panose="020B0604020202020204" charset="0"/>
                        </a:rPr>
                        <a:t>,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Bitter" panose="020B0604020202020204" charset="0"/>
                        </a:rPr>
                        <a:t> de</a:t>
                      </a:r>
                      <a:r>
                        <a:rPr lang="es-ES" b="0">
                          <a:solidFill>
                            <a:schemeClr val="tx1"/>
                          </a:solidFill>
                          <a:latin typeface="Bitter" panose="020B0604020202020204" charset="0"/>
                        </a:rPr>
                        <a:t>,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Bitter" panose="020B0604020202020204" charset="0"/>
                        </a:rPr>
                        <a:t> en</a:t>
                      </a:r>
                      <a:r>
                        <a:rPr lang="es-ES" b="0">
                          <a:solidFill>
                            <a:schemeClr val="tx1"/>
                          </a:solidFill>
                          <a:latin typeface="Bitter" panose="020B0604020202020204" charset="0"/>
                        </a:rPr>
                        <a:t>,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Bitter" panose="020B0604020202020204" charset="0"/>
                        </a:rPr>
                        <a:t> amb</a:t>
                      </a:r>
                    </a:p>
                    <a:p>
                      <a:pPr marL="179388" indent="-179388" algn="l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  <a:tabLst>
                          <a:tab pos="179388" algn="l"/>
                        </a:tabLst>
                      </a:pPr>
                      <a:r>
                        <a:rPr lang="es-ES" b="0">
                          <a:latin typeface="Bitter" panose="020B0604020202020204" charset="0"/>
                        </a:rPr>
                        <a:t>concreta el significat del </a:t>
                      </a:r>
                      <a:r>
                        <a:rPr lang="es-ES" b="1">
                          <a:latin typeface="Bitter" panose="020B0604020202020204" charset="0"/>
                        </a:rPr>
                        <a:t>verb</a:t>
                      </a:r>
                      <a:endParaRPr lang="es-ES">
                        <a:latin typeface="Bitter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242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000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FE7541-E717-497B-9EAB-94B17791C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/>
              <a:t>L’ESSE SORDA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AB377C2-935E-4F35-BCE4-4898AF9D6C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8</a:t>
            </a:fld>
            <a:endParaRPr lang="es-ES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762082F3-C88A-40AC-9A48-93651703D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375790"/>
              </p:ext>
            </p:extLst>
          </p:nvPr>
        </p:nvGraphicFramePr>
        <p:xfrm>
          <a:off x="190499" y="1377479"/>
          <a:ext cx="8763002" cy="14630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73667">
                  <a:extLst>
                    <a:ext uri="{9D8B030D-6E8A-4147-A177-3AD203B41FA5}">
                      <a16:colId xmlns:a16="http://schemas.microsoft.com/office/drawing/2014/main" val="82830917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4194711240"/>
                    </a:ext>
                  </a:extLst>
                </a:gridCol>
                <a:gridCol w="1145071">
                  <a:extLst>
                    <a:ext uri="{9D8B030D-6E8A-4147-A177-3AD203B41FA5}">
                      <a16:colId xmlns:a16="http://schemas.microsoft.com/office/drawing/2014/main" val="2825198250"/>
                    </a:ext>
                  </a:extLst>
                </a:gridCol>
                <a:gridCol w="802262">
                  <a:extLst>
                    <a:ext uri="{9D8B030D-6E8A-4147-A177-3AD203B41FA5}">
                      <a16:colId xmlns:a16="http://schemas.microsoft.com/office/drawing/2014/main" val="3699356333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211189278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127392090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3431252690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2885638279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1049376112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Bitter" panose="020B0604020202020204" charset="0"/>
                        </a:rPr>
                        <a:t>Grafia </a:t>
                      </a:r>
                      <a:r>
                        <a:rPr lang="es-ES" sz="1200" i="1">
                          <a:latin typeface="Bitter" panose="020B0604020202020204" charset="0"/>
                        </a:rPr>
                        <a:t>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i="1">
                        <a:latin typeface="Bitter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Bitter" panose="020B0604020202020204" charset="0"/>
                        </a:rPr>
                        <a:t>Grafia </a:t>
                      </a:r>
                      <a:r>
                        <a:rPr lang="es-ES" sz="1200" i="1">
                          <a:latin typeface="Bitter" panose="020B0604020202020204" charset="0"/>
                        </a:rPr>
                        <a:t>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Bitter" panose="020B0604020202020204" charset="0"/>
                        </a:rPr>
                        <a:t>Grafia </a:t>
                      </a:r>
                      <a:r>
                        <a:rPr lang="es-ES" sz="1200" i="1">
                          <a:latin typeface="Bitter" panose="020B0604020202020204" charset="0"/>
                        </a:rPr>
                        <a:t>c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Bitter" panose="020B0604020202020204" charset="0"/>
                        </a:rPr>
                        <a:t>Grafia </a:t>
                      </a:r>
                      <a:r>
                        <a:rPr lang="es-ES" sz="1200" i="1">
                          <a:latin typeface="Bitter" panose="020B0604020202020204" charset="0"/>
                        </a:rPr>
                        <a:t>ç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596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latin typeface="Bitter" panose="020B0604020202020204" charset="0"/>
                        </a:rPr>
                        <a:t>A principi de paraula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latin typeface="Bitter" panose="020B0604020202020204" charset="0"/>
                        </a:rPr>
                        <a:t>Entre consonant i vocal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latin typeface="Bitter" panose="020B0604020202020204" charset="0"/>
                        </a:rPr>
                        <a:t>Entre vocal i consonant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latin typeface="Bitter" panose="020B0604020202020204" charset="0"/>
                        </a:rPr>
                        <a:t>A final de paraula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latin typeface="Bitter" panose="020B0604020202020204" charset="0"/>
                        </a:rPr>
                        <a:t>Entre vocals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latin typeface="Bitter" panose="020B0604020202020204" charset="0"/>
                        </a:rPr>
                        <a:t>Entre vocals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latin typeface="Bitter" panose="020B0604020202020204" charset="0"/>
                        </a:rPr>
                        <a:t>Davant de </a:t>
                      </a:r>
                      <a:r>
                        <a:rPr lang="es-ES" sz="1100" b="1" i="1">
                          <a:latin typeface="Bitter" panose="020B0604020202020204" charset="0"/>
                        </a:rPr>
                        <a:t>e</a:t>
                      </a:r>
                      <a:r>
                        <a:rPr lang="es-ES" sz="1100" b="1" i="0">
                          <a:latin typeface="Bitter" panose="020B0604020202020204" charset="0"/>
                        </a:rPr>
                        <a:t>, </a:t>
                      </a:r>
                      <a:r>
                        <a:rPr lang="es-ES" sz="1100" b="1" i="1">
                          <a:latin typeface="Bitter" panose="020B0604020202020204" charset="0"/>
                        </a:rPr>
                        <a:t>i</a:t>
                      </a:r>
                      <a:endParaRPr lang="es-ES" sz="1100" b="1">
                        <a:latin typeface="Bitter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latin typeface="Bitter" panose="020B0604020202020204" charset="0"/>
                        </a:rPr>
                        <a:t>Davant de </a:t>
                      </a:r>
                      <a:r>
                        <a:rPr lang="es-ES" sz="1100" b="1" i="1">
                          <a:latin typeface="Bitter" panose="020B0604020202020204" charset="0"/>
                        </a:rPr>
                        <a:t>a</a:t>
                      </a:r>
                      <a:r>
                        <a:rPr lang="es-ES" sz="1100" b="1" i="0">
                          <a:latin typeface="Bitter" panose="020B0604020202020204" charset="0"/>
                        </a:rPr>
                        <a:t>, </a:t>
                      </a:r>
                      <a:r>
                        <a:rPr lang="es-ES" sz="1100" b="1" i="1">
                          <a:latin typeface="Bitter" panose="020B0604020202020204" charset="0"/>
                        </a:rPr>
                        <a:t>o</a:t>
                      </a:r>
                      <a:r>
                        <a:rPr lang="es-ES" sz="1100" b="1" i="0">
                          <a:latin typeface="Bitter" panose="020B0604020202020204" charset="0"/>
                        </a:rPr>
                        <a:t>, </a:t>
                      </a:r>
                      <a:r>
                        <a:rPr lang="es-ES" sz="1100" b="1" i="1">
                          <a:latin typeface="Bitter" panose="020B0604020202020204" charset="0"/>
                        </a:rPr>
                        <a:t>u</a:t>
                      </a:r>
                      <a:endParaRPr lang="es-ES" sz="1100" b="1">
                        <a:latin typeface="Bitter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latin typeface="Bitter" panose="020B0604020202020204" charset="0"/>
                        </a:rPr>
                        <a:t>A final de paraula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0669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sang, sucre, símbol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absolut, dansa, premsa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estruç, esport, pista, pescar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arròs, país, tramús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antisocial, antesala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cassola, brossa, Eivissa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véncer, cirera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lliçó, forçut, puça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estruç, audaç, lluç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26863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F45FE656-1ED6-46BD-9C65-95FB53388C89}"/>
              </a:ext>
            </a:extLst>
          </p:cNvPr>
          <p:cNvSpPr txBox="1"/>
          <p:nvPr/>
        </p:nvSpPr>
        <p:spPr>
          <a:xfrm>
            <a:off x="6197176" y="2840520"/>
            <a:ext cx="6062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-ància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-ència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3B37235-0AAB-4D6D-A72F-59669CC94C79}"/>
              </a:ext>
            </a:extLst>
          </p:cNvPr>
          <p:cNvSpPr txBox="1"/>
          <p:nvPr/>
        </p:nvSpPr>
        <p:spPr>
          <a:xfrm>
            <a:off x="7153140" y="2840519"/>
            <a:ext cx="5645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-ança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-ença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5DC7B98-E6C4-4613-9F45-FA41511B4FB3}"/>
              </a:ext>
            </a:extLst>
          </p:cNvPr>
          <p:cNvSpPr txBox="1"/>
          <p:nvPr/>
        </p:nvSpPr>
        <p:spPr>
          <a:xfrm>
            <a:off x="4263533" y="2840519"/>
            <a:ext cx="95763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a-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ante-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anti-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entre-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mono-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poli-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sobre-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tri-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uni-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319ABF1-F1E6-42C8-9871-2601E7182209}"/>
              </a:ext>
            </a:extLst>
          </p:cNvPr>
          <p:cNvSpPr/>
          <p:nvPr/>
        </p:nvSpPr>
        <p:spPr>
          <a:xfrm>
            <a:off x="3615534" y="1118528"/>
            <a:ext cx="17652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compostos amb guionet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92C4527-7F87-48F4-AFA9-AEF4C1465A84}"/>
              </a:ext>
            </a:extLst>
          </p:cNvPr>
          <p:cNvSpPr txBox="1"/>
          <p:nvPr/>
        </p:nvSpPr>
        <p:spPr>
          <a:xfrm>
            <a:off x="5199063" y="2840519"/>
            <a:ext cx="10818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-gressor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-gressió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-missor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-missió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-pressor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-pressió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femení –essa</a:t>
            </a:r>
          </a:p>
          <a:p>
            <a:pPr>
              <a:buClr>
                <a:schemeClr val="accent1"/>
              </a:buClr>
            </a:pPr>
            <a:r>
              <a:rPr lang="es-ES" sz="1100">
                <a:latin typeface="Bitter" panose="020B0604020202020204" charset="0"/>
              </a:rPr>
              <a:t>-íssim</a:t>
            </a:r>
          </a:p>
        </p:txBody>
      </p:sp>
    </p:spTree>
    <p:extLst>
      <p:ext uri="{BB962C8B-B14F-4D97-AF65-F5344CB8AC3E}">
        <p14:creationId xmlns:p14="http://schemas.microsoft.com/office/powerpoint/2010/main" val="1035493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DA861-41BF-43EE-88A8-BB6ED13C5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/>
              <a:t>ELS BARBARISMES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1A7C18-8D4C-4391-B2FF-7FFA6E61AE72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73661" y="2216435"/>
            <a:ext cx="7480151" cy="766170"/>
          </a:xfrm>
        </p:spPr>
        <p:txBody>
          <a:bodyPr/>
          <a:lstStyle/>
          <a:p>
            <a:pPr marL="179388" indent="-179388" algn="just">
              <a:buClr>
                <a:schemeClr val="accent1"/>
              </a:buClr>
              <a:buSzPct val="100000"/>
            </a:pPr>
            <a:r>
              <a:rPr lang="es-ES" sz="1200" b="1"/>
              <a:t>algo</a:t>
            </a:r>
            <a:r>
              <a:rPr lang="es-ES" sz="1200"/>
              <a:t>, alguna cosa / </a:t>
            </a:r>
            <a:r>
              <a:rPr lang="es-ES" sz="1200" b="1"/>
              <a:t>entonces</a:t>
            </a:r>
            <a:r>
              <a:rPr lang="es-ES" sz="1200"/>
              <a:t>, aleshores / </a:t>
            </a:r>
            <a:r>
              <a:rPr lang="es-ES" sz="1200" b="1"/>
              <a:t>después</a:t>
            </a:r>
            <a:r>
              <a:rPr lang="es-ES" sz="1200"/>
              <a:t>, després / </a:t>
            </a:r>
            <a:r>
              <a:rPr lang="es-ES" sz="1200" b="1"/>
              <a:t>hasta</a:t>
            </a:r>
            <a:r>
              <a:rPr lang="es-ES" sz="1200"/>
              <a:t>, fins / avantatge, </a:t>
            </a:r>
            <a:r>
              <a:rPr lang="es-ES" sz="1200" b="1"/>
              <a:t>ventaja</a:t>
            </a:r>
            <a:r>
              <a:rPr lang="es-ES" sz="1200"/>
              <a:t> / </a:t>
            </a:r>
            <a:r>
              <a:rPr lang="es-ES" sz="1200" b="1"/>
              <a:t>plaç</a:t>
            </a:r>
            <a:r>
              <a:rPr lang="es-ES" sz="1200"/>
              <a:t>, termini / vorera, </a:t>
            </a:r>
            <a:r>
              <a:rPr lang="es-ES" sz="1200" b="1"/>
              <a:t>acera</a:t>
            </a:r>
            <a:r>
              <a:rPr lang="es-ES" sz="1200"/>
              <a:t> / </a:t>
            </a:r>
            <a:r>
              <a:rPr lang="es-ES" sz="1200" b="1"/>
              <a:t>panyals</a:t>
            </a:r>
            <a:r>
              <a:rPr lang="es-ES" sz="1200"/>
              <a:t>, bolquers / </a:t>
            </a:r>
            <a:r>
              <a:rPr lang="es-ES" sz="1200" b="1"/>
              <a:t>ocurrir</a:t>
            </a:r>
            <a:r>
              <a:rPr lang="es-ES" sz="1200"/>
              <a:t>, ocórrer / </a:t>
            </a:r>
            <a:r>
              <a:rPr lang="es-ES" sz="1200" b="1"/>
              <a:t>recibir</a:t>
            </a:r>
            <a:r>
              <a:rPr lang="es-ES" sz="1200"/>
              <a:t>, rebre / incloure, </a:t>
            </a:r>
            <a:r>
              <a:rPr lang="es-ES" sz="1200" b="1"/>
              <a:t>incluir</a:t>
            </a:r>
            <a:r>
              <a:rPr lang="es-ES" sz="1200"/>
              <a:t> / </a:t>
            </a:r>
            <a:r>
              <a:rPr lang="es-ES" sz="1200" b="1"/>
              <a:t>debatir</a:t>
            </a:r>
            <a:r>
              <a:rPr lang="es-ES" sz="1200"/>
              <a:t>, debatre / </a:t>
            </a:r>
            <a:r>
              <a:rPr lang="es-ES" sz="1200" b="1"/>
              <a:t>enfermetat</a:t>
            </a:r>
            <a:r>
              <a:rPr lang="es-ES" sz="1200"/>
              <a:t>, malaltia / </a:t>
            </a:r>
            <a:r>
              <a:rPr lang="es-ES" sz="1200" b="1"/>
              <a:t>peató</a:t>
            </a:r>
            <a:r>
              <a:rPr lang="es-ES" sz="1200"/>
              <a:t>, vianant / cap, </a:t>
            </a:r>
            <a:r>
              <a:rPr lang="es-ES" sz="1200" b="1"/>
              <a:t>jefe </a:t>
            </a:r>
            <a:r>
              <a:rPr lang="es-ES" sz="1200"/>
              <a:t>/ </a:t>
            </a:r>
            <a:r>
              <a:rPr lang="es-ES" sz="1200" b="1"/>
              <a:t>mayo</a:t>
            </a:r>
            <a:r>
              <a:rPr lang="es-ES" sz="1200"/>
              <a:t>, maig...</a:t>
            </a:r>
            <a:endParaRPr lang="es-ES" sz="1200" b="1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6A74C-9FF7-4C4D-B9AE-0B914B55BD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9</a:t>
            </a:fld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43EEE9D-F129-4621-A29A-7CCD3B7872C5}"/>
              </a:ext>
            </a:extLst>
          </p:cNvPr>
          <p:cNvSpPr/>
          <p:nvPr/>
        </p:nvSpPr>
        <p:spPr>
          <a:xfrm>
            <a:off x="790188" y="1397000"/>
            <a:ext cx="7566412" cy="43473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200">
                <a:solidFill>
                  <a:schemeClr val="tx1"/>
                </a:solidFill>
                <a:latin typeface="Bitter" panose="020B0604020202020204" charset="0"/>
              </a:rPr>
              <a:t>Els </a:t>
            </a:r>
            <a:r>
              <a:rPr lang="es-ES" sz="1200" b="1">
                <a:solidFill>
                  <a:schemeClr val="tx1"/>
                </a:solidFill>
                <a:latin typeface="Bitter" panose="020B0604020202020204" charset="0"/>
              </a:rPr>
              <a:t>barbarismes</a:t>
            </a:r>
            <a:r>
              <a:rPr lang="es-ES" sz="1200">
                <a:solidFill>
                  <a:schemeClr val="tx1"/>
                </a:solidFill>
                <a:latin typeface="Bitter" panose="020B0604020202020204" charset="0"/>
              </a:rPr>
              <a:t> són paraules d’un idioma que són usades per una </a:t>
            </a:r>
            <a:r>
              <a:rPr lang="es-ES" sz="1200" u="sng">
                <a:solidFill>
                  <a:schemeClr val="tx1"/>
                </a:solidFill>
                <a:latin typeface="Bitter" panose="020B0604020202020204" charset="0"/>
              </a:rPr>
              <a:t>altra lengua</a:t>
            </a:r>
            <a:r>
              <a:rPr lang="es-ES" sz="1200">
                <a:solidFill>
                  <a:schemeClr val="tx1"/>
                </a:solidFill>
                <a:latin typeface="Bitter" panose="020B0604020202020204" charset="0"/>
              </a:rPr>
              <a:t> en lloc dels </a:t>
            </a:r>
            <a:r>
              <a:rPr lang="es-ES" sz="1200" b="1">
                <a:solidFill>
                  <a:schemeClr val="tx1"/>
                </a:solidFill>
                <a:latin typeface="Bitter" panose="020B0604020202020204" charset="0"/>
              </a:rPr>
              <a:t>mots</a:t>
            </a:r>
            <a:r>
              <a:rPr lang="es-ES" sz="1200">
                <a:solidFill>
                  <a:schemeClr val="tx1"/>
                </a:solidFill>
                <a:latin typeface="Bitter" panose="020B0604020202020204" charset="0"/>
              </a:rPr>
              <a:t> que ja té per designar els </a:t>
            </a:r>
            <a:r>
              <a:rPr lang="es-ES" sz="1200" b="1">
                <a:solidFill>
                  <a:schemeClr val="tx1"/>
                </a:solidFill>
                <a:latin typeface="Bitter" panose="020B0604020202020204" charset="0"/>
              </a:rPr>
              <a:t>mateixos conceptes</a:t>
            </a:r>
            <a:r>
              <a:rPr lang="es-ES" sz="1200">
                <a:solidFill>
                  <a:schemeClr val="tx1"/>
                </a:solidFill>
                <a:latin typeface="Bitter" panose="020B0604020202020204" charset="0"/>
              </a:rPr>
              <a:t> (substitució).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2FBB392-2E13-4F8B-A901-BDCFE7D303F9}"/>
              </a:ext>
            </a:extLst>
          </p:cNvPr>
          <p:cNvSpPr/>
          <p:nvPr/>
        </p:nvSpPr>
        <p:spPr>
          <a:xfrm>
            <a:off x="787400" y="1755534"/>
            <a:ext cx="7566412" cy="4347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200">
                <a:solidFill>
                  <a:schemeClr val="tx1"/>
                </a:solidFill>
                <a:latin typeface="Bitter" panose="020B0604020202020204" charset="0"/>
              </a:rPr>
              <a:t>La majoria dels barbarismes al valencià procedeixen del </a:t>
            </a:r>
            <a:r>
              <a:rPr lang="es-ES" sz="1200" b="1">
                <a:solidFill>
                  <a:schemeClr val="tx1"/>
                </a:solidFill>
                <a:latin typeface="Bitter" panose="020B0604020202020204" charset="0"/>
              </a:rPr>
              <a:t>castellà</a:t>
            </a:r>
            <a:r>
              <a:rPr lang="es-ES" sz="1200">
                <a:solidFill>
                  <a:schemeClr val="tx1"/>
                </a:solidFill>
                <a:latin typeface="Bitter" panose="020B0604020202020204" charset="0"/>
              </a:rPr>
              <a:t> i de l’</a:t>
            </a:r>
            <a:r>
              <a:rPr lang="es-ES" sz="1200" b="1">
                <a:solidFill>
                  <a:schemeClr val="tx1"/>
                </a:solidFill>
                <a:latin typeface="Bitter" panose="020B0604020202020204" charset="0"/>
              </a:rPr>
              <a:t>anglés</a:t>
            </a:r>
            <a:r>
              <a:rPr lang="es-ES" sz="1200">
                <a:solidFill>
                  <a:schemeClr val="tx1"/>
                </a:solidFill>
                <a:latin typeface="Bitter" panose="020B0604020202020204" charset="0"/>
              </a:rPr>
              <a:t>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7D3271F-EC9C-4E62-A1CA-CD6B9C8603D4}"/>
              </a:ext>
            </a:extLst>
          </p:cNvPr>
          <p:cNvSpPr txBox="1"/>
          <p:nvPr/>
        </p:nvSpPr>
        <p:spPr>
          <a:xfrm>
            <a:off x="720436" y="2098586"/>
            <a:ext cx="1154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Bitter" panose="020B0604020202020204" charset="0"/>
              </a:rPr>
              <a:t>EXEMPLES:</a:t>
            </a:r>
          </a:p>
        </p:txBody>
      </p:sp>
      <p:graphicFrame>
        <p:nvGraphicFramePr>
          <p:cNvPr id="3" name="Tabla 8">
            <a:extLst>
              <a:ext uri="{FF2B5EF4-FFF2-40B4-BE49-F238E27FC236}">
                <a16:creationId xmlns:a16="http://schemas.microsoft.com/office/drawing/2014/main" id="{6DD3261B-7FAB-48E0-B663-2821DE7EC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854247"/>
              </p:ext>
            </p:extLst>
          </p:nvPr>
        </p:nvGraphicFramePr>
        <p:xfrm>
          <a:off x="651164" y="2975043"/>
          <a:ext cx="7786253" cy="1645920"/>
        </p:xfrm>
        <a:graphic>
          <a:graphicData uri="http://schemas.openxmlformats.org/drawingml/2006/table">
            <a:tbl>
              <a:tblPr firstRow="1" bandRow="1" bandCol="1">
                <a:tableStyleId>{69012ECD-51FC-41F1-AA8D-1B2483CD663E}</a:tableStyleId>
              </a:tblPr>
              <a:tblGrid>
                <a:gridCol w="2694709">
                  <a:extLst>
                    <a:ext uri="{9D8B030D-6E8A-4147-A177-3AD203B41FA5}">
                      <a16:colId xmlns:a16="http://schemas.microsoft.com/office/drawing/2014/main" val="4188075136"/>
                    </a:ext>
                  </a:extLst>
                </a:gridCol>
                <a:gridCol w="2496126">
                  <a:extLst>
                    <a:ext uri="{9D8B030D-6E8A-4147-A177-3AD203B41FA5}">
                      <a16:colId xmlns:a16="http://schemas.microsoft.com/office/drawing/2014/main" val="1446076206"/>
                    </a:ext>
                  </a:extLst>
                </a:gridCol>
                <a:gridCol w="2595418">
                  <a:extLst>
                    <a:ext uri="{9D8B030D-6E8A-4147-A177-3AD203B41FA5}">
                      <a16:colId xmlns:a16="http://schemas.microsoft.com/office/drawing/2014/main" val="13144166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latin typeface="Bitter" panose="020B0604020202020204" charset="0"/>
                        </a:rPr>
                        <a:t>EN VALENCIÀ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Bitter" panose="020B0604020202020204" charset="0"/>
                        </a:rPr>
                        <a:t>BARBARISMES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Bitter" panose="020B0604020202020204" charset="0"/>
                        </a:rPr>
                        <a:t>PARAULES GENUÏNES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942557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r>
                        <a:rPr lang="es-ES" sz="1200">
                          <a:latin typeface="Bitter" panose="020B0604020202020204" charset="0"/>
                        </a:rPr>
                        <a:t>Les paraules no solen acabar en </a:t>
                      </a:r>
                      <a:r>
                        <a:rPr lang="es-ES" sz="1200" b="1" i="1">
                          <a:latin typeface="Bitter" panose="020B0604020202020204" charset="0"/>
                        </a:rPr>
                        <a:t>–o</a:t>
                      </a:r>
                      <a:endParaRPr lang="es-ES" sz="1200" i="1">
                        <a:latin typeface="Bitter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camarero, teléfono, Alfredo, rato, palo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cambrer, telèfon, Alfred, estona, pal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106492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r>
                        <a:rPr lang="es-ES" sz="1200">
                          <a:latin typeface="Bitter" panose="020B0604020202020204" charset="0"/>
                        </a:rPr>
                        <a:t>No existeix el so </a:t>
                      </a:r>
                      <a:r>
                        <a:rPr lang="es-ES" sz="1200" b="1" i="1">
                          <a:latin typeface="Bitter" panose="020B0604020202020204" charset="0"/>
                        </a:rPr>
                        <a:t>j</a:t>
                      </a:r>
                      <a:endParaRPr lang="es-ES" sz="1200" i="1">
                        <a:latin typeface="Bitter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lejía, ajedrez, bandeja, eje, ejercicio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lleixiu, escacs, safata, eix, exercici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20385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r>
                        <a:rPr lang="es-ES" sz="1200">
                          <a:latin typeface="Bitter" panose="020B0604020202020204" charset="0"/>
                        </a:rPr>
                        <a:t>No existeixen els sufixos </a:t>
                      </a:r>
                      <a:r>
                        <a:rPr lang="es-ES" sz="1200" b="1" i="1">
                          <a:latin typeface="Bitter" panose="020B0604020202020204" charset="0"/>
                        </a:rPr>
                        <a:t>–illo</a:t>
                      </a:r>
                      <a:r>
                        <a:rPr lang="es-ES" sz="1200" b="0" i="1">
                          <a:latin typeface="Bitter" panose="020B0604020202020204" charset="0"/>
                        </a:rPr>
                        <a:t> </a:t>
                      </a:r>
                      <a:r>
                        <a:rPr lang="es-ES" sz="1200" b="0">
                          <a:latin typeface="Bitter" panose="020B0604020202020204" charset="0"/>
                        </a:rPr>
                        <a:t>i </a:t>
                      </a:r>
                      <a:r>
                        <a:rPr lang="es-ES" sz="1200" b="1" i="1">
                          <a:latin typeface="Bitter" panose="020B0604020202020204" charset="0"/>
                        </a:rPr>
                        <a:t>–eo</a:t>
                      </a:r>
                      <a:endParaRPr lang="es-ES" sz="1200" i="1">
                        <a:latin typeface="Bitter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palillo, tornillo, museo, goteo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2"/>
                          </a:solidFill>
                          <a:latin typeface="Bitter" panose="020B0604020202020204" charset="0"/>
                        </a:rPr>
                        <a:t>furgadents, caragol, museu, degoteig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404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346718"/>
      </p:ext>
    </p:extLst>
  </p:cSld>
  <p:clrMapOvr>
    <a:masterClrMapping/>
  </p:clrMapOvr>
</p:sld>
</file>

<file path=ppt/theme/theme1.xml><?xml version="1.0" encoding="utf-8"?>
<a:theme xmlns:a="http://schemas.openxmlformats.org/drawingml/2006/main" name="Jourdain template">
  <a:themeElements>
    <a:clrScheme name="Custom 347">
      <a:dk1>
        <a:srgbClr val="434343"/>
      </a:dk1>
      <a:lt1>
        <a:srgbClr val="FFFFFF"/>
      </a:lt1>
      <a:dk2>
        <a:srgbClr val="999999"/>
      </a:dk2>
      <a:lt2>
        <a:srgbClr val="EFEFEF"/>
      </a:lt2>
      <a:accent1>
        <a:srgbClr val="B91512"/>
      </a:accent1>
      <a:accent2>
        <a:srgbClr val="830F11"/>
      </a:accent2>
      <a:accent3>
        <a:srgbClr val="E9A01F"/>
      </a:accent3>
      <a:accent4>
        <a:srgbClr val="ABCA64"/>
      </a:accent4>
      <a:accent5>
        <a:srgbClr val="67C7C4"/>
      </a:accent5>
      <a:accent6>
        <a:srgbClr val="F06163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1345</Words>
  <Application>Microsoft Office PowerPoint</Application>
  <PresentationFormat>Presentación en pantalla (16:9)</PresentationFormat>
  <Paragraphs>257</Paragraphs>
  <Slides>13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Arvo</vt:lpstr>
      <vt:lpstr>Courier New</vt:lpstr>
      <vt:lpstr>Bitter</vt:lpstr>
      <vt:lpstr>Arial</vt:lpstr>
      <vt:lpstr>Wingdings</vt:lpstr>
      <vt:lpstr>Jourdain template</vt:lpstr>
      <vt:lpstr>VALENCIÀ Unitat 6</vt:lpstr>
      <vt:lpstr>L’ORACIÓ SIMPLE I L’ORACIÓ COMPOSTA</vt:lpstr>
      <vt:lpstr>Presentación de PowerPoint</vt:lpstr>
      <vt:lpstr>Presentación de PowerPoint</vt:lpstr>
      <vt:lpstr>Presentación de PowerPoint</vt:lpstr>
      <vt:lpstr>GRUPS SINTÀCTICS</vt:lpstr>
      <vt:lpstr>FUNCIONS SINTÀCTIQUES</vt:lpstr>
      <vt:lpstr>L’ESSE SORDA</vt:lpstr>
      <vt:lpstr>ELS BARBARISMES</vt:lpstr>
      <vt:lpstr>HISTÒRIA DE LA LLENGUA: la Cancelleria Reial</vt:lpstr>
      <vt:lpstr>Presentación de PowerPoint</vt:lpstr>
      <vt:lpstr>GÈNERE NOVEL·LÍSTIC MEDIEVAL</vt:lpstr>
      <vt:lpstr>JOANOT MARTORELL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VALENCIÀ Unitat 6</dc:title>
  <cp:lastModifiedBy>Eva Arnau</cp:lastModifiedBy>
  <cp:revision>29</cp:revision>
  <dcterms:modified xsi:type="dcterms:W3CDTF">2022-03-26T13:38:22Z</dcterms:modified>
</cp:coreProperties>
</file>