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8" r:id="rId16"/>
    <p:sldId id="307" r:id="rId17"/>
  </p:sldIdLst>
  <p:sldSz cx="9144000" cy="5143500" type="screen16x9"/>
  <p:notesSz cx="6858000" cy="9144000"/>
  <p:embeddedFontLst>
    <p:embeddedFont>
      <p:font typeface="Raleway" panose="020B0604020202020204" charset="0"/>
      <p:regular r:id="rId19"/>
      <p:bold r:id="rId20"/>
      <p:italic r:id="rId21"/>
      <p:boldItalic r:id="rId22"/>
    </p:embeddedFont>
    <p:embeddedFont>
      <p:font typeface="Raleway Thin" panose="020B0604020202020204" charset="0"/>
      <p:bold r:id="rId23"/>
      <p:boldItalic r:id="rId24"/>
    </p:embeddedFont>
    <p:embeddedFont>
      <p:font typeface="Wingdings 3" panose="05040102010807070707" pitchFamily="18" charset="2"/>
      <p:regular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9FA97CD-A02D-469D-B682-1D2C58B7AE17}">
  <a:tblStyle styleId="{C9FA97CD-A02D-469D-B682-1D2C58B7AE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854A9B8-337A-42F4-90EA-9A282D311C9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507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85800" y="32872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FFB600"/>
              </a:buClr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B600"/>
                </a:solidFill>
              </a:defRPr>
            </a:lvl1pPr>
            <a:lvl2pPr lvl="1">
              <a:buNone/>
              <a:defRPr>
                <a:solidFill>
                  <a:srgbClr val="FFB600"/>
                </a:solidFill>
              </a:defRPr>
            </a:lvl2pPr>
            <a:lvl3pPr lvl="2">
              <a:buNone/>
              <a:defRPr>
                <a:solidFill>
                  <a:srgbClr val="FFB600"/>
                </a:solidFill>
              </a:defRPr>
            </a:lvl3pPr>
            <a:lvl4pPr lvl="3">
              <a:buNone/>
              <a:defRPr>
                <a:solidFill>
                  <a:srgbClr val="FFB600"/>
                </a:solidFill>
              </a:defRPr>
            </a:lvl4pPr>
            <a:lvl5pPr lvl="4">
              <a:buNone/>
              <a:defRPr>
                <a:solidFill>
                  <a:srgbClr val="FFB600"/>
                </a:solidFill>
              </a:defRPr>
            </a:lvl5pPr>
            <a:lvl6pPr lvl="5">
              <a:buNone/>
              <a:defRPr>
                <a:solidFill>
                  <a:srgbClr val="FFB600"/>
                </a:solidFill>
              </a:defRPr>
            </a:lvl6pPr>
            <a:lvl7pPr lvl="6">
              <a:buNone/>
              <a:defRPr>
                <a:solidFill>
                  <a:srgbClr val="FFB600"/>
                </a:solidFill>
              </a:defRPr>
            </a:lvl7pPr>
            <a:lvl8pPr lvl="7">
              <a:buNone/>
              <a:defRPr>
                <a:solidFill>
                  <a:srgbClr val="FFB600"/>
                </a:solidFill>
              </a:defRPr>
            </a:lvl8pPr>
            <a:lvl9pPr lvl="8">
              <a:buNone/>
              <a:defRPr>
                <a:solidFill>
                  <a:srgbClr val="FFB6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922000" y="1887378"/>
            <a:ext cx="3543300" cy="30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4678687" y="1887378"/>
            <a:ext cx="3543300" cy="30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53" name="Google Shape;53;p11"/>
          <p:cNvSpPr/>
          <p:nvPr/>
        </p:nvSpPr>
        <p:spPr>
          <a:xfrm>
            <a:off x="390735" y="379877"/>
            <a:ext cx="8362529" cy="4383746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22000" y="891775"/>
            <a:ext cx="6866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22000" y="1885951"/>
            <a:ext cx="6866100" cy="23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 algn="ctr">
              <a:buNone/>
              <a:defRPr sz="13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685800" y="32872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Geografia tema 7</a:t>
            </a:r>
            <a:br>
              <a:rPr lang="es-ES" u="sng"/>
            </a:br>
            <a:r>
              <a:rPr lang="es-ES">
                <a:solidFill>
                  <a:schemeClr val="tx1"/>
                </a:solidFill>
              </a:rPr>
              <a:t>la indústria</a:t>
            </a:r>
            <a:endParaRPr u="sng">
              <a:solidFill>
                <a:schemeClr val="tx1"/>
              </a:solidFill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7864658" y="371176"/>
            <a:ext cx="896264" cy="896314"/>
            <a:chOff x="570875" y="4322250"/>
            <a:chExt cx="443300" cy="443325"/>
          </a:xfrm>
        </p:grpSpPr>
        <p:sp>
          <p:nvSpPr>
            <p:cNvPr id="63" name="Google Shape;63;p13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5ED953B2-7FEF-43F2-8044-7437E61A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10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C454698-7653-430B-982E-27BACC8CDC95}"/>
              </a:ext>
            </a:extLst>
          </p:cNvPr>
          <p:cNvSpPr/>
          <p:nvPr/>
        </p:nvSpPr>
        <p:spPr>
          <a:xfrm>
            <a:off x="790382" y="477038"/>
            <a:ext cx="3054253" cy="4450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Les condicions laborals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12EA4B8-2A32-4E33-9C2C-9B1776EB1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180850"/>
              </p:ext>
            </p:extLst>
          </p:nvPr>
        </p:nvGraphicFramePr>
        <p:xfrm>
          <a:off x="616527" y="1032510"/>
          <a:ext cx="5763491" cy="1463040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698303">
                  <a:extLst>
                    <a:ext uri="{9D8B030D-6E8A-4147-A177-3AD203B41FA5}">
                      <a16:colId xmlns:a16="http://schemas.microsoft.com/office/drawing/2014/main" val="3118303483"/>
                    </a:ext>
                  </a:extLst>
                </a:gridCol>
                <a:gridCol w="3065188">
                  <a:extLst>
                    <a:ext uri="{9D8B030D-6E8A-4147-A177-3AD203B41FA5}">
                      <a16:colId xmlns:a16="http://schemas.microsoft.com/office/drawing/2014/main" val="39641111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Raleway" panose="020B0604020202020204" charset="0"/>
                        </a:rPr>
                        <a:t>SEGLE XIX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513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PAÏSOS DESENVOLUPATS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llargues </a:t>
                      </a:r>
                      <a:r>
                        <a:rPr lang="es-ES" b="1">
                          <a:latin typeface="Raleway" panose="020B0604020202020204" charset="0"/>
                        </a:rPr>
                        <a:t>jornades laborals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treball </a:t>
                      </a:r>
                      <a:r>
                        <a:rPr lang="es-ES" b="1">
                          <a:latin typeface="Raleway" panose="020B0604020202020204" charset="0"/>
                        </a:rPr>
                        <a:t>insegur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latin typeface="Raleway" panose="020B0604020202020204" charset="0"/>
                        </a:rPr>
                        <a:t>salaris</a:t>
                      </a:r>
                      <a:r>
                        <a:rPr lang="es-ES" b="0">
                          <a:latin typeface="Raleway" panose="020B0604020202020204" charset="0"/>
                        </a:rPr>
                        <a:t> baixos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treball </a:t>
                      </a:r>
                      <a:r>
                        <a:rPr lang="es-ES" b="1">
                          <a:latin typeface="Raleway" panose="020B0604020202020204" charset="0"/>
                        </a:rPr>
                        <a:t>infantil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PAÏSOS SUBDESENVOLUPATS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</a:rPr>
                        <a:t>no hi havia </a:t>
                      </a:r>
                      <a:r>
                        <a:rPr lang="es-ES" b="1">
                          <a:latin typeface="Raleway" panose="020B0604020202020204" charset="0"/>
                        </a:rPr>
                        <a:t>industrialització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43908"/>
                  </a:ext>
                </a:extLst>
              </a:tr>
            </a:tbl>
          </a:graphicData>
        </a:graphic>
      </p:graphicFrame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3744D86E-AD51-43D0-A022-C4F5F9251E14}"/>
              </a:ext>
            </a:extLst>
          </p:cNvPr>
          <p:cNvSpPr/>
          <p:nvPr/>
        </p:nvSpPr>
        <p:spPr>
          <a:xfrm rot="5400000">
            <a:off x="5271655" y="2377788"/>
            <a:ext cx="2997777" cy="5870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20CE0F9-F656-41EC-A087-644AFD95B961}"/>
              </a:ext>
            </a:extLst>
          </p:cNvPr>
          <p:cNvSpPr txBox="1"/>
          <p:nvPr/>
        </p:nvSpPr>
        <p:spPr>
          <a:xfrm>
            <a:off x="6885709" y="1515787"/>
            <a:ext cx="17186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Sindicats: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horaris laborals, salari mínim, contractes de treball...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Millora salarial </a:t>
            </a:r>
            <a:r>
              <a:rPr lang="es-ES">
                <a:solidFill>
                  <a:schemeClr val="accent1"/>
                </a:solidFill>
                <a:latin typeface="Raleway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  <a:sym typeface="Wingdings" panose="05000000000000000000" pitchFamily="2" charset="2"/>
              </a:rPr>
              <a:t>ampliació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  <a:sym typeface="Wingdings" panose="05000000000000000000" pitchFamily="2" charset="2"/>
              </a:rPr>
              <a:t> i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  <a:sym typeface="Wingdings" panose="05000000000000000000" pitchFamily="2" charset="2"/>
              </a:rPr>
              <a:t>mecanització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  <a:sym typeface="Wingdings" panose="05000000000000000000" pitchFamily="2" charset="2"/>
              </a:rPr>
              <a:t> fàbriques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graphicFrame>
        <p:nvGraphicFramePr>
          <p:cNvPr id="8" name="Tabla 4">
            <a:extLst>
              <a:ext uri="{FF2B5EF4-FFF2-40B4-BE49-F238E27FC236}">
                <a16:creationId xmlns:a16="http://schemas.microsoft.com/office/drawing/2014/main" id="{37A630BF-7AD3-4F68-BB8B-6AB4DF9B6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06329"/>
              </p:ext>
            </p:extLst>
          </p:nvPr>
        </p:nvGraphicFramePr>
        <p:xfrm>
          <a:off x="616527" y="2708912"/>
          <a:ext cx="5763491" cy="1463040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410691">
                  <a:extLst>
                    <a:ext uri="{9D8B030D-6E8A-4147-A177-3AD203B41FA5}">
                      <a16:colId xmlns:a16="http://schemas.microsoft.com/office/drawing/2014/main" val="3118303483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9641111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Raleway" panose="020B0604020202020204" charset="0"/>
                        </a:rPr>
                        <a:t>ACTUALITAT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513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PAÏSOS DESENVOLUPATS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millor estat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latin typeface="Raleway" panose="020B0604020202020204" charset="0"/>
                        </a:rPr>
                        <a:t>crisi económica 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 empitjorament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latin typeface="Raleway" panose="020B0604020202020204" charset="0"/>
                          <a:sym typeface="Wingdings" panose="05000000000000000000" pitchFamily="2" charset="2"/>
                        </a:rPr>
                        <a:t>deslocalització</a:t>
                      </a:r>
                      <a:endParaRPr lang="es-ES" b="1">
                        <a:latin typeface="Raleway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s-ES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PAÏSOS SUBDESENVOLUPATS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latin typeface="Raleway" panose="020B0604020202020204" charset="0"/>
                        </a:rPr>
                        <a:t>condicions flexibles</a:t>
                      </a:r>
                      <a:r>
                        <a:rPr lang="es-ES" b="0">
                          <a:latin typeface="Raleway" panose="020B0604020202020204" charset="0"/>
                        </a:rPr>
                        <a:t> (mà d’obra barata, menys regulació laboral i restriccions medioambientals...).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latin typeface="Raleway" panose="020B0604020202020204" charset="0"/>
                        </a:rPr>
                        <a:t>explotació laboral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4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9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87F15C4-0315-4048-91F9-766138553E51}"/>
              </a:ext>
            </a:extLst>
          </p:cNvPr>
          <p:cNvSpPr/>
          <p:nvPr/>
        </p:nvSpPr>
        <p:spPr>
          <a:xfrm>
            <a:off x="614415" y="546374"/>
            <a:ext cx="8077200" cy="30777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39AC9A5-DE69-4CBC-8CCB-A17FCAAC64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11</a:t>
            </a:fld>
            <a:endParaRPr lang="es-ES"/>
          </a:p>
        </p:txBody>
      </p:sp>
      <p:sp>
        <p:nvSpPr>
          <p:cNvPr id="3" name="Google Shape;71;p14">
            <a:extLst>
              <a:ext uri="{FF2B5EF4-FFF2-40B4-BE49-F238E27FC236}">
                <a16:creationId xmlns:a16="http://schemas.microsoft.com/office/drawing/2014/main" id="{A56AEAF6-5FB9-4ED3-8ABF-BECA3F390A87}"/>
              </a:ext>
            </a:extLst>
          </p:cNvPr>
          <p:cNvSpPr txBox="1">
            <a:spLocks/>
          </p:cNvSpPr>
          <p:nvPr/>
        </p:nvSpPr>
        <p:spPr>
          <a:xfrm>
            <a:off x="755746" y="-155469"/>
            <a:ext cx="6866100" cy="598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tabLst>
                <a:tab pos="450850" algn="l"/>
              </a:tabLst>
            </a:pPr>
            <a:r>
              <a:rPr lang="es-ES" sz="3200">
                <a:solidFill>
                  <a:schemeClr val="accent1"/>
                </a:solidFill>
                <a:latin typeface="Raleway Thin" panose="020B0604020202020204" charset="0"/>
              </a:rPr>
              <a:t>Tercera revolució industrial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6B8F870-D730-4D89-987C-D46086FCAC57}"/>
              </a:ext>
            </a:extLst>
          </p:cNvPr>
          <p:cNvSpPr txBox="1"/>
          <p:nvPr/>
        </p:nvSpPr>
        <p:spPr>
          <a:xfrm>
            <a:off x="2931806" y="803291"/>
            <a:ext cx="1470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 Thin" panose="020B0604020202020204" charset="0"/>
              </a:rPr>
              <a:t>1950/60 (S.XX)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A53B282-BFEA-4ADE-8FAF-F99DF2962C43}"/>
              </a:ext>
            </a:extLst>
          </p:cNvPr>
          <p:cNvSpPr/>
          <p:nvPr/>
        </p:nvSpPr>
        <p:spPr>
          <a:xfrm>
            <a:off x="637309" y="546374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Automatització</a:t>
            </a:r>
            <a:r>
              <a:rPr lang="es-ES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de producció 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mitjançant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informática/robòtica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transports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FDBD8D1-3041-4406-97C7-6698DC78B8BD}"/>
              </a:ext>
            </a:extLst>
          </p:cNvPr>
          <p:cNvSpPr txBox="1"/>
          <p:nvPr/>
        </p:nvSpPr>
        <p:spPr>
          <a:xfrm>
            <a:off x="591521" y="803292"/>
            <a:ext cx="2239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1"/>
                </a:solidFill>
                <a:latin typeface="Raleway Thin" panose="020B0604020202020204" charset="0"/>
              </a:rPr>
              <a:t>E.E.U.U </a:t>
            </a:r>
            <a:r>
              <a:rPr lang="es-ES">
                <a:solidFill>
                  <a:schemeClr val="tx1"/>
                </a:solidFill>
                <a:latin typeface="Raleway Thin" panose="020B0604020202020204" charset="0"/>
                <a:sym typeface="Wingdings" panose="05000000000000000000" pitchFamily="2" charset="2"/>
              </a:rPr>
              <a:t></a:t>
            </a:r>
            <a:r>
              <a:rPr lang="es-ES">
                <a:solidFill>
                  <a:schemeClr val="accent1"/>
                </a:solidFill>
                <a:latin typeface="Raleway Thin" panose="020B0604020202020204" charset="0"/>
                <a:sym typeface="Wingdings" panose="05000000000000000000" pitchFamily="2" charset="2"/>
              </a:rPr>
              <a:t> resta del món</a:t>
            </a:r>
            <a:endParaRPr lang="es-ES">
              <a:solidFill>
                <a:schemeClr val="accent1"/>
              </a:solidFill>
              <a:latin typeface="Raleway Thin" panose="020B0604020202020204" charset="0"/>
            </a:endParaRPr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EDECEC1B-32AA-4930-B90A-D5EB967F9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126775"/>
              </p:ext>
            </p:extLst>
          </p:nvPr>
        </p:nvGraphicFramePr>
        <p:xfrm>
          <a:off x="637309" y="1126495"/>
          <a:ext cx="7899203" cy="30175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06782">
                  <a:extLst>
                    <a:ext uri="{9D8B030D-6E8A-4147-A177-3AD203B41FA5}">
                      <a16:colId xmlns:a16="http://schemas.microsoft.com/office/drawing/2014/main" val="496434887"/>
                    </a:ext>
                  </a:extLst>
                </a:gridCol>
                <a:gridCol w="5592421">
                  <a:extLst>
                    <a:ext uri="{9D8B030D-6E8A-4147-A177-3AD203B41FA5}">
                      <a16:colId xmlns:a16="http://schemas.microsoft.com/office/drawing/2014/main" val="38900329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ENERGIA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renovables i atómica (nuclear)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0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SECTORS INDUSTRIALS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informàtica, robòtica, transports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066935"/>
                  </a:ext>
                </a:extLst>
              </a:tr>
              <a:tr h="148615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INVENTS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latin typeface="Raleway" panose="020B0604020202020204" charset="0"/>
                        </a:rPr>
                        <a:t>avions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electrònica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informàtica i robòtica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plàstics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757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MODE DE PRODUCCIÓ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producció automatitzada en major quantitat i qualitat i </a:t>
                      </a:r>
                      <a:r>
                        <a:rPr lang="es-ES" b="1">
                          <a:latin typeface="Raleway" panose="020B0604020202020204" charset="0"/>
                        </a:rPr>
                        <a:t>postfordisme</a:t>
                      </a:r>
                      <a:endParaRPr lang="es-ES">
                        <a:latin typeface="Raleway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357941"/>
                  </a:ext>
                </a:extLst>
              </a:tr>
              <a:tr h="32200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CONSEQÜÈNCIES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competència mondial 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 publicitat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capacitat d’innovació (materials, preus...)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menor mà d’obra (substitució treballadors)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globalització (comunicacions i transports) 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 deslocalització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236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49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4D77665-B1C3-4C77-B010-C3321B2E6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12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0FF28D2-B99C-4351-B385-F982DB71999A}"/>
              </a:ext>
            </a:extLst>
          </p:cNvPr>
          <p:cNvSpPr/>
          <p:nvPr/>
        </p:nvSpPr>
        <p:spPr>
          <a:xfrm>
            <a:off x="790382" y="477038"/>
            <a:ext cx="2132927" cy="4450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El postfordisme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1C72D66-42CE-4B7C-A35D-BCEAD434732C}"/>
              </a:ext>
            </a:extLst>
          </p:cNvPr>
          <p:cNvSpPr/>
          <p:nvPr/>
        </p:nvSpPr>
        <p:spPr>
          <a:xfrm>
            <a:off x="607488" y="1031283"/>
            <a:ext cx="8100094" cy="51349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43A35F6-35E1-411E-B89B-B6271AE42FEB}"/>
              </a:ext>
            </a:extLst>
          </p:cNvPr>
          <p:cNvSpPr/>
          <p:nvPr/>
        </p:nvSpPr>
        <p:spPr>
          <a:xfrm>
            <a:off x="630382" y="1031283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El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postfordisme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és el sistema millorat de l’antic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fordisme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la finalitat del qual és incloure la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automatització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(3ªR.I) als processos industrials i millorar les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condicions laborals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66DEE39-A6EA-4B2B-AE8D-DD23E4ECA9C4}"/>
              </a:ext>
            </a:extLst>
          </p:cNvPr>
          <p:cNvSpPr/>
          <p:nvPr/>
        </p:nvSpPr>
        <p:spPr>
          <a:xfrm>
            <a:off x="630382" y="1544782"/>
            <a:ext cx="80772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Clr>
                <a:schemeClr val="accent1"/>
              </a:buClr>
              <a:buFont typeface="Wingdings 3" panose="05040102010807070707" pitchFamily="18" charset="2"/>
              <a:buChar char="g"/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CONTRACTES DELS TREBALLADORS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rotació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de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tasques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regulen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els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contractes laborals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  <a:p>
            <a:pPr>
              <a:buClr>
                <a:schemeClr val="accent1"/>
              </a:buClr>
            </a:pP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  <a:p>
            <a:pPr marL="179388" indent="-179388">
              <a:buClr>
                <a:schemeClr val="accent1"/>
              </a:buClr>
              <a:buFont typeface="Wingdings 3" panose="05040102010807070707" pitchFamily="18" charset="2"/>
              <a:buChar char="g"/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PRODUCCIÓ GLOBALITZADA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: 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el procés de producció es pot repartir en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fàbriques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diferents llocs del món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  <a:p>
            <a:pPr>
              <a:buClr>
                <a:schemeClr val="accent1"/>
              </a:buClr>
            </a:pP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  <a:p>
            <a:pPr marL="179388" indent="-179388">
              <a:buClr>
                <a:schemeClr val="accent1"/>
              </a:buClr>
              <a:buFont typeface="Wingdings 3" panose="05040102010807070707" pitchFamily="18" charset="2"/>
              <a:buChar char="g"/>
            </a:pPr>
            <a:r>
              <a:rPr lang="es-ES" b="1" u="sng">
                <a:solidFill>
                  <a:schemeClr val="tx1"/>
                </a:solidFill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ELEMENTS PRODUÏTS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no hi ha producció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massiva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estandartizada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sinó que depén de la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demanda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,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modes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publicitat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207C294-5475-44AF-B060-BC83262CA355}"/>
              </a:ext>
            </a:extLst>
          </p:cNvPr>
          <p:cNvSpPr/>
          <p:nvPr/>
        </p:nvSpPr>
        <p:spPr>
          <a:xfrm>
            <a:off x="833479" y="3585272"/>
            <a:ext cx="6080695" cy="2266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490911B0-13B5-479D-B91A-D4DA186CF24B}"/>
              </a:ext>
            </a:extLst>
          </p:cNvPr>
          <p:cNvCxnSpPr/>
          <p:nvPr/>
        </p:nvCxnSpPr>
        <p:spPr>
          <a:xfrm>
            <a:off x="654053" y="3207328"/>
            <a:ext cx="805714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404FA618-088E-4AD5-B3C0-D56986CB6D07}"/>
              </a:ext>
            </a:extLst>
          </p:cNvPr>
          <p:cNvSpPr/>
          <p:nvPr/>
        </p:nvSpPr>
        <p:spPr>
          <a:xfrm>
            <a:off x="654053" y="3212723"/>
            <a:ext cx="3322202" cy="445077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accent1"/>
                </a:solidFill>
                <a:latin typeface="Raleway Thin" panose="020B0604020202020204" charset="0"/>
              </a:rPr>
              <a:t>Coordinació de treball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43B3476-1ADC-4CEC-A62A-3DF4743387C3}"/>
              </a:ext>
            </a:extLst>
          </p:cNvPr>
          <p:cNvSpPr txBox="1"/>
          <p:nvPr/>
        </p:nvSpPr>
        <p:spPr>
          <a:xfrm>
            <a:off x="790382" y="3549355"/>
            <a:ext cx="6157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El treball industrial requereix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coordinació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dels treballadors, que implica: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Divisió tècnica del treball: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forma de producció.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Divisió social del treball: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jerarquia de comandament.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74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4D77665-B1C3-4C77-B010-C3321B2E6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13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0FF28D2-B99C-4351-B385-F982DB71999A}"/>
              </a:ext>
            </a:extLst>
          </p:cNvPr>
          <p:cNvSpPr/>
          <p:nvPr/>
        </p:nvSpPr>
        <p:spPr>
          <a:xfrm>
            <a:off x="790382" y="477038"/>
            <a:ext cx="4903836" cy="4450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Localització i deslocalització industrial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0C5A0374-EFEC-44B0-B430-7BBA622B6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771992"/>
              </p:ext>
            </p:extLst>
          </p:nvPr>
        </p:nvGraphicFramePr>
        <p:xfrm>
          <a:off x="790382" y="996951"/>
          <a:ext cx="7814018" cy="2133600"/>
        </p:xfrm>
        <a:graphic>
          <a:graphicData uri="http://schemas.openxmlformats.org/drawingml/2006/table">
            <a:tbl>
              <a:tblPr firstRow="1" bandCol="1">
                <a:tableStyleId>{B301B821-A1FF-4177-AEE7-76D212191A09}</a:tableStyleId>
              </a:tblPr>
              <a:tblGrid>
                <a:gridCol w="3907009">
                  <a:extLst>
                    <a:ext uri="{9D8B030D-6E8A-4147-A177-3AD203B41FA5}">
                      <a16:colId xmlns:a16="http://schemas.microsoft.com/office/drawing/2014/main" val="3667706195"/>
                    </a:ext>
                  </a:extLst>
                </a:gridCol>
                <a:gridCol w="3907009">
                  <a:extLst>
                    <a:ext uri="{9D8B030D-6E8A-4147-A177-3AD203B41FA5}">
                      <a16:colId xmlns:a16="http://schemas.microsoft.com/office/drawing/2014/main" val="590213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FACTORS TRADICIONALS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FACTORS ACTUALS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608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terreny barat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terreny barat (països subdesenvolupats)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021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prop de matèries primeres i fonts d’energia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>
                        <a:latin typeface="Raleway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462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prop mà d’obra barata i consumidors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prop mà d’obra barata i consumidors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8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transports i xarxes socials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transports i xarxes socials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056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>
                        <a:latin typeface="Raleway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infraestructures i polígons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377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>
                        <a:latin typeface="Raleway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ajudes econòmiques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290277"/>
                  </a:ext>
                </a:extLst>
              </a:tr>
            </a:tbl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FE301876-511C-4358-919F-7E8C9CC3ED31}"/>
              </a:ext>
            </a:extLst>
          </p:cNvPr>
          <p:cNvSpPr/>
          <p:nvPr/>
        </p:nvSpPr>
        <p:spPr>
          <a:xfrm>
            <a:off x="790381" y="3585271"/>
            <a:ext cx="7335309" cy="44507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104757AD-DA8B-414B-AFA2-247C615020CA}"/>
              </a:ext>
            </a:extLst>
          </p:cNvPr>
          <p:cNvCxnSpPr/>
          <p:nvPr/>
        </p:nvCxnSpPr>
        <p:spPr>
          <a:xfrm>
            <a:off x="654053" y="3207328"/>
            <a:ext cx="805714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0F73A4F-A755-4E52-8B7F-0BC5E613CE0F}"/>
              </a:ext>
            </a:extLst>
          </p:cNvPr>
          <p:cNvSpPr/>
          <p:nvPr/>
        </p:nvSpPr>
        <p:spPr>
          <a:xfrm>
            <a:off x="654052" y="3212723"/>
            <a:ext cx="4756147" cy="445077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accent1"/>
                </a:solidFill>
                <a:latin typeface="Raleway Thin" panose="020B0604020202020204" charset="0"/>
              </a:rPr>
              <a:t>Concentració d’empreses industrials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B2A3997-B6B2-4DA1-BF67-9F4BF3169CD6}"/>
              </a:ext>
            </a:extLst>
          </p:cNvPr>
          <p:cNvSpPr txBox="1"/>
          <p:nvPr/>
        </p:nvSpPr>
        <p:spPr>
          <a:xfrm>
            <a:off x="790382" y="3556895"/>
            <a:ext cx="781401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La complexitat dels processos industrials va requerir dividir-los en diferents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empreses especialitzades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concentrades (unides) de manera:</a:t>
            </a:r>
          </a:p>
          <a:p>
            <a:pPr>
              <a:buClr>
                <a:schemeClr val="accent1"/>
              </a:buClr>
            </a:pPr>
            <a:endParaRPr lang="es-ES" sz="100">
              <a:solidFill>
                <a:schemeClr val="tx1"/>
              </a:solidFill>
              <a:latin typeface="Raleway" panose="020B0604020202020204" charset="0"/>
            </a:endParaRP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Horitzontal: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empreses d’un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mateix sector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encarregades de la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mateixa fase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del procés.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Vertical: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empreses d’un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mateix sector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encarregades de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diferents fases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del procés.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437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F7EEF4AE-B907-46E9-BEB9-2818985AB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14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46DA211-8286-4B3F-BF04-74DB9903E6C2}"/>
              </a:ext>
            </a:extLst>
          </p:cNvPr>
          <p:cNvSpPr/>
          <p:nvPr/>
        </p:nvSpPr>
        <p:spPr>
          <a:xfrm>
            <a:off x="693400" y="503750"/>
            <a:ext cx="5236346" cy="2998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>
                <a:solidFill>
                  <a:schemeClr val="accent1"/>
                </a:solidFill>
                <a:latin typeface="Raleway Thin" panose="020B0604020202020204" charset="0"/>
              </a:rPr>
              <a:t>Deslocalització, desconcentració, desestructuració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768F7D6-D673-46C6-B925-6EAD4B22740D}"/>
              </a:ext>
            </a:extLst>
          </p:cNvPr>
          <p:cNvSpPr/>
          <p:nvPr/>
        </p:nvSpPr>
        <p:spPr>
          <a:xfrm>
            <a:off x="670505" y="871955"/>
            <a:ext cx="7538313" cy="52322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3C54D4F-5357-4AE8-935A-59CEB0BE162C}"/>
              </a:ext>
            </a:extLst>
          </p:cNvPr>
          <p:cNvSpPr/>
          <p:nvPr/>
        </p:nvSpPr>
        <p:spPr>
          <a:xfrm>
            <a:off x="693400" y="871955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La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deslocalització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és un procés basat en el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canvi d’ubicació</a:t>
            </a:r>
            <a:r>
              <a:rPr lang="es-ES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 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de les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fàbriques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de països desenvolupats als subdesenvolupats per: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7BF31E3-4E58-4032-8CC0-7F6A8824B35C}"/>
              </a:ext>
            </a:extLst>
          </p:cNvPr>
          <p:cNvSpPr txBox="1"/>
          <p:nvPr/>
        </p:nvSpPr>
        <p:spPr>
          <a:xfrm>
            <a:off x="693400" y="1395175"/>
            <a:ext cx="470032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Mà d’obra barata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Matèries primeres barates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No hi ha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restriccions per la contaminació ambiental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No hi ha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lleis de regulació laboral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Impostos inferiors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8005D28-1F72-41E8-B00C-C169D569C352}"/>
              </a:ext>
            </a:extLst>
          </p:cNvPr>
          <p:cNvCxnSpPr/>
          <p:nvPr/>
        </p:nvCxnSpPr>
        <p:spPr>
          <a:xfrm>
            <a:off x="581891" y="2627168"/>
            <a:ext cx="0" cy="2684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24EE4E1-602D-4B7F-B149-42E48051CC4A}"/>
              </a:ext>
            </a:extLst>
          </p:cNvPr>
          <p:cNvCxnSpPr>
            <a:cxnSpLocks/>
          </p:cNvCxnSpPr>
          <p:nvPr/>
        </p:nvCxnSpPr>
        <p:spPr>
          <a:xfrm flipH="1">
            <a:off x="568037" y="2627168"/>
            <a:ext cx="4017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3680DFC-7719-4373-BB9E-AC1E5DE7BABE}"/>
              </a:ext>
            </a:extLst>
          </p:cNvPr>
          <p:cNvSpPr/>
          <p:nvPr/>
        </p:nvSpPr>
        <p:spPr>
          <a:xfrm>
            <a:off x="595746" y="2633990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No obstant, la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sede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o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central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de l’empresa es troba encara al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lloc d’origen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65CA0C-189A-4A8B-9EAE-0FCD52C0944E}"/>
              </a:ext>
            </a:extLst>
          </p:cNvPr>
          <p:cNvSpPr/>
          <p:nvPr/>
        </p:nvSpPr>
        <p:spPr>
          <a:xfrm>
            <a:off x="531085" y="2865407"/>
            <a:ext cx="5107715" cy="445077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accent1"/>
                </a:solidFill>
                <a:latin typeface="Raleway Thin" panose="020B0604020202020204" charset="0"/>
              </a:rPr>
              <a:t>Conseqüències i problemes al 3er món</a:t>
            </a:r>
          </a:p>
        </p:txBody>
      </p:sp>
      <p:sp>
        <p:nvSpPr>
          <p:cNvPr id="13" name="Abrir llave 12">
            <a:extLst>
              <a:ext uri="{FF2B5EF4-FFF2-40B4-BE49-F238E27FC236}">
                <a16:creationId xmlns:a16="http://schemas.microsoft.com/office/drawing/2014/main" id="{621C0CC4-8D4B-4ADD-81D0-FE2233666318}"/>
              </a:ext>
            </a:extLst>
          </p:cNvPr>
          <p:cNvSpPr/>
          <p:nvPr/>
        </p:nvSpPr>
        <p:spPr>
          <a:xfrm rot="10800000">
            <a:off x="5287232" y="1423710"/>
            <a:ext cx="129389" cy="104601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F90E055-E6C5-428B-95B6-06C7571E01FA}"/>
              </a:ext>
            </a:extLst>
          </p:cNvPr>
          <p:cNvSpPr/>
          <p:nvPr/>
        </p:nvSpPr>
        <p:spPr>
          <a:xfrm>
            <a:off x="5416621" y="1717571"/>
            <a:ext cx="1073727" cy="445077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accent1"/>
                </a:solidFill>
                <a:latin typeface="Raleway Thin" panose="020B0604020202020204" charset="0"/>
              </a:rPr>
              <a:t>Causes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CACC3C8-5D0C-4ECE-81FC-E1D92E15590D}"/>
              </a:ext>
            </a:extLst>
          </p:cNvPr>
          <p:cNvSpPr txBox="1"/>
          <p:nvPr/>
        </p:nvSpPr>
        <p:spPr>
          <a:xfrm>
            <a:off x="670505" y="3234124"/>
            <a:ext cx="793389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latin typeface="Raleway" panose="020B0604020202020204" charset="0"/>
              </a:rPr>
              <a:t>Explotació laboral.</a:t>
            </a:r>
          </a:p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latin typeface="Raleway" panose="020B0604020202020204" charset="0"/>
              </a:rPr>
              <a:t>Treball infantil.</a:t>
            </a:r>
          </a:p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latin typeface="Raleway" panose="020B0604020202020204" charset="0"/>
              </a:rPr>
              <a:t>Males condicions</a:t>
            </a:r>
            <a:r>
              <a:rPr lang="es-ES">
                <a:latin typeface="Raleway" panose="020B0604020202020204" charset="0"/>
              </a:rPr>
              <a:t> a les </a:t>
            </a:r>
            <a:r>
              <a:rPr lang="es-ES" b="1">
                <a:latin typeface="Raleway" panose="020B0604020202020204" charset="0"/>
              </a:rPr>
              <a:t>fàbriques</a:t>
            </a:r>
            <a:r>
              <a:rPr lang="es-ES">
                <a:latin typeface="Raleway" panose="020B0604020202020204" charset="0"/>
              </a:rPr>
              <a:t> (seguretat, ventilació...)</a:t>
            </a:r>
            <a:r>
              <a:rPr lang="es-ES" b="1">
                <a:latin typeface="Raleway" panose="020B0604020202020204" charset="0"/>
              </a:rPr>
              <a:t>.</a:t>
            </a:r>
          </a:p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latin typeface="Raleway" panose="020B0604020202020204" charset="0"/>
              </a:rPr>
              <a:t>Pobresa</a:t>
            </a:r>
            <a:r>
              <a:rPr lang="es-ES">
                <a:latin typeface="Raleway" panose="020B0604020202020204" charset="0"/>
              </a:rPr>
              <a:t> (salaris baixos).</a:t>
            </a:r>
          </a:p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latin typeface="Raleway" panose="020B0604020202020204" charset="0"/>
              </a:rPr>
              <a:t>Contaminació</a:t>
            </a:r>
            <a:r>
              <a:rPr lang="es-ES">
                <a:latin typeface="Raleway" panose="020B0604020202020204" charset="0"/>
              </a:rPr>
              <a:t> (no hi ha regulacions mediambientals).</a:t>
            </a:r>
          </a:p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es-ES">
                <a:latin typeface="Raleway" panose="020B0604020202020204" charset="0"/>
              </a:rPr>
              <a:t>Es perd </a:t>
            </a:r>
            <a:r>
              <a:rPr lang="es-ES" b="1">
                <a:latin typeface="Raleway" panose="020B0604020202020204" charset="0"/>
              </a:rPr>
              <a:t>teixit industrial</a:t>
            </a:r>
            <a:r>
              <a:rPr lang="es-ES">
                <a:latin typeface="Raleway" panose="020B0604020202020204" charset="0"/>
              </a:rPr>
              <a:t> als </a:t>
            </a:r>
            <a:r>
              <a:rPr lang="es-ES" b="1">
                <a:latin typeface="Raleway" panose="020B0604020202020204" charset="0"/>
              </a:rPr>
              <a:t>països desenvolupats</a:t>
            </a:r>
            <a:r>
              <a:rPr lang="es-ES">
                <a:latin typeface="Raleway" panose="020B0604020202020204" charset="0"/>
              </a:rPr>
              <a:t>.</a:t>
            </a:r>
          </a:p>
          <a:p>
            <a:pPr marL="342900" indent="-342900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latin typeface="Raleway" panose="020B0604020202020204" charset="0"/>
              </a:rPr>
              <a:t>Esperança de vida</a:t>
            </a:r>
            <a:r>
              <a:rPr lang="es-ES">
                <a:latin typeface="Raleway" panose="020B0604020202020204" charset="0"/>
              </a:rPr>
              <a:t> molt </a:t>
            </a:r>
            <a:r>
              <a:rPr lang="es-ES" b="1">
                <a:latin typeface="Raleway" panose="020B0604020202020204" charset="0"/>
              </a:rPr>
              <a:t>baixa</a:t>
            </a:r>
            <a:r>
              <a:rPr lang="es-ES">
                <a:latin typeface="Raleway" panose="020B0604020202020204" charset="0"/>
              </a:rPr>
              <a:t> (condicions </a:t>
            </a:r>
            <a:r>
              <a:rPr lang="es-ES" u="sng">
                <a:latin typeface="Raleway" panose="020B0604020202020204" charset="0"/>
              </a:rPr>
              <a:t>perjudicants</a:t>
            </a:r>
            <a:r>
              <a:rPr lang="es-ES">
                <a:latin typeface="Raleway" panose="020B0604020202020204" charset="0"/>
              </a:rPr>
              <a:t>).</a:t>
            </a:r>
            <a:endParaRPr lang="es-ES" b="1"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48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87F15C4-0315-4048-91F9-766138553E51}"/>
              </a:ext>
            </a:extLst>
          </p:cNvPr>
          <p:cNvSpPr/>
          <p:nvPr/>
        </p:nvSpPr>
        <p:spPr>
          <a:xfrm>
            <a:off x="614415" y="546374"/>
            <a:ext cx="8077200" cy="30777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39AC9A5-DE69-4CBC-8CCB-A17FCAAC64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15</a:t>
            </a:fld>
            <a:endParaRPr lang="es-ES"/>
          </a:p>
        </p:txBody>
      </p:sp>
      <p:sp>
        <p:nvSpPr>
          <p:cNvPr id="3" name="Google Shape;71;p14">
            <a:extLst>
              <a:ext uri="{FF2B5EF4-FFF2-40B4-BE49-F238E27FC236}">
                <a16:creationId xmlns:a16="http://schemas.microsoft.com/office/drawing/2014/main" id="{A56AEAF6-5FB9-4ED3-8ABF-BECA3F390A87}"/>
              </a:ext>
            </a:extLst>
          </p:cNvPr>
          <p:cNvSpPr txBox="1">
            <a:spLocks/>
          </p:cNvSpPr>
          <p:nvPr/>
        </p:nvSpPr>
        <p:spPr>
          <a:xfrm>
            <a:off x="755746" y="-155469"/>
            <a:ext cx="6866100" cy="598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tabLst>
                <a:tab pos="450850" algn="l"/>
              </a:tabLst>
            </a:pPr>
            <a:r>
              <a:rPr lang="es-ES" sz="3200">
                <a:solidFill>
                  <a:schemeClr val="accent1"/>
                </a:solidFill>
                <a:latin typeface="Raleway Thin" panose="020B0604020202020204" charset="0"/>
              </a:rPr>
              <a:t>Quarta revolució industrial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6B8F870-D730-4D89-987C-D46086FCAC57}"/>
              </a:ext>
            </a:extLst>
          </p:cNvPr>
          <p:cNvSpPr txBox="1"/>
          <p:nvPr/>
        </p:nvSpPr>
        <p:spPr>
          <a:xfrm>
            <a:off x="1484006" y="799066"/>
            <a:ext cx="1475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 Thin" panose="020B0604020202020204" charset="0"/>
              </a:rPr>
              <a:t>2000 endavant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A53B282-BFEA-4ADE-8FAF-F99DF2962C43}"/>
              </a:ext>
            </a:extLst>
          </p:cNvPr>
          <p:cNvSpPr/>
          <p:nvPr/>
        </p:nvSpPr>
        <p:spPr>
          <a:xfrm>
            <a:off x="637309" y="546374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Producció basada en l’ús de sistemes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físics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,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digitals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biològics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interconectats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FDBD8D1-3041-4406-97C7-6698DC78B8BD}"/>
              </a:ext>
            </a:extLst>
          </p:cNvPr>
          <p:cNvSpPr txBox="1"/>
          <p:nvPr/>
        </p:nvSpPr>
        <p:spPr>
          <a:xfrm>
            <a:off x="695430" y="803290"/>
            <a:ext cx="891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1"/>
                </a:solidFill>
                <a:latin typeface="Raleway Thin" panose="020B0604020202020204" charset="0"/>
              </a:rPr>
              <a:t>mondial</a:t>
            </a:r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EDECEC1B-32AA-4930-B90A-D5EB967F9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89397"/>
              </p:ext>
            </p:extLst>
          </p:nvPr>
        </p:nvGraphicFramePr>
        <p:xfrm>
          <a:off x="637309" y="1126495"/>
          <a:ext cx="7899203" cy="15544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06782">
                  <a:extLst>
                    <a:ext uri="{9D8B030D-6E8A-4147-A177-3AD203B41FA5}">
                      <a16:colId xmlns:a16="http://schemas.microsoft.com/office/drawing/2014/main" val="496434887"/>
                    </a:ext>
                  </a:extLst>
                </a:gridCol>
                <a:gridCol w="5592421">
                  <a:extLst>
                    <a:ext uri="{9D8B030D-6E8A-4147-A177-3AD203B41FA5}">
                      <a16:colId xmlns:a16="http://schemas.microsoft.com/office/drawing/2014/main" val="38900329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ENERGIA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renovables i electricitat aplicada als cotxes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0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SECTORS INDUSTRIALS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informàtica, ciències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066935"/>
                  </a:ext>
                </a:extLst>
              </a:tr>
              <a:tr h="148615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INVENTS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latin typeface="Raleway" panose="020B0604020202020204" charset="0"/>
                        </a:rPr>
                        <a:t>internet 5G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“la nube”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biotecnología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robòtica d’última generació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757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190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ángulo 58">
            <a:extLst>
              <a:ext uri="{FF2B5EF4-FFF2-40B4-BE49-F238E27FC236}">
                <a16:creationId xmlns:a16="http://schemas.microsoft.com/office/drawing/2014/main" id="{90A991C2-23C1-4CEB-8FDC-575A39DAFF9E}"/>
              </a:ext>
            </a:extLst>
          </p:cNvPr>
          <p:cNvSpPr/>
          <p:nvPr/>
        </p:nvSpPr>
        <p:spPr>
          <a:xfrm>
            <a:off x="4599540" y="3129947"/>
            <a:ext cx="2094154" cy="194224"/>
          </a:xfrm>
          <a:prstGeom prst="rect">
            <a:avLst/>
          </a:prstGeom>
          <a:solidFill>
            <a:schemeClr val="accent3">
              <a:lumMod val="60000"/>
              <a:lumOff val="40000"/>
              <a:alpha val="49804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F1B28D52-BA63-430B-87BF-C94E6F64A222}"/>
              </a:ext>
            </a:extLst>
          </p:cNvPr>
          <p:cNvSpPr/>
          <p:nvPr/>
        </p:nvSpPr>
        <p:spPr>
          <a:xfrm>
            <a:off x="4591602" y="2708334"/>
            <a:ext cx="1297446" cy="194224"/>
          </a:xfrm>
          <a:prstGeom prst="rect">
            <a:avLst/>
          </a:prstGeom>
          <a:solidFill>
            <a:srgbClr val="99FF99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93BDA496-3DD5-49B0-B5C1-6B17AE07551C}"/>
              </a:ext>
            </a:extLst>
          </p:cNvPr>
          <p:cNvSpPr/>
          <p:nvPr/>
        </p:nvSpPr>
        <p:spPr>
          <a:xfrm>
            <a:off x="4591602" y="2312932"/>
            <a:ext cx="1057620" cy="194223"/>
          </a:xfrm>
          <a:prstGeom prst="rect">
            <a:avLst/>
          </a:prstGeom>
          <a:solidFill>
            <a:schemeClr val="accent6">
              <a:lumMod val="40000"/>
              <a:lumOff val="60000"/>
              <a:alpha val="49804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75E24AC-CAD7-4973-9787-45EBD15A9E30}"/>
              </a:ext>
            </a:extLst>
          </p:cNvPr>
          <p:cNvSpPr/>
          <p:nvPr/>
        </p:nvSpPr>
        <p:spPr>
          <a:xfrm>
            <a:off x="4591602" y="2105673"/>
            <a:ext cx="1445326" cy="194224"/>
          </a:xfrm>
          <a:prstGeom prst="rect">
            <a:avLst/>
          </a:prstGeom>
          <a:solidFill>
            <a:srgbClr val="6699FF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39AC9A5-DE69-4CBC-8CCB-A17FCAAC64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16</a:t>
            </a:fld>
            <a:endParaRPr lang="es-ES"/>
          </a:p>
        </p:txBody>
      </p:sp>
      <p:sp>
        <p:nvSpPr>
          <p:cNvPr id="3" name="Google Shape;71;p14">
            <a:extLst>
              <a:ext uri="{FF2B5EF4-FFF2-40B4-BE49-F238E27FC236}">
                <a16:creationId xmlns:a16="http://schemas.microsoft.com/office/drawing/2014/main" id="{A56AEAF6-5FB9-4ED3-8ABF-BECA3F390A87}"/>
              </a:ext>
            </a:extLst>
          </p:cNvPr>
          <p:cNvSpPr txBox="1">
            <a:spLocks/>
          </p:cNvSpPr>
          <p:nvPr/>
        </p:nvSpPr>
        <p:spPr>
          <a:xfrm>
            <a:off x="755746" y="-155469"/>
            <a:ext cx="6866100" cy="598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tabLst>
                <a:tab pos="450850" algn="l"/>
              </a:tabLst>
            </a:pPr>
            <a:r>
              <a:rPr lang="es-ES" sz="3200">
                <a:solidFill>
                  <a:schemeClr val="accent1"/>
                </a:solidFill>
                <a:latin typeface="Raleway Thin" panose="020B0604020202020204" charset="0"/>
              </a:rPr>
              <a:t>La indústria a Espanya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08BB450-B2D9-4215-AB7B-E9967E22B91E}"/>
              </a:ext>
            </a:extLst>
          </p:cNvPr>
          <p:cNvSpPr/>
          <p:nvPr/>
        </p:nvSpPr>
        <p:spPr>
          <a:xfrm>
            <a:off x="799064" y="597233"/>
            <a:ext cx="1405563" cy="4450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HISTÒRIA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D461270E-B51C-4B77-8A30-494C9137652D}"/>
              </a:ext>
            </a:extLst>
          </p:cNvPr>
          <p:cNvCxnSpPr>
            <a:cxnSpLocks/>
          </p:cNvCxnSpPr>
          <p:nvPr/>
        </p:nvCxnSpPr>
        <p:spPr>
          <a:xfrm>
            <a:off x="2274552" y="602672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DCD45BDA-25A9-494E-B0EA-24AA9F0367AA}"/>
              </a:ext>
            </a:extLst>
          </p:cNvPr>
          <p:cNvCxnSpPr>
            <a:cxnSpLocks/>
          </p:cNvCxnSpPr>
          <p:nvPr/>
        </p:nvCxnSpPr>
        <p:spPr>
          <a:xfrm>
            <a:off x="2285999" y="834446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34CE480-41D4-48D4-B648-DB41FE295ACB}"/>
              </a:ext>
            </a:extLst>
          </p:cNvPr>
          <p:cNvSpPr txBox="1"/>
          <p:nvPr/>
        </p:nvSpPr>
        <p:spPr>
          <a:xfrm>
            <a:off x="2359939" y="443345"/>
            <a:ext cx="5282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INICI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s.XIX      endarreriment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respecte altres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països europeus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A3E70C88-EF8B-4556-A8A7-2A3BF28590A1}"/>
              </a:ext>
            </a:extLst>
          </p:cNvPr>
          <p:cNvCxnSpPr>
            <a:cxnSpLocks/>
          </p:cNvCxnSpPr>
          <p:nvPr/>
        </p:nvCxnSpPr>
        <p:spPr>
          <a:xfrm>
            <a:off x="3341986" y="597233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3C04401-9E4D-4087-B57F-3B34E36F4317}"/>
              </a:ext>
            </a:extLst>
          </p:cNvPr>
          <p:cNvSpPr txBox="1"/>
          <p:nvPr/>
        </p:nvSpPr>
        <p:spPr>
          <a:xfrm>
            <a:off x="2359939" y="680557"/>
            <a:ext cx="6420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a partir de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1950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   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vertader creixement industrial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(fins aleshores, era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rural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).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9D69CA16-B169-4FE1-877D-265C26F6E285}"/>
              </a:ext>
            </a:extLst>
          </p:cNvPr>
          <p:cNvCxnSpPr>
            <a:cxnSpLocks/>
          </p:cNvCxnSpPr>
          <p:nvPr/>
        </p:nvCxnSpPr>
        <p:spPr>
          <a:xfrm>
            <a:off x="3778404" y="848299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81AA845-7F4A-4F0A-BDA5-47557FE4DEEB}"/>
              </a:ext>
            </a:extLst>
          </p:cNvPr>
          <p:cNvSpPr txBox="1"/>
          <p:nvPr/>
        </p:nvSpPr>
        <p:spPr>
          <a:xfrm>
            <a:off x="2359939" y="911389"/>
            <a:ext cx="6636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actualment    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país industrialitzat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però amb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problemes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per   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globalització</a:t>
            </a:r>
          </a:p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                                                                                                                     deslocalització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C53C050C-D0F2-4F8B-B90C-ED1DE66C4422}"/>
              </a:ext>
            </a:extLst>
          </p:cNvPr>
          <p:cNvCxnSpPr>
            <a:cxnSpLocks/>
          </p:cNvCxnSpPr>
          <p:nvPr/>
        </p:nvCxnSpPr>
        <p:spPr>
          <a:xfrm>
            <a:off x="3437488" y="1076899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034B5467-5652-45EA-B6B0-3953EFA425ED}"/>
              </a:ext>
            </a:extLst>
          </p:cNvPr>
          <p:cNvCxnSpPr>
            <a:cxnSpLocks/>
          </p:cNvCxnSpPr>
          <p:nvPr/>
        </p:nvCxnSpPr>
        <p:spPr>
          <a:xfrm>
            <a:off x="2296114" y="1083826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AFC0DBE2-60D1-4901-80B3-29B54CD80191}"/>
              </a:ext>
            </a:extLst>
          </p:cNvPr>
          <p:cNvCxnSpPr>
            <a:cxnSpLocks/>
          </p:cNvCxnSpPr>
          <p:nvPr/>
        </p:nvCxnSpPr>
        <p:spPr>
          <a:xfrm>
            <a:off x="7318240" y="1076899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05618EE5-1BAD-497E-A686-E1C0709D54A1}"/>
              </a:ext>
            </a:extLst>
          </p:cNvPr>
          <p:cNvCxnSpPr>
            <a:cxnSpLocks/>
          </p:cNvCxnSpPr>
          <p:nvPr/>
        </p:nvCxnSpPr>
        <p:spPr>
          <a:xfrm>
            <a:off x="7318240" y="1257008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ángulo 24">
            <a:extLst>
              <a:ext uri="{FF2B5EF4-FFF2-40B4-BE49-F238E27FC236}">
                <a16:creationId xmlns:a16="http://schemas.microsoft.com/office/drawing/2014/main" id="{4A3668E7-DB47-43BB-A06B-902FC0FA8DEF}"/>
              </a:ext>
            </a:extLst>
          </p:cNvPr>
          <p:cNvSpPr/>
          <p:nvPr/>
        </p:nvSpPr>
        <p:spPr>
          <a:xfrm>
            <a:off x="542755" y="1472776"/>
            <a:ext cx="2082681" cy="59881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LOCALITZACIÓ INDUSTRIAL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A9D5805-62ED-4B8C-8000-5CA298ADD79B}"/>
              </a:ext>
            </a:extLst>
          </p:cNvPr>
          <p:cNvSpPr txBox="1"/>
          <p:nvPr/>
        </p:nvSpPr>
        <p:spPr>
          <a:xfrm>
            <a:off x="433741" y="2016876"/>
            <a:ext cx="2300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genera molts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desequilibris territorials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ABB145D1-CAEF-4852-A80E-13A58BA09B59}"/>
              </a:ext>
            </a:extLst>
          </p:cNvPr>
          <p:cNvCxnSpPr>
            <a:cxnSpLocks/>
          </p:cNvCxnSpPr>
          <p:nvPr/>
        </p:nvCxnSpPr>
        <p:spPr>
          <a:xfrm>
            <a:off x="2734448" y="1582057"/>
            <a:ext cx="22816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74D868A8-8B51-47FD-925A-60DB43BB024F}"/>
              </a:ext>
            </a:extLst>
          </p:cNvPr>
          <p:cNvCxnSpPr>
            <a:cxnSpLocks/>
          </p:cNvCxnSpPr>
          <p:nvPr/>
        </p:nvCxnSpPr>
        <p:spPr>
          <a:xfrm>
            <a:off x="2725228" y="2202374"/>
            <a:ext cx="22816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B8E9D7B-C475-45B6-8226-EA1C6E87F8D1}"/>
              </a:ext>
            </a:extLst>
          </p:cNvPr>
          <p:cNvSpPr txBox="1"/>
          <p:nvPr/>
        </p:nvSpPr>
        <p:spPr>
          <a:xfrm>
            <a:off x="2912735" y="1412807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eixos industrials</a:t>
            </a: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8EF42671-9340-4991-BA70-B08AFBD4B43D}"/>
              </a:ext>
            </a:extLst>
          </p:cNvPr>
          <p:cNvCxnSpPr>
            <a:cxnSpLocks/>
          </p:cNvCxnSpPr>
          <p:nvPr/>
        </p:nvCxnSpPr>
        <p:spPr>
          <a:xfrm>
            <a:off x="4424120" y="1592154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0DA7C784-8AC1-468E-A7CE-53DFBA29FBB6}"/>
              </a:ext>
            </a:extLst>
          </p:cNvPr>
          <p:cNvCxnSpPr>
            <a:cxnSpLocks/>
          </p:cNvCxnSpPr>
          <p:nvPr/>
        </p:nvCxnSpPr>
        <p:spPr>
          <a:xfrm>
            <a:off x="4424120" y="1787667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B738E86-5D5C-4DC3-AAB7-2E2BF8297E18}"/>
              </a:ext>
            </a:extLst>
          </p:cNvPr>
          <p:cNvSpPr txBox="1"/>
          <p:nvPr/>
        </p:nvSpPr>
        <p:spPr>
          <a:xfrm>
            <a:off x="4507247" y="1431422"/>
            <a:ext cx="3264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Vall de l’Ebre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(País Vasc – Catalunya)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5648A825-31EA-46E1-B6CB-7583BAC5BA24}"/>
              </a:ext>
            </a:extLst>
          </p:cNvPr>
          <p:cNvSpPr txBox="1"/>
          <p:nvPr/>
        </p:nvSpPr>
        <p:spPr>
          <a:xfrm>
            <a:off x="4507247" y="1635316"/>
            <a:ext cx="3212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del Mediterrani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(Múrcia – Catalunya)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EA9EA98D-72AA-4C48-BD00-377ED768D966}"/>
              </a:ext>
            </a:extLst>
          </p:cNvPr>
          <p:cNvCxnSpPr>
            <a:cxnSpLocks/>
          </p:cNvCxnSpPr>
          <p:nvPr/>
        </p:nvCxnSpPr>
        <p:spPr>
          <a:xfrm>
            <a:off x="7664486" y="1787667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8DF9A63A-D8C5-4D64-9112-E1DEBFFE7859}"/>
              </a:ext>
            </a:extLst>
          </p:cNvPr>
          <p:cNvSpPr txBox="1"/>
          <p:nvPr/>
        </p:nvSpPr>
        <p:spPr>
          <a:xfrm>
            <a:off x="7738426" y="1635316"/>
            <a:ext cx="1066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>
                <a:solidFill>
                  <a:schemeClr val="tx1"/>
                </a:solidFill>
                <a:latin typeface="Raleway" panose="020B0604020202020204" charset="0"/>
              </a:rPr>
              <a:t>conecta amb Europa per França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A8B1D66E-BDAD-4006-AD01-FB64B76F2779}"/>
              </a:ext>
            </a:extLst>
          </p:cNvPr>
          <p:cNvSpPr txBox="1"/>
          <p:nvPr/>
        </p:nvSpPr>
        <p:spPr>
          <a:xfrm>
            <a:off x="2912735" y="2031720"/>
            <a:ext cx="1604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àrees industrials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8A6CF226-3DE0-4B3C-AE6D-6AB999D7403B}"/>
              </a:ext>
            </a:extLst>
          </p:cNvPr>
          <p:cNvCxnSpPr>
            <a:cxnSpLocks/>
          </p:cNvCxnSpPr>
          <p:nvPr/>
        </p:nvCxnSpPr>
        <p:spPr>
          <a:xfrm>
            <a:off x="4434535" y="2197918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953B3D47-A1EC-49DF-999B-61CE03BC93FA}"/>
              </a:ext>
            </a:extLst>
          </p:cNvPr>
          <p:cNvCxnSpPr>
            <a:cxnSpLocks/>
          </p:cNvCxnSpPr>
          <p:nvPr/>
        </p:nvCxnSpPr>
        <p:spPr>
          <a:xfrm>
            <a:off x="4443722" y="2394969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78F055BF-E648-471A-942E-E5BCE1B13AC8}"/>
              </a:ext>
            </a:extLst>
          </p:cNvPr>
          <p:cNvCxnSpPr>
            <a:cxnSpLocks/>
          </p:cNvCxnSpPr>
          <p:nvPr/>
        </p:nvCxnSpPr>
        <p:spPr>
          <a:xfrm>
            <a:off x="4434163" y="2812541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CA2DDEA5-F7D2-42B3-B1D0-E5E1679AE6D1}"/>
              </a:ext>
            </a:extLst>
          </p:cNvPr>
          <p:cNvCxnSpPr>
            <a:cxnSpLocks/>
          </p:cNvCxnSpPr>
          <p:nvPr/>
        </p:nvCxnSpPr>
        <p:spPr>
          <a:xfrm>
            <a:off x="4434163" y="3227172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CuadroTexto 42">
            <a:extLst>
              <a:ext uri="{FF2B5EF4-FFF2-40B4-BE49-F238E27FC236}">
                <a16:creationId xmlns:a16="http://schemas.microsoft.com/office/drawing/2014/main" id="{50C88951-CC23-4BF7-9BB1-9163D3B30783}"/>
              </a:ext>
            </a:extLst>
          </p:cNvPr>
          <p:cNvSpPr txBox="1"/>
          <p:nvPr/>
        </p:nvSpPr>
        <p:spPr>
          <a:xfrm>
            <a:off x="4521885" y="2031720"/>
            <a:ext cx="3385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desenvolupades     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Madrid i Barcelona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75949DBB-7010-46A9-9903-A64EDB9ABEFD}"/>
              </a:ext>
            </a:extLst>
          </p:cNvPr>
          <p:cNvSpPr txBox="1"/>
          <p:nvPr/>
        </p:nvSpPr>
        <p:spPr>
          <a:xfrm>
            <a:off x="4517662" y="2232389"/>
            <a:ext cx="4192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en expansió     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resta de Catalunya, València, Múrcia, part d’Aragó, La Rioja i Navarra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42178DD-384A-4664-8873-A0F7B685129E}"/>
              </a:ext>
            </a:extLst>
          </p:cNvPr>
          <p:cNvSpPr txBox="1"/>
          <p:nvPr/>
        </p:nvSpPr>
        <p:spPr>
          <a:xfrm>
            <a:off x="4507247" y="2646908"/>
            <a:ext cx="4203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en decadència     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Galícia, Astúries, Cantàbria i País Vasc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50AF8892-CD28-4700-9E38-9777FE700D56}"/>
              </a:ext>
            </a:extLst>
          </p:cNvPr>
          <p:cNvSpPr txBox="1"/>
          <p:nvPr/>
        </p:nvSpPr>
        <p:spPr>
          <a:xfrm>
            <a:off x="4517662" y="3074151"/>
            <a:ext cx="4192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industrialització escassa     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les dues Castelles, Andalusia, Extremadura i les illes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B02A46E8-5119-4CBE-8206-05150BDB4123}"/>
              </a:ext>
            </a:extLst>
          </p:cNvPr>
          <p:cNvCxnSpPr>
            <a:cxnSpLocks/>
          </p:cNvCxnSpPr>
          <p:nvPr/>
        </p:nvCxnSpPr>
        <p:spPr>
          <a:xfrm>
            <a:off x="6048750" y="2190991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0768D08B-C1D9-471F-A85F-6DADFD42A1AD}"/>
              </a:ext>
            </a:extLst>
          </p:cNvPr>
          <p:cNvCxnSpPr>
            <a:cxnSpLocks/>
          </p:cNvCxnSpPr>
          <p:nvPr/>
        </p:nvCxnSpPr>
        <p:spPr>
          <a:xfrm>
            <a:off x="5649222" y="2388042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AD4876C3-1EFC-4072-8F1D-0183461371C9}"/>
              </a:ext>
            </a:extLst>
          </p:cNvPr>
          <p:cNvCxnSpPr>
            <a:cxnSpLocks/>
          </p:cNvCxnSpPr>
          <p:nvPr/>
        </p:nvCxnSpPr>
        <p:spPr>
          <a:xfrm>
            <a:off x="5889048" y="2805614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FC8A1F9E-431B-42B3-810F-99EEECFBD1BF}"/>
              </a:ext>
            </a:extLst>
          </p:cNvPr>
          <p:cNvCxnSpPr>
            <a:cxnSpLocks/>
          </p:cNvCxnSpPr>
          <p:nvPr/>
        </p:nvCxnSpPr>
        <p:spPr>
          <a:xfrm>
            <a:off x="6726719" y="3241351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7C56754-8913-43D6-A558-4AE6EE665208}"/>
              </a:ext>
            </a:extLst>
          </p:cNvPr>
          <p:cNvSpPr/>
          <p:nvPr/>
        </p:nvSpPr>
        <p:spPr>
          <a:xfrm>
            <a:off x="542755" y="2071588"/>
            <a:ext cx="2082681" cy="434812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7C8BD835-3FF8-4712-BC35-12705E879606}"/>
              </a:ext>
            </a:extLst>
          </p:cNvPr>
          <p:cNvSpPr/>
          <p:nvPr/>
        </p:nvSpPr>
        <p:spPr>
          <a:xfrm>
            <a:off x="584165" y="3660103"/>
            <a:ext cx="3521246" cy="9561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PROBLEMES I DIFICULTATS DE LA INDÚSTRIA ESPANYOLA</a:t>
            </a:r>
          </a:p>
        </p:txBody>
      </p: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CCB76526-FABC-47B0-96D9-CE4599310FDA}"/>
              </a:ext>
            </a:extLst>
          </p:cNvPr>
          <p:cNvCxnSpPr>
            <a:cxnSpLocks/>
          </p:cNvCxnSpPr>
          <p:nvPr/>
        </p:nvCxnSpPr>
        <p:spPr>
          <a:xfrm>
            <a:off x="4148104" y="3738042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AE41BB8A-7577-49B8-B1F1-FAB711D3DAE7}"/>
              </a:ext>
            </a:extLst>
          </p:cNvPr>
          <p:cNvSpPr txBox="1"/>
          <p:nvPr/>
        </p:nvSpPr>
        <p:spPr>
          <a:xfrm>
            <a:off x="4233491" y="3578715"/>
            <a:ext cx="46666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baixa productivitat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per l’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escassa inversió en ciència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escassa inversió en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ciències i tecnologia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escassa inversió en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R+D+I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  <a:p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competència extrangera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   països d’Àsia, E.E.U.U, UE...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C5433218-38B8-4BE0-8ECA-A44F492BC8CF}"/>
              </a:ext>
            </a:extLst>
          </p:cNvPr>
          <p:cNvCxnSpPr/>
          <p:nvPr/>
        </p:nvCxnSpPr>
        <p:spPr>
          <a:xfrm>
            <a:off x="433741" y="1434609"/>
            <a:ext cx="8276518" cy="0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91C0DA2E-6BE2-479C-ACB2-338D0ACA16A3}"/>
              </a:ext>
            </a:extLst>
          </p:cNvPr>
          <p:cNvCxnSpPr/>
          <p:nvPr/>
        </p:nvCxnSpPr>
        <p:spPr>
          <a:xfrm>
            <a:off x="443784" y="3578715"/>
            <a:ext cx="8276518" cy="0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6EF9AF7B-0BED-44B7-B573-4D07D69A083C}"/>
              </a:ext>
            </a:extLst>
          </p:cNvPr>
          <p:cNvCxnSpPr>
            <a:cxnSpLocks/>
          </p:cNvCxnSpPr>
          <p:nvPr/>
        </p:nvCxnSpPr>
        <p:spPr>
          <a:xfrm>
            <a:off x="6460873" y="4390701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4D87EC9C-343D-4336-970B-4948B6555493}"/>
              </a:ext>
            </a:extLst>
          </p:cNvPr>
          <p:cNvCxnSpPr>
            <a:cxnSpLocks/>
          </p:cNvCxnSpPr>
          <p:nvPr/>
        </p:nvCxnSpPr>
        <p:spPr>
          <a:xfrm>
            <a:off x="4159551" y="3953942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337B8ACC-D9C6-46D2-8CB7-F4DAEFE14877}"/>
              </a:ext>
            </a:extLst>
          </p:cNvPr>
          <p:cNvCxnSpPr>
            <a:cxnSpLocks/>
          </p:cNvCxnSpPr>
          <p:nvPr/>
        </p:nvCxnSpPr>
        <p:spPr>
          <a:xfrm>
            <a:off x="4152495" y="4166343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>
            <a:extLst>
              <a:ext uri="{FF2B5EF4-FFF2-40B4-BE49-F238E27FC236}">
                <a16:creationId xmlns:a16="http://schemas.microsoft.com/office/drawing/2014/main" id="{AF51955E-AA1A-4716-9BE5-A1B81B4962E2}"/>
              </a:ext>
            </a:extLst>
          </p:cNvPr>
          <p:cNvCxnSpPr>
            <a:cxnSpLocks/>
          </p:cNvCxnSpPr>
          <p:nvPr/>
        </p:nvCxnSpPr>
        <p:spPr>
          <a:xfrm>
            <a:off x="4163942" y="4382243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ángulo 82">
            <a:extLst>
              <a:ext uri="{FF2B5EF4-FFF2-40B4-BE49-F238E27FC236}">
                <a16:creationId xmlns:a16="http://schemas.microsoft.com/office/drawing/2014/main" id="{8F3A1470-CAD6-491B-BFEF-9E3950299718}"/>
              </a:ext>
            </a:extLst>
          </p:cNvPr>
          <p:cNvSpPr/>
          <p:nvPr/>
        </p:nvSpPr>
        <p:spPr>
          <a:xfrm>
            <a:off x="6036928" y="76614"/>
            <a:ext cx="3010185" cy="16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b="1">
                <a:latin typeface="Raleway" panose="020B0604020202020204" charset="0"/>
              </a:rPr>
              <a:t>R+D+I</a:t>
            </a:r>
            <a:r>
              <a:rPr lang="es-ES" sz="1000">
                <a:latin typeface="Raleway" panose="020B0604020202020204" charset="0"/>
              </a:rPr>
              <a:t> = Recerca + Desenvolupament + Innovació</a:t>
            </a:r>
          </a:p>
        </p:txBody>
      </p:sp>
    </p:spTree>
    <p:extLst>
      <p:ext uri="{BB962C8B-B14F-4D97-AF65-F5344CB8AC3E}">
        <p14:creationId xmlns:p14="http://schemas.microsoft.com/office/powerpoint/2010/main" val="321991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ángulo 65">
            <a:extLst>
              <a:ext uri="{FF2B5EF4-FFF2-40B4-BE49-F238E27FC236}">
                <a16:creationId xmlns:a16="http://schemas.microsoft.com/office/drawing/2014/main" id="{B23A9891-F089-457B-BA7F-F6E616739787}"/>
              </a:ext>
            </a:extLst>
          </p:cNvPr>
          <p:cNvSpPr/>
          <p:nvPr/>
        </p:nvSpPr>
        <p:spPr>
          <a:xfrm>
            <a:off x="2259895" y="1045136"/>
            <a:ext cx="1577168" cy="7619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  <a:latin typeface="Raleway Thin" panose="020B0604020202020204" charset="0"/>
              </a:rPr>
              <a:t>Organització de les empreses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974DE518-4452-4B0B-AF0A-9F542B144C4B}"/>
              </a:ext>
            </a:extLst>
          </p:cNvPr>
          <p:cNvSpPr/>
          <p:nvPr/>
        </p:nvSpPr>
        <p:spPr>
          <a:xfrm>
            <a:off x="741588" y="2400899"/>
            <a:ext cx="1495467" cy="525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  <a:latin typeface="Raleway Thin" panose="020B0604020202020204" charset="0"/>
              </a:rPr>
              <a:t>Tecnologia i ciència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71440897-A263-4527-9E97-216B3BAC128B}"/>
              </a:ext>
            </a:extLst>
          </p:cNvPr>
          <p:cNvSpPr/>
          <p:nvPr/>
        </p:nvSpPr>
        <p:spPr>
          <a:xfrm>
            <a:off x="3152382" y="3509707"/>
            <a:ext cx="976561" cy="5254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  <a:latin typeface="Raleway Thin" panose="020B0604020202020204" charset="0"/>
              </a:rPr>
              <a:t>Capital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E79A9202-38C3-484D-B8DD-AA745279A448}"/>
              </a:ext>
            </a:extLst>
          </p:cNvPr>
          <p:cNvSpPr/>
          <p:nvPr/>
        </p:nvSpPr>
        <p:spPr>
          <a:xfrm>
            <a:off x="5298692" y="3223777"/>
            <a:ext cx="1496963" cy="525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  <a:latin typeface="Raleway Thin" panose="020B0604020202020204" charset="0"/>
              </a:rPr>
              <a:t>Treball/mà d’obra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F529921-0E6C-42CD-97EF-9276D40CFCB0}"/>
              </a:ext>
            </a:extLst>
          </p:cNvPr>
          <p:cNvSpPr/>
          <p:nvPr/>
        </p:nvSpPr>
        <p:spPr>
          <a:xfrm>
            <a:off x="4952589" y="1533013"/>
            <a:ext cx="1337369" cy="525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  <a:latin typeface="Raleway Thin" panose="020B0604020202020204" charset="0"/>
              </a:rPr>
              <a:t>Matèries primeres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F259177-8E13-441D-8B11-FC1DB38FFD7F}"/>
              </a:ext>
            </a:extLst>
          </p:cNvPr>
          <p:cNvSpPr/>
          <p:nvPr/>
        </p:nvSpPr>
        <p:spPr>
          <a:xfrm>
            <a:off x="1233728" y="484228"/>
            <a:ext cx="7347133" cy="45328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755746" y="-155469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>
                <a:solidFill>
                  <a:schemeClr val="accent1"/>
                </a:solidFill>
              </a:rPr>
              <a:t>L’activitat industrial</a:t>
            </a:r>
            <a:endParaRPr sz="3200">
              <a:solidFill>
                <a:schemeClr val="accent1"/>
              </a:solidFill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1233728" y="358726"/>
            <a:ext cx="7536567" cy="6864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>
                <a:latin typeface="Raleway" panose="020B0604020202020204" charset="0"/>
              </a:rPr>
              <a:t>La indústria és el </a:t>
            </a:r>
            <a:r>
              <a:rPr lang="es-ES" sz="1200" b="1">
                <a:latin typeface="Raleway" panose="020B0604020202020204" charset="0"/>
              </a:rPr>
              <a:t>conjunt de processos</a:t>
            </a:r>
            <a:r>
              <a:rPr lang="es-ES" sz="1200">
                <a:latin typeface="Raleway" panose="020B0604020202020204" charset="0"/>
              </a:rPr>
              <a:t> necessaris per </a:t>
            </a:r>
            <a:r>
              <a:rPr lang="es-ES" sz="1200" b="1">
                <a:latin typeface="Raleway" panose="020B0604020202020204" charset="0"/>
              </a:rPr>
              <a:t>transformar matèries primeres</a:t>
            </a:r>
            <a:r>
              <a:rPr lang="es-ES" sz="1200">
                <a:latin typeface="Raleway" panose="020B0604020202020204" charset="0"/>
              </a:rPr>
              <a:t> en </a:t>
            </a:r>
            <a:r>
              <a:rPr lang="es-ES" sz="1200" b="1">
                <a:latin typeface="Raleway" panose="020B0604020202020204" charset="0"/>
              </a:rPr>
              <a:t>productes elaborats</a:t>
            </a:r>
            <a:r>
              <a:rPr lang="es-ES" sz="1200">
                <a:latin typeface="Raleway" panose="020B0604020202020204" charset="0"/>
              </a:rPr>
              <a:t> o semielaborats.</a:t>
            </a:r>
            <a:endParaRPr>
              <a:latin typeface="Raleway" panose="020B0604020202020204" charset="0"/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76" name="Google Shape;76;p14"/>
          <p:cNvGrpSpPr/>
          <p:nvPr/>
        </p:nvGrpSpPr>
        <p:grpSpPr>
          <a:xfrm>
            <a:off x="755746" y="484228"/>
            <a:ext cx="378970" cy="458675"/>
            <a:chOff x="584925" y="922575"/>
            <a:chExt cx="415200" cy="502525"/>
          </a:xfrm>
        </p:grpSpPr>
        <p:sp>
          <p:nvSpPr>
            <p:cNvPr id="77" name="Google Shape;77;p14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2E7FCA7E-A9F7-40F2-B40F-C50C7BB7A0F5}"/>
              </a:ext>
            </a:extLst>
          </p:cNvPr>
          <p:cNvSpPr/>
          <p:nvPr/>
        </p:nvSpPr>
        <p:spPr>
          <a:xfrm>
            <a:off x="2757054" y="2201141"/>
            <a:ext cx="2369128" cy="7412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Elements del procés industrial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660A52F9-CF3A-4467-B99B-B7D8CAA17A06}"/>
              </a:ext>
            </a:extLst>
          </p:cNvPr>
          <p:cNvCxnSpPr/>
          <p:nvPr/>
        </p:nvCxnSpPr>
        <p:spPr>
          <a:xfrm flipV="1">
            <a:off x="4371629" y="1814945"/>
            <a:ext cx="0" cy="386196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C5CD1836-436A-41CC-B41C-3581BDC3F962}"/>
              </a:ext>
            </a:extLst>
          </p:cNvPr>
          <p:cNvCxnSpPr>
            <a:cxnSpLocks/>
          </p:cNvCxnSpPr>
          <p:nvPr/>
        </p:nvCxnSpPr>
        <p:spPr>
          <a:xfrm>
            <a:off x="4350848" y="1814945"/>
            <a:ext cx="428971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2499D8A-C010-497E-AFCC-FD3967D88788}"/>
              </a:ext>
            </a:extLst>
          </p:cNvPr>
          <p:cNvSpPr/>
          <p:nvPr/>
        </p:nvSpPr>
        <p:spPr>
          <a:xfrm>
            <a:off x="4779819" y="1662549"/>
            <a:ext cx="345540" cy="3047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/>
              <a:t>1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EDD45BE1-5351-4894-96CA-75E6BF24A243}"/>
              </a:ext>
            </a:extLst>
          </p:cNvPr>
          <p:cNvCxnSpPr>
            <a:cxnSpLocks/>
          </p:cNvCxnSpPr>
          <p:nvPr/>
        </p:nvCxnSpPr>
        <p:spPr>
          <a:xfrm>
            <a:off x="5125359" y="2428875"/>
            <a:ext cx="346666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F73AC47-175E-423E-91CC-E33B22BB6690}"/>
              </a:ext>
            </a:extLst>
          </p:cNvPr>
          <p:cNvSpPr/>
          <p:nvPr/>
        </p:nvSpPr>
        <p:spPr>
          <a:xfrm>
            <a:off x="5644795" y="2142613"/>
            <a:ext cx="1337369" cy="525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accent1"/>
                </a:solidFill>
                <a:latin typeface="Raleway Thin" panose="020B0604020202020204" charset="0"/>
              </a:rPr>
              <a:t>Fonts d’energia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FA1EBA8-D5A2-4D6B-885C-348DA45DA6DC}"/>
              </a:ext>
            </a:extLst>
          </p:cNvPr>
          <p:cNvSpPr/>
          <p:nvPr/>
        </p:nvSpPr>
        <p:spPr>
          <a:xfrm>
            <a:off x="5472025" y="2272149"/>
            <a:ext cx="345540" cy="3047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/>
              <a:t>2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493DFE99-D487-4584-8FFC-BB01333D0D22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6982164" y="2142613"/>
            <a:ext cx="172770" cy="2629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327F6A9-5983-45B4-BCFB-DEE845AB4E76}"/>
              </a:ext>
            </a:extLst>
          </p:cNvPr>
          <p:cNvCxnSpPr>
            <a:stCxn id="25" idx="3"/>
          </p:cNvCxnSpPr>
          <p:nvPr/>
        </p:nvCxnSpPr>
        <p:spPr>
          <a:xfrm>
            <a:off x="6982164" y="2405542"/>
            <a:ext cx="172770" cy="2629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E1E8088-9A66-4F40-B531-5D1F1C62E6A6}"/>
              </a:ext>
            </a:extLst>
          </p:cNvPr>
          <p:cNvSpPr txBox="1"/>
          <p:nvPr/>
        </p:nvSpPr>
        <p:spPr>
          <a:xfrm>
            <a:off x="7108345" y="1988724"/>
            <a:ext cx="1369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RENOVABLES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336614DD-86C0-4459-8CDE-F8D819540673}"/>
              </a:ext>
            </a:extLst>
          </p:cNvPr>
          <p:cNvSpPr txBox="1"/>
          <p:nvPr/>
        </p:nvSpPr>
        <p:spPr>
          <a:xfrm>
            <a:off x="7108345" y="2509940"/>
            <a:ext cx="1685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NO RENOVABLES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1728C3F6-03EF-4CCF-AC46-9952BF784ACE}"/>
              </a:ext>
            </a:extLst>
          </p:cNvPr>
          <p:cNvSpPr txBox="1"/>
          <p:nvPr/>
        </p:nvSpPr>
        <p:spPr>
          <a:xfrm>
            <a:off x="7108345" y="2162934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solidFill>
                  <a:schemeClr val="tx1"/>
                </a:solidFill>
                <a:latin typeface="Raleway" panose="020B0604020202020204" charset="0"/>
              </a:rPr>
              <a:t>(no s’esgoten)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4DDDA05-B660-448E-8D91-E743B4D11C88}"/>
              </a:ext>
            </a:extLst>
          </p:cNvPr>
          <p:cNvSpPr txBox="1"/>
          <p:nvPr/>
        </p:nvSpPr>
        <p:spPr>
          <a:xfrm>
            <a:off x="7108345" y="2402780"/>
            <a:ext cx="8915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solidFill>
                  <a:schemeClr val="tx1"/>
                </a:solidFill>
                <a:latin typeface="Raleway" panose="020B0604020202020204" charset="0"/>
              </a:rPr>
              <a:t>(s’esgoten)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C5DD11F2-7B56-4713-93F3-90C3741BFEC5}"/>
              </a:ext>
            </a:extLst>
          </p:cNvPr>
          <p:cNvCxnSpPr>
            <a:cxnSpLocks/>
          </p:cNvCxnSpPr>
          <p:nvPr/>
        </p:nvCxnSpPr>
        <p:spPr>
          <a:xfrm flipV="1">
            <a:off x="4835757" y="2938027"/>
            <a:ext cx="0" cy="306532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06815EA0-BDB0-4B35-8778-984EBC321596}"/>
              </a:ext>
            </a:extLst>
          </p:cNvPr>
          <p:cNvCxnSpPr>
            <a:cxnSpLocks/>
          </p:cNvCxnSpPr>
          <p:nvPr/>
        </p:nvCxnSpPr>
        <p:spPr>
          <a:xfrm>
            <a:off x="4821903" y="3223777"/>
            <a:ext cx="346666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Rectángulo 40">
            <a:extLst>
              <a:ext uri="{FF2B5EF4-FFF2-40B4-BE49-F238E27FC236}">
                <a16:creationId xmlns:a16="http://schemas.microsoft.com/office/drawing/2014/main" id="{63680D0C-F844-41E3-8AD0-BF528A206CA0}"/>
              </a:ext>
            </a:extLst>
          </p:cNvPr>
          <p:cNvSpPr/>
          <p:nvPr/>
        </p:nvSpPr>
        <p:spPr>
          <a:xfrm>
            <a:off x="5168569" y="3075713"/>
            <a:ext cx="345540" cy="3047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/>
              <a:t>3</a:t>
            </a:r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08800E67-DF92-4534-8584-EB7988B000A2}"/>
              </a:ext>
            </a:extLst>
          </p:cNvPr>
          <p:cNvCxnSpPr>
            <a:cxnSpLocks/>
          </p:cNvCxnSpPr>
          <p:nvPr/>
        </p:nvCxnSpPr>
        <p:spPr>
          <a:xfrm flipV="1">
            <a:off x="6793142" y="3246778"/>
            <a:ext cx="172770" cy="2629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747A4177-2E0A-4D75-82E8-AB7AC9647672}"/>
              </a:ext>
            </a:extLst>
          </p:cNvPr>
          <p:cNvCxnSpPr/>
          <p:nvPr/>
        </p:nvCxnSpPr>
        <p:spPr>
          <a:xfrm>
            <a:off x="6793142" y="3509707"/>
            <a:ext cx="172770" cy="2629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4C0A855-24CE-4A19-84AA-293F41FBF393}"/>
              </a:ext>
            </a:extLst>
          </p:cNvPr>
          <p:cNvSpPr txBox="1"/>
          <p:nvPr/>
        </p:nvSpPr>
        <p:spPr>
          <a:xfrm>
            <a:off x="6919323" y="3092889"/>
            <a:ext cx="898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OBRERS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636E81BB-F41B-4E2A-8E67-B313C130DF67}"/>
              </a:ext>
            </a:extLst>
          </p:cNvPr>
          <p:cNvSpPr txBox="1"/>
          <p:nvPr/>
        </p:nvSpPr>
        <p:spPr>
          <a:xfrm>
            <a:off x="6919323" y="3614105"/>
            <a:ext cx="1186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EMPRESARI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77DDEB18-7E77-4349-A93C-FFE5995CD60F}"/>
              </a:ext>
            </a:extLst>
          </p:cNvPr>
          <p:cNvCxnSpPr/>
          <p:nvPr/>
        </p:nvCxnSpPr>
        <p:spPr>
          <a:xfrm flipV="1">
            <a:off x="3623251" y="2942359"/>
            <a:ext cx="0" cy="386196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0EB84BFB-0BB1-4A43-A7E7-40685D93C691}"/>
              </a:ext>
            </a:extLst>
          </p:cNvPr>
          <p:cNvSpPr/>
          <p:nvPr/>
        </p:nvSpPr>
        <p:spPr>
          <a:xfrm>
            <a:off x="3450481" y="3336380"/>
            <a:ext cx="345540" cy="3047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/>
              <a:t>4</a:t>
            </a:r>
          </a:p>
        </p:txBody>
      </p: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2C1F7B75-D7BA-4441-9BCE-68DE15F5DEDD}"/>
              </a:ext>
            </a:extLst>
          </p:cNvPr>
          <p:cNvCxnSpPr>
            <a:cxnSpLocks/>
          </p:cNvCxnSpPr>
          <p:nvPr/>
        </p:nvCxnSpPr>
        <p:spPr>
          <a:xfrm>
            <a:off x="3615158" y="4053347"/>
            <a:ext cx="513785" cy="1551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BAE73B69-30E4-46EC-AF99-7DBD20836E9A}"/>
              </a:ext>
            </a:extLst>
          </p:cNvPr>
          <p:cNvCxnSpPr>
            <a:cxnSpLocks/>
          </p:cNvCxnSpPr>
          <p:nvPr/>
        </p:nvCxnSpPr>
        <p:spPr>
          <a:xfrm flipH="1">
            <a:off x="3152382" y="4053347"/>
            <a:ext cx="488280" cy="1551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A63A470-7C18-44ED-8453-83AB90668BE9}"/>
              </a:ext>
            </a:extLst>
          </p:cNvPr>
          <p:cNvSpPr txBox="1"/>
          <p:nvPr/>
        </p:nvSpPr>
        <p:spPr>
          <a:xfrm>
            <a:off x="2589877" y="4072784"/>
            <a:ext cx="62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FÍSIC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4AD70FEC-A251-436A-B30A-837A7A029F8F}"/>
              </a:ext>
            </a:extLst>
          </p:cNvPr>
          <p:cNvSpPr txBox="1"/>
          <p:nvPr/>
        </p:nvSpPr>
        <p:spPr>
          <a:xfrm>
            <a:off x="4073479" y="4072785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FINANCER</a:t>
            </a: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E77F0CB6-1DB2-42EE-AA0C-71B08E29414F}"/>
              </a:ext>
            </a:extLst>
          </p:cNvPr>
          <p:cNvCxnSpPr>
            <a:cxnSpLocks/>
          </p:cNvCxnSpPr>
          <p:nvPr/>
        </p:nvCxnSpPr>
        <p:spPr>
          <a:xfrm>
            <a:off x="2410388" y="2664390"/>
            <a:ext cx="346666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5FB85377-EEE3-40C2-AE09-0AE83D28B782}"/>
              </a:ext>
            </a:extLst>
          </p:cNvPr>
          <p:cNvSpPr/>
          <p:nvPr/>
        </p:nvSpPr>
        <p:spPr>
          <a:xfrm>
            <a:off x="2064285" y="2512926"/>
            <a:ext cx="345540" cy="3047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/>
              <a:t>5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3D8D4B35-B077-48AE-BB94-1BA8BD014414}"/>
              </a:ext>
            </a:extLst>
          </p:cNvPr>
          <p:cNvCxnSpPr>
            <a:cxnSpLocks/>
          </p:cNvCxnSpPr>
          <p:nvPr/>
        </p:nvCxnSpPr>
        <p:spPr>
          <a:xfrm flipV="1">
            <a:off x="3013883" y="1967340"/>
            <a:ext cx="0" cy="233801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FC5B35EC-E124-46C4-9BCC-7DC5176D5F7F}"/>
              </a:ext>
            </a:extLst>
          </p:cNvPr>
          <p:cNvSpPr/>
          <p:nvPr/>
        </p:nvSpPr>
        <p:spPr>
          <a:xfrm>
            <a:off x="2840709" y="1672819"/>
            <a:ext cx="345540" cy="3047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/>
              <a:t>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57E327-7354-442D-B9E6-7134874C8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236" y="639042"/>
            <a:ext cx="8457527" cy="3808267"/>
          </a:xfrm>
        </p:spPr>
        <p:txBody>
          <a:bodyPr/>
          <a:lstStyle/>
          <a:p>
            <a:pPr marL="269875" indent="-155575">
              <a:buSzPct val="100000"/>
            </a:pPr>
            <a:r>
              <a:rPr lang="es-ES" sz="1400" b="1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MATÈRIES PRIMERES</a:t>
            </a:r>
            <a:r>
              <a:rPr lang="es-ES" sz="1400" b="1">
                <a:latin typeface="Raleway" panose="020B0604020202020204" charset="0"/>
              </a:rPr>
              <a:t>:</a:t>
            </a:r>
            <a:r>
              <a:rPr lang="es-ES" sz="1400">
                <a:latin typeface="Raleway" panose="020B0604020202020204" charset="0"/>
              </a:rPr>
              <a:t> recursos naturals que són </a:t>
            </a:r>
            <a:r>
              <a:rPr lang="es-ES" sz="1400" u="sng">
                <a:latin typeface="Raleway" panose="020B0604020202020204" charset="0"/>
              </a:rPr>
              <a:t>tranformats</a:t>
            </a:r>
            <a:r>
              <a:rPr lang="es-ES" sz="1400">
                <a:latin typeface="Raleway" panose="020B0604020202020204" charset="0"/>
              </a:rPr>
              <a:t> mitjançant un </a:t>
            </a:r>
            <a:r>
              <a:rPr lang="es-ES" sz="1400" b="1">
                <a:latin typeface="Raleway" panose="020B0604020202020204" charset="0"/>
              </a:rPr>
              <a:t>procés industrial</a:t>
            </a:r>
            <a:r>
              <a:rPr lang="es-ES" sz="1400">
                <a:latin typeface="Raleway" panose="020B0604020202020204" charset="0"/>
              </a:rPr>
              <a:t> per obtindre un producte</a:t>
            </a:r>
          </a:p>
          <a:p>
            <a:pPr marL="114300" indent="0">
              <a:buSzPct val="100000"/>
              <a:buNone/>
            </a:pPr>
            <a:endParaRPr lang="es-ES" sz="1200">
              <a:latin typeface="Raleway" panose="020B0604020202020204" charset="0"/>
            </a:endParaRPr>
          </a:p>
          <a:p>
            <a:pPr marL="269875" indent="-155575">
              <a:buSzPct val="100000"/>
            </a:pPr>
            <a:r>
              <a:rPr lang="es-ES" sz="1400" b="1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FONTS D’ENERGIA</a:t>
            </a:r>
            <a:r>
              <a:rPr lang="es-ES" sz="1400" b="1">
                <a:latin typeface="Raleway" panose="020B0604020202020204" charset="0"/>
              </a:rPr>
              <a:t>:</a:t>
            </a:r>
            <a:r>
              <a:rPr lang="es-ES" sz="1400">
                <a:latin typeface="Raleway" panose="020B0604020202020204" charset="0"/>
              </a:rPr>
              <a:t> </a:t>
            </a:r>
            <a:r>
              <a:rPr lang="es-ES" sz="1400" b="1">
                <a:latin typeface="Raleway" panose="020B0604020202020204" charset="0"/>
              </a:rPr>
              <a:t>forces</a:t>
            </a:r>
            <a:r>
              <a:rPr lang="es-ES" sz="1400">
                <a:latin typeface="Raleway" panose="020B0604020202020204" charset="0"/>
              </a:rPr>
              <a:t> obtingudes de la natura que permeten </a:t>
            </a:r>
            <a:r>
              <a:rPr lang="es-ES" sz="1400" b="1">
                <a:latin typeface="Raleway" panose="020B0604020202020204" charset="0"/>
              </a:rPr>
              <a:t>transformar</a:t>
            </a:r>
            <a:r>
              <a:rPr lang="es-ES" sz="1400">
                <a:latin typeface="Raleway" panose="020B0604020202020204" charset="0"/>
              </a:rPr>
              <a:t> les matèries primeres.</a:t>
            </a:r>
          </a:p>
          <a:p>
            <a:pPr marL="269875" indent="-155575">
              <a:buSzPct val="100000"/>
            </a:pPr>
            <a:endParaRPr lang="es-ES" sz="1400">
              <a:latin typeface="Raleway" panose="020B0604020202020204" charset="0"/>
            </a:endParaRPr>
          </a:p>
          <a:p>
            <a:pPr marL="269875" indent="-155575">
              <a:buSzPct val="100000"/>
            </a:pPr>
            <a:r>
              <a:rPr lang="es-ES" sz="1400" b="1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TREBALL/MÀ D’OBRA</a:t>
            </a:r>
            <a:r>
              <a:rPr lang="es-ES" sz="1400" b="1">
                <a:latin typeface="Raleway" panose="020B0604020202020204" charset="0"/>
              </a:rPr>
              <a:t>:         obrers/treballadors</a:t>
            </a:r>
            <a:r>
              <a:rPr lang="es-ES" sz="1400">
                <a:latin typeface="Raleway" panose="020B0604020202020204" charset="0"/>
              </a:rPr>
              <a:t> que fan una </a:t>
            </a:r>
            <a:r>
              <a:rPr lang="es-ES" sz="1400" u="sng">
                <a:latin typeface="Raleway" panose="020B0604020202020204" charset="0"/>
              </a:rPr>
              <a:t>activitat</a:t>
            </a:r>
            <a:r>
              <a:rPr lang="es-ES" sz="1400">
                <a:latin typeface="Raleway" panose="020B0604020202020204" charset="0"/>
              </a:rPr>
              <a:t> a canvi d’un </a:t>
            </a:r>
            <a:r>
              <a:rPr lang="es-ES" sz="1400" u="sng">
                <a:latin typeface="Raleway" panose="020B0604020202020204" charset="0"/>
              </a:rPr>
              <a:t>salari</a:t>
            </a:r>
            <a:br>
              <a:rPr lang="es-ES" sz="1400" b="1" u="sng">
                <a:latin typeface="Raleway" panose="020B0604020202020204" charset="0"/>
              </a:rPr>
            </a:br>
            <a:r>
              <a:rPr lang="es-ES" sz="1400" b="1">
                <a:latin typeface="Raleway" panose="020B0604020202020204" charset="0"/>
              </a:rPr>
              <a:t>                                                      empresaris</a:t>
            </a:r>
            <a:r>
              <a:rPr lang="es-ES" sz="1400">
                <a:latin typeface="Raleway" panose="020B0604020202020204" charset="0"/>
              </a:rPr>
              <a:t> que </a:t>
            </a:r>
            <a:r>
              <a:rPr lang="es-ES" sz="1400" u="sng">
                <a:latin typeface="Raleway" panose="020B0604020202020204" charset="0"/>
              </a:rPr>
              <a:t>dirigeixen</a:t>
            </a:r>
            <a:r>
              <a:rPr lang="es-ES" sz="1400">
                <a:latin typeface="Raleway" panose="020B0604020202020204" charset="0"/>
              </a:rPr>
              <a:t> o són </a:t>
            </a:r>
            <a:r>
              <a:rPr lang="es-ES" sz="1400" u="sng">
                <a:latin typeface="Raleway" panose="020B0604020202020204" charset="0"/>
              </a:rPr>
              <a:t>propietaris</a:t>
            </a:r>
            <a:r>
              <a:rPr lang="es-ES" sz="1400">
                <a:latin typeface="Raleway" panose="020B0604020202020204" charset="0"/>
              </a:rPr>
              <a:t> de la </a:t>
            </a:r>
            <a:r>
              <a:rPr lang="es-ES" sz="1400" b="1">
                <a:latin typeface="Raleway" panose="020B0604020202020204" charset="0"/>
              </a:rPr>
              <a:t>indústria</a:t>
            </a:r>
            <a:r>
              <a:rPr lang="es-ES" sz="1400">
                <a:latin typeface="Raleway" panose="020B0604020202020204" charset="0"/>
              </a:rPr>
              <a:t>.</a:t>
            </a:r>
          </a:p>
          <a:p>
            <a:pPr marL="269875" indent="-155575">
              <a:buSzPct val="100000"/>
            </a:pPr>
            <a:r>
              <a:rPr lang="es-ES" sz="1400" b="1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CAPITAL</a:t>
            </a:r>
            <a:r>
              <a:rPr lang="es-ES" sz="1400" b="1">
                <a:latin typeface="Raleway" panose="020B0604020202020204" charset="0"/>
              </a:rPr>
              <a:t>:</a:t>
            </a:r>
            <a:r>
              <a:rPr lang="es-ES" sz="1400">
                <a:latin typeface="Raleway" panose="020B0604020202020204" charset="0"/>
              </a:rPr>
              <a:t> s’aconsegueix </a:t>
            </a:r>
            <a:r>
              <a:rPr lang="es-ES" sz="1400" b="1">
                <a:latin typeface="Raleway" panose="020B0604020202020204" charset="0"/>
              </a:rPr>
              <a:t>venent productes </a:t>
            </a:r>
            <a:r>
              <a:rPr lang="es-ES" sz="1400">
                <a:latin typeface="Raleway" panose="020B0604020202020204" charset="0"/>
              </a:rPr>
              <a:t>a un preu superior al </a:t>
            </a:r>
            <a:r>
              <a:rPr lang="es-ES" sz="1400" u="sng">
                <a:latin typeface="Raleway" panose="020B0604020202020204" charset="0"/>
              </a:rPr>
              <a:t>preu de fabricació</a:t>
            </a:r>
            <a:r>
              <a:rPr lang="es-ES" sz="1400">
                <a:latin typeface="Raleway" panose="020B0604020202020204" charset="0"/>
              </a:rPr>
              <a:t> per obtindre </a:t>
            </a:r>
            <a:r>
              <a:rPr lang="es-ES" sz="1400" b="1">
                <a:latin typeface="Raleway" panose="020B0604020202020204" charset="0"/>
              </a:rPr>
              <a:t>beneficis</a:t>
            </a:r>
          </a:p>
          <a:p>
            <a:pPr marL="114300" indent="0">
              <a:buSzPct val="100000"/>
              <a:buNone/>
            </a:pPr>
            <a:endParaRPr lang="es-ES" sz="400" b="1">
              <a:latin typeface="Raleway" panose="020B0604020202020204" charset="0"/>
            </a:endParaRPr>
          </a:p>
          <a:p>
            <a:pPr marL="269875" indent="-155575">
              <a:buSzPct val="100000"/>
            </a:pPr>
            <a:r>
              <a:rPr lang="es-ES" sz="1400" b="1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TECNOLOGIA I CIÈNCIA</a:t>
            </a:r>
            <a:r>
              <a:rPr lang="es-ES" sz="1400" b="1">
                <a:latin typeface="Raleway" panose="020B0604020202020204" charset="0"/>
              </a:rPr>
              <a:t>:</a:t>
            </a:r>
            <a:r>
              <a:rPr lang="es-ES" sz="1400">
                <a:latin typeface="Raleway" panose="020B0604020202020204" charset="0"/>
              </a:rPr>
              <a:t> </a:t>
            </a:r>
            <a:r>
              <a:rPr lang="es-ES" sz="1400" b="1">
                <a:latin typeface="Raleway" panose="020B0604020202020204" charset="0"/>
              </a:rPr>
              <a:t>maquinària</a:t>
            </a:r>
            <a:r>
              <a:rPr lang="es-ES" sz="1400">
                <a:latin typeface="Raleway" panose="020B0604020202020204" charset="0"/>
              </a:rPr>
              <a:t>, </a:t>
            </a:r>
            <a:r>
              <a:rPr lang="es-ES" sz="1400" b="1">
                <a:latin typeface="Raleway" panose="020B0604020202020204" charset="0"/>
              </a:rPr>
              <a:t>eines</a:t>
            </a:r>
            <a:r>
              <a:rPr lang="es-ES" sz="1400">
                <a:latin typeface="Raleway" panose="020B0604020202020204" charset="0"/>
              </a:rPr>
              <a:t> i </a:t>
            </a:r>
            <a:r>
              <a:rPr lang="es-ES" sz="1400" b="1">
                <a:latin typeface="Raleway" panose="020B0604020202020204" charset="0"/>
              </a:rPr>
              <a:t>coneixements</a:t>
            </a:r>
            <a:r>
              <a:rPr lang="es-ES" sz="1400">
                <a:latin typeface="Raleway" panose="020B0604020202020204" charset="0"/>
              </a:rPr>
              <a:t> necessaris per a la producció.</a:t>
            </a:r>
          </a:p>
          <a:p>
            <a:pPr marL="269875" indent="-155575">
              <a:buSzPct val="100000"/>
            </a:pPr>
            <a:r>
              <a:rPr lang="es-ES" sz="1400" b="1" u="sng">
                <a:uFill>
                  <a:solidFill>
                    <a:schemeClr val="accent1"/>
                  </a:solidFill>
                </a:uFill>
                <a:latin typeface="Raleway" panose="020B0604020202020204" charset="0"/>
              </a:rPr>
              <a:t>ORGANITZACIÓ DE LES EMPRESES</a:t>
            </a:r>
            <a:r>
              <a:rPr lang="es-ES" sz="1400" b="1">
                <a:latin typeface="Raleway" panose="020B0604020202020204" charset="0"/>
              </a:rPr>
              <a:t>:</a:t>
            </a:r>
            <a:r>
              <a:rPr lang="es-ES" sz="1400">
                <a:latin typeface="Raleway" panose="020B0604020202020204" charset="0"/>
              </a:rPr>
              <a:t> </a:t>
            </a:r>
            <a:r>
              <a:rPr lang="es-ES" sz="1400" b="1">
                <a:latin typeface="Raleway" panose="020B0604020202020204" charset="0"/>
              </a:rPr>
              <a:t>organització</a:t>
            </a:r>
            <a:r>
              <a:rPr lang="es-ES" sz="1400">
                <a:latin typeface="Raleway" panose="020B0604020202020204" charset="0"/>
              </a:rPr>
              <a:t> i </a:t>
            </a:r>
            <a:r>
              <a:rPr lang="es-ES" sz="1400" b="1">
                <a:latin typeface="Raleway" panose="020B0604020202020204" charset="0"/>
              </a:rPr>
              <a:t>gestió</a:t>
            </a:r>
            <a:r>
              <a:rPr lang="es-ES" sz="1400">
                <a:latin typeface="Raleway" panose="020B0604020202020204" charset="0"/>
              </a:rPr>
              <a:t> per </a:t>
            </a:r>
            <a:r>
              <a:rPr lang="es-ES" sz="1400" b="1">
                <a:latin typeface="Raleway" panose="020B0604020202020204" charset="0"/>
              </a:rPr>
              <a:t>combinar els elements </a:t>
            </a:r>
            <a:r>
              <a:rPr lang="es-ES" sz="1400">
                <a:latin typeface="Raleway" panose="020B0604020202020204" charset="0"/>
              </a:rPr>
              <a:t>i obtindre </a:t>
            </a:r>
            <a:r>
              <a:rPr lang="es-ES" sz="1400" u="sng">
                <a:latin typeface="Raleway" panose="020B0604020202020204" charset="0"/>
              </a:rPr>
              <a:t>productes de qualitat</a:t>
            </a:r>
            <a:r>
              <a:rPr lang="es-ES" sz="1400">
                <a:latin typeface="Raleway" panose="020B0604020202020204" charset="0"/>
              </a:rPr>
              <a:t> a un </a:t>
            </a:r>
            <a:r>
              <a:rPr lang="es-ES" sz="1400" u="sng">
                <a:latin typeface="Raleway" panose="020B0604020202020204" charset="0"/>
              </a:rPr>
              <a:t>preu raonable</a:t>
            </a:r>
            <a:r>
              <a:rPr lang="es-ES" sz="1400">
                <a:latin typeface="Raleway" panose="020B0604020202020204" charset="0"/>
              </a:rPr>
              <a:t>.</a:t>
            </a:r>
            <a:endParaRPr lang="es-ES" sz="1400" b="1">
              <a:latin typeface="Raleway" panose="020B060402020202020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DD5D67-5046-47D4-A347-48965BFA8E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3</a:t>
            </a:fld>
            <a:endParaRPr lang="es-ES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C938F454-E151-4F40-BDD0-E0BD82F1973B}"/>
              </a:ext>
            </a:extLst>
          </p:cNvPr>
          <p:cNvCxnSpPr/>
          <p:nvPr/>
        </p:nvCxnSpPr>
        <p:spPr>
          <a:xfrm>
            <a:off x="2490018" y="1122218"/>
            <a:ext cx="32558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BC30DDD-2C23-4265-8DD4-2D1746EB0037}"/>
              </a:ext>
            </a:extLst>
          </p:cNvPr>
          <p:cNvCxnSpPr>
            <a:cxnSpLocks/>
          </p:cNvCxnSpPr>
          <p:nvPr/>
        </p:nvCxnSpPr>
        <p:spPr>
          <a:xfrm>
            <a:off x="2566218" y="1136073"/>
            <a:ext cx="0" cy="1593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87D3A08B-FAF8-4A15-989D-3BA1F2D903C5}"/>
              </a:ext>
            </a:extLst>
          </p:cNvPr>
          <p:cNvCxnSpPr/>
          <p:nvPr/>
        </p:nvCxnSpPr>
        <p:spPr>
          <a:xfrm>
            <a:off x="2552363" y="1295400"/>
            <a:ext cx="2632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B0B1A3D-A66B-489C-BAFA-8A34CBB2583C}"/>
              </a:ext>
            </a:extLst>
          </p:cNvPr>
          <p:cNvSpPr txBox="1"/>
          <p:nvPr/>
        </p:nvSpPr>
        <p:spPr>
          <a:xfrm>
            <a:off x="2753254" y="986438"/>
            <a:ext cx="4384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Raleway" panose="020B0604020202020204" charset="0"/>
              </a:rPr>
              <a:t>elaborat</a:t>
            </a:r>
            <a:r>
              <a:rPr lang="es-ES" sz="1100">
                <a:solidFill>
                  <a:schemeClr val="bg2"/>
                </a:solidFill>
                <a:latin typeface="Raleway" panose="020B0604020202020204" charset="0"/>
              </a:rPr>
              <a:t> (consum directe)</a:t>
            </a:r>
          </a:p>
          <a:p>
            <a:r>
              <a:rPr lang="es-ES" sz="1100" b="1">
                <a:solidFill>
                  <a:schemeClr val="bg2"/>
                </a:solidFill>
                <a:latin typeface="Raleway" panose="020B0604020202020204" charset="0"/>
              </a:rPr>
              <a:t>semielaborat</a:t>
            </a:r>
            <a:r>
              <a:rPr lang="es-ES" sz="1100">
                <a:solidFill>
                  <a:schemeClr val="bg2"/>
                </a:solidFill>
                <a:latin typeface="Raleway" panose="020B0604020202020204" charset="0"/>
              </a:rPr>
              <a:t> (necessiten altres processos de transformació)</a:t>
            </a:r>
            <a:endParaRPr lang="es-ES" sz="1100" b="1">
              <a:solidFill>
                <a:schemeClr val="bg2"/>
              </a:solidFill>
              <a:latin typeface="Raleway" panose="020B0604020202020204" charset="0"/>
            </a:endParaRP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D58FB9F-3A7B-4356-A323-AC55A9031D7B}"/>
              </a:ext>
            </a:extLst>
          </p:cNvPr>
          <p:cNvCxnSpPr/>
          <p:nvPr/>
        </p:nvCxnSpPr>
        <p:spPr>
          <a:xfrm>
            <a:off x="2663201" y="2473037"/>
            <a:ext cx="32558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10E0255-C9F9-4215-9AFE-7FAA535CC665}"/>
              </a:ext>
            </a:extLst>
          </p:cNvPr>
          <p:cNvCxnSpPr>
            <a:cxnSpLocks/>
          </p:cNvCxnSpPr>
          <p:nvPr/>
        </p:nvCxnSpPr>
        <p:spPr>
          <a:xfrm>
            <a:off x="2739401" y="2486892"/>
            <a:ext cx="0" cy="1593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A9DD50F1-851F-4549-9E55-543610191A02}"/>
              </a:ext>
            </a:extLst>
          </p:cNvPr>
          <p:cNvCxnSpPr/>
          <p:nvPr/>
        </p:nvCxnSpPr>
        <p:spPr>
          <a:xfrm>
            <a:off x="2725546" y="2659391"/>
            <a:ext cx="2632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29AED458-92EE-4062-97E7-E75E2E0463C5}"/>
              </a:ext>
            </a:extLst>
          </p:cNvPr>
          <p:cNvCxnSpPr/>
          <p:nvPr/>
        </p:nvCxnSpPr>
        <p:spPr>
          <a:xfrm>
            <a:off x="1513274" y="3171308"/>
            <a:ext cx="32558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C341F683-4916-4E44-8BCB-83F446D839B3}"/>
              </a:ext>
            </a:extLst>
          </p:cNvPr>
          <p:cNvCxnSpPr>
            <a:cxnSpLocks/>
          </p:cNvCxnSpPr>
          <p:nvPr/>
        </p:nvCxnSpPr>
        <p:spPr>
          <a:xfrm>
            <a:off x="1589474" y="3185163"/>
            <a:ext cx="0" cy="1593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E0EC1189-FCA3-4BDB-B643-A0C5BD722E75}"/>
              </a:ext>
            </a:extLst>
          </p:cNvPr>
          <p:cNvCxnSpPr/>
          <p:nvPr/>
        </p:nvCxnSpPr>
        <p:spPr>
          <a:xfrm>
            <a:off x="1575619" y="3344490"/>
            <a:ext cx="2632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BB81A88-7BAB-43A7-8CF4-E67CA606ED02}"/>
              </a:ext>
            </a:extLst>
          </p:cNvPr>
          <p:cNvSpPr txBox="1"/>
          <p:nvPr/>
        </p:nvSpPr>
        <p:spPr>
          <a:xfrm>
            <a:off x="1776510" y="3035528"/>
            <a:ext cx="4384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Raleway" panose="020B0604020202020204" charset="0"/>
              </a:rPr>
              <a:t>físic:</a:t>
            </a:r>
            <a:r>
              <a:rPr lang="es-ES" sz="1100">
                <a:solidFill>
                  <a:schemeClr val="bg2"/>
                </a:solidFill>
                <a:latin typeface="Raleway" panose="020B0604020202020204" charset="0"/>
              </a:rPr>
              <a:t> instal·lacions i matèries primeres</a:t>
            </a:r>
          </a:p>
          <a:p>
            <a:r>
              <a:rPr lang="es-ES" sz="1100" b="1">
                <a:solidFill>
                  <a:schemeClr val="bg2"/>
                </a:solidFill>
                <a:latin typeface="Raleway" panose="020B0604020202020204" charset="0"/>
              </a:rPr>
              <a:t>financer:</a:t>
            </a:r>
            <a:r>
              <a:rPr lang="es-ES" sz="1100">
                <a:solidFill>
                  <a:schemeClr val="bg2"/>
                </a:solidFill>
                <a:latin typeface="Raleway" panose="020B0604020202020204" charset="0"/>
              </a:rPr>
              <a:t> mantindre el negoci</a:t>
            </a:r>
            <a:endParaRPr lang="es-ES" sz="1100" b="1">
              <a:solidFill>
                <a:schemeClr val="bg2"/>
              </a:solidFill>
              <a:latin typeface="Raleway" panose="020B0604020202020204" charset="0"/>
            </a:endParaRP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A5963FBF-A38D-48FB-B52F-CEE318892A13}"/>
              </a:ext>
            </a:extLst>
          </p:cNvPr>
          <p:cNvCxnSpPr/>
          <p:nvPr/>
        </p:nvCxnSpPr>
        <p:spPr>
          <a:xfrm>
            <a:off x="1513274" y="1893912"/>
            <a:ext cx="32558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E54A8DC1-2FB6-4CEB-90FF-73C36C4AF4F9}"/>
              </a:ext>
            </a:extLst>
          </p:cNvPr>
          <p:cNvCxnSpPr>
            <a:cxnSpLocks/>
          </p:cNvCxnSpPr>
          <p:nvPr/>
        </p:nvCxnSpPr>
        <p:spPr>
          <a:xfrm>
            <a:off x="1589474" y="1907767"/>
            <a:ext cx="0" cy="1593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EDDA3984-14E7-45EA-8F1A-D2299ED7089F}"/>
              </a:ext>
            </a:extLst>
          </p:cNvPr>
          <p:cNvCxnSpPr/>
          <p:nvPr/>
        </p:nvCxnSpPr>
        <p:spPr>
          <a:xfrm>
            <a:off x="1575619" y="2067094"/>
            <a:ext cx="2632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988B368-3717-47AF-BDD4-595BD9C4C57C}"/>
              </a:ext>
            </a:extLst>
          </p:cNvPr>
          <p:cNvSpPr txBox="1"/>
          <p:nvPr/>
        </p:nvSpPr>
        <p:spPr>
          <a:xfrm>
            <a:off x="1776510" y="1758132"/>
            <a:ext cx="4384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Raleway" panose="020B0604020202020204" charset="0"/>
              </a:rPr>
              <a:t>renovables:</a:t>
            </a:r>
            <a:r>
              <a:rPr lang="es-ES" sz="1100">
                <a:solidFill>
                  <a:schemeClr val="bg2"/>
                </a:solidFill>
                <a:latin typeface="Raleway" panose="020B0604020202020204" charset="0"/>
              </a:rPr>
              <a:t> no s’esgoten</a:t>
            </a:r>
          </a:p>
          <a:p>
            <a:r>
              <a:rPr lang="es-ES" sz="1100" b="1">
                <a:solidFill>
                  <a:schemeClr val="bg2"/>
                </a:solidFill>
                <a:latin typeface="Raleway" panose="020B0604020202020204" charset="0"/>
              </a:rPr>
              <a:t>no renovables:</a:t>
            </a:r>
            <a:r>
              <a:rPr lang="es-ES" sz="1100">
                <a:solidFill>
                  <a:schemeClr val="bg2"/>
                </a:solidFill>
                <a:latin typeface="Raleway" panose="020B0604020202020204" charset="0"/>
              </a:rPr>
              <a:t> s’esgoten</a:t>
            </a:r>
            <a:endParaRPr lang="es-ES" sz="1100" b="1">
              <a:solidFill>
                <a:schemeClr val="bg2"/>
              </a:solidFill>
              <a:latin typeface="Raleway" panose="020B0604020202020204" charset="0"/>
            </a:endParaRPr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DAFD5376-88C6-4D64-BBDF-57EDD6698DF4}"/>
              </a:ext>
            </a:extLst>
          </p:cNvPr>
          <p:cNvCxnSpPr/>
          <p:nvPr/>
        </p:nvCxnSpPr>
        <p:spPr>
          <a:xfrm>
            <a:off x="4152563" y="4107162"/>
            <a:ext cx="32558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288EC5B8-E310-44AA-8077-92713E5CBD0E}"/>
              </a:ext>
            </a:extLst>
          </p:cNvPr>
          <p:cNvCxnSpPr>
            <a:cxnSpLocks/>
          </p:cNvCxnSpPr>
          <p:nvPr/>
        </p:nvCxnSpPr>
        <p:spPr>
          <a:xfrm>
            <a:off x="4228763" y="4121017"/>
            <a:ext cx="0" cy="1593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D5CDBE1C-6F08-4176-90DF-070244A02D37}"/>
              </a:ext>
            </a:extLst>
          </p:cNvPr>
          <p:cNvCxnSpPr/>
          <p:nvPr/>
        </p:nvCxnSpPr>
        <p:spPr>
          <a:xfrm>
            <a:off x="4214908" y="4280344"/>
            <a:ext cx="26323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FE5D2AD-145E-4A6B-9BD3-1AEC4C17273C}"/>
              </a:ext>
            </a:extLst>
          </p:cNvPr>
          <p:cNvSpPr txBox="1"/>
          <p:nvPr/>
        </p:nvSpPr>
        <p:spPr>
          <a:xfrm>
            <a:off x="4415799" y="3971382"/>
            <a:ext cx="4384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Raleway" panose="020B0604020202020204" charset="0"/>
              </a:rPr>
              <a:t>divisió tècnica de treball:</a:t>
            </a:r>
            <a:r>
              <a:rPr lang="es-ES" sz="1100">
                <a:solidFill>
                  <a:schemeClr val="bg2"/>
                </a:solidFill>
                <a:latin typeface="Raleway" panose="020B0604020202020204" charset="0"/>
              </a:rPr>
              <a:t> forma de producció</a:t>
            </a:r>
          </a:p>
          <a:p>
            <a:r>
              <a:rPr lang="es-ES" sz="1100" b="1">
                <a:solidFill>
                  <a:schemeClr val="bg2"/>
                </a:solidFill>
                <a:latin typeface="Raleway" panose="020B0604020202020204" charset="0"/>
              </a:rPr>
              <a:t>divisió social de treball:</a:t>
            </a:r>
            <a:r>
              <a:rPr lang="es-ES" sz="1100">
                <a:solidFill>
                  <a:schemeClr val="bg2"/>
                </a:solidFill>
                <a:latin typeface="Raleway" panose="020B0604020202020204" charset="0"/>
              </a:rPr>
              <a:t> jerarquía de comandament</a:t>
            </a:r>
            <a:endParaRPr lang="es-ES" sz="1100" b="1">
              <a:solidFill>
                <a:schemeClr val="bg2"/>
              </a:solidFill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16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50D0E18-3794-4B2A-A4B4-65E8F619FBB5}"/>
              </a:ext>
            </a:extLst>
          </p:cNvPr>
          <p:cNvSpPr/>
          <p:nvPr/>
        </p:nvSpPr>
        <p:spPr>
          <a:xfrm>
            <a:off x="782782" y="1545934"/>
            <a:ext cx="3387436" cy="65116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4C14BF-EE94-4FAC-9CB9-683ED5654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7982" y="877148"/>
            <a:ext cx="3705418" cy="2316322"/>
          </a:xfrm>
        </p:spPr>
        <p:txBody>
          <a:bodyPr/>
          <a:lstStyle/>
          <a:p>
            <a:pPr marL="114300" indent="0">
              <a:buNone/>
            </a:pPr>
            <a:r>
              <a:rPr lang="es-ES" sz="1400" b="1">
                <a:solidFill>
                  <a:schemeClr val="accent1"/>
                </a:solidFill>
                <a:latin typeface="Raleway" panose="020B0604020202020204" charset="0"/>
              </a:rPr>
              <a:t>INDÚSTRIES DE BÉNS DE PRODUCCIÓ/</a:t>
            </a:r>
            <a:br>
              <a:rPr lang="es-ES" sz="1400" b="1">
                <a:solidFill>
                  <a:schemeClr val="accent1"/>
                </a:solidFill>
                <a:latin typeface="Raleway" panose="020B0604020202020204" charset="0"/>
              </a:rPr>
            </a:br>
            <a:r>
              <a:rPr lang="es-ES" sz="1400" b="1">
                <a:solidFill>
                  <a:schemeClr val="accent1"/>
                </a:solidFill>
                <a:latin typeface="Raleway" panose="020B0604020202020204" charset="0"/>
              </a:rPr>
              <a:t>INDÚSTRIA PESANT</a:t>
            </a:r>
          </a:p>
          <a:p>
            <a:pPr marL="114300" indent="0">
              <a:buNone/>
            </a:pPr>
            <a:r>
              <a:rPr lang="es-ES" sz="1400">
                <a:latin typeface="Raleway" panose="020B0604020202020204" charset="0"/>
              </a:rPr>
              <a:t>Elaboren productes </a:t>
            </a:r>
            <a:r>
              <a:rPr lang="es-ES" sz="1400" b="1">
                <a:latin typeface="Raleway" panose="020B0604020202020204" charset="0"/>
              </a:rPr>
              <a:t>semielaborats</a:t>
            </a:r>
            <a:r>
              <a:rPr lang="es-ES" sz="1400">
                <a:latin typeface="Raleway" panose="020B0604020202020204" charset="0"/>
              </a:rPr>
              <a:t> que serveixen com a </a:t>
            </a:r>
            <a:r>
              <a:rPr lang="es-ES" sz="1400" b="1">
                <a:latin typeface="Raleway" panose="020B0604020202020204" charset="0"/>
              </a:rPr>
              <a:t>matèria primera</a:t>
            </a:r>
            <a:r>
              <a:rPr lang="es-ES" sz="1400">
                <a:latin typeface="Raleway" panose="020B0604020202020204" charset="0"/>
              </a:rPr>
              <a:t> per altres indústries.</a:t>
            </a:r>
          </a:p>
          <a:p>
            <a:pPr marL="269875" indent="-155575">
              <a:buSzPct val="100000"/>
            </a:pPr>
            <a:r>
              <a:rPr lang="es-ES" sz="1400" b="1">
                <a:latin typeface="Raleway" panose="020B0604020202020204" charset="0"/>
              </a:rPr>
              <a:t>grans instal·lacions</a:t>
            </a:r>
          </a:p>
          <a:p>
            <a:pPr marL="269875" indent="-155575">
              <a:buSzPct val="100000"/>
            </a:pPr>
            <a:r>
              <a:rPr lang="es-ES" sz="1400" b="1">
                <a:latin typeface="Raleway" panose="020B0604020202020204" charset="0"/>
              </a:rPr>
              <a:t>molta mà d’obra</a:t>
            </a:r>
          </a:p>
          <a:p>
            <a:pPr marL="269875" indent="-155575">
              <a:buSzPct val="100000"/>
            </a:pPr>
            <a:r>
              <a:rPr lang="es-ES" sz="1400" b="1">
                <a:latin typeface="Raleway" panose="020B0604020202020204" charset="0"/>
              </a:rPr>
              <a:t>forta inversió capital</a:t>
            </a:r>
            <a:endParaRPr lang="es-ES" sz="1400">
              <a:latin typeface="Raleway" panose="020B060402020202020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61AEF8-37B1-4772-83CD-450E990EBE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4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CEDA258-6220-49AC-AA43-571329B3256C}"/>
              </a:ext>
            </a:extLst>
          </p:cNvPr>
          <p:cNvSpPr/>
          <p:nvPr/>
        </p:nvSpPr>
        <p:spPr>
          <a:xfrm>
            <a:off x="790382" y="477038"/>
            <a:ext cx="2424547" cy="4450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Tipus d’indústries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6BB9228-0EF2-4E8E-A890-E79C3A71611E}"/>
              </a:ext>
            </a:extLst>
          </p:cNvPr>
          <p:cNvSpPr txBox="1"/>
          <p:nvPr/>
        </p:nvSpPr>
        <p:spPr>
          <a:xfrm>
            <a:off x="3214929" y="477038"/>
            <a:ext cx="4636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>
                <a:solidFill>
                  <a:schemeClr val="accent1"/>
                </a:solidFill>
                <a:latin typeface="Raleway Thin" panose="020B0604020202020204" charset="0"/>
              </a:rPr>
              <a:t>segons la destinació dels productes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B5ADE71-89E6-4C46-A4A2-582DCF5BD4F2}"/>
              </a:ext>
            </a:extLst>
          </p:cNvPr>
          <p:cNvCxnSpPr>
            <a:cxnSpLocks/>
          </p:cNvCxnSpPr>
          <p:nvPr/>
        </p:nvCxnSpPr>
        <p:spPr>
          <a:xfrm>
            <a:off x="401782" y="1164934"/>
            <a:ext cx="388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56E362D-F71A-4B33-8239-E68A52EB644C}"/>
              </a:ext>
            </a:extLst>
          </p:cNvPr>
          <p:cNvCxnSpPr/>
          <p:nvPr/>
        </p:nvCxnSpPr>
        <p:spPr>
          <a:xfrm>
            <a:off x="4287982" y="1164934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57AA83C-197E-4141-9C8B-9557460AE041}"/>
              </a:ext>
            </a:extLst>
          </p:cNvPr>
          <p:cNvSpPr/>
          <p:nvPr/>
        </p:nvSpPr>
        <p:spPr>
          <a:xfrm>
            <a:off x="5043782" y="1545934"/>
            <a:ext cx="3387436" cy="65116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F407F00-7767-4318-86F5-CE53A833742E}"/>
              </a:ext>
            </a:extLst>
          </p:cNvPr>
          <p:cNvSpPr txBox="1">
            <a:spLocks/>
          </p:cNvSpPr>
          <p:nvPr/>
        </p:nvSpPr>
        <p:spPr>
          <a:xfrm>
            <a:off x="4898982" y="877148"/>
            <a:ext cx="3705418" cy="2316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 b="0" i="0" u="none" strike="noStrike" cap="none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pPr marL="114300" indent="0">
              <a:buFont typeface="Raleway Thin"/>
              <a:buNone/>
            </a:pPr>
            <a:r>
              <a:rPr lang="es-ES" sz="1400" b="1">
                <a:solidFill>
                  <a:schemeClr val="accent1"/>
                </a:solidFill>
                <a:latin typeface="Raleway" panose="020B0604020202020204" charset="0"/>
              </a:rPr>
              <a:t>INDÚSTRIES DE BÉNS DE CONSUM/</a:t>
            </a:r>
            <a:br>
              <a:rPr lang="es-ES" sz="1400" b="1">
                <a:solidFill>
                  <a:schemeClr val="accent1"/>
                </a:solidFill>
                <a:latin typeface="Raleway" panose="020B0604020202020204" charset="0"/>
              </a:rPr>
            </a:br>
            <a:r>
              <a:rPr lang="es-ES" sz="1400" b="1">
                <a:solidFill>
                  <a:schemeClr val="accent1"/>
                </a:solidFill>
                <a:latin typeface="Raleway" panose="020B0604020202020204" charset="0"/>
              </a:rPr>
              <a:t>INDÚSTRIA LLEUGERA</a:t>
            </a:r>
          </a:p>
          <a:p>
            <a:pPr marL="114300" indent="0">
              <a:buFont typeface="Raleway Thin"/>
              <a:buNone/>
            </a:pPr>
            <a:r>
              <a:rPr lang="es-ES" sz="1400">
                <a:latin typeface="Raleway" panose="020B0604020202020204" charset="0"/>
              </a:rPr>
              <a:t>Elaboren productes </a:t>
            </a:r>
            <a:r>
              <a:rPr lang="es-ES" sz="1400" b="1">
                <a:latin typeface="Raleway" panose="020B0604020202020204" charset="0"/>
              </a:rPr>
              <a:t>elaborats</a:t>
            </a:r>
            <a:r>
              <a:rPr lang="es-ES" sz="1400">
                <a:latin typeface="Raleway" panose="020B0604020202020204" charset="0"/>
              </a:rPr>
              <a:t> que es </a:t>
            </a:r>
            <a:r>
              <a:rPr lang="es-ES" sz="1400" b="1">
                <a:latin typeface="Raleway" panose="020B0604020202020204" charset="0"/>
              </a:rPr>
              <a:t>consumeixen</a:t>
            </a:r>
            <a:r>
              <a:rPr lang="es-ES" sz="1400">
                <a:latin typeface="Raleway" panose="020B0604020202020204" charset="0"/>
              </a:rPr>
              <a:t> directament pels consumidors.</a:t>
            </a:r>
          </a:p>
          <a:p>
            <a:pPr marL="269875" indent="-155575">
              <a:buSzPct val="100000"/>
            </a:pPr>
            <a:r>
              <a:rPr lang="es-ES" sz="1400" b="1">
                <a:latin typeface="Raleway" panose="020B0604020202020204" charset="0"/>
              </a:rPr>
              <a:t>instal·lacions menudes</a:t>
            </a:r>
          </a:p>
          <a:p>
            <a:pPr marL="269875" indent="-155575">
              <a:buSzPct val="100000"/>
            </a:pPr>
            <a:r>
              <a:rPr lang="es-ES" sz="1400" b="1">
                <a:latin typeface="Raleway" panose="020B0604020202020204" charset="0"/>
              </a:rPr>
              <a:t>menys mà d’obra</a:t>
            </a:r>
          </a:p>
          <a:p>
            <a:pPr marL="269875" indent="-155575">
              <a:buSzPct val="100000"/>
            </a:pPr>
            <a:r>
              <a:rPr lang="es-ES" sz="1400" b="1">
                <a:latin typeface="Raleway" panose="020B0604020202020204" charset="0"/>
              </a:rPr>
              <a:t>menys capital</a:t>
            </a:r>
            <a:endParaRPr lang="es-ES" sz="1400">
              <a:latin typeface="Raleway" panose="020B0604020202020204" charset="0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D8C479A1-D65F-445E-9E23-DB3880524534}"/>
              </a:ext>
            </a:extLst>
          </p:cNvPr>
          <p:cNvCxnSpPr>
            <a:cxnSpLocks/>
          </p:cNvCxnSpPr>
          <p:nvPr/>
        </p:nvCxnSpPr>
        <p:spPr>
          <a:xfrm>
            <a:off x="8292336" y="1164934"/>
            <a:ext cx="388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3B220B4-CD5F-442B-95A7-F731627F67DE}"/>
              </a:ext>
            </a:extLst>
          </p:cNvPr>
          <p:cNvCxnSpPr/>
          <p:nvPr/>
        </p:nvCxnSpPr>
        <p:spPr>
          <a:xfrm>
            <a:off x="4634345" y="1164934"/>
            <a:ext cx="0" cy="21047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9E56C33C-D405-48A8-AF05-E0C5B30DB833}"/>
              </a:ext>
            </a:extLst>
          </p:cNvPr>
          <p:cNvCxnSpPr/>
          <p:nvPr/>
        </p:nvCxnSpPr>
        <p:spPr>
          <a:xfrm>
            <a:off x="457200" y="3283527"/>
            <a:ext cx="82237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29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ángulo 69">
            <a:extLst>
              <a:ext uri="{FF2B5EF4-FFF2-40B4-BE49-F238E27FC236}">
                <a16:creationId xmlns:a16="http://schemas.microsoft.com/office/drawing/2014/main" id="{41D58650-9141-4F58-B817-1614A1F687D8}"/>
              </a:ext>
            </a:extLst>
          </p:cNvPr>
          <p:cNvSpPr/>
          <p:nvPr/>
        </p:nvSpPr>
        <p:spPr>
          <a:xfrm>
            <a:off x="726681" y="2068199"/>
            <a:ext cx="6895166" cy="2266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F259177-8E13-441D-8B11-FC1DB38FFD7F}"/>
              </a:ext>
            </a:extLst>
          </p:cNvPr>
          <p:cNvSpPr/>
          <p:nvPr/>
        </p:nvSpPr>
        <p:spPr>
          <a:xfrm>
            <a:off x="1233728" y="484228"/>
            <a:ext cx="7347133" cy="45328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755746" y="-155469"/>
            <a:ext cx="68661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450850" algn="l"/>
              </a:tabLst>
            </a:pPr>
            <a:r>
              <a:rPr lang="es-ES" sz="3200">
                <a:solidFill>
                  <a:schemeClr val="accent1"/>
                </a:solidFill>
              </a:rPr>
              <a:t>Les revolucions industrials</a:t>
            </a:r>
            <a:endParaRPr sz="3200">
              <a:solidFill>
                <a:schemeClr val="accent1"/>
              </a:solidFill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1233728" y="358726"/>
            <a:ext cx="7536567" cy="68641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200" b="1">
                <a:latin typeface="Raleway" panose="020B0604020202020204" charset="0"/>
              </a:rPr>
              <a:t>Procés o canvi</a:t>
            </a:r>
            <a:r>
              <a:rPr lang="es-ES" sz="1200">
                <a:latin typeface="Raleway" panose="020B0604020202020204" charset="0"/>
              </a:rPr>
              <a:t> que es dóna a la </a:t>
            </a:r>
            <a:r>
              <a:rPr lang="es-ES" sz="1200" b="1">
                <a:latin typeface="Raleway" panose="020B0604020202020204" charset="0"/>
              </a:rPr>
              <a:t>indústria</a:t>
            </a:r>
            <a:r>
              <a:rPr lang="es-ES" sz="1200">
                <a:latin typeface="Raleway" panose="020B0604020202020204" charset="0"/>
              </a:rPr>
              <a:t> i dóna lloc a una </a:t>
            </a:r>
            <a:r>
              <a:rPr lang="es-ES" sz="1200" b="1">
                <a:latin typeface="Raleway" panose="020B0604020202020204" charset="0"/>
              </a:rPr>
              <a:t>nova forma de produir</a:t>
            </a:r>
            <a:r>
              <a:rPr lang="es-ES" sz="1200">
                <a:latin typeface="Raleway" panose="020B0604020202020204" charset="0"/>
              </a:rPr>
              <a:t> i a </a:t>
            </a:r>
            <a:r>
              <a:rPr lang="es-ES" sz="1200" b="1">
                <a:latin typeface="Raleway" panose="020B0604020202020204" charset="0"/>
              </a:rPr>
              <a:t>transformacions socials</a:t>
            </a:r>
            <a:r>
              <a:rPr lang="es-ES" sz="1200">
                <a:latin typeface="Raleway" panose="020B0604020202020204" charset="0"/>
              </a:rPr>
              <a:t>, degut als </a:t>
            </a:r>
            <a:r>
              <a:rPr lang="es-ES" sz="1200" u="sng">
                <a:latin typeface="Raleway" panose="020B0604020202020204" charset="0"/>
              </a:rPr>
              <a:t>avanços en tecnología</a:t>
            </a:r>
            <a:r>
              <a:rPr lang="es-ES" sz="1200">
                <a:latin typeface="Raleway" panose="020B0604020202020204" charset="0"/>
              </a:rPr>
              <a:t> i als </a:t>
            </a:r>
            <a:r>
              <a:rPr lang="es-ES" sz="1200" u="sng">
                <a:latin typeface="Raleway" panose="020B0604020202020204" charset="0"/>
              </a:rPr>
              <a:t>nous invents</a:t>
            </a:r>
            <a:r>
              <a:rPr lang="es-ES" sz="1200">
                <a:latin typeface="Raleway" panose="020B0604020202020204" charset="0"/>
              </a:rPr>
              <a:t>.</a:t>
            </a:r>
            <a:endParaRPr b="1">
              <a:latin typeface="Raleway" panose="020B0604020202020204" charset="0"/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604400" y="4590300"/>
            <a:ext cx="539700" cy="5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76" name="Google Shape;76;p14"/>
          <p:cNvGrpSpPr/>
          <p:nvPr/>
        </p:nvGrpSpPr>
        <p:grpSpPr>
          <a:xfrm>
            <a:off x="755746" y="484228"/>
            <a:ext cx="378970" cy="458675"/>
            <a:chOff x="584925" y="922575"/>
            <a:chExt cx="415200" cy="502525"/>
          </a:xfrm>
        </p:grpSpPr>
        <p:sp>
          <p:nvSpPr>
            <p:cNvPr id="77" name="Google Shape;77;p14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23A0F352-FEA6-43F6-B2B7-58EF608E976D}"/>
              </a:ext>
            </a:extLst>
          </p:cNvPr>
          <p:cNvSpPr/>
          <p:nvPr/>
        </p:nvSpPr>
        <p:spPr>
          <a:xfrm>
            <a:off x="1288473" y="519323"/>
            <a:ext cx="1121352" cy="182608"/>
          </a:xfrm>
          <a:prstGeom prst="rect">
            <a:avLst/>
          </a:prstGeom>
          <a:noFill/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E7A5AB59-45DF-4774-B067-471FB2827258}"/>
              </a:ext>
            </a:extLst>
          </p:cNvPr>
          <p:cNvSpPr/>
          <p:nvPr/>
        </p:nvSpPr>
        <p:spPr>
          <a:xfrm>
            <a:off x="3587449" y="528260"/>
            <a:ext cx="658970" cy="182608"/>
          </a:xfrm>
          <a:prstGeom prst="rect">
            <a:avLst/>
          </a:prstGeom>
          <a:noFill/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34176D3-421F-4B8A-8F0F-FDC14CBC3722}"/>
              </a:ext>
            </a:extLst>
          </p:cNvPr>
          <p:cNvSpPr/>
          <p:nvPr/>
        </p:nvSpPr>
        <p:spPr>
          <a:xfrm>
            <a:off x="1769277" y="1142413"/>
            <a:ext cx="836596" cy="34031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Invent</a:t>
            </a:r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13CAE2CA-EEAF-4E91-BA65-C49ADD30BB02}"/>
              </a:ext>
            </a:extLst>
          </p:cNvPr>
          <p:cNvSpPr/>
          <p:nvPr/>
        </p:nvSpPr>
        <p:spPr>
          <a:xfrm>
            <a:off x="2707681" y="1246393"/>
            <a:ext cx="190629" cy="13159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BA9F8E86-B896-4A12-BF69-AEC2B66450D4}"/>
              </a:ext>
            </a:extLst>
          </p:cNvPr>
          <p:cNvSpPr/>
          <p:nvPr/>
        </p:nvSpPr>
        <p:spPr>
          <a:xfrm>
            <a:off x="3000118" y="1076890"/>
            <a:ext cx="1269792" cy="4705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s’aplica a la indústria</a:t>
            </a:r>
          </a:p>
        </p:txBody>
      </p:sp>
      <p:sp>
        <p:nvSpPr>
          <p:cNvPr id="67" name="Flecha: a la derecha 66">
            <a:extLst>
              <a:ext uri="{FF2B5EF4-FFF2-40B4-BE49-F238E27FC236}">
                <a16:creationId xmlns:a16="http://schemas.microsoft.com/office/drawing/2014/main" id="{261455D8-2FC6-4EBB-99B0-D65D3B70DF89}"/>
              </a:ext>
            </a:extLst>
          </p:cNvPr>
          <p:cNvSpPr/>
          <p:nvPr/>
        </p:nvSpPr>
        <p:spPr>
          <a:xfrm>
            <a:off x="4381371" y="1246391"/>
            <a:ext cx="190629" cy="13159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0EF68481-77EC-43D9-B7E3-0222725971E6}"/>
              </a:ext>
            </a:extLst>
          </p:cNvPr>
          <p:cNvSpPr/>
          <p:nvPr/>
        </p:nvSpPr>
        <p:spPr>
          <a:xfrm>
            <a:off x="4664155" y="1060943"/>
            <a:ext cx="2698016" cy="51374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genera canvis en la societat i en la forma de viure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F839104E-083B-4BEF-BC35-6362E2E9F165}"/>
              </a:ext>
            </a:extLst>
          </p:cNvPr>
          <p:cNvCxnSpPr/>
          <p:nvPr/>
        </p:nvCxnSpPr>
        <p:spPr>
          <a:xfrm>
            <a:off x="547255" y="1690255"/>
            <a:ext cx="805714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9E151FD1-2E13-4FAC-979F-FD33E491E18B}"/>
              </a:ext>
            </a:extLst>
          </p:cNvPr>
          <p:cNvSpPr/>
          <p:nvPr/>
        </p:nvSpPr>
        <p:spPr>
          <a:xfrm>
            <a:off x="547255" y="1695650"/>
            <a:ext cx="2587979" cy="445077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accent1"/>
                </a:solidFill>
                <a:latin typeface="Raleway Thin" panose="020B0604020202020204" charset="0"/>
              </a:rPr>
              <a:t>El treball artesanal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CC9A260-2C9B-4330-B82A-0C0F3DFE8528}"/>
              </a:ext>
            </a:extLst>
          </p:cNvPr>
          <p:cNvSpPr txBox="1"/>
          <p:nvPr/>
        </p:nvSpPr>
        <p:spPr>
          <a:xfrm>
            <a:off x="683584" y="2032282"/>
            <a:ext cx="71256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Es feia en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tallers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associats en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gremis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(agrupats per ciutats dedicades a un treball).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Procés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manual: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singularitat, qualitat i disseny.</a:t>
            </a:r>
          </a:p>
          <a:p>
            <a:pPr marL="111125" indent="-1111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Procés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lent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laboriós: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car</a:t>
            </a:r>
          </a:p>
        </p:txBody>
      </p:sp>
    </p:spTree>
    <p:extLst>
      <p:ext uri="{BB962C8B-B14F-4D97-AF65-F5344CB8AC3E}">
        <p14:creationId xmlns:p14="http://schemas.microsoft.com/office/powerpoint/2010/main" val="31296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B227EDE-2DF0-4CF3-98F8-9B95F5ACC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6</a:t>
            </a:fld>
            <a:endParaRPr lang="es-ES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40A69CDF-8D71-4990-8961-D4EA63835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127771"/>
              </p:ext>
            </p:extLst>
          </p:nvPr>
        </p:nvGraphicFramePr>
        <p:xfrm>
          <a:off x="630382" y="567458"/>
          <a:ext cx="7974020" cy="207246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93505">
                  <a:extLst>
                    <a:ext uri="{9D8B030D-6E8A-4147-A177-3AD203B41FA5}">
                      <a16:colId xmlns:a16="http://schemas.microsoft.com/office/drawing/2014/main" val="397266174"/>
                    </a:ext>
                  </a:extLst>
                </a:gridCol>
                <a:gridCol w="1993505">
                  <a:extLst>
                    <a:ext uri="{9D8B030D-6E8A-4147-A177-3AD203B41FA5}">
                      <a16:colId xmlns:a16="http://schemas.microsoft.com/office/drawing/2014/main" val="743332097"/>
                    </a:ext>
                  </a:extLst>
                </a:gridCol>
                <a:gridCol w="1993505">
                  <a:extLst>
                    <a:ext uri="{9D8B030D-6E8A-4147-A177-3AD203B41FA5}">
                      <a16:colId xmlns:a16="http://schemas.microsoft.com/office/drawing/2014/main" val="462714500"/>
                    </a:ext>
                  </a:extLst>
                </a:gridCol>
                <a:gridCol w="1993505">
                  <a:extLst>
                    <a:ext uri="{9D8B030D-6E8A-4147-A177-3AD203B41FA5}">
                      <a16:colId xmlns:a16="http://schemas.microsoft.com/office/drawing/2014/main" val="3611762392"/>
                    </a:ext>
                  </a:extLst>
                </a:gridCol>
              </a:tblGrid>
              <a:tr h="180687">
                <a:tc>
                  <a:txBody>
                    <a:bodyPr/>
                    <a:lstStyle/>
                    <a:p>
                      <a:pPr algn="ctr"/>
                      <a:r>
                        <a:rPr lang="es-ES" sz="2000">
                          <a:latin typeface="Raleway Thin" panose="020B0604020202020204" charset="0"/>
                        </a:rPr>
                        <a:t>PRIMERA R.I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>
                          <a:latin typeface="Raleway Thin" panose="020B0604020202020204" charset="0"/>
                        </a:rPr>
                        <a:t>SEGONA R.I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>
                          <a:latin typeface="Raleway Thin" panose="020B0604020202020204" charset="0"/>
                        </a:rPr>
                        <a:t>TERCERA R.I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>
                          <a:latin typeface="Raleway Thin" panose="020B0604020202020204" charset="0"/>
                        </a:rPr>
                        <a:t>QUARTA R.I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328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600" b="0">
                          <a:solidFill>
                            <a:schemeClr val="accent1"/>
                          </a:solidFill>
                          <a:latin typeface="Raleway Thin" panose="020B0604020202020204" charset="0"/>
                        </a:rPr>
                        <a:t>~1780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solidFill>
                            <a:schemeClr val="accent1"/>
                          </a:solidFill>
                          <a:latin typeface="Raleway Thin" panose="020B0604020202020204" charset="0"/>
                        </a:rPr>
                        <a:t>~1850-70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solidFill>
                            <a:schemeClr val="accent1"/>
                          </a:solidFill>
                          <a:latin typeface="Raleway Thin" panose="020B0604020202020204" charset="0"/>
                        </a:rPr>
                        <a:t>~1950-60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>
                          <a:solidFill>
                            <a:schemeClr val="accent1"/>
                          </a:solidFill>
                          <a:latin typeface="Raleway Thin" panose="020B0604020202020204" charset="0"/>
                        </a:rPr>
                        <a:t>2000-actualitat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731455"/>
                  </a:ext>
                </a:extLst>
              </a:tr>
              <a:tr h="1340947"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Substitució </a:t>
                      </a:r>
                      <a:r>
                        <a:rPr lang="es-ES" sz="1200" b="1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treball artesanal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amb </a:t>
                      </a:r>
                      <a:r>
                        <a:rPr lang="es-ES" sz="1200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màquines mecàniques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en </a:t>
                      </a:r>
                      <a:r>
                        <a:rPr lang="es-ES" sz="1200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fabriques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impulsades per </a:t>
                      </a:r>
                      <a:r>
                        <a:rPr lang="es-ES" sz="1200" b="1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energia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del </a:t>
                      </a:r>
                      <a:r>
                        <a:rPr lang="es-ES" sz="1200" b="1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vapor d’aigua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Producció massiva</a:t>
                      </a:r>
                      <a:r>
                        <a:rPr lang="es-ES" sz="1200" b="0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 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(capitalisme) mitjançant </a:t>
                      </a:r>
                      <a:r>
                        <a:rPr lang="es-ES" sz="1200" b="1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fordisme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, </a:t>
                      </a:r>
                      <a:r>
                        <a:rPr lang="es-ES" sz="1200" b="1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electricitat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i </a:t>
                      </a:r>
                      <a:r>
                        <a:rPr lang="es-ES" sz="1200" b="1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petroli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.</a:t>
                      </a:r>
                      <a:endParaRPr lang="es-ES" sz="1200" b="1">
                        <a:solidFill>
                          <a:schemeClr val="tx1"/>
                        </a:solidFill>
                        <a:latin typeface="Raleway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Automatització</a:t>
                      </a:r>
                      <a:r>
                        <a:rPr lang="es-ES" sz="1200" b="0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 </a:t>
                      </a:r>
                      <a:r>
                        <a:rPr lang="es-ES" sz="1200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de producció 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mitjançant </a:t>
                      </a:r>
                      <a:r>
                        <a:rPr lang="es-ES" sz="1200" b="1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informàtica/robòtica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i </a:t>
                      </a:r>
                      <a:r>
                        <a:rPr lang="es-ES" sz="1200" b="1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globalització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(comunicació)</a:t>
                      </a:r>
                      <a:endParaRPr lang="es-ES" sz="1200" b="1">
                        <a:solidFill>
                          <a:schemeClr val="tx1"/>
                        </a:solidFill>
                        <a:latin typeface="Raleway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Producció basada en l’ús de sistemes </a:t>
                      </a:r>
                      <a:r>
                        <a:rPr lang="es-ES" sz="1200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físics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, </a:t>
                      </a:r>
                      <a:r>
                        <a:rPr lang="es-ES" sz="1200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digitals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i </a:t>
                      </a:r>
                      <a:r>
                        <a:rPr lang="es-ES" sz="1200" b="1">
                          <a:solidFill>
                            <a:schemeClr val="accent1"/>
                          </a:solidFill>
                          <a:latin typeface="Raleway" panose="020B0604020202020204" charset="0"/>
                        </a:rPr>
                        <a:t>biològics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Raleway" panose="020B0604020202020204" charset="0"/>
                        </a:rPr>
                        <a:t> interconectats </a:t>
                      </a:r>
                      <a:endParaRPr lang="es-ES" sz="1200">
                        <a:solidFill>
                          <a:schemeClr val="tx1"/>
                        </a:solidFill>
                        <a:latin typeface="Raleway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36071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9088B627-3460-460C-B6A0-2CCFC7F22824}"/>
              </a:ext>
            </a:extLst>
          </p:cNvPr>
          <p:cNvSpPr txBox="1"/>
          <p:nvPr/>
        </p:nvSpPr>
        <p:spPr>
          <a:xfrm>
            <a:off x="1316182" y="332509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 Thin" panose="020B0604020202020204" charset="0"/>
              </a:rPr>
              <a:t>S.XVIII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10D94A5-AE3B-47A0-8102-2E17F81DD9E5}"/>
              </a:ext>
            </a:extLst>
          </p:cNvPr>
          <p:cNvSpPr txBox="1"/>
          <p:nvPr/>
        </p:nvSpPr>
        <p:spPr>
          <a:xfrm>
            <a:off x="3248891" y="332508"/>
            <a:ext cx="617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 Thin" panose="020B0604020202020204" charset="0"/>
              </a:rPr>
              <a:t>S.XIX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F76FA1D-02D7-40FC-A0EB-49363254F057}"/>
              </a:ext>
            </a:extLst>
          </p:cNvPr>
          <p:cNvSpPr txBox="1"/>
          <p:nvPr/>
        </p:nvSpPr>
        <p:spPr>
          <a:xfrm>
            <a:off x="5386113" y="332507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 Thin" panose="020B0604020202020204" charset="0"/>
              </a:rPr>
              <a:t>S.XX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759312B-CAD8-4FEF-B845-6F0D6DD807F1}"/>
              </a:ext>
            </a:extLst>
          </p:cNvPr>
          <p:cNvSpPr txBox="1"/>
          <p:nvPr/>
        </p:nvSpPr>
        <p:spPr>
          <a:xfrm>
            <a:off x="7325757" y="332507"/>
            <a:ext cx="617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 Thin" panose="020B0604020202020204" charset="0"/>
              </a:rPr>
              <a:t>S.XXI</a:t>
            </a:r>
          </a:p>
        </p:txBody>
      </p:sp>
    </p:spTree>
    <p:extLst>
      <p:ext uri="{BB962C8B-B14F-4D97-AF65-F5344CB8AC3E}">
        <p14:creationId xmlns:p14="http://schemas.microsoft.com/office/powerpoint/2010/main" val="198457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87F15C4-0315-4048-91F9-766138553E51}"/>
              </a:ext>
            </a:extLst>
          </p:cNvPr>
          <p:cNvSpPr/>
          <p:nvPr/>
        </p:nvSpPr>
        <p:spPr>
          <a:xfrm>
            <a:off x="614415" y="546374"/>
            <a:ext cx="8100094" cy="52322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39AC9A5-DE69-4CBC-8CCB-A17FCAAC64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  <p:sp>
        <p:nvSpPr>
          <p:cNvPr id="3" name="Google Shape;71;p14">
            <a:extLst>
              <a:ext uri="{FF2B5EF4-FFF2-40B4-BE49-F238E27FC236}">
                <a16:creationId xmlns:a16="http://schemas.microsoft.com/office/drawing/2014/main" id="{A56AEAF6-5FB9-4ED3-8ABF-BECA3F390A87}"/>
              </a:ext>
            </a:extLst>
          </p:cNvPr>
          <p:cNvSpPr txBox="1">
            <a:spLocks/>
          </p:cNvSpPr>
          <p:nvPr/>
        </p:nvSpPr>
        <p:spPr>
          <a:xfrm>
            <a:off x="755746" y="-155469"/>
            <a:ext cx="6866100" cy="598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tabLst>
                <a:tab pos="450850" algn="l"/>
              </a:tabLst>
            </a:pPr>
            <a:r>
              <a:rPr lang="es-ES" sz="3200">
                <a:solidFill>
                  <a:schemeClr val="accent1"/>
                </a:solidFill>
                <a:latin typeface="Raleway Thin" panose="020B0604020202020204" charset="0"/>
              </a:rPr>
              <a:t>Primera revolució industrial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6B8F870-D730-4D89-987C-D46086FCAC57}"/>
              </a:ext>
            </a:extLst>
          </p:cNvPr>
          <p:cNvSpPr txBox="1"/>
          <p:nvPr/>
        </p:nvSpPr>
        <p:spPr>
          <a:xfrm>
            <a:off x="2898058" y="1018733"/>
            <a:ext cx="1290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 Thin" panose="020B0604020202020204" charset="0"/>
              </a:rPr>
              <a:t>1780 (S.XVIII)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A53B282-BFEA-4ADE-8FAF-F99DF2962C43}"/>
              </a:ext>
            </a:extLst>
          </p:cNvPr>
          <p:cNvSpPr/>
          <p:nvPr/>
        </p:nvSpPr>
        <p:spPr>
          <a:xfrm>
            <a:off x="637309" y="546374"/>
            <a:ext cx="807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Substitució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treball artesanal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amb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màquines mecàniques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en </a:t>
            </a:r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fàbriques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impulsades per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energia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del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vapor d’aigua.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FDBD8D1-3041-4406-97C7-6698DC78B8BD}"/>
              </a:ext>
            </a:extLst>
          </p:cNvPr>
          <p:cNvSpPr txBox="1"/>
          <p:nvPr/>
        </p:nvSpPr>
        <p:spPr>
          <a:xfrm>
            <a:off x="557773" y="1018734"/>
            <a:ext cx="2424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1"/>
                </a:solidFill>
                <a:latin typeface="Raleway Thin" panose="020B0604020202020204" charset="0"/>
              </a:rPr>
              <a:t>Anglaterra, Gran Bretanya</a:t>
            </a:r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EDECEC1B-32AA-4930-B90A-D5EB967F9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901375"/>
              </p:ext>
            </p:extLst>
          </p:nvPr>
        </p:nvGraphicFramePr>
        <p:xfrm>
          <a:off x="614414" y="1326510"/>
          <a:ext cx="7899203" cy="32308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36604">
                  <a:extLst>
                    <a:ext uri="{9D8B030D-6E8A-4147-A177-3AD203B41FA5}">
                      <a16:colId xmlns:a16="http://schemas.microsoft.com/office/drawing/2014/main" val="496434887"/>
                    </a:ext>
                  </a:extLst>
                </a:gridCol>
                <a:gridCol w="5562599">
                  <a:extLst>
                    <a:ext uri="{9D8B030D-6E8A-4147-A177-3AD203B41FA5}">
                      <a16:colId xmlns:a16="http://schemas.microsoft.com/office/drawing/2014/main" val="38900329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ENERGIA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vapor d’aigua i carbó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0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SECTORS INDUSTRIALS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indústria textil, siderúrgica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066935"/>
                  </a:ext>
                </a:extLst>
              </a:tr>
              <a:tr h="148615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INVENTS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latin typeface="Raleway" panose="020B0604020202020204" charset="0"/>
                        </a:rPr>
                        <a:t>màquina de vapor    telar mecànic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                                     ferrocarril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                                     vaixell de vapor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757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MODE DE PRODUCCIÓ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amb màquines en fabriques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357941"/>
                  </a:ext>
                </a:extLst>
              </a:tr>
              <a:tr h="32200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CONSEQÜÈNCIES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</a:rPr>
                        <a:t>abandonament </a:t>
                      </a:r>
                      <a:r>
                        <a:rPr lang="es-ES" b="1">
                          <a:latin typeface="Raleway" panose="020B0604020202020204" charset="0"/>
                        </a:rPr>
                        <a:t>treball artesanal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la població viu a les </a:t>
                      </a:r>
                      <a:r>
                        <a:rPr lang="es-ES" b="1">
                          <a:latin typeface="Raleway" panose="020B0604020202020204" charset="0"/>
                        </a:rPr>
                        <a:t>ciutats</a:t>
                      </a:r>
                      <a:r>
                        <a:rPr lang="es-ES" b="0">
                          <a:latin typeface="Raleway" panose="020B0604020202020204" charset="0"/>
                        </a:rPr>
                        <a:t> </a:t>
                      </a:r>
                      <a:r>
                        <a:rPr lang="es-ES">
                          <a:latin typeface="Raleway" panose="020B0604020202020204" charset="0"/>
                        </a:rPr>
                        <a:t>(carbó)</a:t>
                      </a:r>
                    </a:p>
                    <a:p>
                      <a:pPr marL="90488" marR="0" lvl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>
                          <a:latin typeface="Raleway" panose="020B0604020202020204" charset="0"/>
                        </a:rPr>
                        <a:t>canvi de la </a:t>
                      </a:r>
                      <a:r>
                        <a:rPr lang="es-ES" b="1">
                          <a:latin typeface="Raleway" panose="020B0604020202020204" charset="0"/>
                        </a:rPr>
                        <a:t>forma de vida </a:t>
                      </a:r>
                      <a:r>
                        <a:rPr lang="es-ES">
                          <a:latin typeface="Raleway" panose="020B0604020202020204" charset="0"/>
                        </a:rPr>
                        <a:t>(rural </a:t>
                      </a:r>
                      <a:r>
                        <a:rPr lang="es-ES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 urbana)</a:t>
                      </a:r>
                      <a:endParaRPr lang="es-ES">
                        <a:latin typeface="Raleway" panose="020B0604020202020204" charset="0"/>
                      </a:endParaRP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</a:rPr>
                        <a:t>apareixen </a:t>
                      </a:r>
                      <a:r>
                        <a:rPr lang="es-ES" b="1">
                          <a:latin typeface="Raleway" panose="020B0604020202020204" charset="0"/>
                        </a:rPr>
                        <a:t>proletaris</a:t>
                      </a:r>
                      <a:r>
                        <a:rPr lang="es-ES">
                          <a:latin typeface="Raleway" panose="020B0604020202020204" charset="0"/>
                        </a:rPr>
                        <a:t> i </a:t>
                      </a:r>
                      <a:r>
                        <a:rPr lang="es-ES" b="1">
                          <a:latin typeface="Raleway" panose="020B0604020202020204" charset="0"/>
                        </a:rPr>
                        <a:t>empresaris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</a:rPr>
                        <a:t>aparició </a:t>
                      </a:r>
                      <a:r>
                        <a:rPr lang="es-ES" b="1">
                          <a:latin typeface="Raleway" panose="020B0604020202020204" charset="0"/>
                        </a:rPr>
                        <a:t>capitalisme</a:t>
                      </a:r>
                      <a:r>
                        <a:rPr lang="es-ES">
                          <a:latin typeface="Raleway" panose="020B0604020202020204" charset="0"/>
                        </a:rPr>
                        <a:t> (màxim benefici)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</a:rPr>
                        <a:t>major producció </a:t>
                      </a:r>
                      <a:r>
                        <a:rPr lang="es-ES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b="1">
                          <a:latin typeface="Raleway" panose="020B0604020202020204" charset="0"/>
                          <a:sym typeface="Wingdings" panose="05000000000000000000" pitchFamily="2" charset="2"/>
                        </a:rPr>
                        <a:t>baixen els preus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producció en </a:t>
                      </a:r>
                      <a:r>
                        <a:rPr lang="es-ES" b="1">
                          <a:latin typeface="Raleway" panose="020B0604020202020204" charset="0"/>
                          <a:sym typeface="Wingdings" panose="05000000000000000000" pitchFamily="2" charset="2"/>
                        </a:rPr>
                        <a:t>sèrie</a:t>
                      </a: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 (productes iguals)</a:t>
                      </a:r>
                      <a:endParaRPr lang="es-ES">
                        <a:latin typeface="Raleway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236886"/>
                  </a:ext>
                </a:extLst>
              </a:tr>
            </a:tbl>
          </a:graphicData>
        </a:graphic>
      </p:graphicFrame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B90E2658-B748-440F-AD26-E329A411CAA0}"/>
              </a:ext>
            </a:extLst>
          </p:cNvPr>
          <p:cNvCxnSpPr/>
          <p:nvPr/>
        </p:nvCxnSpPr>
        <p:spPr>
          <a:xfrm>
            <a:off x="4560553" y="2092036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5A58EF86-962A-411F-BE77-37DC2048983B}"/>
              </a:ext>
            </a:extLst>
          </p:cNvPr>
          <p:cNvCxnSpPr/>
          <p:nvPr/>
        </p:nvCxnSpPr>
        <p:spPr>
          <a:xfrm>
            <a:off x="4572000" y="2323810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1575A06B-0FB5-4252-B3FB-2329BC137607}"/>
              </a:ext>
            </a:extLst>
          </p:cNvPr>
          <p:cNvCxnSpPr/>
          <p:nvPr/>
        </p:nvCxnSpPr>
        <p:spPr>
          <a:xfrm>
            <a:off x="4572000" y="2557895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B25BC089-3F65-467B-9A5E-5B24D107F154}"/>
              </a:ext>
            </a:extLst>
          </p:cNvPr>
          <p:cNvSpPr txBox="1"/>
          <p:nvPr/>
        </p:nvSpPr>
        <p:spPr>
          <a:xfrm>
            <a:off x="637309" y="4506529"/>
            <a:ext cx="2355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1"/>
                </a:solidFill>
              </a:rPr>
              <a:t>*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MATÈRIA PRIMERA: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ferro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26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87F15C4-0315-4048-91F9-766138553E51}"/>
              </a:ext>
            </a:extLst>
          </p:cNvPr>
          <p:cNvSpPr/>
          <p:nvPr/>
        </p:nvSpPr>
        <p:spPr>
          <a:xfrm>
            <a:off x="614415" y="546374"/>
            <a:ext cx="8077200" cy="30777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39AC9A5-DE69-4CBC-8CCB-A17FCAAC64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sp>
        <p:nvSpPr>
          <p:cNvPr id="3" name="Google Shape;71;p14">
            <a:extLst>
              <a:ext uri="{FF2B5EF4-FFF2-40B4-BE49-F238E27FC236}">
                <a16:creationId xmlns:a16="http://schemas.microsoft.com/office/drawing/2014/main" id="{A56AEAF6-5FB9-4ED3-8ABF-BECA3F390A87}"/>
              </a:ext>
            </a:extLst>
          </p:cNvPr>
          <p:cNvSpPr txBox="1">
            <a:spLocks/>
          </p:cNvSpPr>
          <p:nvPr/>
        </p:nvSpPr>
        <p:spPr>
          <a:xfrm>
            <a:off x="755746" y="-155469"/>
            <a:ext cx="6866100" cy="598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tabLst>
                <a:tab pos="450850" algn="l"/>
              </a:tabLst>
            </a:pPr>
            <a:r>
              <a:rPr lang="es-ES" sz="3200">
                <a:solidFill>
                  <a:schemeClr val="accent1"/>
                </a:solidFill>
                <a:latin typeface="Raleway Thin" panose="020B0604020202020204" charset="0"/>
              </a:rPr>
              <a:t>Segona revolució industrial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6B8F870-D730-4D89-987C-D46086FCAC57}"/>
              </a:ext>
            </a:extLst>
          </p:cNvPr>
          <p:cNvSpPr txBox="1"/>
          <p:nvPr/>
        </p:nvSpPr>
        <p:spPr>
          <a:xfrm>
            <a:off x="2931806" y="803291"/>
            <a:ext cx="1467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 Thin" panose="020B0604020202020204" charset="0"/>
              </a:rPr>
              <a:t>1850-70 (S.XIX)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A53B282-BFEA-4ADE-8FAF-F99DF2962C43}"/>
              </a:ext>
            </a:extLst>
          </p:cNvPr>
          <p:cNvSpPr/>
          <p:nvPr/>
        </p:nvSpPr>
        <p:spPr>
          <a:xfrm>
            <a:off x="637309" y="546374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Producció massiva</a:t>
            </a:r>
            <a:r>
              <a:rPr lang="es-ES">
                <a:solidFill>
                  <a:schemeClr val="accent1">
                    <a:lumMod val="75000"/>
                  </a:schemeClr>
                </a:solidFill>
                <a:latin typeface="Raleway" panose="020B0604020202020204" charset="0"/>
              </a:rPr>
              <a:t> 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(capitalisme) mitjançant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fordisme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,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electricitat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i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petroli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FDBD8D1-3041-4406-97C7-6698DC78B8BD}"/>
              </a:ext>
            </a:extLst>
          </p:cNvPr>
          <p:cNvSpPr txBox="1"/>
          <p:nvPr/>
        </p:nvSpPr>
        <p:spPr>
          <a:xfrm>
            <a:off x="591521" y="803292"/>
            <a:ext cx="2238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1"/>
                </a:solidFill>
                <a:latin typeface="Raleway Thin" panose="020B0604020202020204" charset="0"/>
              </a:rPr>
              <a:t>Alemanya, Japó, E.E.U.U</a:t>
            </a:r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EDECEC1B-32AA-4930-B90A-D5EB967F9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93944"/>
              </p:ext>
            </p:extLst>
          </p:nvPr>
        </p:nvGraphicFramePr>
        <p:xfrm>
          <a:off x="637309" y="1126495"/>
          <a:ext cx="7899203" cy="25908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06782">
                  <a:extLst>
                    <a:ext uri="{9D8B030D-6E8A-4147-A177-3AD203B41FA5}">
                      <a16:colId xmlns:a16="http://schemas.microsoft.com/office/drawing/2014/main" val="496434887"/>
                    </a:ext>
                  </a:extLst>
                </a:gridCol>
                <a:gridCol w="5592421">
                  <a:extLst>
                    <a:ext uri="{9D8B030D-6E8A-4147-A177-3AD203B41FA5}">
                      <a16:colId xmlns:a16="http://schemas.microsoft.com/office/drawing/2014/main" val="38900329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ENERGIA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electricitat, gas i petroli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00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SECTORS INDUSTRIALS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química, elèctrica, automobilística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066935"/>
                  </a:ext>
                </a:extLst>
              </a:tr>
              <a:tr h="148615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INVENTS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0">
                          <a:latin typeface="Raleway" panose="020B0604020202020204" charset="0"/>
                        </a:rPr>
                        <a:t>motor d’explosió 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b="0">
                          <a:latin typeface="Raleway" panose="020B0604020202020204" charset="0"/>
                        </a:rPr>
                        <a:t>telèfon, telègraf, automòbils...</a:t>
                      </a:r>
                    </a:p>
                    <a:p>
                      <a:r>
                        <a:rPr lang="es-ES" b="0">
                          <a:latin typeface="Raleway" panose="020B0604020202020204" charset="0"/>
                        </a:rPr>
                        <a:t>electricitat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757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MODE DE PRODUCCIÓ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producció en cadena, sèrie (fordisme)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357941"/>
                  </a:ext>
                </a:extLst>
              </a:tr>
              <a:tr h="322000">
                <a:tc>
                  <a:txBody>
                    <a:bodyPr/>
                    <a:lstStyle/>
                    <a:p>
                      <a:r>
                        <a:rPr lang="es-ES">
                          <a:latin typeface="Raleway Thin" panose="020B0604020202020204" charset="0"/>
                        </a:rPr>
                        <a:t>CONSEQÜÈNCIES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</a:rPr>
                        <a:t>fordisme </a:t>
                      </a:r>
                      <a:r>
                        <a:rPr lang="es-ES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 explotació laboral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capitalisme salvatge </a:t>
                      </a:r>
                      <a:r>
                        <a:rPr lang="es-ES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 publicitat, consumisme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comença l’impacte medioambiental</a:t>
                      </a:r>
                    </a:p>
                    <a:p>
                      <a:pPr marL="90488" indent="-904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  <a:sym typeface="Wingdings" panose="05000000000000000000" pitchFamily="2" charset="2"/>
                        </a:rPr>
                        <a:t>condicionament relacions socials    </a:t>
                      </a: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burgesia 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 empresaris</a:t>
                      </a:r>
                      <a:b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</a:b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                                                               proletariat 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Raleway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0">
                          <a:latin typeface="Raleway" panose="020B0604020202020204" charset="0"/>
                          <a:sym typeface="Wingdings" panose="05000000000000000000" pitchFamily="2" charset="2"/>
                        </a:rPr>
                        <a:t> obrers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236886"/>
                  </a:ext>
                </a:extLst>
              </a:tr>
            </a:tbl>
          </a:graphicData>
        </a:graphic>
      </p:graphicFrame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81CF75FB-C8AE-468D-B1B0-3A9338F740C6}"/>
              </a:ext>
            </a:extLst>
          </p:cNvPr>
          <p:cNvCxnSpPr>
            <a:cxnSpLocks/>
          </p:cNvCxnSpPr>
          <p:nvPr/>
        </p:nvCxnSpPr>
        <p:spPr>
          <a:xfrm>
            <a:off x="5869807" y="3366654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906B2D1E-8A8B-48AA-8343-8F3AAD491960}"/>
              </a:ext>
            </a:extLst>
          </p:cNvPr>
          <p:cNvCxnSpPr>
            <a:cxnSpLocks/>
          </p:cNvCxnSpPr>
          <p:nvPr/>
        </p:nvCxnSpPr>
        <p:spPr>
          <a:xfrm>
            <a:off x="5881254" y="3598428"/>
            <a:ext cx="14788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AA913AA-5387-41AD-8579-4215850448D1}"/>
              </a:ext>
            </a:extLst>
          </p:cNvPr>
          <p:cNvSpPr txBox="1"/>
          <p:nvPr/>
        </p:nvSpPr>
        <p:spPr>
          <a:xfrm>
            <a:off x="607488" y="3681862"/>
            <a:ext cx="2321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accent1"/>
                </a:solidFill>
              </a:rPr>
              <a:t>*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MATÈRIA PRIMERA: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acer</a:t>
            </a:r>
            <a:endParaRPr lang="es-ES" b="1">
              <a:solidFill>
                <a:schemeClr val="tx1"/>
              </a:solidFill>
              <a:latin typeface="Raleway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70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4D77665-B1C3-4C77-B010-C3321B2E6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9</a:t>
            </a:fld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0FF28D2-B99C-4351-B385-F982DB71999A}"/>
              </a:ext>
            </a:extLst>
          </p:cNvPr>
          <p:cNvSpPr/>
          <p:nvPr/>
        </p:nvSpPr>
        <p:spPr>
          <a:xfrm>
            <a:off x="790383" y="477038"/>
            <a:ext cx="1613382" cy="4450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>
                <a:solidFill>
                  <a:schemeClr val="tx1"/>
                </a:solidFill>
                <a:latin typeface="Raleway Thin" panose="020B0604020202020204" charset="0"/>
              </a:rPr>
              <a:t>El fordisme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1C72D66-42CE-4B7C-A35D-BCEAD434732C}"/>
              </a:ext>
            </a:extLst>
          </p:cNvPr>
          <p:cNvSpPr/>
          <p:nvPr/>
        </p:nvSpPr>
        <p:spPr>
          <a:xfrm>
            <a:off x="607488" y="1031283"/>
            <a:ext cx="8100094" cy="51349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43A35F6-35E1-411E-B89B-B6271AE42FEB}"/>
              </a:ext>
            </a:extLst>
          </p:cNvPr>
          <p:cNvSpPr/>
          <p:nvPr/>
        </p:nvSpPr>
        <p:spPr>
          <a:xfrm>
            <a:off x="630382" y="1031283"/>
            <a:ext cx="80772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El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fordisme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és un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sistema de producció industrial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que es basa en la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cadena de muntatge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(s.XX) per la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fabricació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 </a:t>
            </a:r>
          </a:p>
          <a:p>
            <a:endParaRPr lang="es-ES" sz="400">
              <a:solidFill>
                <a:schemeClr val="tx1"/>
              </a:solidFill>
              <a:latin typeface="Raleway" panose="020B0604020202020204" charset="0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Pren el nom de l’empresa automovilística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Ford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 que va emprar aquest mètode en la fabricació de </a:t>
            </a:r>
            <a:r>
              <a:rPr lang="es-ES" u="sng">
                <a:solidFill>
                  <a:schemeClr val="tx1"/>
                </a:solidFill>
                <a:latin typeface="Raleway" panose="020B0604020202020204" charset="0"/>
              </a:rPr>
              <a:t>cotxes</a:t>
            </a:r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B568F62-B110-4F6B-AB1C-3D252240669A}"/>
              </a:ext>
            </a:extLst>
          </p:cNvPr>
          <p:cNvSpPr/>
          <p:nvPr/>
        </p:nvSpPr>
        <p:spPr>
          <a:xfrm>
            <a:off x="790383" y="2062334"/>
            <a:ext cx="2534709" cy="354234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>
                <a:solidFill>
                  <a:schemeClr val="accent1"/>
                </a:solidFill>
                <a:latin typeface="Raleway Thin" panose="020B0604020202020204" charset="0"/>
              </a:rPr>
              <a:t>La cadena de muntatge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956589-4A97-4309-A121-7136210AC330}"/>
              </a:ext>
            </a:extLst>
          </p:cNvPr>
          <p:cNvSpPr/>
          <p:nvPr/>
        </p:nvSpPr>
        <p:spPr>
          <a:xfrm>
            <a:off x="607488" y="2470184"/>
            <a:ext cx="4262385" cy="30575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66DEE39-A6EA-4B2B-AE8D-DD23E4ECA9C4}"/>
              </a:ext>
            </a:extLst>
          </p:cNvPr>
          <p:cNvSpPr/>
          <p:nvPr/>
        </p:nvSpPr>
        <p:spPr>
          <a:xfrm>
            <a:off x="630382" y="2468156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Raleway" panose="020B0604020202020204" charset="0"/>
              </a:rPr>
              <a:t>Es basa en la </a:t>
            </a:r>
            <a:r>
              <a:rPr lang="es-ES" b="1">
                <a:solidFill>
                  <a:schemeClr val="tx1"/>
                </a:solidFill>
                <a:latin typeface="Raleway" panose="020B0604020202020204" charset="0"/>
              </a:rPr>
              <a:t>divisió de tasques especialitzades:</a:t>
            </a:r>
            <a:endParaRPr lang="es-ES">
              <a:solidFill>
                <a:schemeClr val="tx1"/>
              </a:solidFill>
              <a:latin typeface="Raleway" panose="020B0604020202020204" charset="0"/>
            </a:endParaRPr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83558D49-7DDC-4473-9C9A-F7C7987710C9}"/>
              </a:ext>
            </a:extLst>
          </p:cNvPr>
          <p:cNvSpPr/>
          <p:nvPr/>
        </p:nvSpPr>
        <p:spPr>
          <a:xfrm>
            <a:off x="6539398" y="2591665"/>
            <a:ext cx="487619" cy="13159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30D4923-EB23-4E64-ABEE-88F19859A5CC}"/>
              </a:ext>
            </a:extLst>
          </p:cNvPr>
          <p:cNvSpPr/>
          <p:nvPr/>
        </p:nvSpPr>
        <p:spPr>
          <a:xfrm>
            <a:off x="7131543" y="2420069"/>
            <a:ext cx="1274009" cy="4705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treballador especialitzat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B256E1B-36E7-41A1-AA2D-1D02EE4AF926}"/>
              </a:ext>
            </a:extLst>
          </p:cNvPr>
          <p:cNvSpPr/>
          <p:nvPr/>
        </p:nvSpPr>
        <p:spPr>
          <a:xfrm>
            <a:off x="5171903" y="2416568"/>
            <a:ext cx="1274009" cy="4705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  <a:latin typeface="Raleway Thin" panose="020B0604020202020204" charset="0"/>
              </a:rPr>
              <a:t>treballador especialitzat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65BAE9C-AD0D-48F6-9004-C3BC502B5C5C}"/>
              </a:ext>
            </a:extLst>
          </p:cNvPr>
          <p:cNvSpPr txBox="1"/>
          <p:nvPr/>
        </p:nvSpPr>
        <p:spPr>
          <a:xfrm>
            <a:off x="5994369" y="2190355"/>
            <a:ext cx="15776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solidFill>
                  <a:schemeClr val="tx1"/>
                </a:solidFill>
                <a:latin typeface="Raleway Thin" panose="020B0604020202020204" charset="0"/>
              </a:rPr>
              <a:t>cinta transportadora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D7486CA-6F5A-4B7C-B2FF-5FE1DB114B28}"/>
              </a:ext>
            </a:extLst>
          </p:cNvPr>
          <p:cNvSpPr/>
          <p:nvPr/>
        </p:nvSpPr>
        <p:spPr>
          <a:xfrm>
            <a:off x="790383" y="2887165"/>
            <a:ext cx="1682653" cy="354234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softEdge rad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b="1">
                <a:solidFill>
                  <a:schemeClr val="accent1"/>
                </a:solidFill>
                <a:latin typeface="Raleway Thin" panose="020B0604020202020204" charset="0"/>
              </a:rPr>
              <a:t>Conseqüències</a:t>
            </a:r>
          </a:p>
        </p:txBody>
      </p:sp>
      <p:graphicFrame>
        <p:nvGraphicFramePr>
          <p:cNvPr id="20" name="Tabla 20">
            <a:extLst>
              <a:ext uri="{FF2B5EF4-FFF2-40B4-BE49-F238E27FC236}">
                <a16:creationId xmlns:a16="http://schemas.microsoft.com/office/drawing/2014/main" id="{3841A57A-E6A5-4937-94A6-14B9388AF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345366"/>
              </p:ext>
            </p:extLst>
          </p:nvPr>
        </p:nvGraphicFramePr>
        <p:xfrm>
          <a:off x="852053" y="3332661"/>
          <a:ext cx="6165274" cy="1463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97729">
                  <a:extLst>
                    <a:ext uri="{9D8B030D-6E8A-4147-A177-3AD203B41FA5}">
                      <a16:colId xmlns:a16="http://schemas.microsoft.com/office/drawing/2014/main" val="2304091163"/>
                    </a:ext>
                  </a:extLst>
                </a:gridCol>
                <a:gridCol w="3567545">
                  <a:extLst>
                    <a:ext uri="{9D8B030D-6E8A-4147-A177-3AD203B41FA5}">
                      <a16:colId xmlns:a16="http://schemas.microsoft.com/office/drawing/2014/main" val="28610581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AVANTATGES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Raleway" panose="020B0604020202020204" charset="0"/>
                        </a:rPr>
                        <a:t>DESAVANTATGES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323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</a:rPr>
                        <a:t>Producció </a:t>
                      </a:r>
                      <a:r>
                        <a:rPr lang="es-ES" b="1">
                          <a:latin typeface="Raleway" panose="020B0604020202020204" charset="0"/>
                        </a:rPr>
                        <a:t>masiva</a:t>
                      </a:r>
                      <a:endParaRPr lang="es-ES" b="0">
                        <a:latin typeface="Raleway" panose="020B0604020202020204" charset="0"/>
                      </a:endParaRP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Reducció </a:t>
                      </a:r>
                      <a:r>
                        <a:rPr lang="es-ES" b="1">
                          <a:latin typeface="Raleway" panose="020B0604020202020204" charset="0"/>
                        </a:rPr>
                        <a:t>preu final</a:t>
                      </a:r>
                      <a:endParaRPr lang="es-ES" b="0">
                        <a:latin typeface="Raleway" panose="020B0604020202020204" charset="0"/>
                      </a:endParaRP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Elaboració </a:t>
                      </a:r>
                      <a:r>
                        <a:rPr lang="es-ES" b="1">
                          <a:latin typeface="Raleway" panose="020B0604020202020204" charset="0"/>
                        </a:rPr>
                        <a:t>automatitzada</a:t>
                      </a:r>
                      <a:endParaRPr lang="es-ES">
                        <a:latin typeface="Raleway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>
                          <a:latin typeface="Raleway" panose="020B0604020202020204" charset="0"/>
                        </a:rPr>
                        <a:t>Substitució </a:t>
                      </a:r>
                      <a:r>
                        <a:rPr lang="es-ES" b="1">
                          <a:latin typeface="Raleway" panose="020B0604020202020204" charset="0"/>
                        </a:rPr>
                        <a:t>treballadors</a:t>
                      </a:r>
                      <a:endParaRPr lang="es-ES" b="0">
                        <a:latin typeface="Raleway" panose="020B0604020202020204" charset="0"/>
                      </a:endParaRP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Provoca </a:t>
                      </a:r>
                      <a:r>
                        <a:rPr lang="es-ES" b="1">
                          <a:latin typeface="Raleway" panose="020B0604020202020204" charset="0"/>
                        </a:rPr>
                        <a:t>consumisme</a:t>
                      </a:r>
                      <a:endParaRPr lang="es-ES" b="0">
                        <a:latin typeface="Raleway" panose="020B0604020202020204" charset="0"/>
                      </a:endParaRP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Producció </a:t>
                      </a:r>
                      <a:r>
                        <a:rPr lang="es-ES" b="1">
                          <a:latin typeface="Raleway" panose="020B0604020202020204" charset="0"/>
                        </a:rPr>
                        <a:t>estandaritzada</a:t>
                      </a:r>
                      <a:r>
                        <a:rPr lang="es-ES" b="0">
                          <a:latin typeface="Raleway" panose="020B0604020202020204" charset="0"/>
                        </a:rPr>
                        <a:t> (sèrie)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0">
                          <a:latin typeface="Raleway" panose="020B0604020202020204" charset="0"/>
                        </a:rPr>
                        <a:t>Requereix </a:t>
                      </a:r>
                      <a:r>
                        <a:rPr lang="es-ES" b="1">
                          <a:latin typeface="Raleway" panose="020B0604020202020204" charset="0"/>
                        </a:rPr>
                        <a:t>maquinària especialitzada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" b="1">
                          <a:latin typeface="Raleway" panose="020B0604020202020204" charset="0"/>
                        </a:rPr>
                        <a:t>Explotació laboral</a:t>
                      </a:r>
                      <a:endParaRPr lang="es-ES">
                        <a:latin typeface="Raleway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63663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187273"/>
      </p:ext>
    </p:extLst>
  </p:cSld>
  <p:clrMapOvr>
    <a:masterClrMapping/>
  </p:clrMapOvr>
</p:sld>
</file>

<file path=ppt/theme/theme1.xml><?xml version="1.0" encoding="utf-8"?>
<a:theme xmlns:a="http://schemas.openxmlformats.org/drawingml/2006/main" name="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1357</Words>
  <Application>Microsoft Office PowerPoint</Application>
  <PresentationFormat>Presentación en pantalla (16:9)</PresentationFormat>
  <Paragraphs>275</Paragraphs>
  <Slides>16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Raleway</vt:lpstr>
      <vt:lpstr>Raleway Thin</vt:lpstr>
      <vt:lpstr>Wingdings 3</vt:lpstr>
      <vt:lpstr>Arial</vt:lpstr>
      <vt:lpstr>Wingdings</vt:lpstr>
      <vt:lpstr>Olivia template</vt:lpstr>
      <vt:lpstr>Geografia tema 7 la indústria</vt:lpstr>
      <vt:lpstr>L’activitat industrial</vt:lpstr>
      <vt:lpstr>Presentación de PowerPoint</vt:lpstr>
      <vt:lpstr>Presentación de PowerPoint</vt:lpstr>
      <vt:lpstr>Les revolucions industrials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tema 7 la indústria</dc:title>
  <cp:lastModifiedBy>Eva Arnau</cp:lastModifiedBy>
  <cp:revision>36</cp:revision>
  <dcterms:modified xsi:type="dcterms:W3CDTF">2022-03-29T16:16:19Z</dcterms:modified>
</cp:coreProperties>
</file>