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News Cycle" panose="020B0604020202020204" charset="2"/>
      <p:regular r:id="rId19"/>
      <p:bold r:id="rId20"/>
    </p:embeddedFont>
    <p:embeddedFont>
      <p:font typeface="Oswal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5681E7-3F6B-493A-A081-50176DB923CF}">
  <a:tblStyle styleId="{6B5681E7-3F6B-493A-A081-50176DB923C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1EFF09-86D4-41D1-8CD3-602A2CEEB6E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71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33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11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99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28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00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88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06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97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50500" y="2435625"/>
            <a:ext cx="3638700" cy="2240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1" name="Google Shape;11;p2"/>
          <p:cNvSpPr/>
          <p:nvPr/>
        </p:nvSpPr>
        <p:spPr>
          <a:xfrm>
            <a:off x="7813106" y="0"/>
            <a:ext cx="892296" cy="322542"/>
          </a:xfrm>
          <a:custGeom>
            <a:avLst/>
            <a:gdLst/>
            <a:ahLst/>
            <a:cxnLst/>
            <a:rect l="l" t="t" r="r" b="b"/>
            <a:pathLst>
              <a:path w="21600" h="21600" extrusionOk="0">
                <a:moveTo>
                  <a:pt x="0" y="0"/>
                </a:moveTo>
                <a:lnTo>
                  <a:pt x="0" y="21600"/>
                </a:lnTo>
                <a:lnTo>
                  <a:pt x="21600" y="10795"/>
                </a:lnTo>
                <a:lnTo>
                  <a:pt x="21600" y="0"/>
                </a:lnTo>
                <a:lnTo>
                  <a:pt x="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12;p2"/>
          <p:cNvSpPr/>
          <p:nvPr/>
        </p:nvSpPr>
        <p:spPr>
          <a:xfrm>
            <a:off x="3650209" y="0"/>
            <a:ext cx="563814" cy="1699704"/>
          </a:xfrm>
          <a:custGeom>
            <a:avLst/>
            <a:gdLst/>
            <a:ahLst/>
            <a:cxnLst/>
            <a:rect l="l" t="t" r="r" b="b"/>
            <a:pathLst>
              <a:path w="21600" h="21600" extrusionOk="0">
                <a:moveTo>
                  <a:pt x="0" y="0"/>
                </a:moveTo>
                <a:lnTo>
                  <a:pt x="0" y="21600"/>
                </a:lnTo>
                <a:lnTo>
                  <a:pt x="21600" y="20304"/>
                </a:lnTo>
                <a:lnTo>
                  <a:pt x="21600" y="0"/>
                </a:lnTo>
                <a:lnTo>
                  <a:pt x="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59415" y="609095"/>
            <a:ext cx="1314792" cy="2119176"/>
          </a:xfrm>
          <a:custGeom>
            <a:avLst/>
            <a:gdLst/>
            <a:ahLst/>
            <a:cxnLst/>
            <a:rect l="l" t="t" r="r" b="b"/>
            <a:pathLst>
              <a:path w="21600" h="21600" extrusionOk="0">
                <a:moveTo>
                  <a:pt x="0" y="21600"/>
                </a:moveTo>
                <a:lnTo>
                  <a:pt x="21600" y="19177"/>
                </a:lnTo>
                <a:lnTo>
                  <a:pt x="21600" y="0"/>
                </a:lnTo>
                <a:lnTo>
                  <a:pt x="0" y="242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5821031" y="991483"/>
            <a:ext cx="1845234" cy="4159458"/>
          </a:xfrm>
          <a:custGeom>
            <a:avLst/>
            <a:gdLst/>
            <a:ahLst/>
            <a:cxnLst/>
            <a:rect l="l" t="t" r="r" b="b"/>
            <a:pathLst>
              <a:path w="21600" h="21600" extrusionOk="0">
                <a:moveTo>
                  <a:pt x="0" y="21600"/>
                </a:moveTo>
                <a:lnTo>
                  <a:pt x="21600" y="21600"/>
                </a:lnTo>
                <a:lnTo>
                  <a:pt x="21600" y="0"/>
                </a:lnTo>
                <a:lnTo>
                  <a:pt x="0" y="1733"/>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4359415" y="2643735"/>
            <a:ext cx="1314792" cy="2510136"/>
          </a:xfrm>
          <a:custGeom>
            <a:avLst/>
            <a:gdLst/>
            <a:ahLst/>
            <a:cxnLst/>
            <a:rect l="l" t="t" r="r" b="b"/>
            <a:pathLst>
              <a:path w="21600" h="21600" extrusionOk="0">
                <a:moveTo>
                  <a:pt x="0" y="21600"/>
                </a:moveTo>
                <a:lnTo>
                  <a:pt x="21600" y="21600"/>
                </a:lnTo>
                <a:lnTo>
                  <a:pt x="21600" y="0"/>
                </a:lnTo>
                <a:lnTo>
                  <a:pt x="0" y="2046"/>
                </a:lnTo>
                <a:lnTo>
                  <a:pt x="0" y="21600"/>
                </a:lnTo>
                <a:close/>
              </a:path>
            </a:pathLst>
          </a:custGeom>
          <a:solidFill>
            <a:srgbClr val="002035">
              <a:alpha val="1732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7813106" y="306930"/>
            <a:ext cx="892296" cy="2977290"/>
          </a:xfrm>
          <a:custGeom>
            <a:avLst/>
            <a:gdLst/>
            <a:ahLst/>
            <a:cxnLst/>
            <a:rect l="l" t="t" r="r" b="b"/>
            <a:pathLst>
              <a:path w="21600" h="21600" extrusionOk="0">
                <a:moveTo>
                  <a:pt x="0" y="21600"/>
                </a:moveTo>
                <a:lnTo>
                  <a:pt x="21600" y="20429"/>
                </a:lnTo>
                <a:lnTo>
                  <a:pt x="21600" y="0"/>
                </a:lnTo>
                <a:lnTo>
                  <a:pt x="0" y="1171"/>
                </a:lnTo>
                <a:lnTo>
                  <a:pt x="0" y="21600"/>
                </a:lnTo>
                <a:close/>
              </a:path>
            </a:pathLst>
          </a:custGeom>
          <a:solidFill>
            <a:srgbClr val="002035">
              <a:alpha val="1732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5821031" y="0"/>
            <a:ext cx="1845234" cy="1161054"/>
          </a:xfrm>
          <a:custGeom>
            <a:avLst/>
            <a:gdLst/>
            <a:ahLst/>
            <a:cxnLst/>
            <a:rect l="l" t="t" r="r" b="b"/>
            <a:pathLst>
              <a:path w="21600" h="21600" extrusionOk="0">
                <a:moveTo>
                  <a:pt x="0" y="21600"/>
                </a:moveTo>
                <a:lnTo>
                  <a:pt x="21600" y="15393"/>
                </a:lnTo>
                <a:lnTo>
                  <a:pt x="21600" y="0"/>
                </a:lnTo>
                <a:lnTo>
                  <a:pt x="0" y="0"/>
                </a:lnTo>
                <a:lnTo>
                  <a:pt x="0" y="21600"/>
                </a:lnTo>
                <a:close/>
              </a:path>
            </a:pathLst>
          </a:cu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7813106" y="3277330"/>
            <a:ext cx="892296" cy="1165914"/>
          </a:xfrm>
          <a:custGeom>
            <a:avLst/>
            <a:gdLst/>
            <a:ahLst/>
            <a:cxnLst/>
            <a:rect l="l" t="t" r="r" b="b"/>
            <a:pathLst>
              <a:path w="21600" h="21600" extrusionOk="0">
                <a:moveTo>
                  <a:pt x="0" y="21600"/>
                </a:moveTo>
                <a:lnTo>
                  <a:pt x="21600" y="18611"/>
                </a:lnTo>
                <a:lnTo>
                  <a:pt x="21600" y="0"/>
                </a:lnTo>
                <a:lnTo>
                  <a:pt x="0" y="2989"/>
                </a:lnTo>
                <a:lnTo>
                  <a:pt x="0" y="21600"/>
                </a:lnTo>
                <a:close/>
              </a:path>
            </a:pathLst>
          </a:custGeom>
          <a:solidFill>
            <a:schemeClr val="accent5"/>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550500" y="759800"/>
            <a:ext cx="61077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 name="Google Shape;66;p7"/>
          <p:cNvSpPr txBox="1">
            <a:spLocks noGrp="1"/>
          </p:cNvSpPr>
          <p:nvPr>
            <p:ph type="body" idx="1"/>
          </p:nvPr>
        </p:nvSpPr>
        <p:spPr>
          <a:xfrm>
            <a:off x="550500" y="1353950"/>
            <a:ext cx="28536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67" name="Google Shape;67;p7"/>
          <p:cNvSpPr txBox="1">
            <a:spLocks noGrp="1"/>
          </p:cNvSpPr>
          <p:nvPr>
            <p:ph type="body" idx="2"/>
          </p:nvPr>
        </p:nvSpPr>
        <p:spPr>
          <a:xfrm>
            <a:off x="3804472" y="1353950"/>
            <a:ext cx="28536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68" name="Google Shape;68;p7"/>
          <p:cNvSpPr txBox="1">
            <a:spLocks noGrp="1"/>
          </p:cNvSpPr>
          <p:nvPr>
            <p:ph type="sldNum" idx="12"/>
          </p:nvPr>
        </p:nvSpPr>
        <p:spPr>
          <a:xfrm>
            <a:off x="8346250" y="4688650"/>
            <a:ext cx="569100" cy="45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9" name="Google Shape;69;p7"/>
          <p:cNvGrpSpPr/>
          <p:nvPr/>
        </p:nvGrpSpPr>
        <p:grpSpPr>
          <a:xfrm>
            <a:off x="6963076" y="0"/>
            <a:ext cx="1952316" cy="5143493"/>
            <a:chOff x="6963076" y="0"/>
            <a:chExt cx="1952316" cy="5143493"/>
          </a:xfrm>
        </p:grpSpPr>
        <p:sp>
          <p:nvSpPr>
            <p:cNvPr id="70" name="Google Shape;70;p7"/>
            <p:cNvSpPr/>
            <p:nvPr/>
          </p:nvSpPr>
          <p:spPr>
            <a:xfrm>
              <a:off x="6963076" y="3274552"/>
              <a:ext cx="359208" cy="1868940"/>
            </a:xfrm>
            <a:custGeom>
              <a:avLst/>
              <a:gdLst/>
              <a:ahLst/>
              <a:cxnLst/>
              <a:rect l="l" t="t" r="r" b="b"/>
              <a:pathLst>
                <a:path w="21600" h="21600" extrusionOk="0">
                  <a:moveTo>
                    <a:pt x="21600" y="21600"/>
                  </a:moveTo>
                  <a:lnTo>
                    <a:pt x="21600" y="0"/>
                  </a:lnTo>
                  <a:lnTo>
                    <a:pt x="0" y="753"/>
                  </a:lnTo>
                  <a:lnTo>
                    <a:pt x="0" y="21600"/>
                  </a:lnTo>
                  <a:lnTo>
                    <a:pt x="2160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7"/>
            <p:cNvSpPr/>
            <p:nvPr/>
          </p:nvSpPr>
          <p:spPr>
            <a:xfrm>
              <a:off x="6963076" y="977835"/>
              <a:ext cx="359208" cy="439992"/>
            </a:xfrm>
            <a:custGeom>
              <a:avLst/>
              <a:gdLst/>
              <a:ahLst/>
              <a:cxnLst/>
              <a:rect l="l" t="t" r="r" b="b"/>
              <a:pathLst>
                <a:path w="21600" h="21600" extrusionOk="0">
                  <a:moveTo>
                    <a:pt x="0" y="21600"/>
                  </a:moveTo>
                  <a:lnTo>
                    <a:pt x="21600" y="18401"/>
                  </a:lnTo>
                  <a:lnTo>
                    <a:pt x="21600" y="0"/>
                  </a:lnTo>
                  <a:lnTo>
                    <a:pt x="0" y="3199"/>
                  </a:lnTo>
                  <a:lnTo>
                    <a:pt x="0" y="21600"/>
                  </a:lnTo>
                  <a:close/>
                </a:path>
              </a:pathLst>
            </a:custGeom>
            <a:solidFill>
              <a:schemeClr val="accent5"/>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7"/>
            <p:cNvSpPr/>
            <p:nvPr/>
          </p:nvSpPr>
          <p:spPr>
            <a:xfrm>
              <a:off x="6963076" y="1"/>
              <a:ext cx="359208" cy="954126"/>
            </a:xfrm>
            <a:custGeom>
              <a:avLst/>
              <a:gdLst/>
              <a:ahLst/>
              <a:cxnLst/>
              <a:rect l="l" t="t" r="r" b="b"/>
              <a:pathLst>
                <a:path w="21600" h="21600" extrusionOk="0">
                  <a:moveTo>
                    <a:pt x="21600" y="0"/>
                  </a:moveTo>
                  <a:lnTo>
                    <a:pt x="0" y="0"/>
                  </a:lnTo>
                  <a:lnTo>
                    <a:pt x="0" y="21600"/>
                  </a:lnTo>
                  <a:lnTo>
                    <a:pt x="21600" y="20125"/>
                  </a:lnTo>
                  <a:lnTo>
                    <a:pt x="216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 name="Google Shape;73;p7"/>
            <p:cNvSpPr/>
            <p:nvPr/>
          </p:nvSpPr>
          <p:spPr>
            <a:xfrm>
              <a:off x="7415771" y="1034367"/>
              <a:ext cx="837702" cy="2962548"/>
            </a:xfrm>
            <a:custGeom>
              <a:avLst/>
              <a:gdLst/>
              <a:ahLst/>
              <a:cxnLst/>
              <a:rect l="l" t="t" r="r" b="b"/>
              <a:pathLst>
                <a:path w="21600" h="21600" extrusionOk="0">
                  <a:moveTo>
                    <a:pt x="21600" y="0"/>
                  </a:moveTo>
                  <a:lnTo>
                    <a:pt x="0" y="1107"/>
                  </a:lnTo>
                  <a:lnTo>
                    <a:pt x="0" y="21600"/>
                  </a:lnTo>
                  <a:lnTo>
                    <a:pt x="21600" y="20492"/>
                  </a:lnTo>
                  <a:lnTo>
                    <a:pt x="2160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 name="Google Shape;74;p7"/>
            <p:cNvSpPr/>
            <p:nvPr/>
          </p:nvSpPr>
          <p:spPr>
            <a:xfrm>
              <a:off x="7415771" y="0"/>
              <a:ext cx="837702" cy="1092042"/>
            </a:xfrm>
            <a:custGeom>
              <a:avLst/>
              <a:gdLst/>
              <a:ahLst/>
              <a:cxnLst/>
              <a:rect l="l" t="t" r="r" b="b"/>
              <a:pathLst>
                <a:path w="21600" h="21600" extrusionOk="0">
                  <a:moveTo>
                    <a:pt x="0" y="21600"/>
                  </a:moveTo>
                  <a:lnTo>
                    <a:pt x="21600" y="18596"/>
                  </a:lnTo>
                  <a:lnTo>
                    <a:pt x="21600" y="0"/>
                  </a:lnTo>
                  <a:lnTo>
                    <a:pt x="0" y="0"/>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 name="Google Shape;75;p7"/>
            <p:cNvSpPr/>
            <p:nvPr/>
          </p:nvSpPr>
          <p:spPr>
            <a:xfrm>
              <a:off x="8346880" y="1552004"/>
              <a:ext cx="568512" cy="1140210"/>
            </a:xfrm>
            <a:custGeom>
              <a:avLst/>
              <a:gdLst/>
              <a:ahLst/>
              <a:cxnLst/>
              <a:rect l="l" t="t" r="r" b="b"/>
              <a:pathLst>
                <a:path w="21600" h="21600" extrusionOk="0">
                  <a:moveTo>
                    <a:pt x="0" y="21600"/>
                  </a:moveTo>
                  <a:lnTo>
                    <a:pt x="21600" y="19647"/>
                  </a:lnTo>
                  <a:lnTo>
                    <a:pt x="21600" y="0"/>
                  </a:lnTo>
                  <a:lnTo>
                    <a:pt x="0" y="195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 name="Google Shape;76;p7"/>
            <p:cNvSpPr/>
            <p:nvPr/>
          </p:nvSpPr>
          <p:spPr>
            <a:xfrm>
              <a:off x="8346880" y="4574477"/>
              <a:ext cx="568512" cy="568998"/>
            </a:xfrm>
            <a:custGeom>
              <a:avLst/>
              <a:gdLst/>
              <a:ahLst/>
              <a:cxnLst/>
              <a:rect l="l" t="t" r="r" b="b"/>
              <a:pathLst>
                <a:path w="21600" h="21600" extrusionOk="0">
                  <a:moveTo>
                    <a:pt x="0" y="21600"/>
                  </a:moveTo>
                  <a:lnTo>
                    <a:pt x="21600" y="21600"/>
                  </a:lnTo>
                  <a:lnTo>
                    <a:pt x="21600" y="0"/>
                  </a:lnTo>
                  <a:lnTo>
                    <a:pt x="0" y="3912"/>
                  </a:lnTo>
                  <a:lnTo>
                    <a:pt x="0"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 name="Google Shape;77;p7"/>
            <p:cNvSpPr/>
            <p:nvPr/>
          </p:nvSpPr>
          <p:spPr>
            <a:xfrm>
              <a:off x="8346880" y="2682241"/>
              <a:ext cx="568512" cy="1902258"/>
            </a:xfrm>
            <a:custGeom>
              <a:avLst/>
              <a:gdLst/>
              <a:ahLst/>
              <a:cxnLst/>
              <a:rect l="l" t="t" r="r" b="b"/>
              <a:pathLst>
                <a:path w="21600" h="21600" extrusionOk="0">
                  <a:moveTo>
                    <a:pt x="21600" y="0"/>
                  </a:moveTo>
                  <a:lnTo>
                    <a:pt x="0" y="1170"/>
                  </a:lnTo>
                  <a:lnTo>
                    <a:pt x="0" y="21600"/>
                  </a:lnTo>
                  <a:lnTo>
                    <a:pt x="21600" y="20429"/>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50500" y="759800"/>
            <a:ext cx="61077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1pPr>
            <a:lvl2pPr lvl="1"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2pPr>
            <a:lvl3pPr lvl="2"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3pPr>
            <a:lvl4pPr lvl="3"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4pPr>
            <a:lvl5pPr lvl="4"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5pPr>
            <a:lvl6pPr lvl="5"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6pPr>
            <a:lvl7pPr lvl="6"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7pPr>
            <a:lvl8pPr lvl="7"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8pPr>
            <a:lvl9pPr lvl="8" rtl="0">
              <a:lnSpc>
                <a:spcPct val="90000"/>
              </a:lnSpc>
              <a:spcBef>
                <a:spcPts val="0"/>
              </a:spcBef>
              <a:spcAft>
                <a:spcPts val="0"/>
              </a:spcAft>
              <a:buClr>
                <a:schemeClr val="accent1"/>
              </a:buClr>
              <a:buSzPts val="3200"/>
              <a:buFont typeface="Oswald"/>
              <a:buNone/>
              <a:defRPr sz="3200">
                <a:solidFill>
                  <a:schemeClr val="accent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550500" y="1353948"/>
            <a:ext cx="61077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800"/>
              </a:spcBef>
              <a:spcAft>
                <a:spcPts val="0"/>
              </a:spcAft>
              <a:buClr>
                <a:schemeClr val="accent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800"/>
              </a:spcBef>
              <a:spcAft>
                <a:spcPts val="0"/>
              </a:spcAft>
              <a:buClr>
                <a:schemeClr val="accen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80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80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80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80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80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800"/>
              </a:spcBef>
              <a:spcAft>
                <a:spcPts val="80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346250" y="4688650"/>
            <a:ext cx="569100" cy="4548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Oswald"/>
                <a:ea typeface="Oswald"/>
                <a:cs typeface="Oswald"/>
                <a:sym typeface="Oswald"/>
              </a:defRPr>
            </a:lvl1pPr>
            <a:lvl2pPr lvl="1" algn="ctr" rtl="0">
              <a:buNone/>
              <a:defRPr sz="1300">
                <a:solidFill>
                  <a:schemeClr val="lt1"/>
                </a:solidFill>
                <a:latin typeface="Oswald"/>
                <a:ea typeface="Oswald"/>
                <a:cs typeface="Oswald"/>
                <a:sym typeface="Oswald"/>
              </a:defRPr>
            </a:lvl2pPr>
            <a:lvl3pPr lvl="2" algn="ctr" rtl="0">
              <a:buNone/>
              <a:defRPr sz="1300">
                <a:solidFill>
                  <a:schemeClr val="lt1"/>
                </a:solidFill>
                <a:latin typeface="Oswald"/>
                <a:ea typeface="Oswald"/>
                <a:cs typeface="Oswald"/>
                <a:sym typeface="Oswald"/>
              </a:defRPr>
            </a:lvl3pPr>
            <a:lvl4pPr lvl="3" algn="ctr" rtl="0">
              <a:buNone/>
              <a:defRPr sz="1300">
                <a:solidFill>
                  <a:schemeClr val="lt1"/>
                </a:solidFill>
                <a:latin typeface="Oswald"/>
                <a:ea typeface="Oswald"/>
                <a:cs typeface="Oswald"/>
                <a:sym typeface="Oswald"/>
              </a:defRPr>
            </a:lvl4pPr>
            <a:lvl5pPr lvl="4" algn="ctr" rtl="0">
              <a:buNone/>
              <a:defRPr sz="1300">
                <a:solidFill>
                  <a:schemeClr val="lt1"/>
                </a:solidFill>
                <a:latin typeface="Oswald"/>
                <a:ea typeface="Oswald"/>
                <a:cs typeface="Oswald"/>
                <a:sym typeface="Oswald"/>
              </a:defRPr>
            </a:lvl5pPr>
            <a:lvl6pPr lvl="5" algn="ctr" rtl="0">
              <a:buNone/>
              <a:defRPr sz="1300">
                <a:solidFill>
                  <a:schemeClr val="lt1"/>
                </a:solidFill>
                <a:latin typeface="Oswald"/>
                <a:ea typeface="Oswald"/>
                <a:cs typeface="Oswald"/>
                <a:sym typeface="Oswald"/>
              </a:defRPr>
            </a:lvl6pPr>
            <a:lvl7pPr lvl="6" algn="ctr" rtl="0">
              <a:buNone/>
              <a:defRPr sz="1300">
                <a:solidFill>
                  <a:schemeClr val="lt1"/>
                </a:solidFill>
                <a:latin typeface="Oswald"/>
                <a:ea typeface="Oswald"/>
                <a:cs typeface="Oswald"/>
                <a:sym typeface="Oswald"/>
              </a:defRPr>
            </a:lvl7pPr>
            <a:lvl8pPr lvl="7" algn="ctr" rtl="0">
              <a:buNone/>
              <a:defRPr sz="1300">
                <a:solidFill>
                  <a:schemeClr val="lt1"/>
                </a:solidFill>
                <a:latin typeface="Oswald"/>
                <a:ea typeface="Oswald"/>
                <a:cs typeface="Oswald"/>
                <a:sym typeface="Oswald"/>
              </a:defRPr>
            </a:lvl8pPr>
            <a:lvl9pPr lvl="8" algn="ctr" rtl="0">
              <a:buNone/>
              <a:defRPr sz="1300">
                <a:solidFill>
                  <a:schemeClr val="lt1"/>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a:spLocks noGrp="1"/>
          </p:cNvSpPr>
          <p:nvPr>
            <p:ph type="ctrTitle"/>
          </p:nvPr>
        </p:nvSpPr>
        <p:spPr>
          <a:xfrm>
            <a:off x="550500" y="2435625"/>
            <a:ext cx="3638700" cy="224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a:t>VALENCIÀ U.5</a:t>
            </a:r>
            <a:endParaRPr/>
          </a:p>
        </p:txBody>
      </p:sp>
      <p:pic>
        <p:nvPicPr>
          <p:cNvPr id="127" name="Google Shape;127;p12"/>
          <p:cNvPicPr preferRelativeResize="0"/>
          <p:nvPr/>
        </p:nvPicPr>
        <p:blipFill rotWithShape="1">
          <a:blip r:embed="rId3">
            <a:alphaModFix amt="77000"/>
          </a:blip>
          <a:srcRect l="6585" t="22310" b="9773"/>
          <a:stretch/>
        </p:blipFill>
        <p:spPr>
          <a:xfrm>
            <a:off x="3651758" y="0"/>
            <a:ext cx="5053644" cy="5143500"/>
          </a:xfrm>
          <a:custGeom>
            <a:avLst/>
            <a:gdLst/>
            <a:ahLst/>
            <a:cxnLst/>
            <a:rect l="l" t="t" r="r" b="b"/>
            <a:pathLst>
              <a:path w="21600" h="21600" extrusionOk="0">
                <a:moveTo>
                  <a:pt x="0" y="0"/>
                </a:moveTo>
                <a:lnTo>
                  <a:pt x="0" y="7154"/>
                </a:lnTo>
                <a:lnTo>
                  <a:pt x="2410" y="6725"/>
                </a:lnTo>
                <a:lnTo>
                  <a:pt x="2410" y="0"/>
                </a:lnTo>
                <a:lnTo>
                  <a:pt x="0" y="0"/>
                </a:lnTo>
                <a:close/>
                <a:moveTo>
                  <a:pt x="9278" y="0"/>
                </a:moveTo>
                <a:lnTo>
                  <a:pt x="9278" y="4888"/>
                </a:lnTo>
                <a:lnTo>
                  <a:pt x="17160" y="3482"/>
                </a:lnTo>
                <a:lnTo>
                  <a:pt x="17160" y="0"/>
                </a:lnTo>
                <a:lnTo>
                  <a:pt x="9278" y="0"/>
                </a:lnTo>
                <a:close/>
                <a:moveTo>
                  <a:pt x="17788" y="0"/>
                </a:moveTo>
                <a:lnTo>
                  <a:pt x="17788" y="1358"/>
                </a:lnTo>
                <a:lnTo>
                  <a:pt x="21600" y="679"/>
                </a:lnTo>
                <a:lnTo>
                  <a:pt x="21600" y="0"/>
                </a:lnTo>
                <a:lnTo>
                  <a:pt x="17788" y="0"/>
                </a:lnTo>
                <a:close/>
                <a:moveTo>
                  <a:pt x="21600" y="1291"/>
                </a:moveTo>
                <a:lnTo>
                  <a:pt x="17790" y="1971"/>
                </a:lnTo>
                <a:lnTo>
                  <a:pt x="17788" y="13824"/>
                </a:lnTo>
                <a:lnTo>
                  <a:pt x="21600" y="13144"/>
                </a:lnTo>
                <a:lnTo>
                  <a:pt x="21600" y="1291"/>
                </a:lnTo>
                <a:close/>
                <a:moveTo>
                  <a:pt x="8652" y="2564"/>
                </a:moveTo>
                <a:lnTo>
                  <a:pt x="3036" y="3564"/>
                </a:lnTo>
                <a:lnTo>
                  <a:pt x="3036" y="11482"/>
                </a:lnTo>
                <a:lnTo>
                  <a:pt x="8652" y="10482"/>
                </a:lnTo>
                <a:lnTo>
                  <a:pt x="8652" y="2564"/>
                </a:lnTo>
                <a:close/>
                <a:moveTo>
                  <a:pt x="17160" y="4161"/>
                </a:moveTo>
                <a:lnTo>
                  <a:pt x="9278" y="5565"/>
                </a:lnTo>
                <a:lnTo>
                  <a:pt x="9278" y="21600"/>
                </a:lnTo>
                <a:lnTo>
                  <a:pt x="17160" y="21600"/>
                </a:lnTo>
                <a:lnTo>
                  <a:pt x="17160" y="4161"/>
                </a:lnTo>
                <a:close/>
                <a:moveTo>
                  <a:pt x="8651" y="11102"/>
                </a:moveTo>
                <a:lnTo>
                  <a:pt x="3036" y="12104"/>
                </a:lnTo>
                <a:lnTo>
                  <a:pt x="3036" y="21600"/>
                </a:lnTo>
                <a:lnTo>
                  <a:pt x="8651" y="21600"/>
                </a:lnTo>
                <a:lnTo>
                  <a:pt x="8651" y="11102"/>
                </a:lnTo>
                <a:close/>
                <a:moveTo>
                  <a:pt x="21600" y="13758"/>
                </a:moveTo>
                <a:lnTo>
                  <a:pt x="17788" y="14436"/>
                </a:lnTo>
                <a:lnTo>
                  <a:pt x="17788" y="18665"/>
                </a:lnTo>
                <a:lnTo>
                  <a:pt x="21600" y="17985"/>
                </a:lnTo>
                <a:lnTo>
                  <a:pt x="21600" y="13758"/>
                </a:lnTo>
                <a:close/>
              </a:path>
            </a:pathLst>
          </a:custGeom>
          <a:noFill/>
          <a:ln>
            <a:noFill/>
          </a:ln>
        </p:spPr>
      </p:pic>
      <p:sp>
        <p:nvSpPr>
          <p:cNvPr id="128" name="Google Shape;128;p12"/>
          <p:cNvSpPr/>
          <p:nvPr/>
        </p:nvSpPr>
        <p:spPr>
          <a:xfrm>
            <a:off x="3650209" y="0"/>
            <a:ext cx="563814" cy="1699704"/>
          </a:xfrm>
          <a:custGeom>
            <a:avLst/>
            <a:gdLst/>
            <a:ahLst/>
            <a:cxnLst/>
            <a:rect l="l" t="t" r="r" b="b"/>
            <a:pathLst>
              <a:path w="21600" h="21600" extrusionOk="0">
                <a:moveTo>
                  <a:pt x="0" y="0"/>
                </a:moveTo>
                <a:lnTo>
                  <a:pt x="0" y="21600"/>
                </a:lnTo>
                <a:lnTo>
                  <a:pt x="21600" y="20304"/>
                </a:lnTo>
                <a:lnTo>
                  <a:pt x="21600" y="0"/>
                </a:lnTo>
                <a:lnTo>
                  <a:pt x="0" y="0"/>
                </a:lnTo>
                <a:close/>
              </a:path>
            </a:pathLst>
          </a:custGeom>
          <a:solidFill>
            <a:srgbClr val="0DB8CC">
              <a:alpha val="435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 name="Google Shape;129;p12"/>
          <p:cNvSpPr/>
          <p:nvPr/>
        </p:nvSpPr>
        <p:spPr>
          <a:xfrm>
            <a:off x="4359415" y="609095"/>
            <a:ext cx="1314792" cy="2119176"/>
          </a:xfrm>
          <a:custGeom>
            <a:avLst/>
            <a:gdLst/>
            <a:ahLst/>
            <a:cxnLst/>
            <a:rect l="l" t="t" r="r" b="b"/>
            <a:pathLst>
              <a:path w="21600" h="21600" extrusionOk="0">
                <a:moveTo>
                  <a:pt x="0" y="21600"/>
                </a:moveTo>
                <a:lnTo>
                  <a:pt x="21600" y="19177"/>
                </a:lnTo>
                <a:lnTo>
                  <a:pt x="21600" y="0"/>
                </a:lnTo>
                <a:lnTo>
                  <a:pt x="0" y="2423"/>
                </a:lnTo>
                <a:lnTo>
                  <a:pt x="0" y="21600"/>
                </a:lnTo>
                <a:close/>
              </a:path>
            </a:pathLst>
          </a:custGeom>
          <a:solidFill>
            <a:srgbClr val="FFA604">
              <a:alpha val="4581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 name="Google Shape;130;p12"/>
          <p:cNvSpPr/>
          <p:nvPr/>
        </p:nvSpPr>
        <p:spPr>
          <a:xfrm>
            <a:off x="7813106" y="3277330"/>
            <a:ext cx="892296" cy="1165914"/>
          </a:xfrm>
          <a:custGeom>
            <a:avLst/>
            <a:gdLst/>
            <a:ahLst/>
            <a:cxnLst/>
            <a:rect l="l" t="t" r="r" b="b"/>
            <a:pathLst>
              <a:path w="21600" h="21600" extrusionOk="0">
                <a:moveTo>
                  <a:pt x="0" y="21600"/>
                </a:moveTo>
                <a:lnTo>
                  <a:pt x="21600" y="18611"/>
                </a:lnTo>
                <a:lnTo>
                  <a:pt x="21600" y="0"/>
                </a:lnTo>
                <a:lnTo>
                  <a:pt x="0" y="2989"/>
                </a:lnTo>
                <a:lnTo>
                  <a:pt x="0" y="21600"/>
                </a:lnTo>
                <a:close/>
              </a:path>
            </a:pathLst>
          </a:custGeom>
          <a:solidFill>
            <a:srgbClr val="FFD104">
              <a:alpha val="4860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 name="Google Shape;131;p12"/>
          <p:cNvSpPr/>
          <p:nvPr/>
        </p:nvSpPr>
        <p:spPr>
          <a:xfrm>
            <a:off x="7813106" y="306930"/>
            <a:ext cx="892296" cy="2977290"/>
          </a:xfrm>
          <a:custGeom>
            <a:avLst/>
            <a:gdLst/>
            <a:ahLst/>
            <a:cxnLst/>
            <a:rect l="l" t="t" r="r" b="b"/>
            <a:pathLst>
              <a:path w="21600" h="21600" extrusionOk="0">
                <a:moveTo>
                  <a:pt x="0" y="21600"/>
                </a:moveTo>
                <a:lnTo>
                  <a:pt x="21600" y="20429"/>
                </a:lnTo>
                <a:lnTo>
                  <a:pt x="21600" y="0"/>
                </a:lnTo>
                <a:lnTo>
                  <a:pt x="0" y="1171"/>
                </a:lnTo>
                <a:lnTo>
                  <a:pt x="0" y="21600"/>
                </a:lnTo>
                <a:close/>
              </a:path>
            </a:pathLst>
          </a:custGeom>
          <a:solidFill>
            <a:srgbClr val="0DB8CC">
              <a:alpha val="435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13"/>
          <p:cNvSpPr txBox="1">
            <a:spLocks noGrp="1"/>
          </p:cNvSpPr>
          <p:nvPr>
            <p:ph type="title"/>
          </p:nvPr>
        </p:nvSpPr>
        <p:spPr>
          <a:xfrm>
            <a:off x="251595" y="298865"/>
            <a:ext cx="8684587"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a:t>LA MISOGÍNIA MEDIEVAL</a:t>
            </a:r>
            <a:endParaRPr sz="3600"/>
          </a:p>
        </p:txBody>
      </p:sp>
      <p:sp>
        <p:nvSpPr>
          <p:cNvPr id="4" name="Rectángulo 3">
            <a:extLst>
              <a:ext uri="{FF2B5EF4-FFF2-40B4-BE49-F238E27FC236}">
                <a16:creationId xmlns:a16="http://schemas.microsoft.com/office/drawing/2014/main" id="{26D90BDB-4288-4447-B049-1246D767A923}"/>
              </a:ext>
            </a:extLst>
          </p:cNvPr>
          <p:cNvSpPr/>
          <p:nvPr/>
        </p:nvSpPr>
        <p:spPr>
          <a:xfrm>
            <a:off x="398099" y="695165"/>
            <a:ext cx="7616756"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53027291-63D9-4113-8C82-9BBC0AE08CD3}"/>
              </a:ext>
            </a:extLst>
          </p:cNvPr>
          <p:cNvSpPr/>
          <p:nvPr/>
        </p:nvSpPr>
        <p:spPr>
          <a:xfrm>
            <a:off x="398099" y="695165"/>
            <a:ext cx="7616756" cy="276999"/>
          </a:xfrm>
          <a:prstGeom prst="rect">
            <a:avLst/>
          </a:prstGeom>
        </p:spPr>
        <p:txBody>
          <a:bodyPr wrap="square">
            <a:spAutoFit/>
          </a:bodyPr>
          <a:lstStyle/>
          <a:p>
            <a:r>
              <a:rPr lang="es-ES" sz="1200">
                <a:solidFill>
                  <a:schemeClr val="dk1"/>
                </a:solidFill>
                <a:latin typeface="News Cycle"/>
                <a:sym typeface="News Cycle"/>
              </a:rPr>
              <a:t>En moltes cultures antigues, la dona és tractada de forma </a:t>
            </a:r>
            <a:r>
              <a:rPr lang="es-ES" sz="1200" b="1">
                <a:solidFill>
                  <a:schemeClr val="dk1"/>
                </a:solidFill>
                <a:latin typeface="News Cycle"/>
                <a:sym typeface="News Cycle"/>
              </a:rPr>
              <a:t>pejorativa</a:t>
            </a:r>
            <a:r>
              <a:rPr lang="es-ES" sz="1200">
                <a:solidFill>
                  <a:schemeClr val="dk1"/>
                </a:solidFill>
                <a:latin typeface="News Cycle"/>
                <a:sym typeface="News Cycle"/>
              </a:rPr>
              <a:t>, i se la culpava d’una gran part dels </a:t>
            </a:r>
            <a:r>
              <a:rPr lang="es-ES" sz="1200" u="sng">
                <a:solidFill>
                  <a:schemeClr val="dk1"/>
                </a:solidFill>
                <a:latin typeface="News Cycle"/>
                <a:sym typeface="News Cycle"/>
              </a:rPr>
              <a:t>mals de la humanitat</a:t>
            </a:r>
            <a:r>
              <a:rPr lang="es-ES" sz="1200">
                <a:solidFill>
                  <a:schemeClr val="dk1"/>
                </a:solidFill>
                <a:latin typeface="News Cycle"/>
                <a:sym typeface="News Cycle"/>
              </a:rPr>
              <a:t>.</a:t>
            </a:r>
          </a:p>
        </p:txBody>
      </p:sp>
      <p:sp>
        <p:nvSpPr>
          <p:cNvPr id="7" name="Google Shape;138;p13">
            <a:extLst>
              <a:ext uri="{FF2B5EF4-FFF2-40B4-BE49-F238E27FC236}">
                <a16:creationId xmlns:a16="http://schemas.microsoft.com/office/drawing/2014/main" id="{F5647ECA-F61D-4105-884F-1CDBFF5DEBFC}"/>
              </a:ext>
            </a:extLst>
          </p:cNvPr>
          <p:cNvSpPr txBox="1">
            <a:spLocks/>
          </p:cNvSpPr>
          <p:nvPr/>
        </p:nvSpPr>
        <p:spPr>
          <a:xfrm>
            <a:off x="552340" y="1040325"/>
            <a:ext cx="7308274" cy="1788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228600" indent="-228600">
              <a:lnSpc>
                <a:spcPct val="100000"/>
              </a:lnSpc>
              <a:buClr>
                <a:schemeClr val="accent1"/>
              </a:buClr>
              <a:buSzPts val="1100"/>
            </a:pPr>
            <a:r>
              <a:rPr lang="es-ES" sz="1200" b="1"/>
              <a:t>Jaume Roig</a:t>
            </a:r>
            <a:r>
              <a:rPr lang="es-ES" sz="1200"/>
              <a:t> va escriure una obra, l’</a:t>
            </a:r>
            <a:r>
              <a:rPr lang="es-ES" sz="1200" i="1"/>
              <a:t>Espill</a:t>
            </a:r>
            <a:r>
              <a:rPr lang="es-ES" sz="1200"/>
              <a:t>, que va rebre com a resposta </a:t>
            </a:r>
            <a:r>
              <a:rPr lang="es-ES" sz="1200" i="1"/>
              <a:t>Vita Christi</a:t>
            </a:r>
            <a:r>
              <a:rPr lang="es-ES" sz="1200"/>
              <a:t> d’</a:t>
            </a:r>
            <a:r>
              <a:rPr lang="es-ES" sz="1200" b="1"/>
              <a:t>Isabel Villena</a:t>
            </a:r>
            <a:r>
              <a:rPr lang="es-ES" sz="1200"/>
              <a:t>.</a:t>
            </a:r>
            <a:endParaRPr lang="es-ES" sz="1200">
              <a:solidFill>
                <a:schemeClr val="tx1"/>
              </a:solidFill>
            </a:endParaRPr>
          </a:p>
        </p:txBody>
      </p:sp>
      <p:sp>
        <p:nvSpPr>
          <p:cNvPr id="8" name="Google Shape;136;p13">
            <a:extLst>
              <a:ext uri="{FF2B5EF4-FFF2-40B4-BE49-F238E27FC236}">
                <a16:creationId xmlns:a16="http://schemas.microsoft.com/office/drawing/2014/main" id="{D3A44F80-76E4-4F3A-8473-8812B5FA76CC}"/>
              </a:ext>
            </a:extLst>
          </p:cNvPr>
          <p:cNvSpPr txBox="1">
            <a:spLocks/>
          </p:cNvSpPr>
          <p:nvPr/>
        </p:nvSpPr>
        <p:spPr>
          <a:xfrm>
            <a:off x="293158" y="1287361"/>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JAUME ROIG (1402-1478)</a:t>
            </a:r>
            <a:endParaRPr lang="es-ES" u="sng">
              <a:solidFill>
                <a:schemeClr val="accent2"/>
              </a:solidFill>
            </a:endParaRPr>
          </a:p>
        </p:txBody>
      </p:sp>
      <p:sp>
        <p:nvSpPr>
          <p:cNvPr id="9" name="Rectángulo 8">
            <a:extLst>
              <a:ext uri="{FF2B5EF4-FFF2-40B4-BE49-F238E27FC236}">
                <a16:creationId xmlns:a16="http://schemas.microsoft.com/office/drawing/2014/main" id="{D0355800-5A03-4F88-A097-AAA04557F16E}"/>
              </a:ext>
            </a:extLst>
          </p:cNvPr>
          <p:cNvSpPr/>
          <p:nvPr/>
        </p:nvSpPr>
        <p:spPr>
          <a:xfrm>
            <a:off x="398099" y="1705746"/>
            <a:ext cx="7762228" cy="27699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70302704-84ED-476F-9BF9-1B6E8E83DADB}"/>
              </a:ext>
            </a:extLst>
          </p:cNvPr>
          <p:cNvSpPr/>
          <p:nvPr/>
        </p:nvSpPr>
        <p:spPr>
          <a:xfrm>
            <a:off x="398099" y="1705746"/>
            <a:ext cx="6067687" cy="2123658"/>
          </a:xfrm>
          <a:prstGeom prst="rect">
            <a:avLst/>
          </a:prstGeom>
        </p:spPr>
        <p:txBody>
          <a:bodyPr wrap="none">
            <a:spAutoFit/>
          </a:bodyPr>
          <a:lstStyle/>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Fou un </a:t>
            </a:r>
            <a:r>
              <a:rPr lang="es-ES" sz="1200" b="1">
                <a:solidFill>
                  <a:schemeClr val="dk1"/>
                </a:solidFill>
                <a:latin typeface="News Cycle"/>
                <a:sym typeface="News Cycle"/>
              </a:rPr>
              <a:t>metge</a:t>
            </a:r>
            <a:r>
              <a:rPr lang="es-ES" sz="1200">
                <a:solidFill>
                  <a:schemeClr val="dk1"/>
                </a:solidFill>
                <a:latin typeface="News Cycle"/>
                <a:sym typeface="News Cycle"/>
              </a:rPr>
              <a:t>.</a:t>
            </a:r>
          </a:p>
          <a:p>
            <a:pPr marL="171450" indent="-171450">
              <a:buClr>
                <a:schemeClr val="accent2"/>
              </a:buClr>
              <a:buFont typeface="Arial" panose="020B0604020202020204" pitchFamily="34" charset="0"/>
              <a:buChar char="•"/>
            </a:pPr>
            <a:endParaRPr lang="es-ES" sz="1200">
              <a:solidFill>
                <a:schemeClr val="dk1"/>
              </a:solidFill>
              <a:latin typeface="News Cycle"/>
              <a:sym typeface="News Cycle"/>
            </a:endParaRPr>
          </a:p>
          <a:p>
            <a:pPr marL="171450" indent="-171450">
              <a:buClr>
                <a:schemeClr val="accent2"/>
              </a:buClr>
              <a:buFont typeface="Arial" panose="020B0604020202020204" pitchFamily="34" charset="0"/>
              <a:buChar char="•"/>
            </a:pPr>
            <a:endParaRPr lang="es-ES" sz="1200">
              <a:solidFill>
                <a:schemeClr val="dk1"/>
              </a:solidFill>
              <a:latin typeface="News Cycle"/>
              <a:sym typeface="News Cycle"/>
            </a:endParaRPr>
          </a:p>
          <a:p>
            <a:pPr marL="171450" indent="-171450">
              <a:buClr>
                <a:schemeClr val="accent2"/>
              </a:buClr>
              <a:buFont typeface="Arial" panose="020B0604020202020204" pitchFamily="34" charset="0"/>
              <a:buChar char="•"/>
            </a:pPr>
            <a:endParaRPr lang="es-ES" sz="1200">
              <a:solidFill>
                <a:schemeClr val="dk1"/>
              </a:solidFill>
              <a:latin typeface="News Cycle"/>
              <a:sym typeface="News Cycle"/>
            </a:endParaRP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Obra de caràcter </a:t>
            </a:r>
            <a:r>
              <a:rPr lang="es-ES" sz="1200" b="1">
                <a:solidFill>
                  <a:schemeClr val="tx1"/>
                </a:solidFill>
                <a:latin typeface="News Cycle"/>
                <a:sym typeface="News Cycle"/>
              </a:rPr>
              <a:t>misogin</a:t>
            </a:r>
            <a:r>
              <a:rPr lang="es-ES" sz="1200">
                <a:solidFill>
                  <a:schemeClr val="tx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Tracta de demostrar que </a:t>
            </a:r>
            <a:r>
              <a:rPr lang="es-ES" sz="1200" b="1">
                <a:solidFill>
                  <a:schemeClr val="tx1"/>
                </a:solidFill>
                <a:latin typeface="News Cycle"/>
                <a:sym typeface="News Cycle"/>
              </a:rPr>
              <a:t>totes les dones són malvades</a:t>
            </a:r>
            <a:r>
              <a:rPr lang="es-ES" sz="1200">
                <a:solidFill>
                  <a:schemeClr val="tx1"/>
                </a:solidFill>
                <a:latin typeface="News Cycle"/>
                <a:sym typeface="News Cycle"/>
              </a:rPr>
              <a:t>, tret de la </a:t>
            </a:r>
            <a:r>
              <a:rPr lang="es-ES" sz="1200" b="1">
                <a:solidFill>
                  <a:schemeClr val="tx1"/>
                </a:solidFill>
                <a:latin typeface="News Cycle"/>
                <a:sym typeface="News Cycle"/>
              </a:rPr>
              <a:t>Mare de Déu</a:t>
            </a:r>
            <a:r>
              <a:rPr lang="es-ES" sz="1200">
                <a:solidFill>
                  <a:schemeClr val="tx1"/>
                </a:solidFill>
                <a:latin typeface="News Cycle"/>
                <a:sym typeface="News Cycle"/>
              </a:rPr>
              <a:t> i la </a:t>
            </a:r>
            <a:r>
              <a:rPr lang="es-ES" sz="1200" b="1">
                <a:solidFill>
                  <a:schemeClr val="tx1"/>
                </a:solidFill>
                <a:latin typeface="News Cycle"/>
                <a:sym typeface="News Cycle"/>
              </a:rPr>
              <a:t>seua esposa</a:t>
            </a:r>
            <a:r>
              <a:rPr lang="es-ES" sz="1200">
                <a:solidFill>
                  <a:schemeClr val="tx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Transmet una </a:t>
            </a:r>
            <a:r>
              <a:rPr lang="es-ES" sz="1200" b="1">
                <a:solidFill>
                  <a:schemeClr val="tx1"/>
                </a:solidFill>
                <a:latin typeface="News Cycle"/>
                <a:sym typeface="News Cycle"/>
              </a:rPr>
              <a:t>visió pessimista</a:t>
            </a:r>
            <a:r>
              <a:rPr lang="es-ES" sz="1200">
                <a:solidFill>
                  <a:schemeClr val="tx1"/>
                </a:solidFill>
                <a:latin typeface="News Cycle"/>
                <a:sym typeface="News Cycle"/>
              </a:rPr>
              <a:t> de la </a:t>
            </a:r>
            <a:r>
              <a:rPr lang="es-ES" sz="1200" u="sng">
                <a:solidFill>
                  <a:schemeClr val="tx1"/>
                </a:solidFill>
                <a:latin typeface="News Cycle"/>
                <a:sym typeface="News Cycle"/>
              </a:rPr>
              <a:t>realitat humana</a:t>
            </a:r>
            <a:r>
              <a:rPr lang="es-ES" sz="1200">
                <a:solidFill>
                  <a:schemeClr val="tx1"/>
                </a:solidFill>
                <a:latin typeface="News Cycle"/>
                <a:sym typeface="News Cycle"/>
              </a:rPr>
              <a:t>.</a:t>
            </a:r>
          </a:p>
          <a:p>
            <a:pPr>
              <a:buClr>
                <a:schemeClr val="accent2"/>
              </a:buClr>
            </a:pPr>
            <a:r>
              <a:rPr lang="es-ES" sz="1200" b="1">
                <a:solidFill>
                  <a:schemeClr val="accent2"/>
                </a:solidFill>
                <a:latin typeface="News Cycle"/>
                <a:sym typeface="News Cycle"/>
              </a:rPr>
              <a:t>TIPUS D’ESCRIPTURA</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Utilitza la </a:t>
            </a:r>
            <a:r>
              <a:rPr lang="es-ES" sz="1200" b="1">
                <a:solidFill>
                  <a:schemeClr val="tx1"/>
                </a:solidFill>
                <a:latin typeface="News Cycle"/>
                <a:sym typeface="News Cycle"/>
              </a:rPr>
              <a:t>ironia</a:t>
            </a:r>
            <a:r>
              <a:rPr lang="es-ES" sz="1200">
                <a:solidFill>
                  <a:schemeClr val="tx1"/>
                </a:solidFill>
                <a:latin typeface="News Cycle"/>
                <a:sym typeface="News Cycle"/>
              </a:rPr>
              <a:t>, </a:t>
            </a:r>
            <a:r>
              <a:rPr lang="es-ES" sz="1200" b="1">
                <a:solidFill>
                  <a:schemeClr val="tx1"/>
                </a:solidFill>
                <a:latin typeface="News Cycle"/>
                <a:sym typeface="News Cycle"/>
              </a:rPr>
              <a:t>sarcasme</a:t>
            </a:r>
            <a:r>
              <a:rPr lang="es-ES" sz="1200">
                <a:solidFill>
                  <a:schemeClr val="tx1"/>
                </a:solidFill>
                <a:latin typeface="News Cycle"/>
                <a:sym typeface="News Cycle"/>
              </a:rPr>
              <a:t> i </a:t>
            </a:r>
            <a:r>
              <a:rPr lang="es-ES" sz="1200" b="1">
                <a:solidFill>
                  <a:schemeClr val="tx1"/>
                </a:solidFill>
                <a:latin typeface="News Cycle"/>
                <a:sym typeface="News Cycle"/>
              </a:rPr>
              <a:t>sentit de l’humor</a:t>
            </a:r>
            <a:r>
              <a:rPr lang="es-ES" sz="1200">
                <a:solidFill>
                  <a:schemeClr val="tx1"/>
                </a:solidFill>
                <a:latin typeface="News Cycle"/>
                <a:sym typeface="News Cycle"/>
              </a:rPr>
              <a:t>.</a:t>
            </a:r>
            <a:endParaRPr lang="es-ES" sz="1200" b="1">
              <a:solidFill>
                <a:schemeClr val="accent2"/>
              </a:solidFill>
              <a:latin typeface="News Cycle"/>
              <a:sym typeface="News Cycle"/>
            </a:endParaRP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Escrita en sèries de dos </a:t>
            </a:r>
            <a:r>
              <a:rPr lang="es-ES" sz="1200" b="1">
                <a:solidFill>
                  <a:schemeClr val="tx1"/>
                </a:solidFill>
                <a:latin typeface="News Cycle"/>
                <a:sym typeface="News Cycle"/>
              </a:rPr>
              <a:t>versos tetrasíl·labs</a:t>
            </a:r>
            <a:r>
              <a:rPr lang="es-ES" sz="1200">
                <a:solidFill>
                  <a:schemeClr val="tx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Empra </a:t>
            </a:r>
            <a:r>
              <a:rPr lang="es-ES" sz="1200" b="1">
                <a:solidFill>
                  <a:schemeClr val="tx1"/>
                </a:solidFill>
                <a:latin typeface="News Cycle"/>
                <a:sym typeface="News Cycle"/>
              </a:rPr>
              <a:t>versos octosíl·labs</a:t>
            </a:r>
            <a:r>
              <a:rPr lang="es-ES" sz="1200">
                <a:solidFill>
                  <a:schemeClr val="tx1"/>
                </a:solidFill>
                <a:latin typeface="News Cycle"/>
                <a:sym typeface="News Cycle"/>
              </a:rPr>
              <a:t> que rimen la </a:t>
            </a:r>
            <a:r>
              <a:rPr lang="es-ES" sz="1200" u="sng">
                <a:solidFill>
                  <a:schemeClr val="tx1"/>
                </a:solidFill>
                <a:latin typeface="News Cycle"/>
                <a:sym typeface="News Cycle"/>
              </a:rPr>
              <a:t>quarta síl·laba</a:t>
            </a:r>
            <a:r>
              <a:rPr lang="es-ES" sz="1200">
                <a:solidFill>
                  <a:schemeClr val="tx1"/>
                </a:solidFill>
                <a:latin typeface="News Cycle"/>
                <a:sym typeface="News Cycle"/>
              </a:rPr>
              <a:t> amb la </a:t>
            </a:r>
            <a:r>
              <a:rPr lang="es-ES" sz="1200" u="sng">
                <a:solidFill>
                  <a:schemeClr val="tx1"/>
                </a:solidFill>
                <a:latin typeface="News Cycle"/>
                <a:sym typeface="News Cycle"/>
              </a:rPr>
              <a:t>huitena</a:t>
            </a:r>
            <a:r>
              <a:rPr lang="es-ES" sz="1200">
                <a:solidFill>
                  <a:schemeClr val="tx1"/>
                </a:solidFill>
                <a:latin typeface="News Cycle"/>
                <a:sym typeface="News Cycle"/>
              </a:rPr>
              <a:t>.</a:t>
            </a:r>
          </a:p>
        </p:txBody>
      </p:sp>
      <p:sp>
        <p:nvSpPr>
          <p:cNvPr id="11" name="Rectángulo 10">
            <a:extLst>
              <a:ext uri="{FF2B5EF4-FFF2-40B4-BE49-F238E27FC236}">
                <a16:creationId xmlns:a16="http://schemas.microsoft.com/office/drawing/2014/main" id="{8C13E99F-752D-411A-831D-BC29C4809B52}"/>
              </a:ext>
            </a:extLst>
          </p:cNvPr>
          <p:cNvSpPr/>
          <p:nvPr/>
        </p:nvSpPr>
        <p:spPr>
          <a:xfrm>
            <a:off x="4319242" y="407123"/>
            <a:ext cx="1687009" cy="276999"/>
          </a:xfrm>
          <a:prstGeom prst="rect">
            <a:avLst/>
          </a:prstGeom>
        </p:spPr>
        <p:txBody>
          <a:bodyPr wrap="square">
            <a:spAutoFit/>
          </a:bodyPr>
          <a:lstStyle/>
          <a:p>
            <a:r>
              <a:rPr lang="es-ES" sz="1200">
                <a:solidFill>
                  <a:schemeClr val="dk1"/>
                </a:solidFill>
                <a:latin typeface="News Cycle"/>
                <a:sym typeface="News Cycle"/>
              </a:rPr>
              <a:t>Del grec = odi a la dona</a:t>
            </a:r>
          </a:p>
        </p:txBody>
      </p:sp>
      <p:sp>
        <p:nvSpPr>
          <p:cNvPr id="13" name="Google Shape;138;p13">
            <a:extLst>
              <a:ext uri="{FF2B5EF4-FFF2-40B4-BE49-F238E27FC236}">
                <a16:creationId xmlns:a16="http://schemas.microsoft.com/office/drawing/2014/main" id="{A7423434-B2C7-4299-BE4B-06185F62DB87}"/>
              </a:ext>
            </a:extLst>
          </p:cNvPr>
          <p:cNvSpPr txBox="1">
            <a:spLocks/>
          </p:cNvSpPr>
          <p:nvPr/>
        </p:nvSpPr>
        <p:spPr>
          <a:xfrm>
            <a:off x="398099" y="2088652"/>
            <a:ext cx="3360773" cy="3938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0" indent="0">
              <a:buClr>
                <a:schemeClr val="dk1"/>
              </a:buClr>
              <a:buSzPts val="1100"/>
              <a:buFont typeface="Arial"/>
              <a:buNone/>
            </a:pPr>
            <a:r>
              <a:rPr lang="es-ES" sz="1800" b="1">
                <a:solidFill>
                  <a:schemeClr val="accent2"/>
                </a:solidFill>
              </a:rPr>
              <a:t>L’</a:t>
            </a:r>
            <a:r>
              <a:rPr lang="es-ES" sz="1800" b="1" i="1" u="sng">
                <a:solidFill>
                  <a:schemeClr val="accent2"/>
                </a:solidFill>
              </a:rPr>
              <a:t>Espill</a:t>
            </a:r>
            <a:r>
              <a:rPr lang="es-ES" sz="1800" b="1" i="1">
                <a:solidFill>
                  <a:schemeClr val="accent2"/>
                </a:solidFill>
              </a:rPr>
              <a:t> </a:t>
            </a:r>
            <a:r>
              <a:rPr lang="es-ES" sz="1800" b="1">
                <a:solidFill>
                  <a:schemeClr val="accent2"/>
                </a:solidFill>
              </a:rPr>
              <a:t>o </a:t>
            </a:r>
            <a:r>
              <a:rPr lang="es-ES" sz="1800" b="1" i="1" u="sng">
                <a:solidFill>
                  <a:schemeClr val="accent2"/>
                </a:solidFill>
              </a:rPr>
              <a:t>Llibre de les dones</a:t>
            </a:r>
            <a:endParaRPr lang="es-ES" sz="1800" b="1" u="sng">
              <a:solidFill>
                <a:schemeClr val="accent2"/>
              </a:solidFill>
            </a:endParaRPr>
          </a:p>
        </p:txBody>
      </p:sp>
    </p:spTree>
    <p:extLst>
      <p:ext uri="{BB962C8B-B14F-4D97-AF65-F5344CB8AC3E}">
        <p14:creationId xmlns:p14="http://schemas.microsoft.com/office/powerpoint/2010/main" val="385264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Google Shape;136;p13">
            <a:extLst>
              <a:ext uri="{FF2B5EF4-FFF2-40B4-BE49-F238E27FC236}">
                <a16:creationId xmlns:a16="http://schemas.microsoft.com/office/drawing/2014/main" id="{D3A44F80-76E4-4F3A-8473-8812B5FA76CC}"/>
              </a:ext>
            </a:extLst>
          </p:cNvPr>
          <p:cNvSpPr txBox="1">
            <a:spLocks/>
          </p:cNvSpPr>
          <p:nvPr/>
        </p:nvSpPr>
        <p:spPr>
          <a:xfrm>
            <a:off x="265449" y="234416"/>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ISABEL DE VILLENA (1430-1490)</a:t>
            </a:r>
            <a:endParaRPr lang="es-ES" u="sng">
              <a:solidFill>
                <a:schemeClr val="accent2"/>
              </a:solidFill>
            </a:endParaRPr>
          </a:p>
        </p:txBody>
      </p:sp>
      <p:sp>
        <p:nvSpPr>
          <p:cNvPr id="9" name="Rectángulo 8">
            <a:extLst>
              <a:ext uri="{FF2B5EF4-FFF2-40B4-BE49-F238E27FC236}">
                <a16:creationId xmlns:a16="http://schemas.microsoft.com/office/drawing/2014/main" id="{D0355800-5A03-4F88-A097-AAA04557F16E}"/>
              </a:ext>
            </a:extLst>
          </p:cNvPr>
          <p:cNvSpPr/>
          <p:nvPr/>
        </p:nvSpPr>
        <p:spPr>
          <a:xfrm>
            <a:off x="370390" y="652801"/>
            <a:ext cx="4139265" cy="42521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70302704-84ED-476F-9BF9-1B6E8E83DADB}"/>
              </a:ext>
            </a:extLst>
          </p:cNvPr>
          <p:cNvSpPr/>
          <p:nvPr/>
        </p:nvSpPr>
        <p:spPr>
          <a:xfrm>
            <a:off x="370390" y="652801"/>
            <a:ext cx="5824030" cy="1938992"/>
          </a:xfrm>
          <a:prstGeom prst="rect">
            <a:avLst/>
          </a:prstGeom>
        </p:spPr>
        <p:txBody>
          <a:bodyPr wrap="none">
            <a:spAutoFit/>
          </a:bodyPr>
          <a:lstStyle/>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Va ser </a:t>
            </a:r>
            <a:r>
              <a:rPr lang="es-ES" sz="1200" b="1">
                <a:solidFill>
                  <a:schemeClr val="dk1"/>
                </a:solidFill>
                <a:latin typeface="News Cycle"/>
                <a:sym typeface="News Cycle"/>
              </a:rPr>
              <a:t>abadessa</a:t>
            </a:r>
            <a:r>
              <a:rPr lang="es-ES" sz="1200">
                <a:solidFill>
                  <a:schemeClr val="dk1"/>
                </a:solidFill>
                <a:latin typeface="News Cycle"/>
                <a:sym typeface="News Cycle"/>
              </a:rPr>
              <a:t> del convent de la </a:t>
            </a:r>
            <a:r>
              <a:rPr lang="es-ES" sz="1200" b="1">
                <a:solidFill>
                  <a:schemeClr val="dk1"/>
                </a:solidFill>
                <a:latin typeface="News Cycle"/>
                <a:sym typeface="News Cycle"/>
              </a:rPr>
              <a:t>Trinitat de València</a:t>
            </a:r>
            <a:r>
              <a:rPr lang="es-ES" sz="1200">
                <a:solidFill>
                  <a:schemeClr val="dk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Va ser l’</a:t>
            </a:r>
            <a:r>
              <a:rPr lang="es-ES" sz="1200" b="1">
                <a:solidFill>
                  <a:schemeClr val="dk1"/>
                </a:solidFill>
                <a:latin typeface="News Cycle"/>
                <a:sym typeface="News Cycle"/>
              </a:rPr>
              <a:t>única gran escriptora</a:t>
            </a:r>
            <a:r>
              <a:rPr lang="es-ES" sz="1200">
                <a:solidFill>
                  <a:schemeClr val="dk1"/>
                </a:solidFill>
                <a:latin typeface="News Cycle"/>
                <a:sym typeface="News Cycle"/>
              </a:rPr>
              <a:t> de la nostra literatura medieval.</a:t>
            </a:r>
          </a:p>
          <a:p>
            <a:pPr marL="171450" indent="-171450">
              <a:buClr>
                <a:schemeClr val="accent2"/>
              </a:buClr>
              <a:buFont typeface="Arial" panose="020B0604020202020204" pitchFamily="34" charset="0"/>
              <a:buChar char="•"/>
            </a:pPr>
            <a:endParaRPr lang="es-ES" sz="1200">
              <a:solidFill>
                <a:schemeClr val="dk1"/>
              </a:solidFill>
              <a:latin typeface="News Cycle"/>
              <a:sym typeface="News Cycle"/>
            </a:endParaRPr>
          </a:p>
          <a:p>
            <a:pPr>
              <a:buClr>
                <a:schemeClr val="accent2"/>
              </a:buClr>
            </a:pPr>
            <a:endParaRPr lang="es-ES" sz="1200">
              <a:solidFill>
                <a:schemeClr val="dk1"/>
              </a:solidFill>
              <a:latin typeface="News Cycle"/>
              <a:sym typeface="News Cycle"/>
            </a:endParaRP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Obra amb </a:t>
            </a:r>
            <a:r>
              <a:rPr lang="es-ES" sz="1200" b="1">
                <a:solidFill>
                  <a:schemeClr val="tx1"/>
                </a:solidFill>
                <a:latin typeface="News Cycle"/>
                <a:sym typeface="News Cycle"/>
              </a:rPr>
              <a:t>intencions doctrinals</a:t>
            </a:r>
            <a:r>
              <a:rPr lang="es-ES" sz="1200">
                <a:solidFill>
                  <a:schemeClr val="tx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Destinat a la </a:t>
            </a:r>
            <a:r>
              <a:rPr lang="es-ES" sz="1200" b="1">
                <a:solidFill>
                  <a:schemeClr val="tx1"/>
                </a:solidFill>
                <a:latin typeface="News Cycle"/>
                <a:sym typeface="News Cycle"/>
              </a:rPr>
              <a:t>reflexió de les monges</a:t>
            </a:r>
            <a:r>
              <a:rPr lang="es-ES" sz="1200">
                <a:solidFill>
                  <a:schemeClr val="tx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Conta la </a:t>
            </a:r>
            <a:r>
              <a:rPr lang="es-ES" sz="1200" u="sng">
                <a:solidFill>
                  <a:schemeClr val="tx1"/>
                </a:solidFill>
                <a:latin typeface="News Cycle"/>
                <a:sym typeface="News Cycle"/>
              </a:rPr>
              <a:t>vida de Jesucrist</a:t>
            </a:r>
            <a:r>
              <a:rPr lang="es-ES" sz="1200">
                <a:solidFill>
                  <a:schemeClr val="tx1"/>
                </a:solidFill>
                <a:latin typeface="News Cycle"/>
                <a:sym typeface="News Cycle"/>
              </a:rPr>
              <a:t> però des de la perspectiva de les </a:t>
            </a:r>
            <a:r>
              <a:rPr lang="es-ES" sz="1200" b="1">
                <a:solidFill>
                  <a:schemeClr val="tx1"/>
                </a:solidFill>
                <a:latin typeface="News Cycle"/>
                <a:sym typeface="News Cycle"/>
              </a:rPr>
              <a:t>dones més vinculades a aquest</a:t>
            </a:r>
            <a:r>
              <a:rPr lang="es-ES" sz="1200">
                <a:solidFill>
                  <a:schemeClr val="tx1"/>
                </a:solidFill>
                <a:latin typeface="News Cycle"/>
                <a:sym typeface="News Cycle"/>
              </a:rPr>
              <a:t>.</a:t>
            </a:r>
          </a:p>
          <a:p>
            <a:pPr>
              <a:buClr>
                <a:schemeClr val="accent2"/>
              </a:buClr>
            </a:pPr>
            <a:r>
              <a:rPr lang="es-ES" sz="1200" b="1">
                <a:solidFill>
                  <a:schemeClr val="accent2"/>
                </a:solidFill>
                <a:latin typeface="News Cycle"/>
                <a:sym typeface="News Cycle"/>
              </a:rPr>
              <a:t>DENUNCIA A LA MISOGÍNIA</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Implícitament, apareix una </a:t>
            </a:r>
            <a:r>
              <a:rPr lang="es-ES" sz="1200" b="1">
                <a:solidFill>
                  <a:schemeClr val="tx1"/>
                </a:solidFill>
                <a:latin typeface="News Cycle"/>
                <a:sym typeface="News Cycle"/>
              </a:rPr>
              <a:t>defensa de la dignitat de les dones</a:t>
            </a:r>
            <a:r>
              <a:rPr lang="es-ES" sz="1200">
                <a:solidFill>
                  <a:schemeClr val="tx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tx1"/>
                </a:solidFill>
                <a:latin typeface="News Cycle"/>
                <a:sym typeface="News Cycle"/>
              </a:rPr>
              <a:t>Denuncia la </a:t>
            </a:r>
            <a:r>
              <a:rPr lang="es-ES" sz="1200" b="1">
                <a:solidFill>
                  <a:schemeClr val="tx1"/>
                </a:solidFill>
                <a:latin typeface="News Cycle"/>
                <a:sym typeface="News Cycle"/>
              </a:rPr>
              <a:t>misogínia</a:t>
            </a:r>
            <a:r>
              <a:rPr lang="es-ES" sz="1200">
                <a:solidFill>
                  <a:schemeClr val="tx1"/>
                </a:solidFill>
                <a:latin typeface="News Cycle"/>
                <a:sym typeface="News Cycle"/>
              </a:rPr>
              <a:t> present en la societat d’aquella època.</a:t>
            </a:r>
          </a:p>
        </p:txBody>
      </p:sp>
      <p:sp>
        <p:nvSpPr>
          <p:cNvPr id="13" name="Google Shape;138;p13">
            <a:extLst>
              <a:ext uri="{FF2B5EF4-FFF2-40B4-BE49-F238E27FC236}">
                <a16:creationId xmlns:a16="http://schemas.microsoft.com/office/drawing/2014/main" id="{A7423434-B2C7-4299-BE4B-06185F62DB87}"/>
              </a:ext>
            </a:extLst>
          </p:cNvPr>
          <p:cNvSpPr txBox="1">
            <a:spLocks/>
          </p:cNvSpPr>
          <p:nvPr/>
        </p:nvSpPr>
        <p:spPr>
          <a:xfrm>
            <a:off x="370390" y="1078014"/>
            <a:ext cx="3360773" cy="3938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0" indent="0">
              <a:buClr>
                <a:schemeClr val="dk1"/>
              </a:buClr>
              <a:buSzPts val="1100"/>
              <a:buFont typeface="Arial"/>
              <a:buNone/>
            </a:pPr>
            <a:r>
              <a:rPr lang="es-ES" sz="1800" b="1" i="1" u="sng">
                <a:solidFill>
                  <a:schemeClr val="accent2"/>
                </a:solidFill>
              </a:rPr>
              <a:t>Vita Christi</a:t>
            </a:r>
          </a:p>
        </p:txBody>
      </p:sp>
      <p:sp>
        <p:nvSpPr>
          <p:cNvPr id="14" name="Rectángulo 13">
            <a:extLst>
              <a:ext uri="{FF2B5EF4-FFF2-40B4-BE49-F238E27FC236}">
                <a16:creationId xmlns:a16="http://schemas.microsoft.com/office/drawing/2014/main" id="{4E6F4C5F-50C6-410E-8EC5-841FD73BDC49}"/>
              </a:ext>
            </a:extLst>
          </p:cNvPr>
          <p:cNvSpPr/>
          <p:nvPr/>
        </p:nvSpPr>
        <p:spPr>
          <a:xfrm>
            <a:off x="1340515" y="1136445"/>
            <a:ext cx="1687009" cy="276999"/>
          </a:xfrm>
          <a:prstGeom prst="rect">
            <a:avLst/>
          </a:prstGeom>
        </p:spPr>
        <p:txBody>
          <a:bodyPr wrap="square">
            <a:spAutoFit/>
          </a:bodyPr>
          <a:lstStyle/>
          <a:p>
            <a:r>
              <a:rPr lang="es-ES" sz="1200">
                <a:solidFill>
                  <a:schemeClr val="dk1"/>
                </a:solidFill>
                <a:latin typeface="News Cycle"/>
                <a:sym typeface="News Cycle"/>
              </a:rPr>
              <a:t>(Vida de Jesucrist)</a:t>
            </a:r>
          </a:p>
        </p:txBody>
      </p:sp>
    </p:spTree>
    <p:extLst>
      <p:ext uri="{BB962C8B-B14F-4D97-AF65-F5344CB8AC3E}">
        <p14:creationId xmlns:p14="http://schemas.microsoft.com/office/powerpoint/2010/main" val="416639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13"/>
          <p:cNvSpPr txBox="1">
            <a:spLocks noGrp="1"/>
          </p:cNvSpPr>
          <p:nvPr>
            <p:ph type="title"/>
          </p:nvPr>
        </p:nvSpPr>
        <p:spPr>
          <a:xfrm>
            <a:off x="251595" y="298865"/>
            <a:ext cx="8684587"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a:t>LA SUBSTITUCIÓ LINGÜÍSTICA</a:t>
            </a:r>
            <a:endParaRPr sz="3600"/>
          </a:p>
        </p:txBody>
      </p:sp>
      <p:sp>
        <p:nvSpPr>
          <p:cNvPr id="4" name="Rectángulo 3">
            <a:extLst>
              <a:ext uri="{FF2B5EF4-FFF2-40B4-BE49-F238E27FC236}">
                <a16:creationId xmlns:a16="http://schemas.microsoft.com/office/drawing/2014/main" id="{26D90BDB-4288-4447-B049-1246D767A923}"/>
              </a:ext>
            </a:extLst>
          </p:cNvPr>
          <p:cNvSpPr/>
          <p:nvPr/>
        </p:nvSpPr>
        <p:spPr>
          <a:xfrm>
            <a:off x="398099" y="695165"/>
            <a:ext cx="7727592"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53027291-63D9-4113-8C82-9BBC0AE08CD3}"/>
              </a:ext>
            </a:extLst>
          </p:cNvPr>
          <p:cNvSpPr/>
          <p:nvPr/>
        </p:nvSpPr>
        <p:spPr>
          <a:xfrm>
            <a:off x="398099" y="695165"/>
            <a:ext cx="7831501" cy="461665"/>
          </a:xfrm>
          <a:prstGeom prst="rect">
            <a:avLst/>
          </a:prstGeom>
        </p:spPr>
        <p:txBody>
          <a:bodyPr wrap="square">
            <a:spAutoFit/>
          </a:bodyPr>
          <a:lstStyle/>
          <a:p>
            <a:pPr marL="171450" indent="-171450">
              <a:buClr>
                <a:schemeClr val="accent1"/>
              </a:buClr>
              <a:buFont typeface="Arial" panose="020B0604020202020204" pitchFamily="34" charset="0"/>
              <a:buChar char="•"/>
            </a:pPr>
            <a:r>
              <a:rPr lang="es-ES" sz="1200" b="1">
                <a:solidFill>
                  <a:schemeClr val="dk1"/>
                </a:solidFill>
                <a:latin typeface="News Cycle"/>
                <a:sym typeface="News Cycle"/>
              </a:rPr>
              <a:t>LLENGÜES MINORITÀRIES:</a:t>
            </a:r>
            <a:r>
              <a:rPr lang="es-ES" sz="1200">
                <a:solidFill>
                  <a:schemeClr val="dk1"/>
                </a:solidFill>
                <a:latin typeface="News Cycle"/>
                <a:sym typeface="News Cycle"/>
              </a:rPr>
              <a:t> llengües que presenten un nombre d’usuaris més restringit.</a:t>
            </a:r>
          </a:p>
          <a:p>
            <a:pPr marL="171450" indent="-171450">
              <a:buClr>
                <a:schemeClr val="accent1"/>
              </a:buClr>
              <a:buFont typeface="Arial" panose="020B0604020202020204" pitchFamily="34" charset="0"/>
              <a:buChar char="•"/>
            </a:pPr>
            <a:r>
              <a:rPr lang="es-ES" sz="1200" b="1">
                <a:solidFill>
                  <a:schemeClr val="dk1"/>
                </a:solidFill>
                <a:latin typeface="News Cycle"/>
                <a:sym typeface="News Cycle"/>
              </a:rPr>
              <a:t>LLENGÜES MINORITZADES:</a:t>
            </a:r>
            <a:r>
              <a:rPr lang="es-ES" sz="1200">
                <a:solidFill>
                  <a:schemeClr val="dk1"/>
                </a:solidFill>
                <a:latin typeface="News Cycle"/>
                <a:sym typeface="News Cycle"/>
              </a:rPr>
              <a:t> en la seua pròpia comunitat lingüística, s’utilitza cada vegada menys en àmbits públics i privats.</a:t>
            </a:r>
            <a:endParaRPr lang="es-ES" sz="1200" b="1">
              <a:solidFill>
                <a:schemeClr val="dk1"/>
              </a:solidFill>
              <a:latin typeface="News Cycle"/>
              <a:sym typeface="News Cycle"/>
            </a:endParaRPr>
          </a:p>
        </p:txBody>
      </p:sp>
      <p:sp>
        <p:nvSpPr>
          <p:cNvPr id="7" name="Google Shape;138;p13">
            <a:extLst>
              <a:ext uri="{FF2B5EF4-FFF2-40B4-BE49-F238E27FC236}">
                <a16:creationId xmlns:a16="http://schemas.microsoft.com/office/drawing/2014/main" id="{F5647ECA-F61D-4105-884F-1CDBFF5DEBFC}"/>
              </a:ext>
            </a:extLst>
          </p:cNvPr>
          <p:cNvSpPr txBox="1">
            <a:spLocks/>
          </p:cNvSpPr>
          <p:nvPr/>
        </p:nvSpPr>
        <p:spPr>
          <a:xfrm>
            <a:off x="536844" y="1889974"/>
            <a:ext cx="7308274" cy="396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228600" indent="-228600">
              <a:lnSpc>
                <a:spcPct val="100000"/>
              </a:lnSpc>
              <a:buSzPts val="1100"/>
            </a:pPr>
            <a:r>
              <a:rPr lang="es-ES" sz="1200"/>
              <a:t>La disminució de parlants i de freqüència d’ús.</a:t>
            </a:r>
          </a:p>
          <a:p>
            <a:pPr marL="228600" indent="-228600">
              <a:lnSpc>
                <a:spcPct val="100000"/>
              </a:lnSpc>
              <a:buSzPts val="1100"/>
            </a:pPr>
            <a:r>
              <a:rPr lang="es-ES" sz="1200">
                <a:solidFill>
                  <a:schemeClr val="tx1"/>
                </a:solidFill>
              </a:rPr>
              <a:t>L’assimilació d’estructures, lèxic i fonètica de la lengua dominant damunt la minoritzada.</a:t>
            </a:r>
          </a:p>
        </p:txBody>
      </p:sp>
      <p:cxnSp>
        <p:nvCxnSpPr>
          <p:cNvPr id="5" name="Conector recto 4">
            <a:extLst>
              <a:ext uri="{FF2B5EF4-FFF2-40B4-BE49-F238E27FC236}">
                <a16:creationId xmlns:a16="http://schemas.microsoft.com/office/drawing/2014/main" id="{427F6F53-5599-4F56-BE90-86CA31D02DCF}"/>
              </a:ext>
            </a:extLst>
          </p:cNvPr>
          <p:cNvCxnSpPr/>
          <p:nvPr/>
        </p:nvCxnSpPr>
        <p:spPr>
          <a:xfrm>
            <a:off x="419081" y="1669236"/>
            <a:ext cx="0" cy="187037"/>
          </a:xfrm>
          <a:prstGeom prst="line">
            <a:avLst/>
          </a:prstGeom>
        </p:spPr>
        <p:style>
          <a:lnRef idx="2">
            <a:schemeClr val="accent2"/>
          </a:lnRef>
          <a:fillRef idx="0">
            <a:schemeClr val="accent2"/>
          </a:fillRef>
          <a:effectRef idx="1">
            <a:schemeClr val="accent2"/>
          </a:effectRef>
          <a:fontRef idx="minor">
            <a:schemeClr val="tx1"/>
          </a:fontRef>
        </p:style>
      </p:cxnSp>
      <p:sp>
        <p:nvSpPr>
          <p:cNvPr id="10" name="Google Shape;138;p13">
            <a:extLst>
              <a:ext uri="{FF2B5EF4-FFF2-40B4-BE49-F238E27FC236}">
                <a16:creationId xmlns:a16="http://schemas.microsoft.com/office/drawing/2014/main" id="{DC718C28-5A5E-4F71-9E87-A6E6B6225818}"/>
              </a:ext>
            </a:extLst>
          </p:cNvPr>
          <p:cNvSpPr txBox="1">
            <a:spLocks/>
          </p:cNvSpPr>
          <p:nvPr/>
        </p:nvSpPr>
        <p:spPr>
          <a:xfrm>
            <a:off x="477963" y="1669236"/>
            <a:ext cx="7308274" cy="2207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0" indent="0">
              <a:lnSpc>
                <a:spcPct val="100000"/>
              </a:lnSpc>
              <a:buClr>
                <a:schemeClr val="accent1"/>
              </a:buClr>
              <a:buSzPts val="1100"/>
              <a:buNone/>
            </a:pPr>
            <a:r>
              <a:rPr lang="es-ES" sz="1200">
                <a:solidFill>
                  <a:schemeClr val="tx1"/>
                </a:solidFill>
              </a:rPr>
              <a:t>La </a:t>
            </a:r>
            <a:r>
              <a:rPr lang="es-ES" sz="1200" b="1">
                <a:solidFill>
                  <a:schemeClr val="tx1"/>
                </a:solidFill>
              </a:rPr>
              <a:t>substitució lingüística</a:t>
            </a:r>
            <a:r>
              <a:rPr lang="es-ES" sz="1200">
                <a:solidFill>
                  <a:schemeClr val="tx1"/>
                </a:solidFill>
              </a:rPr>
              <a:t> és un procés que consisteix en l’</a:t>
            </a:r>
            <a:r>
              <a:rPr lang="es-ES" sz="1200" u="sng">
                <a:solidFill>
                  <a:schemeClr val="tx1"/>
                </a:solidFill>
              </a:rPr>
              <a:t>avanç d’una lengua</a:t>
            </a:r>
            <a:r>
              <a:rPr lang="es-ES" sz="1200">
                <a:solidFill>
                  <a:schemeClr val="tx1"/>
                </a:solidFill>
              </a:rPr>
              <a:t> i el </a:t>
            </a:r>
            <a:r>
              <a:rPr lang="es-ES" sz="1200" u="sng">
                <a:solidFill>
                  <a:schemeClr val="tx1"/>
                </a:solidFill>
              </a:rPr>
              <a:t>retorcés d’una altra</a:t>
            </a:r>
            <a:r>
              <a:rPr lang="es-ES" sz="1200">
                <a:solidFill>
                  <a:schemeClr val="tx1"/>
                </a:solidFill>
              </a:rPr>
              <a:t>, quan:</a:t>
            </a:r>
          </a:p>
        </p:txBody>
      </p:sp>
      <p:sp>
        <p:nvSpPr>
          <p:cNvPr id="11" name="Google Shape;136;p13">
            <a:extLst>
              <a:ext uri="{FF2B5EF4-FFF2-40B4-BE49-F238E27FC236}">
                <a16:creationId xmlns:a16="http://schemas.microsoft.com/office/drawing/2014/main" id="{A8B64303-55F7-459D-8B61-5A1592BC6783}"/>
              </a:ext>
            </a:extLst>
          </p:cNvPr>
          <p:cNvSpPr txBox="1">
            <a:spLocks/>
          </p:cNvSpPr>
          <p:nvPr/>
        </p:nvSpPr>
        <p:spPr>
          <a:xfrm>
            <a:off x="380781" y="1250348"/>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QUAN OCORRE?</a:t>
            </a:r>
            <a:endParaRPr lang="es-ES" u="sng">
              <a:solidFill>
                <a:schemeClr val="accent2"/>
              </a:solidFill>
            </a:endParaRPr>
          </a:p>
        </p:txBody>
      </p:sp>
      <p:sp>
        <p:nvSpPr>
          <p:cNvPr id="12" name="Google Shape;138;p13">
            <a:extLst>
              <a:ext uri="{FF2B5EF4-FFF2-40B4-BE49-F238E27FC236}">
                <a16:creationId xmlns:a16="http://schemas.microsoft.com/office/drawing/2014/main" id="{61685896-B909-4868-97A1-65AA84952968}"/>
              </a:ext>
            </a:extLst>
          </p:cNvPr>
          <p:cNvSpPr txBox="1">
            <a:spLocks/>
          </p:cNvSpPr>
          <p:nvPr/>
        </p:nvSpPr>
        <p:spPr>
          <a:xfrm>
            <a:off x="536844" y="2776092"/>
            <a:ext cx="8073756" cy="733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228600" indent="-228600">
              <a:lnSpc>
                <a:spcPct val="100000"/>
              </a:lnSpc>
              <a:buSzPts val="1100"/>
            </a:pPr>
            <a:r>
              <a:rPr lang="es-ES" sz="1200"/>
              <a:t>El </a:t>
            </a:r>
            <a:r>
              <a:rPr lang="es-ES" sz="1200" b="1"/>
              <a:t>suport polític </a:t>
            </a:r>
            <a:r>
              <a:rPr lang="es-ES" sz="1200"/>
              <a:t>que es dóna a l’ús de la lengua dominant, mentre que l’ús de l’altra es veu </a:t>
            </a:r>
            <a:r>
              <a:rPr lang="es-ES" sz="1200" u="sng"/>
              <a:t>entrebancat</a:t>
            </a:r>
            <a:r>
              <a:rPr lang="es-ES" sz="1200"/>
              <a:t>.</a:t>
            </a:r>
          </a:p>
          <a:p>
            <a:pPr marL="228600" indent="-228600">
              <a:lnSpc>
                <a:spcPct val="100000"/>
              </a:lnSpc>
              <a:buSzPts val="1100"/>
            </a:pPr>
            <a:r>
              <a:rPr lang="es-ES" sz="1200" b="1">
                <a:solidFill>
                  <a:schemeClr val="tx1"/>
                </a:solidFill>
              </a:rPr>
              <a:t>Disminució del prestigi </a:t>
            </a:r>
            <a:r>
              <a:rPr lang="es-ES" sz="1200">
                <a:solidFill>
                  <a:schemeClr val="tx1"/>
                </a:solidFill>
              </a:rPr>
              <a:t>de la llengua dominada pel fet de ser relegada dels </a:t>
            </a:r>
            <a:r>
              <a:rPr lang="es-ES" sz="1200" u="sng">
                <a:solidFill>
                  <a:schemeClr val="tx1"/>
                </a:solidFill>
              </a:rPr>
              <a:t>àmbits</a:t>
            </a:r>
            <a:r>
              <a:rPr lang="es-ES" sz="1200">
                <a:solidFill>
                  <a:schemeClr val="tx1"/>
                </a:solidFill>
              </a:rPr>
              <a:t> de cultura, mitjans de comunicació, administració...</a:t>
            </a:r>
          </a:p>
          <a:p>
            <a:pPr marL="228600" indent="-228600">
              <a:lnSpc>
                <a:spcPct val="100000"/>
              </a:lnSpc>
              <a:buSzPts val="1100"/>
            </a:pPr>
            <a:r>
              <a:rPr lang="es-ES" sz="1200">
                <a:solidFill>
                  <a:schemeClr val="tx1"/>
                </a:solidFill>
              </a:rPr>
              <a:t>Pèrdua de la </a:t>
            </a:r>
            <a:r>
              <a:rPr lang="es-ES" sz="1200" b="1">
                <a:solidFill>
                  <a:schemeClr val="tx1"/>
                </a:solidFill>
              </a:rPr>
              <a:t>lleialtat lingüística per part dels parlants</a:t>
            </a:r>
            <a:r>
              <a:rPr lang="es-ES" sz="1200">
                <a:solidFill>
                  <a:schemeClr val="tx1"/>
                </a:solidFill>
              </a:rPr>
              <a:t> perquè la veuen </a:t>
            </a:r>
            <a:r>
              <a:rPr lang="es-ES" sz="1200" u="sng">
                <a:solidFill>
                  <a:schemeClr val="tx1"/>
                </a:solidFill>
              </a:rPr>
              <a:t>innecessària</a:t>
            </a:r>
            <a:r>
              <a:rPr lang="es-ES" sz="1200">
                <a:solidFill>
                  <a:schemeClr val="tx1"/>
                </a:solidFill>
              </a:rPr>
              <a:t>, </a:t>
            </a:r>
            <a:r>
              <a:rPr lang="es-ES" sz="1200" u="sng">
                <a:solidFill>
                  <a:schemeClr val="tx1"/>
                </a:solidFill>
              </a:rPr>
              <a:t>antiquada</a:t>
            </a:r>
            <a:r>
              <a:rPr lang="es-ES" sz="1200">
                <a:solidFill>
                  <a:schemeClr val="tx1"/>
                </a:solidFill>
              </a:rPr>
              <a:t>, </a:t>
            </a:r>
            <a:r>
              <a:rPr lang="es-ES" sz="1200" u="sng">
                <a:solidFill>
                  <a:schemeClr val="tx1"/>
                </a:solidFill>
              </a:rPr>
              <a:t>inferior</a:t>
            </a:r>
            <a:r>
              <a:rPr lang="es-ES" sz="1200">
                <a:solidFill>
                  <a:schemeClr val="tx1"/>
                </a:solidFill>
              </a:rPr>
              <a:t>...</a:t>
            </a:r>
            <a:endParaRPr lang="es-ES" sz="1200" b="1">
              <a:solidFill>
                <a:schemeClr val="tx1"/>
              </a:solidFill>
            </a:endParaRPr>
          </a:p>
        </p:txBody>
      </p:sp>
      <p:sp>
        <p:nvSpPr>
          <p:cNvPr id="15" name="Google Shape;136;p13">
            <a:extLst>
              <a:ext uri="{FF2B5EF4-FFF2-40B4-BE49-F238E27FC236}">
                <a16:creationId xmlns:a16="http://schemas.microsoft.com/office/drawing/2014/main" id="{4BCE3F26-3DFB-40D2-869E-F1B683B8C436}"/>
              </a:ext>
            </a:extLst>
          </p:cNvPr>
          <p:cNvSpPr txBox="1">
            <a:spLocks/>
          </p:cNvSpPr>
          <p:nvPr/>
        </p:nvSpPr>
        <p:spPr>
          <a:xfrm>
            <a:off x="398099" y="2379792"/>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CAUSES</a:t>
            </a:r>
            <a:endParaRPr lang="es-ES" u="sng">
              <a:solidFill>
                <a:schemeClr val="accent2"/>
              </a:solidFill>
            </a:endParaRPr>
          </a:p>
        </p:txBody>
      </p:sp>
    </p:spTree>
    <p:extLst>
      <p:ext uri="{BB962C8B-B14F-4D97-AF65-F5344CB8AC3E}">
        <p14:creationId xmlns:p14="http://schemas.microsoft.com/office/powerpoint/2010/main" val="163106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4" name="Rectángulo 3">
            <a:extLst>
              <a:ext uri="{FF2B5EF4-FFF2-40B4-BE49-F238E27FC236}">
                <a16:creationId xmlns:a16="http://schemas.microsoft.com/office/drawing/2014/main" id="{EB0C033B-013E-43FF-92E6-9E7A1ED8CF1D}"/>
              </a:ext>
            </a:extLst>
          </p:cNvPr>
          <p:cNvSpPr/>
          <p:nvPr/>
        </p:nvSpPr>
        <p:spPr>
          <a:xfrm>
            <a:off x="2213045" y="182165"/>
            <a:ext cx="6336991"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36" name="Google Shape;136;p13"/>
          <p:cNvSpPr txBox="1">
            <a:spLocks noGrp="1"/>
          </p:cNvSpPr>
          <p:nvPr>
            <p:ph type="title"/>
          </p:nvPr>
        </p:nvSpPr>
        <p:spPr>
          <a:xfrm>
            <a:off x="301117" y="308625"/>
            <a:ext cx="2428228"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a:t>EL POEMA</a:t>
            </a:r>
            <a:endParaRPr sz="3600"/>
          </a:p>
        </p:txBody>
      </p:sp>
      <p:sp>
        <p:nvSpPr>
          <p:cNvPr id="138" name="Google Shape;138;p13"/>
          <p:cNvSpPr txBox="1">
            <a:spLocks noGrp="1"/>
          </p:cNvSpPr>
          <p:nvPr>
            <p:ph type="body" idx="1"/>
          </p:nvPr>
        </p:nvSpPr>
        <p:spPr>
          <a:xfrm>
            <a:off x="301118" y="643830"/>
            <a:ext cx="5303046" cy="3767352"/>
          </a:xfrm>
          <a:prstGeom prst="rect">
            <a:avLst/>
          </a:prstGeom>
        </p:spPr>
        <p:txBody>
          <a:bodyPr spcFirstLastPara="1" wrap="square" lIns="0" tIns="0" rIns="0" bIns="0" anchor="t" anchorCtr="0">
            <a:noAutofit/>
          </a:bodyPr>
          <a:lstStyle/>
          <a:p>
            <a:pPr marL="0" lvl="0" indent="0" algn="l" rtl="0">
              <a:spcAft>
                <a:spcPts val="0"/>
              </a:spcAft>
              <a:buClr>
                <a:schemeClr val="dk1"/>
              </a:buClr>
              <a:buSzPts val="1100"/>
              <a:buFont typeface="Arial"/>
              <a:buNone/>
            </a:pPr>
            <a:r>
              <a:rPr lang="es-ES" sz="1800" b="1" u="sng">
                <a:solidFill>
                  <a:schemeClr val="accent2"/>
                </a:solidFill>
              </a:rPr>
              <a:t>CARACTERÍSTIQUES</a:t>
            </a:r>
          </a:p>
          <a:p>
            <a:pPr marL="0" lvl="0" indent="0" algn="l" rtl="0">
              <a:lnSpc>
                <a:spcPct val="100000"/>
              </a:lnSpc>
              <a:spcAft>
                <a:spcPts val="0"/>
              </a:spcAft>
              <a:buClr>
                <a:schemeClr val="dk1"/>
              </a:buClr>
              <a:buSzPts val="1100"/>
              <a:buFont typeface="Arial"/>
              <a:buNone/>
            </a:pPr>
            <a:r>
              <a:rPr lang="es-ES" sz="1400" b="1">
                <a:solidFill>
                  <a:schemeClr val="accent1"/>
                </a:solidFill>
              </a:rPr>
              <a:t>PARTS</a:t>
            </a:r>
            <a:endParaRPr sz="1400">
              <a:solidFill>
                <a:schemeClr val="accent1"/>
              </a:solidFill>
            </a:endParaRPr>
          </a:p>
          <a:p>
            <a:pPr marL="171450" indent="-171450">
              <a:lnSpc>
                <a:spcPct val="100000"/>
              </a:lnSpc>
              <a:buClr>
                <a:schemeClr val="accent1"/>
              </a:buClr>
              <a:buSzPts val="1100"/>
            </a:pPr>
            <a:r>
              <a:rPr lang="es-ES" sz="1200"/>
              <a:t>Una sèrie de </a:t>
            </a:r>
            <a:r>
              <a:rPr lang="es-ES" sz="1200" b="1"/>
              <a:t>síl·labes</a:t>
            </a:r>
            <a:r>
              <a:rPr lang="es-ES" sz="1200"/>
              <a:t> formen un </a:t>
            </a:r>
            <a:r>
              <a:rPr lang="es-ES" sz="1200" b="1"/>
              <a:t>vers</a:t>
            </a:r>
            <a:r>
              <a:rPr lang="es-ES" sz="1200"/>
              <a:t>.</a:t>
            </a:r>
          </a:p>
          <a:p>
            <a:pPr marL="171450" indent="-171450">
              <a:lnSpc>
                <a:spcPct val="100000"/>
              </a:lnSpc>
              <a:buClr>
                <a:schemeClr val="accent1"/>
              </a:buClr>
              <a:buSzPts val="1100"/>
            </a:pPr>
            <a:r>
              <a:rPr lang="es-ES" sz="1200"/>
              <a:t>Un </a:t>
            </a:r>
            <a:r>
              <a:rPr lang="es-ES" sz="1200" b="1"/>
              <a:t>vers</a:t>
            </a:r>
            <a:r>
              <a:rPr lang="es-ES" sz="1200"/>
              <a:t> és cadascuna de les </a:t>
            </a:r>
            <a:r>
              <a:rPr lang="es-ES" sz="1200" b="1"/>
              <a:t>línies</a:t>
            </a:r>
            <a:r>
              <a:rPr lang="es-ES" sz="1200"/>
              <a:t> d’un poema.</a:t>
            </a:r>
          </a:p>
          <a:p>
            <a:pPr marL="171450" indent="-171450">
              <a:lnSpc>
                <a:spcPct val="100000"/>
              </a:lnSpc>
              <a:buClr>
                <a:schemeClr val="accent1"/>
              </a:buClr>
              <a:buSzPts val="1100"/>
            </a:pPr>
            <a:r>
              <a:rPr lang="es-ES" sz="1200"/>
              <a:t>Una </a:t>
            </a:r>
            <a:r>
              <a:rPr lang="es-ES" sz="1200" b="1"/>
              <a:t>estrofa</a:t>
            </a:r>
            <a:r>
              <a:rPr lang="es-ES" sz="1200"/>
              <a:t> és una </a:t>
            </a:r>
            <a:r>
              <a:rPr lang="es-ES" sz="1200" b="1"/>
              <a:t>agrupació</a:t>
            </a:r>
            <a:r>
              <a:rPr lang="es-ES" sz="1200"/>
              <a:t> de versos semblants (paràgrafs).</a:t>
            </a:r>
          </a:p>
          <a:p>
            <a:pPr marL="0" indent="0">
              <a:lnSpc>
                <a:spcPct val="100000"/>
              </a:lnSpc>
              <a:buClr>
                <a:schemeClr val="accent1"/>
              </a:buClr>
              <a:buSzPts val="1100"/>
              <a:buNone/>
            </a:pPr>
            <a:r>
              <a:rPr lang="es-ES" sz="1400" b="1">
                <a:solidFill>
                  <a:schemeClr val="accent1"/>
                </a:solidFill>
              </a:rPr>
              <a:t>SEPARACIÓ DE SÍL·LABES</a:t>
            </a:r>
            <a:endParaRPr lang="es-ES" sz="1200"/>
          </a:p>
          <a:p>
            <a:pPr marL="171450" indent="-171450">
              <a:lnSpc>
                <a:spcPct val="100000"/>
              </a:lnSpc>
              <a:buClr>
                <a:schemeClr val="accent1"/>
              </a:buClr>
              <a:buSzPts val="1100"/>
            </a:pPr>
            <a:r>
              <a:rPr lang="es-ES" sz="1200"/>
              <a:t>Les síl·labes es compten fins a l’última </a:t>
            </a:r>
            <a:r>
              <a:rPr lang="es-ES" sz="1200" b="1"/>
              <a:t>síl·laba tònica</a:t>
            </a:r>
            <a:r>
              <a:rPr lang="es-ES" sz="1200"/>
              <a:t>.</a:t>
            </a:r>
          </a:p>
          <a:p>
            <a:pPr marL="171450" indent="-171450">
              <a:lnSpc>
                <a:spcPct val="100000"/>
              </a:lnSpc>
              <a:buClr>
                <a:schemeClr val="accent1"/>
              </a:buClr>
              <a:buSzPts val="1100"/>
            </a:pPr>
            <a:r>
              <a:rPr lang="es-ES" sz="1200" b="1"/>
              <a:t>(Sinalefa)</a:t>
            </a:r>
            <a:r>
              <a:rPr lang="es-ES" sz="1200"/>
              <a:t> Les vocals de síl·labes diferents en contacte s’uneixen en la </a:t>
            </a:r>
            <a:r>
              <a:rPr lang="es-ES" sz="1200" u="sng"/>
              <a:t>mateixa síl·laba</a:t>
            </a:r>
            <a:r>
              <a:rPr lang="es-ES" sz="1200"/>
              <a:t>.</a:t>
            </a:r>
          </a:p>
          <a:p>
            <a:pPr marL="171450" indent="-171450">
              <a:lnSpc>
                <a:spcPct val="100000"/>
              </a:lnSpc>
              <a:buClr>
                <a:schemeClr val="accent1"/>
              </a:buClr>
              <a:buSzPts val="1100"/>
            </a:pPr>
            <a:r>
              <a:rPr lang="es-ES" sz="1200" b="1"/>
              <a:t>(Elisió)</a:t>
            </a:r>
            <a:r>
              <a:rPr lang="es-ES" sz="1200"/>
              <a:t> Eliminació d’alguna de les vocals de diferents síl·labes en contacte.</a:t>
            </a:r>
          </a:p>
          <a:p>
            <a:pPr marL="171450" indent="-171450">
              <a:lnSpc>
                <a:spcPct val="100000"/>
              </a:lnSpc>
              <a:buClr>
                <a:schemeClr val="accent1"/>
              </a:buClr>
              <a:buSzPts val="1100"/>
            </a:pPr>
            <a:r>
              <a:rPr lang="es-ES" sz="1200"/>
              <a:t>La </a:t>
            </a:r>
            <a:r>
              <a:rPr lang="es-ES" sz="1200" b="1"/>
              <a:t>censura</a:t>
            </a:r>
            <a:r>
              <a:rPr lang="es-ES" sz="1200"/>
              <a:t> separa en dos </a:t>
            </a:r>
            <a:r>
              <a:rPr lang="es-ES" sz="1200" b="1"/>
              <a:t>hemistaquis</a:t>
            </a:r>
            <a:r>
              <a:rPr lang="es-ES" sz="1200"/>
              <a:t> (seccions), indicats amb </a:t>
            </a:r>
            <a:r>
              <a:rPr lang="es-ES" sz="1200" b="1" i="1"/>
              <a:t>II</a:t>
            </a:r>
            <a:r>
              <a:rPr lang="es-ES" sz="1200"/>
              <a:t>.</a:t>
            </a:r>
          </a:p>
          <a:p>
            <a:pPr marL="171450" indent="-171450">
              <a:lnSpc>
                <a:spcPct val="100000"/>
              </a:lnSpc>
              <a:buClr>
                <a:schemeClr val="accent1"/>
              </a:buClr>
              <a:buSzPts val="1100"/>
            </a:pPr>
            <a:r>
              <a:rPr lang="es-ES" sz="1200"/>
              <a:t>Segons el nombre de síl·labes, un vers és:</a:t>
            </a:r>
          </a:p>
          <a:p>
            <a:pPr marL="628650" lvl="1" indent="-171450">
              <a:lnSpc>
                <a:spcPct val="100000"/>
              </a:lnSpc>
              <a:spcBef>
                <a:spcPts val="0"/>
              </a:spcBef>
              <a:buClr>
                <a:schemeClr val="accent1"/>
              </a:buClr>
              <a:buSzPts val="1100"/>
            </a:pPr>
            <a:r>
              <a:rPr lang="es-ES" sz="1200" b="1"/>
              <a:t>ART MENOR:</a:t>
            </a:r>
            <a:r>
              <a:rPr lang="es-ES" sz="1200"/>
              <a:t> 8 ó -8 síl·labes, representada en </a:t>
            </a:r>
            <a:r>
              <a:rPr lang="es-ES" sz="1200" u="sng"/>
              <a:t>minúscules</a:t>
            </a:r>
            <a:r>
              <a:rPr lang="es-ES" sz="1200"/>
              <a:t> en la rima.</a:t>
            </a:r>
          </a:p>
          <a:p>
            <a:pPr marL="628650" lvl="1" indent="-171450">
              <a:lnSpc>
                <a:spcPct val="100000"/>
              </a:lnSpc>
              <a:spcBef>
                <a:spcPts val="0"/>
              </a:spcBef>
              <a:buClr>
                <a:schemeClr val="accent1"/>
              </a:buClr>
              <a:buSzPts val="1100"/>
            </a:pPr>
            <a:r>
              <a:rPr lang="es-ES" sz="1200" b="1"/>
              <a:t>ART MAJOR:</a:t>
            </a:r>
            <a:r>
              <a:rPr lang="es-ES" sz="1200"/>
              <a:t> +8 síl·labes, representada en </a:t>
            </a:r>
            <a:r>
              <a:rPr lang="es-ES" sz="1200" u="sng"/>
              <a:t>majúscules</a:t>
            </a:r>
            <a:r>
              <a:rPr lang="es-ES" sz="1200"/>
              <a:t> en la rima.</a:t>
            </a:r>
          </a:p>
        </p:txBody>
      </p:sp>
      <p:sp>
        <p:nvSpPr>
          <p:cNvPr id="140" name="Google Shape;140;p13"/>
          <p:cNvSpPr txBox="1">
            <a:spLocks noGrp="1"/>
          </p:cNvSpPr>
          <p:nvPr>
            <p:ph type="sldNum" idx="12"/>
          </p:nvPr>
        </p:nvSpPr>
        <p:spPr>
          <a:xfrm>
            <a:off x="8346250" y="4688650"/>
            <a:ext cx="569100" cy="45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3" name="Rectángulo 2">
            <a:extLst>
              <a:ext uri="{FF2B5EF4-FFF2-40B4-BE49-F238E27FC236}">
                <a16:creationId xmlns:a16="http://schemas.microsoft.com/office/drawing/2014/main" id="{001EA663-230E-4D89-9A8D-4CCD9DE46955}"/>
              </a:ext>
            </a:extLst>
          </p:cNvPr>
          <p:cNvSpPr/>
          <p:nvPr/>
        </p:nvSpPr>
        <p:spPr>
          <a:xfrm>
            <a:off x="2213045" y="182165"/>
            <a:ext cx="6336991" cy="461665"/>
          </a:xfrm>
          <a:prstGeom prst="rect">
            <a:avLst/>
          </a:prstGeom>
        </p:spPr>
        <p:txBody>
          <a:bodyPr wrap="none">
            <a:spAutoFit/>
          </a:bodyPr>
          <a:lstStyle/>
          <a:p>
            <a:r>
              <a:rPr lang="es-ES" sz="1200" b="1">
                <a:solidFill>
                  <a:schemeClr val="dk1"/>
                </a:solidFill>
                <a:latin typeface="News Cycle"/>
                <a:sym typeface="News Cycle"/>
              </a:rPr>
              <a:t>Composició literària</a:t>
            </a:r>
            <a:r>
              <a:rPr lang="es-ES" sz="1200">
                <a:solidFill>
                  <a:schemeClr val="dk1"/>
                </a:solidFill>
                <a:latin typeface="News Cycle"/>
                <a:sym typeface="News Cycle"/>
              </a:rPr>
              <a:t> de </a:t>
            </a:r>
            <a:r>
              <a:rPr lang="es-ES" sz="1200" u="sng">
                <a:solidFill>
                  <a:schemeClr val="dk1"/>
                </a:solidFill>
                <a:latin typeface="News Cycle"/>
                <a:sym typeface="News Cycle"/>
              </a:rPr>
              <a:t>temàtica i extensió variables</a:t>
            </a:r>
            <a:r>
              <a:rPr lang="es-ES" sz="1200">
                <a:solidFill>
                  <a:schemeClr val="dk1"/>
                </a:solidFill>
                <a:latin typeface="News Cycle"/>
                <a:sym typeface="News Cycle"/>
              </a:rPr>
              <a:t> que s’escriu en </a:t>
            </a:r>
            <a:r>
              <a:rPr lang="es-ES" sz="1200" b="1">
                <a:solidFill>
                  <a:schemeClr val="dk1"/>
                </a:solidFill>
                <a:latin typeface="News Cycle"/>
                <a:sym typeface="News Cycle"/>
              </a:rPr>
              <a:t>vers</a:t>
            </a:r>
            <a:r>
              <a:rPr lang="es-ES" sz="1200">
                <a:solidFill>
                  <a:schemeClr val="dk1"/>
                </a:solidFill>
                <a:latin typeface="News Cycle"/>
                <a:sym typeface="News Cycle"/>
              </a:rPr>
              <a:t>, a un nivell de llenguatge </a:t>
            </a:r>
            <a:r>
              <a:rPr lang="es-ES" sz="1200" b="1">
                <a:solidFill>
                  <a:schemeClr val="dk1"/>
                </a:solidFill>
                <a:latin typeface="News Cycle"/>
                <a:sym typeface="News Cycle"/>
              </a:rPr>
              <a:t>culte</a:t>
            </a:r>
            <a:r>
              <a:rPr lang="es-ES" sz="1200">
                <a:solidFill>
                  <a:schemeClr val="dk1"/>
                </a:solidFill>
                <a:latin typeface="News Cycle"/>
                <a:sym typeface="News Cycle"/>
              </a:rPr>
              <a:t>.</a:t>
            </a:r>
          </a:p>
          <a:p>
            <a:r>
              <a:rPr lang="es-ES" sz="1200">
                <a:solidFill>
                  <a:schemeClr val="dk1"/>
                </a:solidFill>
                <a:latin typeface="News Cycle"/>
                <a:sym typeface="News Cycle"/>
              </a:rPr>
              <a:t>Té una finalitat </a:t>
            </a:r>
            <a:r>
              <a:rPr lang="es-ES" sz="1200" b="1">
                <a:solidFill>
                  <a:schemeClr val="dk1"/>
                </a:solidFill>
                <a:latin typeface="News Cycle"/>
                <a:sym typeface="News Cycle"/>
              </a:rPr>
              <a:t>estètica</a:t>
            </a:r>
            <a:r>
              <a:rPr lang="es-ES" sz="1200">
                <a:solidFill>
                  <a:schemeClr val="dk1"/>
                </a:solidFill>
                <a:latin typeface="News Cycle"/>
                <a:sym typeface="News Cycle"/>
              </a:rPr>
              <a:t>, per crear </a:t>
            </a:r>
            <a:r>
              <a:rPr lang="es-ES" sz="1200" u="sng">
                <a:solidFill>
                  <a:schemeClr val="dk1"/>
                </a:solidFill>
                <a:latin typeface="News Cycle"/>
                <a:sym typeface="News Cycle"/>
              </a:rPr>
              <a:t>bellesa</a:t>
            </a:r>
            <a:r>
              <a:rPr lang="es-ES" sz="1200">
                <a:solidFill>
                  <a:schemeClr val="dk1"/>
                </a:solidFill>
                <a:latin typeface="News Cycle"/>
                <a:sym typeface="News Cycle"/>
              </a:rPr>
              <a:t>.</a:t>
            </a:r>
          </a:p>
        </p:txBody>
      </p:sp>
      <p:sp>
        <p:nvSpPr>
          <p:cNvPr id="15" name="Google Shape;138;p13">
            <a:extLst>
              <a:ext uri="{FF2B5EF4-FFF2-40B4-BE49-F238E27FC236}">
                <a16:creationId xmlns:a16="http://schemas.microsoft.com/office/drawing/2014/main" id="{596512AE-D26D-43EE-B441-3B21484D5048}"/>
              </a:ext>
            </a:extLst>
          </p:cNvPr>
          <p:cNvSpPr txBox="1">
            <a:spLocks/>
          </p:cNvSpPr>
          <p:nvPr/>
        </p:nvSpPr>
        <p:spPr>
          <a:xfrm>
            <a:off x="301117" y="3225478"/>
            <a:ext cx="5138965" cy="12741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0" indent="0">
              <a:lnSpc>
                <a:spcPct val="100000"/>
              </a:lnSpc>
              <a:buClr>
                <a:schemeClr val="accent1"/>
              </a:buClr>
              <a:buSzPts val="1100"/>
              <a:buNone/>
            </a:pPr>
            <a:r>
              <a:rPr lang="es-ES" sz="1400" b="1">
                <a:solidFill>
                  <a:schemeClr val="accent1"/>
                </a:solidFill>
              </a:rPr>
              <a:t>RIMA:</a:t>
            </a:r>
            <a:r>
              <a:rPr lang="es-ES" sz="1400">
                <a:solidFill>
                  <a:schemeClr val="accent1"/>
                </a:solidFill>
              </a:rPr>
              <a:t> </a:t>
            </a:r>
            <a:r>
              <a:rPr lang="es-ES" sz="1200">
                <a:solidFill>
                  <a:schemeClr val="accent1"/>
                </a:solidFill>
              </a:rPr>
              <a:t>coincidencia de sons al final dels versos a partir de l’última vocal tònica.</a:t>
            </a:r>
            <a:endParaRPr lang="es-ES" sz="1200"/>
          </a:p>
          <a:p>
            <a:pPr marL="171450" indent="-171450">
              <a:lnSpc>
                <a:spcPct val="100000"/>
              </a:lnSpc>
              <a:buSzPts val="1100"/>
            </a:pPr>
            <a:r>
              <a:rPr lang="es-ES" sz="1200" b="1"/>
              <a:t>Consonant</a:t>
            </a:r>
            <a:r>
              <a:rPr lang="es-ES" sz="1200"/>
              <a:t>: coincideixen </a:t>
            </a:r>
            <a:r>
              <a:rPr lang="es-ES" sz="1200" u="sng"/>
              <a:t>vocals</a:t>
            </a:r>
            <a:r>
              <a:rPr lang="es-ES" sz="1200"/>
              <a:t> i </a:t>
            </a:r>
            <a:r>
              <a:rPr lang="es-ES" sz="1200" u="sng"/>
              <a:t>consonants</a:t>
            </a:r>
            <a:r>
              <a:rPr lang="es-ES" sz="1200"/>
              <a:t>.</a:t>
            </a:r>
          </a:p>
          <a:p>
            <a:pPr marL="171450" indent="-171450">
              <a:lnSpc>
                <a:spcPct val="100000"/>
              </a:lnSpc>
              <a:buSzPts val="1100"/>
            </a:pPr>
            <a:r>
              <a:rPr lang="es-ES" sz="1200" b="1"/>
              <a:t>Assonant:</a:t>
            </a:r>
            <a:r>
              <a:rPr lang="es-ES" sz="1200"/>
              <a:t> coincideixen </a:t>
            </a:r>
            <a:r>
              <a:rPr lang="es-ES" sz="1200" u="sng"/>
              <a:t>vocals</a:t>
            </a:r>
            <a:r>
              <a:rPr lang="es-ES" sz="1200"/>
              <a:t>.</a:t>
            </a:r>
          </a:p>
          <a:p>
            <a:pPr marL="171450" indent="-171450">
              <a:lnSpc>
                <a:spcPct val="100000"/>
              </a:lnSpc>
              <a:buSzPts val="1100"/>
            </a:pPr>
            <a:r>
              <a:rPr lang="es-ES" sz="1200"/>
              <a:t>Versos </a:t>
            </a:r>
            <a:r>
              <a:rPr lang="es-ES" sz="1200" b="1"/>
              <a:t>blancs/lliures</a:t>
            </a:r>
            <a:r>
              <a:rPr lang="es-ES" sz="1200"/>
              <a:t>: no tenen rima.</a:t>
            </a:r>
          </a:p>
          <a:p>
            <a:pPr marL="171450" indent="-171450">
              <a:lnSpc>
                <a:spcPct val="100000"/>
              </a:lnSpc>
              <a:buClr>
                <a:schemeClr val="accent1"/>
              </a:buClr>
              <a:buSzPts val="1100"/>
            </a:pPr>
            <a:r>
              <a:rPr lang="es-ES" sz="1200" b="1"/>
              <a:t>Masculina:</a:t>
            </a:r>
            <a:r>
              <a:rPr lang="es-ES" sz="1200"/>
              <a:t> última paraula </a:t>
            </a:r>
            <a:r>
              <a:rPr lang="es-ES" sz="1200" u="sng"/>
              <a:t>aguda</a:t>
            </a:r>
            <a:r>
              <a:rPr lang="es-ES" sz="1200"/>
              <a:t>.</a:t>
            </a:r>
          </a:p>
          <a:p>
            <a:pPr marL="171450" indent="-171450">
              <a:lnSpc>
                <a:spcPct val="100000"/>
              </a:lnSpc>
              <a:buClr>
                <a:schemeClr val="accent1"/>
              </a:buClr>
              <a:buSzPts val="1100"/>
            </a:pPr>
            <a:r>
              <a:rPr lang="es-ES" sz="1200" b="1"/>
              <a:t>Femenina:</a:t>
            </a:r>
            <a:r>
              <a:rPr lang="es-ES" sz="1200"/>
              <a:t> última paraula </a:t>
            </a:r>
            <a:r>
              <a:rPr lang="es-ES" sz="1200" u="sng"/>
              <a:t>plana</a:t>
            </a:r>
            <a:r>
              <a:rPr lang="es-ES" sz="1200"/>
              <a:t> o </a:t>
            </a:r>
            <a:r>
              <a:rPr lang="es-ES" sz="1200" u="sng"/>
              <a:t>esdrúixola</a:t>
            </a:r>
            <a:r>
              <a:rPr lang="es-ES" sz="1200"/>
              <a:t>.</a:t>
            </a:r>
            <a:endParaRPr lang="es-ES" sz="1200" b="1"/>
          </a:p>
        </p:txBody>
      </p:sp>
      <p:cxnSp>
        <p:nvCxnSpPr>
          <p:cNvPr id="11" name="Conector recto 10">
            <a:extLst>
              <a:ext uri="{FF2B5EF4-FFF2-40B4-BE49-F238E27FC236}">
                <a16:creationId xmlns:a16="http://schemas.microsoft.com/office/drawing/2014/main" id="{1B660041-7BE0-4489-AF99-239451D6DB35}"/>
              </a:ext>
            </a:extLst>
          </p:cNvPr>
          <p:cNvCxnSpPr/>
          <p:nvPr/>
        </p:nvCxnSpPr>
        <p:spPr>
          <a:xfrm>
            <a:off x="5604163" y="643830"/>
            <a:ext cx="0" cy="4406152"/>
          </a:xfrm>
          <a:prstGeom prst="line">
            <a:avLst/>
          </a:prstGeom>
        </p:spPr>
        <p:style>
          <a:lnRef idx="3">
            <a:schemeClr val="accent2"/>
          </a:lnRef>
          <a:fillRef idx="0">
            <a:schemeClr val="accent2"/>
          </a:fillRef>
          <a:effectRef idx="2">
            <a:schemeClr val="accent2"/>
          </a:effectRef>
          <a:fontRef idx="minor">
            <a:schemeClr val="tx1"/>
          </a:fontRef>
        </p:style>
      </p:cxnSp>
      <p:sp>
        <p:nvSpPr>
          <p:cNvPr id="18" name="Google Shape;138;p13">
            <a:extLst>
              <a:ext uri="{FF2B5EF4-FFF2-40B4-BE49-F238E27FC236}">
                <a16:creationId xmlns:a16="http://schemas.microsoft.com/office/drawing/2014/main" id="{E0F9D917-7321-4F17-8C8F-BA923107B000}"/>
              </a:ext>
            </a:extLst>
          </p:cNvPr>
          <p:cNvSpPr txBox="1">
            <a:spLocks/>
          </p:cNvSpPr>
          <p:nvPr/>
        </p:nvSpPr>
        <p:spPr>
          <a:xfrm>
            <a:off x="5733608" y="643830"/>
            <a:ext cx="3360773" cy="14897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0" indent="0">
              <a:buClr>
                <a:schemeClr val="dk1"/>
              </a:buClr>
              <a:buSzPts val="1100"/>
              <a:buFont typeface="Arial"/>
              <a:buNone/>
            </a:pPr>
            <a:r>
              <a:rPr lang="es-ES" sz="1800" b="1" u="sng">
                <a:solidFill>
                  <a:schemeClr val="accent2"/>
                </a:solidFill>
              </a:rPr>
              <a:t>TIPUS</a:t>
            </a:r>
          </a:p>
          <a:p>
            <a:pPr marL="0" indent="0">
              <a:lnSpc>
                <a:spcPct val="100000"/>
              </a:lnSpc>
              <a:buClr>
                <a:schemeClr val="dk1"/>
              </a:buClr>
              <a:buSzPts val="1100"/>
              <a:buFont typeface="Arial"/>
              <a:buNone/>
            </a:pPr>
            <a:r>
              <a:rPr lang="es-ES" sz="1400" b="1">
                <a:solidFill>
                  <a:schemeClr val="accent1"/>
                </a:solidFill>
              </a:rPr>
              <a:t>SEGONS EL TEMA:</a:t>
            </a:r>
            <a:endParaRPr lang="es-ES" sz="1400">
              <a:solidFill>
                <a:schemeClr val="accent1"/>
              </a:solidFill>
            </a:endParaRPr>
          </a:p>
          <a:p>
            <a:pPr marL="171450" indent="-171450">
              <a:lnSpc>
                <a:spcPct val="100000"/>
              </a:lnSpc>
              <a:buClr>
                <a:schemeClr val="accent1"/>
              </a:buClr>
              <a:buSzPts val="1100"/>
            </a:pPr>
            <a:r>
              <a:rPr lang="es-ES" sz="1200" b="1"/>
              <a:t>Poesia lírica:</a:t>
            </a:r>
            <a:r>
              <a:rPr lang="es-ES" sz="1200"/>
              <a:t> </a:t>
            </a:r>
            <a:r>
              <a:rPr lang="es-ES" sz="1200" u="sng"/>
              <a:t>sentiments</a:t>
            </a:r>
            <a:r>
              <a:rPr lang="es-ES" sz="1200"/>
              <a:t> i </a:t>
            </a:r>
            <a:r>
              <a:rPr lang="es-ES" sz="1200" u="sng"/>
              <a:t>emocions</a:t>
            </a:r>
            <a:r>
              <a:rPr lang="es-ES" sz="1200"/>
              <a:t> del poeta.</a:t>
            </a:r>
          </a:p>
          <a:p>
            <a:pPr marL="171450" indent="-171450">
              <a:lnSpc>
                <a:spcPct val="100000"/>
              </a:lnSpc>
              <a:buClr>
                <a:schemeClr val="accent1"/>
              </a:buClr>
              <a:buSzPts val="1100"/>
            </a:pPr>
            <a:r>
              <a:rPr lang="es-ES" sz="1200" b="1"/>
              <a:t>Poesia èpica:</a:t>
            </a:r>
            <a:r>
              <a:rPr lang="es-ES" sz="1200"/>
              <a:t> </a:t>
            </a:r>
            <a:r>
              <a:rPr lang="es-ES" sz="1200" u="sng"/>
              <a:t>narra històries</a:t>
            </a:r>
            <a:r>
              <a:rPr lang="es-ES" sz="1200"/>
              <a:t> en vers.</a:t>
            </a:r>
          </a:p>
          <a:p>
            <a:pPr marL="171450" indent="-171450">
              <a:lnSpc>
                <a:spcPct val="100000"/>
              </a:lnSpc>
              <a:buClr>
                <a:schemeClr val="accent1"/>
              </a:buClr>
              <a:buSzPts val="1100"/>
            </a:pPr>
            <a:r>
              <a:rPr lang="es-ES" sz="1200" b="1"/>
              <a:t>Poesia social:</a:t>
            </a:r>
            <a:r>
              <a:rPr lang="es-ES" sz="1200"/>
              <a:t> denuncia </a:t>
            </a:r>
            <a:r>
              <a:rPr lang="es-ES" sz="1200" u="sng"/>
              <a:t>problemes</a:t>
            </a:r>
            <a:r>
              <a:rPr lang="es-ES" sz="1200"/>
              <a:t> i </a:t>
            </a:r>
            <a:r>
              <a:rPr lang="es-ES" sz="1200" u="sng"/>
              <a:t>preocupacions</a:t>
            </a:r>
            <a:r>
              <a:rPr lang="es-ES" sz="1200"/>
              <a:t> de la societat.</a:t>
            </a:r>
            <a:endParaRPr lang="es-ES" sz="1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6" name="Google Shape;136;p13">
            <a:extLst>
              <a:ext uri="{FF2B5EF4-FFF2-40B4-BE49-F238E27FC236}">
                <a16:creationId xmlns:a16="http://schemas.microsoft.com/office/drawing/2014/main" id="{9B8C23E1-733E-4E21-941B-48D42CA299FA}"/>
              </a:ext>
            </a:extLst>
          </p:cNvPr>
          <p:cNvSpPr txBox="1">
            <a:spLocks noGrp="1"/>
          </p:cNvSpPr>
          <p:nvPr>
            <p:ph type="title"/>
          </p:nvPr>
        </p:nvSpPr>
        <p:spPr>
          <a:xfrm>
            <a:off x="301116" y="308625"/>
            <a:ext cx="5524719"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a:solidFill>
                  <a:schemeClr val="accent2"/>
                </a:solidFill>
              </a:rPr>
              <a:t>LES FIGURES RETÒRIQUES</a:t>
            </a:r>
            <a:endParaRPr>
              <a:solidFill>
                <a:schemeClr val="accent2"/>
              </a:solidFill>
            </a:endParaRPr>
          </a:p>
        </p:txBody>
      </p:sp>
      <p:sp>
        <p:nvSpPr>
          <p:cNvPr id="17" name="Rectángulo 16">
            <a:extLst>
              <a:ext uri="{FF2B5EF4-FFF2-40B4-BE49-F238E27FC236}">
                <a16:creationId xmlns:a16="http://schemas.microsoft.com/office/drawing/2014/main" id="{4DC92569-0E32-4FD3-AF3E-A7B4C28BF3EE}"/>
              </a:ext>
            </a:extLst>
          </p:cNvPr>
          <p:cNvSpPr/>
          <p:nvPr/>
        </p:nvSpPr>
        <p:spPr>
          <a:xfrm>
            <a:off x="384245" y="704925"/>
            <a:ext cx="7199407" cy="27699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D346C3E6-DFEF-406E-95E1-F584ECF5E93C}"/>
              </a:ext>
            </a:extLst>
          </p:cNvPr>
          <p:cNvSpPr/>
          <p:nvPr/>
        </p:nvSpPr>
        <p:spPr>
          <a:xfrm>
            <a:off x="384245" y="704925"/>
            <a:ext cx="7199407" cy="276999"/>
          </a:xfrm>
          <a:prstGeom prst="rect">
            <a:avLst/>
          </a:prstGeom>
        </p:spPr>
        <p:txBody>
          <a:bodyPr wrap="none">
            <a:spAutoFit/>
          </a:bodyPr>
          <a:lstStyle/>
          <a:p>
            <a:r>
              <a:rPr lang="es-ES" sz="1200" b="1">
                <a:solidFill>
                  <a:schemeClr val="dk1"/>
                </a:solidFill>
                <a:latin typeface="News Cycle"/>
                <a:sym typeface="News Cycle"/>
              </a:rPr>
              <a:t>Recurs literari</a:t>
            </a:r>
            <a:r>
              <a:rPr lang="es-ES" sz="1200">
                <a:solidFill>
                  <a:schemeClr val="dk1"/>
                </a:solidFill>
                <a:latin typeface="News Cycle"/>
                <a:sym typeface="News Cycle"/>
              </a:rPr>
              <a:t> que utilitzen principalment </a:t>
            </a:r>
            <a:r>
              <a:rPr lang="es-ES" sz="1200" u="sng">
                <a:solidFill>
                  <a:schemeClr val="dk1"/>
                </a:solidFill>
                <a:latin typeface="News Cycle"/>
                <a:sym typeface="News Cycle"/>
              </a:rPr>
              <a:t>poetes</a:t>
            </a:r>
            <a:r>
              <a:rPr lang="es-ES" sz="1200">
                <a:solidFill>
                  <a:schemeClr val="dk1"/>
                </a:solidFill>
                <a:latin typeface="News Cycle"/>
                <a:sym typeface="News Cycle"/>
              </a:rPr>
              <a:t> per expressar </a:t>
            </a:r>
            <a:r>
              <a:rPr lang="es-ES" sz="1200" u="sng">
                <a:solidFill>
                  <a:schemeClr val="dk1"/>
                </a:solidFill>
                <a:latin typeface="News Cycle"/>
                <a:sym typeface="News Cycle"/>
              </a:rPr>
              <a:t>idees i sentiments</a:t>
            </a:r>
            <a:r>
              <a:rPr lang="es-ES" sz="1200">
                <a:solidFill>
                  <a:schemeClr val="dk1"/>
                </a:solidFill>
                <a:latin typeface="News Cycle"/>
                <a:sym typeface="News Cycle"/>
              </a:rPr>
              <a:t> d’una manera </a:t>
            </a:r>
            <a:r>
              <a:rPr lang="es-ES" sz="1200" b="1">
                <a:solidFill>
                  <a:schemeClr val="dk1"/>
                </a:solidFill>
                <a:latin typeface="News Cycle"/>
                <a:sym typeface="News Cycle"/>
              </a:rPr>
              <a:t>original i crear bellesa</a:t>
            </a:r>
            <a:r>
              <a:rPr lang="es-ES" sz="1200">
                <a:solidFill>
                  <a:schemeClr val="dk1"/>
                </a:solidFill>
                <a:latin typeface="News Cycle"/>
                <a:sym typeface="News Cycle"/>
              </a:rPr>
              <a:t>.</a:t>
            </a:r>
            <a:endParaRPr lang="es-ES" sz="1200" b="1">
              <a:solidFill>
                <a:schemeClr val="dk1"/>
              </a:solidFill>
              <a:latin typeface="News Cycle"/>
              <a:sym typeface="News Cycle"/>
            </a:endParaRPr>
          </a:p>
        </p:txBody>
      </p:sp>
      <p:graphicFrame>
        <p:nvGraphicFramePr>
          <p:cNvPr id="8" name="Tabla 8">
            <a:extLst>
              <a:ext uri="{FF2B5EF4-FFF2-40B4-BE49-F238E27FC236}">
                <a16:creationId xmlns:a16="http://schemas.microsoft.com/office/drawing/2014/main" id="{84A9F4CE-F5CB-4B4E-89FE-EBAFAE490CCD}"/>
              </a:ext>
            </a:extLst>
          </p:cNvPr>
          <p:cNvGraphicFramePr>
            <a:graphicFrameLocks noGrp="1"/>
          </p:cNvGraphicFramePr>
          <p:nvPr>
            <p:extLst>
              <p:ext uri="{D42A27DB-BD31-4B8C-83A1-F6EECF244321}">
                <p14:modId xmlns:p14="http://schemas.microsoft.com/office/powerpoint/2010/main" val="621508869"/>
              </p:ext>
            </p:extLst>
          </p:nvPr>
        </p:nvGraphicFramePr>
        <p:xfrm>
          <a:off x="207819" y="1047042"/>
          <a:ext cx="8659090" cy="3992880"/>
        </p:xfrm>
        <a:graphic>
          <a:graphicData uri="http://schemas.openxmlformats.org/drawingml/2006/table">
            <a:tbl>
              <a:tblPr firstRow="1" firstCol="1" bandRow="1">
                <a:tableStyleId>{21E4AEA4-8DFA-4A89-87EB-49C32662AFE0}</a:tableStyleId>
              </a:tblPr>
              <a:tblGrid>
                <a:gridCol w="1510145">
                  <a:extLst>
                    <a:ext uri="{9D8B030D-6E8A-4147-A177-3AD203B41FA5}">
                      <a16:colId xmlns:a16="http://schemas.microsoft.com/office/drawing/2014/main" val="603438573"/>
                    </a:ext>
                  </a:extLst>
                </a:gridCol>
                <a:gridCol w="4262582">
                  <a:extLst>
                    <a:ext uri="{9D8B030D-6E8A-4147-A177-3AD203B41FA5}">
                      <a16:colId xmlns:a16="http://schemas.microsoft.com/office/drawing/2014/main" val="2923164371"/>
                    </a:ext>
                  </a:extLst>
                </a:gridCol>
                <a:gridCol w="2886363">
                  <a:extLst>
                    <a:ext uri="{9D8B030D-6E8A-4147-A177-3AD203B41FA5}">
                      <a16:colId xmlns:a16="http://schemas.microsoft.com/office/drawing/2014/main" val="1306587820"/>
                    </a:ext>
                  </a:extLst>
                </a:gridCol>
              </a:tblGrid>
              <a:tr h="0">
                <a:tc>
                  <a:txBody>
                    <a:bodyPr/>
                    <a:lstStyle/>
                    <a:p>
                      <a:endParaRPr lang="es-ES"/>
                    </a:p>
                  </a:txBody>
                  <a:tcPr>
                    <a:noFill/>
                  </a:tcPr>
                </a:tc>
                <a:tc>
                  <a:txBody>
                    <a:bodyPr/>
                    <a:lstStyle/>
                    <a:p>
                      <a:pPr marR="0" algn="l" rtl="0">
                        <a:lnSpc>
                          <a:spcPct val="100000"/>
                        </a:lnSpc>
                        <a:spcBef>
                          <a:spcPts val="0"/>
                        </a:spcBef>
                        <a:spcAft>
                          <a:spcPts val="0"/>
                        </a:spcAft>
                        <a:buClr>
                          <a:srgbClr val="000000"/>
                        </a:buClr>
                        <a:buFont typeface="Arial"/>
                      </a:pPr>
                      <a:r>
                        <a:rPr lang="es-ES" sz="1600" b="1" i="0" u="none" strike="noStrike" cap="none">
                          <a:solidFill>
                            <a:schemeClr val="bg1"/>
                          </a:solidFill>
                          <a:latin typeface="News Cycle"/>
                          <a:ea typeface="+mn-ea"/>
                          <a:cs typeface="Arial"/>
                          <a:sym typeface="Arial"/>
                        </a:rPr>
                        <a:t>Figures retòriques</a:t>
                      </a:r>
                    </a:p>
                  </a:txBody>
                  <a:tcPr/>
                </a:tc>
                <a:tc>
                  <a:txBody>
                    <a:bodyPr/>
                    <a:lstStyle/>
                    <a:p>
                      <a:pPr marR="0" algn="l" rtl="0">
                        <a:lnSpc>
                          <a:spcPct val="100000"/>
                        </a:lnSpc>
                        <a:spcBef>
                          <a:spcPts val="0"/>
                        </a:spcBef>
                        <a:spcAft>
                          <a:spcPts val="0"/>
                        </a:spcAft>
                        <a:buClr>
                          <a:srgbClr val="000000"/>
                        </a:buClr>
                        <a:buFont typeface="Arial"/>
                      </a:pPr>
                      <a:r>
                        <a:rPr lang="es-ES" sz="1600" b="1" i="0" u="none" strike="noStrike" cap="none">
                          <a:solidFill>
                            <a:schemeClr val="bg1"/>
                          </a:solidFill>
                          <a:latin typeface="News Cycle"/>
                          <a:ea typeface="+mn-ea"/>
                          <a:cs typeface="Arial"/>
                          <a:sym typeface="Arial"/>
                        </a:rPr>
                        <a:t>Exemples</a:t>
                      </a:r>
                    </a:p>
                  </a:txBody>
                  <a:tcPr/>
                </a:tc>
                <a:extLst>
                  <a:ext uri="{0D108BD9-81ED-4DB2-BD59-A6C34878D82A}">
                    <a16:rowId xmlns:a16="http://schemas.microsoft.com/office/drawing/2014/main" val="1860034372"/>
                  </a:ext>
                </a:extLst>
              </a:tr>
              <a:tr h="370840">
                <a:tc>
                  <a:txBody>
                    <a:bodyPr/>
                    <a:lstStyle/>
                    <a:p>
                      <a:r>
                        <a:rPr lang="es-ES" sz="1400" b="1" i="0" u="none" strike="noStrike" cap="none">
                          <a:solidFill>
                            <a:schemeClr val="bg1"/>
                          </a:solidFill>
                          <a:latin typeface="News Cycle"/>
                          <a:ea typeface="+mn-ea"/>
                          <a:cs typeface="Arial"/>
                          <a:sym typeface="Arial"/>
                        </a:rPr>
                        <a:t>Fonètica</a:t>
                      </a:r>
                    </a:p>
                  </a:txBody>
                  <a:tcPr/>
                </a:tc>
                <a:tc>
                  <a:txBody>
                    <a:bodyPr/>
                    <a:lstStyle/>
                    <a:p>
                      <a:r>
                        <a:rPr lang="es-ES" sz="1200" b="1">
                          <a:latin typeface="News Cycle" panose="020B0604020202020204" charset="2"/>
                        </a:rPr>
                        <a:t>Al·literació</a:t>
                      </a:r>
                      <a:r>
                        <a:rPr lang="es-ES" sz="1200" b="0">
                          <a:latin typeface="News Cycle" panose="020B0604020202020204" charset="2"/>
                        </a:rPr>
                        <a:t>: repetició d’uns mateixos sons en una cadena de mots per a obtener harmonia, musicalitat, etc.</a:t>
                      </a:r>
                      <a:endParaRPr lang="es-ES" sz="1200" b="1">
                        <a:latin typeface="News Cycle" panose="020B0604020202020204" charset="2"/>
                      </a:endParaRPr>
                    </a:p>
                  </a:txBody>
                  <a:tcPr/>
                </a:tc>
                <a:tc>
                  <a:txBody>
                    <a:bodyPr/>
                    <a:lstStyle/>
                    <a:p>
                      <a:r>
                        <a:rPr lang="es-ES" sz="1200" i="1">
                          <a:latin typeface="News Cycle" panose="020B0604020202020204" charset="2"/>
                        </a:rPr>
                        <a:t>De tres </a:t>
                      </a:r>
                      <a:r>
                        <a:rPr lang="es-ES" sz="1200" b="1" i="1">
                          <a:latin typeface="News Cycle" panose="020B0604020202020204" charset="2"/>
                        </a:rPr>
                        <a:t>p</a:t>
                      </a:r>
                      <a:r>
                        <a:rPr lang="es-ES" sz="1200" b="0" i="1">
                          <a:latin typeface="News Cycle" panose="020B0604020202020204" charset="2"/>
                        </a:rPr>
                        <a:t>astors </a:t>
                      </a:r>
                      <a:r>
                        <a:rPr lang="es-ES" sz="1200" b="1" i="1">
                          <a:latin typeface="News Cycle" panose="020B0604020202020204" charset="2"/>
                        </a:rPr>
                        <a:t>p</a:t>
                      </a:r>
                      <a:r>
                        <a:rPr lang="es-ES" sz="1200" b="0" i="1">
                          <a:latin typeface="News Cycle" panose="020B0604020202020204" charset="2"/>
                        </a:rPr>
                        <a:t>ataus seguia el </a:t>
                      </a:r>
                      <a:r>
                        <a:rPr lang="es-ES" sz="1200" b="1" i="1">
                          <a:latin typeface="News Cycle" panose="020B0604020202020204" charset="2"/>
                        </a:rPr>
                        <a:t>p</a:t>
                      </a:r>
                      <a:r>
                        <a:rPr lang="es-ES" sz="1200" b="0" i="1">
                          <a:latin typeface="News Cycle" panose="020B0604020202020204" charset="2"/>
                        </a:rPr>
                        <a:t>as.</a:t>
                      </a:r>
                      <a:endParaRPr lang="es-ES" sz="1200" i="1">
                        <a:latin typeface="News Cycle" panose="020B0604020202020204" charset="2"/>
                      </a:endParaRPr>
                    </a:p>
                  </a:txBody>
                  <a:tcPr/>
                </a:tc>
                <a:extLst>
                  <a:ext uri="{0D108BD9-81ED-4DB2-BD59-A6C34878D82A}">
                    <a16:rowId xmlns:a16="http://schemas.microsoft.com/office/drawing/2014/main" val="1193353492"/>
                  </a:ext>
                </a:extLst>
              </a:tr>
              <a:tr h="370840">
                <a:tc rowSpan="3">
                  <a:txBody>
                    <a:bodyPr/>
                    <a:lstStyle/>
                    <a:p>
                      <a:r>
                        <a:rPr lang="es-ES" sz="1400" b="1" i="0" u="none" strike="noStrike" cap="none">
                          <a:solidFill>
                            <a:schemeClr val="bg1"/>
                          </a:solidFill>
                          <a:latin typeface="News Cycle"/>
                          <a:ea typeface="+mn-ea"/>
                          <a:cs typeface="Arial"/>
                          <a:sym typeface="Arial"/>
                        </a:rPr>
                        <a:t>Sintaxi</a:t>
                      </a:r>
                    </a:p>
                  </a:txBody>
                  <a:tcPr/>
                </a:tc>
                <a:tc>
                  <a:txBody>
                    <a:bodyPr/>
                    <a:lstStyle/>
                    <a:p>
                      <a:r>
                        <a:rPr lang="es-ES" sz="1200" b="1">
                          <a:latin typeface="News Cycle" panose="020B0604020202020204" charset="2"/>
                        </a:rPr>
                        <a:t>Hipèrbaton</a:t>
                      </a:r>
                      <a:r>
                        <a:rPr lang="es-ES" sz="1200" b="0">
                          <a:latin typeface="News Cycle" panose="020B0604020202020204" charset="2"/>
                        </a:rPr>
                        <a:t>: alteració de l’ordre lògic gramatical de les paraules o frases.</a:t>
                      </a:r>
                      <a:endParaRPr lang="es-ES" sz="1200" b="1">
                        <a:latin typeface="News Cycle" panose="020B0604020202020204" charset="2"/>
                      </a:endParaRPr>
                    </a:p>
                  </a:txBody>
                  <a:tcPr/>
                </a:tc>
                <a:tc>
                  <a:txBody>
                    <a:bodyPr/>
                    <a:lstStyle/>
                    <a:p>
                      <a:r>
                        <a:rPr lang="es-ES" sz="1200" i="1">
                          <a:latin typeface="News Cycle" panose="020B0604020202020204" charset="2"/>
                        </a:rPr>
                        <a:t>Tu triaràs una poncella encesa,</a:t>
                      </a:r>
                    </a:p>
                    <a:p>
                      <a:r>
                        <a:rPr lang="es-ES" sz="1200" i="1">
                          <a:latin typeface="News Cycle" panose="020B0604020202020204" charset="2"/>
                        </a:rPr>
                        <a:t>al damunt del teu pit la clavaràs.</a:t>
                      </a:r>
                    </a:p>
                  </a:txBody>
                  <a:tcPr/>
                </a:tc>
                <a:extLst>
                  <a:ext uri="{0D108BD9-81ED-4DB2-BD59-A6C34878D82A}">
                    <a16:rowId xmlns:a16="http://schemas.microsoft.com/office/drawing/2014/main" val="1359710871"/>
                  </a:ext>
                </a:extLst>
              </a:tr>
              <a:tr h="370840">
                <a:tc vMerge="1">
                  <a:txBody>
                    <a:bodyPr/>
                    <a:lstStyle/>
                    <a:p>
                      <a:endParaRPr lang="es-ES"/>
                    </a:p>
                  </a:txBody>
                  <a:tcPr/>
                </a:tc>
                <a:tc>
                  <a:txBody>
                    <a:bodyPr/>
                    <a:lstStyle/>
                    <a:p>
                      <a:r>
                        <a:rPr lang="es-ES" sz="1200" b="1">
                          <a:latin typeface="News Cycle" panose="020B0604020202020204" charset="2"/>
                        </a:rPr>
                        <a:t>Asíndeton</a:t>
                      </a:r>
                      <a:r>
                        <a:rPr lang="es-ES" sz="1200" b="0">
                          <a:latin typeface="News Cycle" panose="020B0604020202020204" charset="2"/>
                        </a:rPr>
                        <a:t>: supressió de les conjuntcions de coordinació.</a:t>
                      </a:r>
                      <a:endParaRPr lang="es-ES" sz="1200" b="1">
                        <a:latin typeface="News Cycle" panose="020B0604020202020204" charset="2"/>
                      </a:endParaRPr>
                    </a:p>
                  </a:txBody>
                  <a:tcPr/>
                </a:tc>
                <a:tc>
                  <a:txBody>
                    <a:bodyPr/>
                    <a:lstStyle/>
                    <a:p>
                      <a:r>
                        <a:rPr lang="es-ES" sz="1200" i="1">
                          <a:latin typeface="News Cycle" panose="020B0604020202020204" charset="2"/>
                        </a:rPr>
                        <a:t>Aquesta meva pobra, bruta, trista, dissortada patria.</a:t>
                      </a:r>
                    </a:p>
                  </a:txBody>
                  <a:tcPr/>
                </a:tc>
                <a:extLst>
                  <a:ext uri="{0D108BD9-81ED-4DB2-BD59-A6C34878D82A}">
                    <a16:rowId xmlns:a16="http://schemas.microsoft.com/office/drawing/2014/main" val="2135512439"/>
                  </a:ext>
                </a:extLst>
              </a:tr>
              <a:tr h="370840">
                <a:tc vMerge="1">
                  <a:txBody>
                    <a:bodyPr/>
                    <a:lstStyle/>
                    <a:p>
                      <a:endParaRPr lang="es-ES"/>
                    </a:p>
                  </a:txBody>
                  <a:tcPr/>
                </a:tc>
                <a:tc>
                  <a:txBody>
                    <a:bodyPr/>
                    <a:lstStyle/>
                    <a:p>
                      <a:r>
                        <a:rPr lang="es-ES" sz="1200" b="1">
                          <a:latin typeface="News Cycle" panose="020B0604020202020204" charset="2"/>
                        </a:rPr>
                        <a:t>Polisíndeton</a:t>
                      </a:r>
                      <a:r>
                        <a:rPr lang="es-ES" sz="1200" b="0">
                          <a:latin typeface="News Cycle" panose="020B0604020202020204" charset="2"/>
                        </a:rPr>
                        <a:t>: repetició freqüent d’una conjunció per a donar més força a l’expressió.</a:t>
                      </a:r>
                      <a:endParaRPr lang="es-ES" sz="1200" b="1">
                        <a:latin typeface="News Cycle" panose="020B0604020202020204" charset="2"/>
                      </a:endParaRPr>
                    </a:p>
                  </a:txBody>
                  <a:tcPr/>
                </a:tc>
                <a:tc>
                  <a:txBody>
                    <a:bodyPr/>
                    <a:lstStyle/>
                    <a:p>
                      <a:r>
                        <a:rPr lang="es-ES" sz="1200" i="1">
                          <a:latin typeface="News Cycle" panose="020B0604020202020204" charset="2"/>
                        </a:rPr>
                        <a:t>I arriba a les taronges,</a:t>
                      </a:r>
                    </a:p>
                    <a:p>
                      <a:r>
                        <a:rPr lang="es-ES" sz="1200" i="1">
                          <a:latin typeface="News Cycle" panose="020B0604020202020204" charset="2"/>
                        </a:rPr>
                        <a:t>i en cull se n’emporta.</a:t>
                      </a:r>
                    </a:p>
                  </a:txBody>
                  <a:tcPr/>
                </a:tc>
                <a:extLst>
                  <a:ext uri="{0D108BD9-81ED-4DB2-BD59-A6C34878D82A}">
                    <a16:rowId xmlns:a16="http://schemas.microsoft.com/office/drawing/2014/main" val="3068954701"/>
                  </a:ext>
                </a:extLst>
              </a:tr>
              <a:tr h="370840">
                <a:tc rowSpan="2">
                  <a:txBody>
                    <a:bodyPr/>
                    <a:lstStyle/>
                    <a:p>
                      <a:r>
                        <a:rPr lang="es-ES" sz="1400" b="1" i="0" u="none" strike="noStrike" cap="none">
                          <a:solidFill>
                            <a:schemeClr val="bg1"/>
                          </a:solidFill>
                          <a:latin typeface="News Cycle"/>
                          <a:ea typeface="+mn-ea"/>
                          <a:cs typeface="Arial"/>
                          <a:sym typeface="Arial"/>
                        </a:rPr>
                        <a:t>Semàntica</a:t>
                      </a:r>
                    </a:p>
                  </a:txBody>
                  <a:tcPr/>
                </a:tc>
                <a:tc>
                  <a:txBody>
                    <a:bodyPr/>
                    <a:lstStyle/>
                    <a:p>
                      <a:r>
                        <a:rPr lang="es-ES" sz="1200" b="1">
                          <a:latin typeface="News Cycle" panose="020B0604020202020204" charset="2"/>
                        </a:rPr>
                        <a:t>Comparació</a:t>
                      </a:r>
                      <a:r>
                        <a:rPr lang="es-ES" sz="1200" b="0">
                          <a:latin typeface="News Cycle" panose="020B0604020202020204" charset="2"/>
                        </a:rPr>
                        <a:t>: presentació de la relació existent entre dos termes per mitjà de partícules comparatives</a:t>
                      </a:r>
                      <a:endParaRPr lang="es-ES" sz="1200" b="1">
                        <a:latin typeface="News Cycle" panose="020B0604020202020204" charset="2"/>
                      </a:endParaRPr>
                    </a:p>
                  </a:txBody>
                  <a:tcPr/>
                </a:tc>
                <a:tc>
                  <a:txBody>
                    <a:bodyPr/>
                    <a:lstStyle/>
                    <a:p>
                      <a:r>
                        <a:rPr lang="es-ES" sz="1200" i="1">
                          <a:latin typeface="News Cycle" panose="020B0604020202020204" charset="2"/>
                        </a:rPr>
                        <a:t>Bullirà el mar com la cassola en el forn.</a:t>
                      </a:r>
                    </a:p>
                  </a:txBody>
                  <a:tcPr/>
                </a:tc>
                <a:extLst>
                  <a:ext uri="{0D108BD9-81ED-4DB2-BD59-A6C34878D82A}">
                    <a16:rowId xmlns:a16="http://schemas.microsoft.com/office/drawing/2014/main" val="3589094459"/>
                  </a:ext>
                </a:extLst>
              </a:tr>
              <a:tr h="370840">
                <a:tc vMerge="1">
                  <a:txBody>
                    <a:bodyPr/>
                    <a:lstStyle/>
                    <a:p>
                      <a:endParaRPr lang="es-ES"/>
                    </a:p>
                  </a:txBody>
                  <a:tcPr/>
                </a:tc>
                <a:tc>
                  <a:txBody>
                    <a:bodyPr/>
                    <a:lstStyle/>
                    <a:p>
                      <a:r>
                        <a:rPr lang="es-ES" sz="1200" b="1">
                          <a:latin typeface="News Cycle" panose="020B0604020202020204" charset="2"/>
                        </a:rPr>
                        <a:t>Metàfora</a:t>
                      </a:r>
                      <a:r>
                        <a:rPr lang="es-ES" sz="1200" b="0">
                          <a:latin typeface="News Cycle" panose="020B0604020202020204" charset="2"/>
                        </a:rPr>
                        <a:t>: relació d’identitat entre dues paraules que tenen un significat paregut.</a:t>
                      </a:r>
                      <a:endParaRPr lang="es-ES" sz="1200" b="1">
                        <a:latin typeface="News Cycle" panose="020B0604020202020204" charset="2"/>
                      </a:endParaRPr>
                    </a:p>
                  </a:txBody>
                  <a:tcPr/>
                </a:tc>
                <a:tc>
                  <a:txBody>
                    <a:bodyPr/>
                    <a:lstStyle/>
                    <a:p>
                      <a:r>
                        <a:rPr lang="es-ES" sz="1200" i="1">
                          <a:latin typeface="News Cycle" panose="020B0604020202020204" charset="2"/>
                        </a:rPr>
                        <a:t>Els teus dents són perles.</a:t>
                      </a:r>
                    </a:p>
                  </a:txBody>
                  <a:tcPr/>
                </a:tc>
                <a:extLst>
                  <a:ext uri="{0D108BD9-81ED-4DB2-BD59-A6C34878D82A}">
                    <a16:rowId xmlns:a16="http://schemas.microsoft.com/office/drawing/2014/main" val="366201777"/>
                  </a:ext>
                </a:extLst>
              </a:tr>
              <a:tr h="370840">
                <a:tc rowSpan="2">
                  <a:txBody>
                    <a:bodyPr/>
                    <a:lstStyle/>
                    <a:p>
                      <a:r>
                        <a:rPr lang="es-ES" sz="1400" b="1" i="0" u="none" strike="noStrike" cap="none">
                          <a:solidFill>
                            <a:schemeClr val="bg1"/>
                          </a:solidFill>
                          <a:latin typeface="News Cycle"/>
                          <a:ea typeface="+mn-ea"/>
                          <a:cs typeface="Arial"/>
                          <a:sym typeface="Arial"/>
                        </a:rPr>
                        <a:t>Lògica del discurs</a:t>
                      </a:r>
                    </a:p>
                  </a:txBody>
                  <a:tcPr/>
                </a:tc>
                <a:tc>
                  <a:txBody>
                    <a:bodyPr/>
                    <a:lstStyle/>
                    <a:p>
                      <a:r>
                        <a:rPr lang="es-ES" sz="1200" b="1">
                          <a:latin typeface="News Cycle" panose="020B0604020202020204" charset="2"/>
                        </a:rPr>
                        <a:t>Hipèrbole</a:t>
                      </a:r>
                      <a:r>
                        <a:rPr lang="es-ES" sz="1200" b="0">
                          <a:latin typeface="News Cycle" panose="020B0604020202020204" charset="2"/>
                        </a:rPr>
                        <a:t>: exageració que, interpretada literalment, deforma la realitat.</a:t>
                      </a:r>
                      <a:endParaRPr lang="es-ES" sz="1200" b="1">
                        <a:latin typeface="News Cycle" panose="020B0604020202020204" charset="2"/>
                      </a:endParaRPr>
                    </a:p>
                  </a:txBody>
                  <a:tcPr/>
                </a:tc>
                <a:tc>
                  <a:txBody>
                    <a:bodyPr/>
                    <a:lstStyle/>
                    <a:p>
                      <a:r>
                        <a:rPr lang="es-ES" sz="1200" i="1">
                          <a:latin typeface="News Cycle" panose="020B0604020202020204" charset="2"/>
                        </a:rPr>
                        <a:t>Res no val tant com un instat d’amor.</a:t>
                      </a:r>
                    </a:p>
                  </a:txBody>
                  <a:tcPr/>
                </a:tc>
                <a:extLst>
                  <a:ext uri="{0D108BD9-81ED-4DB2-BD59-A6C34878D82A}">
                    <a16:rowId xmlns:a16="http://schemas.microsoft.com/office/drawing/2014/main" val="625748568"/>
                  </a:ext>
                </a:extLst>
              </a:tr>
              <a:tr h="370840">
                <a:tc vMerge="1">
                  <a:txBody>
                    <a:bodyPr/>
                    <a:lstStyle/>
                    <a:p>
                      <a:endParaRPr lang="es-ES"/>
                    </a:p>
                  </a:txBody>
                  <a:tcPr/>
                </a:tc>
                <a:tc>
                  <a:txBody>
                    <a:bodyPr/>
                    <a:lstStyle/>
                    <a:p>
                      <a:r>
                        <a:rPr lang="es-ES" sz="1200" b="1">
                          <a:latin typeface="News Cycle" panose="020B0604020202020204" charset="2"/>
                        </a:rPr>
                        <a:t>Personificació</a:t>
                      </a:r>
                      <a:r>
                        <a:rPr lang="es-ES" sz="1200" b="0">
                          <a:latin typeface="News Cycle" panose="020B0604020202020204" charset="2"/>
                        </a:rPr>
                        <a:t>: atribució de qualitats humanes a animals, plantes o éssers inanimats.</a:t>
                      </a:r>
                      <a:endParaRPr lang="es-ES" sz="1200" b="1">
                        <a:latin typeface="News Cycle" panose="020B0604020202020204" charset="2"/>
                      </a:endParaRPr>
                    </a:p>
                  </a:txBody>
                  <a:tcPr/>
                </a:tc>
                <a:tc>
                  <a:txBody>
                    <a:bodyPr/>
                    <a:lstStyle/>
                    <a:p>
                      <a:r>
                        <a:rPr lang="es-ES" sz="1200" i="1">
                          <a:latin typeface="News Cycle" panose="020B0604020202020204" charset="2"/>
                        </a:rPr>
                        <a:t>I plena d’harmonies misterioses,</a:t>
                      </a:r>
                    </a:p>
                    <a:p>
                      <a:r>
                        <a:rPr lang="es-ES" sz="1200" i="1">
                          <a:latin typeface="News Cycle" panose="020B0604020202020204" charset="2"/>
                        </a:rPr>
                        <a:t>la guitarra, que ensems gemega i riu.</a:t>
                      </a:r>
                    </a:p>
                  </a:txBody>
                  <a:tcPr/>
                </a:tc>
                <a:extLst>
                  <a:ext uri="{0D108BD9-81ED-4DB2-BD59-A6C34878D82A}">
                    <a16:rowId xmlns:a16="http://schemas.microsoft.com/office/drawing/2014/main" val="672505958"/>
                  </a:ext>
                </a:extLst>
              </a:tr>
            </a:tbl>
          </a:graphicData>
        </a:graphic>
      </p:graphicFrame>
    </p:spTree>
    <p:extLst>
      <p:ext uri="{BB962C8B-B14F-4D97-AF65-F5344CB8AC3E}">
        <p14:creationId xmlns:p14="http://schemas.microsoft.com/office/powerpoint/2010/main" val="370521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4" name="Rectángulo 3">
            <a:extLst>
              <a:ext uri="{FF2B5EF4-FFF2-40B4-BE49-F238E27FC236}">
                <a16:creationId xmlns:a16="http://schemas.microsoft.com/office/drawing/2014/main" id="{EB0C033B-013E-43FF-92E6-9E7A1ED8CF1D}"/>
              </a:ext>
            </a:extLst>
          </p:cNvPr>
          <p:cNvSpPr/>
          <p:nvPr/>
        </p:nvSpPr>
        <p:spPr>
          <a:xfrm>
            <a:off x="3612354" y="259831"/>
            <a:ext cx="4044697"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36" name="Google Shape;136;p13"/>
          <p:cNvSpPr txBox="1">
            <a:spLocks noGrp="1"/>
          </p:cNvSpPr>
          <p:nvPr>
            <p:ph type="title"/>
          </p:nvPr>
        </p:nvSpPr>
        <p:spPr>
          <a:xfrm>
            <a:off x="251595" y="298865"/>
            <a:ext cx="3360759"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a:t>LES PREPOSICIONS</a:t>
            </a:r>
            <a:endParaRPr sz="3600"/>
          </a:p>
        </p:txBody>
      </p:sp>
      <p:sp>
        <p:nvSpPr>
          <p:cNvPr id="3" name="Rectángulo 2">
            <a:extLst>
              <a:ext uri="{FF2B5EF4-FFF2-40B4-BE49-F238E27FC236}">
                <a16:creationId xmlns:a16="http://schemas.microsoft.com/office/drawing/2014/main" id="{001EA663-230E-4D89-9A8D-4CCD9DE46955}"/>
              </a:ext>
            </a:extLst>
          </p:cNvPr>
          <p:cNvSpPr/>
          <p:nvPr/>
        </p:nvSpPr>
        <p:spPr>
          <a:xfrm>
            <a:off x="3612354" y="259831"/>
            <a:ext cx="4044697" cy="276999"/>
          </a:xfrm>
          <a:prstGeom prst="rect">
            <a:avLst/>
          </a:prstGeom>
        </p:spPr>
        <p:txBody>
          <a:bodyPr wrap="none">
            <a:spAutoFit/>
          </a:bodyPr>
          <a:lstStyle/>
          <a:p>
            <a:r>
              <a:rPr lang="es-ES" sz="1200">
                <a:solidFill>
                  <a:schemeClr val="dk1"/>
                </a:solidFill>
                <a:latin typeface="News Cycle"/>
                <a:sym typeface="News Cycle"/>
              </a:rPr>
              <a:t>Paraules </a:t>
            </a:r>
            <a:r>
              <a:rPr lang="es-ES" sz="1200" b="1">
                <a:solidFill>
                  <a:schemeClr val="dk1"/>
                </a:solidFill>
                <a:latin typeface="News Cycle"/>
                <a:sym typeface="News Cycle"/>
              </a:rPr>
              <a:t>invariables</a:t>
            </a:r>
            <a:r>
              <a:rPr lang="es-ES" sz="1200">
                <a:solidFill>
                  <a:schemeClr val="dk1"/>
                </a:solidFill>
                <a:latin typeface="News Cycle"/>
                <a:sym typeface="News Cycle"/>
              </a:rPr>
              <a:t> que </a:t>
            </a:r>
            <a:r>
              <a:rPr lang="es-ES" sz="1200" b="1">
                <a:solidFill>
                  <a:schemeClr val="dk1"/>
                </a:solidFill>
                <a:latin typeface="News Cycle"/>
                <a:sym typeface="News Cycle"/>
              </a:rPr>
              <a:t>relacionen</a:t>
            </a:r>
            <a:r>
              <a:rPr lang="es-ES" sz="1200">
                <a:solidFill>
                  <a:schemeClr val="dk1"/>
                </a:solidFill>
                <a:latin typeface="News Cycle"/>
                <a:sym typeface="News Cycle"/>
              </a:rPr>
              <a:t> </a:t>
            </a:r>
            <a:r>
              <a:rPr lang="es-ES" sz="1200" u="sng">
                <a:solidFill>
                  <a:schemeClr val="dk1"/>
                </a:solidFill>
                <a:latin typeface="News Cycle"/>
                <a:sym typeface="News Cycle"/>
              </a:rPr>
              <a:t>paraules</a:t>
            </a:r>
            <a:r>
              <a:rPr lang="es-ES" sz="1200">
                <a:solidFill>
                  <a:schemeClr val="dk1"/>
                </a:solidFill>
                <a:latin typeface="News Cycle"/>
                <a:sym typeface="News Cycle"/>
              </a:rPr>
              <a:t> o </a:t>
            </a:r>
            <a:r>
              <a:rPr lang="es-ES" sz="1200" u="sng">
                <a:solidFill>
                  <a:schemeClr val="dk1"/>
                </a:solidFill>
                <a:latin typeface="News Cycle"/>
                <a:sym typeface="News Cycle"/>
              </a:rPr>
              <a:t>grups de paraules</a:t>
            </a:r>
            <a:r>
              <a:rPr lang="es-ES" sz="1200">
                <a:solidFill>
                  <a:schemeClr val="dk1"/>
                </a:solidFill>
                <a:latin typeface="News Cycle"/>
                <a:sym typeface="News Cycle"/>
              </a:rPr>
              <a:t>.</a:t>
            </a:r>
          </a:p>
        </p:txBody>
      </p:sp>
      <p:graphicFrame>
        <p:nvGraphicFramePr>
          <p:cNvPr id="6" name="Tabla 6">
            <a:extLst>
              <a:ext uri="{FF2B5EF4-FFF2-40B4-BE49-F238E27FC236}">
                <a16:creationId xmlns:a16="http://schemas.microsoft.com/office/drawing/2014/main" id="{F2463459-6262-465B-BEA9-4D8F9042FB38}"/>
              </a:ext>
            </a:extLst>
          </p:cNvPr>
          <p:cNvGraphicFramePr>
            <a:graphicFrameLocks noGrp="1"/>
          </p:cNvGraphicFramePr>
          <p:nvPr>
            <p:extLst>
              <p:ext uri="{D42A27DB-BD31-4B8C-83A1-F6EECF244321}">
                <p14:modId xmlns:p14="http://schemas.microsoft.com/office/powerpoint/2010/main" val="996197342"/>
              </p:ext>
            </p:extLst>
          </p:nvPr>
        </p:nvGraphicFramePr>
        <p:xfrm>
          <a:off x="304800" y="734199"/>
          <a:ext cx="8478984" cy="1432560"/>
        </p:xfrm>
        <a:graphic>
          <a:graphicData uri="http://schemas.openxmlformats.org/drawingml/2006/table">
            <a:tbl>
              <a:tblPr firstRow="1" bandRow="1">
                <a:tableStyleId>{72833802-FEF1-4C79-8D5D-14CF1EAF98D9}</a:tableStyleId>
              </a:tblPr>
              <a:tblGrid>
                <a:gridCol w="1316182">
                  <a:extLst>
                    <a:ext uri="{9D8B030D-6E8A-4147-A177-3AD203B41FA5}">
                      <a16:colId xmlns:a16="http://schemas.microsoft.com/office/drawing/2014/main" val="1895269654"/>
                    </a:ext>
                  </a:extLst>
                </a:gridCol>
                <a:gridCol w="1537854">
                  <a:extLst>
                    <a:ext uri="{9D8B030D-6E8A-4147-A177-3AD203B41FA5}">
                      <a16:colId xmlns:a16="http://schemas.microsoft.com/office/drawing/2014/main" val="3377956248"/>
                    </a:ext>
                  </a:extLst>
                </a:gridCol>
                <a:gridCol w="1745673">
                  <a:extLst>
                    <a:ext uri="{9D8B030D-6E8A-4147-A177-3AD203B41FA5}">
                      <a16:colId xmlns:a16="http://schemas.microsoft.com/office/drawing/2014/main" val="2783225535"/>
                    </a:ext>
                  </a:extLst>
                </a:gridCol>
                <a:gridCol w="3879275">
                  <a:extLst>
                    <a:ext uri="{9D8B030D-6E8A-4147-A177-3AD203B41FA5}">
                      <a16:colId xmlns:a16="http://schemas.microsoft.com/office/drawing/2014/main" val="2743409738"/>
                    </a:ext>
                  </a:extLst>
                </a:gridCol>
              </a:tblGrid>
              <a:tr h="0">
                <a:tc gridSpan="2">
                  <a:txBody>
                    <a:bodyPr/>
                    <a:lstStyle/>
                    <a:p>
                      <a:r>
                        <a:rPr lang="es-ES" sz="1400" b="1" i="0" u="none" strike="noStrike" cap="none">
                          <a:solidFill>
                            <a:schemeClr val="bg1"/>
                          </a:solidFill>
                          <a:latin typeface="News Cycle"/>
                          <a:cs typeface="Arial"/>
                          <a:sym typeface="Arial"/>
                        </a:rPr>
                        <a:t>Simples</a:t>
                      </a:r>
                    </a:p>
                  </a:txBody>
                  <a:tcPr>
                    <a:lnR w="12700" cap="flat" cmpd="sng" algn="ctr">
                      <a:solidFill>
                        <a:schemeClr val="bg1"/>
                      </a:solidFill>
                      <a:prstDash val="solid"/>
                      <a:round/>
                      <a:headEnd type="none" w="med" len="med"/>
                      <a:tailEnd type="none" w="med" len="med"/>
                    </a:lnR>
                  </a:tcPr>
                </a:tc>
                <a:tc hMerge="1">
                  <a:txBody>
                    <a:bodyPr/>
                    <a:lstStyle/>
                    <a:p>
                      <a:endParaRPr lang="es-ES"/>
                    </a:p>
                  </a:txBody>
                  <a:tcPr/>
                </a:tc>
                <a:tc rowSpan="2">
                  <a:txBody>
                    <a:bodyPr/>
                    <a:lstStyle/>
                    <a:p>
                      <a:pPr marR="0" algn="l" rtl="0">
                        <a:lnSpc>
                          <a:spcPct val="100000"/>
                        </a:lnSpc>
                        <a:spcBef>
                          <a:spcPts val="0"/>
                        </a:spcBef>
                        <a:spcAft>
                          <a:spcPts val="0"/>
                        </a:spcAft>
                        <a:buClr>
                          <a:srgbClr val="000000"/>
                        </a:buClr>
                        <a:buFont typeface="Arial"/>
                      </a:pPr>
                      <a:r>
                        <a:rPr lang="es-ES" sz="1400" b="1" i="0" u="none" strike="noStrike" cap="none">
                          <a:solidFill>
                            <a:schemeClr val="bg1"/>
                          </a:solidFill>
                          <a:latin typeface="News Cycle"/>
                          <a:ea typeface="+mn-ea"/>
                          <a:cs typeface="Arial"/>
                          <a:sym typeface="Arial"/>
                        </a:rPr>
                        <a:t>Compostes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marR="0" algn="l" rtl="0">
                        <a:lnSpc>
                          <a:spcPct val="100000"/>
                        </a:lnSpc>
                        <a:spcBef>
                          <a:spcPts val="0"/>
                        </a:spcBef>
                        <a:spcAft>
                          <a:spcPts val="0"/>
                        </a:spcAft>
                        <a:buClr>
                          <a:srgbClr val="000000"/>
                        </a:buClr>
                        <a:buFont typeface="Arial"/>
                      </a:pPr>
                      <a:r>
                        <a:rPr lang="es-ES" sz="1400" b="1" i="0" u="none" strike="noStrike" cap="none">
                          <a:solidFill>
                            <a:schemeClr val="bg1"/>
                          </a:solidFill>
                          <a:latin typeface="News Cycle"/>
                          <a:ea typeface="+mn-ea"/>
                          <a:cs typeface="Arial"/>
                          <a:sym typeface="Arial"/>
                        </a:rPr>
                        <a:t>Locucions preposicionals</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33148966"/>
                  </a:ext>
                </a:extLst>
              </a:tr>
              <a:tr h="0">
                <a:tc>
                  <a:txBody>
                    <a:bodyPr/>
                    <a:lstStyle/>
                    <a:p>
                      <a:pPr marR="0" algn="l" rtl="0">
                        <a:lnSpc>
                          <a:spcPct val="100000"/>
                        </a:lnSpc>
                        <a:spcBef>
                          <a:spcPts val="0"/>
                        </a:spcBef>
                        <a:spcAft>
                          <a:spcPts val="0"/>
                        </a:spcAft>
                        <a:buClr>
                          <a:srgbClr val="000000"/>
                        </a:buClr>
                        <a:buFont typeface="Arial"/>
                      </a:pPr>
                      <a:r>
                        <a:rPr lang="es-ES" sz="1400" b="1" i="0" u="none" strike="noStrike" cap="none">
                          <a:solidFill>
                            <a:schemeClr val="tx1"/>
                          </a:solidFill>
                          <a:latin typeface="News Cycle"/>
                          <a:ea typeface="+mn-ea"/>
                          <a:cs typeface="Arial"/>
                          <a:sym typeface="Arial"/>
                        </a:rPr>
                        <a:t>Febles o àtones</a:t>
                      </a:r>
                    </a:p>
                  </a:txBody>
                  <a:tcPr>
                    <a:lnR w="12700" cap="flat" cmpd="sng" algn="ctr">
                      <a:solidFill>
                        <a:schemeClr val="accent2"/>
                      </a:solidFill>
                      <a:prstDash val="solid"/>
                      <a:round/>
                      <a:headEnd type="none" w="med" len="med"/>
                      <a:tailEnd type="none" w="med" len="med"/>
                    </a:lnR>
                    <a:solidFill>
                      <a:schemeClr val="accent2">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lang="es-ES" sz="1400" b="1" i="0" u="none" strike="noStrike" cap="none">
                          <a:solidFill>
                            <a:schemeClr val="tx1"/>
                          </a:solidFill>
                          <a:latin typeface="News Cycle"/>
                          <a:ea typeface="+mn-ea"/>
                          <a:cs typeface="Arial"/>
                          <a:sym typeface="Arial"/>
                        </a:rPr>
                        <a:t>Fortes o tòniques</a:t>
                      </a:r>
                    </a:p>
                  </a:txBody>
                  <a:tcP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08044828"/>
                  </a:ext>
                </a:extLst>
              </a:tr>
              <a:tr h="370840">
                <a:tc>
                  <a:txBody>
                    <a:bodyPr/>
                    <a:lstStyle/>
                    <a:p>
                      <a:pPr marR="0" algn="l" rtl="0">
                        <a:lnSpc>
                          <a:spcPct val="100000"/>
                        </a:lnSpc>
                        <a:spcBef>
                          <a:spcPts val="0"/>
                        </a:spcBef>
                        <a:spcAft>
                          <a:spcPts val="0"/>
                        </a:spcAft>
                        <a:buClr>
                          <a:srgbClr val="000000"/>
                        </a:buClr>
                        <a:buFont typeface="Arial"/>
                      </a:pPr>
                      <a:r>
                        <a:rPr lang="es-ES" sz="1200" b="0" i="0" u="none" strike="noStrike" cap="none">
                          <a:solidFill>
                            <a:schemeClr val="tx1"/>
                          </a:solidFill>
                          <a:latin typeface="News Cycle" panose="020B0604020202020204" charset="2"/>
                          <a:ea typeface="+mn-ea"/>
                          <a:cs typeface="+mn-cs"/>
                          <a:sym typeface="Arial"/>
                        </a:rPr>
                        <a:t>a, amb, de, en, per</a:t>
                      </a:r>
                    </a:p>
                  </a:txBody>
                  <a:tcP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a:solidFill>
                            <a:schemeClr val="tx1"/>
                          </a:solidFill>
                          <a:latin typeface="News Cycle" panose="020B0604020202020204" charset="2"/>
                          <a:ea typeface="+mn-ea"/>
                          <a:cs typeface="+mn-cs"/>
                          <a:sym typeface="Arial"/>
                        </a:rPr>
                        <a:t>barata </a:t>
                      </a:r>
                      <a:r>
                        <a:rPr lang="es-ES" sz="900" b="0" i="0" u="none" strike="noStrike" cap="none">
                          <a:solidFill>
                            <a:schemeClr val="bg2"/>
                          </a:solidFill>
                          <a:latin typeface="News Cycle" panose="020B0604020202020204" charset="2"/>
                          <a:ea typeface="+mn-ea"/>
                          <a:cs typeface="+mn-cs"/>
                          <a:sym typeface="Arial"/>
                        </a:rPr>
                        <a:t>(a canvi de)</a:t>
                      </a:r>
                      <a:r>
                        <a:rPr lang="es-ES" sz="1200" b="0" i="0" u="none" strike="noStrike" cap="none">
                          <a:solidFill>
                            <a:schemeClr val="tx1"/>
                          </a:solidFill>
                          <a:latin typeface="News Cycle" panose="020B0604020202020204" charset="2"/>
                          <a:ea typeface="+mn-ea"/>
                          <a:cs typeface="+mn-cs"/>
                          <a:sym typeface="Arial"/>
                        </a:rPr>
                        <a:t>, cap, contra, entre, fins, malgrat, segons, sense, sota, ultra, vers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a:solidFill>
                            <a:schemeClr val="tx1"/>
                          </a:solidFill>
                          <a:latin typeface="News Cycle" panose="020B0604020202020204" charset="2"/>
                          <a:ea typeface="+mn-ea"/>
                          <a:cs typeface="+mn-cs"/>
                          <a:sym typeface="Arial"/>
                        </a:rPr>
                        <a:t>cap a, des de, fins a, per a</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a:solidFill>
                            <a:schemeClr val="tx1"/>
                          </a:solidFill>
                          <a:latin typeface="News Cycle" panose="020B0604020202020204" charset="2"/>
                          <a:ea typeface="+mn-ea"/>
                          <a:cs typeface="+mn-cs"/>
                          <a:sym typeface="Arial"/>
                        </a:rPr>
                        <a:t>a causa de, a desgrat de, a excepció de, a favor de, a força de, a través de, abans de, al cap de, al costat de, al llarg de, d’acord amb, arran de, en contra de, en comptes de, enfornt de, enmig de, fora de, per mitjà de, per culpa de, per tal de....</a:t>
                      </a:r>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729006118"/>
                  </a:ext>
                </a:extLst>
              </a:tr>
            </a:tbl>
          </a:graphicData>
        </a:graphic>
      </p:graphicFrame>
      <p:sp>
        <p:nvSpPr>
          <p:cNvPr id="8" name="CuadroTexto 7">
            <a:extLst>
              <a:ext uri="{FF2B5EF4-FFF2-40B4-BE49-F238E27FC236}">
                <a16:creationId xmlns:a16="http://schemas.microsoft.com/office/drawing/2014/main" id="{D3C08EA9-296F-4FA8-BA09-68CD2337CF0A}"/>
              </a:ext>
            </a:extLst>
          </p:cNvPr>
          <p:cNvSpPr txBox="1"/>
          <p:nvPr/>
        </p:nvSpPr>
        <p:spPr>
          <a:xfrm>
            <a:off x="251595" y="2112875"/>
            <a:ext cx="1112805" cy="261610"/>
          </a:xfrm>
          <a:prstGeom prst="rect">
            <a:avLst/>
          </a:prstGeom>
          <a:noFill/>
        </p:spPr>
        <p:txBody>
          <a:bodyPr wrap="none" rtlCol="0">
            <a:spAutoFit/>
          </a:bodyPr>
          <a:lstStyle/>
          <a:p>
            <a:r>
              <a:rPr lang="es-ES" sz="1100">
                <a:solidFill>
                  <a:schemeClr val="accent2"/>
                </a:solidFill>
                <a:latin typeface="News Cycle" panose="020B0604020202020204" charset="2"/>
              </a:rPr>
              <a:t>significat general</a:t>
            </a:r>
          </a:p>
        </p:txBody>
      </p:sp>
      <p:sp>
        <p:nvSpPr>
          <p:cNvPr id="16" name="CuadroTexto 15">
            <a:extLst>
              <a:ext uri="{FF2B5EF4-FFF2-40B4-BE49-F238E27FC236}">
                <a16:creationId xmlns:a16="http://schemas.microsoft.com/office/drawing/2014/main" id="{CA9C9F4D-695A-4249-9EC9-F4561A8A4433}"/>
              </a:ext>
            </a:extLst>
          </p:cNvPr>
          <p:cNvSpPr txBox="1"/>
          <p:nvPr/>
        </p:nvSpPr>
        <p:spPr>
          <a:xfrm>
            <a:off x="1560850" y="2112875"/>
            <a:ext cx="1124026" cy="261610"/>
          </a:xfrm>
          <a:prstGeom prst="rect">
            <a:avLst/>
          </a:prstGeom>
          <a:noFill/>
        </p:spPr>
        <p:txBody>
          <a:bodyPr wrap="none" rtlCol="0">
            <a:spAutoFit/>
          </a:bodyPr>
          <a:lstStyle/>
          <a:p>
            <a:r>
              <a:rPr lang="es-ES" sz="1100">
                <a:solidFill>
                  <a:schemeClr val="accent2"/>
                </a:solidFill>
                <a:latin typeface="News Cycle" panose="020B0604020202020204" charset="2"/>
              </a:rPr>
              <a:t>significat concret</a:t>
            </a:r>
          </a:p>
        </p:txBody>
      </p:sp>
      <p:sp>
        <p:nvSpPr>
          <p:cNvPr id="17" name="Google Shape;136;p13">
            <a:extLst>
              <a:ext uri="{FF2B5EF4-FFF2-40B4-BE49-F238E27FC236}">
                <a16:creationId xmlns:a16="http://schemas.microsoft.com/office/drawing/2014/main" id="{3448C2F3-3ADB-4ED7-A2B3-39DD2DFC962A}"/>
              </a:ext>
            </a:extLst>
          </p:cNvPr>
          <p:cNvSpPr txBox="1">
            <a:spLocks/>
          </p:cNvSpPr>
          <p:nvPr/>
        </p:nvSpPr>
        <p:spPr>
          <a:xfrm>
            <a:off x="304800" y="2508217"/>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LA PREPOSICIÓ </a:t>
            </a:r>
            <a:r>
              <a:rPr lang="es-ES" u="sng">
                <a:solidFill>
                  <a:schemeClr val="accent2"/>
                </a:solidFill>
              </a:rPr>
              <a:t>a</a:t>
            </a:r>
            <a:r>
              <a:rPr lang="es-ES">
                <a:solidFill>
                  <a:schemeClr val="accent2"/>
                </a:solidFill>
              </a:rPr>
              <a:t> I EL </a:t>
            </a:r>
            <a:r>
              <a:rPr lang="es-ES" u="sng">
                <a:solidFill>
                  <a:schemeClr val="accent2"/>
                </a:solidFill>
              </a:rPr>
              <a:t>CD</a:t>
            </a:r>
          </a:p>
        </p:txBody>
      </p:sp>
      <p:sp>
        <p:nvSpPr>
          <p:cNvPr id="19" name="Google Shape;138;p13">
            <a:extLst>
              <a:ext uri="{FF2B5EF4-FFF2-40B4-BE49-F238E27FC236}">
                <a16:creationId xmlns:a16="http://schemas.microsoft.com/office/drawing/2014/main" id="{66CA96A6-5F76-4034-88D8-F642CDF8D9CF}"/>
              </a:ext>
            </a:extLst>
          </p:cNvPr>
          <p:cNvSpPr txBox="1">
            <a:spLocks/>
          </p:cNvSpPr>
          <p:nvPr/>
        </p:nvSpPr>
        <p:spPr>
          <a:xfrm>
            <a:off x="483922" y="2919531"/>
            <a:ext cx="8478984" cy="18533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228600" indent="-228600">
              <a:lnSpc>
                <a:spcPct val="100000"/>
              </a:lnSpc>
              <a:buClr>
                <a:schemeClr val="accent1"/>
              </a:buClr>
              <a:buSzPts val="1100"/>
              <a:buFont typeface="+mj-lt"/>
              <a:buAutoNum type="arabicPeriod"/>
            </a:pPr>
            <a:r>
              <a:rPr lang="es-ES" sz="1200"/>
              <a:t>Generalment, la preposició </a:t>
            </a:r>
            <a:r>
              <a:rPr lang="es-ES" sz="1200" b="1" u="sng"/>
              <a:t>a</a:t>
            </a:r>
            <a:r>
              <a:rPr lang="es-ES" sz="1200"/>
              <a:t> </a:t>
            </a:r>
            <a:r>
              <a:rPr lang="es-ES" sz="1200" b="1"/>
              <a:t>no introdueix el </a:t>
            </a:r>
            <a:r>
              <a:rPr lang="es-ES" sz="1200" b="1" u="sng"/>
              <a:t>complement directe</a:t>
            </a:r>
            <a:r>
              <a:rPr lang="es-ES" sz="1200"/>
              <a:t>: </a:t>
            </a:r>
            <a:r>
              <a:rPr lang="es-ES" sz="1200" i="1">
                <a:solidFill>
                  <a:schemeClr val="bg2">
                    <a:lumMod val="60000"/>
                    <a:lumOff val="40000"/>
                  </a:schemeClr>
                </a:solidFill>
              </a:rPr>
              <a:t>Va avisar el director i va vacunar el seu gos Truc. Jo no tem la mort.</a:t>
            </a:r>
          </a:p>
          <a:p>
            <a:pPr marL="228600" indent="-228600">
              <a:lnSpc>
                <a:spcPct val="100000"/>
              </a:lnSpc>
              <a:buClr>
                <a:schemeClr val="accent1"/>
              </a:buClr>
              <a:buSzPts val="1100"/>
              <a:buFont typeface="+mj-lt"/>
              <a:buAutoNum type="arabicPeriod"/>
            </a:pPr>
            <a:r>
              <a:rPr lang="es-ES" sz="1200" b="1" u="sng">
                <a:solidFill>
                  <a:schemeClr val="tx1"/>
                </a:solidFill>
              </a:rPr>
              <a:t>a</a:t>
            </a:r>
            <a:r>
              <a:rPr lang="es-ES" sz="1200" b="1">
                <a:solidFill>
                  <a:schemeClr val="tx1"/>
                </a:solidFill>
              </a:rPr>
              <a:t> introdueix el </a:t>
            </a:r>
            <a:r>
              <a:rPr lang="es-ES" sz="1200" b="1" u="sng">
                <a:solidFill>
                  <a:schemeClr val="tx1"/>
                </a:solidFill>
              </a:rPr>
              <a:t>complement directe</a:t>
            </a:r>
            <a:r>
              <a:rPr lang="es-ES" sz="1200" b="1">
                <a:solidFill>
                  <a:schemeClr val="tx1"/>
                </a:solidFill>
              </a:rPr>
              <a:t> en aquestos casos:</a:t>
            </a:r>
          </a:p>
          <a:p>
            <a:pPr marL="685800" lvl="1" indent="-228600">
              <a:lnSpc>
                <a:spcPct val="100000"/>
              </a:lnSpc>
              <a:spcBef>
                <a:spcPts val="200"/>
              </a:spcBef>
              <a:buClr>
                <a:schemeClr val="accent1"/>
              </a:buClr>
              <a:buSzPts val="1100"/>
            </a:pPr>
            <a:r>
              <a:rPr lang="es-ES" sz="1200" b="1">
                <a:solidFill>
                  <a:schemeClr val="tx1"/>
                </a:solidFill>
              </a:rPr>
              <a:t>Davant d’un pronom personal tònic:</a:t>
            </a:r>
            <a:r>
              <a:rPr lang="es-ES" sz="1200">
                <a:solidFill>
                  <a:schemeClr val="tx1"/>
                </a:solidFill>
              </a:rPr>
              <a:t> </a:t>
            </a:r>
            <a:r>
              <a:rPr lang="es-ES" sz="1200" i="1">
                <a:solidFill>
                  <a:schemeClr val="bg2">
                    <a:lumMod val="60000"/>
                    <a:lumOff val="40000"/>
                  </a:schemeClr>
                </a:solidFill>
              </a:rPr>
              <a:t>T’espera </a:t>
            </a:r>
            <a:r>
              <a:rPr lang="es-ES" sz="1200" b="1" i="1" u="sng">
                <a:solidFill>
                  <a:schemeClr val="bg2">
                    <a:lumMod val="60000"/>
                    <a:lumOff val="40000"/>
                  </a:schemeClr>
                </a:solidFill>
              </a:rPr>
              <a:t>a</a:t>
            </a:r>
            <a:r>
              <a:rPr lang="es-ES" sz="1200" i="1" u="sng">
                <a:solidFill>
                  <a:schemeClr val="bg2">
                    <a:lumMod val="60000"/>
                    <a:lumOff val="40000"/>
                  </a:schemeClr>
                </a:solidFill>
              </a:rPr>
              <a:t> tu</a:t>
            </a:r>
            <a:r>
              <a:rPr lang="es-ES" sz="1200" i="1">
                <a:solidFill>
                  <a:schemeClr val="bg2">
                    <a:lumMod val="60000"/>
                    <a:lumOff val="40000"/>
                  </a:schemeClr>
                </a:solidFill>
              </a:rPr>
              <a:t>.</a:t>
            </a:r>
          </a:p>
          <a:p>
            <a:pPr marL="685800" lvl="1" indent="-228600">
              <a:lnSpc>
                <a:spcPct val="100000"/>
              </a:lnSpc>
              <a:spcBef>
                <a:spcPts val="200"/>
              </a:spcBef>
              <a:buClr>
                <a:schemeClr val="accent1"/>
              </a:buClr>
              <a:buSzPts val="1100"/>
            </a:pPr>
            <a:r>
              <a:rPr lang="es-ES" sz="1200">
                <a:solidFill>
                  <a:schemeClr val="tx1"/>
                </a:solidFill>
              </a:rPr>
              <a:t>En l’expressió </a:t>
            </a:r>
            <a:r>
              <a:rPr lang="es-ES" sz="1200" b="1">
                <a:solidFill>
                  <a:schemeClr val="tx1"/>
                </a:solidFill>
              </a:rPr>
              <a:t>l’un/a a l’altre/a:</a:t>
            </a:r>
            <a:r>
              <a:rPr lang="es-ES" sz="1200">
                <a:solidFill>
                  <a:schemeClr val="tx1"/>
                </a:solidFill>
              </a:rPr>
              <a:t> </a:t>
            </a:r>
            <a:r>
              <a:rPr lang="es-ES" sz="1200" i="1">
                <a:solidFill>
                  <a:schemeClr val="bg2">
                    <a:lumMod val="60000"/>
                    <a:lumOff val="40000"/>
                  </a:schemeClr>
                </a:solidFill>
              </a:rPr>
              <a:t>Les dues amigues es pentinaven </a:t>
            </a:r>
            <a:r>
              <a:rPr lang="es-ES" sz="1200" i="1" u="sng">
                <a:solidFill>
                  <a:schemeClr val="bg2">
                    <a:lumMod val="60000"/>
                    <a:lumOff val="40000"/>
                  </a:schemeClr>
                </a:solidFill>
              </a:rPr>
              <a:t>l’una </a:t>
            </a:r>
            <a:r>
              <a:rPr lang="es-ES" sz="1200" b="1" i="1" u="sng">
                <a:solidFill>
                  <a:schemeClr val="bg2">
                    <a:lumMod val="60000"/>
                    <a:lumOff val="40000"/>
                  </a:schemeClr>
                </a:solidFill>
              </a:rPr>
              <a:t>a</a:t>
            </a:r>
            <a:r>
              <a:rPr lang="es-ES" sz="1200" i="1" u="sng">
                <a:solidFill>
                  <a:schemeClr val="bg2">
                    <a:lumMod val="60000"/>
                    <a:lumOff val="40000"/>
                  </a:schemeClr>
                </a:solidFill>
              </a:rPr>
              <a:t> l’altra</a:t>
            </a:r>
            <a:r>
              <a:rPr lang="es-ES" sz="1200" i="1">
                <a:solidFill>
                  <a:schemeClr val="bg2">
                    <a:lumMod val="60000"/>
                    <a:lumOff val="40000"/>
                  </a:schemeClr>
                </a:solidFill>
              </a:rPr>
              <a:t>.</a:t>
            </a:r>
          </a:p>
          <a:p>
            <a:pPr marL="685800" lvl="1" indent="-228600">
              <a:lnSpc>
                <a:spcPct val="100000"/>
              </a:lnSpc>
              <a:spcBef>
                <a:spcPts val="200"/>
              </a:spcBef>
              <a:buClr>
                <a:schemeClr val="accent1"/>
              </a:buClr>
              <a:buSzPts val="1100"/>
            </a:pPr>
            <a:r>
              <a:rPr lang="es-ES" sz="1200">
                <a:solidFill>
                  <a:schemeClr val="tx1"/>
                </a:solidFill>
              </a:rPr>
              <a:t>Per a </a:t>
            </a:r>
            <a:r>
              <a:rPr lang="es-ES" sz="1200" b="1">
                <a:solidFill>
                  <a:schemeClr val="tx1"/>
                </a:solidFill>
              </a:rPr>
              <a:t>evitar ambigüitats</a:t>
            </a:r>
            <a:r>
              <a:rPr lang="es-ES" sz="1200">
                <a:solidFill>
                  <a:schemeClr val="tx1"/>
                </a:solidFill>
              </a:rPr>
              <a:t> entre el subjecte i CD: </a:t>
            </a:r>
            <a:r>
              <a:rPr lang="es-ES" sz="1200" i="1">
                <a:solidFill>
                  <a:schemeClr val="bg2">
                    <a:lumMod val="60000"/>
                    <a:lumOff val="40000"/>
                  </a:schemeClr>
                </a:solidFill>
              </a:rPr>
              <a:t>En l’últim torneig, va guanyar David Ferrer </a:t>
            </a:r>
            <a:r>
              <a:rPr lang="es-ES" sz="1200" b="1" i="1" u="sng">
                <a:solidFill>
                  <a:schemeClr val="bg2">
                    <a:lumMod val="60000"/>
                    <a:lumOff val="40000"/>
                  </a:schemeClr>
                </a:solidFill>
              </a:rPr>
              <a:t>a</a:t>
            </a:r>
            <a:r>
              <a:rPr lang="es-ES" sz="1200" i="1" u="sng">
                <a:solidFill>
                  <a:schemeClr val="bg2">
                    <a:lumMod val="60000"/>
                    <a:lumOff val="40000"/>
                  </a:schemeClr>
                </a:solidFill>
              </a:rPr>
              <a:t> Rafa Nadal</a:t>
            </a:r>
            <a:r>
              <a:rPr lang="es-ES" sz="1200" i="1">
                <a:solidFill>
                  <a:schemeClr val="bg2">
                    <a:lumMod val="60000"/>
                    <a:lumOff val="40000"/>
                  </a:schemeClr>
                </a:solidFill>
              </a:rPr>
              <a:t>.</a:t>
            </a:r>
          </a:p>
          <a:p>
            <a:pPr marL="685800" lvl="1" indent="-228600">
              <a:lnSpc>
                <a:spcPct val="100000"/>
              </a:lnSpc>
              <a:spcBef>
                <a:spcPts val="200"/>
              </a:spcBef>
              <a:buClr>
                <a:schemeClr val="accent1"/>
              </a:buClr>
              <a:buSzPts val="1100"/>
            </a:pPr>
            <a:r>
              <a:rPr lang="es-ES" sz="1200">
                <a:solidFill>
                  <a:schemeClr val="tx1"/>
                </a:solidFill>
              </a:rPr>
              <a:t>Quan el </a:t>
            </a:r>
            <a:r>
              <a:rPr lang="es-ES" sz="1200" b="1">
                <a:solidFill>
                  <a:schemeClr val="tx1"/>
                </a:solidFill>
              </a:rPr>
              <a:t>CD</a:t>
            </a:r>
            <a:r>
              <a:rPr lang="es-ES" sz="1200">
                <a:solidFill>
                  <a:schemeClr val="tx1"/>
                </a:solidFill>
              </a:rPr>
              <a:t> està separat per </a:t>
            </a:r>
            <a:r>
              <a:rPr lang="es-ES" sz="1200" b="1">
                <a:solidFill>
                  <a:schemeClr val="tx1"/>
                </a:solidFill>
              </a:rPr>
              <a:t>coma</a:t>
            </a:r>
            <a:r>
              <a:rPr lang="es-ES" sz="1200">
                <a:solidFill>
                  <a:schemeClr val="tx1"/>
                </a:solidFill>
              </a:rPr>
              <a:t>: </a:t>
            </a:r>
            <a:r>
              <a:rPr lang="es-ES" sz="1200" b="1" i="1" u="sng">
                <a:solidFill>
                  <a:schemeClr val="bg2">
                    <a:lumMod val="60000"/>
                    <a:lumOff val="40000"/>
                  </a:schemeClr>
                </a:solidFill>
              </a:rPr>
              <a:t>A</a:t>
            </a:r>
            <a:r>
              <a:rPr lang="es-ES" sz="1200" i="1" u="sng">
                <a:solidFill>
                  <a:schemeClr val="bg2">
                    <a:lumMod val="60000"/>
                    <a:lumOff val="40000"/>
                  </a:schemeClr>
                </a:solidFill>
              </a:rPr>
              <a:t>ls veïns</a:t>
            </a:r>
            <a:r>
              <a:rPr lang="es-ES" sz="1200" b="1" i="1" u="sng">
                <a:solidFill>
                  <a:schemeClr val="bg2">
                    <a:lumMod val="60000"/>
                    <a:lumOff val="40000"/>
                  </a:schemeClr>
                </a:solidFill>
              </a:rPr>
              <a:t>,</a:t>
            </a:r>
            <a:r>
              <a:rPr lang="es-ES" sz="1200" i="1">
                <a:solidFill>
                  <a:schemeClr val="bg2">
                    <a:lumMod val="60000"/>
                    <a:lumOff val="40000"/>
                  </a:schemeClr>
                </a:solidFill>
              </a:rPr>
              <a:t> els avisaré demà.</a:t>
            </a:r>
          </a:p>
          <a:p>
            <a:pPr marL="685800" lvl="1" indent="-228600">
              <a:lnSpc>
                <a:spcPct val="100000"/>
              </a:lnSpc>
              <a:spcBef>
                <a:spcPts val="200"/>
              </a:spcBef>
              <a:buClr>
                <a:schemeClr val="accent1"/>
              </a:buClr>
              <a:buSzPts val="1100"/>
            </a:pPr>
            <a:r>
              <a:rPr lang="es-ES" sz="1200">
                <a:solidFill>
                  <a:schemeClr val="tx1"/>
                </a:solidFill>
              </a:rPr>
              <a:t>Opcionalment, </a:t>
            </a:r>
            <a:r>
              <a:rPr lang="es-ES" sz="1200" b="1">
                <a:solidFill>
                  <a:schemeClr val="tx1"/>
                </a:solidFill>
              </a:rPr>
              <a:t>davant d’un nom de persona</a:t>
            </a:r>
            <a:r>
              <a:rPr lang="es-ES" sz="1200">
                <a:solidFill>
                  <a:schemeClr val="tx1"/>
                </a:solidFill>
              </a:rPr>
              <a:t>: </a:t>
            </a:r>
            <a:r>
              <a:rPr lang="es-ES" sz="1200" i="1">
                <a:solidFill>
                  <a:schemeClr val="bg2">
                    <a:lumMod val="60000"/>
                    <a:lumOff val="40000"/>
                  </a:schemeClr>
                </a:solidFill>
              </a:rPr>
              <a:t>Aviseu </a:t>
            </a:r>
            <a:r>
              <a:rPr lang="es-ES" sz="1200" b="1" i="1" u="sng">
                <a:solidFill>
                  <a:schemeClr val="bg2">
                    <a:lumMod val="60000"/>
                    <a:lumOff val="40000"/>
                  </a:schemeClr>
                </a:solidFill>
              </a:rPr>
              <a:t>a</a:t>
            </a:r>
            <a:r>
              <a:rPr lang="es-ES" sz="1200" i="1" u="sng">
                <a:solidFill>
                  <a:schemeClr val="bg2">
                    <a:lumMod val="60000"/>
                    <a:lumOff val="40000"/>
                  </a:schemeClr>
                </a:solidFill>
              </a:rPr>
              <a:t> Vicent</a:t>
            </a:r>
            <a:r>
              <a:rPr lang="es-ES" sz="1200" i="1">
                <a:solidFill>
                  <a:schemeClr val="bg2">
                    <a:lumMod val="60000"/>
                    <a:lumOff val="40000"/>
                  </a:schemeClr>
                </a:solidFill>
              </a:rPr>
              <a:t>.</a:t>
            </a:r>
          </a:p>
          <a:p>
            <a:pPr marL="685800" lvl="1" indent="-228600">
              <a:lnSpc>
                <a:spcPct val="100000"/>
              </a:lnSpc>
              <a:spcBef>
                <a:spcPts val="200"/>
              </a:spcBef>
              <a:buClr>
                <a:schemeClr val="accent1"/>
              </a:buClr>
              <a:buSzPts val="1100"/>
            </a:pPr>
            <a:r>
              <a:rPr lang="es-ES" sz="1200">
                <a:solidFill>
                  <a:schemeClr val="tx1"/>
                </a:solidFill>
              </a:rPr>
              <a:t>Opcionalment, davant dels pronoms indefinits </a:t>
            </a:r>
            <a:r>
              <a:rPr lang="es-ES" sz="1200" b="1">
                <a:solidFill>
                  <a:schemeClr val="tx1"/>
                </a:solidFill>
              </a:rPr>
              <a:t>tothom, tots, algú</a:t>
            </a:r>
            <a:r>
              <a:rPr lang="es-ES" sz="1200">
                <a:solidFill>
                  <a:schemeClr val="tx1"/>
                </a:solidFill>
              </a:rPr>
              <a:t> i </a:t>
            </a:r>
            <a:r>
              <a:rPr lang="es-ES" sz="1200" b="1">
                <a:solidFill>
                  <a:schemeClr val="tx1"/>
                </a:solidFill>
              </a:rPr>
              <a:t>ningú:</a:t>
            </a:r>
            <a:r>
              <a:rPr lang="es-ES" sz="1200">
                <a:solidFill>
                  <a:schemeClr val="tx1"/>
                </a:solidFill>
              </a:rPr>
              <a:t> </a:t>
            </a:r>
            <a:r>
              <a:rPr lang="es-ES" sz="1200" b="1" i="1" u="sng">
                <a:solidFill>
                  <a:schemeClr val="bg2">
                    <a:lumMod val="60000"/>
                    <a:lumOff val="40000"/>
                  </a:schemeClr>
                </a:solidFill>
              </a:rPr>
              <a:t>a</a:t>
            </a:r>
            <a:r>
              <a:rPr lang="es-ES" sz="1200" i="1" u="sng">
                <a:solidFill>
                  <a:schemeClr val="bg2">
                    <a:lumMod val="60000"/>
                    <a:lumOff val="40000"/>
                  </a:schemeClr>
                </a:solidFill>
              </a:rPr>
              <a:t> tothom</a:t>
            </a:r>
            <a:r>
              <a:rPr lang="es-ES" sz="1200" i="1">
                <a:solidFill>
                  <a:schemeClr val="bg2">
                    <a:lumMod val="60000"/>
                    <a:lumOff val="40000"/>
                  </a:schemeClr>
                </a:solidFill>
              </a:rPr>
              <a:t>.</a:t>
            </a:r>
          </a:p>
          <a:p>
            <a:pPr marL="685800" lvl="1" indent="-228600">
              <a:lnSpc>
                <a:spcPct val="100000"/>
              </a:lnSpc>
              <a:spcBef>
                <a:spcPts val="200"/>
              </a:spcBef>
              <a:buClr>
                <a:schemeClr val="accent1"/>
              </a:buClr>
              <a:buSzPts val="1100"/>
            </a:pPr>
            <a:r>
              <a:rPr lang="es-ES" sz="1200">
                <a:solidFill>
                  <a:schemeClr val="tx1"/>
                </a:solidFill>
              </a:rPr>
              <a:t>Opcionalment, en </a:t>
            </a:r>
            <a:r>
              <a:rPr lang="es-ES" sz="1200" b="1">
                <a:solidFill>
                  <a:schemeClr val="tx1"/>
                </a:solidFill>
              </a:rPr>
              <a:t>interrogatius ambigus</a:t>
            </a:r>
            <a:r>
              <a:rPr lang="es-ES" sz="1200">
                <a:solidFill>
                  <a:schemeClr val="tx1"/>
                </a:solidFill>
              </a:rPr>
              <a:t>: </a:t>
            </a:r>
            <a:r>
              <a:rPr lang="es-ES" sz="1200" b="1" i="1" u="sng">
                <a:solidFill>
                  <a:schemeClr val="bg2">
                    <a:lumMod val="60000"/>
                    <a:lumOff val="40000"/>
                  </a:schemeClr>
                </a:solidFill>
              </a:rPr>
              <a:t>A</a:t>
            </a:r>
            <a:r>
              <a:rPr lang="es-ES" sz="1200" i="1" u="sng">
                <a:solidFill>
                  <a:schemeClr val="bg2">
                    <a:lumMod val="60000"/>
                    <a:lumOff val="40000"/>
                  </a:schemeClr>
                </a:solidFill>
              </a:rPr>
              <a:t> qui</a:t>
            </a:r>
            <a:r>
              <a:rPr lang="es-ES" sz="1200" i="1">
                <a:solidFill>
                  <a:schemeClr val="bg2">
                    <a:lumMod val="60000"/>
                    <a:lumOff val="40000"/>
                  </a:schemeClr>
                </a:solidFill>
              </a:rPr>
              <a:t> estima més?</a:t>
            </a:r>
          </a:p>
        </p:txBody>
      </p:sp>
    </p:spTree>
    <p:extLst>
      <p:ext uri="{BB962C8B-B14F-4D97-AF65-F5344CB8AC3E}">
        <p14:creationId xmlns:p14="http://schemas.microsoft.com/office/powerpoint/2010/main" val="265608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7" name="Google Shape;136;p13">
            <a:extLst>
              <a:ext uri="{FF2B5EF4-FFF2-40B4-BE49-F238E27FC236}">
                <a16:creationId xmlns:a16="http://schemas.microsoft.com/office/drawing/2014/main" id="{3448C2F3-3ADB-4ED7-A2B3-39DD2DFC962A}"/>
              </a:ext>
            </a:extLst>
          </p:cNvPr>
          <p:cNvSpPr txBox="1">
            <a:spLocks/>
          </p:cNvSpPr>
          <p:nvPr/>
        </p:nvSpPr>
        <p:spPr>
          <a:xfrm>
            <a:off x="256309" y="307076"/>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LES PREPOSICIONS </a:t>
            </a:r>
            <a:r>
              <a:rPr lang="es-ES" u="sng">
                <a:solidFill>
                  <a:schemeClr val="accent2"/>
                </a:solidFill>
              </a:rPr>
              <a:t>a</a:t>
            </a:r>
            <a:r>
              <a:rPr lang="es-ES">
                <a:solidFill>
                  <a:schemeClr val="accent2"/>
                </a:solidFill>
              </a:rPr>
              <a:t> I </a:t>
            </a:r>
            <a:r>
              <a:rPr lang="es-ES" u="sng">
                <a:solidFill>
                  <a:schemeClr val="accent2"/>
                </a:solidFill>
              </a:rPr>
              <a:t>per a</a:t>
            </a:r>
            <a:r>
              <a:rPr lang="es-ES">
                <a:solidFill>
                  <a:schemeClr val="accent2"/>
                </a:solidFill>
              </a:rPr>
              <a:t> I EL </a:t>
            </a:r>
            <a:r>
              <a:rPr lang="es-ES" u="sng">
                <a:solidFill>
                  <a:schemeClr val="accent2"/>
                </a:solidFill>
              </a:rPr>
              <a:t>CI</a:t>
            </a:r>
          </a:p>
        </p:txBody>
      </p:sp>
      <p:sp>
        <p:nvSpPr>
          <p:cNvPr id="19" name="Google Shape;138;p13">
            <a:extLst>
              <a:ext uri="{FF2B5EF4-FFF2-40B4-BE49-F238E27FC236}">
                <a16:creationId xmlns:a16="http://schemas.microsoft.com/office/drawing/2014/main" id="{66CA96A6-5F76-4034-88D8-F642CDF8D9CF}"/>
              </a:ext>
            </a:extLst>
          </p:cNvPr>
          <p:cNvSpPr txBox="1">
            <a:spLocks/>
          </p:cNvSpPr>
          <p:nvPr/>
        </p:nvSpPr>
        <p:spPr>
          <a:xfrm>
            <a:off x="435431" y="718390"/>
            <a:ext cx="8478984" cy="6462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228600" indent="-228600">
              <a:lnSpc>
                <a:spcPct val="100000"/>
              </a:lnSpc>
              <a:buClr>
                <a:schemeClr val="accent1"/>
              </a:buClr>
              <a:buSzPts val="1100"/>
              <a:buFont typeface="+mj-lt"/>
              <a:buAutoNum type="arabicPeriod"/>
            </a:pPr>
            <a:r>
              <a:rPr lang="es-ES" sz="1200"/>
              <a:t>Les preposicions </a:t>
            </a:r>
            <a:r>
              <a:rPr lang="es-ES" sz="1200" b="1"/>
              <a:t>a</a:t>
            </a:r>
            <a:r>
              <a:rPr lang="es-ES" sz="1200"/>
              <a:t> o </a:t>
            </a:r>
            <a:r>
              <a:rPr lang="es-ES" sz="1200" b="1"/>
              <a:t>per a</a:t>
            </a:r>
            <a:r>
              <a:rPr lang="es-ES" sz="1200"/>
              <a:t> introdueixen el </a:t>
            </a:r>
            <a:r>
              <a:rPr lang="es-ES" sz="1200" b="1"/>
              <a:t>complement indirecte</a:t>
            </a:r>
            <a:r>
              <a:rPr lang="es-ES" sz="1200"/>
              <a:t>:</a:t>
            </a:r>
            <a:endParaRPr lang="es-ES" sz="1200" i="1">
              <a:solidFill>
                <a:schemeClr val="bg2">
                  <a:lumMod val="60000"/>
                  <a:lumOff val="40000"/>
                </a:schemeClr>
              </a:solidFill>
            </a:endParaRPr>
          </a:p>
          <a:p>
            <a:pPr marL="0" indent="0">
              <a:lnSpc>
                <a:spcPct val="100000"/>
              </a:lnSpc>
              <a:buClr>
                <a:schemeClr val="accent1"/>
              </a:buClr>
              <a:buSzPts val="1100"/>
              <a:buNone/>
            </a:pPr>
            <a:r>
              <a:rPr lang="es-ES" sz="1200" i="1">
                <a:solidFill>
                  <a:schemeClr val="bg2">
                    <a:lumMod val="60000"/>
                    <a:lumOff val="40000"/>
                  </a:schemeClr>
                </a:solidFill>
              </a:rPr>
              <a:t>Daniel va regalar el bolígraf </a:t>
            </a:r>
            <a:r>
              <a:rPr lang="es-ES" sz="1200" b="1" i="1">
                <a:solidFill>
                  <a:schemeClr val="bg2">
                    <a:lumMod val="60000"/>
                    <a:lumOff val="40000"/>
                  </a:schemeClr>
                </a:solidFill>
              </a:rPr>
              <a:t> </a:t>
            </a:r>
            <a:r>
              <a:rPr lang="es-ES" sz="1200" b="1" i="1" u="sng">
                <a:solidFill>
                  <a:schemeClr val="bg2">
                    <a:lumMod val="60000"/>
                    <a:lumOff val="40000"/>
                  </a:schemeClr>
                </a:solidFill>
              </a:rPr>
              <a:t>a</a:t>
            </a:r>
            <a:r>
              <a:rPr lang="es-ES" sz="1200" i="1" u="sng">
                <a:solidFill>
                  <a:schemeClr val="bg2">
                    <a:lumMod val="60000"/>
                    <a:lumOff val="40000"/>
                  </a:schemeClr>
                </a:solidFill>
              </a:rPr>
              <a:t> Sara</a:t>
            </a:r>
            <a:r>
              <a:rPr lang="es-ES" sz="1200" i="1">
                <a:solidFill>
                  <a:schemeClr val="bg2">
                    <a:lumMod val="60000"/>
                    <a:lumOff val="40000"/>
                  </a:schemeClr>
                </a:solidFill>
              </a:rPr>
              <a:t>.</a:t>
            </a:r>
          </a:p>
          <a:p>
            <a:pPr marL="0" indent="0">
              <a:lnSpc>
                <a:spcPct val="100000"/>
              </a:lnSpc>
              <a:buClr>
                <a:schemeClr val="accent1"/>
              </a:buClr>
              <a:buSzPts val="1100"/>
              <a:buNone/>
            </a:pPr>
            <a:r>
              <a:rPr lang="es-ES" sz="1200" i="1">
                <a:solidFill>
                  <a:schemeClr val="bg2">
                    <a:lumMod val="60000"/>
                    <a:lumOff val="40000"/>
                  </a:schemeClr>
                </a:solidFill>
              </a:rPr>
              <a:t>Han dut aquest paquet </a:t>
            </a:r>
            <a:r>
              <a:rPr lang="es-ES" sz="1200" b="1" i="1" u="sng">
                <a:solidFill>
                  <a:schemeClr val="bg2">
                    <a:lumMod val="60000"/>
                    <a:lumOff val="40000"/>
                  </a:schemeClr>
                </a:solidFill>
              </a:rPr>
              <a:t>per a</a:t>
            </a:r>
            <a:r>
              <a:rPr lang="es-ES" sz="1200" i="1" u="sng">
                <a:solidFill>
                  <a:schemeClr val="bg2">
                    <a:lumMod val="60000"/>
                    <a:lumOff val="40000"/>
                  </a:schemeClr>
                </a:solidFill>
              </a:rPr>
              <a:t>ls teus veïns</a:t>
            </a:r>
            <a:r>
              <a:rPr lang="es-ES" sz="1200" i="1">
                <a:solidFill>
                  <a:schemeClr val="bg2">
                    <a:lumMod val="60000"/>
                    <a:lumOff val="40000"/>
                  </a:schemeClr>
                </a:solidFill>
              </a:rPr>
              <a:t>.</a:t>
            </a:r>
          </a:p>
        </p:txBody>
      </p:sp>
      <p:sp>
        <p:nvSpPr>
          <p:cNvPr id="12" name="Google Shape;136;p13">
            <a:extLst>
              <a:ext uri="{FF2B5EF4-FFF2-40B4-BE49-F238E27FC236}">
                <a16:creationId xmlns:a16="http://schemas.microsoft.com/office/drawing/2014/main" id="{33B8AF3F-AA0C-4C8E-BB25-68FDCA53AE72}"/>
              </a:ext>
            </a:extLst>
          </p:cNvPr>
          <p:cNvSpPr txBox="1">
            <a:spLocks/>
          </p:cNvSpPr>
          <p:nvPr/>
        </p:nvSpPr>
        <p:spPr>
          <a:xfrm>
            <a:off x="256309" y="1443149"/>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LES PREPOSICIONS </a:t>
            </a:r>
            <a:r>
              <a:rPr lang="es-ES" u="sng">
                <a:solidFill>
                  <a:schemeClr val="accent2"/>
                </a:solidFill>
              </a:rPr>
              <a:t>a</a:t>
            </a:r>
            <a:r>
              <a:rPr lang="es-ES">
                <a:solidFill>
                  <a:schemeClr val="accent2"/>
                </a:solidFill>
              </a:rPr>
              <a:t>, </a:t>
            </a:r>
            <a:r>
              <a:rPr lang="es-ES" u="sng">
                <a:solidFill>
                  <a:schemeClr val="accent2"/>
                </a:solidFill>
              </a:rPr>
              <a:t>en</a:t>
            </a:r>
            <a:r>
              <a:rPr lang="es-ES">
                <a:solidFill>
                  <a:schemeClr val="accent2"/>
                </a:solidFill>
              </a:rPr>
              <a:t> I EL </a:t>
            </a:r>
            <a:r>
              <a:rPr lang="es-ES" u="sng">
                <a:solidFill>
                  <a:schemeClr val="accent2"/>
                </a:solidFill>
              </a:rPr>
              <a:t>CCL</a:t>
            </a:r>
          </a:p>
        </p:txBody>
      </p:sp>
      <p:sp>
        <p:nvSpPr>
          <p:cNvPr id="13" name="Google Shape;138;p13">
            <a:extLst>
              <a:ext uri="{FF2B5EF4-FFF2-40B4-BE49-F238E27FC236}">
                <a16:creationId xmlns:a16="http://schemas.microsoft.com/office/drawing/2014/main" id="{E58514F7-3984-4DEB-8F75-C9FCAB9B30DA}"/>
              </a:ext>
            </a:extLst>
          </p:cNvPr>
          <p:cNvSpPr txBox="1">
            <a:spLocks/>
          </p:cNvSpPr>
          <p:nvPr/>
        </p:nvSpPr>
        <p:spPr>
          <a:xfrm>
            <a:off x="435431" y="1854463"/>
            <a:ext cx="8478984" cy="13251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228600" indent="-228600">
              <a:lnSpc>
                <a:spcPct val="100000"/>
              </a:lnSpc>
              <a:buClr>
                <a:schemeClr val="accent1"/>
              </a:buClr>
              <a:buSzPts val="1100"/>
              <a:buFont typeface="+mj-lt"/>
              <a:buAutoNum type="arabicPeriod"/>
            </a:pPr>
            <a:r>
              <a:rPr lang="es-ES" sz="1200"/>
              <a:t>Introduït per </a:t>
            </a:r>
            <a:r>
              <a:rPr lang="es-ES" sz="1200" b="1"/>
              <a:t>a</a:t>
            </a:r>
            <a:r>
              <a:rPr lang="es-ES" sz="1200"/>
              <a:t>:</a:t>
            </a:r>
          </a:p>
          <a:p>
            <a:pPr marL="685800" lvl="1" indent="-228600">
              <a:lnSpc>
                <a:spcPct val="100000"/>
              </a:lnSpc>
              <a:spcBef>
                <a:spcPts val="200"/>
              </a:spcBef>
              <a:buClr>
                <a:schemeClr val="accent1"/>
              </a:buClr>
              <a:buSzPts val="1100"/>
            </a:pPr>
            <a:r>
              <a:rPr lang="es-ES" sz="1200">
                <a:solidFill>
                  <a:schemeClr val="tx1"/>
                </a:solidFill>
              </a:rPr>
              <a:t>Davant de </a:t>
            </a:r>
            <a:r>
              <a:rPr lang="es-ES" sz="1200" b="1">
                <a:solidFill>
                  <a:schemeClr val="tx1"/>
                </a:solidFill>
              </a:rPr>
              <a:t>topònims</a:t>
            </a:r>
            <a:r>
              <a:rPr lang="es-ES" sz="1200">
                <a:solidFill>
                  <a:schemeClr val="tx1"/>
                </a:solidFill>
              </a:rPr>
              <a:t>: </a:t>
            </a:r>
            <a:r>
              <a:rPr lang="es-ES" sz="1200" i="1">
                <a:solidFill>
                  <a:schemeClr val="bg2">
                    <a:lumMod val="60000"/>
                    <a:lumOff val="40000"/>
                  </a:schemeClr>
                </a:solidFill>
              </a:rPr>
              <a:t>Júlia viu </a:t>
            </a:r>
            <a:r>
              <a:rPr lang="es-ES" sz="1200" b="1" i="1" u="sng">
                <a:solidFill>
                  <a:schemeClr val="bg2">
                    <a:lumMod val="60000"/>
                    <a:lumOff val="40000"/>
                  </a:schemeClr>
                </a:solidFill>
              </a:rPr>
              <a:t>a</a:t>
            </a:r>
            <a:r>
              <a:rPr lang="es-ES" sz="1200" i="1" u="sng">
                <a:solidFill>
                  <a:schemeClr val="bg2">
                    <a:lumMod val="60000"/>
                    <a:lumOff val="40000"/>
                  </a:schemeClr>
                </a:solidFill>
              </a:rPr>
              <a:t> Benifaió</a:t>
            </a:r>
            <a:r>
              <a:rPr lang="es-ES" sz="1200">
                <a:solidFill>
                  <a:schemeClr val="bg2">
                    <a:lumMod val="60000"/>
                    <a:lumOff val="40000"/>
                  </a:schemeClr>
                </a:solidFill>
              </a:rPr>
              <a:t>.</a:t>
            </a:r>
          </a:p>
          <a:p>
            <a:pPr marL="685800" lvl="1" indent="-228600">
              <a:lnSpc>
                <a:spcPct val="100000"/>
              </a:lnSpc>
              <a:spcBef>
                <a:spcPts val="200"/>
              </a:spcBef>
              <a:buClr>
                <a:schemeClr val="accent1"/>
              </a:buClr>
              <a:buSzPts val="1100"/>
            </a:pPr>
            <a:r>
              <a:rPr lang="es-ES" sz="1200">
                <a:solidFill>
                  <a:schemeClr val="tx1"/>
                </a:solidFill>
              </a:rPr>
              <a:t>Davant d’</a:t>
            </a:r>
            <a:r>
              <a:rPr lang="es-ES" sz="1200" b="1">
                <a:solidFill>
                  <a:schemeClr val="tx1"/>
                </a:solidFill>
              </a:rPr>
              <a:t>article definit</a:t>
            </a:r>
            <a:r>
              <a:rPr lang="es-ES" sz="1200">
                <a:solidFill>
                  <a:schemeClr val="tx1"/>
                </a:solidFill>
              </a:rPr>
              <a:t>: </a:t>
            </a:r>
            <a:r>
              <a:rPr lang="es-ES" sz="1200" i="1">
                <a:solidFill>
                  <a:schemeClr val="bg2">
                    <a:lumMod val="60000"/>
                    <a:lumOff val="40000"/>
                  </a:schemeClr>
                </a:solidFill>
              </a:rPr>
              <a:t>Penja la jaqueta </a:t>
            </a:r>
            <a:r>
              <a:rPr lang="es-ES" sz="1200" b="1" i="1" u="sng">
                <a:solidFill>
                  <a:schemeClr val="bg2">
                    <a:lumMod val="60000"/>
                    <a:lumOff val="40000"/>
                  </a:schemeClr>
                </a:solidFill>
              </a:rPr>
              <a:t>a</a:t>
            </a:r>
            <a:r>
              <a:rPr lang="es-ES" sz="1200" i="1" u="sng">
                <a:solidFill>
                  <a:schemeClr val="bg2">
                    <a:lumMod val="60000"/>
                    <a:lumOff val="40000"/>
                  </a:schemeClr>
                </a:solidFill>
              </a:rPr>
              <a:t> l’armari</a:t>
            </a:r>
            <a:r>
              <a:rPr lang="es-ES" sz="1200" i="1">
                <a:solidFill>
                  <a:schemeClr val="bg2">
                    <a:lumMod val="60000"/>
                    <a:lumOff val="40000"/>
                  </a:schemeClr>
                </a:solidFill>
              </a:rPr>
              <a:t>.</a:t>
            </a:r>
          </a:p>
          <a:p>
            <a:pPr marL="228600" indent="-228600">
              <a:lnSpc>
                <a:spcPct val="100000"/>
              </a:lnSpc>
              <a:buClr>
                <a:schemeClr val="accent1"/>
              </a:buClr>
              <a:buSzPts val="1100"/>
              <a:buFont typeface="+mj-lt"/>
              <a:buAutoNum type="arabicPeriod"/>
            </a:pPr>
            <a:r>
              <a:rPr lang="es-ES" sz="1200"/>
              <a:t>Introduït per </a:t>
            </a:r>
            <a:r>
              <a:rPr lang="es-ES" sz="1200" b="1"/>
              <a:t>en</a:t>
            </a:r>
            <a:r>
              <a:rPr lang="es-ES" sz="1200"/>
              <a:t>:</a:t>
            </a:r>
          </a:p>
          <a:p>
            <a:pPr marL="685800" lvl="1" indent="-228600">
              <a:lnSpc>
                <a:spcPct val="100000"/>
              </a:lnSpc>
              <a:spcBef>
                <a:spcPts val="200"/>
              </a:spcBef>
              <a:buClr>
                <a:schemeClr val="accent1"/>
              </a:buClr>
              <a:buSzPts val="1100"/>
            </a:pPr>
            <a:r>
              <a:rPr lang="es-ES" sz="1200">
                <a:solidFill>
                  <a:schemeClr val="tx1"/>
                </a:solidFill>
              </a:rPr>
              <a:t>Davant de </a:t>
            </a:r>
            <a:r>
              <a:rPr lang="es-ES" sz="1200" b="1">
                <a:solidFill>
                  <a:schemeClr val="tx1"/>
                </a:solidFill>
              </a:rPr>
              <a:t>demostratius</a:t>
            </a:r>
            <a:r>
              <a:rPr lang="es-ES" sz="1200">
                <a:solidFill>
                  <a:schemeClr val="tx1"/>
                </a:solidFill>
              </a:rPr>
              <a:t>: </a:t>
            </a:r>
            <a:r>
              <a:rPr lang="es-ES" sz="1200" i="1">
                <a:solidFill>
                  <a:schemeClr val="bg2">
                    <a:lumMod val="60000"/>
                    <a:lumOff val="40000"/>
                  </a:schemeClr>
                </a:solidFill>
              </a:rPr>
              <a:t>No vol dormir </a:t>
            </a:r>
            <a:r>
              <a:rPr lang="es-ES" sz="1200" b="1" i="1" u="sng">
                <a:solidFill>
                  <a:schemeClr val="bg2">
                    <a:lumMod val="60000"/>
                    <a:lumOff val="40000"/>
                  </a:schemeClr>
                </a:solidFill>
              </a:rPr>
              <a:t>en</a:t>
            </a:r>
            <a:r>
              <a:rPr lang="es-ES" sz="1200" i="1" u="sng">
                <a:solidFill>
                  <a:schemeClr val="bg2">
                    <a:lumMod val="60000"/>
                    <a:lumOff val="40000"/>
                  </a:schemeClr>
                </a:solidFill>
              </a:rPr>
              <a:t> aquell llit</a:t>
            </a:r>
            <a:r>
              <a:rPr lang="es-ES" sz="1200">
                <a:solidFill>
                  <a:schemeClr val="bg2">
                    <a:lumMod val="60000"/>
                    <a:lumOff val="40000"/>
                  </a:schemeClr>
                </a:solidFill>
              </a:rPr>
              <a:t>.</a:t>
            </a:r>
          </a:p>
          <a:p>
            <a:pPr marL="685800" lvl="1" indent="-228600">
              <a:lnSpc>
                <a:spcPct val="100000"/>
              </a:lnSpc>
              <a:spcBef>
                <a:spcPts val="200"/>
              </a:spcBef>
              <a:buClr>
                <a:schemeClr val="accent1"/>
              </a:buClr>
              <a:buSzPts val="1100"/>
            </a:pPr>
            <a:r>
              <a:rPr lang="es-ES" sz="1200">
                <a:solidFill>
                  <a:schemeClr val="tx1"/>
                </a:solidFill>
              </a:rPr>
              <a:t>Davant els indefinits </a:t>
            </a:r>
            <a:r>
              <a:rPr lang="es-ES" sz="1200" b="1">
                <a:solidFill>
                  <a:schemeClr val="tx1"/>
                </a:solidFill>
              </a:rPr>
              <a:t>un</a:t>
            </a:r>
            <a:r>
              <a:rPr lang="es-ES" sz="1200">
                <a:solidFill>
                  <a:schemeClr val="tx1"/>
                </a:solidFill>
              </a:rPr>
              <a:t> i </a:t>
            </a:r>
            <a:r>
              <a:rPr lang="es-ES" sz="1200" b="1">
                <a:solidFill>
                  <a:schemeClr val="tx1"/>
                </a:solidFill>
              </a:rPr>
              <a:t>algun</a:t>
            </a:r>
            <a:r>
              <a:rPr lang="es-ES" sz="1200">
                <a:solidFill>
                  <a:schemeClr val="tx1"/>
                </a:solidFill>
              </a:rPr>
              <a:t>: </a:t>
            </a:r>
            <a:r>
              <a:rPr lang="es-ES" sz="1200" i="1">
                <a:solidFill>
                  <a:schemeClr val="bg2">
                    <a:lumMod val="60000"/>
                    <a:lumOff val="40000"/>
                  </a:schemeClr>
                </a:solidFill>
              </a:rPr>
              <a:t>Viu </a:t>
            </a:r>
            <a:r>
              <a:rPr lang="es-ES" sz="1200" b="1" i="1" u="sng">
                <a:solidFill>
                  <a:schemeClr val="bg2">
                    <a:lumMod val="60000"/>
                    <a:lumOff val="40000"/>
                  </a:schemeClr>
                </a:solidFill>
              </a:rPr>
              <a:t>en</a:t>
            </a:r>
            <a:r>
              <a:rPr lang="es-ES" sz="1200" i="1" u="sng">
                <a:solidFill>
                  <a:schemeClr val="bg2">
                    <a:lumMod val="60000"/>
                    <a:lumOff val="40000"/>
                  </a:schemeClr>
                </a:solidFill>
              </a:rPr>
              <a:t> un àtic</a:t>
            </a:r>
            <a:r>
              <a:rPr lang="es-ES" sz="1200" i="1">
                <a:solidFill>
                  <a:schemeClr val="bg2">
                    <a:lumMod val="60000"/>
                    <a:lumOff val="40000"/>
                  </a:schemeClr>
                </a:solidFill>
              </a:rPr>
              <a:t>. Dora deu treballar </a:t>
            </a:r>
            <a:r>
              <a:rPr lang="es-ES" sz="1200" b="1" i="1" u="sng">
                <a:solidFill>
                  <a:schemeClr val="bg2">
                    <a:lumMod val="60000"/>
                    <a:lumOff val="40000"/>
                  </a:schemeClr>
                </a:solidFill>
              </a:rPr>
              <a:t>en</a:t>
            </a:r>
            <a:r>
              <a:rPr lang="es-ES" sz="1200" i="1" u="sng">
                <a:solidFill>
                  <a:schemeClr val="bg2">
                    <a:lumMod val="60000"/>
                    <a:lumOff val="40000"/>
                  </a:schemeClr>
                </a:solidFill>
              </a:rPr>
              <a:t> alguna empresa de cerámica</a:t>
            </a:r>
            <a:r>
              <a:rPr lang="es-ES" sz="1200" i="1">
                <a:solidFill>
                  <a:schemeClr val="bg2">
                    <a:lumMod val="60000"/>
                    <a:lumOff val="40000"/>
                  </a:schemeClr>
                </a:solidFill>
              </a:rPr>
              <a:t>.</a:t>
            </a:r>
            <a:endParaRPr lang="es-ES" sz="1200">
              <a:solidFill>
                <a:schemeClr val="bg2">
                  <a:lumMod val="60000"/>
                  <a:lumOff val="40000"/>
                </a:schemeClr>
              </a:solidFill>
            </a:endParaRPr>
          </a:p>
        </p:txBody>
      </p:sp>
    </p:spTree>
    <p:extLst>
      <p:ext uri="{BB962C8B-B14F-4D97-AF65-F5344CB8AC3E}">
        <p14:creationId xmlns:p14="http://schemas.microsoft.com/office/powerpoint/2010/main" val="324812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4" name="Rectángulo 3">
            <a:extLst>
              <a:ext uri="{FF2B5EF4-FFF2-40B4-BE49-F238E27FC236}">
                <a16:creationId xmlns:a16="http://schemas.microsoft.com/office/drawing/2014/main" id="{EB0C033B-013E-43FF-92E6-9E7A1ED8CF1D}"/>
              </a:ext>
            </a:extLst>
          </p:cNvPr>
          <p:cNvSpPr/>
          <p:nvPr/>
        </p:nvSpPr>
        <p:spPr>
          <a:xfrm>
            <a:off x="3612354" y="259831"/>
            <a:ext cx="4173901"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36" name="Google Shape;136;p13"/>
          <p:cNvSpPr txBox="1">
            <a:spLocks noGrp="1"/>
          </p:cNvSpPr>
          <p:nvPr>
            <p:ph type="title"/>
          </p:nvPr>
        </p:nvSpPr>
        <p:spPr>
          <a:xfrm>
            <a:off x="251595" y="298865"/>
            <a:ext cx="3360759"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a:t>LES CONJUNCIONS</a:t>
            </a:r>
            <a:endParaRPr sz="3600"/>
          </a:p>
        </p:txBody>
      </p:sp>
      <p:sp>
        <p:nvSpPr>
          <p:cNvPr id="3" name="Rectángulo 2">
            <a:extLst>
              <a:ext uri="{FF2B5EF4-FFF2-40B4-BE49-F238E27FC236}">
                <a16:creationId xmlns:a16="http://schemas.microsoft.com/office/drawing/2014/main" id="{001EA663-230E-4D89-9A8D-4CCD9DE46955}"/>
              </a:ext>
            </a:extLst>
          </p:cNvPr>
          <p:cNvSpPr/>
          <p:nvPr/>
        </p:nvSpPr>
        <p:spPr>
          <a:xfrm>
            <a:off x="3612354" y="259831"/>
            <a:ext cx="4173901" cy="276999"/>
          </a:xfrm>
          <a:prstGeom prst="rect">
            <a:avLst/>
          </a:prstGeom>
        </p:spPr>
        <p:txBody>
          <a:bodyPr wrap="square">
            <a:spAutoFit/>
          </a:bodyPr>
          <a:lstStyle/>
          <a:p>
            <a:r>
              <a:rPr lang="es-ES" sz="1200">
                <a:solidFill>
                  <a:schemeClr val="dk1"/>
                </a:solidFill>
                <a:latin typeface="News Cycle"/>
                <a:sym typeface="News Cycle"/>
              </a:rPr>
              <a:t>Paraules </a:t>
            </a:r>
            <a:r>
              <a:rPr lang="es-ES" sz="1200" b="1">
                <a:solidFill>
                  <a:schemeClr val="dk1"/>
                </a:solidFill>
                <a:latin typeface="News Cycle"/>
                <a:sym typeface="News Cycle"/>
              </a:rPr>
              <a:t>invariables</a:t>
            </a:r>
            <a:r>
              <a:rPr lang="es-ES" sz="1200">
                <a:solidFill>
                  <a:schemeClr val="dk1"/>
                </a:solidFill>
                <a:latin typeface="News Cycle"/>
                <a:sym typeface="News Cycle"/>
              </a:rPr>
              <a:t> que </a:t>
            </a:r>
            <a:r>
              <a:rPr lang="es-ES" sz="1200" b="1">
                <a:solidFill>
                  <a:schemeClr val="dk1"/>
                </a:solidFill>
                <a:latin typeface="News Cycle"/>
                <a:sym typeface="News Cycle"/>
              </a:rPr>
              <a:t>enllacen</a:t>
            </a:r>
            <a:r>
              <a:rPr lang="es-ES" sz="1200">
                <a:solidFill>
                  <a:schemeClr val="dk1"/>
                </a:solidFill>
                <a:latin typeface="News Cycle"/>
                <a:sym typeface="News Cycle"/>
              </a:rPr>
              <a:t> </a:t>
            </a:r>
            <a:r>
              <a:rPr lang="es-ES" sz="1200" u="sng">
                <a:solidFill>
                  <a:schemeClr val="dk1"/>
                </a:solidFill>
                <a:latin typeface="News Cycle"/>
                <a:sym typeface="News Cycle"/>
              </a:rPr>
              <a:t>oracions</a:t>
            </a:r>
            <a:r>
              <a:rPr lang="es-ES" sz="1200">
                <a:solidFill>
                  <a:schemeClr val="dk1"/>
                </a:solidFill>
                <a:latin typeface="News Cycle"/>
                <a:sym typeface="News Cycle"/>
              </a:rPr>
              <a:t> o </a:t>
            </a:r>
            <a:r>
              <a:rPr lang="es-ES" sz="1200" u="sng">
                <a:solidFill>
                  <a:schemeClr val="dk1"/>
                </a:solidFill>
                <a:latin typeface="News Cycle"/>
                <a:sym typeface="News Cycle"/>
              </a:rPr>
              <a:t>elements d’una oració</a:t>
            </a:r>
            <a:r>
              <a:rPr lang="es-ES" sz="1200">
                <a:solidFill>
                  <a:schemeClr val="dk1"/>
                </a:solidFill>
                <a:latin typeface="News Cycle"/>
                <a:sym typeface="News Cycle"/>
              </a:rPr>
              <a:t>.</a:t>
            </a:r>
          </a:p>
        </p:txBody>
      </p:sp>
      <p:sp>
        <p:nvSpPr>
          <p:cNvPr id="17" name="Google Shape;136;p13">
            <a:extLst>
              <a:ext uri="{FF2B5EF4-FFF2-40B4-BE49-F238E27FC236}">
                <a16:creationId xmlns:a16="http://schemas.microsoft.com/office/drawing/2014/main" id="{3448C2F3-3ADB-4ED7-A2B3-39DD2DFC962A}"/>
              </a:ext>
            </a:extLst>
          </p:cNvPr>
          <p:cNvSpPr txBox="1">
            <a:spLocks/>
          </p:cNvSpPr>
          <p:nvPr/>
        </p:nvSpPr>
        <p:spPr>
          <a:xfrm>
            <a:off x="251595" y="748598"/>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LES CONJUNCIONS COORDINANTS</a:t>
            </a:r>
            <a:endParaRPr lang="es-ES" u="sng">
              <a:solidFill>
                <a:schemeClr val="accent2"/>
              </a:solidFill>
            </a:endParaRPr>
          </a:p>
        </p:txBody>
      </p:sp>
      <p:sp>
        <p:nvSpPr>
          <p:cNvPr id="10" name="Rectángulo 9">
            <a:extLst>
              <a:ext uri="{FF2B5EF4-FFF2-40B4-BE49-F238E27FC236}">
                <a16:creationId xmlns:a16="http://schemas.microsoft.com/office/drawing/2014/main" id="{32653720-F31A-4F6D-8288-9F3FB5066F64}"/>
              </a:ext>
            </a:extLst>
          </p:cNvPr>
          <p:cNvSpPr/>
          <p:nvPr/>
        </p:nvSpPr>
        <p:spPr>
          <a:xfrm>
            <a:off x="356536" y="1166983"/>
            <a:ext cx="6707285" cy="46166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FF78B8C2-71B4-4759-B8D4-A9F337520DBD}"/>
              </a:ext>
            </a:extLst>
          </p:cNvPr>
          <p:cNvSpPr/>
          <p:nvPr/>
        </p:nvSpPr>
        <p:spPr>
          <a:xfrm>
            <a:off x="356536" y="1166983"/>
            <a:ext cx="6707285" cy="461665"/>
          </a:xfrm>
          <a:prstGeom prst="rect">
            <a:avLst/>
          </a:prstGeom>
        </p:spPr>
        <p:txBody>
          <a:bodyPr wrap="none">
            <a:spAutoFit/>
          </a:bodyPr>
          <a:lstStyle/>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Relacionen elements de la </a:t>
            </a:r>
            <a:r>
              <a:rPr lang="es-ES" sz="1200" b="1">
                <a:solidFill>
                  <a:schemeClr val="dk1"/>
                </a:solidFill>
                <a:latin typeface="News Cycle"/>
                <a:sym typeface="News Cycle"/>
              </a:rPr>
              <a:t>mateixa importancia</a:t>
            </a:r>
            <a:r>
              <a:rPr lang="es-ES" sz="1200">
                <a:solidFill>
                  <a:schemeClr val="dk1"/>
                </a:solidFill>
                <a:latin typeface="News Cycle"/>
                <a:sym typeface="News Cycle"/>
              </a:rPr>
              <a:t>: </a:t>
            </a:r>
            <a:r>
              <a:rPr lang="es-ES" sz="1200" i="1">
                <a:solidFill>
                  <a:schemeClr val="bg2"/>
                </a:solidFill>
                <a:latin typeface="News Cycle"/>
                <a:sym typeface="News Cycle"/>
              </a:rPr>
              <a:t>Helena </a:t>
            </a:r>
            <a:r>
              <a:rPr lang="es-ES" sz="1200" b="1" i="1">
                <a:solidFill>
                  <a:schemeClr val="bg2"/>
                </a:solidFill>
                <a:latin typeface="News Cycle"/>
                <a:sym typeface="News Cycle"/>
              </a:rPr>
              <a:t>i</a:t>
            </a:r>
            <a:r>
              <a:rPr lang="es-ES" sz="1200" i="1">
                <a:solidFill>
                  <a:schemeClr val="bg2"/>
                </a:solidFill>
                <a:latin typeface="News Cycle"/>
                <a:sym typeface="News Cycle"/>
              </a:rPr>
              <a:t> Jordi són ecologistes</a:t>
            </a:r>
            <a:r>
              <a:rPr lang="es-ES" sz="1200">
                <a:solidFill>
                  <a:schemeClr val="bg2"/>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Relacionen </a:t>
            </a:r>
            <a:r>
              <a:rPr lang="es-ES" sz="1200" b="1">
                <a:solidFill>
                  <a:schemeClr val="dk1"/>
                </a:solidFill>
                <a:latin typeface="News Cycle"/>
                <a:sym typeface="News Cycle"/>
              </a:rPr>
              <a:t>oracions diferents</a:t>
            </a:r>
            <a:r>
              <a:rPr lang="es-ES" sz="1200">
                <a:solidFill>
                  <a:schemeClr val="dk1"/>
                </a:solidFill>
                <a:latin typeface="News Cycle"/>
                <a:sym typeface="News Cycle"/>
              </a:rPr>
              <a:t> </a:t>
            </a:r>
            <a:r>
              <a:rPr lang="es-ES" sz="1200">
                <a:solidFill>
                  <a:schemeClr val="accent2"/>
                </a:solidFill>
                <a:latin typeface="News Cycle"/>
                <a:sym typeface="Wingdings" panose="05000000000000000000" pitchFamily="2" charset="2"/>
              </a:rPr>
              <a:t></a:t>
            </a:r>
            <a:r>
              <a:rPr lang="es-ES" sz="1200">
                <a:solidFill>
                  <a:schemeClr val="dk1"/>
                </a:solidFill>
                <a:latin typeface="News Cycle"/>
                <a:sym typeface="News Cycle"/>
              </a:rPr>
              <a:t> </a:t>
            </a:r>
            <a:r>
              <a:rPr lang="es-ES" sz="1200" b="1">
                <a:solidFill>
                  <a:schemeClr val="dk1"/>
                </a:solidFill>
                <a:latin typeface="News Cycle"/>
                <a:sym typeface="News Cycle"/>
              </a:rPr>
              <a:t>oració composta coordinada:</a:t>
            </a:r>
            <a:r>
              <a:rPr lang="es-ES" sz="1200">
                <a:solidFill>
                  <a:schemeClr val="dk1"/>
                </a:solidFill>
                <a:latin typeface="News Cycle"/>
                <a:sym typeface="News Cycle"/>
              </a:rPr>
              <a:t> </a:t>
            </a:r>
            <a:r>
              <a:rPr lang="es-ES" sz="1200" i="1">
                <a:solidFill>
                  <a:schemeClr val="bg2"/>
                </a:solidFill>
                <a:latin typeface="News Cycle"/>
                <a:sym typeface="News Cycle"/>
              </a:rPr>
              <a:t>Helena estudia botànica </a:t>
            </a:r>
            <a:r>
              <a:rPr lang="es-ES" sz="1200" b="1" i="1">
                <a:solidFill>
                  <a:schemeClr val="bg2"/>
                </a:solidFill>
                <a:latin typeface="News Cycle"/>
                <a:sym typeface="News Cycle"/>
              </a:rPr>
              <a:t>i</a:t>
            </a:r>
            <a:r>
              <a:rPr lang="es-ES" sz="1200" i="1">
                <a:solidFill>
                  <a:schemeClr val="bg2"/>
                </a:solidFill>
                <a:latin typeface="News Cycle"/>
                <a:sym typeface="News Cycle"/>
              </a:rPr>
              <a:t> Jordi és llaurador.</a:t>
            </a:r>
            <a:endParaRPr lang="es-ES" sz="1200">
              <a:solidFill>
                <a:schemeClr val="bg2"/>
              </a:solidFill>
              <a:latin typeface="News Cycle"/>
              <a:sym typeface="News Cycle"/>
            </a:endParaRPr>
          </a:p>
        </p:txBody>
      </p:sp>
      <p:sp>
        <p:nvSpPr>
          <p:cNvPr id="12" name="Rectángulo 11">
            <a:extLst>
              <a:ext uri="{FF2B5EF4-FFF2-40B4-BE49-F238E27FC236}">
                <a16:creationId xmlns:a16="http://schemas.microsoft.com/office/drawing/2014/main" id="{172965E1-0BE7-451B-81BF-98C702EB8108}"/>
              </a:ext>
            </a:extLst>
          </p:cNvPr>
          <p:cNvSpPr/>
          <p:nvPr/>
        </p:nvSpPr>
        <p:spPr>
          <a:xfrm>
            <a:off x="314973" y="1614794"/>
            <a:ext cx="1264446" cy="276999"/>
          </a:xfrm>
          <a:prstGeom prst="rect">
            <a:avLst/>
          </a:prstGeom>
        </p:spPr>
        <p:txBody>
          <a:bodyPr wrap="square">
            <a:spAutoFit/>
          </a:bodyPr>
          <a:lstStyle/>
          <a:p>
            <a:r>
              <a:rPr lang="es-ES" sz="1200">
                <a:solidFill>
                  <a:schemeClr val="dk1"/>
                </a:solidFill>
                <a:latin typeface="News Cycle"/>
                <a:sym typeface="News Cycle"/>
              </a:rPr>
              <a:t>Són les següents:</a:t>
            </a:r>
          </a:p>
        </p:txBody>
      </p:sp>
      <p:graphicFrame>
        <p:nvGraphicFramePr>
          <p:cNvPr id="2" name="Tabla 4">
            <a:extLst>
              <a:ext uri="{FF2B5EF4-FFF2-40B4-BE49-F238E27FC236}">
                <a16:creationId xmlns:a16="http://schemas.microsoft.com/office/drawing/2014/main" id="{5C0937DB-2827-4126-AA92-DEA783BF96AF}"/>
              </a:ext>
            </a:extLst>
          </p:cNvPr>
          <p:cNvGraphicFramePr>
            <a:graphicFrameLocks noGrp="1"/>
          </p:cNvGraphicFramePr>
          <p:nvPr>
            <p:extLst>
              <p:ext uri="{D42A27DB-BD31-4B8C-83A1-F6EECF244321}">
                <p14:modId xmlns:p14="http://schemas.microsoft.com/office/powerpoint/2010/main" val="334783973"/>
              </p:ext>
            </p:extLst>
          </p:nvPr>
        </p:nvGraphicFramePr>
        <p:xfrm>
          <a:off x="356536" y="1871012"/>
          <a:ext cx="8621210" cy="1920240"/>
        </p:xfrm>
        <a:graphic>
          <a:graphicData uri="http://schemas.openxmlformats.org/drawingml/2006/table">
            <a:tbl>
              <a:tblPr firstCol="1" bandRow="1">
                <a:tableStyleId>{21E4AEA4-8DFA-4A89-87EB-49C32662AFE0}</a:tableStyleId>
              </a:tblPr>
              <a:tblGrid>
                <a:gridCol w="994282">
                  <a:extLst>
                    <a:ext uri="{9D8B030D-6E8A-4147-A177-3AD203B41FA5}">
                      <a16:colId xmlns:a16="http://schemas.microsoft.com/office/drawing/2014/main" val="2648463243"/>
                    </a:ext>
                  </a:extLst>
                </a:gridCol>
                <a:gridCol w="2930237">
                  <a:extLst>
                    <a:ext uri="{9D8B030D-6E8A-4147-A177-3AD203B41FA5}">
                      <a16:colId xmlns:a16="http://schemas.microsoft.com/office/drawing/2014/main" val="1942510681"/>
                    </a:ext>
                  </a:extLst>
                </a:gridCol>
                <a:gridCol w="4696691">
                  <a:extLst>
                    <a:ext uri="{9D8B030D-6E8A-4147-A177-3AD203B41FA5}">
                      <a16:colId xmlns:a16="http://schemas.microsoft.com/office/drawing/2014/main" val="3057885513"/>
                    </a:ext>
                  </a:extLst>
                </a:gridCol>
              </a:tblGrid>
              <a:tr h="207726">
                <a:tc>
                  <a:txBody>
                    <a:bodyPr/>
                    <a:lstStyle/>
                    <a:p>
                      <a:r>
                        <a:rPr lang="es-ES" sz="1200">
                          <a:latin typeface="News Cycle" panose="020B0604020202020204" charset="2"/>
                        </a:rPr>
                        <a:t>Copulatives</a:t>
                      </a:r>
                    </a:p>
                  </a:txBody>
                  <a:tcPr/>
                </a:tc>
                <a:tc>
                  <a:txBody>
                    <a:bodyPr/>
                    <a:lstStyle/>
                    <a:p>
                      <a:r>
                        <a:rPr lang="es-ES" sz="1200">
                          <a:latin typeface="News Cycle" panose="020B0604020202020204" charset="2"/>
                        </a:rPr>
                        <a:t>i, ni</a:t>
                      </a:r>
                    </a:p>
                  </a:txBody>
                  <a:tcPr/>
                </a:tc>
                <a:tc>
                  <a:txBody>
                    <a:bodyPr/>
                    <a:lstStyle/>
                    <a:p>
                      <a:r>
                        <a:rPr lang="es-ES" sz="1200" i="1">
                          <a:solidFill>
                            <a:schemeClr val="bg2"/>
                          </a:solidFill>
                          <a:latin typeface="News Cycle" panose="020B0604020202020204" charset="2"/>
                        </a:rPr>
                        <a:t>Busca’m al poliesportiu </a:t>
                      </a:r>
                      <a:r>
                        <a:rPr lang="es-ES" sz="1200" b="1" i="1">
                          <a:solidFill>
                            <a:schemeClr val="bg2"/>
                          </a:solidFill>
                          <a:latin typeface="News Cycle" panose="020B0604020202020204" charset="2"/>
                        </a:rPr>
                        <a:t>i</a:t>
                      </a:r>
                      <a:r>
                        <a:rPr lang="es-ES" sz="1200" b="0" i="1">
                          <a:solidFill>
                            <a:schemeClr val="bg2"/>
                          </a:solidFill>
                          <a:latin typeface="News Cycle" panose="020B0604020202020204" charset="2"/>
                        </a:rPr>
                        <a:t> em trobaràs jugant a pàdel.</a:t>
                      </a:r>
                    </a:p>
                  </a:txBody>
                  <a:tcPr>
                    <a:noFill/>
                  </a:tcPr>
                </a:tc>
                <a:extLst>
                  <a:ext uri="{0D108BD9-81ED-4DB2-BD59-A6C34878D82A}">
                    <a16:rowId xmlns:a16="http://schemas.microsoft.com/office/drawing/2014/main" val="600394346"/>
                  </a:ext>
                </a:extLst>
              </a:tr>
              <a:tr h="207726">
                <a:tc>
                  <a:txBody>
                    <a:bodyPr/>
                    <a:lstStyle/>
                    <a:p>
                      <a:r>
                        <a:rPr lang="es-ES" sz="1200">
                          <a:latin typeface="News Cycle" panose="020B0604020202020204" charset="2"/>
                        </a:rPr>
                        <a:t>Disjuntives</a:t>
                      </a:r>
                    </a:p>
                  </a:txBody>
                  <a:tcPr/>
                </a:tc>
                <a:tc>
                  <a:txBody>
                    <a:bodyPr/>
                    <a:lstStyle/>
                    <a:p>
                      <a:r>
                        <a:rPr lang="es-ES" sz="1200">
                          <a:latin typeface="News Cycle" panose="020B0604020202020204" charset="2"/>
                        </a:rPr>
                        <a:t>o, o bé</a:t>
                      </a:r>
                    </a:p>
                  </a:txBody>
                  <a:tcPr/>
                </a:tc>
                <a:tc>
                  <a:txBody>
                    <a:bodyPr/>
                    <a:lstStyle/>
                    <a:p>
                      <a:r>
                        <a:rPr lang="es-ES" sz="1200" i="1">
                          <a:solidFill>
                            <a:schemeClr val="bg2"/>
                          </a:solidFill>
                          <a:latin typeface="News Cycle" panose="020B0604020202020204" charset="2"/>
                        </a:rPr>
                        <a:t>No sé si deixar-me barba </a:t>
                      </a:r>
                      <a:r>
                        <a:rPr lang="es-ES" sz="1200" b="1" i="1">
                          <a:solidFill>
                            <a:schemeClr val="bg2"/>
                          </a:solidFill>
                          <a:latin typeface="News Cycle" panose="020B0604020202020204" charset="2"/>
                        </a:rPr>
                        <a:t>o</a:t>
                      </a:r>
                      <a:r>
                        <a:rPr lang="es-ES" sz="1200" b="0" i="1">
                          <a:solidFill>
                            <a:schemeClr val="bg2"/>
                          </a:solidFill>
                          <a:latin typeface="News Cycle" panose="020B0604020202020204" charset="2"/>
                        </a:rPr>
                        <a:t> afaitar-me el bigot.</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130628707"/>
                  </a:ext>
                </a:extLst>
              </a:tr>
              <a:tr h="207726">
                <a:tc>
                  <a:txBody>
                    <a:bodyPr/>
                    <a:lstStyle/>
                    <a:p>
                      <a:r>
                        <a:rPr lang="es-ES" sz="1200">
                          <a:latin typeface="News Cycle" panose="020B0604020202020204" charset="2"/>
                        </a:rPr>
                        <a:t>Adversatives</a:t>
                      </a:r>
                    </a:p>
                  </a:txBody>
                  <a:tcPr/>
                </a:tc>
                <a:tc>
                  <a:txBody>
                    <a:bodyPr/>
                    <a:lstStyle/>
                    <a:p>
                      <a:r>
                        <a:rPr lang="es-ES" sz="1200">
                          <a:latin typeface="News Cycle" panose="020B0604020202020204" charset="2"/>
                        </a:rPr>
                        <a:t>però, sinó, així i tot, tanmateix, no obstant això</a:t>
                      </a:r>
                    </a:p>
                  </a:txBody>
                  <a:tcPr/>
                </a:tc>
                <a:tc>
                  <a:txBody>
                    <a:bodyPr/>
                    <a:lstStyle/>
                    <a:p>
                      <a:r>
                        <a:rPr lang="es-ES" sz="1200" b="0" i="1">
                          <a:solidFill>
                            <a:schemeClr val="bg2"/>
                          </a:solidFill>
                          <a:latin typeface="News Cycle" panose="020B0604020202020204" charset="2"/>
                        </a:rPr>
                        <a:t>Ella no vol, </a:t>
                      </a:r>
                      <a:r>
                        <a:rPr lang="es-ES" sz="1200" b="1" i="1">
                          <a:solidFill>
                            <a:schemeClr val="bg2"/>
                          </a:solidFill>
                          <a:latin typeface="News Cycle" panose="020B0604020202020204" charset="2"/>
                        </a:rPr>
                        <a:t>però</a:t>
                      </a:r>
                      <a:r>
                        <a:rPr lang="es-ES" sz="1200" b="0" i="1">
                          <a:solidFill>
                            <a:schemeClr val="bg2"/>
                          </a:solidFill>
                          <a:latin typeface="News Cycle" panose="020B0604020202020204" charset="2"/>
                        </a:rPr>
                        <a:t> ell sí.</a:t>
                      </a:r>
                    </a:p>
                  </a:txBody>
                  <a:tcPr>
                    <a:noFill/>
                  </a:tcPr>
                </a:tc>
                <a:extLst>
                  <a:ext uri="{0D108BD9-81ED-4DB2-BD59-A6C34878D82A}">
                    <a16:rowId xmlns:a16="http://schemas.microsoft.com/office/drawing/2014/main" val="27738612"/>
                  </a:ext>
                </a:extLst>
              </a:tr>
              <a:tr h="207726">
                <a:tc>
                  <a:txBody>
                    <a:bodyPr/>
                    <a:lstStyle/>
                    <a:p>
                      <a:r>
                        <a:rPr lang="es-ES" sz="1200">
                          <a:latin typeface="News Cycle" panose="020B0604020202020204" charset="2"/>
                        </a:rPr>
                        <a:t>Explicatives</a:t>
                      </a:r>
                    </a:p>
                  </a:txBody>
                  <a:tcPr/>
                </a:tc>
                <a:tc>
                  <a:txBody>
                    <a:bodyPr/>
                    <a:lstStyle/>
                    <a:p>
                      <a:r>
                        <a:rPr lang="es-ES" sz="1200">
                          <a:latin typeface="News Cycle" panose="020B0604020202020204" charset="2"/>
                        </a:rPr>
                        <a:t>és a dir, això és</a:t>
                      </a:r>
                    </a:p>
                  </a:txBody>
                  <a:tcPr/>
                </a:tc>
                <a:tc>
                  <a:txBody>
                    <a:bodyPr/>
                    <a:lstStyle/>
                    <a:p>
                      <a:r>
                        <a:rPr lang="es-ES" sz="1200" i="1">
                          <a:solidFill>
                            <a:schemeClr val="bg2"/>
                          </a:solidFill>
                          <a:latin typeface="News Cycle" panose="020B0604020202020204" charset="2"/>
                        </a:rPr>
                        <a:t>T’estime, </a:t>
                      </a:r>
                      <a:r>
                        <a:rPr lang="es-ES" sz="1200" b="1" i="1">
                          <a:solidFill>
                            <a:schemeClr val="bg2"/>
                          </a:solidFill>
                          <a:latin typeface="News Cycle" panose="020B0604020202020204" charset="2"/>
                        </a:rPr>
                        <a:t>és a dir</a:t>
                      </a:r>
                      <a:r>
                        <a:rPr lang="es-ES" sz="1200" b="0" i="1">
                          <a:solidFill>
                            <a:schemeClr val="bg2"/>
                          </a:solidFill>
                          <a:latin typeface="News Cycle" panose="020B0604020202020204" charset="2"/>
                        </a:rPr>
                        <a:t>, m’importes.</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3796369353"/>
                  </a:ext>
                </a:extLst>
              </a:tr>
              <a:tr h="207726">
                <a:tc>
                  <a:txBody>
                    <a:bodyPr/>
                    <a:lstStyle/>
                    <a:p>
                      <a:r>
                        <a:rPr lang="es-ES" sz="1200">
                          <a:latin typeface="News Cycle" panose="020B0604020202020204" charset="2"/>
                        </a:rPr>
                        <a:t>Continuatives</a:t>
                      </a:r>
                    </a:p>
                  </a:txBody>
                  <a:tcPr/>
                </a:tc>
                <a:tc>
                  <a:txBody>
                    <a:bodyPr/>
                    <a:lstStyle/>
                    <a:p>
                      <a:r>
                        <a:rPr lang="es-ES" sz="1200">
                          <a:latin typeface="News Cycle" panose="020B0604020202020204" charset="2"/>
                        </a:rPr>
                        <a:t>i encara, a més, ni tan sols</a:t>
                      </a:r>
                    </a:p>
                  </a:txBody>
                  <a:tcPr/>
                </a:tc>
                <a:tc>
                  <a:txBody>
                    <a:bodyPr/>
                    <a:lstStyle/>
                    <a:p>
                      <a:r>
                        <a:rPr lang="es-ES" sz="1200" i="1">
                          <a:solidFill>
                            <a:schemeClr val="bg2"/>
                          </a:solidFill>
                          <a:latin typeface="News Cycle" panose="020B0604020202020204" charset="2"/>
                        </a:rPr>
                        <a:t>He d’estudiar </a:t>
                      </a:r>
                      <a:r>
                        <a:rPr lang="es-ES" sz="1200" b="1" i="1">
                          <a:solidFill>
                            <a:schemeClr val="bg2"/>
                          </a:solidFill>
                          <a:latin typeface="News Cycle" panose="020B0604020202020204" charset="2"/>
                        </a:rPr>
                        <a:t>a més</a:t>
                      </a:r>
                      <a:r>
                        <a:rPr lang="es-ES" sz="1200" b="0" i="1">
                          <a:solidFill>
                            <a:schemeClr val="bg2"/>
                          </a:solidFill>
                          <a:latin typeface="News Cycle" panose="020B0604020202020204" charset="2"/>
                        </a:rPr>
                        <a:t> de fer deures.</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3691619347"/>
                  </a:ext>
                </a:extLst>
              </a:tr>
              <a:tr h="207726">
                <a:tc>
                  <a:txBody>
                    <a:bodyPr/>
                    <a:lstStyle/>
                    <a:p>
                      <a:r>
                        <a:rPr lang="es-ES" sz="1200">
                          <a:latin typeface="News Cycle" panose="020B0604020202020204" charset="2"/>
                        </a:rPr>
                        <a:t>Consecutives</a:t>
                      </a:r>
                    </a:p>
                  </a:txBody>
                  <a:tcPr/>
                </a:tc>
                <a:tc>
                  <a:txBody>
                    <a:bodyPr/>
                    <a:lstStyle/>
                    <a:p>
                      <a:r>
                        <a:rPr lang="es-ES" sz="1200">
                          <a:latin typeface="News Cycle" panose="020B0604020202020204" charset="2"/>
                        </a:rPr>
                        <a:t>doncs, així que, per tant</a:t>
                      </a:r>
                    </a:p>
                  </a:txBody>
                  <a:tcPr/>
                </a:tc>
                <a:tc>
                  <a:txBody>
                    <a:bodyPr/>
                    <a:lstStyle/>
                    <a:p>
                      <a:r>
                        <a:rPr lang="es-ES" sz="1200" i="1">
                          <a:solidFill>
                            <a:schemeClr val="bg2"/>
                          </a:solidFill>
                          <a:latin typeface="News Cycle" panose="020B0604020202020204" charset="2"/>
                        </a:rPr>
                        <a:t>No has estudiat </a:t>
                      </a:r>
                      <a:r>
                        <a:rPr lang="es-ES" sz="1200" b="1" i="1">
                          <a:solidFill>
                            <a:schemeClr val="bg2"/>
                          </a:solidFill>
                          <a:latin typeface="News Cycle" panose="020B0604020202020204" charset="2"/>
                        </a:rPr>
                        <a:t>doncs</a:t>
                      </a:r>
                      <a:r>
                        <a:rPr lang="es-ES" sz="1200" b="0" i="1">
                          <a:solidFill>
                            <a:schemeClr val="bg2"/>
                          </a:solidFill>
                          <a:latin typeface="News Cycle" panose="020B0604020202020204" charset="2"/>
                        </a:rPr>
                        <a:t> t’has d’afanyar.</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684456556"/>
                  </a:ext>
                </a:extLst>
              </a:tr>
              <a:tr h="207726">
                <a:tc>
                  <a:txBody>
                    <a:bodyPr/>
                    <a:lstStyle/>
                    <a:p>
                      <a:r>
                        <a:rPr lang="es-ES" sz="1200">
                          <a:latin typeface="News Cycle" panose="020B0604020202020204" charset="2"/>
                        </a:rPr>
                        <a:t>Distributives</a:t>
                      </a:r>
                    </a:p>
                  </a:txBody>
                  <a:tcPr/>
                </a:tc>
                <a:tc>
                  <a:txBody>
                    <a:bodyPr/>
                    <a:lstStyle/>
                    <a:p>
                      <a:r>
                        <a:rPr lang="es-ES" sz="1200">
                          <a:latin typeface="News Cycle" panose="020B0604020202020204" charset="2"/>
                        </a:rPr>
                        <a:t>o... o, ni... ni, ara... ara, adés... adés</a:t>
                      </a:r>
                    </a:p>
                  </a:txBody>
                  <a:tcPr/>
                </a:tc>
                <a:tc>
                  <a:txBody>
                    <a:bodyPr/>
                    <a:lstStyle/>
                    <a:p>
                      <a:r>
                        <a:rPr lang="es-ES" sz="1200" b="1" i="1">
                          <a:solidFill>
                            <a:schemeClr val="bg2"/>
                          </a:solidFill>
                          <a:latin typeface="News Cycle" panose="020B0604020202020204" charset="2"/>
                        </a:rPr>
                        <a:t>Ja</a:t>
                      </a:r>
                      <a:r>
                        <a:rPr lang="es-ES" sz="1200" b="0" i="1">
                          <a:solidFill>
                            <a:schemeClr val="bg2"/>
                          </a:solidFill>
                          <a:latin typeface="News Cycle" panose="020B0604020202020204" charset="2"/>
                        </a:rPr>
                        <a:t> hem vingut, </a:t>
                      </a:r>
                      <a:r>
                        <a:rPr lang="es-ES" sz="1200" b="1" i="1">
                          <a:solidFill>
                            <a:schemeClr val="bg2"/>
                          </a:solidFill>
                          <a:latin typeface="News Cycle" panose="020B0604020202020204" charset="2"/>
                        </a:rPr>
                        <a:t>ja</a:t>
                      </a:r>
                      <a:r>
                        <a:rPr lang="es-ES" sz="1200" b="0" i="1">
                          <a:solidFill>
                            <a:schemeClr val="bg2"/>
                          </a:solidFill>
                          <a:latin typeface="News Cycle" panose="020B0604020202020204" charset="2"/>
                        </a:rPr>
                        <a:t> descannsarem.</a:t>
                      </a:r>
                      <a:endParaRPr lang="es-ES" sz="1200" b="1" i="1">
                        <a:solidFill>
                          <a:schemeClr val="bg2"/>
                        </a:solidFill>
                        <a:latin typeface="News Cycle" panose="020B0604020202020204" charset="2"/>
                      </a:endParaRPr>
                    </a:p>
                  </a:txBody>
                  <a:tcPr>
                    <a:noFill/>
                  </a:tcPr>
                </a:tc>
                <a:extLst>
                  <a:ext uri="{0D108BD9-81ED-4DB2-BD59-A6C34878D82A}">
                    <a16:rowId xmlns:a16="http://schemas.microsoft.com/office/drawing/2014/main" val="975550936"/>
                  </a:ext>
                </a:extLst>
              </a:tr>
            </a:tbl>
          </a:graphicData>
        </a:graphic>
      </p:graphicFrame>
      <p:sp>
        <p:nvSpPr>
          <p:cNvPr id="15" name="Rectángulo 14">
            <a:extLst>
              <a:ext uri="{FF2B5EF4-FFF2-40B4-BE49-F238E27FC236}">
                <a16:creationId xmlns:a16="http://schemas.microsoft.com/office/drawing/2014/main" id="{AA31F740-0CD8-4E2C-BB39-12F7E16BD33D}"/>
              </a:ext>
            </a:extLst>
          </p:cNvPr>
          <p:cNvSpPr/>
          <p:nvPr/>
        </p:nvSpPr>
        <p:spPr>
          <a:xfrm>
            <a:off x="356536" y="3773302"/>
            <a:ext cx="2355273" cy="461665"/>
          </a:xfrm>
          <a:prstGeom prst="rect">
            <a:avLst/>
          </a:prstGeom>
        </p:spPr>
        <p:txBody>
          <a:bodyPr wrap="square">
            <a:spAutoFit/>
          </a:bodyPr>
          <a:lstStyle/>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La conjunció </a:t>
            </a:r>
            <a:r>
              <a:rPr lang="es-ES" sz="1200" b="1">
                <a:solidFill>
                  <a:schemeClr val="dk1"/>
                </a:solidFill>
                <a:latin typeface="News Cycle"/>
                <a:sym typeface="News Cycle"/>
              </a:rPr>
              <a:t>i</a:t>
            </a:r>
            <a:r>
              <a:rPr lang="es-ES" sz="1200">
                <a:solidFill>
                  <a:schemeClr val="dk1"/>
                </a:solidFill>
                <a:latin typeface="News Cycle"/>
                <a:sym typeface="News Cycle"/>
              </a:rPr>
              <a:t> no canvia mai a </a:t>
            </a:r>
            <a:r>
              <a:rPr lang="es-ES" sz="1200" b="1">
                <a:solidFill>
                  <a:schemeClr val="dk1"/>
                </a:solidFill>
                <a:latin typeface="News Cycle"/>
                <a:sym typeface="News Cycle"/>
              </a:rPr>
              <a:t>e</a:t>
            </a:r>
            <a:r>
              <a:rPr lang="es-ES" sz="1200">
                <a:solidFill>
                  <a:schemeClr val="dk1"/>
                </a:solidFill>
                <a:latin typeface="News Cycle"/>
                <a:sym typeface="News Cycle"/>
              </a:rPr>
              <a:t>.</a:t>
            </a:r>
          </a:p>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La conjunció </a:t>
            </a:r>
            <a:r>
              <a:rPr lang="es-ES" sz="1200" b="1">
                <a:solidFill>
                  <a:schemeClr val="dk1"/>
                </a:solidFill>
                <a:latin typeface="News Cycle"/>
                <a:sym typeface="News Cycle"/>
              </a:rPr>
              <a:t>o</a:t>
            </a:r>
            <a:r>
              <a:rPr lang="es-ES" sz="1200">
                <a:solidFill>
                  <a:schemeClr val="dk1"/>
                </a:solidFill>
                <a:latin typeface="News Cycle"/>
                <a:sym typeface="News Cycle"/>
              </a:rPr>
              <a:t> no acnvia mai a </a:t>
            </a:r>
            <a:r>
              <a:rPr lang="es-ES" sz="1200" b="1">
                <a:solidFill>
                  <a:schemeClr val="dk1"/>
                </a:solidFill>
                <a:latin typeface="News Cycle"/>
                <a:sym typeface="News Cycle"/>
              </a:rPr>
              <a:t>u</a:t>
            </a:r>
            <a:r>
              <a:rPr lang="es-ES" sz="1200">
                <a:solidFill>
                  <a:schemeClr val="dk1"/>
                </a:solidFill>
                <a:latin typeface="News Cycle"/>
                <a:sym typeface="News Cycle"/>
              </a:rPr>
              <a:t>.</a:t>
            </a:r>
            <a:endParaRPr lang="es-ES" sz="1200">
              <a:solidFill>
                <a:schemeClr val="bg2"/>
              </a:solidFill>
              <a:latin typeface="News Cycle"/>
              <a:sym typeface="News Cycle"/>
            </a:endParaRPr>
          </a:p>
        </p:txBody>
      </p:sp>
    </p:spTree>
    <p:extLst>
      <p:ext uri="{BB962C8B-B14F-4D97-AF65-F5344CB8AC3E}">
        <p14:creationId xmlns:p14="http://schemas.microsoft.com/office/powerpoint/2010/main" val="148553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7" name="Google Shape;136;p13">
            <a:extLst>
              <a:ext uri="{FF2B5EF4-FFF2-40B4-BE49-F238E27FC236}">
                <a16:creationId xmlns:a16="http://schemas.microsoft.com/office/drawing/2014/main" id="{3448C2F3-3ADB-4ED7-A2B3-39DD2DFC962A}"/>
              </a:ext>
            </a:extLst>
          </p:cNvPr>
          <p:cNvSpPr txBox="1">
            <a:spLocks/>
          </p:cNvSpPr>
          <p:nvPr/>
        </p:nvSpPr>
        <p:spPr>
          <a:xfrm>
            <a:off x="237740" y="249834"/>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a:solidFill>
                  <a:schemeClr val="accent2"/>
                </a:solidFill>
              </a:rPr>
              <a:t>LES CONJUNCIONS SUBORDINANTS</a:t>
            </a:r>
            <a:endParaRPr lang="es-ES" u="sng">
              <a:solidFill>
                <a:schemeClr val="accent2"/>
              </a:solidFill>
            </a:endParaRPr>
          </a:p>
        </p:txBody>
      </p:sp>
      <p:sp>
        <p:nvSpPr>
          <p:cNvPr id="10" name="Rectángulo 9">
            <a:extLst>
              <a:ext uri="{FF2B5EF4-FFF2-40B4-BE49-F238E27FC236}">
                <a16:creationId xmlns:a16="http://schemas.microsoft.com/office/drawing/2014/main" id="{32653720-F31A-4F6D-8288-9F3FB5066F64}"/>
              </a:ext>
            </a:extLst>
          </p:cNvPr>
          <p:cNvSpPr/>
          <p:nvPr/>
        </p:nvSpPr>
        <p:spPr>
          <a:xfrm>
            <a:off x="342681" y="668219"/>
            <a:ext cx="7762228" cy="27699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FF78B8C2-71B4-4759-B8D4-A9F337520DBD}"/>
              </a:ext>
            </a:extLst>
          </p:cNvPr>
          <p:cNvSpPr/>
          <p:nvPr/>
        </p:nvSpPr>
        <p:spPr>
          <a:xfrm>
            <a:off x="342681" y="668219"/>
            <a:ext cx="7835799" cy="276999"/>
          </a:xfrm>
          <a:prstGeom prst="rect">
            <a:avLst/>
          </a:prstGeom>
        </p:spPr>
        <p:txBody>
          <a:bodyPr wrap="none">
            <a:spAutoFit/>
          </a:bodyPr>
          <a:lstStyle/>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Enllacen oracions </a:t>
            </a:r>
            <a:r>
              <a:rPr lang="es-ES" sz="1200" b="1">
                <a:solidFill>
                  <a:schemeClr val="dk1"/>
                </a:solidFill>
                <a:latin typeface="News Cycle"/>
                <a:sym typeface="News Cycle"/>
              </a:rPr>
              <a:t>d’importancia diferent</a:t>
            </a:r>
            <a:r>
              <a:rPr lang="es-ES" sz="1200">
                <a:solidFill>
                  <a:schemeClr val="dk1"/>
                </a:solidFill>
                <a:latin typeface="News Cycle"/>
                <a:sym typeface="News Cycle"/>
              </a:rPr>
              <a:t> </a:t>
            </a:r>
            <a:r>
              <a:rPr lang="es-ES" sz="1200" u="sng">
                <a:solidFill>
                  <a:schemeClr val="dk1"/>
                </a:solidFill>
                <a:latin typeface="News Cycle"/>
                <a:sym typeface="News Cycle"/>
              </a:rPr>
              <a:t>(oració subordinada</a:t>
            </a:r>
            <a:r>
              <a:rPr lang="es-ES" sz="1200">
                <a:solidFill>
                  <a:schemeClr val="dk1"/>
                </a:solidFill>
                <a:latin typeface="News Cycle"/>
                <a:sym typeface="News Cycle"/>
              </a:rPr>
              <a:t>): </a:t>
            </a:r>
            <a:r>
              <a:rPr lang="es-ES" sz="1200" i="1">
                <a:solidFill>
                  <a:schemeClr val="bg2"/>
                </a:solidFill>
                <a:latin typeface="News Cycle"/>
                <a:sym typeface="News Cycle"/>
              </a:rPr>
              <a:t>Necessite</a:t>
            </a:r>
            <a:r>
              <a:rPr lang="es-ES" sz="1200" b="1">
                <a:solidFill>
                  <a:schemeClr val="bg2"/>
                </a:solidFill>
                <a:latin typeface="News Cycle"/>
                <a:sym typeface="News Cycle"/>
              </a:rPr>
              <a:t> [oració principal]</a:t>
            </a:r>
            <a:r>
              <a:rPr lang="es-ES" sz="1200">
                <a:solidFill>
                  <a:schemeClr val="bg2"/>
                </a:solidFill>
                <a:latin typeface="News Cycle"/>
                <a:sym typeface="News Cycle"/>
              </a:rPr>
              <a:t> </a:t>
            </a:r>
            <a:r>
              <a:rPr lang="es-ES" sz="1200" i="1">
                <a:solidFill>
                  <a:schemeClr val="bg2"/>
                </a:solidFill>
                <a:latin typeface="News Cycle"/>
                <a:sym typeface="News Cycle"/>
              </a:rPr>
              <a:t>que m’ajudes </a:t>
            </a:r>
            <a:r>
              <a:rPr lang="es-ES" sz="1200" b="1">
                <a:solidFill>
                  <a:schemeClr val="bg2"/>
                </a:solidFill>
                <a:latin typeface="News Cycle"/>
                <a:sym typeface="News Cycle"/>
              </a:rPr>
              <a:t>[oració subordinada]</a:t>
            </a:r>
            <a:r>
              <a:rPr lang="es-ES" sz="1200" i="1">
                <a:solidFill>
                  <a:schemeClr val="bg2"/>
                </a:solidFill>
                <a:latin typeface="News Cycle"/>
                <a:sym typeface="News Cycle"/>
              </a:rPr>
              <a:t>.</a:t>
            </a:r>
            <a:endParaRPr lang="es-ES" sz="1200">
              <a:solidFill>
                <a:schemeClr val="bg2"/>
              </a:solidFill>
              <a:latin typeface="News Cycle"/>
              <a:sym typeface="News Cycle"/>
            </a:endParaRPr>
          </a:p>
        </p:txBody>
      </p:sp>
      <p:sp>
        <p:nvSpPr>
          <p:cNvPr id="12" name="Rectángulo 11">
            <a:extLst>
              <a:ext uri="{FF2B5EF4-FFF2-40B4-BE49-F238E27FC236}">
                <a16:creationId xmlns:a16="http://schemas.microsoft.com/office/drawing/2014/main" id="{172965E1-0BE7-451B-81BF-98C702EB8108}"/>
              </a:ext>
            </a:extLst>
          </p:cNvPr>
          <p:cNvSpPr/>
          <p:nvPr/>
        </p:nvSpPr>
        <p:spPr>
          <a:xfrm>
            <a:off x="301118" y="945218"/>
            <a:ext cx="1264446" cy="276999"/>
          </a:xfrm>
          <a:prstGeom prst="rect">
            <a:avLst/>
          </a:prstGeom>
        </p:spPr>
        <p:txBody>
          <a:bodyPr wrap="square">
            <a:spAutoFit/>
          </a:bodyPr>
          <a:lstStyle/>
          <a:p>
            <a:r>
              <a:rPr lang="es-ES" sz="1200">
                <a:solidFill>
                  <a:schemeClr val="dk1"/>
                </a:solidFill>
                <a:latin typeface="News Cycle"/>
                <a:sym typeface="News Cycle"/>
              </a:rPr>
              <a:t>Són les següents:</a:t>
            </a:r>
          </a:p>
        </p:txBody>
      </p:sp>
      <p:graphicFrame>
        <p:nvGraphicFramePr>
          <p:cNvPr id="2" name="Tabla 4">
            <a:extLst>
              <a:ext uri="{FF2B5EF4-FFF2-40B4-BE49-F238E27FC236}">
                <a16:creationId xmlns:a16="http://schemas.microsoft.com/office/drawing/2014/main" id="{5C0937DB-2827-4126-AA92-DEA783BF96AF}"/>
              </a:ext>
            </a:extLst>
          </p:cNvPr>
          <p:cNvGraphicFramePr>
            <a:graphicFrameLocks noGrp="1"/>
          </p:cNvGraphicFramePr>
          <p:nvPr>
            <p:extLst>
              <p:ext uri="{D42A27DB-BD31-4B8C-83A1-F6EECF244321}">
                <p14:modId xmlns:p14="http://schemas.microsoft.com/office/powerpoint/2010/main" val="1765684201"/>
              </p:ext>
            </p:extLst>
          </p:nvPr>
        </p:nvGraphicFramePr>
        <p:xfrm>
          <a:off x="342681" y="1201436"/>
          <a:ext cx="8621210" cy="2468880"/>
        </p:xfrm>
        <a:graphic>
          <a:graphicData uri="http://schemas.openxmlformats.org/drawingml/2006/table">
            <a:tbl>
              <a:tblPr firstCol="1" bandRow="1">
                <a:tableStyleId>{21E4AEA4-8DFA-4A89-87EB-49C32662AFE0}</a:tableStyleId>
              </a:tblPr>
              <a:tblGrid>
                <a:gridCol w="1056628">
                  <a:extLst>
                    <a:ext uri="{9D8B030D-6E8A-4147-A177-3AD203B41FA5}">
                      <a16:colId xmlns:a16="http://schemas.microsoft.com/office/drawing/2014/main" val="2648463243"/>
                    </a:ext>
                  </a:extLst>
                </a:gridCol>
                <a:gridCol w="3075709">
                  <a:extLst>
                    <a:ext uri="{9D8B030D-6E8A-4147-A177-3AD203B41FA5}">
                      <a16:colId xmlns:a16="http://schemas.microsoft.com/office/drawing/2014/main" val="1942510681"/>
                    </a:ext>
                  </a:extLst>
                </a:gridCol>
                <a:gridCol w="4488873">
                  <a:extLst>
                    <a:ext uri="{9D8B030D-6E8A-4147-A177-3AD203B41FA5}">
                      <a16:colId xmlns:a16="http://schemas.microsoft.com/office/drawing/2014/main" val="3057885513"/>
                    </a:ext>
                  </a:extLst>
                </a:gridCol>
              </a:tblGrid>
              <a:tr h="207726">
                <a:tc>
                  <a:txBody>
                    <a:bodyPr/>
                    <a:lstStyle/>
                    <a:p>
                      <a:r>
                        <a:rPr lang="es-ES" sz="1200">
                          <a:latin typeface="News Cycle" panose="020B0604020202020204" charset="2"/>
                        </a:rPr>
                        <a:t>Substantives</a:t>
                      </a:r>
                    </a:p>
                  </a:txBody>
                  <a:tcPr/>
                </a:tc>
                <a:tc>
                  <a:txBody>
                    <a:bodyPr/>
                    <a:lstStyle/>
                    <a:p>
                      <a:r>
                        <a:rPr lang="es-ES" sz="1200">
                          <a:latin typeface="News Cycle" panose="020B0604020202020204" charset="2"/>
                        </a:rPr>
                        <a:t>que, si</a:t>
                      </a:r>
                    </a:p>
                  </a:txBody>
                  <a:tcPr/>
                </a:tc>
                <a:tc>
                  <a:txBody>
                    <a:bodyPr/>
                    <a:lstStyle/>
                    <a:p>
                      <a:r>
                        <a:rPr lang="es-ES" sz="1200" b="0" i="1">
                          <a:solidFill>
                            <a:schemeClr val="bg2"/>
                          </a:solidFill>
                          <a:latin typeface="News Cycle" panose="020B0604020202020204" charset="2"/>
                        </a:rPr>
                        <a:t>He decidit </a:t>
                      </a:r>
                      <a:r>
                        <a:rPr lang="es-ES" sz="1200" b="1" i="1">
                          <a:solidFill>
                            <a:schemeClr val="bg2"/>
                          </a:solidFill>
                          <a:latin typeface="News Cycle" panose="020B0604020202020204" charset="2"/>
                        </a:rPr>
                        <a:t>que</a:t>
                      </a:r>
                      <a:r>
                        <a:rPr lang="es-ES" sz="1200" b="0" i="1">
                          <a:solidFill>
                            <a:schemeClr val="bg2"/>
                          </a:solidFill>
                          <a:latin typeface="News Cycle" panose="020B0604020202020204" charset="2"/>
                        </a:rPr>
                        <a:t> deixaré de fumar.</a:t>
                      </a:r>
                    </a:p>
                  </a:txBody>
                  <a:tcPr>
                    <a:noFill/>
                  </a:tcPr>
                </a:tc>
                <a:extLst>
                  <a:ext uri="{0D108BD9-81ED-4DB2-BD59-A6C34878D82A}">
                    <a16:rowId xmlns:a16="http://schemas.microsoft.com/office/drawing/2014/main" val="600394346"/>
                  </a:ext>
                </a:extLst>
              </a:tr>
              <a:tr h="207726">
                <a:tc>
                  <a:txBody>
                    <a:bodyPr/>
                    <a:lstStyle/>
                    <a:p>
                      <a:r>
                        <a:rPr lang="es-ES" sz="1200">
                          <a:latin typeface="News Cycle" panose="020B0604020202020204" charset="2"/>
                        </a:rPr>
                        <a:t>Temporals</a:t>
                      </a:r>
                    </a:p>
                  </a:txBody>
                  <a:tcPr/>
                </a:tc>
                <a:tc>
                  <a:txBody>
                    <a:bodyPr/>
                    <a:lstStyle/>
                    <a:p>
                      <a:r>
                        <a:rPr lang="es-ES" sz="1200">
                          <a:latin typeface="News Cycle" panose="020B0604020202020204" charset="2"/>
                        </a:rPr>
                        <a:t>quan, mentre, abans que, després que, des que...</a:t>
                      </a:r>
                    </a:p>
                  </a:txBody>
                  <a:tcPr/>
                </a:tc>
                <a:tc>
                  <a:txBody>
                    <a:bodyPr/>
                    <a:lstStyle/>
                    <a:p>
                      <a:r>
                        <a:rPr lang="es-ES" sz="1200" i="1">
                          <a:solidFill>
                            <a:schemeClr val="bg2"/>
                          </a:solidFill>
                          <a:latin typeface="News Cycle" panose="020B0604020202020204" charset="2"/>
                        </a:rPr>
                        <a:t>Hem eixit de clase </a:t>
                      </a:r>
                      <a:r>
                        <a:rPr lang="es-ES" sz="1200" b="1" i="1">
                          <a:solidFill>
                            <a:schemeClr val="bg2"/>
                          </a:solidFill>
                          <a:latin typeface="News Cycle" panose="020B0604020202020204" charset="2"/>
                        </a:rPr>
                        <a:t>quan</a:t>
                      </a:r>
                      <a:r>
                        <a:rPr lang="es-ES" sz="1200" b="0" i="1">
                          <a:solidFill>
                            <a:schemeClr val="bg2"/>
                          </a:solidFill>
                          <a:latin typeface="News Cycle" panose="020B0604020202020204" charset="2"/>
                        </a:rPr>
                        <a:t> ha sonat el timbre.</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130628707"/>
                  </a:ext>
                </a:extLst>
              </a:tr>
              <a:tr h="207726">
                <a:tc>
                  <a:txBody>
                    <a:bodyPr/>
                    <a:lstStyle/>
                    <a:p>
                      <a:r>
                        <a:rPr lang="es-ES" sz="1200">
                          <a:latin typeface="News Cycle" panose="020B0604020202020204" charset="2"/>
                        </a:rPr>
                        <a:t>Causals</a:t>
                      </a:r>
                    </a:p>
                  </a:txBody>
                  <a:tcPr/>
                </a:tc>
                <a:tc>
                  <a:txBody>
                    <a:bodyPr/>
                    <a:lstStyle/>
                    <a:p>
                      <a:r>
                        <a:rPr lang="es-ES" sz="1200">
                          <a:latin typeface="News Cycle" panose="020B0604020202020204" charset="2"/>
                        </a:rPr>
                        <a:t>perquè, ja que, atés que, com que...</a:t>
                      </a:r>
                    </a:p>
                  </a:txBody>
                  <a:tcPr/>
                </a:tc>
                <a:tc>
                  <a:txBody>
                    <a:bodyPr/>
                    <a:lstStyle/>
                    <a:p>
                      <a:r>
                        <a:rPr lang="es-ES" sz="1200" b="0" i="1">
                          <a:solidFill>
                            <a:schemeClr val="bg2"/>
                          </a:solidFill>
                          <a:latin typeface="News Cycle" panose="020B0604020202020204" charset="2"/>
                        </a:rPr>
                        <a:t>Estic trist </a:t>
                      </a:r>
                      <a:r>
                        <a:rPr lang="es-ES" sz="1200" b="1" i="1">
                          <a:solidFill>
                            <a:schemeClr val="bg2"/>
                          </a:solidFill>
                          <a:latin typeface="News Cycle" panose="020B0604020202020204" charset="2"/>
                        </a:rPr>
                        <a:t>perquè</a:t>
                      </a:r>
                      <a:r>
                        <a:rPr lang="es-ES" sz="1200" b="0" i="1">
                          <a:solidFill>
                            <a:schemeClr val="bg2"/>
                          </a:solidFill>
                          <a:latin typeface="News Cycle" panose="020B0604020202020204" charset="2"/>
                        </a:rPr>
                        <a:t> s’ha mort el meu gat.</a:t>
                      </a:r>
                    </a:p>
                  </a:txBody>
                  <a:tcPr>
                    <a:noFill/>
                  </a:tcPr>
                </a:tc>
                <a:extLst>
                  <a:ext uri="{0D108BD9-81ED-4DB2-BD59-A6C34878D82A}">
                    <a16:rowId xmlns:a16="http://schemas.microsoft.com/office/drawing/2014/main" val="27738612"/>
                  </a:ext>
                </a:extLst>
              </a:tr>
              <a:tr h="207726">
                <a:tc>
                  <a:txBody>
                    <a:bodyPr/>
                    <a:lstStyle/>
                    <a:p>
                      <a:r>
                        <a:rPr lang="es-ES" sz="1200">
                          <a:latin typeface="News Cycle" panose="020B0604020202020204" charset="2"/>
                        </a:rPr>
                        <a:t>Finals</a:t>
                      </a:r>
                    </a:p>
                  </a:txBody>
                  <a:tcPr/>
                </a:tc>
                <a:tc>
                  <a:txBody>
                    <a:bodyPr/>
                    <a:lstStyle/>
                    <a:p>
                      <a:r>
                        <a:rPr lang="es-ES" sz="1200">
                          <a:latin typeface="News Cycle" panose="020B0604020202020204" charset="2"/>
                        </a:rPr>
                        <a:t>a fi que, perquè, per tal que...</a:t>
                      </a:r>
                    </a:p>
                  </a:txBody>
                  <a:tcPr/>
                </a:tc>
                <a:tc>
                  <a:txBody>
                    <a:bodyPr/>
                    <a:lstStyle/>
                    <a:p>
                      <a:r>
                        <a:rPr lang="es-ES" sz="1200" i="1">
                          <a:solidFill>
                            <a:schemeClr val="bg2"/>
                          </a:solidFill>
                          <a:latin typeface="News Cycle" panose="020B0604020202020204" charset="2"/>
                        </a:rPr>
                        <a:t>T’ensenye aquest truc de màgia </a:t>
                      </a:r>
                      <a:r>
                        <a:rPr lang="es-ES" sz="1200" b="1" i="1">
                          <a:solidFill>
                            <a:schemeClr val="bg2"/>
                          </a:solidFill>
                          <a:latin typeface="News Cycle" panose="020B0604020202020204" charset="2"/>
                        </a:rPr>
                        <a:t>per tal que</a:t>
                      </a:r>
                      <a:r>
                        <a:rPr lang="es-ES" sz="1200" b="0" i="1">
                          <a:solidFill>
                            <a:schemeClr val="bg2"/>
                          </a:solidFill>
                          <a:latin typeface="News Cycle" panose="020B0604020202020204" charset="2"/>
                        </a:rPr>
                        <a:t> el practiques.</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3796369353"/>
                  </a:ext>
                </a:extLst>
              </a:tr>
              <a:tr h="207726">
                <a:tc>
                  <a:txBody>
                    <a:bodyPr/>
                    <a:lstStyle/>
                    <a:p>
                      <a:r>
                        <a:rPr lang="es-ES" sz="1200">
                          <a:latin typeface="News Cycle" panose="020B0604020202020204" charset="2"/>
                        </a:rPr>
                        <a:t>Condicionals</a:t>
                      </a:r>
                    </a:p>
                  </a:txBody>
                  <a:tcPr/>
                </a:tc>
                <a:tc>
                  <a:txBody>
                    <a:bodyPr/>
                    <a:lstStyle/>
                    <a:p>
                      <a:r>
                        <a:rPr lang="es-ES" sz="1200">
                          <a:latin typeface="News Cycle" panose="020B0604020202020204" charset="2"/>
                        </a:rPr>
                        <a:t>si, en cas que, només que, posat que, si de cas...</a:t>
                      </a:r>
                    </a:p>
                  </a:txBody>
                  <a:tcPr/>
                </a:tc>
                <a:tc>
                  <a:txBody>
                    <a:bodyPr/>
                    <a:lstStyle/>
                    <a:p>
                      <a:r>
                        <a:rPr lang="es-ES" sz="1200" i="1">
                          <a:solidFill>
                            <a:schemeClr val="bg2"/>
                          </a:solidFill>
                          <a:latin typeface="News Cycle" panose="020B0604020202020204" charset="2"/>
                        </a:rPr>
                        <a:t>Viatjaria al Japó </a:t>
                      </a:r>
                      <a:r>
                        <a:rPr lang="es-ES" sz="1200" b="1" i="1">
                          <a:solidFill>
                            <a:schemeClr val="bg2"/>
                          </a:solidFill>
                          <a:latin typeface="News Cycle" panose="020B0604020202020204" charset="2"/>
                        </a:rPr>
                        <a:t>si</a:t>
                      </a:r>
                      <a:r>
                        <a:rPr lang="es-ES" sz="1200" b="0" i="1">
                          <a:solidFill>
                            <a:schemeClr val="bg2"/>
                          </a:solidFill>
                          <a:latin typeface="News Cycle" panose="020B0604020202020204" charset="2"/>
                        </a:rPr>
                        <a:t> tinguera diners.</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3691619347"/>
                  </a:ext>
                </a:extLst>
              </a:tr>
              <a:tr h="207726">
                <a:tc>
                  <a:txBody>
                    <a:bodyPr/>
                    <a:lstStyle/>
                    <a:p>
                      <a:r>
                        <a:rPr lang="es-ES" sz="1200">
                          <a:latin typeface="News Cycle" panose="020B0604020202020204" charset="2"/>
                        </a:rPr>
                        <a:t>Modals</a:t>
                      </a:r>
                    </a:p>
                  </a:txBody>
                  <a:tcPr/>
                </a:tc>
                <a:tc>
                  <a:txBody>
                    <a:bodyPr/>
                    <a:lstStyle/>
                    <a:p>
                      <a:r>
                        <a:rPr lang="es-ES" sz="1200">
                          <a:latin typeface="News Cycle" panose="020B0604020202020204" charset="2"/>
                        </a:rPr>
                        <a:t>com, així com, com si, segons com, tant com...</a:t>
                      </a:r>
                    </a:p>
                  </a:txBody>
                  <a:tcPr/>
                </a:tc>
                <a:tc>
                  <a:txBody>
                    <a:bodyPr/>
                    <a:lstStyle/>
                    <a:p>
                      <a:r>
                        <a:rPr lang="es-ES" sz="1200" i="1">
                          <a:solidFill>
                            <a:schemeClr val="bg2"/>
                          </a:solidFill>
                          <a:latin typeface="News Cycle" panose="020B0604020202020204" charset="2"/>
                        </a:rPr>
                        <a:t>Connecta el portátil </a:t>
                      </a:r>
                      <a:r>
                        <a:rPr lang="es-ES" sz="1200" b="1" i="1">
                          <a:solidFill>
                            <a:schemeClr val="bg2"/>
                          </a:solidFill>
                          <a:latin typeface="News Cycle" panose="020B0604020202020204" charset="2"/>
                        </a:rPr>
                        <a:t>com</a:t>
                      </a:r>
                      <a:r>
                        <a:rPr lang="es-ES" sz="1200" b="0" i="1">
                          <a:solidFill>
                            <a:schemeClr val="bg2"/>
                          </a:solidFill>
                          <a:latin typeface="News Cycle" panose="020B0604020202020204" charset="2"/>
                        </a:rPr>
                        <a:t> indiquen les instruccions.</a:t>
                      </a:r>
                      <a:endParaRPr lang="es-ES" sz="1200" i="1">
                        <a:solidFill>
                          <a:schemeClr val="bg2"/>
                        </a:solidFill>
                        <a:latin typeface="News Cycle" panose="020B0604020202020204" charset="2"/>
                      </a:endParaRPr>
                    </a:p>
                  </a:txBody>
                  <a:tcPr>
                    <a:noFill/>
                  </a:tcPr>
                </a:tc>
                <a:extLst>
                  <a:ext uri="{0D108BD9-81ED-4DB2-BD59-A6C34878D82A}">
                    <a16:rowId xmlns:a16="http://schemas.microsoft.com/office/drawing/2014/main" val="684456556"/>
                  </a:ext>
                </a:extLst>
              </a:tr>
              <a:tr h="207726">
                <a:tc>
                  <a:txBody>
                    <a:bodyPr/>
                    <a:lstStyle/>
                    <a:p>
                      <a:r>
                        <a:rPr lang="es-ES" sz="1200">
                          <a:latin typeface="News Cycle" panose="020B0604020202020204" charset="2"/>
                        </a:rPr>
                        <a:t>Comparatives</a:t>
                      </a:r>
                    </a:p>
                  </a:txBody>
                  <a:tcPr/>
                </a:tc>
                <a:tc>
                  <a:txBody>
                    <a:bodyPr/>
                    <a:lstStyle/>
                    <a:p>
                      <a:r>
                        <a:rPr lang="es-ES" sz="1200">
                          <a:latin typeface="News Cycle" panose="020B0604020202020204" charset="2"/>
                        </a:rPr>
                        <a:t>tan... com, tant... com, més... que, menys... que...</a:t>
                      </a:r>
                    </a:p>
                  </a:txBody>
                  <a:tcPr/>
                </a:tc>
                <a:tc>
                  <a:txBody>
                    <a:bodyPr/>
                    <a:lstStyle/>
                    <a:p>
                      <a:r>
                        <a:rPr lang="es-ES" sz="1200" b="0" i="1">
                          <a:solidFill>
                            <a:schemeClr val="bg2"/>
                          </a:solidFill>
                          <a:latin typeface="News Cycle" panose="020B0604020202020204" charset="2"/>
                        </a:rPr>
                        <a:t>Arribarem a la meta </a:t>
                      </a:r>
                      <a:r>
                        <a:rPr lang="es-ES" sz="1200" b="1" i="1">
                          <a:solidFill>
                            <a:schemeClr val="bg2"/>
                          </a:solidFill>
                          <a:latin typeface="News Cycle" panose="020B0604020202020204" charset="2"/>
                        </a:rPr>
                        <a:t>tan</a:t>
                      </a:r>
                      <a:r>
                        <a:rPr lang="es-ES" sz="1200" b="0" i="1">
                          <a:solidFill>
                            <a:schemeClr val="bg2"/>
                          </a:solidFill>
                          <a:latin typeface="News Cycle" panose="020B0604020202020204" charset="2"/>
                        </a:rPr>
                        <a:t> promte </a:t>
                      </a:r>
                      <a:r>
                        <a:rPr lang="es-ES" sz="1200" b="1" i="1">
                          <a:solidFill>
                            <a:schemeClr val="bg2"/>
                          </a:solidFill>
                          <a:latin typeface="News Cycle" panose="020B0604020202020204" charset="2"/>
                        </a:rPr>
                        <a:t>com</a:t>
                      </a:r>
                      <a:r>
                        <a:rPr lang="es-ES" sz="1200" b="0" i="1">
                          <a:solidFill>
                            <a:schemeClr val="bg2"/>
                          </a:solidFill>
                          <a:latin typeface="News Cycle" panose="020B0604020202020204" charset="2"/>
                        </a:rPr>
                        <a:t> puguem.</a:t>
                      </a:r>
                    </a:p>
                  </a:txBody>
                  <a:tcPr>
                    <a:noFill/>
                  </a:tcPr>
                </a:tc>
                <a:extLst>
                  <a:ext uri="{0D108BD9-81ED-4DB2-BD59-A6C34878D82A}">
                    <a16:rowId xmlns:a16="http://schemas.microsoft.com/office/drawing/2014/main" val="975550936"/>
                  </a:ext>
                </a:extLst>
              </a:tr>
              <a:tr h="207726">
                <a:tc>
                  <a:txBody>
                    <a:bodyPr/>
                    <a:lstStyle/>
                    <a:p>
                      <a:r>
                        <a:rPr lang="es-ES" sz="1200">
                          <a:latin typeface="News Cycle" panose="020B0604020202020204" charset="2"/>
                        </a:rPr>
                        <a:t>Consecutives</a:t>
                      </a:r>
                    </a:p>
                  </a:txBody>
                  <a:tcPr/>
                </a:tc>
                <a:tc>
                  <a:txBody>
                    <a:bodyPr/>
                    <a:lstStyle/>
                    <a:p>
                      <a:r>
                        <a:rPr lang="es-ES" sz="1200">
                          <a:latin typeface="News Cycle" panose="020B0604020202020204" charset="2"/>
                        </a:rPr>
                        <a:t>que, tant... que, de manera que, talment que...</a:t>
                      </a:r>
                    </a:p>
                  </a:txBody>
                  <a:tcPr/>
                </a:tc>
                <a:tc>
                  <a:txBody>
                    <a:bodyPr/>
                    <a:lstStyle/>
                    <a:p>
                      <a:r>
                        <a:rPr lang="es-ES" sz="1200" b="0" i="1">
                          <a:solidFill>
                            <a:schemeClr val="bg2"/>
                          </a:solidFill>
                          <a:latin typeface="News Cycle" panose="020B0604020202020204" charset="2"/>
                        </a:rPr>
                        <a:t>Hem cantat </a:t>
                      </a:r>
                      <a:r>
                        <a:rPr lang="es-ES" sz="1200" b="1" i="1">
                          <a:solidFill>
                            <a:schemeClr val="bg2"/>
                          </a:solidFill>
                          <a:latin typeface="News Cycle" panose="020B0604020202020204" charset="2"/>
                        </a:rPr>
                        <a:t>tan</a:t>
                      </a:r>
                      <a:r>
                        <a:rPr lang="es-ES" sz="1200" b="0" i="1">
                          <a:solidFill>
                            <a:schemeClr val="bg2"/>
                          </a:solidFill>
                          <a:latin typeface="News Cycle" panose="020B0604020202020204" charset="2"/>
                        </a:rPr>
                        <a:t> fort </a:t>
                      </a:r>
                      <a:r>
                        <a:rPr lang="es-ES" sz="1200" b="1" i="1">
                          <a:solidFill>
                            <a:schemeClr val="bg2"/>
                          </a:solidFill>
                          <a:latin typeface="News Cycle" panose="020B0604020202020204" charset="2"/>
                        </a:rPr>
                        <a:t>que</a:t>
                      </a:r>
                      <a:r>
                        <a:rPr lang="es-ES" sz="1200" b="0" i="1">
                          <a:solidFill>
                            <a:schemeClr val="bg2"/>
                          </a:solidFill>
                          <a:latin typeface="News Cycle" panose="020B0604020202020204" charset="2"/>
                        </a:rPr>
                        <a:t> ara estem afònics.</a:t>
                      </a:r>
                    </a:p>
                  </a:txBody>
                  <a:tcPr>
                    <a:noFill/>
                  </a:tcPr>
                </a:tc>
                <a:extLst>
                  <a:ext uri="{0D108BD9-81ED-4DB2-BD59-A6C34878D82A}">
                    <a16:rowId xmlns:a16="http://schemas.microsoft.com/office/drawing/2014/main" val="1107864119"/>
                  </a:ext>
                </a:extLst>
              </a:tr>
              <a:tr h="207726">
                <a:tc>
                  <a:txBody>
                    <a:bodyPr/>
                    <a:lstStyle/>
                    <a:p>
                      <a:r>
                        <a:rPr lang="es-ES" sz="1200">
                          <a:latin typeface="News Cycle" panose="020B0604020202020204" charset="2"/>
                        </a:rPr>
                        <a:t>Concessives</a:t>
                      </a:r>
                    </a:p>
                  </a:txBody>
                  <a:tcPr/>
                </a:tc>
                <a:tc>
                  <a:txBody>
                    <a:bodyPr/>
                    <a:lstStyle/>
                    <a:p>
                      <a:r>
                        <a:rPr lang="es-ES" sz="1200">
                          <a:latin typeface="News Cycle" panose="020B0604020202020204" charset="2"/>
                        </a:rPr>
                        <a:t>a pesar que, encara que, malgrat que...</a:t>
                      </a:r>
                    </a:p>
                  </a:txBody>
                  <a:tcPr/>
                </a:tc>
                <a:tc>
                  <a:txBody>
                    <a:bodyPr/>
                    <a:lstStyle/>
                    <a:p>
                      <a:r>
                        <a:rPr lang="es-ES" sz="1200" b="0" i="1">
                          <a:solidFill>
                            <a:schemeClr val="bg2"/>
                          </a:solidFill>
                          <a:latin typeface="News Cycle" panose="020B0604020202020204" charset="2"/>
                        </a:rPr>
                        <a:t>T’estime </a:t>
                      </a:r>
                      <a:r>
                        <a:rPr lang="es-ES" sz="1200" b="1" i="1">
                          <a:solidFill>
                            <a:schemeClr val="bg2"/>
                          </a:solidFill>
                          <a:latin typeface="News Cycle" panose="020B0604020202020204" charset="2"/>
                        </a:rPr>
                        <a:t>encara que</a:t>
                      </a:r>
                      <a:r>
                        <a:rPr lang="es-ES" sz="1200" b="0" i="1">
                          <a:solidFill>
                            <a:schemeClr val="bg2"/>
                          </a:solidFill>
                          <a:latin typeface="News Cycle" panose="020B0604020202020204" charset="2"/>
                        </a:rPr>
                        <a:t> sigues tan abstracte.                </a:t>
                      </a:r>
                    </a:p>
                  </a:txBody>
                  <a:tcPr>
                    <a:noFill/>
                  </a:tcPr>
                </a:tc>
                <a:extLst>
                  <a:ext uri="{0D108BD9-81ED-4DB2-BD59-A6C34878D82A}">
                    <a16:rowId xmlns:a16="http://schemas.microsoft.com/office/drawing/2014/main" val="3609239552"/>
                  </a:ext>
                </a:extLst>
              </a:tr>
            </a:tbl>
          </a:graphicData>
        </a:graphic>
      </p:graphicFrame>
      <p:sp>
        <p:nvSpPr>
          <p:cNvPr id="13" name="Google Shape;136;p13">
            <a:extLst>
              <a:ext uri="{FF2B5EF4-FFF2-40B4-BE49-F238E27FC236}">
                <a16:creationId xmlns:a16="http://schemas.microsoft.com/office/drawing/2014/main" id="{0F936EB0-8387-4408-852E-DC3716F33CD8}"/>
              </a:ext>
            </a:extLst>
          </p:cNvPr>
          <p:cNvSpPr txBox="1">
            <a:spLocks/>
          </p:cNvSpPr>
          <p:nvPr/>
        </p:nvSpPr>
        <p:spPr>
          <a:xfrm>
            <a:off x="237740" y="3801982"/>
            <a:ext cx="740545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1pPr>
            <a:lvl2pPr marR="0" lvl="1"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2pPr>
            <a:lvl3pPr marR="0" lvl="2"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3pPr>
            <a:lvl4pPr marR="0" lvl="3"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4pPr>
            <a:lvl5pPr marR="0" lvl="4"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5pPr>
            <a:lvl6pPr marR="0" lvl="5"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6pPr>
            <a:lvl7pPr marR="0" lvl="6"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7pPr>
            <a:lvl8pPr marR="0" lvl="7"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8pPr>
            <a:lvl9pPr marR="0" lvl="8" algn="l" rtl="0">
              <a:lnSpc>
                <a:spcPct val="90000"/>
              </a:lnSpc>
              <a:spcBef>
                <a:spcPts val="0"/>
              </a:spcBef>
              <a:spcAft>
                <a:spcPts val="0"/>
              </a:spcAft>
              <a:buClr>
                <a:schemeClr val="accent1"/>
              </a:buClr>
              <a:buSzPts val="3200"/>
              <a:buFont typeface="Oswald"/>
              <a:buNone/>
              <a:defRPr sz="3200" b="0" i="0" u="none" strike="noStrike" cap="none">
                <a:solidFill>
                  <a:schemeClr val="accent1"/>
                </a:solidFill>
                <a:latin typeface="Oswald"/>
                <a:ea typeface="Oswald"/>
                <a:cs typeface="Oswald"/>
                <a:sym typeface="Oswald"/>
              </a:defRPr>
            </a:lvl9pPr>
          </a:lstStyle>
          <a:p>
            <a:r>
              <a:rPr lang="es-ES" sz="2400" u="sng">
                <a:solidFill>
                  <a:schemeClr val="accent2"/>
                </a:solidFill>
              </a:rPr>
              <a:t>TIPUS D’ORACIONS SUBORDINADES</a:t>
            </a:r>
          </a:p>
        </p:txBody>
      </p:sp>
      <p:sp>
        <p:nvSpPr>
          <p:cNvPr id="14" name="Rectángulo 13">
            <a:extLst>
              <a:ext uri="{FF2B5EF4-FFF2-40B4-BE49-F238E27FC236}">
                <a16:creationId xmlns:a16="http://schemas.microsoft.com/office/drawing/2014/main" id="{F1D058AD-325B-4ECD-AC0E-DCB4D84A8753}"/>
              </a:ext>
            </a:extLst>
          </p:cNvPr>
          <p:cNvSpPr/>
          <p:nvPr/>
        </p:nvSpPr>
        <p:spPr>
          <a:xfrm>
            <a:off x="387927" y="4201211"/>
            <a:ext cx="5313218" cy="276999"/>
          </a:xfrm>
          <a:prstGeom prst="rect">
            <a:avLst/>
          </a:prstGeom>
        </p:spPr>
        <p:txBody>
          <a:bodyPr wrap="square">
            <a:spAutoFit/>
          </a:bodyPr>
          <a:lstStyle/>
          <a:p>
            <a:pPr marL="171450" indent="-171450">
              <a:buClr>
                <a:schemeClr val="accent2"/>
              </a:buClr>
              <a:buFont typeface="Arial" panose="020B0604020202020204" pitchFamily="34" charset="0"/>
              <a:buChar char="•"/>
            </a:pPr>
            <a:r>
              <a:rPr lang="es-ES" sz="1200">
                <a:solidFill>
                  <a:schemeClr val="dk1"/>
                </a:solidFill>
                <a:latin typeface="News Cycle"/>
                <a:sym typeface="News Cycle"/>
              </a:rPr>
              <a:t>Oració coordinada + </a:t>
            </a:r>
            <a:r>
              <a:rPr lang="es-ES" sz="1200" u="sng">
                <a:solidFill>
                  <a:schemeClr val="dk1"/>
                </a:solidFill>
                <a:latin typeface="News Cycle"/>
                <a:sym typeface="News Cycle"/>
              </a:rPr>
              <a:t>tipus de conjunció subordinada</a:t>
            </a:r>
            <a:r>
              <a:rPr lang="es-ES" sz="1200">
                <a:solidFill>
                  <a:schemeClr val="dk1"/>
                </a:solidFill>
                <a:latin typeface="News Cycle"/>
                <a:sym typeface="News Cycle"/>
              </a:rPr>
              <a:t> + </a:t>
            </a:r>
            <a:r>
              <a:rPr lang="es-ES" sz="1200" u="sng">
                <a:solidFill>
                  <a:schemeClr val="dk1"/>
                </a:solidFill>
                <a:latin typeface="News Cycle"/>
                <a:sym typeface="News Cycle"/>
              </a:rPr>
              <a:t>complement que fa la funció</a:t>
            </a:r>
            <a:r>
              <a:rPr lang="es-ES" sz="1200">
                <a:solidFill>
                  <a:schemeClr val="dk1"/>
                </a:solidFill>
                <a:latin typeface="News Cycle"/>
                <a:sym typeface="News Cycle"/>
              </a:rPr>
              <a:t>.</a:t>
            </a:r>
            <a:endParaRPr lang="es-ES" sz="1200">
              <a:solidFill>
                <a:schemeClr val="bg2"/>
              </a:solidFill>
              <a:latin typeface="News Cycle"/>
              <a:sym typeface="News Cycle"/>
            </a:endParaRPr>
          </a:p>
        </p:txBody>
      </p:sp>
    </p:spTree>
    <p:extLst>
      <p:ext uri="{BB962C8B-B14F-4D97-AF65-F5344CB8AC3E}">
        <p14:creationId xmlns:p14="http://schemas.microsoft.com/office/powerpoint/2010/main" val="365197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13"/>
          <p:cNvSpPr txBox="1">
            <a:spLocks noGrp="1"/>
          </p:cNvSpPr>
          <p:nvPr>
            <p:ph type="title"/>
          </p:nvPr>
        </p:nvSpPr>
        <p:spPr>
          <a:xfrm>
            <a:off x="251595" y="248891"/>
            <a:ext cx="8684587"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a:t>LES LLETRES QUE REPRESENTEN LA ESSE SONORA</a:t>
            </a:r>
            <a:endParaRPr sz="3600"/>
          </a:p>
        </p:txBody>
      </p:sp>
      <p:graphicFrame>
        <p:nvGraphicFramePr>
          <p:cNvPr id="5" name="Tabla 5">
            <a:extLst>
              <a:ext uri="{FF2B5EF4-FFF2-40B4-BE49-F238E27FC236}">
                <a16:creationId xmlns:a16="http://schemas.microsoft.com/office/drawing/2014/main" id="{88663CA7-C0EB-4E48-A6DF-DA764470344E}"/>
              </a:ext>
            </a:extLst>
          </p:cNvPr>
          <p:cNvGraphicFramePr>
            <a:graphicFrameLocks noGrp="1"/>
          </p:cNvGraphicFramePr>
          <p:nvPr>
            <p:extLst>
              <p:ext uri="{D42A27DB-BD31-4B8C-83A1-F6EECF244321}">
                <p14:modId xmlns:p14="http://schemas.microsoft.com/office/powerpoint/2010/main" val="336438446"/>
              </p:ext>
            </p:extLst>
          </p:nvPr>
        </p:nvGraphicFramePr>
        <p:xfrm>
          <a:off x="1902642" y="633373"/>
          <a:ext cx="5167745" cy="2011680"/>
        </p:xfrm>
        <a:graphic>
          <a:graphicData uri="http://schemas.openxmlformats.org/drawingml/2006/table">
            <a:tbl>
              <a:tblPr firstRow="1" bandRow="1">
                <a:tableStyleId>{72833802-FEF1-4C79-8D5D-14CF1EAF98D9}</a:tableStyleId>
              </a:tblPr>
              <a:tblGrid>
                <a:gridCol w="2182091">
                  <a:extLst>
                    <a:ext uri="{9D8B030D-6E8A-4147-A177-3AD203B41FA5}">
                      <a16:colId xmlns:a16="http://schemas.microsoft.com/office/drawing/2014/main" val="3696787383"/>
                    </a:ext>
                  </a:extLst>
                </a:gridCol>
                <a:gridCol w="2985654">
                  <a:extLst>
                    <a:ext uri="{9D8B030D-6E8A-4147-A177-3AD203B41FA5}">
                      <a16:colId xmlns:a16="http://schemas.microsoft.com/office/drawing/2014/main" val="3183348627"/>
                    </a:ext>
                  </a:extLst>
                </a:gridCol>
              </a:tblGrid>
              <a:tr h="0">
                <a:tc gridSpan="2">
                  <a:txBody>
                    <a:bodyPr/>
                    <a:lstStyle/>
                    <a:p>
                      <a:pPr algn="ctr"/>
                      <a:r>
                        <a:rPr lang="es-ES" sz="1200">
                          <a:latin typeface="News Cycle" panose="020B0604020202020204" charset="2"/>
                        </a:rPr>
                        <a:t>ESSE SONORA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s-ES"/>
                    </a:p>
                  </a:txBody>
                  <a:tcPr/>
                </a:tc>
                <a:extLst>
                  <a:ext uri="{0D108BD9-81ED-4DB2-BD59-A6C34878D82A}">
                    <a16:rowId xmlns:a16="http://schemas.microsoft.com/office/drawing/2014/main" val="4007239217"/>
                  </a:ext>
                </a:extLst>
              </a:tr>
              <a:tr h="0">
                <a:tc>
                  <a:txBody>
                    <a:bodyPr/>
                    <a:lstStyle/>
                    <a:p>
                      <a:r>
                        <a:rPr lang="es-ES" sz="1200" b="1" i="0" u="sng">
                          <a:latin typeface="News Cycle" panose="020B0604020202020204" charset="2"/>
                        </a:rPr>
                        <a:t>Z</a:t>
                      </a:r>
                    </a:p>
                  </a:txBody>
                  <a:tcPr>
                    <a:lnL w="12700" cap="flat" cmpd="sng" algn="ctr">
                      <a:solidFill>
                        <a:schemeClr val="accent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s-ES" sz="1200" b="1" i="0" u="sng">
                          <a:latin typeface="News Cycle" panose="020B0604020202020204" charset="2"/>
                        </a:rPr>
                        <a:t>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180918237"/>
                  </a:ext>
                </a:extLst>
              </a:tr>
              <a:tr h="0">
                <a:tc>
                  <a:txBody>
                    <a:bodyPr/>
                    <a:lstStyle/>
                    <a:p>
                      <a:pPr marL="171450" indent="-171450">
                        <a:buClr>
                          <a:schemeClr val="accent1"/>
                        </a:buClr>
                        <a:buFont typeface="Arial" panose="020B0604020202020204" pitchFamily="34" charset="0"/>
                        <a:buChar char="•"/>
                      </a:pPr>
                      <a:r>
                        <a:rPr lang="es-ES" sz="1200">
                          <a:latin typeface="News Cycle" panose="020B0604020202020204" charset="2"/>
                        </a:rPr>
                        <a:t>principi paraula</a:t>
                      </a:r>
                    </a:p>
                    <a:p>
                      <a:pPr marL="171450" indent="-171450">
                        <a:buClr>
                          <a:schemeClr val="accent1"/>
                        </a:buClr>
                        <a:buFont typeface="Arial" panose="020B0604020202020204" pitchFamily="34" charset="0"/>
                        <a:buChar char="•"/>
                      </a:pPr>
                      <a:r>
                        <a:rPr lang="es-ES" sz="1200">
                          <a:latin typeface="News Cycle" panose="020B0604020202020204" charset="2"/>
                        </a:rPr>
                        <a:t>darrere consonant</a:t>
                      </a:r>
                    </a:p>
                    <a:p>
                      <a:pPr marL="171450" indent="-171450">
                        <a:buClr>
                          <a:schemeClr val="accent1"/>
                        </a:buClr>
                        <a:buFont typeface="Arial" panose="020B0604020202020204" pitchFamily="34" charset="0"/>
                        <a:buChar char="•"/>
                      </a:pPr>
                      <a:r>
                        <a:rPr lang="es-ES" sz="1200">
                          <a:latin typeface="News Cycle" panose="020B0604020202020204" charset="2"/>
                        </a:rPr>
                        <a:t>compostos rizo-</a:t>
                      </a:r>
                    </a:p>
                    <a:p>
                      <a:pPr marL="171450" indent="-171450">
                        <a:buClr>
                          <a:schemeClr val="accent1"/>
                        </a:buClr>
                        <a:buFont typeface="Arial" panose="020B0604020202020204" pitchFamily="34" charset="0"/>
                        <a:buChar char="•"/>
                      </a:pPr>
                      <a:r>
                        <a:rPr lang="es-ES" sz="1200">
                          <a:latin typeface="News Cycle" panose="020B0604020202020204" charset="2"/>
                        </a:rPr>
                        <a:t>compostos esquizo-</a:t>
                      </a:r>
                    </a:p>
                  </a:txBody>
                  <a:tcPr>
                    <a:lnL w="12700"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Clr>
                          <a:schemeClr val="accent1"/>
                        </a:buClr>
                        <a:buFont typeface="Arial" panose="020B0604020202020204" pitchFamily="34" charset="0"/>
                        <a:buChar char="•"/>
                      </a:pPr>
                      <a:r>
                        <a:rPr lang="es-ES" sz="1200">
                          <a:latin typeface="News Cycle" panose="020B0604020202020204" charset="2"/>
                        </a:rPr>
                        <a:t>entre vocals</a:t>
                      </a:r>
                    </a:p>
                    <a:p>
                      <a:pPr marL="171450" indent="-171450">
                        <a:buClr>
                          <a:schemeClr val="accent1"/>
                        </a:buClr>
                        <a:buFont typeface="Arial" panose="020B0604020202020204" pitchFamily="34" charset="0"/>
                        <a:buChar char="•"/>
                      </a:pPr>
                      <a:r>
                        <a:rPr lang="es-ES" sz="1200">
                          <a:latin typeface="News Cycle" panose="020B0604020202020204" charset="2"/>
                        </a:rPr>
                        <a:t>gentilicis</a:t>
                      </a:r>
                    </a:p>
                    <a:p>
                      <a:pPr marL="171450" indent="-171450">
                        <a:buClr>
                          <a:schemeClr val="accent1"/>
                        </a:buClr>
                        <a:buFont typeface="Arial" panose="020B0604020202020204" pitchFamily="34" charset="0"/>
                        <a:buChar char="•"/>
                      </a:pPr>
                      <a:r>
                        <a:rPr lang="es-ES" sz="1200">
                          <a:latin typeface="News Cycle" panose="020B0604020202020204" charset="2"/>
                        </a:rPr>
                        <a:t>compostos de fons/dins/trans</a:t>
                      </a:r>
                    </a:p>
                    <a:p>
                      <a:pPr marL="171450" indent="-171450">
                        <a:buClr>
                          <a:schemeClr val="accent1"/>
                        </a:buClr>
                        <a:buFont typeface="Arial" panose="020B0604020202020204" pitchFamily="34" charset="0"/>
                        <a:buChar char="•"/>
                      </a:pPr>
                      <a:r>
                        <a:rPr lang="es-ES" sz="1200">
                          <a:latin typeface="News Cycle" panose="020B0604020202020204" charset="2"/>
                        </a:rPr>
                        <a:t>adjectius femenins acabats en /-ós/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6985232"/>
                  </a:ext>
                </a:extLst>
              </a:tr>
              <a:tr h="0">
                <a:tc>
                  <a:txBody>
                    <a:bodyPr/>
                    <a:lstStyle/>
                    <a:p>
                      <a:r>
                        <a:rPr lang="es-ES" sz="1200" b="1">
                          <a:latin typeface="News Cycle" panose="020B0604020202020204" charset="2"/>
                        </a:rPr>
                        <a:t>EXCEPCIONS:</a:t>
                      </a:r>
                    </a:p>
                    <a:p>
                      <a:r>
                        <a:rPr lang="es-ES" sz="1200" b="0">
                          <a:latin typeface="News Cycle" panose="020B0604020202020204" charset="2"/>
                        </a:rPr>
                        <a:t>trapezi, amazona, ozó, trapezista, bizantí, ozó, nazisme, Ezequiel...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1">
                          <a:latin typeface="News Cycle" panose="020B0604020202020204" charset="2"/>
                        </a:rPr>
                        <a:t>EXCEPCIONS:</a:t>
                      </a:r>
                    </a:p>
                    <a:p>
                      <a:r>
                        <a:rPr lang="es-ES" sz="1200" b="0">
                          <a:latin typeface="News Cycle" panose="020B0604020202020204" charset="2"/>
                        </a:rPr>
                        <a:t>enfonsar, endinsar, trànsit, transistor, transigir, abadessa...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5273661"/>
                  </a:ext>
                </a:extLst>
              </a:tr>
            </a:tbl>
          </a:graphicData>
        </a:graphic>
      </p:graphicFrame>
      <p:graphicFrame>
        <p:nvGraphicFramePr>
          <p:cNvPr id="4" name="Tabla 5">
            <a:extLst>
              <a:ext uri="{FF2B5EF4-FFF2-40B4-BE49-F238E27FC236}">
                <a16:creationId xmlns:a16="http://schemas.microsoft.com/office/drawing/2014/main" id="{80FD99C6-F1FD-406C-B745-21B66DA7BC62}"/>
              </a:ext>
            </a:extLst>
          </p:cNvPr>
          <p:cNvGraphicFramePr>
            <a:graphicFrameLocks noGrp="1"/>
          </p:cNvGraphicFramePr>
          <p:nvPr>
            <p:extLst>
              <p:ext uri="{D42A27DB-BD31-4B8C-83A1-F6EECF244321}">
                <p14:modId xmlns:p14="http://schemas.microsoft.com/office/powerpoint/2010/main" val="933579149"/>
              </p:ext>
            </p:extLst>
          </p:nvPr>
        </p:nvGraphicFramePr>
        <p:xfrm>
          <a:off x="521758" y="2762488"/>
          <a:ext cx="7929512" cy="2011680"/>
        </p:xfrm>
        <a:graphic>
          <a:graphicData uri="http://schemas.openxmlformats.org/drawingml/2006/table">
            <a:tbl>
              <a:tblPr firstRow="1" bandRow="1">
                <a:tableStyleId>{72833802-FEF1-4C79-8D5D-14CF1EAF98D9}</a:tableStyleId>
              </a:tblPr>
              <a:tblGrid>
                <a:gridCol w="1553357">
                  <a:extLst>
                    <a:ext uri="{9D8B030D-6E8A-4147-A177-3AD203B41FA5}">
                      <a16:colId xmlns:a16="http://schemas.microsoft.com/office/drawing/2014/main" val="3696787383"/>
                    </a:ext>
                  </a:extLst>
                </a:gridCol>
                <a:gridCol w="2125385">
                  <a:extLst>
                    <a:ext uri="{9D8B030D-6E8A-4147-A177-3AD203B41FA5}">
                      <a16:colId xmlns:a16="http://schemas.microsoft.com/office/drawing/2014/main" val="3183348627"/>
                    </a:ext>
                  </a:extLst>
                </a:gridCol>
                <a:gridCol w="2125385">
                  <a:extLst>
                    <a:ext uri="{9D8B030D-6E8A-4147-A177-3AD203B41FA5}">
                      <a16:colId xmlns:a16="http://schemas.microsoft.com/office/drawing/2014/main" val="1882121777"/>
                    </a:ext>
                  </a:extLst>
                </a:gridCol>
                <a:gridCol w="2125385">
                  <a:extLst>
                    <a:ext uri="{9D8B030D-6E8A-4147-A177-3AD203B41FA5}">
                      <a16:colId xmlns:a16="http://schemas.microsoft.com/office/drawing/2014/main" val="189324801"/>
                    </a:ext>
                  </a:extLst>
                </a:gridCol>
              </a:tblGrid>
              <a:tr h="0">
                <a:tc gridSpan="4">
                  <a:txBody>
                    <a:bodyPr/>
                    <a:lstStyle/>
                    <a:p>
                      <a:pPr algn="ctr"/>
                      <a:r>
                        <a:rPr lang="es-ES" sz="1200">
                          <a:latin typeface="News Cycle" panose="020B0604020202020204" charset="2"/>
                        </a:rPr>
                        <a:t>ESSE SORDA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s-ES"/>
                    </a:p>
                  </a:txBody>
                  <a:tcPr/>
                </a:tc>
                <a:tc hMerge="1">
                  <a:txBody>
                    <a:bodyPr/>
                    <a:lstStyle/>
                    <a:p>
                      <a:pPr algn="ctr"/>
                      <a:endParaRPr lang="es-ES" sz="1200">
                        <a:latin typeface="News Cycle" panose="020B0604020202020204" charset="2"/>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s-ES" sz="1200">
                        <a:latin typeface="News Cycle" panose="020B0604020202020204" charset="2"/>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07239217"/>
                  </a:ext>
                </a:extLst>
              </a:tr>
              <a:tr h="0">
                <a:tc>
                  <a:txBody>
                    <a:bodyPr/>
                    <a:lstStyle/>
                    <a:p>
                      <a:r>
                        <a:rPr lang="es-ES" sz="1200" b="1" i="0" u="sng">
                          <a:latin typeface="News Cycle" panose="020B0604020202020204" charset="2"/>
                        </a:rPr>
                        <a:t>C</a:t>
                      </a:r>
                    </a:p>
                  </a:txBody>
                  <a:tcPr>
                    <a:lnL w="12700" cap="flat" cmpd="sng" algn="ctr">
                      <a:solidFill>
                        <a:schemeClr val="accent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s-ES" sz="1200" b="1" i="0" u="sng">
                          <a:latin typeface="News Cycle" panose="020B0604020202020204" charset="2"/>
                        </a:rPr>
                        <a:t>Ç</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s-ES" sz="1200" b="1" i="0" u="sng">
                          <a:latin typeface="News Cycle" panose="020B0604020202020204" charset="2"/>
                        </a:rPr>
                        <a:t>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s-ES" sz="1200" b="1" i="0" u="sng">
                          <a:latin typeface="News Cycle" panose="020B0604020202020204" charset="2"/>
                        </a:rPr>
                        <a:t>SS</a:t>
                      </a: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180918237"/>
                  </a:ext>
                </a:extLst>
              </a:tr>
              <a:tr h="0">
                <a:tc>
                  <a:txBody>
                    <a:bodyPr/>
                    <a:lstStyle/>
                    <a:p>
                      <a:pPr marL="171450" indent="-171450">
                        <a:buClr>
                          <a:schemeClr val="accent1"/>
                        </a:buClr>
                        <a:buFont typeface="Arial" panose="020B0604020202020204" pitchFamily="34" charset="0"/>
                        <a:buChar char="•"/>
                      </a:pPr>
                      <a:r>
                        <a:rPr lang="es-ES" sz="1200">
                          <a:latin typeface="News Cycle" panose="020B0604020202020204" charset="2"/>
                        </a:rPr>
                        <a:t>davant “e” “i”</a:t>
                      </a:r>
                    </a:p>
                  </a:txBody>
                  <a:tcPr>
                    <a:lnL w="12700" cap="flat" cmpd="sng" algn="ctr">
                      <a:solidFill>
                        <a:schemeClr val="accent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Clr>
                          <a:schemeClr val="accent1"/>
                        </a:buClr>
                        <a:buFont typeface="Arial" panose="020B0604020202020204" pitchFamily="34" charset="0"/>
                        <a:buChar char="•"/>
                      </a:pPr>
                      <a:r>
                        <a:rPr lang="es-ES" sz="1200">
                          <a:latin typeface="News Cycle" panose="020B0604020202020204" charset="2"/>
                        </a:rPr>
                        <a:t>davant “a” “o” “u”</a:t>
                      </a:r>
                    </a:p>
                    <a:p>
                      <a:pPr marL="171450" indent="-171450">
                        <a:buClr>
                          <a:schemeClr val="accent1"/>
                        </a:buClr>
                        <a:buFont typeface="Arial" panose="020B0604020202020204" pitchFamily="34" charset="0"/>
                        <a:buChar char="•"/>
                      </a:pPr>
                      <a:r>
                        <a:rPr lang="es-ES" sz="1200">
                          <a:latin typeface="News Cycle" panose="020B0604020202020204" charset="2"/>
                        </a:rPr>
                        <a:t>final de paraula</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Clr>
                          <a:schemeClr val="accent1"/>
                        </a:buClr>
                        <a:buFont typeface="Arial" panose="020B0604020202020204" pitchFamily="34" charset="0"/>
                        <a:buChar char="•"/>
                      </a:pPr>
                      <a:r>
                        <a:rPr lang="es-ES" sz="1200">
                          <a:latin typeface="News Cycle" panose="020B0604020202020204" charset="2"/>
                        </a:rPr>
                        <a:t>qualsevol posició</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Clr>
                          <a:schemeClr val="accent1"/>
                        </a:buClr>
                        <a:buFont typeface="Arial" panose="020B0604020202020204" pitchFamily="34" charset="0"/>
                        <a:buChar char="•"/>
                      </a:pPr>
                      <a:r>
                        <a:rPr lang="es-ES" sz="1200">
                          <a:latin typeface="News Cycle" panose="020B0604020202020204" charset="2"/>
                        </a:rPr>
                        <a:t>entre vocals</a:t>
                      </a:r>
                    </a:p>
                    <a:p>
                      <a:pPr marL="171450" indent="-171450">
                        <a:buClr>
                          <a:schemeClr val="accent1"/>
                        </a:buClr>
                        <a:buFont typeface="Arial" panose="020B0604020202020204" pitchFamily="34" charset="0"/>
                        <a:buChar char="•"/>
                      </a:pPr>
                      <a:r>
                        <a:rPr lang="es-ES" sz="1200">
                          <a:latin typeface="News Cycle" panose="020B0604020202020204" charset="2"/>
                        </a:rPr>
                        <a:t>al formar el femení de masculís que acaba no acaba en ‘s’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6985232"/>
                  </a:ext>
                </a:extLst>
              </a:tr>
              <a:tr h="0">
                <a:tc>
                  <a:txBody>
                    <a:bodyPr/>
                    <a:lstStyle/>
                    <a:p>
                      <a:pPr marL="0" indent="0">
                        <a:buFont typeface="Arial" panose="020B0604020202020204" pitchFamily="34" charset="0"/>
                        <a:buNone/>
                      </a:pPr>
                      <a:r>
                        <a:rPr lang="es-ES" sz="1200" b="1">
                          <a:latin typeface="News Cycle" panose="020B0604020202020204" charset="2"/>
                        </a:rPr>
                        <a:t>EXCEPCIONS:</a:t>
                      </a:r>
                    </a:p>
                    <a:p>
                      <a:pPr marL="0" indent="0">
                        <a:buFont typeface="Arial" panose="020B0604020202020204" pitchFamily="34" charset="0"/>
                        <a:buNone/>
                      </a:pPr>
                      <a:r>
                        <a:rPr lang="es-ES" sz="1200" b="0">
                          <a:latin typeface="News Cycle" panose="020B0604020202020204" charset="2"/>
                        </a:rPr>
                        <a:t>dansa, cansa, pansa, pensa, defensa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a:latin typeface="News Cycle" panose="020B0604020202020204" charset="2"/>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a:latin typeface="News Cycle" panose="020B0604020202020204" charset="2"/>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1">
                          <a:latin typeface="News Cycle" panose="020B0604020202020204" charset="2"/>
                        </a:rPr>
                        <a:t>EXCEPCIONS:</a:t>
                      </a:r>
                    </a:p>
                    <a:p>
                      <a:r>
                        <a:rPr lang="es-ES" sz="1200" b="0">
                          <a:latin typeface="News Cycle" panose="020B0604020202020204" charset="2"/>
                        </a:rPr>
                        <a:t>qualssevol, trans+s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5273661"/>
                  </a:ext>
                </a:extLst>
              </a:tr>
            </a:tbl>
          </a:graphicData>
        </a:graphic>
      </p:graphicFrame>
      <p:sp>
        <p:nvSpPr>
          <p:cNvPr id="2" name="CuadroTexto 1">
            <a:extLst>
              <a:ext uri="{FF2B5EF4-FFF2-40B4-BE49-F238E27FC236}">
                <a16:creationId xmlns:a16="http://schemas.microsoft.com/office/drawing/2014/main" id="{93BB33CF-E795-4ED5-ADAD-8658B5185487}"/>
              </a:ext>
            </a:extLst>
          </p:cNvPr>
          <p:cNvSpPr txBox="1"/>
          <p:nvPr/>
        </p:nvSpPr>
        <p:spPr>
          <a:xfrm>
            <a:off x="623777" y="4774168"/>
            <a:ext cx="8312405" cy="369332"/>
          </a:xfrm>
          <a:prstGeom prst="rect">
            <a:avLst/>
          </a:prstGeom>
          <a:noFill/>
        </p:spPr>
        <p:txBody>
          <a:bodyPr wrap="square" rtlCol="0">
            <a:spAutoFit/>
          </a:bodyPr>
          <a:lstStyle/>
          <a:p>
            <a:r>
              <a:rPr lang="es-ES" sz="900" i="1">
                <a:latin typeface="News Cycle" panose="020B0604020202020204" charset="2"/>
              </a:rPr>
              <a:t>Alcàsser, arrebossar, arrissar, assutzena, carnisseria, carrossa, cassola, disfressa, drassana, Eivissa, escaramussa, hissar, massapà, massís, mosso, mostassa, pissarra, pòlissa, regalíssia, rossí, tassa, tososut, metgessa, abadessa, alcaldessa</a:t>
            </a:r>
          </a:p>
        </p:txBody>
      </p:sp>
    </p:spTree>
    <p:extLst>
      <p:ext uri="{BB962C8B-B14F-4D97-AF65-F5344CB8AC3E}">
        <p14:creationId xmlns:p14="http://schemas.microsoft.com/office/powerpoint/2010/main" val="55142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13"/>
          <p:cNvSpPr txBox="1">
            <a:spLocks noGrp="1"/>
          </p:cNvSpPr>
          <p:nvPr>
            <p:ph type="title"/>
          </p:nvPr>
        </p:nvSpPr>
        <p:spPr>
          <a:xfrm>
            <a:off x="251595" y="298865"/>
            <a:ext cx="8684587"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a:t>ELS PRÉSTECS LINGÜÍSTICS</a:t>
            </a:r>
            <a:endParaRPr sz="3600"/>
          </a:p>
        </p:txBody>
      </p:sp>
      <p:sp>
        <p:nvSpPr>
          <p:cNvPr id="4" name="Rectángulo 3">
            <a:extLst>
              <a:ext uri="{FF2B5EF4-FFF2-40B4-BE49-F238E27FC236}">
                <a16:creationId xmlns:a16="http://schemas.microsoft.com/office/drawing/2014/main" id="{26D90BDB-4288-4447-B049-1246D767A923}"/>
              </a:ext>
            </a:extLst>
          </p:cNvPr>
          <p:cNvSpPr/>
          <p:nvPr/>
        </p:nvSpPr>
        <p:spPr>
          <a:xfrm>
            <a:off x="398099" y="695165"/>
            <a:ext cx="7512846"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53027291-63D9-4113-8C82-9BBC0AE08CD3}"/>
              </a:ext>
            </a:extLst>
          </p:cNvPr>
          <p:cNvSpPr/>
          <p:nvPr/>
        </p:nvSpPr>
        <p:spPr>
          <a:xfrm>
            <a:off x="398099" y="695165"/>
            <a:ext cx="7561337" cy="276999"/>
          </a:xfrm>
          <a:prstGeom prst="rect">
            <a:avLst/>
          </a:prstGeom>
        </p:spPr>
        <p:txBody>
          <a:bodyPr wrap="square">
            <a:spAutoFit/>
          </a:bodyPr>
          <a:lstStyle/>
          <a:p>
            <a:r>
              <a:rPr lang="es-ES" sz="1200">
                <a:solidFill>
                  <a:schemeClr val="dk1"/>
                </a:solidFill>
                <a:latin typeface="News Cycle"/>
                <a:sym typeface="News Cycle"/>
              </a:rPr>
              <a:t>Mots que s’</a:t>
            </a:r>
            <a:r>
              <a:rPr lang="es-ES" sz="1200" b="1">
                <a:solidFill>
                  <a:schemeClr val="dk1"/>
                </a:solidFill>
                <a:latin typeface="News Cycle"/>
                <a:sym typeface="News Cycle"/>
              </a:rPr>
              <a:t>incorporen a una llengua</a:t>
            </a:r>
            <a:r>
              <a:rPr lang="es-ES" sz="1200">
                <a:solidFill>
                  <a:schemeClr val="dk1"/>
                </a:solidFill>
                <a:latin typeface="News Cycle"/>
                <a:sym typeface="News Cycle"/>
              </a:rPr>
              <a:t> procedents d’una altra, generalment perquè la llengua destinatària </a:t>
            </a:r>
            <a:r>
              <a:rPr lang="es-ES" sz="1200" u="sng">
                <a:solidFill>
                  <a:schemeClr val="dk1"/>
                </a:solidFill>
                <a:latin typeface="News Cycle"/>
                <a:sym typeface="News Cycle"/>
              </a:rPr>
              <a:t>manca del concepte</a:t>
            </a:r>
            <a:r>
              <a:rPr lang="es-ES" sz="1200">
                <a:solidFill>
                  <a:schemeClr val="dk1"/>
                </a:solidFill>
                <a:latin typeface="News Cycle"/>
                <a:sym typeface="News Cycle"/>
              </a:rPr>
              <a:t>.</a:t>
            </a:r>
          </a:p>
        </p:txBody>
      </p:sp>
      <p:sp>
        <p:nvSpPr>
          <p:cNvPr id="7" name="Google Shape;138;p13">
            <a:extLst>
              <a:ext uri="{FF2B5EF4-FFF2-40B4-BE49-F238E27FC236}">
                <a16:creationId xmlns:a16="http://schemas.microsoft.com/office/drawing/2014/main" id="{F5647ECA-F61D-4105-884F-1CDBFF5DEBFC}"/>
              </a:ext>
            </a:extLst>
          </p:cNvPr>
          <p:cNvSpPr txBox="1">
            <a:spLocks/>
          </p:cNvSpPr>
          <p:nvPr/>
        </p:nvSpPr>
        <p:spPr>
          <a:xfrm>
            <a:off x="602671" y="1012616"/>
            <a:ext cx="7308274" cy="396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1pPr>
            <a:lvl2pPr marL="914400" marR="0" lvl="1"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2pPr>
            <a:lvl3pPr marL="1371600" marR="0" lvl="2" indent="-355600" algn="l" rtl="0">
              <a:lnSpc>
                <a:spcPct val="115000"/>
              </a:lnSpc>
              <a:spcBef>
                <a:spcPts val="800"/>
              </a:spcBef>
              <a:spcAft>
                <a:spcPts val="0"/>
              </a:spcAft>
              <a:buClr>
                <a:schemeClr val="accent2"/>
              </a:buClr>
              <a:buSzPts val="2000"/>
              <a:buFont typeface="News Cycle"/>
              <a:buChar char="■"/>
              <a:defRPr sz="2000" b="0" i="0" u="none" strike="noStrike" cap="none">
                <a:solidFill>
                  <a:schemeClr val="dk1"/>
                </a:solidFill>
                <a:latin typeface="News Cycle"/>
                <a:ea typeface="News Cycle"/>
                <a:cs typeface="News Cycle"/>
                <a:sym typeface="News Cycle"/>
              </a:defRPr>
            </a:lvl3pPr>
            <a:lvl4pPr marL="1828800" marR="0" lvl="3"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4pPr>
            <a:lvl5pPr marL="2286000" marR="0" lvl="4"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5pPr>
            <a:lvl6pPr marL="2743200" marR="0" lvl="5"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6pPr>
            <a:lvl7pPr marL="3200400" marR="0" lvl="6"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7pPr>
            <a:lvl8pPr marL="3657600" marR="0" lvl="7" indent="-355600" algn="l" rtl="0">
              <a:lnSpc>
                <a:spcPct val="115000"/>
              </a:lnSpc>
              <a:spcBef>
                <a:spcPts val="800"/>
              </a:spcBef>
              <a:spcAft>
                <a:spcPts val="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8pPr>
            <a:lvl9pPr marL="4114800" marR="0" lvl="8" indent="-355600" algn="l" rtl="0">
              <a:lnSpc>
                <a:spcPct val="115000"/>
              </a:lnSpc>
              <a:spcBef>
                <a:spcPts val="800"/>
              </a:spcBef>
              <a:spcAft>
                <a:spcPts val="800"/>
              </a:spcAft>
              <a:buClr>
                <a:schemeClr val="dk1"/>
              </a:buClr>
              <a:buSzPts val="2000"/>
              <a:buFont typeface="News Cycle"/>
              <a:buChar char="■"/>
              <a:defRPr sz="2000" b="0" i="0" u="none" strike="noStrike" cap="none">
                <a:solidFill>
                  <a:schemeClr val="dk1"/>
                </a:solidFill>
                <a:latin typeface="News Cycle"/>
                <a:ea typeface="News Cycle"/>
                <a:cs typeface="News Cycle"/>
                <a:sym typeface="News Cycle"/>
              </a:defRPr>
            </a:lvl9pPr>
          </a:lstStyle>
          <a:p>
            <a:pPr marL="228600" indent="-228600">
              <a:lnSpc>
                <a:spcPct val="100000"/>
              </a:lnSpc>
              <a:buClr>
                <a:schemeClr val="accent1"/>
              </a:buClr>
              <a:buSzPts val="1100"/>
            </a:pPr>
            <a:r>
              <a:rPr lang="es-ES" sz="1200" b="1"/>
              <a:t>ADAPTATS</a:t>
            </a:r>
            <a:r>
              <a:rPr lang="es-ES" sz="1200"/>
              <a:t> ortogràficament, fonològicament i sintàcticament a l’idioma: </a:t>
            </a:r>
            <a:r>
              <a:rPr lang="es-ES" sz="1200" i="1">
                <a:solidFill>
                  <a:schemeClr val="bg2"/>
                </a:solidFill>
              </a:rPr>
              <a:t>escàner</a:t>
            </a:r>
            <a:r>
              <a:rPr lang="es-ES" sz="1200"/>
              <a:t>.</a:t>
            </a:r>
            <a:endParaRPr lang="es-ES" sz="1200" b="1" i="1">
              <a:solidFill>
                <a:schemeClr val="bg2">
                  <a:lumMod val="60000"/>
                  <a:lumOff val="40000"/>
                </a:schemeClr>
              </a:solidFill>
            </a:endParaRPr>
          </a:p>
          <a:p>
            <a:pPr marL="228600" indent="-228600">
              <a:lnSpc>
                <a:spcPct val="100000"/>
              </a:lnSpc>
              <a:buClr>
                <a:schemeClr val="accent1"/>
              </a:buClr>
              <a:buSzPts val="1100"/>
            </a:pPr>
            <a:r>
              <a:rPr lang="es-ES" sz="1200" b="1">
                <a:solidFill>
                  <a:schemeClr val="tx1"/>
                </a:solidFill>
              </a:rPr>
              <a:t>CALCS</a:t>
            </a:r>
            <a:r>
              <a:rPr lang="es-ES" sz="1200">
                <a:solidFill>
                  <a:schemeClr val="tx1"/>
                </a:solidFill>
              </a:rPr>
              <a:t> si no s’ha adaptat: </a:t>
            </a:r>
            <a:r>
              <a:rPr lang="es-ES" sz="1200" i="1">
                <a:solidFill>
                  <a:schemeClr val="bg2"/>
                </a:solidFill>
              </a:rPr>
              <a:t>web</a:t>
            </a:r>
            <a:r>
              <a:rPr lang="es-ES" sz="1200">
                <a:solidFill>
                  <a:schemeClr val="tx1"/>
                </a:solidFill>
              </a:rPr>
              <a:t>.</a:t>
            </a:r>
          </a:p>
        </p:txBody>
      </p:sp>
      <p:graphicFrame>
        <p:nvGraphicFramePr>
          <p:cNvPr id="2" name="Tabla 2">
            <a:extLst>
              <a:ext uri="{FF2B5EF4-FFF2-40B4-BE49-F238E27FC236}">
                <a16:creationId xmlns:a16="http://schemas.microsoft.com/office/drawing/2014/main" id="{E8C5CBE1-FC47-4F23-B08B-1A8E9960D48C}"/>
              </a:ext>
            </a:extLst>
          </p:cNvPr>
          <p:cNvGraphicFramePr>
            <a:graphicFrameLocks noGrp="1"/>
          </p:cNvGraphicFramePr>
          <p:nvPr>
            <p:extLst>
              <p:ext uri="{D42A27DB-BD31-4B8C-83A1-F6EECF244321}">
                <p14:modId xmlns:p14="http://schemas.microsoft.com/office/powerpoint/2010/main" val="1951192567"/>
              </p:ext>
            </p:extLst>
          </p:nvPr>
        </p:nvGraphicFramePr>
        <p:xfrm>
          <a:off x="398099" y="1449368"/>
          <a:ext cx="8475737" cy="1645920"/>
        </p:xfrm>
        <a:graphic>
          <a:graphicData uri="http://schemas.openxmlformats.org/drawingml/2006/table">
            <a:tbl>
              <a:tblPr firstCol="1" bandRow="1">
                <a:tableStyleId>{5C22544A-7EE6-4342-B048-85BDC9FD1C3A}</a:tableStyleId>
              </a:tblPr>
              <a:tblGrid>
                <a:gridCol w="1118974">
                  <a:extLst>
                    <a:ext uri="{9D8B030D-6E8A-4147-A177-3AD203B41FA5}">
                      <a16:colId xmlns:a16="http://schemas.microsoft.com/office/drawing/2014/main" val="3736645013"/>
                    </a:ext>
                  </a:extLst>
                </a:gridCol>
                <a:gridCol w="5500254">
                  <a:extLst>
                    <a:ext uri="{9D8B030D-6E8A-4147-A177-3AD203B41FA5}">
                      <a16:colId xmlns:a16="http://schemas.microsoft.com/office/drawing/2014/main" val="1293529067"/>
                    </a:ext>
                  </a:extLst>
                </a:gridCol>
                <a:gridCol w="1856509">
                  <a:extLst>
                    <a:ext uri="{9D8B030D-6E8A-4147-A177-3AD203B41FA5}">
                      <a16:colId xmlns:a16="http://schemas.microsoft.com/office/drawing/2014/main" val="39774939"/>
                    </a:ext>
                  </a:extLst>
                </a:gridCol>
              </a:tblGrid>
              <a:tr h="0">
                <a:tc>
                  <a:txBody>
                    <a:bodyPr/>
                    <a:lstStyle/>
                    <a:p>
                      <a:r>
                        <a:rPr lang="es-ES" sz="1200">
                          <a:latin typeface="News Cycle" panose="020B0604020202020204" charset="2"/>
                        </a:rPr>
                        <a:t>Llatí</a:t>
                      </a:r>
                    </a:p>
                  </a:txBody>
                  <a:tcPr/>
                </a:tc>
                <a:tc>
                  <a:txBody>
                    <a:bodyPr/>
                    <a:lstStyle/>
                    <a:p>
                      <a:r>
                        <a:rPr lang="es-ES" sz="1200">
                          <a:latin typeface="News Cycle" panose="020B0604020202020204" charset="2"/>
                        </a:rPr>
                        <a:t>la llengua prové del llatí per l’</a:t>
                      </a:r>
                      <a:r>
                        <a:rPr lang="es-ES" sz="1200" b="1">
                          <a:latin typeface="News Cycle" panose="020B0604020202020204" charset="2"/>
                        </a:rPr>
                        <a:t>Imperi Romà</a:t>
                      </a:r>
                      <a:r>
                        <a:rPr lang="es-ES" sz="1200" b="0">
                          <a:latin typeface="News Cycle" panose="020B0604020202020204" charset="2"/>
                        </a:rPr>
                        <a:t>.</a:t>
                      </a:r>
                      <a:endParaRPr lang="es-ES" sz="1200">
                        <a:latin typeface="News Cycle" panose="020B0604020202020204" charset="2"/>
                      </a:endParaRPr>
                    </a:p>
                  </a:txBody>
                  <a:tcPr/>
                </a:tc>
                <a:tc>
                  <a:txBody>
                    <a:bodyPr/>
                    <a:lstStyle/>
                    <a:p>
                      <a:r>
                        <a:rPr lang="es-ES" sz="1200" i="1">
                          <a:solidFill>
                            <a:schemeClr val="bg2"/>
                          </a:solidFill>
                          <a:latin typeface="News Cycle" panose="020B0604020202020204" charset="2"/>
                        </a:rPr>
                        <a:t>amazona, Amèrica</a:t>
                      </a:r>
                    </a:p>
                  </a:txBody>
                  <a:tcPr>
                    <a:noFill/>
                  </a:tcPr>
                </a:tc>
                <a:extLst>
                  <a:ext uri="{0D108BD9-81ED-4DB2-BD59-A6C34878D82A}">
                    <a16:rowId xmlns:a16="http://schemas.microsoft.com/office/drawing/2014/main" val="451656301"/>
                  </a:ext>
                </a:extLst>
              </a:tr>
              <a:tr h="0">
                <a:tc>
                  <a:txBody>
                    <a:bodyPr/>
                    <a:lstStyle/>
                    <a:p>
                      <a:r>
                        <a:rPr lang="es-ES" sz="1200">
                          <a:latin typeface="News Cycle" panose="020B0604020202020204" charset="2"/>
                        </a:rPr>
                        <a:t>Àrab</a:t>
                      </a:r>
                    </a:p>
                  </a:txBody>
                  <a:tcPr/>
                </a:tc>
                <a:tc>
                  <a:txBody>
                    <a:bodyPr/>
                    <a:lstStyle/>
                    <a:p>
                      <a:r>
                        <a:rPr lang="es-ES" sz="1200">
                          <a:latin typeface="News Cycle" panose="020B0604020202020204" charset="2"/>
                        </a:rPr>
                        <a:t>pels </a:t>
                      </a:r>
                      <a:r>
                        <a:rPr lang="es-ES" sz="1200" b="1">
                          <a:latin typeface="News Cycle" panose="020B0604020202020204" charset="2"/>
                        </a:rPr>
                        <a:t>àrabs</a:t>
                      </a:r>
                      <a:r>
                        <a:rPr lang="es-ES" sz="1200" b="0">
                          <a:latin typeface="News Cycle" panose="020B0604020202020204" charset="2"/>
                        </a:rPr>
                        <a:t>.</a:t>
                      </a:r>
                      <a:endParaRPr lang="es-ES" sz="1200">
                        <a:latin typeface="News Cycle" panose="020B0604020202020204" charset="2"/>
                      </a:endParaRPr>
                    </a:p>
                  </a:txBody>
                  <a:tcPr/>
                </a:tc>
                <a:tc>
                  <a:txBody>
                    <a:bodyPr/>
                    <a:lstStyle/>
                    <a:p>
                      <a:r>
                        <a:rPr lang="es-ES" sz="1200" i="1">
                          <a:solidFill>
                            <a:schemeClr val="bg2"/>
                          </a:solidFill>
                          <a:latin typeface="News Cycle" panose="020B0604020202020204" charset="2"/>
                        </a:rPr>
                        <a:t>albercoc, Benifaió</a:t>
                      </a:r>
                    </a:p>
                  </a:txBody>
                  <a:tcPr>
                    <a:noFill/>
                  </a:tcPr>
                </a:tc>
                <a:extLst>
                  <a:ext uri="{0D108BD9-81ED-4DB2-BD59-A6C34878D82A}">
                    <a16:rowId xmlns:a16="http://schemas.microsoft.com/office/drawing/2014/main" val="4094702815"/>
                  </a:ext>
                </a:extLst>
              </a:tr>
              <a:tr h="0">
                <a:tc>
                  <a:txBody>
                    <a:bodyPr/>
                    <a:lstStyle/>
                    <a:p>
                      <a:r>
                        <a:rPr lang="es-ES" sz="1200">
                          <a:latin typeface="News Cycle" panose="020B0604020202020204" charset="2"/>
                        </a:rPr>
                        <a:t>Gal·licismes</a:t>
                      </a:r>
                    </a:p>
                  </a:txBody>
                  <a:tcPr/>
                </a:tc>
                <a:tc>
                  <a:txBody>
                    <a:bodyPr/>
                    <a:lstStyle/>
                    <a:p>
                      <a:r>
                        <a:rPr lang="es-ES" sz="1200">
                          <a:latin typeface="News Cycle" panose="020B0604020202020204" charset="2"/>
                        </a:rPr>
                        <a:t>pels contactes amb </a:t>
                      </a:r>
                      <a:r>
                        <a:rPr lang="es-ES" sz="1200" b="1">
                          <a:latin typeface="News Cycle" panose="020B0604020202020204" charset="2"/>
                        </a:rPr>
                        <a:t>França</a:t>
                      </a:r>
                      <a:r>
                        <a:rPr lang="es-ES" sz="1200" b="0">
                          <a:latin typeface="News Cycle" panose="020B0604020202020204" charset="2"/>
                        </a:rPr>
                        <a:t>.</a:t>
                      </a:r>
                    </a:p>
                  </a:txBody>
                  <a:tcPr/>
                </a:tc>
                <a:tc>
                  <a:txBody>
                    <a:bodyPr/>
                    <a:lstStyle/>
                    <a:p>
                      <a:r>
                        <a:rPr lang="es-ES" sz="1200" b="0" i="1">
                          <a:solidFill>
                            <a:schemeClr val="bg2"/>
                          </a:solidFill>
                          <a:latin typeface="News Cycle" panose="020B0604020202020204" charset="2"/>
                        </a:rPr>
                        <a:t>croqueta, dossier</a:t>
                      </a:r>
                    </a:p>
                  </a:txBody>
                  <a:tcPr>
                    <a:noFill/>
                  </a:tcPr>
                </a:tc>
                <a:extLst>
                  <a:ext uri="{0D108BD9-81ED-4DB2-BD59-A6C34878D82A}">
                    <a16:rowId xmlns:a16="http://schemas.microsoft.com/office/drawing/2014/main" val="808074384"/>
                  </a:ext>
                </a:extLst>
              </a:tr>
              <a:tr h="0">
                <a:tc>
                  <a:txBody>
                    <a:bodyPr/>
                    <a:lstStyle/>
                    <a:p>
                      <a:r>
                        <a:rPr lang="es-ES" sz="1200">
                          <a:latin typeface="News Cycle" panose="020B0604020202020204" charset="2"/>
                        </a:rPr>
                        <a:t>Italianismes</a:t>
                      </a:r>
                    </a:p>
                  </a:txBody>
                  <a:tcPr/>
                </a:tc>
                <a:tc>
                  <a:txBody>
                    <a:bodyPr/>
                    <a:lstStyle/>
                    <a:p>
                      <a:r>
                        <a:rPr lang="es-ES" sz="1200">
                          <a:latin typeface="News Cycle" panose="020B0604020202020204" charset="2"/>
                        </a:rPr>
                        <a:t>perquè en el segle XIV la </a:t>
                      </a:r>
                      <a:r>
                        <a:rPr lang="es-ES" sz="1200" b="1">
                          <a:latin typeface="News Cycle" panose="020B0604020202020204" charset="2"/>
                        </a:rPr>
                        <a:t>Corona d’Aragó </a:t>
                      </a:r>
                      <a:r>
                        <a:rPr lang="es-ES" sz="1200" b="0">
                          <a:latin typeface="News Cycle" panose="020B0604020202020204" charset="2"/>
                        </a:rPr>
                        <a:t>governava a </a:t>
                      </a:r>
                      <a:r>
                        <a:rPr lang="es-ES" sz="1200" b="1">
                          <a:latin typeface="News Cycle" panose="020B0604020202020204" charset="2"/>
                        </a:rPr>
                        <a:t>Nàpols</a:t>
                      </a:r>
                      <a:r>
                        <a:rPr lang="es-ES" sz="1200">
                          <a:latin typeface="News Cycle" panose="020B0604020202020204" charset="2"/>
                        </a:rPr>
                        <a:t>.</a:t>
                      </a:r>
                    </a:p>
                  </a:txBody>
                  <a:tcPr/>
                </a:tc>
                <a:tc>
                  <a:txBody>
                    <a:bodyPr/>
                    <a:lstStyle/>
                    <a:p>
                      <a:r>
                        <a:rPr lang="es-ES" sz="1200" i="1">
                          <a:solidFill>
                            <a:schemeClr val="bg2"/>
                          </a:solidFill>
                          <a:latin typeface="News Cycle" panose="020B0604020202020204" charset="2"/>
                        </a:rPr>
                        <a:t>tempo, partitura</a:t>
                      </a:r>
                    </a:p>
                  </a:txBody>
                  <a:tcPr>
                    <a:noFill/>
                  </a:tcPr>
                </a:tc>
                <a:extLst>
                  <a:ext uri="{0D108BD9-81ED-4DB2-BD59-A6C34878D82A}">
                    <a16:rowId xmlns:a16="http://schemas.microsoft.com/office/drawing/2014/main" val="411474389"/>
                  </a:ext>
                </a:extLst>
              </a:tr>
              <a:tr h="129862">
                <a:tc>
                  <a:txBody>
                    <a:bodyPr/>
                    <a:lstStyle/>
                    <a:p>
                      <a:r>
                        <a:rPr lang="es-ES" sz="1200">
                          <a:latin typeface="News Cycle" panose="020B0604020202020204" charset="2"/>
                        </a:rPr>
                        <a:t>Castellanismes</a:t>
                      </a:r>
                    </a:p>
                  </a:txBody>
                  <a:tcPr/>
                </a:tc>
                <a:tc>
                  <a:txBody>
                    <a:bodyPr/>
                    <a:lstStyle/>
                    <a:p>
                      <a:r>
                        <a:rPr lang="es-ES" sz="1200">
                          <a:latin typeface="News Cycle" panose="020B0604020202020204" charset="2"/>
                        </a:rPr>
                        <a:t>en el segle XVIII per </a:t>
                      </a:r>
                      <a:r>
                        <a:rPr lang="es-ES" sz="1200" b="1">
                          <a:latin typeface="News Cycle" panose="020B0604020202020204" charset="2"/>
                        </a:rPr>
                        <a:t>Nova Planta de Felip V </a:t>
                      </a:r>
                      <a:r>
                        <a:rPr lang="es-ES" sz="1200">
                          <a:latin typeface="News Cycle" panose="020B0604020202020204" charset="2"/>
                        </a:rPr>
                        <a:t>i l’</a:t>
                      </a:r>
                      <a:r>
                        <a:rPr lang="es-ES" sz="1200" b="1">
                          <a:latin typeface="News Cycle" panose="020B0604020202020204" charset="2"/>
                        </a:rPr>
                        <a:t>imposició del castellà </a:t>
                      </a:r>
                      <a:r>
                        <a:rPr lang="es-ES" sz="1200">
                          <a:latin typeface="News Cycle" panose="020B0604020202020204" charset="2"/>
                        </a:rPr>
                        <a:t>com a llengua oficial.</a:t>
                      </a:r>
                    </a:p>
                  </a:txBody>
                  <a:tcPr/>
                </a:tc>
                <a:tc>
                  <a:txBody>
                    <a:bodyPr/>
                    <a:lstStyle/>
                    <a:p>
                      <a:r>
                        <a:rPr lang="es-ES" sz="1200" i="1">
                          <a:solidFill>
                            <a:schemeClr val="bg2"/>
                          </a:solidFill>
                          <a:latin typeface="News Cycle" panose="020B0604020202020204" charset="2"/>
                        </a:rPr>
                        <a:t>buscar, nóvia</a:t>
                      </a:r>
                    </a:p>
                  </a:txBody>
                  <a:tcPr>
                    <a:noFill/>
                  </a:tcPr>
                </a:tc>
                <a:extLst>
                  <a:ext uri="{0D108BD9-81ED-4DB2-BD59-A6C34878D82A}">
                    <a16:rowId xmlns:a16="http://schemas.microsoft.com/office/drawing/2014/main" val="4073373797"/>
                  </a:ext>
                </a:extLst>
              </a:tr>
              <a:tr h="0">
                <a:tc>
                  <a:txBody>
                    <a:bodyPr/>
                    <a:lstStyle/>
                    <a:p>
                      <a:r>
                        <a:rPr lang="es-ES" sz="1200">
                          <a:latin typeface="News Cycle" panose="020B0604020202020204" charset="2"/>
                        </a:rPr>
                        <a:t>Anglicismes</a:t>
                      </a:r>
                    </a:p>
                  </a:txBody>
                  <a:tcPr/>
                </a:tc>
                <a:tc>
                  <a:txBody>
                    <a:bodyPr/>
                    <a:lstStyle/>
                    <a:p>
                      <a:r>
                        <a:rPr lang="es-ES" sz="1200">
                          <a:latin typeface="News Cycle" panose="020B0604020202020204" charset="2"/>
                        </a:rPr>
                        <a:t>actualment mitjançant </a:t>
                      </a:r>
                      <a:r>
                        <a:rPr lang="es-ES" sz="1200" b="1">
                          <a:latin typeface="News Cycle" panose="020B0604020202020204" charset="2"/>
                        </a:rPr>
                        <a:t>medis de comunicació</a:t>
                      </a:r>
                      <a:r>
                        <a:rPr lang="es-ES" sz="1200" b="0">
                          <a:latin typeface="News Cycle" panose="020B0604020202020204" charset="2"/>
                        </a:rPr>
                        <a:t>.</a:t>
                      </a:r>
                      <a:endParaRPr lang="es-ES" sz="1200">
                        <a:latin typeface="News Cycle" panose="020B0604020202020204" charset="2"/>
                      </a:endParaRPr>
                    </a:p>
                  </a:txBody>
                  <a:tcPr/>
                </a:tc>
                <a:tc>
                  <a:txBody>
                    <a:bodyPr/>
                    <a:lstStyle/>
                    <a:p>
                      <a:r>
                        <a:rPr lang="es-ES" sz="1200" i="1">
                          <a:solidFill>
                            <a:schemeClr val="bg2"/>
                          </a:solidFill>
                          <a:latin typeface="News Cycle" panose="020B0604020202020204" charset="2"/>
                        </a:rPr>
                        <a:t>jazz, windsurf</a:t>
                      </a:r>
                    </a:p>
                  </a:txBody>
                  <a:tcPr>
                    <a:noFill/>
                  </a:tcPr>
                </a:tc>
                <a:extLst>
                  <a:ext uri="{0D108BD9-81ED-4DB2-BD59-A6C34878D82A}">
                    <a16:rowId xmlns:a16="http://schemas.microsoft.com/office/drawing/2014/main" val="1176532359"/>
                  </a:ext>
                </a:extLst>
              </a:tr>
            </a:tbl>
          </a:graphicData>
        </a:graphic>
      </p:graphicFrame>
      <p:sp>
        <p:nvSpPr>
          <p:cNvPr id="9" name="Rectángulo 8">
            <a:extLst>
              <a:ext uri="{FF2B5EF4-FFF2-40B4-BE49-F238E27FC236}">
                <a16:creationId xmlns:a16="http://schemas.microsoft.com/office/drawing/2014/main" id="{3CBE19A3-B61B-47FC-B021-5620E729C9B3}"/>
              </a:ext>
            </a:extLst>
          </p:cNvPr>
          <p:cNvSpPr/>
          <p:nvPr/>
        </p:nvSpPr>
        <p:spPr>
          <a:xfrm>
            <a:off x="335755" y="3095288"/>
            <a:ext cx="2192700" cy="461665"/>
          </a:xfrm>
          <a:prstGeom prst="rect">
            <a:avLst/>
          </a:prstGeom>
        </p:spPr>
        <p:txBody>
          <a:bodyPr wrap="square">
            <a:spAutoFit/>
          </a:bodyPr>
          <a:lstStyle/>
          <a:p>
            <a:r>
              <a:rPr lang="es-ES" sz="1200" b="1">
                <a:solidFill>
                  <a:schemeClr val="dk1"/>
                </a:solidFill>
                <a:latin typeface="News Cycle"/>
                <a:sym typeface="News Cycle"/>
              </a:rPr>
              <a:t>GERMANISMES:</a:t>
            </a:r>
            <a:r>
              <a:rPr lang="es-ES" sz="1200">
                <a:solidFill>
                  <a:schemeClr val="dk1"/>
                </a:solidFill>
                <a:latin typeface="News Cycle"/>
                <a:sym typeface="News Cycle"/>
              </a:rPr>
              <a:t> </a:t>
            </a:r>
            <a:r>
              <a:rPr lang="es-ES" sz="1200" i="1">
                <a:solidFill>
                  <a:schemeClr val="dk1"/>
                </a:solidFill>
                <a:latin typeface="News Cycle"/>
                <a:sym typeface="News Cycle"/>
              </a:rPr>
              <a:t>Elvira, Arnau...</a:t>
            </a:r>
          </a:p>
          <a:p>
            <a:r>
              <a:rPr lang="es-ES" sz="1200" b="1">
                <a:solidFill>
                  <a:schemeClr val="dk1"/>
                </a:solidFill>
                <a:latin typeface="News Cycle"/>
                <a:sym typeface="News Cycle"/>
              </a:rPr>
              <a:t>GREC:</a:t>
            </a:r>
            <a:r>
              <a:rPr lang="es-ES" sz="1200">
                <a:solidFill>
                  <a:schemeClr val="dk1"/>
                </a:solidFill>
                <a:latin typeface="News Cycle"/>
                <a:sym typeface="News Cycle"/>
              </a:rPr>
              <a:t> </a:t>
            </a:r>
            <a:r>
              <a:rPr lang="es-ES" sz="1200" i="1">
                <a:solidFill>
                  <a:schemeClr val="dk1"/>
                </a:solidFill>
                <a:latin typeface="News Cycle"/>
                <a:sym typeface="News Cycle"/>
              </a:rPr>
              <a:t>geografia, misogínia...</a:t>
            </a:r>
            <a:endParaRPr lang="es-ES" sz="1200" b="1">
              <a:solidFill>
                <a:schemeClr val="dk1"/>
              </a:solidFill>
              <a:latin typeface="News Cycle"/>
              <a:sym typeface="News Cycle"/>
            </a:endParaRPr>
          </a:p>
        </p:txBody>
      </p:sp>
    </p:spTree>
    <p:extLst>
      <p:ext uri="{BB962C8B-B14F-4D97-AF65-F5344CB8AC3E}">
        <p14:creationId xmlns:p14="http://schemas.microsoft.com/office/powerpoint/2010/main" val="1300701891"/>
      </p:ext>
    </p:extLst>
  </p:cSld>
  <p:clrMapOvr>
    <a:masterClrMapping/>
  </p:clrMapOvr>
</p:sld>
</file>

<file path=ppt/theme/theme1.xml><?xml version="1.0" encoding="utf-8"?>
<a:theme xmlns:a="http://schemas.openxmlformats.org/drawingml/2006/main" name="Jessica template">
  <a:themeElements>
    <a:clrScheme name="Custom 347">
      <a:dk1>
        <a:srgbClr val="062133"/>
      </a:dk1>
      <a:lt1>
        <a:srgbClr val="FFFFFF"/>
      </a:lt1>
      <a:dk2>
        <a:srgbClr val="878E92"/>
      </a:dk2>
      <a:lt2>
        <a:srgbClr val="E9EEF0"/>
      </a:lt2>
      <a:accent1>
        <a:srgbClr val="0DB8CC"/>
      </a:accent1>
      <a:accent2>
        <a:srgbClr val="FFA604"/>
      </a:accent2>
      <a:accent3>
        <a:srgbClr val="00799E"/>
      </a:accent3>
      <a:accent4>
        <a:srgbClr val="32E4C8"/>
      </a:accent4>
      <a:accent5>
        <a:srgbClr val="FFD104"/>
      </a:accent5>
      <a:accent6>
        <a:srgbClr val="2EC9FF"/>
      </a:accent6>
      <a:hlink>
        <a:srgbClr val="00799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2007</Words>
  <Application>Microsoft Office PowerPoint</Application>
  <PresentationFormat>Presentación en pantalla (16:9)</PresentationFormat>
  <Paragraphs>248</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News Cycle</vt:lpstr>
      <vt:lpstr>Oswald</vt:lpstr>
      <vt:lpstr>Calibri</vt:lpstr>
      <vt:lpstr>Jessica template</vt:lpstr>
      <vt:lpstr>VALENCIÀ U.5</vt:lpstr>
      <vt:lpstr>EL POEMA</vt:lpstr>
      <vt:lpstr>LES FIGURES RETÒRIQUES</vt:lpstr>
      <vt:lpstr>LES PREPOSICIONS</vt:lpstr>
      <vt:lpstr>Presentación de PowerPoint</vt:lpstr>
      <vt:lpstr>LES CONJUNCIONS</vt:lpstr>
      <vt:lpstr>Presentación de PowerPoint</vt:lpstr>
      <vt:lpstr>LES LLETRES QUE REPRESENTEN LA ESSE SONORA</vt:lpstr>
      <vt:lpstr>ELS PRÉSTECS LINGÜÍSTICS</vt:lpstr>
      <vt:lpstr>LA MISOGÍNIA MEDIEVAL</vt:lpstr>
      <vt:lpstr>Presentación de PowerPoint</vt:lpstr>
      <vt:lpstr>LA SUBSTITUCIÓ LINGÜÍSTICA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VALENCIÀ U.5</dc:title>
  <cp:lastModifiedBy>Eva Arnau</cp:lastModifiedBy>
  <cp:revision>26</cp:revision>
  <dcterms:modified xsi:type="dcterms:W3CDTF">2022-02-17T17:31:31Z</dcterms:modified>
</cp:coreProperties>
</file>