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1"/>
  </p:notesMasterIdLst>
  <p:sldIdLst>
    <p:sldId id="256" r:id="rId2"/>
    <p:sldId id="257" r:id="rId3"/>
    <p:sldId id="295" r:id="rId4"/>
    <p:sldId id="296" r:id="rId5"/>
    <p:sldId id="297" r:id="rId6"/>
    <p:sldId id="298" r:id="rId7"/>
    <p:sldId id="299" r:id="rId8"/>
    <p:sldId id="300" r:id="rId9"/>
    <p:sldId id="301" r:id="rId10"/>
  </p:sldIdLst>
  <p:sldSz cx="9144000" cy="5143500" type="screen16x9"/>
  <p:notesSz cx="6858000" cy="9144000"/>
  <p:embeddedFontLst>
    <p:embeddedFont>
      <p:font typeface="Cabin" panose="020B0604020202020204" charset="0"/>
      <p:regular r:id="rId12"/>
      <p:bold r:id="rId13"/>
      <p:italic r:id="rId14"/>
      <p:boldItalic r:id="rId15"/>
    </p:embeddedFont>
    <p:embeddedFont>
      <p:font typeface="Cabin Condensed" panose="020B0604020202020204" charset="0"/>
      <p:regular r:id="rId16"/>
      <p:bold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66B3C8F-EB3E-4D7E-9352-C46BF38119F7}">
  <a:tblStyle styleId="{466B3C8F-EB3E-4D7E-9352-C46BF38119F7}"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C28E5F84-05EF-4990-945E-8346784C0C2C}"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8" d="100"/>
          <a:sy n="138" d="100"/>
        </p:scale>
        <p:origin x="75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3650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86719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361950" y="-571500"/>
            <a:ext cx="6286500" cy="6286500"/>
          </a:xfrm>
          <a:prstGeom prst="ellipse">
            <a:avLst/>
          </a:pr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1" name="Google Shape;11;p2"/>
          <p:cNvSpPr txBox="1">
            <a:spLocks noGrp="1"/>
          </p:cNvSpPr>
          <p:nvPr>
            <p:ph type="ctrTitle"/>
          </p:nvPr>
        </p:nvSpPr>
        <p:spPr>
          <a:xfrm>
            <a:off x="1031425" y="1991850"/>
            <a:ext cx="4947600" cy="1159800"/>
          </a:xfrm>
          <a:prstGeom prst="rect">
            <a:avLst/>
          </a:prstGeom>
        </p:spPr>
        <p:txBody>
          <a:bodyPr spcFirstLastPara="1" wrap="square" lIns="91425" tIns="91425" rIns="91425" bIns="91425" anchor="ctr" anchorCtr="0">
            <a:noAutofit/>
          </a:bodyPr>
          <a:lstStyle>
            <a:lvl1pPr lvl="0" algn="l">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1pPr>
            <a:lvl2pPr lvl="1" algn="l">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2pPr>
            <a:lvl3pPr lvl="2" algn="l">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3pPr>
            <a:lvl4pPr lvl="3" algn="l">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4pPr>
            <a:lvl5pPr lvl="4" algn="l">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5pPr>
            <a:lvl6pPr lvl="5" algn="l">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6pPr>
            <a:lvl7pPr lvl="6" algn="l">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7pPr>
            <a:lvl8pPr lvl="7" algn="l">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8pPr>
            <a:lvl9pPr lvl="8" algn="l">
              <a:spcBef>
                <a:spcPts val="0"/>
              </a:spcBef>
              <a:spcAft>
                <a:spcPts val="0"/>
              </a:spcAft>
              <a:buClr>
                <a:srgbClr val="FFFFFF"/>
              </a:buClr>
              <a:buSzPts val="6000"/>
              <a:buFont typeface="Cabin Condensed"/>
              <a:buNone/>
              <a:defRPr sz="6000">
                <a:solidFill>
                  <a:srgbClr val="FFFFFF"/>
                </a:solidFill>
                <a:latin typeface="Cabin Condensed"/>
                <a:ea typeface="Cabin Condensed"/>
                <a:cs typeface="Cabin Condensed"/>
                <a:sym typeface="Cabin Condensed"/>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26"/>
        <p:cNvGrpSpPr/>
        <p:nvPr/>
      </p:nvGrpSpPr>
      <p:grpSpPr>
        <a:xfrm>
          <a:off x="0" y="0"/>
          <a:ext cx="0" cy="0"/>
          <a:chOff x="0" y="0"/>
          <a:chExt cx="0" cy="0"/>
        </a:xfrm>
      </p:grpSpPr>
      <p:sp>
        <p:nvSpPr>
          <p:cNvPr id="27" name="Google Shape;27;p6"/>
          <p:cNvSpPr/>
          <p:nvPr/>
        </p:nvSpPr>
        <p:spPr>
          <a:xfrm>
            <a:off x="0" y="0"/>
            <a:ext cx="2418600" cy="5149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6"/>
          <p:cNvSpPr txBox="1">
            <a:spLocks noGrp="1"/>
          </p:cNvSpPr>
          <p:nvPr>
            <p:ph type="title"/>
          </p:nvPr>
        </p:nvSpPr>
        <p:spPr>
          <a:xfrm>
            <a:off x="398150" y="1129130"/>
            <a:ext cx="1700700" cy="1483800"/>
          </a:xfrm>
          <a:prstGeom prst="rect">
            <a:avLst/>
          </a:prstGeom>
        </p:spPr>
        <p:txBody>
          <a:bodyPr spcFirstLastPara="1" wrap="square" lIns="91425" tIns="91425" rIns="91425" bIns="91425" anchor="t"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29" name="Google Shape;29;p6"/>
          <p:cNvSpPr txBox="1">
            <a:spLocks noGrp="1"/>
          </p:cNvSpPr>
          <p:nvPr>
            <p:ph type="body" idx="1"/>
          </p:nvPr>
        </p:nvSpPr>
        <p:spPr>
          <a:xfrm>
            <a:off x="3082175" y="1091725"/>
            <a:ext cx="2623200" cy="38343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0" name="Google Shape;30;p6"/>
          <p:cNvSpPr txBox="1">
            <a:spLocks noGrp="1"/>
          </p:cNvSpPr>
          <p:nvPr>
            <p:ph type="body" idx="2"/>
          </p:nvPr>
        </p:nvSpPr>
        <p:spPr>
          <a:xfrm>
            <a:off x="5863323" y="1091725"/>
            <a:ext cx="2623200" cy="38343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1" name="Google Shape;31;p6"/>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
        <p:cNvGrpSpPr/>
        <p:nvPr/>
      </p:nvGrpSpPr>
      <p:grpSpPr>
        <a:xfrm>
          <a:off x="0" y="0"/>
          <a:ext cx="0" cy="0"/>
          <a:chOff x="0" y="0"/>
          <a:chExt cx="0" cy="0"/>
        </a:xfrm>
      </p:grpSpPr>
      <p:sp>
        <p:nvSpPr>
          <p:cNvPr id="47" name="Google Shape;47;p10"/>
          <p:cNvSpPr/>
          <p:nvPr/>
        </p:nvSpPr>
        <p:spPr>
          <a:xfrm>
            <a:off x="361950" y="-571500"/>
            <a:ext cx="6286500" cy="6286500"/>
          </a:xfrm>
          <a:prstGeom prst="ellipse">
            <a:avLst/>
          </a:pr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48" name="Google Shape;48;p10"/>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letely blank">
  <p:cSld name="BLANK_2">
    <p:spTree>
      <p:nvGrpSpPr>
        <p:cNvPr id="1" name="Shape 49"/>
        <p:cNvGrpSpPr/>
        <p:nvPr/>
      </p:nvGrpSpPr>
      <p:grpSpPr>
        <a:xfrm>
          <a:off x="0" y="0"/>
          <a:ext cx="0" cy="0"/>
          <a:chOff x="0" y="0"/>
          <a:chExt cx="0" cy="0"/>
        </a:xfrm>
      </p:grpSpPr>
      <p:sp>
        <p:nvSpPr>
          <p:cNvPr id="50" name="Google Shape;50;p11"/>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Inverse">
  <p:cSld name="BLANK_1">
    <p:bg>
      <p:bgPr>
        <a:solidFill>
          <a:schemeClr val="dk1"/>
        </a:solidFill>
        <a:effectLst/>
      </p:bgPr>
    </p:bg>
    <p:spTree>
      <p:nvGrpSpPr>
        <p:cNvPr id="1" name="Shape 51"/>
        <p:cNvGrpSpPr/>
        <p:nvPr/>
      </p:nvGrpSpPr>
      <p:grpSpPr>
        <a:xfrm>
          <a:off x="0" y="0"/>
          <a:ext cx="0" cy="0"/>
          <a:chOff x="0" y="0"/>
          <a:chExt cx="0" cy="0"/>
        </a:xfrm>
      </p:grpSpPr>
      <p:sp>
        <p:nvSpPr>
          <p:cNvPr id="52" name="Google Shape;52;p12"/>
          <p:cNvSpPr/>
          <p:nvPr/>
        </p:nvSpPr>
        <p:spPr>
          <a:xfrm>
            <a:off x="361950" y="-571500"/>
            <a:ext cx="6286500" cy="62865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highlight>
                <a:srgbClr val="FFFF00"/>
              </a:highlight>
            </a:endParaRPr>
          </a:p>
        </p:txBody>
      </p:sp>
      <p:sp>
        <p:nvSpPr>
          <p:cNvPr id="53" name="Google Shape;53;p12"/>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98150" y="1129130"/>
            <a:ext cx="1700700" cy="1483800"/>
          </a:xfrm>
          <a:prstGeom prst="rect">
            <a:avLst/>
          </a:prstGeom>
          <a:noFill/>
          <a:ln>
            <a:noFill/>
          </a:ln>
        </p:spPr>
        <p:txBody>
          <a:bodyPr spcFirstLastPara="1" wrap="square" lIns="91425" tIns="91425" rIns="91425" bIns="91425" anchor="t" anchorCtr="0">
            <a:noAutofit/>
          </a:bodyPr>
          <a:lstStyle>
            <a:lvl1pPr lvl="0" algn="r">
              <a:lnSpc>
                <a:spcPct val="90000"/>
              </a:lnSpc>
              <a:spcBef>
                <a:spcPts val="0"/>
              </a:spcBef>
              <a:spcAft>
                <a:spcPts val="0"/>
              </a:spcAft>
              <a:buClr>
                <a:schemeClr val="lt1"/>
              </a:buClr>
              <a:buSzPts val="2400"/>
              <a:buFont typeface="Cabin Condensed"/>
              <a:buNone/>
              <a:defRPr sz="2400" b="1">
                <a:solidFill>
                  <a:schemeClr val="lt1"/>
                </a:solidFill>
                <a:latin typeface="Cabin Condensed"/>
                <a:ea typeface="Cabin Condensed"/>
                <a:cs typeface="Cabin Condensed"/>
                <a:sym typeface="Cabin Condensed"/>
              </a:defRPr>
            </a:lvl1pPr>
            <a:lvl2pPr lvl="1" algn="r">
              <a:lnSpc>
                <a:spcPct val="90000"/>
              </a:lnSpc>
              <a:spcBef>
                <a:spcPts val="0"/>
              </a:spcBef>
              <a:spcAft>
                <a:spcPts val="0"/>
              </a:spcAft>
              <a:buClr>
                <a:schemeClr val="lt1"/>
              </a:buClr>
              <a:buSzPts val="2400"/>
              <a:buFont typeface="Cabin Condensed"/>
              <a:buNone/>
              <a:defRPr sz="2400" b="1">
                <a:solidFill>
                  <a:schemeClr val="lt1"/>
                </a:solidFill>
                <a:latin typeface="Cabin Condensed"/>
                <a:ea typeface="Cabin Condensed"/>
                <a:cs typeface="Cabin Condensed"/>
                <a:sym typeface="Cabin Condensed"/>
              </a:defRPr>
            </a:lvl2pPr>
            <a:lvl3pPr lvl="2" algn="r">
              <a:lnSpc>
                <a:spcPct val="90000"/>
              </a:lnSpc>
              <a:spcBef>
                <a:spcPts val="0"/>
              </a:spcBef>
              <a:spcAft>
                <a:spcPts val="0"/>
              </a:spcAft>
              <a:buClr>
                <a:schemeClr val="lt1"/>
              </a:buClr>
              <a:buSzPts val="2400"/>
              <a:buFont typeface="Cabin Condensed"/>
              <a:buNone/>
              <a:defRPr sz="2400" b="1">
                <a:solidFill>
                  <a:schemeClr val="lt1"/>
                </a:solidFill>
                <a:latin typeface="Cabin Condensed"/>
                <a:ea typeface="Cabin Condensed"/>
                <a:cs typeface="Cabin Condensed"/>
                <a:sym typeface="Cabin Condensed"/>
              </a:defRPr>
            </a:lvl3pPr>
            <a:lvl4pPr lvl="3" algn="r">
              <a:lnSpc>
                <a:spcPct val="90000"/>
              </a:lnSpc>
              <a:spcBef>
                <a:spcPts val="0"/>
              </a:spcBef>
              <a:spcAft>
                <a:spcPts val="0"/>
              </a:spcAft>
              <a:buClr>
                <a:schemeClr val="lt1"/>
              </a:buClr>
              <a:buSzPts val="2400"/>
              <a:buFont typeface="Cabin Condensed"/>
              <a:buNone/>
              <a:defRPr sz="2400" b="1">
                <a:solidFill>
                  <a:schemeClr val="lt1"/>
                </a:solidFill>
                <a:latin typeface="Cabin Condensed"/>
                <a:ea typeface="Cabin Condensed"/>
                <a:cs typeface="Cabin Condensed"/>
                <a:sym typeface="Cabin Condensed"/>
              </a:defRPr>
            </a:lvl4pPr>
            <a:lvl5pPr lvl="4" algn="r">
              <a:lnSpc>
                <a:spcPct val="90000"/>
              </a:lnSpc>
              <a:spcBef>
                <a:spcPts val="0"/>
              </a:spcBef>
              <a:spcAft>
                <a:spcPts val="0"/>
              </a:spcAft>
              <a:buClr>
                <a:schemeClr val="lt1"/>
              </a:buClr>
              <a:buSzPts val="2400"/>
              <a:buFont typeface="Cabin Condensed"/>
              <a:buNone/>
              <a:defRPr sz="2400" b="1">
                <a:solidFill>
                  <a:schemeClr val="lt1"/>
                </a:solidFill>
                <a:latin typeface="Cabin Condensed"/>
                <a:ea typeface="Cabin Condensed"/>
                <a:cs typeface="Cabin Condensed"/>
                <a:sym typeface="Cabin Condensed"/>
              </a:defRPr>
            </a:lvl5pPr>
            <a:lvl6pPr lvl="5" algn="r">
              <a:lnSpc>
                <a:spcPct val="90000"/>
              </a:lnSpc>
              <a:spcBef>
                <a:spcPts val="0"/>
              </a:spcBef>
              <a:spcAft>
                <a:spcPts val="0"/>
              </a:spcAft>
              <a:buClr>
                <a:schemeClr val="lt1"/>
              </a:buClr>
              <a:buSzPts val="2400"/>
              <a:buFont typeface="Cabin Condensed"/>
              <a:buNone/>
              <a:defRPr sz="2400" b="1">
                <a:solidFill>
                  <a:schemeClr val="lt1"/>
                </a:solidFill>
                <a:latin typeface="Cabin Condensed"/>
                <a:ea typeface="Cabin Condensed"/>
                <a:cs typeface="Cabin Condensed"/>
                <a:sym typeface="Cabin Condensed"/>
              </a:defRPr>
            </a:lvl6pPr>
            <a:lvl7pPr lvl="6" algn="r">
              <a:lnSpc>
                <a:spcPct val="90000"/>
              </a:lnSpc>
              <a:spcBef>
                <a:spcPts val="0"/>
              </a:spcBef>
              <a:spcAft>
                <a:spcPts val="0"/>
              </a:spcAft>
              <a:buClr>
                <a:schemeClr val="lt1"/>
              </a:buClr>
              <a:buSzPts val="2400"/>
              <a:buFont typeface="Cabin Condensed"/>
              <a:buNone/>
              <a:defRPr sz="2400" b="1">
                <a:solidFill>
                  <a:schemeClr val="lt1"/>
                </a:solidFill>
                <a:latin typeface="Cabin Condensed"/>
                <a:ea typeface="Cabin Condensed"/>
                <a:cs typeface="Cabin Condensed"/>
                <a:sym typeface="Cabin Condensed"/>
              </a:defRPr>
            </a:lvl7pPr>
            <a:lvl8pPr lvl="7" algn="r">
              <a:lnSpc>
                <a:spcPct val="90000"/>
              </a:lnSpc>
              <a:spcBef>
                <a:spcPts val="0"/>
              </a:spcBef>
              <a:spcAft>
                <a:spcPts val="0"/>
              </a:spcAft>
              <a:buClr>
                <a:schemeClr val="lt1"/>
              </a:buClr>
              <a:buSzPts val="2400"/>
              <a:buFont typeface="Cabin Condensed"/>
              <a:buNone/>
              <a:defRPr sz="2400" b="1">
                <a:solidFill>
                  <a:schemeClr val="lt1"/>
                </a:solidFill>
                <a:latin typeface="Cabin Condensed"/>
                <a:ea typeface="Cabin Condensed"/>
                <a:cs typeface="Cabin Condensed"/>
                <a:sym typeface="Cabin Condensed"/>
              </a:defRPr>
            </a:lvl8pPr>
            <a:lvl9pPr lvl="8" algn="r">
              <a:lnSpc>
                <a:spcPct val="90000"/>
              </a:lnSpc>
              <a:spcBef>
                <a:spcPts val="0"/>
              </a:spcBef>
              <a:spcAft>
                <a:spcPts val="0"/>
              </a:spcAft>
              <a:buClr>
                <a:schemeClr val="lt1"/>
              </a:buClr>
              <a:buSzPts val="2400"/>
              <a:buFont typeface="Cabin Condensed"/>
              <a:buNone/>
              <a:defRPr sz="2400" b="1">
                <a:solidFill>
                  <a:schemeClr val="lt1"/>
                </a:solidFill>
                <a:latin typeface="Cabin Condensed"/>
                <a:ea typeface="Cabin Condensed"/>
                <a:cs typeface="Cabin Condensed"/>
                <a:sym typeface="Cabin Condensed"/>
              </a:defRPr>
            </a:lvl9pPr>
          </a:lstStyle>
          <a:p>
            <a:endParaRPr/>
          </a:p>
        </p:txBody>
      </p:sp>
      <p:sp>
        <p:nvSpPr>
          <p:cNvPr id="7" name="Google Shape;7;p1"/>
          <p:cNvSpPr txBox="1">
            <a:spLocks noGrp="1"/>
          </p:cNvSpPr>
          <p:nvPr>
            <p:ph type="body" idx="1"/>
          </p:nvPr>
        </p:nvSpPr>
        <p:spPr>
          <a:xfrm>
            <a:off x="2871075" y="1007295"/>
            <a:ext cx="5561100" cy="3571200"/>
          </a:xfrm>
          <a:prstGeom prst="rect">
            <a:avLst/>
          </a:prstGeom>
          <a:noFill/>
          <a:ln>
            <a:noFill/>
          </a:ln>
        </p:spPr>
        <p:txBody>
          <a:bodyPr spcFirstLastPara="1" wrap="square" lIns="91425" tIns="91425" rIns="91425" bIns="91425" anchor="t" anchorCtr="0">
            <a:noAutofit/>
          </a:bodyPr>
          <a:lstStyle>
            <a:lvl1pPr marL="457200" lvl="0" indent="-419100">
              <a:spcBef>
                <a:spcPts val="600"/>
              </a:spcBef>
              <a:spcAft>
                <a:spcPts val="0"/>
              </a:spcAft>
              <a:buClr>
                <a:schemeClr val="dk1"/>
              </a:buClr>
              <a:buSzPts val="3000"/>
              <a:buFont typeface="Cabin"/>
              <a:buChar char="⊙"/>
              <a:defRPr sz="3000">
                <a:solidFill>
                  <a:schemeClr val="dk1"/>
                </a:solidFill>
                <a:latin typeface="Cabin"/>
                <a:ea typeface="Cabin"/>
                <a:cs typeface="Cabin"/>
                <a:sym typeface="Cabin"/>
              </a:defRPr>
            </a:lvl1pPr>
            <a:lvl2pPr marL="914400" lvl="1" indent="-381000">
              <a:spcBef>
                <a:spcPts val="0"/>
              </a:spcBef>
              <a:spcAft>
                <a:spcPts val="0"/>
              </a:spcAft>
              <a:buClr>
                <a:schemeClr val="dk1"/>
              </a:buClr>
              <a:buSzPts val="2400"/>
              <a:buFont typeface="Cabin"/>
              <a:buChar char="○"/>
              <a:defRPr sz="2400">
                <a:solidFill>
                  <a:schemeClr val="dk1"/>
                </a:solidFill>
                <a:latin typeface="Cabin"/>
                <a:ea typeface="Cabin"/>
                <a:cs typeface="Cabin"/>
                <a:sym typeface="Cabin"/>
              </a:defRPr>
            </a:lvl2pPr>
            <a:lvl3pPr marL="1371600" lvl="2" indent="-381000">
              <a:spcBef>
                <a:spcPts val="0"/>
              </a:spcBef>
              <a:spcAft>
                <a:spcPts val="0"/>
              </a:spcAft>
              <a:buClr>
                <a:schemeClr val="dk1"/>
              </a:buClr>
              <a:buSzPts val="2400"/>
              <a:buFont typeface="Cabin"/>
              <a:buChar char="■"/>
              <a:defRPr sz="2400">
                <a:solidFill>
                  <a:schemeClr val="dk1"/>
                </a:solidFill>
                <a:latin typeface="Cabin"/>
                <a:ea typeface="Cabin"/>
                <a:cs typeface="Cabin"/>
                <a:sym typeface="Cabin"/>
              </a:defRPr>
            </a:lvl3pPr>
            <a:lvl4pPr marL="1828800" lvl="3" indent="-342900">
              <a:spcBef>
                <a:spcPts val="0"/>
              </a:spcBef>
              <a:spcAft>
                <a:spcPts val="0"/>
              </a:spcAft>
              <a:buClr>
                <a:schemeClr val="dk1"/>
              </a:buClr>
              <a:buSzPts val="1800"/>
              <a:buFont typeface="Cabin"/>
              <a:buChar char="●"/>
              <a:defRPr sz="1800">
                <a:solidFill>
                  <a:schemeClr val="dk1"/>
                </a:solidFill>
                <a:latin typeface="Cabin"/>
                <a:ea typeface="Cabin"/>
                <a:cs typeface="Cabin"/>
                <a:sym typeface="Cabin"/>
              </a:defRPr>
            </a:lvl4pPr>
            <a:lvl5pPr marL="2286000" lvl="4" indent="-342900">
              <a:spcBef>
                <a:spcPts val="0"/>
              </a:spcBef>
              <a:spcAft>
                <a:spcPts val="0"/>
              </a:spcAft>
              <a:buClr>
                <a:schemeClr val="dk1"/>
              </a:buClr>
              <a:buSzPts val="1800"/>
              <a:buFont typeface="Cabin"/>
              <a:buChar char="○"/>
              <a:defRPr sz="1800">
                <a:solidFill>
                  <a:schemeClr val="dk1"/>
                </a:solidFill>
                <a:latin typeface="Cabin"/>
                <a:ea typeface="Cabin"/>
                <a:cs typeface="Cabin"/>
                <a:sym typeface="Cabin"/>
              </a:defRPr>
            </a:lvl5pPr>
            <a:lvl6pPr marL="2743200" lvl="5" indent="-342900">
              <a:spcBef>
                <a:spcPts val="0"/>
              </a:spcBef>
              <a:spcAft>
                <a:spcPts val="0"/>
              </a:spcAft>
              <a:buClr>
                <a:schemeClr val="dk1"/>
              </a:buClr>
              <a:buSzPts val="1800"/>
              <a:buFont typeface="Cabin"/>
              <a:buChar char="■"/>
              <a:defRPr sz="1800">
                <a:solidFill>
                  <a:schemeClr val="dk1"/>
                </a:solidFill>
                <a:latin typeface="Cabin"/>
                <a:ea typeface="Cabin"/>
                <a:cs typeface="Cabin"/>
                <a:sym typeface="Cabin"/>
              </a:defRPr>
            </a:lvl6pPr>
            <a:lvl7pPr marL="3200400" lvl="6" indent="-342900">
              <a:spcBef>
                <a:spcPts val="0"/>
              </a:spcBef>
              <a:spcAft>
                <a:spcPts val="0"/>
              </a:spcAft>
              <a:buClr>
                <a:schemeClr val="dk1"/>
              </a:buClr>
              <a:buSzPts val="1800"/>
              <a:buFont typeface="Cabin"/>
              <a:buChar char="●"/>
              <a:defRPr sz="1800">
                <a:solidFill>
                  <a:schemeClr val="dk1"/>
                </a:solidFill>
                <a:latin typeface="Cabin"/>
                <a:ea typeface="Cabin"/>
                <a:cs typeface="Cabin"/>
                <a:sym typeface="Cabin"/>
              </a:defRPr>
            </a:lvl7pPr>
            <a:lvl8pPr marL="3657600" lvl="7" indent="-342900">
              <a:spcBef>
                <a:spcPts val="0"/>
              </a:spcBef>
              <a:spcAft>
                <a:spcPts val="0"/>
              </a:spcAft>
              <a:buClr>
                <a:schemeClr val="dk1"/>
              </a:buClr>
              <a:buSzPts val="1800"/>
              <a:buFont typeface="Cabin"/>
              <a:buChar char="○"/>
              <a:defRPr sz="1800">
                <a:solidFill>
                  <a:schemeClr val="dk1"/>
                </a:solidFill>
                <a:latin typeface="Cabin"/>
                <a:ea typeface="Cabin"/>
                <a:cs typeface="Cabin"/>
                <a:sym typeface="Cabin"/>
              </a:defRPr>
            </a:lvl8pPr>
            <a:lvl9pPr marL="4114800" lvl="8" indent="-342900">
              <a:spcBef>
                <a:spcPts val="0"/>
              </a:spcBef>
              <a:spcAft>
                <a:spcPts val="0"/>
              </a:spcAft>
              <a:buClr>
                <a:schemeClr val="dk1"/>
              </a:buClr>
              <a:buSzPts val="1800"/>
              <a:buFont typeface="Cabin"/>
              <a:buChar char="■"/>
              <a:defRPr sz="1800">
                <a:solidFill>
                  <a:schemeClr val="dk1"/>
                </a:solidFill>
                <a:latin typeface="Cabin"/>
                <a:ea typeface="Cabin"/>
                <a:cs typeface="Cabin"/>
                <a:sym typeface="Cabin"/>
              </a:defRPr>
            </a:lvl9pPr>
          </a:lstStyle>
          <a:p>
            <a:endParaRPr/>
          </a:p>
        </p:txBody>
      </p:sp>
      <p:sp>
        <p:nvSpPr>
          <p:cNvPr id="8" name="Google Shape;8;p1"/>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lvl="0" algn="r">
              <a:buNone/>
              <a:defRPr sz="1200">
                <a:solidFill>
                  <a:schemeClr val="dk1"/>
                </a:solidFill>
                <a:latin typeface="Cabin Condensed"/>
                <a:ea typeface="Cabin Condensed"/>
                <a:cs typeface="Cabin Condensed"/>
                <a:sym typeface="Cabin Condensed"/>
              </a:defRPr>
            </a:lvl1pPr>
            <a:lvl2pPr lvl="1" algn="r">
              <a:buNone/>
              <a:defRPr sz="1200">
                <a:solidFill>
                  <a:schemeClr val="dk1"/>
                </a:solidFill>
                <a:latin typeface="Cabin Condensed"/>
                <a:ea typeface="Cabin Condensed"/>
                <a:cs typeface="Cabin Condensed"/>
                <a:sym typeface="Cabin Condensed"/>
              </a:defRPr>
            </a:lvl2pPr>
            <a:lvl3pPr lvl="2" algn="r">
              <a:buNone/>
              <a:defRPr sz="1200">
                <a:solidFill>
                  <a:schemeClr val="dk1"/>
                </a:solidFill>
                <a:latin typeface="Cabin Condensed"/>
                <a:ea typeface="Cabin Condensed"/>
                <a:cs typeface="Cabin Condensed"/>
                <a:sym typeface="Cabin Condensed"/>
              </a:defRPr>
            </a:lvl3pPr>
            <a:lvl4pPr lvl="3" algn="r">
              <a:buNone/>
              <a:defRPr sz="1200">
                <a:solidFill>
                  <a:schemeClr val="dk1"/>
                </a:solidFill>
                <a:latin typeface="Cabin Condensed"/>
                <a:ea typeface="Cabin Condensed"/>
                <a:cs typeface="Cabin Condensed"/>
                <a:sym typeface="Cabin Condensed"/>
              </a:defRPr>
            </a:lvl4pPr>
            <a:lvl5pPr lvl="4" algn="r">
              <a:buNone/>
              <a:defRPr sz="1200">
                <a:solidFill>
                  <a:schemeClr val="dk1"/>
                </a:solidFill>
                <a:latin typeface="Cabin Condensed"/>
                <a:ea typeface="Cabin Condensed"/>
                <a:cs typeface="Cabin Condensed"/>
                <a:sym typeface="Cabin Condensed"/>
              </a:defRPr>
            </a:lvl5pPr>
            <a:lvl6pPr lvl="5" algn="r">
              <a:buNone/>
              <a:defRPr sz="1200">
                <a:solidFill>
                  <a:schemeClr val="dk1"/>
                </a:solidFill>
                <a:latin typeface="Cabin Condensed"/>
                <a:ea typeface="Cabin Condensed"/>
                <a:cs typeface="Cabin Condensed"/>
                <a:sym typeface="Cabin Condensed"/>
              </a:defRPr>
            </a:lvl6pPr>
            <a:lvl7pPr lvl="6" algn="r">
              <a:buNone/>
              <a:defRPr sz="1200">
                <a:solidFill>
                  <a:schemeClr val="dk1"/>
                </a:solidFill>
                <a:latin typeface="Cabin Condensed"/>
                <a:ea typeface="Cabin Condensed"/>
                <a:cs typeface="Cabin Condensed"/>
                <a:sym typeface="Cabin Condensed"/>
              </a:defRPr>
            </a:lvl7pPr>
            <a:lvl8pPr lvl="7" algn="r">
              <a:buNone/>
              <a:defRPr sz="1200">
                <a:solidFill>
                  <a:schemeClr val="dk1"/>
                </a:solidFill>
                <a:latin typeface="Cabin Condensed"/>
                <a:ea typeface="Cabin Condensed"/>
                <a:cs typeface="Cabin Condensed"/>
                <a:sym typeface="Cabin Condensed"/>
              </a:defRPr>
            </a:lvl8pPr>
            <a:lvl9pPr lvl="8" algn="r">
              <a:buNone/>
              <a:defRPr sz="1200">
                <a:solidFill>
                  <a:schemeClr val="dk1"/>
                </a:solidFill>
                <a:latin typeface="Cabin Condensed"/>
                <a:ea typeface="Cabin Condensed"/>
                <a:cs typeface="Cabin Condensed"/>
                <a:sym typeface="Cabin Condensed"/>
              </a:defRPr>
            </a:lvl9pPr>
          </a:lstStyle>
          <a:p>
            <a:pPr marL="0" lvl="0" indent="0" algn="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 id="2147483656" r:id="rId3"/>
    <p:sldLayoutId id="2147483657" r:id="rId4"/>
    <p:sldLayoutId id="2147483658" r:id="rId5"/>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3"/>
          <p:cNvSpPr txBox="1">
            <a:spLocks noGrp="1"/>
          </p:cNvSpPr>
          <p:nvPr>
            <p:ph type="ctrTitle"/>
          </p:nvPr>
        </p:nvSpPr>
        <p:spPr>
          <a:xfrm>
            <a:off x="1031425" y="1991850"/>
            <a:ext cx="4947600" cy="1159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ES" u="sng"/>
              <a:t>LITERATURA</a:t>
            </a:r>
            <a:r>
              <a:rPr lang="es-ES"/>
              <a:t> UNIDAD 2</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17" name="Rectángulo 16">
            <a:extLst>
              <a:ext uri="{FF2B5EF4-FFF2-40B4-BE49-F238E27FC236}">
                <a16:creationId xmlns:a16="http://schemas.microsoft.com/office/drawing/2014/main" id="{2B5118BD-84EC-4BB9-9E25-6E79CEA92AEF}"/>
              </a:ext>
            </a:extLst>
          </p:cNvPr>
          <p:cNvSpPr/>
          <p:nvPr/>
        </p:nvSpPr>
        <p:spPr>
          <a:xfrm>
            <a:off x="3045191" y="254600"/>
            <a:ext cx="1908896" cy="1774491"/>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
          </a:p>
        </p:txBody>
      </p:sp>
      <p:sp>
        <p:nvSpPr>
          <p:cNvPr id="63" name="Google Shape;63;p14"/>
          <p:cNvSpPr txBox="1">
            <a:spLocks noGrp="1"/>
          </p:cNvSpPr>
          <p:nvPr>
            <p:ph type="title"/>
          </p:nvPr>
        </p:nvSpPr>
        <p:spPr>
          <a:xfrm>
            <a:off x="315023" y="1141846"/>
            <a:ext cx="1998686" cy="1101452"/>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s-ES"/>
              <a:t>NARRACIÓN MARCO / ENMARCADA</a:t>
            </a:r>
            <a:endParaRPr/>
          </a:p>
        </p:txBody>
      </p:sp>
      <p:sp>
        <p:nvSpPr>
          <p:cNvPr id="70" name="Google Shape;70;p14"/>
          <p:cNvSpPr txBox="1"/>
          <p:nvPr/>
        </p:nvSpPr>
        <p:spPr>
          <a:xfrm>
            <a:off x="5685570" y="274261"/>
            <a:ext cx="2609400" cy="867585"/>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r>
              <a:rPr lang="es-ES" sz="1100" b="1">
                <a:latin typeface="Cabin"/>
                <a:ea typeface="Cabin"/>
                <a:cs typeface="Cabin"/>
                <a:sym typeface="Cabin"/>
              </a:rPr>
              <a:t>NARRACIÓN MARCO</a:t>
            </a:r>
            <a:endParaRPr sz="1100">
              <a:latin typeface="Cabin"/>
              <a:ea typeface="Cabin"/>
              <a:cs typeface="Cabin"/>
              <a:sym typeface="Cabin"/>
            </a:endParaRPr>
          </a:p>
          <a:p>
            <a:pPr marL="0" lvl="0" indent="0" algn="l" rtl="0">
              <a:spcBef>
                <a:spcPts val="600"/>
              </a:spcBef>
              <a:spcAft>
                <a:spcPts val="0"/>
              </a:spcAft>
              <a:buClr>
                <a:schemeClr val="dk1"/>
              </a:buClr>
              <a:buSzPts val="1100"/>
              <a:buFont typeface="Arial"/>
              <a:buNone/>
            </a:pPr>
            <a:r>
              <a:rPr lang="es-ES" sz="1100">
                <a:latin typeface="Cabin"/>
                <a:ea typeface="Cabin"/>
                <a:cs typeface="Cabin"/>
                <a:sym typeface="Cabin"/>
              </a:rPr>
              <a:t>Narración contextual dentro del cual se acoplan los cuentos.</a:t>
            </a:r>
            <a:endParaRPr sz="1100">
              <a:latin typeface="Cabin"/>
              <a:ea typeface="Cabin"/>
              <a:cs typeface="Cabin"/>
              <a:sym typeface="Cabin"/>
            </a:endParaRPr>
          </a:p>
        </p:txBody>
      </p:sp>
      <p:sp>
        <p:nvSpPr>
          <p:cNvPr id="71" name="Google Shape;71;p14"/>
          <p:cNvSpPr txBox="1"/>
          <p:nvPr/>
        </p:nvSpPr>
        <p:spPr>
          <a:xfrm>
            <a:off x="5685569" y="1070303"/>
            <a:ext cx="2723400" cy="902239"/>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r>
              <a:rPr lang="es-ES" sz="1100" b="1">
                <a:latin typeface="Cabin"/>
                <a:ea typeface="Cabin"/>
                <a:cs typeface="Cabin"/>
                <a:sym typeface="Cabin"/>
              </a:rPr>
              <a:t>NARRACIÓN ENMARCADA / RELATO</a:t>
            </a:r>
            <a:endParaRPr sz="1100">
              <a:latin typeface="Cabin"/>
              <a:ea typeface="Cabin"/>
              <a:cs typeface="Cabin"/>
              <a:sym typeface="Cabin"/>
            </a:endParaRPr>
          </a:p>
          <a:p>
            <a:pPr marL="0" lvl="0" indent="0" algn="l" rtl="0">
              <a:spcBef>
                <a:spcPts val="600"/>
              </a:spcBef>
              <a:spcAft>
                <a:spcPts val="0"/>
              </a:spcAft>
              <a:buNone/>
            </a:pPr>
            <a:r>
              <a:rPr lang="es-ES" sz="1100">
                <a:latin typeface="Cabin"/>
                <a:ea typeface="Cabin"/>
                <a:cs typeface="Cabin"/>
                <a:sym typeface="Cabin"/>
              </a:rPr>
              <a:t>Cuento contado dentro del contexto de la narración marco.</a:t>
            </a:r>
            <a:endParaRPr sz="1100">
              <a:latin typeface="Cabin"/>
              <a:ea typeface="Cabin"/>
              <a:cs typeface="Cabin"/>
              <a:sym typeface="Cabin"/>
            </a:endParaRPr>
          </a:p>
        </p:txBody>
      </p:sp>
      <p:sp>
        <p:nvSpPr>
          <p:cNvPr id="73" name="Google Shape;73;p1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2</a:t>
            </a:fld>
            <a:endParaRPr/>
          </a:p>
        </p:txBody>
      </p:sp>
      <p:grpSp>
        <p:nvGrpSpPr>
          <p:cNvPr id="13" name="Google Shape;657;p48">
            <a:extLst>
              <a:ext uri="{FF2B5EF4-FFF2-40B4-BE49-F238E27FC236}">
                <a16:creationId xmlns:a16="http://schemas.microsoft.com/office/drawing/2014/main" id="{6FDBBC99-9814-44C6-B94E-10C5078386AC}"/>
              </a:ext>
            </a:extLst>
          </p:cNvPr>
          <p:cNvGrpSpPr/>
          <p:nvPr/>
        </p:nvGrpSpPr>
        <p:grpSpPr>
          <a:xfrm>
            <a:off x="1205346" y="271052"/>
            <a:ext cx="908970" cy="799251"/>
            <a:chOff x="1928175" y="312600"/>
            <a:chExt cx="425000" cy="373700"/>
          </a:xfrm>
        </p:grpSpPr>
        <p:sp>
          <p:nvSpPr>
            <p:cNvPr id="14" name="Google Shape;658;p48">
              <a:extLst>
                <a:ext uri="{FF2B5EF4-FFF2-40B4-BE49-F238E27FC236}">
                  <a16:creationId xmlns:a16="http://schemas.microsoft.com/office/drawing/2014/main" id="{2C95FC25-32AF-4380-9E91-536506390316}"/>
                </a:ext>
              </a:extLst>
            </p:cNvPr>
            <p:cNvSpPr/>
            <p:nvPr/>
          </p:nvSpPr>
          <p:spPr>
            <a:xfrm>
              <a:off x="1928175" y="312600"/>
              <a:ext cx="425000" cy="373700"/>
            </a:xfrm>
            <a:custGeom>
              <a:avLst/>
              <a:gdLst/>
              <a:ahLst/>
              <a:cxnLst/>
              <a:rect l="l" t="t" r="r" b="b"/>
              <a:pathLst>
                <a:path w="17000" h="14948" extrusionOk="0">
                  <a:moveTo>
                    <a:pt x="16022" y="978"/>
                  </a:moveTo>
                  <a:lnTo>
                    <a:pt x="16022" y="13971"/>
                  </a:lnTo>
                  <a:lnTo>
                    <a:pt x="978" y="13971"/>
                  </a:lnTo>
                  <a:lnTo>
                    <a:pt x="978" y="978"/>
                  </a:lnTo>
                  <a:close/>
                  <a:moveTo>
                    <a:pt x="782" y="1"/>
                  </a:moveTo>
                  <a:lnTo>
                    <a:pt x="636" y="25"/>
                  </a:lnTo>
                  <a:lnTo>
                    <a:pt x="489" y="74"/>
                  </a:lnTo>
                  <a:lnTo>
                    <a:pt x="343" y="147"/>
                  </a:lnTo>
                  <a:lnTo>
                    <a:pt x="221" y="245"/>
                  </a:lnTo>
                  <a:lnTo>
                    <a:pt x="123" y="343"/>
                  </a:lnTo>
                  <a:lnTo>
                    <a:pt x="74" y="489"/>
                  </a:lnTo>
                  <a:lnTo>
                    <a:pt x="25" y="636"/>
                  </a:lnTo>
                  <a:lnTo>
                    <a:pt x="1" y="782"/>
                  </a:lnTo>
                  <a:lnTo>
                    <a:pt x="1" y="14166"/>
                  </a:lnTo>
                  <a:lnTo>
                    <a:pt x="25" y="14313"/>
                  </a:lnTo>
                  <a:lnTo>
                    <a:pt x="74" y="14459"/>
                  </a:lnTo>
                  <a:lnTo>
                    <a:pt x="123" y="14606"/>
                  </a:lnTo>
                  <a:lnTo>
                    <a:pt x="221" y="14703"/>
                  </a:lnTo>
                  <a:lnTo>
                    <a:pt x="343" y="14801"/>
                  </a:lnTo>
                  <a:lnTo>
                    <a:pt x="489" y="14874"/>
                  </a:lnTo>
                  <a:lnTo>
                    <a:pt x="636" y="14923"/>
                  </a:lnTo>
                  <a:lnTo>
                    <a:pt x="782" y="14948"/>
                  </a:lnTo>
                  <a:lnTo>
                    <a:pt x="16218" y="14948"/>
                  </a:lnTo>
                  <a:lnTo>
                    <a:pt x="16364" y="14923"/>
                  </a:lnTo>
                  <a:lnTo>
                    <a:pt x="16511" y="14874"/>
                  </a:lnTo>
                  <a:lnTo>
                    <a:pt x="16657" y="14801"/>
                  </a:lnTo>
                  <a:lnTo>
                    <a:pt x="16779" y="14703"/>
                  </a:lnTo>
                  <a:lnTo>
                    <a:pt x="16877" y="14606"/>
                  </a:lnTo>
                  <a:lnTo>
                    <a:pt x="16926" y="14459"/>
                  </a:lnTo>
                  <a:lnTo>
                    <a:pt x="16975" y="14313"/>
                  </a:lnTo>
                  <a:lnTo>
                    <a:pt x="16999" y="14166"/>
                  </a:lnTo>
                  <a:lnTo>
                    <a:pt x="16999" y="782"/>
                  </a:lnTo>
                  <a:lnTo>
                    <a:pt x="16975" y="636"/>
                  </a:lnTo>
                  <a:lnTo>
                    <a:pt x="16926" y="489"/>
                  </a:lnTo>
                  <a:lnTo>
                    <a:pt x="16877" y="343"/>
                  </a:lnTo>
                  <a:lnTo>
                    <a:pt x="16779" y="245"/>
                  </a:lnTo>
                  <a:lnTo>
                    <a:pt x="16657" y="147"/>
                  </a:lnTo>
                  <a:lnTo>
                    <a:pt x="16511" y="74"/>
                  </a:lnTo>
                  <a:lnTo>
                    <a:pt x="16364" y="25"/>
                  </a:lnTo>
                  <a:lnTo>
                    <a:pt x="16218" y="1"/>
                  </a:lnTo>
                  <a:close/>
                </a:path>
              </a:pathLst>
            </a:custGeom>
            <a:solidFill>
              <a:srgbClr val="FFF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659;p48">
              <a:extLst>
                <a:ext uri="{FF2B5EF4-FFF2-40B4-BE49-F238E27FC236}">
                  <a16:creationId xmlns:a16="http://schemas.microsoft.com/office/drawing/2014/main" id="{4DB0CA8D-C0B5-4E92-BA3D-8F48DBD8D5E3}"/>
                </a:ext>
              </a:extLst>
            </p:cNvPr>
            <p:cNvSpPr/>
            <p:nvPr/>
          </p:nvSpPr>
          <p:spPr>
            <a:xfrm>
              <a:off x="1964825" y="349250"/>
              <a:ext cx="351700" cy="300425"/>
            </a:xfrm>
            <a:custGeom>
              <a:avLst/>
              <a:gdLst/>
              <a:ahLst/>
              <a:cxnLst/>
              <a:rect l="l" t="t" r="r" b="b"/>
              <a:pathLst>
                <a:path w="14068" h="12017" extrusionOk="0">
                  <a:moveTo>
                    <a:pt x="10111" y="1563"/>
                  </a:moveTo>
                  <a:lnTo>
                    <a:pt x="10307" y="1588"/>
                  </a:lnTo>
                  <a:lnTo>
                    <a:pt x="10502" y="1612"/>
                  </a:lnTo>
                  <a:lnTo>
                    <a:pt x="10697" y="1661"/>
                  </a:lnTo>
                  <a:lnTo>
                    <a:pt x="10868" y="1734"/>
                  </a:lnTo>
                  <a:lnTo>
                    <a:pt x="11039" y="1807"/>
                  </a:lnTo>
                  <a:lnTo>
                    <a:pt x="11186" y="1905"/>
                  </a:lnTo>
                  <a:lnTo>
                    <a:pt x="11357" y="2027"/>
                  </a:lnTo>
                  <a:lnTo>
                    <a:pt x="11479" y="2149"/>
                  </a:lnTo>
                  <a:lnTo>
                    <a:pt x="11625" y="2271"/>
                  </a:lnTo>
                  <a:lnTo>
                    <a:pt x="11723" y="2442"/>
                  </a:lnTo>
                  <a:lnTo>
                    <a:pt x="11821" y="2589"/>
                  </a:lnTo>
                  <a:lnTo>
                    <a:pt x="11894" y="2760"/>
                  </a:lnTo>
                  <a:lnTo>
                    <a:pt x="11967" y="2955"/>
                  </a:lnTo>
                  <a:lnTo>
                    <a:pt x="12016" y="3126"/>
                  </a:lnTo>
                  <a:lnTo>
                    <a:pt x="12041" y="3322"/>
                  </a:lnTo>
                  <a:lnTo>
                    <a:pt x="12065" y="3517"/>
                  </a:lnTo>
                  <a:lnTo>
                    <a:pt x="12041" y="3737"/>
                  </a:lnTo>
                  <a:lnTo>
                    <a:pt x="12016" y="3908"/>
                  </a:lnTo>
                  <a:lnTo>
                    <a:pt x="11967" y="4103"/>
                  </a:lnTo>
                  <a:lnTo>
                    <a:pt x="11894" y="4274"/>
                  </a:lnTo>
                  <a:lnTo>
                    <a:pt x="11821" y="4445"/>
                  </a:lnTo>
                  <a:lnTo>
                    <a:pt x="11723" y="4616"/>
                  </a:lnTo>
                  <a:lnTo>
                    <a:pt x="11625" y="4763"/>
                  </a:lnTo>
                  <a:lnTo>
                    <a:pt x="11479" y="4909"/>
                  </a:lnTo>
                  <a:lnTo>
                    <a:pt x="11357" y="5031"/>
                  </a:lnTo>
                  <a:lnTo>
                    <a:pt x="11186" y="5153"/>
                  </a:lnTo>
                  <a:lnTo>
                    <a:pt x="11039" y="5251"/>
                  </a:lnTo>
                  <a:lnTo>
                    <a:pt x="10868" y="5324"/>
                  </a:lnTo>
                  <a:lnTo>
                    <a:pt x="10697" y="5398"/>
                  </a:lnTo>
                  <a:lnTo>
                    <a:pt x="10502" y="5446"/>
                  </a:lnTo>
                  <a:lnTo>
                    <a:pt x="10307" y="5471"/>
                  </a:lnTo>
                  <a:lnTo>
                    <a:pt x="9916" y="5471"/>
                  </a:lnTo>
                  <a:lnTo>
                    <a:pt x="9720" y="5446"/>
                  </a:lnTo>
                  <a:lnTo>
                    <a:pt x="9525" y="5398"/>
                  </a:lnTo>
                  <a:lnTo>
                    <a:pt x="9354" y="5324"/>
                  </a:lnTo>
                  <a:lnTo>
                    <a:pt x="9183" y="5251"/>
                  </a:lnTo>
                  <a:lnTo>
                    <a:pt x="9012" y="5153"/>
                  </a:lnTo>
                  <a:lnTo>
                    <a:pt x="8866" y="5031"/>
                  </a:lnTo>
                  <a:lnTo>
                    <a:pt x="8719" y="4909"/>
                  </a:lnTo>
                  <a:lnTo>
                    <a:pt x="8597" y="4763"/>
                  </a:lnTo>
                  <a:lnTo>
                    <a:pt x="8475" y="4616"/>
                  </a:lnTo>
                  <a:lnTo>
                    <a:pt x="8377" y="4445"/>
                  </a:lnTo>
                  <a:lnTo>
                    <a:pt x="8304" y="4274"/>
                  </a:lnTo>
                  <a:lnTo>
                    <a:pt x="8231" y="4103"/>
                  </a:lnTo>
                  <a:lnTo>
                    <a:pt x="8182" y="3908"/>
                  </a:lnTo>
                  <a:lnTo>
                    <a:pt x="8157" y="3737"/>
                  </a:lnTo>
                  <a:lnTo>
                    <a:pt x="8157" y="3517"/>
                  </a:lnTo>
                  <a:lnTo>
                    <a:pt x="8157" y="3322"/>
                  </a:lnTo>
                  <a:lnTo>
                    <a:pt x="8182" y="3126"/>
                  </a:lnTo>
                  <a:lnTo>
                    <a:pt x="8231" y="2955"/>
                  </a:lnTo>
                  <a:lnTo>
                    <a:pt x="8304" y="2760"/>
                  </a:lnTo>
                  <a:lnTo>
                    <a:pt x="8377" y="2589"/>
                  </a:lnTo>
                  <a:lnTo>
                    <a:pt x="8475" y="2442"/>
                  </a:lnTo>
                  <a:lnTo>
                    <a:pt x="8597" y="2271"/>
                  </a:lnTo>
                  <a:lnTo>
                    <a:pt x="8719" y="2149"/>
                  </a:lnTo>
                  <a:lnTo>
                    <a:pt x="8866" y="2027"/>
                  </a:lnTo>
                  <a:lnTo>
                    <a:pt x="9012" y="1905"/>
                  </a:lnTo>
                  <a:lnTo>
                    <a:pt x="9183" y="1807"/>
                  </a:lnTo>
                  <a:lnTo>
                    <a:pt x="9354" y="1734"/>
                  </a:lnTo>
                  <a:lnTo>
                    <a:pt x="9525" y="1661"/>
                  </a:lnTo>
                  <a:lnTo>
                    <a:pt x="9720" y="1612"/>
                  </a:lnTo>
                  <a:lnTo>
                    <a:pt x="9916" y="1588"/>
                  </a:lnTo>
                  <a:lnTo>
                    <a:pt x="10111" y="1563"/>
                  </a:lnTo>
                  <a:close/>
                  <a:moveTo>
                    <a:pt x="0" y="0"/>
                  </a:moveTo>
                  <a:lnTo>
                    <a:pt x="0" y="9232"/>
                  </a:lnTo>
                  <a:lnTo>
                    <a:pt x="3248" y="5080"/>
                  </a:lnTo>
                  <a:lnTo>
                    <a:pt x="3346" y="4958"/>
                  </a:lnTo>
                  <a:lnTo>
                    <a:pt x="3468" y="4885"/>
                  </a:lnTo>
                  <a:lnTo>
                    <a:pt x="3590" y="4836"/>
                  </a:lnTo>
                  <a:lnTo>
                    <a:pt x="3737" y="4811"/>
                  </a:lnTo>
                  <a:lnTo>
                    <a:pt x="3859" y="4836"/>
                  </a:lnTo>
                  <a:lnTo>
                    <a:pt x="4005" y="4885"/>
                  </a:lnTo>
                  <a:lnTo>
                    <a:pt x="4128" y="4958"/>
                  </a:lnTo>
                  <a:lnTo>
                    <a:pt x="4225" y="5080"/>
                  </a:lnTo>
                  <a:lnTo>
                    <a:pt x="9647" y="12016"/>
                  </a:lnTo>
                  <a:lnTo>
                    <a:pt x="10233" y="12016"/>
                  </a:lnTo>
                  <a:lnTo>
                    <a:pt x="10087" y="11772"/>
                  </a:lnTo>
                  <a:lnTo>
                    <a:pt x="8157" y="9305"/>
                  </a:lnTo>
                  <a:lnTo>
                    <a:pt x="9403" y="7718"/>
                  </a:lnTo>
                  <a:lnTo>
                    <a:pt x="9501" y="7596"/>
                  </a:lnTo>
                  <a:lnTo>
                    <a:pt x="9623" y="7522"/>
                  </a:lnTo>
                  <a:lnTo>
                    <a:pt x="9745" y="7473"/>
                  </a:lnTo>
                  <a:lnTo>
                    <a:pt x="9891" y="7449"/>
                  </a:lnTo>
                  <a:lnTo>
                    <a:pt x="10014" y="7473"/>
                  </a:lnTo>
                  <a:lnTo>
                    <a:pt x="10160" y="7522"/>
                  </a:lnTo>
                  <a:lnTo>
                    <a:pt x="10282" y="7596"/>
                  </a:lnTo>
                  <a:lnTo>
                    <a:pt x="10380" y="7718"/>
                  </a:lnTo>
                  <a:lnTo>
                    <a:pt x="13750" y="12016"/>
                  </a:lnTo>
                  <a:lnTo>
                    <a:pt x="14068" y="12016"/>
                  </a:lnTo>
                  <a:lnTo>
                    <a:pt x="14068" y="0"/>
                  </a:lnTo>
                  <a:close/>
                </a:path>
              </a:pathLst>
            </a:custGeom>
            <a:solidFill>
              <a:srgbClr val="FFF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Rectángulo 1">
            <a:extLst>
              <a:ext uri="{FF2B5EF4-FFF2-40B4-BE49-F238E27FC236}">
                <a16:creationId xmlns:a16="http://schemas.microsoft.com/office/drawing/2014/main" id="{550C5A32-E5AE-4A45-9ED0-A118E23D2961}"/>
              </a:ext>
            </a:extLst>
          </p:cNvPr>
          <p:cNvSpPr/>
          <p:nvPr/>
        </p:nvSpPr>
        <p:spPr>
          <a:xfrm>
            <a:off x="3428139" y="629852"/>
            <a:ext cx="1143000" cy="1023989"/>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
          </a:p>
        </p:txBody>
      </p:sp>
      <p:sp>
        <p:nvSpPr>
          <p:cNvPr id="18" name="Google Shape;63;p14">
            <a:extLst>
              <a:ext uri="{FF2B5EF4-FFF2-40B4-BE49-F238E27FC236}">
                <a16:creationId xmlns:a16="http://schemas.microsoft.com/office/drawing/2014/main" id="{702DE726-E85D-4C20-AB39-0ADEDEA10F15}"/>
              </a:ext>
            </a:extLst>
          </p:cNvPr>
          <p:cNvSpPr txBox="1">
            <a:spLocks/>
          </p:cNvSpPr>
          <p:nvPr/>
        </p:nvSpPr>
        <p:spPr>
          <a:xfrm>
            <a:off x="3305096" y="585168"/>
            <a:ext cx="1266043" cy="41517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1pPr>
            <a:lvl2pPr marR="0" lvl="1"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2pPr>
            <a:lvl3pPr marR="0" lvl="2"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3pPr>
            <a:lvl4pPr marR="0" lvl="3"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4pPr>
            <a:lvl5pPr marR="0" lvl="4"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5pPr>
            <a:lvl6pPr marR="0" lvl="5"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6pPr>
            <a:lvl7pPr marR="0" lvl="6"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7pPr>
            <a:lvl8pPr marR="0" lvl="7"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8pPr>
            <a:lvl9pPr marR="0" lvl="8"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9pPr>
          </a:lstStyle>
          <a:p>
            <a:r>
              <a:rPr lang="es-ES"/>
              <a:t>N.ENMARCADA</a:t>
            </a:r>
          </a:p>
        </p:txBody>
      </p:sp>
      <p:sp>
        <p:nvSpPr>
          <p:cNvPr id="19" name="Google Shape;63;p14">
            <a:extLst>
              <a:ext uri="{FF2B5EF4-FFF2-40B4-BE49-F238E27FC236}">
                <a16:creationId xmlns:a16="http://schemas.microsoft.com/office/drawing/2014/main" id="{EB225CE9-B5FB-4608-9922-377D8C6180B2}"/>
              </a:ext>
            </a:extLst>
          </p:cNvPr>
          <p:cNvSpPr txBox="1">
            <a:spLocks/>
          </p:cNvSpPr>
          <p:nvPr/>
        </p:nvSpPr>
        <p:spPr>
          <a:xfrm>
            <a:off x="3305096" y="234637"/>
            <a:ext cx="1389086" cy="41517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1pPr>
            <a:lvl2pPr marR="0" lvl="1"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2pPr>
            <a:lvl3pPr marR="0" lvl="2"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3pPr>
            <a:lvl4pPr marR="0" lvl="3"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4pPr>
            <a:lvl5pPr marR="0" lvl="4"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5pPr>
            <a:lvl6pPr marR="0" lvl="5"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6pPr>
            <a:lvl7pPr marR="0" lvl="6"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7pPr>
            <a:lvl8pPr marR="0" lvl="7"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8pPr>
            <a:lvl9pPr marR="0" lvl="8"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9pPr>
          </a:lstStyle>
          <a:p>
            <a:r>
              <a:rPr lang="es-ES"/>
              <a:t>N.MARCO</a:t>
            </a:r>
          </a:p>
        </p:txBody>
      </p:sp>
      <p:sp>
        <p:nvSpPr>
          <p:cNvPr id="3" name="Rectángulo 2">
            <a:extLst>
              <a:ext uri="{FF2B5EF4-FFF2-40B4-BE49-F238E27FC236}">
                <a16:creationId xmlns:a16="http://schemas.microsoft.com/office/drawing/2014/main" id="{08AC82AD-178F-424E-9A2B-9181963125D7}"/>
              </a:ext>
            </a:extLst>
          </p:cNvPr>
          <p:cNvSpPr/>
          <p:nvPr/>
        </p:nvSpPr>
        <p:spPr>
          <a:xfrm>
            <a:off x="262488" y="2384713"/>
            <a:ext cx="1885716" cy="12399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solidFill>
                  <a:schemeClr val="tx1"/>
                </a:solidFill>
                <a:latin typeface="Cabin" panose="020B0604020202020204" charset="0"/>
              </a:rPr>
              <a:t>Técnica literaria que consiste en introducir dentro de la narración principal uno o varios relatos.</a:t>
            </a:r>
          </a:p>
        </p:txBody>
      </p:sp>
      <p:sp>
        <p:nvSpPr>
          <p:cNvPr id="4" name="CuadroTexto 3">
            <a:extLst>
              <a:ext uri="{FF2B5EF4-FFF2-40B4-BE49-F238E27FC236}">
                <a16:creationId xmlns:a16="http://schemas.microsoft.com/office/drawing/2014/main" id="{E8EAC32C-7975-4856-95AA-EE157B788BB2}"/>
              </a:ext>
            </a:extLst>
          </p:cNvPr>
          <p:cNvSpPr txBox="1"/>
          <p:nvPr/>
        </p:nvSpPr>
        <p:spPr>
          <a:xfrm>
            <a:off x="3045191" y="2023896"/>
            <a:ext cx="1908896" cy="415498"/>
          </a:xfrm>
          <a:prstGeom prst="rect">
            <a:avLst/>
          </a:prstGeom>
          <a:noFill/>
        </p:spPr>
        <p:txBody>
          <a:bodyPr wrap="square" rtlCol="0">
            <a:spAutoFit/>
          </a:bodyPr>
          <a:lstStyle/>
          <a:p>
            <a:r>
              <a:rPr lang="es-ES" sz="1050">
                <a:latin typeface="Cabin" panose="020B0604020202020204" charset="0"/>
              </a:rPr>
              <a:t>*cada una se analiza como narración independiente.</a:t>
            </a:r>
          </a:p>
        </p:txBody>
      </p:sp>
      <p:sp>
        <p:nvSpPr>
          <p:cNvPr id="5" name="Rectángulo 4">
            <a:extLst>
              <a:ext uri="{FF2B5EF4-FFF2-40B4-BE49-F238E27FC236}">
                <a16:creationId xmlns:a16="http://schemas.microsoft.com/office/drawing/2014/main" id="{CCE37057-B6CD-44DC-88F5-92BDD7DE5F4E}"/>
              </a:ext>
            </a:extLst>
          </p:cNvPr>
          <p:cNvSpPr/>
          <p:nvPr/>
        </p:nvSpPr>
        <p:spPr>
          <a:xfrm>
            <a:off x="2475382" y="2419111"/>
            <a:ext cx="1659429" cy="523220"/>
          </a:xfrm>
          <a:prstGeom prst="rect">
            <a:avLst/>
          </a:prstGeom>
          <a:noFill/>
        </p:spPr>
        <p:txBody>
          <a:bodyPr wrap="none" lIns="91440" tIns="45720" rIns="91440" bIns="45720">
            <a:spAutoFit/>
          </a:bodyPr>
          <a:lstStyle/>
          <a:p>
            <a:pPr algn="ctr"/>
            <a:r>
              <a:rPr lang="es-ES" sz="28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rPr>
              <a:t>EJEMPLO</a:t>
            </a:r>
            <a:endParaRPr lang="es-ES" sz="60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endParaRPr>
          </a:p>
        </p:txBody>
      </p:sp>
      <p:sp>
        <p:nvSpPr>
          <p:cNvPr id="6" name="Rectángulo 5">
            <a:extLst>
              <a:ext uri="{FF2B5EF4-FFF2-40B4-BE49-F238E27FC236}">
                <a16:creationId xmlns:a16="http://schemas.microsoft.com/office/drawing/2014/main" id="{2510FA76-6494-4D98-AFDF-305E1C472DED}"/>
              </a:ext>
            </a:extLst>
          </p:cNvPr>
          <p:cNvSpPr/>
          <p:nvPr/>
        </p:nvSpPr>
        <p:spPr>
          <a:xfrm>
            <a:off x="3959672" y="2415781"/>
            <a:ext cx="3312125" cy="523220"/>
          </a:xfrm>
          <a:prstGeom prst="rect">
            <a:avLst/>
          </a:prstGeom>
          <a:noFill/>
        </p:spPr>
        <p:txBody>
          <a:bodyPr wrap="none" lIns="91440" tIns="45720" rIns="91440" bIns="45720">
            <a:spAutoFit/>
          </a:bodyPr>
          <a:lstStyle/>
          <a:p>
            <a:pPr algn="ctr"/>
            <a:r>
              <a:rPr lang="es-ES" sz="2800" b="0" cap="none" spc="0">
                <a:ln w="0"/>
                <a:solidFill>
                  <a:schemeClr val="tx1"/>
                </a:solidFill>
                <a:effectLst>
                  <a:outerShdw blurRad="38100" dist="25400" dir="5400000" algn="ctr" rotWithShape="0">
                    <a:srgbClr val="6E747A">
                      <a:alpha val="43000"/>
                    </a:srgbClr>
                  </a:outerShdw>
                </a:effectLst>
                <a:latin typeface="Cabin" panose="020B0604020202020204" charset="0"/>
              </a:rPr>
              <a:t>Las mil y una noches</a:t>
            </a:r>
          </a:p>
        </p:txBody>
      </p:sp>
      <p:sp>
        <p:nvSpPr>
          <p:cNvPr id="24" name="Google Shape;70;p14">
            <a:extLst>
              <a:ext uri="{FF2B5EF4-FFF2-40B4-BE49-F238E27FC236}">
                <a16:creationId xmlns:a16="http://schemas.microsoft.com/office/drawing/2014/main" id="{138F0185-E7CB-4D2B-B67C-DCCB600ABCAB}"/>
              </a:ext>
            </a:extLst>
          </p:cNvPr>
          <p:cNvSpPr txBox="1"/>
          <p:nvPr/>
        </p:nvSpPr>
        <p:spPr>
          <a:xfrm>
            <a:off x="2597973" y="2961528"/>
            <a:ext cx="3504954" cy="973163"/>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r>
              <a:rPr lang="es-ES" sz="1100" b="1">
                <a:latin typeface="Cabin"/>
                <a:ea typeface="Cabin"/>
                <a:cs typeface="Cabin"/>
                <a:sym typeface="Cabin"/>
              </a:rPr>
              <a:t>NARRACIÓN MARCO</a:t>
            </a:r>
            <a:endParaRPr sz="1100">
              <a:latin typeface="Cabin"/>
              <a:ea typeface="Cabin"/>
              <a:cs typeface="Cabin"/>
              <a:sym typeface="Cabin"/>
            </a:endParaRPr>
          </a:p>
          <a:p>
            <a:pPr marL="0" lvl="0" indent="0" algn="l" rtl="0">
              <a:spcBef>
                <a:spcPts val="600"/>
              </a:spcBef>
              <a:spcAft>
                <a:spcPts val="0"/>
              </a:spcAft>
              <a:buClr>
                <a:schemeClr val="dk1"/>
              </a:buClr>
              <a:buSzPts val="1100"/>
              <a:buFont typeface="Arial"/>
              <a:buNone/>
            </a:pPr>
            <a:r>
              <a:rPr lang="es-ES" sz="1100">
                <a:latin typeface="Cabin"/>
                <a:ea typeface="Cabin"/>
                <a:cs typeface="Cabin"/>
                <a:sym typeface="Cabin"/>
              </a:rPr>
              <a:t>Sherezade cuenta historias al rey para evitar ser matada, ya que no cuenta el final hasta el día siguiente y por la intriga la deja con vida.</a:t>
            </a:r>
            <a:endParaRPr sz="1100">
              <a:latin typeface="Cabin"/>
              <a:ea typeface="Cabin"/>
              <a:cs typeface="Cabin"/>
              <a:sym typeface="Cabin"/>
            </a:endParaRPr>
          </a:p>
        </p:txBody>
      </p:sp>
      <p:sp>
        <p:nvSpPr>
          <p:cNvPr id="25" name="Google Shape;71;p14">
            <a:extLst>
              <a:ext uri="{FF2B5EF4-FFF2-40B4-BE49-F238E27FC236}">
                <a16:creationId xmlns:a16="http://schemas.microsoft.com/office/drawing/2014/main" id="{290CD3BC-AB33-413C-BD84-493DDDBD7C55}"/>
              </a:ext>
            </a:extLst>
          </p:cNvPr>
          <p:cNvSpPr txBox="1"/>
          <p:nvPr/>
        </p:nvSpPr>
        <p:spPr>
          <a:xfrm>
            <a:off x="2597972" y="3798387"/>
            <a:ext cx="2723400" cy="1090513"/>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r>
              <a:rPr lang="es-ES" sz="1100" b="1">
                <a:latin typeface="Cabin"/>
                <a:ea typeface="Cabin"/>
                <a:cs typeface="Cabin"/>
                <a:sym typeface="Cabin"/>
              </a:rPr>
              <a:t>NARRACIÓN ENMARCADA / RELATO</a:t>
            </a:r>
            <a:endParaRPr sz="1100">
              <a:latin typeface="Cabin"/>
              <a:ea typeface="Cabin"/>
              <a:cs typeface="Cabin"/>
              <a:sym typeface="Cabin"/>
            </a:endParaRPr>
          </a:p>
          <a:p>
            <a:pPr marL="0" lvl="0" indent="0" algn="l" rtl="0">
              <a:spcBef>
                <a:spcPts val="600"/>
              </a:spcBef>
              <a:spcAft>
                <a:spcPts val="0"/>
              </a:spcAft>
              <a:buNone/>
            </a:pPr>
            <a:r>
              <a:rPr lang="es-ES" sz="1100">
                <a:latin typeface="Cabin"/>
                <a:ea typeface="Cabin"/>
                <a:cs typeface="Cabin"/>
                <a:sym typeface="Cabin"/>
              </a:rPr>
              <a:t>Cada uno de los cuentos que cuenta Sherezade para no morir, gracias a su imaginación.</a:t>
            </a:r>
            <a:endParaRPr sz="1100">
              <a:latin typeface="Cabin"/>
              <a:ea typeface="Cabin"/>
              <a:cs typeface="Cabin"/>
              <a:sym typeface="Cabi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B033E249-1949-4C1C-91E8-34B0E82169D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ES" smtClean="0"/>
              <a:t>3</a:t>
            </a:fld>
            <a:endParaRPr lang="es-ES"/>
          </a:p>
        </p:txBody>
      </p:sp>
      <p:sp>
        <p:nvSpPr>
          <p:cNvPr id="3" name="Rectángulo 2">
            <a:extLst>
              <a:ext uri="{FF2B5EF4-FFF2-40B4-BE49-F238E27FC236}">
                <a16:creationId xmlns:a16="http://schemas.microsoft.com/office/drawing/2014/main" id="{6C32784B-BC49-4231-9366-158A65F3C2BC}"/>
              </a:ext>
            </a:extLst>
          </p:cNvPr>
          <p:cNvSpPr/>
          <p:nvPr/>
        </p:nvSpPr>
        <p:spPr>
          <a:xfrm>
            <a:off x="144674" y="167748"/>
            <a:ext cx="3563796" cy="523220"/>
          </a:xfrm>
          <a:prstGeom prst="rect">
            <a:avLst/>
          </a:prstGeom>
          <a:noFill/>
        </p:spPr>
        <p:txBody>
          <a:bodyPr wrap="none" lIns="91440" tIns="45720" rIns="91440" bIns="45720">
            <a:spAutoFit/>
          </a:bodyPr>
          <a:lstStyle/>
          <a:p>
            <a:pPr algn="ctr"/>
            <a:r>
              <a:rPr lang="es-ES" sz="28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rPr>
              <a:t>EL CONDE LUCANOR</a:t>
            </a:r>
            <a:endParaRPr lang="es-ES" sz="60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endParaRPr>
          </a:p>
        </p:txBody>
      </p:sp>
      <p:sp>
        <p:nvSpPr>
          <p:cNvPr id="4" name="Rectángulo 3">
            <a:extLst>
              <a:ext uri="{FF2B5EF4-FFF2-40B4-BE49-F238E27FC236}">
                <a16:creationId xmlns:a16="http://schemas.microsoft.com/office/drawing/2014/main" id="{E7D04C53-538E-4F3C-8481-9C278EF80A6B}"/>
              </a:ext>
            </a:extLst>
          </p:cNvPr>
          <p:cNvSpPr/>
          <p:nvPr/>
        </p:nvSpPr>
        <p:spPr>
          <a:xfrm>
            <a:off x="530591" y="864200"/>
            <a:ext cx="1908896" cy="1774491"/>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
          </a:p>
        </p:txBody>
      </p:sp>
      <p:sp>
        <p:nvSpPr>
          <p:cNvPr id="5" name="Google Shape;70;p14">
            <a:extLst>
              <a:ext uri="{FF2B5EF4-FFF2-40B4-BE49-F238E27FC236}">
                <a16:creationId xmlns:a16="http://schemas.microsoft.com/office/drawing/2014/main" id="{CB307571-26F2-466E-8919-BA938FC3D828}"/>
              </a:ext>
            </a:extLst>
          </p:cNvPr>
          <p:cNvSpPr txBox="1"/>
          <p:nvPr/>
        </p:nvSpPr>
        <p:spPr>
          <a:xfrm>
            <a:off x="2562530" y="796380"/>
            <a:ext cx="2609400" cy="1111194"/>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r>
              <a:rPr lang="es-ES" sz="1100" b="1">
                <a:latin typeface="Cabin"/>
                <a:ea typeface="Cabin"/>
                <a:cs typeface="Cabin"/>
                <a:sym typeface="Cabin"/>
              </a:rPr>
              <a:t>NARRACIÓN MARCO</a:t>
            </a:r>
            <a:endParaRPr sz="1100">
              <a:latin typeface="Cabin"/>
              <a:ea typeface="Cabin"/>
              <a:cs typeface="Cabin"/>
              <a:sym typeface="Cabin"/>
            </a:endParaRPr>
          </a:p>
          <a:p>
            <a:pPr marL="0" lvl="0" indent="0" algn="l" rtl="0">
              <a:spcBef>
                <a:spcPts val="600"/>
              </a:spcBef>
              <a:spcAft>
                <a:spcPts val="0"/>
              </a:spcAft>
              <a:buClr>
                <a:schemeClr val="dk1"/>
              </a:buClr>
              <a:buSzPts val="1100"/>
              <a:buFont typeface="Arial"/>
              <a:buNone/>
            </a:pPr>
            <a:r>
              <a:rPr lang="es-ES" sz="1100" u="sng">
                <a:latin typeface="Cabin"/>
                <a:ea typeface="Cabin"/>
                <a:cs typeface="Cabin"/>
                <a:sym typeface="Cabin"/>
              </a:rPr>
              <a:t>El Conde Lucanor</a:t>
            </a:r>
            <a:r>
              <a:rPr lang="es-ES" sz="1100">
                <a:latin typeface="Cabin"/>
                <a:ea typeface="Cabin"/>
                <a:cs typeface="Cabin"/>
                <a:sym typeface="Cabin"/>
              </a:rPr>
              <a:t> pide </a:t>
            </a:r>
            <a:r>
              <a:rPr lang="es-ES" sz="1100" b="1">
                <a:latin typeface="Cabin"/>
                <a:ea typeface="Cabin"/>
                <a:cs typeface="Cabin"/>
                <a:sym typeface="Cabin"/>
              </a:rPr>
              <a:t>consejo</a:t>
            </a:r>
            <a:r>
              <a:rPr lang="es-ES" sz="1100">
                <a:latin typeface="Cabin"/>
                <a:ea typeface="Cabin"/>
                <a:cs typeface="Cabin"/>
                <a:sym typeface="Cabin"/>
              </a:rPr>
              <a:t> a su </a:t>
            </a:r>
            <a:r>
              <a:rPr lang="es-ES" sz="1100" u="sng">
                <a:latin typeface="Cabin"/>
                <a:ea typeface="Cabin"/>
                <a:cs typeface="Cabin"/>
                <a:sym typeface="Cabin"/>
              </a:rPr>
              <a:t>ayo</a:t>
            </a:r>
            <a:r>
              <a:rPr lang="es-ES" sz="1100">
                <a:latin typeface="Cabin"/>
                <a:ea typeface="Cabin"/>
                <a:cs typeface="Cabin"/>
                <a:sym typeface="Cabin"/>
              </a:rPr>
              <a:t> (criado) Patronio.</a:t>
            </a:r>
          </a:p>
          <a:p>
            <a:pPr marL="0" lvl="0" indent="0" algn="l" rtl="0">
              <a:spcBef>
                <a:spcPts val="600"/>
              </a:spcBef>
              <a:spcAft>
                <a:spcPts val="0"/>
              </a:spcAft>
              <a:buClr>
                <a:schemeClr val="dk1"/>
              </a:buClr>
              <a:buSzPts val="1100"/>
              <a:buFont typeface="Arial"/>
              <a:buNone/>
            </a:pPr>
            <a:r>
              <a:rPr lang="es-ES" sz="1100">
                <a:latin typeface="Cabin"/>
                <a:ea typeface="Cabin"/>
                <a:cs typeface="Cabin"/>
                <a:sym typeface="Cabin"/>
              </a:rPr>
              <a:t>Al final, se extrae una </a:t>
            </a:r>
            <a:r>
              <a:rPr lang="es-ES" sz="1100" b="1">
                <a:latin typeface="Cabin"/>
                <a:ea typeface="Cabin"/>
                <a:cs typeface="Cabin"/>
                <a:sym typeface="Cabin"/>
              </a:rPr>
              <a:t>moraleja</a:t>
            </a:r>
            <a:r>
              <a:rPr lang="es-ES" sz="1100">
                <a:latin typeface="Cabin"/>
                <a:ea typeface="Cabin"/>
                <a:cs typeface="Cabin"/>
                <a:sym typeface="Cabin"/>
              </a:rPr>
              <a:t>.</a:t>
            </a:r>
            <a:endParaRPr sz="1100">
              <a:latin typeface="Cabin"/>
              <a:ea typeface="Cabin"/>
              <a:cs typeface="Cabin"/>
              <a:sym typeface="Cabin"/>
            </a:endParaRPr>
          </a:p>
        </p:txBody>
      </p:sp>
      <p:sp>
        <p:nvSpPr>
          <p:cNvPr id="6" name="Google Shape;71;p14">
            <a:extLst>
              <a:ext uri="{FF2B5EF4-FFF2-40B4-BE49-F238E27FC236}">
                <a16:creationId xmlns:a16="http://schemas.microsoft.com/office/drawing/2014/main" id="{A9141D4F-B7CB-4645-8DFE-FEF285A01C48}"/>
              </a:ext>
            </a:extLst>
          </p:cNvPr>
          <p:cNvSpPr txBox="1"/>
          <p:nvPr/>
        </p:nvSpPr>
        <p:spPr>
          <a:xfrm>
            <a:off x="2538156" y="1850462"/>
            <a:ext cx="2723400" cy="721288"/>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r>
              <a:rPr lang="es-ES" sz="1100" b="1" u="heavy">
                <a:uFill>
                  <a:solidFill>
                    <a:schemeClr val="accent3"/>
                  </a:solidFill>
                </a:uFill>
                <a:latin typeface="Cabin"/>
                <a:ea typeface="Cabin"/>
                <a:cs typeface="Cabin"/>
                <a:sym typeface="Cabin"/>
              </a:rPr>
              <a:t>NARRACIÓN ENMARCADA / RELATO</a:t>
            </a:r>
            <a:endParaRPr sz="1100" u="heavy">
              <a:uFill>
                <a:solidFill>
                  <a:schemeClr val="accent3"/>
                </a:solidFill>
              </a:uFill>
              <a:latin typeface="Cabin"/>
              <a:ea typeface="Cabin"/>
              <a:cs typeface="Cabin"/>
              <a:sym typeface="Cabin"/>
            </a:endParaRPr>
          </a:p>
          <a:p>
            <a:pPr marL="0" lvl="0" indent="0" algn="l" rtl="0">
              <a:spcBef>
                <a:spcPts val="600"/>
              </a:spcBef>
              <a:spcAft>
                <a:spcPts val="0"/>
              </a:spcAft>
              <a:buNone/>
            </a:pPr>
            <a:r>
              <a:rPr lang="es-ES" sz="1100" b="1">
                <a:latin typeface="Cabin"/>
                <a:ea typeface="Cabin"/>
                <a:cs typeface="Cabin"/>
                <a:sym typeface="Cabin"/>
              </a:rPr>
              <a:t>Cuento</a:t>
            </a:r>
            <a:r>
              <a:rPr lang="es-ES" sz="1100">
                <a:latin typeface="Cabin"/>
                <a:ea typeface="Cabin"/>
                <a:cs typeface="Cabin"/>
                <a:sym typeface="Cabin"/>
              </a:rPr>
              <a:t> que </a:t>
            </a:r>
            <a:r>
              <a:rPr lang="es-ES" sz="1100" u="sng">
                <a:latin typeface="Cabin"/>
                <a:ea typeface="Cabin"/>
                <a:cs typeface="Cabin"/>
                <a:sym typeface="Cabin"/>
              </a:rPr>
              <a:t>Patronio</a:t>
            </a:r>
            <a:r>
              <a:rPr lang="es-ES" sz="1100">
                <a:latin typeface="Cabin"/>
                <a:ea typeface="Cabin"/>
                <a:cs typeface="Cabin"/>
                <a:sym typeface="Cabin"/>
              </a:rPr>
              <a:t> pone como ejemplo.</a:t>
            </a:r>
            <a:endParaRPr sz="1100" b="1">
              <a:latin typeface="Cabin"/>
              <a:ea typeface="Cabin"/>
              <a:cs typeface="Cabin"/>
              <a:sym typeface="Cabin"/>
            </a:endParaRPr>
          </a:p>
        </p:txBody>
      </p:sp>
      <p:sp>
        <p:nvSpPr>
          <p:cNvPr id="7" name="Rectángulo 6">
            <a:extLst>
              <a:ext uri="{FF2B5EF4-FFF2-40B4-BE49-F238E27FC236}">
                <a16:creationId xmlns:a16="http://schemas.microsoft.com/office/drawing/2014/main" id="{F2C2BA1A-F9B1-4AF3-8DB6-7638220CB09C}"/>
              </a:ext>
            </a:extLst>
          </p:cNvPr>
          <p:cNvSpPr/>
          <p:nvPr/>
        </p:nvSpPr>
        <p:spPr>
          <a:xfrm>
            <a:off x="913539" y="1239452"/>
            <a:ext cx="1143000" cy="1023989"/>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
          </a:p>
        </p:txBody>
      </p:sp>
      <p:sp>
        <p:nvSpPr>
          <p:cNvPr id="8" name="Google Shape;63;p14">
            <a:extLst>
              <a:ext uri="{FF2B5EF4-FFF2-40B4-BE49-F238E27FC236}">
                <a16:creationId xmlns:a16="http://schemas.microsoft.com/office/drawing/2014/main" id="{F63F508B-3F7D-4E6A-9594-ABE744986066}"/>
              </a:ext>
            </a:extLst>
          </p:cNvPr>
          <p:cNvSpPr txBox="1">
            <a:spLocks/>
          </p:cNvSpPr>
          <p:nvPr/>
        </p:nvSpPr>
        <p:spPr>
          <a:xfrm>
            <a:off x="790496" y="1194768"/>
            <a:ext cx="1266043" cy="41517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1pPr>
            <a:lvl2pPr marR="0" lvl="1"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2pPr>
            <a:lvl3pPr marR="0" lvl="2"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3pPr>
            <a:lvl4pPr marR="0" lvl="3"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4pPr>
            <a:lvl5pPr marR="0" lvl="4"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5pPr>
            <a:lvl6pPr marR="0" lvl="5"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6pPr>
            <a:lvl7pPr marR="0" lvl="6"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7pPr>
            <a:lvl8pPr marR="0" lvl="7"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8pPr>
            <a:lvl9pPr marR="0" lvl="8"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9pPr>
          </a:lstStyle>
          <a:p>
            <a:r>
              <a:rPr lang="es-ES"/>
              <a:t>N.ENMARCADA</a:t>
            </a:r>
          </a:p>
        </p:txBody>
      </p:sp>
      <p:sp>
        <p:nvSpPr>
          <p:cNvPr id="9" name="Google Shape;63;p14">
            <a:extLst>
              <a:ext uri="{FF2B5EF4-FFF2-40B4-BE49-F238E27FC236}">
                <a16:creationId xmlns:a16="http://schemas.microsoft.com/office/drawing/2014/main" id="{C982DFFC-DB45-4683-832D-E92377D1BE25}"/>
              </a:ext>
            </a:extLst>
          </p:cNvPr>
          <p:cNvSpPr txBox="1">
            <a:spLocks/>
          </p:cNvSpPr>
          <p:nvPr/>
        </p:nvSpPr>
        <p:spPr>
          <a:xfrm>
            <a:off x="790496" y="844237"/>
            <a:ext cx="1389086" cy="41517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1pPr>
            <a:lvl2pPr marR="0" lvl="1"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2pPr>
            <a:lvl3pPr marR="0" lvl="2"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3pPr>
            <a:lvl4pPr marR="0" lvl="3"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4pPr>
            <a:lvl5pPr marR="0" lvl="4"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5pPr>
            <a:lvl6pPr marR="0" lvl="5"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6pPr>
            <a:lvl7pPr marR="0" lvl="6"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7pPr>
            <a:lvl8pPr marR="0" lvl="7"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8pPr>
            <a:lvl9pPr marR="0" lvl="8" algn="r" rtl="0">
              <a:lnSpc>
                <a:spcPct val="90000"/>
              </a:lnSpc>
              <a:spcBef>
                <a:spcPts val="0"/>
              </a:spcBef>
              <a:spcAft>
                <a:spcPts val="0"/>
              </a:spcAft>
              <a:buClr>
                <a:schemeClr val="lt1"/>
              </a:buClr>
              <a:buSzPts val="2400"/>
              <a:buFont typeface="Cabin Condensed"/>
              <a:buNone/>
              <a:defRPr sz="2400" b="1" i="0" u="none" strike="noStrike" cap="none">
                <a:solidFill>
                  <a:schemeClr val="lt1"/>
                </a:solidFill>
                <a:latin typeface="Cabin Condensed"/>
                <a:ea typeface="Cabin Condensed"/>
                <a:cs typeface="Cabin Condensed"/>
                <a:sym typeface="Cabin Condensed"/>
              </a:defRPr>
            </a:lvl9pPr>
          </a:lstStyle>
          <a:p>
            <a:r>
              <a:rPr lang="es-ES"/>
              <a:t>N.MARCO</a:t>
            </a:r>
          </a:p>
        </p:txBody>
      </p:sp>
      <p:sp>
        <p:nvSpPr>
          <p:cNvPr id="11" name="Rectángulo 10">
            <a:extLst>
              <a:ext uri="{FF2B5EF4-FFF2-40B4-BE49-F238E27FC236}">
                <a16:creationId xmlns:a16="http://schemas.microsoft.com/office/drawing/2014/main" id="{05A806AA-AA6B-46C7-80D3-F731F24695D5}"/>
              </a:ext>
            </a:extLst>
          </p:cNvPr>
          <p:cNvSpPr/>
          <p:nvPr/>
        </p:nvSpPr>
        <p:spPr>
          <a:xfrm>
            <a:off x="5360224" y="294455"/>
            <a:ext cx="3639101" cy="1315492"/>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
          </a:p>
        </p:txBody>
      </p:sp>
      <p:sp>
        <p:nvSpPr>
          <p:cNvPr id="12" name="Rectángulo 11">
            <a:extLst>
              <a:ext uri="{FF2B5EF4-FFF2-40B4-BE49-F238E27FC236}">
                <a16:creationId xmlns:a16="http://schemas.microsoft.com/office/drawing/2014/main" id="{231CF12A-8A48-4B1F-8854-1C199BF7A4F3}"/>
              </a:ext>
            </a:extLst>
          </p:cNvPr>
          <p:cNvSpPr/>
          <p:nvPr/>
        </p:nvSpPr>
        <p:spPr>
          <a:xfrm>
            <a:off x="5744656" y="646579"/>
            <a:ext cx="2870236" cy="612836"/>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
          </a:p>
        </p:txBody>
      </p:sp>
      <p:sp>
        <p:nvSpPr>
          <p:cNvPr id="15" name="Rectángulo 14">
            <a:extLst>
              <a:ext uri="{FF2B5EF4-FFF2-40B4-BE49-F238E27FC236}">
                <a16:creationId xmlns:a16="http://schemas.microsoft.com/office/drawing/2014/main" id="{DF39E162-DC10-4B9D-B90C-5A191ADCDF85}"/>
              </a:ext>
            </a:extLst>
          </p:cNvPr>
          <p:cNvSpPr/>
          <p:nvPr/>
        </p:nvSpPr>
        <p:spPr>
          <a:xfrm>
            <a:off x="5379178" y="338802"/>
            <a:ext cx="2547492" cy="307777"/>
          </a:xfrm>
          <a:prstGeom prst="rect">
            <a:avLst/>
          </a:prstGeom>
        </p:spPr>
        <p:txBody>
          <a:bodyPr wrap="none">
            <a:spAutoFit/>
          </a:bodyPr>
          <a:lstStyle/>
          <a:p>
            <a:r>
              <a:rPr lang="es-ES">
                <a:solidFill>
                  <a:schemeClr val="bg1"/>
                </a:solidFill>
                <a:latin typeface="Cabin" panose="020B0604020202020204" charset="0"/>
              </a:rPr>
              <a:t>El Conde Lucanor pide consejo.</a:t>
            </a:r>
          </a:p>
        </p:txBody>
      </p:sp>
      <p:sp>
        <p:nvSpPr>
          <p:cNvPr id="18" name="Rectángulo 17">
            <a:extLst>
              <a:ext uri="{FF2B5EF4-FFF2-40B4-BE49-F238E27FC236}">
                <a16:creationId xmlns:a16="http://schemas.microsoft.com/office/drawing/2014/main" id="{6196DB8E-E754-4BD9-B2A3-C52B67D9069D}"/>
              </a:ext>
            </a:extLst>
          </p:cNvPr>
          <p:cNvSpPr/>
          <p:nvPr/>
        </p:nvSpPr>
        <p:spPr>
          <a:xfrm>
            <a:off x="5799842" y="687277"/>
            <a:ext cx="2759864" cy="523220"/>
          </a:xfrm>
          <a:prstGeom prst="rect">
            <a:avLst/>
          </a:prstGeom>
        </p:spPr>
        <p:txBody>
          <a:bodyPr wrap="square">
            <a:spAutoFit/>
          </a:bodyPr>
          <a:lstStyle/>
          <a:p>
            <a:pPr algn="ctr"/>
            <a:r>
              <a:rPr lang="es-ES">
                <a:solidFill>
                  <a:schemeClr val="bg1"/>
                </a:solidFill>
                <a:latin typeface="Cabin" panose="020B0604020202020204" charset="0"/>
              </a:rPr>
              <a:t>Cuento que pone Patronio como ejemplo.</a:t>
            </a:r>
          </a:p>
        </p:txBody>
      </p:sp>
      <p:sp>
        <p:nvSpPr>
          <p:cNvPr id="19" name="Rectángulo 18">
            <a:extLst>
              <a:ext uri="{FF2B5EF4-FFF2-40B4-BE49-F238E27FC236}">
                <a16:creationId xmlns:a16="http://schemas.microsoft.com/office/drawing/2014/main" id="{C89B4E88-6D84-4713-94DF-4250436FDFED}"/>
              </a:ext>
            </a:extLst>
          </p:cNvPr>
          <p:cNvSpPr/>
          <p:nvPr/>
        </p:nvSpPr>
        <p:spPr>
          <a:xfrm>
            <a:off x="5312502" y="1280792"/>
            <a:ext cx="3831498" cy="307777"/>
          </a:xfrm>
          <a:prstGeom prst="rect">
            <a:avLst/>
          </a:prstGeom>
        </p:spPr>
        <p:txBody>
          <a:bodyPr wrap="none">
            <a:spAutoFit/>
          </a:bodyPr>
          <a:lstStyle/>
          <a:p>
            <a:r>
              <a:rPr lang="es-ES">
                <a:solidFill>
                  <a:schemeClr val="bg1"/>
                </a:solidFill>
                <a:latin typeface="Cabin" panose="020B0604020202020204" charset="0"/>
              </a:rPr>
              <a:t>Moraleja extraída del cuento a modo de consejo.</a:t>
            </a:r>
          </a:p>
        </p:txBody>
      </p:sp>
      <p:sp>
        <p:nvSpPr>
          <p:cNvPr id="20" name="Rectángulo 19">
            <a:extLst>
              <a:ext uri="{FF2B5EF4-FFF2-40B4-BE49-F238E27FC236}">
                <a16:creationId xmlns:a16="http://schemas.microsoft.com/office/drawing/2014/main" id="{572345A4-76FD-409F-A578-5E581EFF7876}"/>
              </a:ext>
            </a:extLst>
          </p:cNvPr>
          <p:cNvSpPr/>
          <p:nvPr/>
        </p:nvSpPr>
        <p:spPr>
          <a:xfrm>
            <a:off x="3552966" y="164057"/>
            <a:ext cx="883575" cy="523220"/>
          </a:xfrm>
          <a:prstGeom prst="rect">
            <a:avLst/>
          </a:prstGeom>
          <a:noFill/>
        </p:spPr>
        <p:txBody>
          <a:bodyPr wrap="none" lIns="91440" tIns="45720" rIns="91440" bIns="45720">
            <a:spAutoFit/>
          </a:bodyPr>
          <a:lstStyle/>
          <a:p>
            <a:pPr algn="ctr"/>
            <a:r>
              <a:rPr lang="es-ES" sz="2800" b="0" cap="none" spc="0">
                <a:ln w="0"/>
                <a:solidFill>
                  <a:schemeClr val="tx1"/>
                </a:solidFill>
                <a:effectLst>
                  <a:outerShdw blurRad="38100" dist="25400" dir="5400000" algn="ctr" rotWithShape="0">
                    <a:srgbClr val="6E747A">
                      <a:alpha val="43000"/>
                    </a:srgbClr>
                  </a:outerShdw>
                </a:effectLst>
                <a:latin typeface="Cabin" panose="020B0604020202020204" charset="0"/>
              </a:rPr>
              <a:t>1335</a:t>
            </a:r>
          </a:p>
        </p:txBody>
      </p:sp>
      <p:sp>
        <p:nvSpPr>
          <p:cNvPr id="21" name="Rectángulo 20">
            <a:extLst>
              <a:ext uri="{FF2B5EF4-FFF2-40B4-BE49-F238E27FC236}">
                <a16:creationId xmlns:a16="http://schemas.microsoft.com/office/drawing/2014/main" id="{CB3900F2-8785-4FE0-B5AA-5AABF2107E86}"/>
              </a:ext>
            </a:extLst>
          </p:cNvPr>
          <p:cNvSpPr/>
          <p:nvPr/>
        </p:nvSpPr>
        <p:spPr>
          <a:xfrm>
            <a:off x="92435" y="2658654"/>
            <a:ext cx="5267789" cy="523220"/>
          </a:xfrm>
          <a:prstGeom prst="rect">
            <a:avLst/>
          </a:prstGeom>
          <a:noFill/>
        </p:spPr>
        <p:txBody>
          <a:bodyPr wrap="none" lIns="91440" tIns="45720" rIns="91440" bIns="45720">
            <a:spAutoFit/>
          </a:bodyPr>
          <a:lstStyle/>
          <a:p>
            <a:pPr algn="ctr"/>
            <a:r>
              <a:rPr lang="es-ES" sz="2800" b="0" cap="none" spc="0">
                <a:ln w="0"/>
                <a:solidFill>
                  <a:schemeClr val="tx1"/>
                </a:solidFill>
                <a:effectLst>
                  <a:outerShdw blurRad="38100" dist="25400" dir="5400000" algn="ctr" rotWithShape="0">
                    <a:srgbClr val="6E747A">
                      <a:alpha val="43000"/>
                    </a:srgbClr>
                  </a:outerShdw>
                </a:effectLst>
                <a:latin typeface="Cabin" panose="020B0604020202020204" charset="0"/>
              </a:rPr>
              <a:t>DON JUAN MANUEL (1282-1348)</a:t>
            </a:r>
          </a:p>
        </p:txBody>
      </p:sp>
      <p:sp>
        <p:nvSpPr>
          <p:cNvPr id="22" name="CuadroTexto 21">
            <a:extLst>
              <a:ext uri="{FF2B5EF4-FFF2-40B4-BE49-F238E27FC236}">
                <a16:creationId xmlns:a16="http://schemas.microsoft.com/office/drawing/2014/main" id="{0DF74519-7A0C-4C56-AFA2-6EC1C9873B89}"/>
              </a:ext>
            </a:extLst>
          </p:cNvPr>
          <p:cNvSpPr txBox="1"/>
          <p:nvPr/>
        </p:nvSpPr>
        <p:spPr>
          <a:xfrm>
            <a:off x="290623" y="3182762"/>
            <a:ext cx="8123274" cy="1815882"/>
          </a:xfrm>
          <a:prstGeom prst="rect">
            <a:avLst/>
          </a:prstGeom>
          <a:noFill/>
        </p:spPr>
        <p:txBody>
          <a:bodyPr wrap="square" rtlCol="0">
            <a:spAutoFit/>
          </a:bodyPr>
          <a:lstStyle/>
          <a:p>
            <a:pPr marL="285750" indent="-285750">
              <a:buFont typeface="Arial" panose="020B0604020202020204" pitchFamily="34" charset="0"/>
              <a:buChar char="•"/>
            </a:pPr>
            <a:r>
              <a:rPr lang="es-ES">
                <a:latin typeface="Cabin" panose="020B0604020202020204" charset="0"/>
              </a:rPr>
              <a:t>Sobrino de Alfonso X.</a:t>
            </a:r>
          </a:p>
          <a:p>
            <a:pPr marL="285750" indent="-285750">
              <a:buFont typeface="Arial" panose="020B0604020202020204" pitchFamily="34" charset="0"/>
              <a:buChar char="•"/>
            </a:pPr>
            <a:r>
              <a:rPr lang="es-ES">
                <a:latin typeface="Cabin" panose="020B0604020202020204" charset="0"/>
              </a:rPr>
              <a:t>Abuelo del rey Juan I de Castilla.</a:t>
            </a:r>
          </a:p>
          <a:p>
            <a:endParaRPr lang="es-ES">
              <a:latin typeface="Cabin" panose="020B0604020202020204" charset="0"/>
            </a:endParaRPr>
          </a:p>
          <a:p>
            <a:pPr marL="285750" indent="-285750">
              <a:buFont typeface="Arial" panose="020B0604020202020204" pitchFamily="34" charset="0"/>
              <a:buChar char="•"/>
            </a:pPr>
            <a:r>
              <a:rPr lang="es-ES">
                <a:latin typeface="Cabin" panose="020B0604020202020204" charset="0"/>
              </a:rPr>
              <a:t>Expresó su conciencia de escritor.</a:t>
            </a:r>
          </a:p>
          <a:p>
            <a:pPr marL="285750" indent="-285750">
              <a:buFont typeface="Arial" panose="020B0604020202020204" pitchFamily="34" charset="0"/>
              <a:buChar char="•"/>
            </a:pPr>
            <a:r>
              <a:rPr lang="es-ES">
                <a:latin typeface="Cabin" panose="020B0604020202020204" charset="0"/>
              </a:rPr>
              <a:t>Apoyaba el conocimiento del autor y transmisión escrita, teniendo mayor consideración por las obras.</a:t>
            </a:r>
          </a:p>
          <a:p>
            <a:pPr marL="285750" indent="-285750">
              <a:buFont typeface="Arial" panose="020B0604020202020204" pitchFamily="34" charset="0"/>
              <a:buChar char="•"/>
            </a:pPr>
            <a:r>
              <a:rPr lang="es-ES">
                <a:latin typeface="Cabin" panose="020B0604020202020204" charset="0"/>
              </a:rPr>
              <a:t>Se retiró en el monasterio de Peñafiel, donde se quemaron algunas obras suyas.</a:t>
            </a:r>
          </a:p>
          <a:p>
            <a:pPr marL="285750" indent="-285750">
              <a:buFont typeface="Arial" panose="020B0604020202020204" pitchFamily="34" charset="0"/>
              <a:buChar char="•"/>
            </a:pPr>
            <a:endParaRPr lang="es-ES">
              <a:latin typeface="Cabin" panose="020B0604020202020204" charset="0"/>
            </a:endParaRPr>
          </a:p>
          <a:p>
            <a:pPr marL="285750" indent="-285750">
              <a:buFont typeface="Arial" panose="020B0604020202020204" pitchFamily="34" charset="0"/>
              <a:buChar char="•"/>
            </a:pPr>
            <a:r>
              <a:rPr lang="es-ES">
                <a:latin typeface="Cabin" panose="020B0604020202020204" charset="0"/>
              </a:rPr>
              <a:t>En sus obras, quiere expresar sus experiencias y conocimientos.</a:t>
            </a:r>
          </a:p>
        </p:txBody>
      </p:sp>
      <p:sp>
        <p:nvSpPr>
          <p:cNvPr id="23" name="CuadroTexto 22">
            <a:extLst>
              <a:ext uri="{FF2B5EF4-FFF2-40B4-BE49-F238E27FC236}">
                <a16:creationId xmlns:a16="http://schemas.microsoft.com/office/drawing/2014/main" id="{BD3C6BC9-A4D0-40EC-94B3-8936FE7BE01D}"/>
              </a:ext>
            </a:extLst>
          </p:cNvPr>
          <p:cNvSpPr txBox="1"/>
          <p:nvPr/>
        </p:nvSpPr>
        <p:spPr>
          <a:xfrm>
            <a:off x="5360224" y="1595247"/>
            <a:ext cx="3445174" cy="276999"/>
          </a:xfrm>
          <a:prstGeom prst="rect">
            <a:avLst/>
          </a:prstGeom>
          <a:noFill/>
        </p:spPr>
        <p:txBody>
          <a:bodyPr wrap="none" rtlCol="0">
            <a:spAutoFit/>
          </a:bodyPr>
          <a:lstStyle/>
          <a:p>
            <a:r>
              <a:rPr lang="es-ES" sz="1200">
                <a:solidFill>
                  <a:schemeClr val="tx1"/>
                </a:solidFill>
                <a:latin typeface="Cabin" panose="020B0604020202020204" charset="0"/>
              </a:rPr>
              <a:t>(Don Juan añade unos versos a modo de doctrina).</a:t>
            </a:r>
          </a:p>
        </p:txBody>
      </p:sp>
      <p:sp>
        <p:nvSpPr>
          <p:cNvPr id="24" name="Flecha: curvada hacia la derecha 23">
            <a:extLst>
              <a:ext uri="{FF2B5EF4-FFF2-40B4-BE49-F238E27FC236}">
                <a16:creationId xmlns:a16="http://schemas.microsoft.com/office/drawing/2014/main" id="{BDE6FDFC-B2B3-473E-892A-1DFAA847F25B}"/>
              </a:ext>
            </a:extLst>
          </p:cNvPr>
          <p:cNvSpPr/>
          <p:nvPr/>
        </p:nvSpPr>
        <p:spPr>
          <a:xfrm>
            <a:off x="5166297" y="864200"/>
            <a:ext cx="497312" cy="1399241"/>
          </a:xfrm>
          <a:prstGeom prst="curved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ES">
              <a:solidFill>
                <a:schemeClr val="tx1"/>
              </a:solidFill>
            </a:endParaRPr>
          </a:p>
        </p:txBody>
      </p:sp>
      <p:sp>
        <p:nvSpPr>
          <p:cNvPr id="25" name="CuadroTexto 24">
            <a:extLst>
              <a:ext uri="{FF2B5EF4-FFF2-40B4-BE49-F238E27FC236}">
                <a16:creationId xmlns:a16="http://schemas.microsoft.com/office/drawing/2014/main" id="{E52B39F7-4CA6-4871-A630-E5EBEAD46932}"/>
              </a:ext>
            </a:extLst>
          </p:cNvPr>
          <p:cNvSpPr txBox="1"/>
          <p:nvPr/>
        </p:nvSpPr>
        <p:spPr>
          <a:xfrm>
            <a:off x="5664520" y="2026539"/>
            <a:ext cx="2950403" cy="1600438"/>
          </a:xfrm>
          <a:prstGeom prst="rect">
            <a:avLst/>
          </a:prstGeom>
          <a:noFill/>
        </p:spPr>
        <p:txBody>
          <a:bodyPr wrap="square" rtlCol="0">
            <a:spAutoFit/>
          </a:bodyPr>
          <a:lstStyle/>
          <a:p>
            <a:r>
              <a:rPr lang="es-ES" b="1">
                <a:solidFill>
                  <a:schemeClr val="accent3"/>
                </a:solidFill>
                <a:latin typeface="Cabin" panose="020B0604020202020204" charset="0"/>
              </a:rPr>
              <a:t>TEMAS</a:t>
            </a:r>
            <a:r>
              <a:rPr lang="es-ES" b="1">
                <a:latin typeface="Cabin" panose="020B0604020202020204" charset="0"/>
              </a:rPr>
              <a:t>:</a:t>
            </a:r>
            <a:r>
              <a:rPr lang="es-ES">
                <a:latin typeface="Cabin" panose="020B0604020202020204" charset="0"/>
              </a:rPr>
              <a:t> mentalidad medieval, salvación del alma, la guerra, la paz, comportamiento humano...</a:t>
            </a:r>
          </a:p>
          <a:p>
            <a:endParaRPr lang="es-ES">
              <a:latin typeface="Cabin" panose="020B0604020202020204" charset="0"/>
            </a:endParaRPr>
          </a:p>
          <a:p>
            <a:r>
              <a:rPr lang="es-ES">
                <a:latin typeface="Cabin" panose="020B0604020202020204" charset="0"/>
              </a:rPr>
              <a:t>Desde la visión de la nobleza aferrada a los valores tradicionales, a pesar de los cambios.</a:t>
            </a:r>
          </a:p>
        </p:txBody>
      </p:sp>
    </p:spTree>
    <p:extLst>
      <p:ext uri="{BB962C8B-B14F-4D97-AF65-F5344CB8AC3E}">
        <p14:creationId xmlns:p14="http://schemas.microsoft.com/office/powerpoint/2010/main" val="4137916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C8C1175C-1F6B-40A8-AC4A-14979B1422B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ES" smtClean="0"/>
              <a:t>4</a:t>
            </a:fld>
            <a:endParaRPr lang="es-ES"/>
          </a:p>
        </p:txBody>
      </p:sp>
      <p:sp>
        <p:nvSpPr>
          <p:cNvPr id="3" name="CuadroTexto 2">
            <a:extLst>
              <a:ext uri="{FF2B5EF4-FFF2-40B4-BE49-F238E27FC236}">
                <a16:creationId xmlns:a16="http://schemas.microsoft.com/office/drawing/2014/main" id="{3A202D5C-5775-4930-9627-12CCEAB73EE6}"/>
              </a:ext>
            </a:extLst>
          </p:cNvPr>
          <p:cNvSpPr txBox="1"/>
          <p:nvPr/>
        </p:nvSpPr>
        <p:spPr>
          <a:xfrm>
            <a:off x="1481472" y="-40137"/>
            <a:ext cx="4089989" cy="1200329"/>
          </a:xfrm>
          <a:prstGeom prst="rect">
            <a:avLst/>
          </a:prstGeom>
          <a:noFill/>
        </p:spPr>
        <p:txBody>
          <a:bodyPr wrap="square" rtlCol="0">
            <a:spAutoFit/>
          </a:bodyPr>
          <a:lstStyle/>
          <a:p>
            <a:pPr algn="ctr"/>
            <a:r>
              <a:rPr lang="es-ES" sz="1200">
                <a:latin typeface="Cabin" panose="020B0604020202020204" charset="0"/>
              </a:rPr>
              <a:t>Un día dijo el conde a Patronio que deseaba mucho quedarse en una villa donde le tenían que dar mucho dinero, con el que esperaba lograr grandes beneficios, pero que al mismo tiempo temía quedarse allí, pues, entonces, correría peligro su vida. Y, así, le rogaba que le aconsejase qué debía hacer.</a:t>
            </a:r>
          </a:p>
        </p:txBody>
      </p:sp>
      <p:sp>
        <p:nvSpPr>
          <p:cNvPr id="4" name="CuadroTexto 3">
            <a:extLst>
              <a:ext uri="{FF2B5EF4-FFF2-40B4-BE49-F238E27FC236}">
                <a16:creationId xmlns:a16="http://schemas.microsoft.com/office/drawing/2014/main" id="{9FCD804F-D291-4D60-8229-ECFFAFDC24C8}"/>
              </a:ext>
            </a:extLst>
          </p:cNvPr>
          <p:cNvSpPr txBox="1"/>
          <p:nvPr/>
        </p:nvSpPr>
        <p:spPr>
          <a:xfrm>
            <a:off x="1389322" y="1908987"/>
            <a:ext cx="4089989" cy="646331"/>
          </a:xfrm>
          <a:prstGeom prst="rect">
            <a:avLst/>
          </a:prstGeom>
          <a:noFill/>
        </p:spPr>
        <p:txBody>
          <a:bodyPr wrap="square" rtlCol="0">
            <a:spAutoFit/>
          </a:bodyPr>
          <a:lstStyle/>
          <a:p>
            <a:pPr algn="ctr"/>
            <a:r>
              <a:rPr lang="es-ES" sz="1200" b="1">
                <a:solidFill>
                  <a:schemeClr val="accent3"/>
                </a:solidFill>
                <a:latin typeface="Cabin" panose="020B0604020202020204" charset="0"/>
              </a:rPr>
              <a:t>PATRONIO PONE COMO EJEMPLO UN CUENTO:</a:t>
            </a:r>
            <a:r>
              <a:rPr lang="es-ES" sz="1200">
                <a:solidFill>
                  <a:schemeClr val="accent3"/>
                </a:solidFill>
                <a:latin typeface="Cabin" panose="020B0604020202020204" charset="0"/>
              </a:rPr>
              <a:t> Un hombre murió ahogado en el río por no querer soltar sus riquezas, que causaron su hundición debido al peso de estas.</a:t>
            </a:r>
            <a:endParaRPr lang="es-ES" sz="1200" b="1">
              <a:solidFill>
                <a:schemeClr val="accent3"/>
              </a:solidFill>
              <a:latin typeface="Cabin" panose="020B0604020202020204" charset="0"/>
            </a:endParaRPr>
          </a:p>
        </p:txBody>
      </p:sp>
      <p:sp>
        <p:nvSpPr>
          <p:cNvPr id="5" name="CuadroTexto 4">
            <a:extLst>
              <a:ext uri="{FF2B5EF4-FFF2-40B4-BE49-F238E27FC236}">
                <a16:creationId xmlns:a16="http://schemas.microsoft.com/office/drawing/2014/main" id="{8877B7CF-0EA3-4BD8-9348-449C1D69825D}"/>
              </a:ext>
            </a:extLst>
          </p:cNvPr>
          <p:cNvSpPr txBox="1"/>
          <p:nvPr/>
        </p:nvSpPr>
        <p:spPr>
          <a:xfrm>
            <a:off x="1481472" y="3625701"/>
            <a:ext cx="4089989" cy="1384995"/>
          </a:xfrm>
          <a:prstGeom prst="rect">
            <a:avLst/>
          </a:prstGeom>
          <a:noFill/>
        </p:spPr>
        <p:txBody>
          <a:bodyPr wrap="square" rtlCol="0">
            <a:spAutoFit/>
          </a:bodyPr>
          <a:lstStyle/>
          <a:p>
            <a:pPr algn="ctr"/>
            <a:r>
              <a:rPr lang="es-ES" sz="1200">
                <a:latin typeface="Cabin" panose="020B0604020202020204" charset="0"/>
              </a:rPr>
              <a:t>El conde consideró  bueno este ejemplo, obró según él y le fue muy bien.</a:t>
            </a:r>
          </a:p>
          <a:p>
            <a:pPr algn="ctr"/>
            <a:r>
              <a:rPr lang="es-ES" sz="1200">
                <a:latin typeface="Cabin" panose="020B0604020202020204" charset="0"/>
              </a:rPr>
              <a:t>Y como don Juan vio que este cuento era muy bueno, lo mandó poner en este libro y añadió estos versos que dicen así:</a:t>
            </a:r>
          </a:p>
          <a:p>
            <a:pPr algn="ctr"/>
            <a:r>
              <a:rPr lang="es-ES" sz="1200" i="1">
                <a:latin typeface="Cabin" panose="020B0604020202020204" charset="0"/>
              </a:rPr>
              <a:t>A quien por codicia su vida aventura,</a:t>
            </a:r>
          </a:p>
          <a:p>
            <a:pPr algn="ctr"/>
            <a:r>
              <a:rPr lang="es-ES" sz="1200" i="1">
                <a:latin typeface="Cabin" panose="020B0604020202020204" charset="0"/>
              </a:rPr>
              <a:t>sabed que sus bienes muy poco le duran.</a:t>
            </a:r>
          </a:p>
        </p:txBody>
      </p:sp>
    </p:spTree>
    <p:extLst>
      <p:ext uri="{BB962C8B-B14F-4D97-AF65-F5344CB8AC3E}">
        <p14:creationId xmlns:p14="http://schemas.microsoft.com/office/powerpoint/2010/main" val="520397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48275" y="55668"/>
            <a:ext cx="1998686" cy="511995"/>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s-ES"/>
              <a:t>LA CELESTINA</a:t>
            </a:r>
            <a:endParaRPr/>
          </a:p>
        </p:txBody>
      </p:sp>
      <p:sp>
        <p:nvSpPr>
          <p:cNvPr id="70" name="Google Shape;70;p14"/>
          <p:cNvSpPr txBox="1"/>
          <p:nvPr/>
        </p:nvSpPr>
        <p:spPr>
          <a:xfrm>
            <a:off x="2597971" y="567663"/>
            <a:ext cx="6137319" cy="928298"/>
          </a:xfrm>
          <a:prstGeom prst="rect">
            <a:avLst/>
          </a:prstGeom>
          <a:noFill/>
          <a:ln>
            <a:noFill/>
          </a:ln>
        </p:spPr>
        <p:txBody>
          <a:bodyPr spcFirstLastPara="1" wrap="square" lIns="91425" tIns="91425" rIns="91425" bIns="91425" anchor="t" anchorCtr="0">
            <a:noAutofit/>
          </a:bodyPr>
          <a:lstStyle/>
          <a:p>
            <a:pPr marL="171450" lvl="0" indent="-171450" algn="l" rtl="0">
              <a:spcBef>
                <a:spcPts val="600"/>
              </a:spcBef>
              <a:spcAft>
                <a:spcPts val="0"/>
              </a:spcAft>
              <a:buFont typeface="Arial" panose="020B0604020202020204" pitchFamily="34" charset="0"/>
              <a:buChar char="•"/>
            </a:pPr>
            <a:r>
              <a:rPr lang="es-ES" sz="1100" b="1" i="1" u="sng">
                <a:latin typeface="Cabin"/>
                <a:ea typeface="Cabin"/>
                <a:cs typeface="Cabin"/>
                <a:sym typeface="Cabin"/>
              </a:rPr>
              <a:t>Comedia de Calisto y Melibea </a:t>
            </a:r>
            <a:r>
              <a:rPr lang="es-ES" sz="1100" b="1" u="sng">
                <a:latin typeface="Cabin"/>
                <a:ea typeface="Cabin"/>
                <a:cs typeface="Cabin"/>
                <a:sym typeface="Cabin"/>
              </a:rPr>
              <a:t>(1499)</a:t>
            </a:r>
            <a:r>
              <a:rPr lang="es-ES" sz="1100" b="1">
                <a:latin typeface="Cabin"/>
                <a:ea typeface="Cabin"/>
                <a:cs typeface="Cabin"/>
                <a:sym typeface="Cabin"/>
              </a:rPr>
              <a:t>: </a:t>
            </a:r>
            <a:r>
              <a:rPr lang="es-ES" sz="1100">
                <a:latin typeface="Cabin"/>
                <a:ea typeface="Cabin"/>
                <a:cs typeface="Cabin"/>
                <a:sym typeface="Cabin"/>
              </a:rPr>
              <a:t>Adopta el nombre de los personajes principales.</a:t>
            </a:r>
          </a:p>
          <a:p>
            <a:pPr marL="171450" lvl="0" indent="-171450" algn="l" rtl="0">
              <a:spcBef>
                <a:spcPts val="600"/>
              </a:spcBef>
              <a:spcAft>
                <a:spcPts val="0"/>
              </a:spcAft>
              <a:buClr>
                <a:schemeClr val="dk1"/>
              </a:buClr>
              <a:buSzPts val="1100"/>
              <a:buFont typeface="Arial" panose="020B0604020202020204" pitchFamily="34" charset="0"/>
              <a:buChar char="•"/>
            </a:pPr>
            <a:r>
              <a:rPr lang="es-ES" sz="1100" b="1" i="1" u="sng">
                <a:latin typeface="Cabin"/>
                <a:ea typeface="Cabin"/>
                <a:cs typeface="Cabin"/>
                <a:sym typeface="Cabin"/>
              </a:rPr>
              <a:t>Tragicomedia de Calisto y Melibea </a:t>
            </a:r>
            <a:r>
              <a:rPr lang="es-ES" sz="1100" b="1" u="sng">
                <a:latin typeface="Cabin"/>
                <a:ea typeface="Cabin"/>
                <a:cs typeface="Cabin"/>
                <a:sym typeface="Cabin"/>
              </a:rPr>
              <a:t>(1502)</a:t>
            </a:r>
            <a:r>
              <a:rPr lang="es-ES" sz="1100" b="1">
                <a:latin typeface="Cabin"/>
                <a:ea typeface="Cabin"/>
                <a:cs typeface="Cabin"/>
                <a:sym typeface="Cabin"/>
              </a:rPr>
              <a:t>: </a:t>
            </a:r>
            <a:r>
              <a:rPr lang="es-ES" sz="1100">
                <a:latin typeface="Cabin"/>
                <a:ea typeface="Cabin"/>
                <a:cs typeface="Cabin"/>
                <a:sym typeface="Cabin"/>
              </a:rPr>
              <a:t>Al insistir en su valor moral.</a:t>
            </a:r>
          </a:p>
          <a:p>
            <a:pPr marL="171450" lvl="0" indent="-171450" algn="l" rtl="0">
              <a:spcBef>
                <a:spcPts val="600"/>
              </a:spcBef>
              <a:spcAft>
                <a:spcPts val="0"/>
              </a:spcAft>
              <a:buClr>
                <a:schemeClr val="dk1"/>
              </a:buClr>
              <a:buSzPts val="1100"/>
              <a:buFont typeface="Arial" panose="020B0604020202020204" pitchFamily="34" charset="0"/>
              <a:buChar char="•"/>
            </a:pPr>
            <a:r>
              <a:rPr lang="es-ES" sz="1100" b="1" i="1" u="sng">
                <a:latin typeface="Cabin"/>
                <a:ea typeface="Cabin"/>
                <a:cs typeface="Cabin"/>
                <a:sym typeface="Cabin"/>
              </a:rPr>
              <a:t>La Celestina</a:t>
            </a:r>
            <a:r>
              <a:rPr lang="es-ES" sz="1100" b="1" i="1">
                <a:latin typeface="Cabin"/>
                <a:ea typeface="Cabin"/>
                <a:cs typeface="Cabin"/>
                <a:sym typeface="Cabin"/>
              </a:rPr>
              <a:t>: </a:t>
            </a:r>
            <a:r>
              <a:rPr lang="es-ES" sz="1100">
                <a:latin typeface="Cabin"/>
                <a:ea typeface="Cabin"/>
                <a:cs typeface="Cabin"/>
                <a:sym typeface="Cabin"/>
              </a:rPr>
              <a:t>Nombre del personaje fundamental para la trama.</a:t>
            </a:r>
            <a:endParaRPr sz="1100">
              <a:latin typeface="Cabin"/>
              <a:ea typeface="Cabin"/>
              <a:cs typeface="Cabin"/>
              <a:sym typeface="Cabin"/>
            </a:endParaRPr>
          </a:p>
        </p:txBody>
      </p:sp>
      <p:sp>
        <p:nvSpPr>
          <p:cNvPr id="73" name="Google Shape;73;p1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5</a:t>
            </a:fld>
            <a:endParaRPr/>
          </a:p>
        </p:txBody>
      </p:sp>
      <p:sp>
        <p:nvSpPr>
          <p:cNvPr id="3" name="Rectángulo 2">
            <a:extLst>
              <a:ext uri="{FF2B5EF4-FFF2-40B4-BE49-F238E27FC236}">
                <a16:creationId xmlns:a16="http://schemas.microsoft.com/office/drawing/2014/main" id="{08AC82AD-178F-424E-9A2B-9181963125D7}"/>
              </a:ext>
            </a:extLst>
          </p:cNvPr>
          <p:cNvSpPr/>
          <p:nvPr/>
        </p:nvSpPr>
        <p:spPr>
          <a:xfrm>
            <a:off x="262948" y="647172"/>
            <a:ext cx="1885716" cy="10066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solidFill>
                  <a:schemeClr val="tx1"/>
                </a:solidFill>
                <a:latin typeface="Cabin" panose="020B0604020202020204" charset="0"/>
              </a:rPr>
              <a:t>Obra titulada por el nombre del personaje fundamental para la trama, la Celestina.</a:t>
            </a:r>
          </a:p>
        </p:txBody>
      </p:sp>
      <p:sp>
        <p:nvSpPr>
          <p:cNvPr id="5" name="Rectángulo 4">
            <a:extLst>
              <a:ext uri="{FF2B5EF4-FFF2-40B4-BE49-F238E27FC236}">
                <a16:creationId xmlns:a16="http://schemas.microsoft.com/office/drawing/2014/main" id="{CCE37057-B6CD-44DC-88F5-92BDD7DE5F4E}"/>
              </a:ext>
            </a:extLst>
          </p:cNvPr>
          <p:cNvSpPr/>
          <p:nvPr/>
        </p:nvSpPr>
        <p:spPr>
          <a:xfrm>
            <a:off x="2504235" y="1473375"/>
            <a:ext cx="2828018" cy="523220"/>
          </a:xfrm>
          <a:prstGeom prst="rect">
            <a:avLst/>
          </a:prstGeom>
          <a:noFill/>
        </p:spPr>
        <p:txBody>
          <a:bodyPr wrap="none" lIns="91440" tIns="45720" rIns="91440" bIns="45720">
            <a:spAutoFit/>
          </a:bodyPr>
          <a:lstStyle/>
          <a:p>
            <a:pPr algn="ctr"/>
            <a:r>
              <a:rPr lang="es-ES" sz="28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rPr>
              <a:t>SOBRE LA OBRA</a:t>
            </a:r>
            <a:endParaRPr lang="es-ES" sz="60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endParaRPr>
          </a:p>
        </p:txBody>
      </p:sp>
      <p:grpSp>
        <p:nvGrpSpPr>
          <p:cNvPr id="20" name="Google Shape;704;p48">
            <a:extLst>
              <a:ext uri="{FF2B5EF4-FFF2-40B4-BE49-F238E27FC236}">
                <a16:creationId xmlns:a16="http://schemas.microsoft.com/office/drawing/2014/main" id="{9FE75971-4F10-4DF7-95A6-4D120525E68D}"/>
              </a:ext>
            </a:extLst>
          </p:cNvPr>
          <p:cNvGrpSpPr/>
          <p:nvPr/>
        </p:nvGrpSpPr>
        <p:grpSpPr>
          <a:xfrm>
            <a:off x="96873" y="116684"/>
            <a:ext cx="415916" cy="366016"/>
            <a:chOff x="1926350" y="995225"/>
            <a:chExt cx="428650" cy="356600"/>
          </a:xfrm>
        </p:grpSpPr>
        <p:sp>
          <p:nvSpPr>
            <p:cNvPr id="21" name="Google Shape;705;p48">
              <a:extLst>
                <a:ext uri="{FF2B5EF4-FFF2-40B4-BE49-F238E27FC236}">
                  <a16:creationId xmlns:a16="http://schemas.microsoft.com/office/drawing/2014/main" id="{B38DCA03-784D-4469-83EE-7D2BD9D17CF4}"/>
                </a:ext>
              </a:extLst>
            </p:cNvPr>
            <p:cNvSpPr/>
            <p:nvPr/>
          </p:nvSpPr>
          <p:spPr>
            <a:xfrm>
              <a:off x="1926350" y="1298075"/>
              <a:ext cx="208225" cy="53750"/>
            </a:xfrm>
            <a:custGeom>
              <a:avLst/>
              <a:gdLst/>
              <a:ahLst/>
              <a:cxnLst/>
              <a:rect l="l" t="t" r="r" b="b"/>
              <a:pathLst>
                <a:path w="8329" h="2150" extrusionOk="0">
                  <a:moveTo>
                    <a:pt x="0" y="0"/>
                  </a:moveTo>
                  <a:lnTo>
                    <a:pt x="0" y="489"/>
                  </a:lnTo>
                  <a:lnTo>
                    <a:pt x="25" y="635"/>
                  </a:lnTo>
                  <a:lnTo>
                    <a:pt x="74" y="758"/>
                  </a:lnTo>
                  <a:lnTo>
                    <a:pt x="147" y="855"/>
                  </a:lnTo>
                  <a:lnTo>
                    <a:pt x="245" y="953"/>
                  </a:lnTo>
                  <a:lnTo>
                    <a:pt x="391" y="1026"/>
                  </a:lnTo>
                  <a:lnTo>
                    <a:pt x="562" y="1051"/>
                  </a:lnTo>
                  <a:lnTo>
                    <a:pt x="733" y="1026"/>
                  </a:lnTo>
                  <a:lnTo>
                    <a:pt x="1295" y="855"/>
                  </a:lnTo>
                  <a:lnTo>
                    <a:pt x="1661" y="782"/>
                  </a:lnTo>
                  <a:lnTo>
                    <a:pt x="2076" y="684"/>
                  </a:lnTo>
                  <a:lnTo>
                    <a:pt x="2540" y="611"/>
                  </a:lnTo>
                  <a:lnTo>
                    <a:pt x="3029" y="562"/>
                  </a:lnTo>
                  <a:lnTo>
                    <a:pt x="3591" y="513"/>
                  </a:lnTo>
                  <a:lnTo>
                    <a:pt x="4177" y="489"/>
                  </a:lnTo>
                  <a:lnTo>
                    <a:pt x="4616" y="513"/>
                  </a:lnTo>
                  <a:lnTo>
                    <a:pt x="5032" y="538"/>
                  </a:lnTo>
                  <a:lnTo>
                    <a:pt x="5422" y="611"/>
                  </a:lnTo>
                  <a:lnTo>
                    <a:pt x="5789" y="684"/>
                  </a:lnTo>
                  <a:lnTo>
                    <a:pt x="6131" y="782"/>
                  </a:lnTo>
                  <a:lnTo>
                    <a:pt x="6448" y="880"/>
                  </a:lnTo>
                  <a:lnTo>
                    <a:pt x="6717" y="1002"/>
                  </a:lnTo>
                  <a:lnTo>
                    <a:pt x="6985" y="1124"/>
                  </a:lnTo>
                  <a:lnTo>
                    <a:pt x="7205" y="1246"/>
                  </a:lnTo>
                  <a:lnTo>
                    <a:pt x="7425" y="1393"/>
                  </a:lnTo>
                  <a:lnTo>
                    <a:pt x="7791" y="1661"/>
                  </a:lnTo>
                  <a:lnTo>
                    <a:pt x="8084" y="1930"/>
                  </a:lnTo>
                  <a:lnTo>
                    <a:pt x="8329" y="2150"/>
                  </a:lnTo>
                  <a:lnTo>
                    <a:pt x="8329" y="1661"/>
                  </a:lnTo>
                  <a:lnTo>
                    <a:pt x="8084" y="1441"/>
                  </a:lnTo>
                  <a:lnTo>
                    <a:pt x="7791" y="1173"/>
                  </a:lnTo>
                  <a:lnTo>
                    <a:pt x="7425" y="904"/>
                  </a:lnTo>
                  <a:lnTo>
                    <a:pt x="7205" y="758"/>
                  </a:lnTo>
                  <a:lnTo>
                    <a:pt x="6985" y="635"/>
                  </a:lnTo>
                  <a:lnTo>
                    <a:pt x="6717" y="513"/>
                  </a:lnTo>
                  <a:lnTo>
                    <a:pt x="6448" y="391"/>
                  </a:lnTo>
                  <a:lnTo>
                    <a:pt x="6131" y="294"/>
                  </a:lnTo>
                  <a:lnTo>
                    <a:pt x="5789" y="196"/>
                  </a:lnTo>
                  <a:lnTo>
                    <a:pt x="5422" y="123"/>
                  </a:lnTo>
                  <a:lnTo>
                    <a:pt x="5032" y="49"/>
                  </a:lnTo>
                  <a:lnTo>
                    <a:pt x="4616" y="25"/>
                  </a:lnTo>
                  <a:lnTo>
                    <a:pt x="4177" y="0"/>
                  </a:lnTo>
                  <a:lnTo>
                    <a:pt x="3591" y="25"/>
                  </a:lnTo>
                  <a:lnTo>
                    <a:pt x="3029" y="74"/>
                  </a:lnTo>
                  <a:lnTo>
                    <a:pt x="2540" y="123"/>
                  </a:lnTo>
                  <a:lnTo>
                    <a:pt x="2076" y="196"/>
                  </a:lnTo>
                  <a:lnTo>
                    <a:pt x="1661" y="294"/>
                  </a:lnTo>
                  <a:lnTo>
                    <a:pt x="1295" y="367"/>
                  </a:lnTo>
                  <a:lnTo>
                    <a:pt x="733" y="538"/>
                  </a:lnTo>
                  <a:lnTo>
                    <a:pt x="562" y="562"/>
                  </a:lnTo>
                  <a:lnTo>
                    <a:pt x="391" y="538"/>
                  </a:lnTo>
                  <a:lnTo>
                    <a:pt x="245" y="465"/>
                  </a:lnTo>
                  <a:lnTo>
                    <a:pt x="147" y="367"/>
                  </a:lnTo>
                  <a:lnTo>
                    <a:pt x="74" y="269"/>
                  </a:lnTo>
                  <a:lnTo>
                    <a:pt x="25" y="147"/>
                  </a:lnTo>
                  <a:lnTo>
                    <a:pt x="0" y="0"/>
                  </a:lnTo>
                  <a:close/>
                </a:path>
              </a:pathLst>
            </a:custGeom>
            <a:solidFill>
              <a:srgbClr val="FFF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706;p48">
              <a:extLst>
                <a:ext uri="{FF2B5EF4-FFF2-40B4-BE49-F238E27FC236}">
                  <a16:creationId xmlns:a16="http://schemas.microsoft.com/office/drawing/2014/main" id="{5139B245-5563-4D5E-8DD5-81328B47DFE8}"/>
                </a:ext>
              </a:extLst>
            </p:cNvPr>
            <p:cNvSpPr/>
            <p:nvPr/>
          </p:nvSpPr>
          <p:spPr>
            <a:xfrm>
              <a:off x="2146775" y="1298075"/>
              <a:ext cx="208225" cy="53750"/>
            </a:xfrm>
            <a:custGeom>
              <a:avLst/>
              <a:gdLst/>
              <a:ahLst/>
              <a:cxnLst/>
              <a:rect l="l" t="t" r="r" b="b"/>
              <a:pathLst>
                <a:path w="8329" h="2150" extrusionOk="0">
                  <a:moveTo>
                    <a:pt x="4152" y="0"/>
                  </a:moveTo>
                  <a:lnTo>
                    <a:pt x="3712" y="25"/>
                  </a:lnTo>
                  <a:lnTo>
                    <a:pt x="3297" y="49"/>
                  </a:lnTo>
                  <a:lnTo>
                    <a:pt x="2907" y="123"/>
                  </a:lnTo>
                  <a:lnTo>
                    <a:pt x="2540" y="196"/>
                  </a:lnTo>
                  <a:lnTo>
                    <a:pt x="2198" y="294"/>
                  </a:lnTo>
                  <a:lnTo>
                    <a:pt x="1881" y="391"/>
                  </a:lnTo>
                  <a:lnTo>
                    <a:pt x="1612" y="513"/>
                  </a:lnTo>
                  <a:lnTo>
                    <a:pt x="1343" y="635"/>
                  </a:lnTo>
                  <a:lnTo>
                    <a:pt x="1124" y="758"/>
                  </a:lnTo>
                  <a:lnTo>
                    <a:pt x="904" y="904"/>
                  </a:lnTo>
                  <a:lnTo>
                    <a:pt x="537" y="1173"/>
                  </a:lnTo>
                  <a:lnTo>
                    <a:pt x="244" y="1441"/>
                  </a:lnTo>
                  <a:lnTo>
                    <a:pt x="0" y="1661"/>
                  </a:lnTo>
                  <a:lnTo>
                    <a:pt x="0" y="2150"/>
                  </a:lnTo>
                  <a:lnTo>
                    <a:pt x="244" y="1930"/>
                  </a:lnTo>
                  <a:lnTo>
                    <a:pt x="537" y="1661"/>
                  </a:lnTo>
                  <a:lnTo>
                    <a:pt x="904" y="1393"/>
                  </a:lnTo>
                  <a:lnTo>
                    <a:pt x="1124" y="1246"/>
                  </a:lnTo>
                  <a:lnTo>
                    <a:pt x="1343" y="1124"/>
                  </a:lnTo>
                  <a:lnTo>
                    <a:pt x="1612" y="1002"/>
                  </a:lnTo>
                  <a:lnTo>
                    <a:pt x="1881" y="880"/>
                  </a:lnTo>
                  <a:lnTo>
                    <a:pt x="2198" y="782"/>
                  </a:lnTo>
                  <a:lnTo>
                    <a:pt x="2540" y="684"/>
                  </a:lnTo>
                  <a:lnTo>
                    <a:pt x="2907" y="611"/>
                  </a:lnTo>
                  <a:lnTo>
                    <a:pt x="3297" y="538"/>
                  </a:lnTo>
                  <a:lnTo>
                    <a:pt x="3712" y="513"/>
                  </a:lnTo>
                  <a:lnTo>
                    <a:pt x="4152" y="489"/>
                  </a:lnTo>
                  <a:lnTo>
                    <a:pt x="4738" y="513"/>
                  </a:lnTo>
                  <a:lnTo>
                    <a:pt x="5300" y="562"/>
                  </a:lnTo>
                  <a:lnTo>
                    <a:pt x="5788" y="611"/>
                  </a:lnTo>
                  <a:lnTo>
                    <a:pt x="6252" y="684"/>
                  </a:lnTo>
                  <a:lnTo>
                    <a:pt x="6668" y="782"/>
                  </a:lnTo>
                  <a:lnTo>
                    <a:pt x="7034" y="855"/>
                  </a:lnTo>
                  <a:lnTo>
                    <a:pt x="7596" y="1026"/>
                  </a:lnTo>
                  <a:lnTo>
                    <a:pt x="7767" y="1051"/>
                  </a:lnTo>
                  <a:lnTo>
                    <a:pt x="7938" y="1026"/>
                  </a:lnTo>
                  <a:lnTo>
                    <a:pt x="8084" y="953"/>
                  </a:lnTo>
                  <a:lnTo>
                    <a:pt x="8182" y="855"/>
                  </a:lnTo>
                  <a:lnTo>
                    <a:pt x="8255" y="758"/>
                  </a:lnTo>
                  <a:lnTo>
                    <a:pt x="8304" y="635"/>
                  </a:lnTo>
                  <a:lnTo>
                    <a:pt x="8328" y="489"/>
                  </a:lnTo>
                  <a:lnTo>
                    <a:pt x="8328" y="0"/>
                  </a:lnTo>
                  <a:lnTo>
                    <a:pt x="8304" y="147"/>
                  </a:lnTo>
                  <a:lnTo>
                    <a:pt x="8255" y="269"/>
                  </a:lnTo>
                  <a:lnTo>
                    <a:pt x="8182" y="367"/>
                  </a:lnTo>
                  <a:lnTo>
                    <a:pt x="8084" y="465"/>
                  </a:lnTo>
                  <a:lnTo>
                    <a:pt x="7938" y="538"/>
                  </a:lnTo>
                  <a:lnTo>
                    <a:pt x="7767" y="562"/>
                  </a:lnTo>
                  <a:lnTo>
                    <a:pt x="7596" y="538"/>
                  </a:lnTo>
                  <a:lnTo>
                    <a:pt x="7034" y="367"/>
                  </a:lnTo>
                  <a:lnTo>
                    <a:pt x="6668" y="294"/>
                  </a:lnTo>
                  <a:lnTo>
                    <a:pt x="6252" y="196"/>
                  </a:lnTo>
                  <a:lnTo>
                    <a:pt x="5788" y="123"/>
                  </a:lnTo>
                  <a:lnTo>
                    <a:pt x="5300" y="74"/>
                  </a:lnTo>
                  <a:lnTo>
                    <a:pt x="4738" y="25"/>
                  </a:lnTo>
                  <a:lnTo>
                    <a:pt x="4152" y="0"/>
                  </a:lnTo>
                  <a:close/>
                </a:path>
              </a:pathLst>
            </a:custGeom>
            <a:solidFill>
              <a:srgbClr val="FFF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707;p48">
              <a:extLst>
                <a:ext uri="{FF2B5EF4-FFF2-40B4-BE49-F238E27FC236}">
                  <a16:creationId xmlns:a16="http://schemas.microsoft.com/office/drawing/2014/main" id="{CC9E36C6-2C90-4EBE-A685-EABE9DAA1F0B}"/>
                </a:ext>
              </a:extLst>
            </p:cNvPr>
            <p:cNvSpPr/>
            <p:nvPr/>
          </p:nvSpPr>
          <p:spPr>
            <a:xfrm>
              <a:off x="1926350" y="995225"/>
              <a:ext cx="208225" cy="332175"/>
            </a:xfrm>
            <a:custGeom>
              <a:avLst/>
              <a:gdLst/>
              <a:ahLst/>
              <a:cxnLst/>
              <a:rect l="l" t="t" r="r" b="b"/>
              <a:pathLst>
                <a:path w="8329" h="13287" extrusionOk="0">
                  <a:moveTo>
                    <a:pt x="4177" y="1"/>
                  </a:moveTo>
                  <a:lnTo>
                    <a:pt x="3591" y="25"/>
                  </a:lnTo>
                  <a:lnTo>
                    <a:pt x="3029" y="74"/>
                  </a:lnTo>
                  <a:lnTo>
                    <a:pt x="2467" y="196"/>
                  </a:lnTo>
                  <a:lnTo>
                    <a:pt x="1905" y="343"/>
                  </a:lnTo>
                  <a:lnTo>
                    <a:pt x="1393" y="538"/>
                  </a:lnTo>
                  <a:lnTo>
                    <a:pt x="929" y="758"/>
                  </a:lnTo>
                  <a:lnTo>
                    <a:pt x="513" y="978"/>
                  </a:lnTo>
                  <a:lnTo>
                    <a:pt x="342" y="1124"/>
                  </a:lnTo>
                  <a:lnTo>
                    <a:pt x="196" y="1246"/>
                  </a:lnTo>
                  <a:lnTo>
                    <a:pt x="123" y="1319"/>
                  </a:lnTo>
                  <a:lnTo>
                    <a:pt x="49" y="1442"/>
                  </a:lnTo>
                  <a:lnTo>
                    <a:pt x="25" y="1539"/>
                  </a:lnTo>
                  <a:lnTo>
                    <a:pt x="0" y="1661"/>
                  </a:lnTo>
                  <a:lnTo>
                    <a:pt x="0" y="11626"/>
                  </a:lnTo>
                  <a:lnTo>
                    <a:pt x="25" y="11773"/>
                  </a:lnTo>
                  <a:lnTo>
                    <a:pt x="74" y="11895"/>
                  </a:lnTo>
                  <a:lnTo>
                    <a:pt x="147" y="11992"/>
                  </a:lnTo>
                  <a:lnTo>
                    <a:pt x="245" y="12090"/>
                  </a:lnTo>
                  <a:lnTo>
                    <a:pt x="391" y="12163"/>
                  </a:lnTo>
                  <a:lnTo>
                    <a:pt x="562" y="12188"/>
                  </a:lnTo>
                  <a:lnTo>
                    <a:pt x="733" y="12163"/>
                  </a:lnTo>
                  <a:lnTo>
                    <a:pt x="1295" y="11992"/>
                  </a:lnTo>
                  <a:lnTo>
                    <a:pt x="1661" y="11919"/>
                  </a:lnTo>
                  <a:lnTo>
                    <a:pt x="2076" y="11821"/>
                  </a:lnTo>
                  <a:lnTo>
                    <a:pt x="2540" y="11748"/>
                  </a:lnTo>
                  <a:lnTo>
                    <a:pt x="3029" y="11699"/>
                  </a:lnTo>
                  <a:lnTo>
                    <a:pt x="3591" y="11650"/>
                  </a:lnTo>
                  <a:lnTo>
                    <a:pt x="4177" y="11626"/>
                  </a:lnTo>
                  <a:lnTo>
                    <a:pt x="4616" y="11650"/>
                  </a:lnTo>
                  <a:lnTo>
                    <a:pt x="5032" y="11675"/>
                  </a:lnTo>
                  <a:lnTo>
                    <a:pt x="5422" y="11748"/>
                  </a:lnTo>
                  <a:lnTo>
                    <a:pt x="5789" y="11821"/>
                  </a:lnTo>
                  <a:lnTo>
                    <a:pt x="6131" y="11919"/>
                  </a:lnTo>
                  <a:lnTo>
                    <a:pt x="6448" y="12017"/>
                  </a:lnTo>
                  <a:lnTo>
                    <a:pt x="6717" y="12139"/>
                  </a:lnTo>
                  <a:lnTo>
                    <a:pt x="6985" y="12261"/>
                  </a:lnTo>
                  <a:lnTo>
                    <a:pt x="7205" y="12383"/>
                  </a:lnTo>
                  <a:lnTo>
                    <a:pt x="7425" y="12530"/>
                  </a:lnTo>
                  <a:lnTo>
                    <a:pt x="7791" y="12798"/>
                  </a:lnTo>
                  <a:lnTo>
                    <a:pt x="8084" y="13067"/>
                  </a:lnTo>
                  <a:lnTo>
                    <a:pt x="8329" y="13287"/>
                  </a:lnTo>
                  <a:lnTo>
                    <a:pt x="8329" y="2199"/>
                  </a:lnTo>
                  <a:lnTo>
                    <a:pt x="8329" y="2101"/>
                  </a:lnTo>
                  <a:lnTo>
                    <a:pt x="8280" y="1979"/>
                  </a:lnTo>
                  <a:lnTo>
                    <a:pt x="8231" y="1881"/>
                  </a:lnTo>
                  <a:lnTo>
                    <a:pt x="8158" y="1808"/>
                  </a:lnTo>
                  <a:lnTo>
                    <a:pt x="8036" y="1686"/>
                  </a:lnTo>
                  <a:lnTo>
                    <a:pt x="7767" y="1442"/>
                  </a:lnTo>
                  <a:lnTo>
                    <a:pt x="7449" y="1173"/>
                  </a:lnTo>
                  <a:lnTo>
                    <a:pt x="7083" y="904"/>
                  </a:lnTo>
                  <a:lnTo>
                    <a:pt x="6644" y="611"/>
                  </a:lnTo>
                  <a:lnTo>
                    <a:pt x="6375" y="489"/>
                  </a:lnTo>
                  <a:lnTo>
                    <a:pt x="6131" y="367"/>
                  </a:lnTo>
                  <a:lnTo>
                    <a:pt x="5838" y="269"/>
                  </a:lnTo>
                  <a:lnTo>
                    <a:pt x="5544" y="172"/>
                  </a:lnTo>
                  <a:lnTo>
                    <a:pt x="5227" y="98"/>
                  </a:lnTo>
                  <a:lnTo>
                    <a:pt x="4885" y="49"/>
                  </a:lnTo>
                  <a:lnTo>
                    <a:pt x="4543" y="1"/>
                  </a:lnTo>
                  <a:close/>
                </a:path>
              </a:pathLst>
            </a:custGeom>
            <a:solidFill>
              <a:srgbClr val="FFF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708;p48">
              <a:extLst>
                <a:ext uri="{FF2B5EF4-FFF2-40B4-BE49-F238E27FC236}">
                  <a16:creationId xmlns:a16="http://schemas.microsoft.com/office/drawing/2014/main" id="{5059FB9A-0E5B-4034-86F1-555E3C54A42D}"/>
                </a:ext>
              </a:extLst>
            </p:cNvPr>
            <p:cNvSpPr/>
            <p:nvPr/>
          </p:nvSpPr>
          <p:spPr>
            <a:xfrm>
              <a:off x="2146775" y="995225"/>
              <a:ext cx="208225" cy="332175"/>
            </a:xfrm>
            <a:custGeom>
              <a:avLst/>
              <a:gdLst/>
              <a:ahLst/>
              <a:cxnLst/>
              <a:rect l="l" t="t" r="r" b="b"/>
              <a:pathLst>
                <a:path w="8329" h="13287" extrusionOk="0">
                  <a:moveTo>
                    <a:pt x="3786" y="1"/>
                  </a:moveTo>
                  <a:lnTo>
                    <a:pt x="3444" y="49"/>
                  </a:lnTo>
                  <a:lnTo>
                    <a:pt x="3102" y="98"/>
                  </a:lnTo>
                  <a:lnTo>
                    <a:pt x="2784" y="172"/>
                  </a:lnTo>
                  <a:lnTo>
                    <a:pt x="2491" y="269"/>
                  </a:lnTo>
                  <a:lnTo>
                    <a:pt x="2198" y="367"/>
                  </a:lnTo>
                  <a:lnTo>
                    <a:pt x="1954" y="489"/>
                  </a:lnTo>
                  <a:lnTo>
                    <a:pt x="1685" y="611"/>
                  </a:lnTo>
                  <a:lnTo>
                    <a:pt x="1246" y="904"/>
                  </a:lnTo>
                  <a:lnTo>
                    <a:pt x="879" y="1173"/>
                  </a:lnTo>
                  <a:lnTo>
                    <a:pt x="562" y="1442"/>
                  </a:lnTo>
                  <a:lnTo>
                    <a:pt x="293" y="1686"/>
                  </a:lnTo>
                  <a:lnTo>
                    <a:pt x="171" y="1808"/>
                  </a:lnTo>
                  <a:lnTo>
                    <a:pt x="98" y="1881"/>
                  </a:lnTo>
                  <a:lnTo>
                    <a:pt x="49" y="1979"/>
                  </a:lnTo>
                  <a:lnTo>
                    <a:pt x="0" y="2101"/>
                  </a:lnTo>
                  <a:lnTo>
                    <a:pt x="0" y="2199"/>
                  </a:lnTo>
                  <a:lnTo>
                    <a:pt x="0" y="13287"/>
                  </a:lnTo>
                  <a:lnTo>
                    <a:pt x="244" y="13067"/>
                  </a:lnTo>
                  <a:lnTo>
                    <a:pt x="537" y="12798"/>
                  </a:lnTo>
                  <a:lnTo>
                    <a:pt x="904" y="12530"/>
                  </a:lnTo>
                  <a:lnTo>
                    <a:pt x="1124" y="12383"/>
                  </a:lnTo>
                  <a:lnTo>
                    <a:pt x="1343" y="12261"/>
                  </a:lnTo>
                  <a:lnTo>
                    <a:pt x="1612" y="12139"/>
                  </a:lnTo>
                  <a:lnTo>
                    <a:pt x="1881" y="12017"/>
                  </a:lnTo>
                  <a:lnTo>
                    <a:pt x="2198" y="11919"/>
                  </a:lnTo>
                  <a:lnTo>
                    <a:pt x="2540" y="11821"/>
                  </a:lnTo>
                  <a:lnTo>
                    <a:pt x="2907" y="11748"/>
                  </a:lnTo>
                  <a:lnTo>
                    <a:pt x="3297" y="11675"/>
                  </a:lnTo>
                  <a:lnTo>
                    <a:pt x="3712" y="11650"/>
                  </a:lnTo>
                  <a:lnTo>
                    <a:pt x="4152" y="11626"/>
                  </a:lnTo>
                  <a:lnTo>
                    <a:pt x="4738" y="11650"/>
                  </a:lnTo>
                  <a:lnTo>
                    <a:pt x="5300" y="11699"/>
                  </a:lnTo>
                  <a:lnTo>
                    <a:pt x="5788" y="11748"/>
                  </a:lnTo>
                  <a:lnTo>
                    <a:pt x="6252" y="11821"/>
                  </a:lnTo>
                  <a:lnTo>
                    <a:pt x="6668" y="11919"/>
                  </a:lnTo>
                  <a:lnTo>
                    <a:pt x="7034" y="11992"/>
                  </a:lnTo>
                  <a:lnTo>
                    <a:pt x="7596" y="12163"/>
                  </a:lnTo>
                  <a:lnTo>
                    <a:pt x="7767" y="12188"/>
                  </a:lnTo>
                  <a:lnTo>
                    <a:pt x="7938" y="12163"/>
                  </a:lnTo>
                  <a:lnTo>
                    <a:pt x="8084" y="12090"/>
                  </a:lnTo>
                  <a:lnTo>
                    <a:pt x="8182" y="11992"/>
                  </a:lnTo>
                  <a:lnTo>
                    <a:pt x="8255" y="11895"/>
                  </a:lnTo>
                  <a:lnTo>
                    <a:pt x="8304" y="11773"/>
                  </a:lnTo>
                  <a:lnTo>
                    <a:pt x="8328" y="11626"/>
                  </a:lnTo>
                  <a:lnTo>
                    <a:pt x="8328" y="1661"/>
                  </a:lnTo>
                  <a:lnTo>
                    <a:pt x="8304" y="1539"/>
                  </a:lnTo>
                  <a:lnTo>
                    <a:pt x="8280" y="1442"/>
                  </a:lnTo>
                  <a:lnTo>
                    <a:pt x="8206" y="1319"/>
                  </a:lnTo>
                  <a:lnTo>
                    <a:pt x="8133" y="1246"/>
                  </a:lnTo>
                  <a:lnTo>
                    <a:pt x="7987" y="1124"/>
                  </a:lnTo>
                  <a:lnTo>
                    <a:pt x="7816" y="978"/>
                  </a:lnTo>
                  <a:lnTo>
                    <a:pt x="7400" y="758"/>
                  </a:lnTo>
                  <a:lnTo>
                    <a:pt x="6936" y="538"/>
                  </a:lnTo>
                  <a:lnTo>
                    <a:pt x="6423" y="343"/>
                  </a:lnTo>
                  <a:lnTo>
                    <a:pt x="5862" y="196"/>
                  </a:lnTo>
                  <a:lnTo>
                    <a:pt x="5300" y="74"/>
                  </a:lnTo>
                  <a:lnTo>
                    <a:pt x="4738" y="25"/>
                  </a:lnTo>
                  <a:lnTo>
                    <a:pt x="4152" y="1"/>
                  </a:lnTo>
                  <a:close/>
                </a:path>
              </a:pathLst>
            </a:custGeom>
            <a:solidFill>
              <a:srgbClr val="FFF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026" name="Picture 2" descr="La Celestina - Clasicos Adaptados N/c (Clásicos Adaptados) - 9788431615116  : De Rojas, Fernando, Alonso Gonzalez, Eduardo, Anton Garcia, Francisco,  Sole Romero, Francisco, Rey Hazas, Antonio: Amazon.es: Libros">
            <a:extLst>
              <a:ext uri="{FF2B5EF4-FFF2-40B4-BE49-F238E27FC236}">
                <a16:creationId xmlns:a16="http://schemas.microsoft.com/office/drawing/2014/main" id="{9A64F985-F795-4BB1-8CC9-FF36E56DD4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070" y="2089210"/>
            <a:ext cx="2261891" cy="2947918"/>
          </a:xfrm>
          <a:prstGeom prst="rect">
            <a:avLst/>
          </a:prstGeom>
          <a:noFill/>
          <a:extLst>
            <a:ext uri="{909E8E84-426E-40DD-AFC4-6F175D3DCCD1}">
              <a14:hiddenFill xmlns:a14="http://schemas.microsoft.com/office/drawing/2010/main">
                <a:solidFill>
                  <a:srgbClr val="FFFFFF"/>
                </a:solidFill>
              </a14:hiddenFill>
            </a:ext>
          </a:extLst>
        </p:spPr>
      </p:pic>
      <p:sp>
        <p:nvSpPr>
          <p:cNvPr id="27" name="Rectángulo 26">
            <a:extLst>
              <a:ext uri="{FF2B5EF4-FFF2-40B4-BE49-F238E27FC236}">
                <a16:creationId xmlns:a16="http://schemas.microsoft.com/office/drawing/2014/main" id="{D761FC11-CC30-4672-B17C-DBB79AE5A1C0}"/>
              </a:ext>
            </a:extLst>
          </p:cNvPr>
          <p:cNvSpPr/>
          <p:nvPr/>
        </p:nvSpPr>
        <p:spPr>
          <a:xfrm>
            <a:off x="2504235" y="116684"/>
            <a:ext cx="1601722" cy="523220"/>
          </a:xfrm>
          <a:prstGeom prst="rect">
            <a:avLst/>
          </a:prstGeom>
          <a:noFill/>
        </p:spPr>
        <p:txBody>
          <a:bodyPr wrap="none" lIns="91440" tIns="45720" rIns="91440" bIns="45720">
            <a:spAutoFit/>
          </a:bodyPr>
          <a:lstStyle/>
          <a:p>
            <a:pPr algn="ctr"/>
            <a:r>
              <a:rPr lang="es-ES" sz="28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rPr>
              <a:t>TÍTULOS</a:t>
            </a:r>
            <a:endParaRPr lang="es-ES" sz="60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endParaRPr>
          </a:p>
        </p:txBody>
      </p:sp>
      <p:sp>
        <p:nvSpPr>
          <p:cNvPr id="28" name="Google Shape;70;p14">
            <a:extLst>
              <a:ext uri="{FF2B5EF4-FFF2-40B4-BE49-F238E27FC236}">
                <a16:creationId xmlns:a16="http://schemas.microsoft.com/office/drawing/2014/main" id="{BAB14240-EB27-4A4F-A4D0-1EDC746B8D26}"/>
              </a:ext>
            </a:extLst>
          </p:cNvPr>
          <p:cNvSpPr txBox="1"/>
          <p:nvPr/>
        </p:nvSpPr>
        <p:spPr>
          <a:xfrm>
            <a:off x="2619164" y="1865283"/>
            <a:ext cx="6137319" cy="928298"/>
          </a:xfrm>
          <a:prstGeom prst="rect">
            <a:avLst/>
          </a:prstGeom>
          <a:noFill/>
          <a:ln>
            <a:noFill/>
          </a:ln>
        </p:spPr>
        <p:txBody>
          <a:bodyPr spcFirstLastPara="1" wrap="square" lIns="91425" tIns="91425" rIns="91425" bIns="91425" anchor="t" anchorCtr="0">
            <a:noAutofit/>
          </a:bodyPr>
          <a:lstStyle/>
          <a:p>
            <a:pPr marL="171450" lvl="0" indent="-171450" algn="l" rtl="0">
              <a:spcBef>
                <a:spcPts val="600"/>
              </a:spcBef>
              <a:spcAft>
                <a:spcPts val="0"/>
              </a:spcAft>
              <a:buFont typeface="Arial" panose="020B0604020202020204" pitchFamily="34" charset="0"/>
              <a:buChar char="•"/>
            </a:pPr>
            <a:r>
              <a:rPr lang="es-ES" sz="1100">
                <a:latin typeface="Cabin"/>
                <a:ea typeface="Cabin"/>
                <a:cs typeface="Cabin"/>
                <a:sym typeface="Cabin"/>
              </a:rPr>
              <a:t>Obra puente entre la </a:t>
            </a:r>
            <a:r>
              <a:rPr lang="es-ES" sz="1100" b="1">
                <a:latin typeface="Cabin"/>
                <a:ea typeface="Cabin"/>
                <a:cs typeface="Cabin"/>
                <a:sym typeface="Cabin"/>
              </a:rPr>
              <a:t>Edad Media</a:t>
            </a:r>
            <a:r>
              <a:rPr lang="es-ES" sz="1100">
                <a:latin typeface="Cabin"/>
                <a:ea typeface="Cabin"/>
                <a:cs typeface="Cabin"/>
                <a:sym typeface="Cabin"/>
              </a:rPr>
              <a:t> y el </a:t>
            </a:r>
            <a:r>
              <a:rPr lang="es-ES" sz="1100" b="1">
                <a:latin typeface="Cabin"/>
                <a:ea typeface="Cabin"/>
                <a:cs typeface="Cabin"/>
                <a:sym typeface="Cabin"/>
              </a:rPr>
              <a:t>Renacimiento</a:t>
            </a:r>
            <a:r>
              <a:rPr lang="es-ES" sz="1100">
                <a:latin typeface="Cabin"/>
                <a:ea typeface="Cabin"/>
                <a:cs typeface="Cabin"/>
                <a:sym typeface="Cabin"/>
              </a:rPr>
              <a:t>.</a:t>
            </a:r>
          </a:p>
          <a:p>
            <a:pPr marL="171450" lvl="0" indent="-171450" algn="l" rtl="0">
              <a:spcBef>
                <a:spcPts val="600"/>
              </a:spcBef>
              <a:spcAft>
                <a:spcPts val="0"/>
              </a:spcAft>
              <a:buFont typeface="Arial" panose="020B0604020202020204" pitchFamily="34" charset="0"/>
              <a:buChar char="•"/>
            </a:pPr>
            <a:r>
              <a:rPr lang="es-ES" sz="1100">
                <a:latin typeface="Cabin"/>
                <a:ea typeface="Cabin"/>
                <a:cs typeface="Cabin"/>
                <a:sym typeface="Cabin"/>
              </a:rPr>
              <a:t>Relata una historia de </a:t>
            </a:r>
            <a:r>
              <a:rPr lang="es-ES" sz="1100" b="1">
                <a:latin typeface="Cabin"/>
                <a:ea typeface="Cabin"/>
                <a:cs typeface="Cabin"/>
                <a:sym typeface="Cabin"/>
              </a:rPr>
              <a:t>amor</a:t>
            </a:r>
            <a:r>
              <a:rPr lang="es-ES" sz="1100">
                <a:latin typeface="Cabin"/>
                <a:ea typeface="Cabin"/>
                <a:cs typeface="Cabin"/>
                <a:sym typeface="Cabin"/>
              </a:rPr>
              <a:t> y </a:t>
            </a:r>
            <a:r>
              <a:rPr lang="es-ES" sz="1100" b="1">
                <a:latin typeface="Cabin"/>
                <a:ea typeface="Cabin"/>
                <a:cs typeface="Cabin"/>
                <a:sym typeface="Cabin"/>
              </a:rPr>
              <a:t>deseo</a:t>
            </a:r>
            <a:r>
              <a:rPr lang="es-ES" sz="1100">
                <a:latin typeface="Cabin"/>
                <a:ea typeface="Cabin"/>
                <a:cs typeface="Cabin"/>
                <a:sym typeface="Cabin"/>
              </a:rPr>
              <a:t>.</a:t>
            </a:r>
          </a:p>
          <a:p>
            <a:pPr marL="171450" lvl="0" indent="-171450" algn="l" rtl="0">
              <a:spcBef>
                <a:spcPts val="600"/>
              </a:spcBef>
              <a:spcAft>
                <a:spcPts val="0"/>
              </a:spcAft>
              <a:buFont typeface="Arial" panose="020B0604020202020204" pitchFamily="34" charset="0"/>
              <a:buChar char="•"/>
            </a:pPr>
            <a:r>
              <a:rPr lang="es-ES" sz="1100">
                <a:latin typeface="Cabin"/>
                <a:ea typeface="Cabin"/>
                <a:cs typeface="Cabin"/>
                <a:sym typeface="Cabin"/>
              </a:rPr>
              <a:t>Plantea una crítica a una </a:t>
            </a:r>
            <a:r>
              <a:rPr lang="es-ES" sz="1100" b="1">
                <a:latin typeface="Cabin"/>
                <a:ea typeface="Cabin"/>
                <a:cs typeface="Cabin"/>
                <a:sym typeface="Cabin"/>
              </a:rPr>
              <a:t>sociedad</a:t>
            </a:r>
            <a:r>
              <a:rPr lang="es-ES" sz="1100">
                <a:latin typeface="Cabin"/>
                <a:ea typeface="Cabin"/>
                <a:cs typeface="Cabin"/>
                <a:sym typeface="Cabin"/>
              </a:rPr>
              <a:t> en proceso de tránsito a la </a:t>
            </a:r>
            <a:r>
              <a:rPr lang="es-ES" sz="1100" b="1">
                <a:latin typeface="Cabin"/>
                <a:ea typeface="Cabin"/>
                <a:cs typeface="Cabin"/>
                <a:sym typeface="Cabin"/>
              </a:rPr>
              <a:t>Edad Moderna</a:t>
            </a:r>
            <a:r>
              <a:rPr lang="es-ES" sz="1100">
                <a:latin typeface="Cabin"/>
                <a:ea typeface="Cabin"/>
                <a:cs typeface="Cabin"/>
                <a:sym typeface="Cabin"/>
              </a:rPr>
              <a:t>.</a:t>
            </a:r>
            <a:endParaRPr sz="1100">
              <a:latin typeface="Cabin"/>
              <a:ea typeface="Cabin"/>
              <a:cs typeface="Cabin"/>
              <a:sym typeface="Cabin"/>
            </a:endParaRPr>
          </a:p>
        </p:txBody>
      </p:sp>
      <p:sp>
        <p:nvSpPr>
          <p:cNvPr id="29" name="Rectángulo 28">
            <a:extLst>
              <a:ext uri="{FF2B5EF4-FFF2-40B4-BE49-F238E27FC236}">
                <a16:creationId xmlns:a16="http://schemas.microsoft.com/office/drawing/2014/main" id="{4684BC73-2522-448B-8293-19566A3CA0B2}"/>
              </a:ext>
            </a:extLst>
          </p:cNvPr>
          <p:cNvSpPr/>
          <p:nvPr/>
        </p:nvSpPr>
        <p:spPr>
          <a:xfrm>
            <a:off x="2504235" y="2793581"/>
            <a:ext cx="3716082" cy="523220"/>
          </a:xfrm>
          <a:prstGeom prst="rect">
            <a:avLst/>
          </a:prstGeom>
          <a:noFill/>
        </p:spPr>
        <p:txBody>
          <a:bodyPr wrap="none" lIns="91440" tIns="45720" rIns="91440" bIns="45720">
            <a:spAutoFit/>
          </a:bodyPr>
          <a:lstStyle/>
          <a:p>
            <a:pPr algn="ctr"/>
            <a:r>
              <a:rPr lang="es-ES" sz="28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rPr>
              <a:t>FERNANDO DE ROJAS</a:t>
            </a:r>
            <a:endParaRPr lang="es-ES" sz="60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endParaRPr>
          </a:p>
        </p:txBody>
      </p:sp>
      <p:sp>
        <p:nvSpPr>
          <p:cNvPr id="30" name="Rectángulo 29">
            <a:extLst>
              <a:ext uri="{FF2B5EF4-FFF2-40B4-BE49-F238E27FC236}">
                <a16:creationId xmlns:a16="http://schemas.microsoft.com/office/drawing/2014/main" id="{7467CCB7-0654-4E5D-97D7-82522600C4CD}"/>
              </a:ext>
            </a:extLst>
          </p:cNvPr>
          <p:cNvSpPr/>
          <p:nvPr/>
        </p:nvSpPr>
        <p:spPr>
          <a:xfrm>
            <a:off x="6057151" y="2769250"/>
            <a:ext cx="1680268" cy="523220"/>
          </a:xfrm>
          <a:prstGeom prst="rect">
            <a:avLst/>
          </a:prstGeom>
          <a:noFill/>
        </p:spPr>
        <p:txBody>
          <a:bodyPr wrap="none" lIns="91440" tIns="45720" rIns="91440" bIns="45720">
            <a:spAutoFit/>
          </a:bodyPr>
          <a:lstStyle/>
          <a:p>
            <a:pPr algn="ctr"/>
            <a:r>
              <a:rPr lang="es-ES" sz="2800" b="0" cap="none" spc="0">
                <a:ln w="0"/>
                <a:solidFill>
                  <a:schemeClr val="tx1"/>
                </a:solidFill>
                <a:effectLst>
                  <a:outerShdw blurRad="38100" dist="25400" dir="5400000" algn="ctr" rotWithShape="0">
                    <a:srgbClr val="6E747A">
                      <a:alpha val="43000"/>
                    </a:srgbClr>
                  </a:outerShdw>
                </a:effectLst>
                <a:latin typeface="Cabin" panose="020B0604020202020204" charset="0"/>
              </a:rPr>
              <a:t>1476-1541</a:t>
            </a:r>
          </a:p>
        </p:txBody>
      </p:sp>
      <p:sp>
        <p:nvSpPr>
          <p:cNvPr id="31" name="Google Shape;70;p14">
            <a:extLst>
              <a:ext uri="{FF2B5EF4-FFF2-40B4-BE49-F238E27FC236}">
                <a16:creationId xmlns:a16="http://schemas.microsoft.com/office/drawing/2014/main" id="{3273244F-910A-4277-81C3-FCB39A7545E6}"/>
              </a:ext>
            </a:extLst>
          </p:cNvPr>
          <p:cNvSpPr txBox="1"/>
          <p:nvPr/>
        </p:nvSpPr>
        <p:spPr>
          <a:xfrm>
            <a:off x="2619164" y="3185489"/>
            <a:ext cx="6439766" cy="1144056"/>
          </a:xfrm>
          <a:prstGeom prst="rect">
            <a:avLst/>
          </a:prstGeom>
          <a:noFill/>
          <a:ln>
            <a:noFill/>
          </a:ln>
        </p:spPr>
        <p:txBody>
          <a:bodyPr spcFirstLastPara="1" wrap="square" lIns="91425" tIns="91425" rIns="91425" bIns="91425" anchor="t" anchorCtr="0">
            <a:noAutofit/>
          </a:bodyPr>
          <a:lstStyle/>
          <a:p>
            <a:pPr marL="171450" lvl="0" indent="-171450" algn="l" rtl="0">
              <a:spcBef>
                <a:spcPts val="600"/>
              </a:spcBef>
              <a:spcAft>
                <a:spcPts val="0"/>
              </a:spcAft>
              <a:buFont typeface="Arial" panose="020B0604020202020204" pitchFamily="34" charset="0"/>
              <a:buChar char="•"/>
            </a:pPr>
            <a:r>
              <a:rPr lang="es-ES" sz="1100" b="1">
                <a:latin typeface="Cabin"/>
                <a:ea typeface="Cabin"/>
                <a:cs typeface="Cabin"/>
                <a:sym typeface="Cabin"/>
              </a:rPr>
              <a:t>Continuador de un texto encontrado</a:t>
            </a:r>
            <a:r>
              <a:rPr lang="es-ES" sz="1100">
                <a:latin typeface="Cabin"/>
                <a:ea typeface="Cabin"/>
                <a:cs typeface="Cabin"/>
                <a:sym typeface="Cabin"/>
              </a:rPr>
              <a:t> </a:t>
            </a:r>
            <a:r>
              <a:rPr lang="es-ES" sz="1100">
                <a:latin typeface="Cabin"/>
                <a:ea typeface="Cabin"/>
                <a:cs typeface="Cabin"/>
                <a:sym typeface="Wingdings" panose="05000000000000000000" pitchFamily="2" charset="2"/>
              </a:rPr>
              <a:t></a:t>
            </a:r>
            <a:r>
              <a:rPr lang="es-ES" sz="1100">
                <a:latin typeface="Cabin"/>
                <a:ea typeface="Cabin"/>
                <a:cs typeface="Cabin"/>
                <a:sym typeface="Cabin"/>
              </a:rPr>
              <a:t> diferencias de estilo entre los primeros y últimos capítulos.</a:t>
            </a:r>
          </a:p>
          <a:p>
            <a:pPr marL="171450" lvl="0" indent="-171450" algn="l" rtl="0">
              <a:spcBef>
                <a:spcPts val="600"/>
              </a:spcBef>
              <a:spcAft>
                <a:spcPts val="0"/>
              </a:spcAft>
              <a:buFont typeface="Arial" panose="020B0604020202020204" pitchFamily="34" charset="0"/>
              <a:buChar char="•"/>
            </a:pPr>
            <a:r>
              <a:rPr lang="es-ES" sz="1100" b="1">
                <a:latin typeface="Cabin"/>
                <a:ea typeface="Cabin"/>
                <a:cs typeface="Cabin"/>
                <a:sym typeface="Cabin"/>
              </a:rPr>
              <a:t>Universidad de Salamanca</a:t>
            </a:r>
            <a:r>
              <a:rPr lang="es-ES" sz="1100">
                <a:latin typeface="Cabin"/>
                <a:ea typeface="Cabin"/>
                <a:cs typeface="Cabin"/>
                <a:sym typeface="Cabin"/>
              </a:rPr>
              <a:t> </a:t>
            </a:r>
            <a:r>
              <a:rPr lang="es-ES" sz="1100">
                <a:latin typeface="Cabin"/>
                <a:ea typeface="Cabin"/>
                <a:cs typeface="Cabin"/>
                <a:sym typeface="Wingdings" panose="05000000000000000000" pitchFamily="2" charset="2"/>
              </a:rPr>
              <a:t></a:t>
            </a:r>
            <a:r>
              <a:rPr lang="es-ES" sz="1100">
                <a:latin typeface="Cabin"/>
                <a:ea typeface="Cabin"/>
                <a:cs typeface="Cabin"/>
                <a:sym typeface="Cabin"/>
              </a:rPr>
              <a:t> escribió la obra.</a:t>
            </a:r>
          </a:p>
          <a:p>
            <a:pPr marL="171450" lvl="0" indent="-171450" algn="l" rtl="0">
              <a:spcBef>
                <a:spcPts val="600"/>
              </a:spcBef>
              <a:spcAft>
                <a:spcPts val="0"/>
              </a:spcAft>
              <a:buFont typeface="Arial" panose="020B0604020202020204" pitchFamily="34" charset="0"/>
              <a:buChar char="•"/>
            </a:pPr>
            <a:r>
              <a:rPr lang="es-ES" sz="1100">
                <a:latin typeface="Cabin"/>
                <a:ea typeface="Cabin"/>
                <a:cs typeface="Cabin"/>
                <a:sym typeface="Cabin"/>
              </a:rPr>
              <a:t>Tenía una </a:t>
            </a:r>
            <a:r>
              <a:rPr lang="es-ES" sz="1100" b="1">
                <a:latin typeface="Cabin"/>
                <a:ea typeface="Cabin"/>
                <a:cs typeface="Cabin"/>
                <a:sym typeface="Cabin"/>
              </a:rPr>
              <a:t>buena economía</a:t>
            </a:r>
            <a:r>
              <a:rPr lang="es-ES" sz="1100">
                <a:latin typeface="Cabin"/>
                <a:ea typeface="Cabin"/>
                <a:cs typeface="Cabin"/>
                <a:sym typeface="Cabin"/>
              </a:rPr>
              <a:t> (posición holgada).</a:t>
            </a:r>
          </a:p>
          <a:p>
            <a:pPr marL="171450" lvl="0" indent="-171450" algn="l" rtl="0">
              <a:spcBef>
                <a:spcPts val="600"/>
              </a:spcBef>
              <a:spcAft>
                <a:spcPts val="0"/>
              </a:spcAft>
              <a:buFont typeface="Arial" panose="020B0604020202020204" pitchFamily="34" charset="0"/>
              <a:buChar char="•"/>
            </a:pPr>
            <a:r>
              <a:rPr lang="es-ES" sz="1100">
                <a:latin typeface="Cabin"/>
                <a:ea typeface="Cabin"/>
                <a:cs typeface="Cabin"/>
                <a:sym typeface="Cabin"/>
              </a:rPr>
              <a:t>Nació en una familia de </a:t>
            </a:r>
            <a:r>
              <a:rPr lang="es-ES" sz="1100" b="1">
                <a:latin typeface="Cabin"/>
                <a:ea typeface="Cabin"/>
                <a:cs typeface="Cabin"/>
                <a:sym typeface="Cabin"/>
              </a:rPr>
              <a:t>judíos</a:t>
            </a:r>
            <a:r>
              <a:rPr lang="es-ES" sz="1100">
                <a:latin typeface="Cabin"/>
                <a:ea typeface="Cabin"/>
                <a:cs typeface="Cabin"/>
                <a:sym typeface="Cabin"/>
              </a:rPr>
              <a:t> y tuvo que esconderse de la Inquisición.</a:t>
            </a:r>
            <a:endParaRPr sz="1100">
              <a:latin typeface="Cabin"/>
              <a:ea typeface="Cabin"/>
              <a:cs typeface="Cabin"/>
              <a:sym typeface="Cabin"/>
            </a:endParaRPr>
          </a:p>
        </p:txBody>
      </p:sp>
    </p:spTree>
    <p:extLst>
      <p:ext uri="{BB962C8B-B14F-4D97-AF65-F5344CB8AC3E}">
        <p14:creationId xmlns:p14="http://schemas.microsoft.com/office/powerpoint/2010/main" val="3722094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896D37D7-47F2-416A-86CA-F98EA33DBE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ES" smtClean="0"/>
              <a:t>6</a:t>
            </a:fld>
            <a:endParaRPr lang="es-ES"/>
          </a:p>
        </p:txBody>
      </p:sp>
      <p:sp>
        <p:nvSpPr>
          <p:cNvPr id="3" name="CuadroTexto 2">
            <a:extLst>
              <a:ext uri="{FF2B5EF4-FFF2-40B4-BE49-F238E27FC236}">
                <a16:creationId xmlns:a16="http://schemas.microsoft.com/office/drawing/2014/main" id="{D4924959-540F-4775-BD37-F05A6D1F77C3}"/>
              </a:ext>
            </a:extLst>
          </p:cNvPr>
          <p:cNvSpPr txBox="1"/>
          <p:nvPr/>
        </p:nvSpPr>
        <p:spPr>
          <a:xfrm>
            <a:off x="781816" y="874264"/>
            <a:ext cx="5459656" cy="2862322"/>
          </a:xfrm>
          <a:prstGeom prst="rect">
            <a:avLst/>
          </a:prstGeom>
          <a:noFill/>
        </p:spPr>
        <p:txBody>
          <a:bodyPr wrap="square" rtlCol="0">
            <a:spAutoFit/>
          </a:bodyPr>
          <a:lstStyle/>
          <a:p>
            <a:pPr algn="ctr"/>
            <a:r>
              <a:rPr lang="es-ES" sz="1200">
                <a:solidFill>
                  <a:schemeClr val="accent1"/>
                </a:solidFill>
                <a:latin typeface="Cabin" panose="020B0604020202020204" charset="0"/>
              </a:rPr>
              <a:t>Calisto era un joven noble que amaba a una mujer de rango superior, Melibea. Sus ayos Sempronio y Pármeno le aconsejaron la consulta con una vieja prostituta de mala reputación por su herejía que sería capaz de cumplir su deseo.</a:t>
            </a:r>
          </a:p>
          <a:p>
            <a:pPr algn="ctr"/>
            <a:endParaRPr lang="es-ES" sz="1200">
              <a:solidFill>
                <a:schemeClr val="accent1"/>
              </a:solidFill>
              <a:latin typeface="Cabin" panose="020B0604020202020204" charset="0"/>
            </a:endParaRPr>
          </a:p>
          <a:p>
            <a:pPr algn="ctr"/>
            <a:r>
              <a:rPr lang="es-ES" sz="1200">
                <a:solidFill>
                  <a:schemeClr val="accent1"/>
                </a:solidFill>
                <a:latin typeface="Cabin" panose="020B0604020202020204" charset="0"/>
              </a:rPr>
              <a:t>Calisto paga los servicios de Celestina con una cadena de oro que Pármeno y Sempronio reclaman a la vieja. Al rechazarlos, esta fue asesinada por ellos, contra quienes se tomó justicia.</a:t>
            </a:r>
          </a:p>
          <a:p>
            <a:pPr algn="ctr"/>
            <a:endParaRPr lang="es-ES" sz="1200">
              <a:solidFill>
                <a:schemeClr val="accent1"/>
              </a:solidFill>
              <a:latin typeface="Cabin" panose="020B0604020202020204" charset="0"/>
            </a:endParaRPr>
          </a:p>
          <a:p>
            <a:pPr algn="ctr"/>
            <a:r>
              <a:rPr lang="es-ES" sz="1200">
                <a:solidFill>
                  <a:schemeClr val="accent1"/>
                </a:solidFill>
                <a:latin typeface="Cabin" panose="020B0604020202020204" charset="0"/>
              </a:rPr>
              <a:t>Calisto y Melibea ya eran pues amantes. Cuando él escuchó alboroto en la calle, se asomó temeroso de ser descubierto por los padres de ella (debido a no ser aceptado por su rango de nobleza) y cayó por las escaleras, falleciendo. Al conocer esto Melibea, les confiesa la relación a sus padres y se tira desde la torre.</a:t>
            </a:r>
          </a:p>
          <a:p>
            <a:pPr algn="ctr"/>
            <a:endParaRPr lang="es-ES" sz="1200">
              <a:solidFill>
                <a:schemeClr val="accent1"/>
              </a:solidFill>
              <a:latin typeface="Cabin" panose="020B0604020202020204" charset="0"/>
            </a:endParaRPr>
          </a:p>
          <a:p>
            <a:pPr algn="ctr"/>
            <a:r>
              <a:rPr lang="es-ES" sz="1200">
                <a:solidFill>
                  <a:schemeClr val="accent1"/>
                </a:solidFill>
                <a:latin typeface="Cabin" panose="020B0604020202020204" charset="0"/>
              </a:rPr>
              <a:t>La obra finaliza con las palabras de Pleberio, padre de la joven, reflexionando sobre la muerte.</a:t>
            </a:r>
          </a:p>
        </p:txBody>
      </p:sp>
      <p:sp>
        <p:nvSpPr>
          <p:cNvPr id="4" name="Rectángulo 3">
            <a:extLst>
              <a:ext uri="{FF2B5EF4-FFF2-40B4-BE49-F238E27FC236}">
                <a16:creationId xmlns:a16="http://schemas.microsoft.com/office/drawing/2014/main" id="{098C5C5D-47DC-4A70-82C5-668E1867B83C}"/>
              </a:ext>
            </a:extLst>
          </p:cNvPr>
          <p:cNvSpPr/>
          <p:nvPr/>
        </p:nvSpPr>
        <p:spPr>
          <a:xfrm>
            <a:off x="2278328" y="68193"/>
            <a:ext cx="2358339" cy="523220"/>
          </a:xfrm>
          <a:prstGeom prst="rect">
            <a:avLst/>
          </a:prstGeom>
          <a:noFill/>
        </p:spPr>
        <p:txBody>
          <a:bodyPr wrap="none" lIns="91440" tIns="45720" rIns="91440" bIns="45720">
            <a:spAutoFit/>
          </a:bodyPr>
          <a:lstStyle/>
          <a:p>
            <a:pPr algn="ctr"/>
            <a:r>
              <a:rPr lang="es-ES" sz="2800" b="1" u="sng" cap="none" spc="0">
                <a:ln w="0"/>
                <a:solidFill>
                  <a:schemeClr val="tx1"/>
                </a:solidFill>
                <a:effectLst>
                  <a:outerShdw blurRad="38100" dist="19050" dir="2700000" algn="tl" rotWithShape="0">
                    <a:schemeClr val="dk1">
                      <a:alpha val="40000"/>
                    </a:schemeClr>
                  </a:outerShdw>
                </a:effectLst>
                <a:highlight>
                  <a:srgbClr val="FFFF00"/>
                </a:highlight>
                <a:latin typeface="Cabin" panose="020B0604020202020204" charset="0"/>
              </a:rPr>
              <a:t>ARGUMENTO</a:t>
            </a:r>
            <a:endParaRPr lang="es-ES" sz="6000" b="1" u="sng" cap="none" spc="0">
              <a:ln w="0"/>
              <a:solidFill>
                <a:schemeClr val="tx1"/>
              </a:solidFill>
              <a:effectLst>
                <a:outerShdw blurRad="38100" dist="19050" dir="2700000" algn="tl" rotWithShape="0">
                  <a:schemeClr val="dk1">
                    <a:alpha val="40000"/>
                  </a:schemeClr>
                </a:outerShdw>
              </a:effectLst>
              <a:highlight>
                <a:srgbClr val="FFFF00"/>
              </a:highlight>
              <a:latin typeface="Cabin" panose="020B0604020202020204" charset="0"/>
            </a:endParaRPr>
          </a:p>
        </p:txBody>
      </p:sp>
    </p:spTree>
    <p:extLst>
      <p:ext uri="{BB962C8B-B14F-4D97-AF65-F5344CB8AC3E}">
        <p14:creationId xmlns:p14="http://schemas.microsoft.com/office/powerpoint/2010/main" val="2537372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EEBA99D4-81B8-489E-BAEB-CC21DF1613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ES" smtClean="0"/>
              <a:t>7</a:t>
            </a:fld>
            <a:endParaRPr lang="es-ES"/>
          </a:p>
        </p:txBody>
      </p:sp>
      <p:sp>
        <p:nvSpPr>
          <p:cNvPr id="3" name="Rectángulo 2">
            <a:extLst>
              <a:ext uri="{FF2B5EF4-FFF2-40B4-BE49-F238E27FC236}">
                <a16:creationId xmlns:a16="http://schemas.microsoft.com/office/drawing/2014/main" id="{FB307E9F-7569-41D8-A6DD-2F05FDB31776}"/>
              </a:ext>
            </a:extLst>
          </p:cNvPr>
          <p:cNvSpPr/>
          <p:nvPr/>
        </p:nvSpPr>
        <p:spPr>
          <a:xfrm>
            <a:off x="222875" y="172102"/>
            <a:ext cx="2299027" cy="523220"/>
          </a:xfrm>
          <a:prstGeom prst="rect">
            <a:avLst/>
          </a:prstGeom>
          <a:noFill/>
        </p:spPr>
        <p:txBody>
          <a:bodyPr wrap="none" lIns="91440" tIns="45720" rIns="91440" bIns="45720">
            <a:spAutoFit/>
          </a:bodyPr>
          <a:lstStyle/>
          <a:p>
            <a:pPr algn="ctr"/>
            <a:r>
              <a:rPr lang="es-ES" sz="28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rPr>
              <a:t>PERSONAJES</a:t>
            </a:r>
            <a:endParaRPr lang="es-ES" sz="60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endParaRPr>
          </a:p>
        </p:txBody>
      </p:sp>
      <p:sp>
        <p:nvSpPr>
          <p:cNvPr id="4" name="Rectángulo 3">
            <a:extLst>
              <a:ext uri="{FF2B5EF4-FFF2-40B4-BE49-F238E27FC236}">
                <a16:creationId xmlns:a16="http://schemas.microsoft.com/office/drawing/2014/main" id="{2F2EA588-E7D5-4C66-8698-68123ED753F9}"/>
              </a:ext>
            </a:extLst>
          </p:cNvPr>
          <p:cNvSpPr/>
          <p:nvPr/>
        </p:nvSpPr>
        <p:spPr>
          <a:xfrm>
            <a:off x="1350137" y="1676401"/>
            <a:ext cx="1475509" cy="3463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ES" sz="1600" b="1">
                <a:solidFill>
                  <a:schemeClr val="accent1"/>
                </a:solidFill>
                <a:latin typeface="Cabin" panose="020B0604020202020204" charset="0"/>
              </a:rPr>
              <a:t>CELESTINA</a:t>
            </a:r>
          </a:p>
        </p:txBody>
      </p:sp>
      <p:sp>
        <p:nvSpPr>
          <p:cNvPr id="5" name="Rectángulo 4">
            <a:extLst>
              <a:ext uri="{FF2B5EF4-FFF2-40B4-BE49-F238E27FC236}">
                <a16:creationId xmlns:a16="http://schemas.microsoft.com/office/drawing/2014/main" id="{BB787376-73F7-4FA8-9817-5615C94BDAFB}"/>
              </a:ext>
            </a:extLst>
          </p:cNvPr>
          <p:cNvSpPr/>
          <p:nvPr/>
        </p:nvSpPr>
        <p:spPr>
          <a:xfrm>
            <a:off x="4211101" y="1676401"/>
            <a:ext cx="1475509" cy="3463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ES" sz="1600" b="1">
                <a:solidFill>
                  <a:schemeClr val="accent1"/>
                </a:solidFill>
                <a:latin typeface="Cabin" panose="020B0604020202020204" charset="0"/>
              </a:rPr>
              <a:t>MELIBEA</a:t>
            </a:r>
          </a:p>
        </p:txBody>
      </p:sp>
      <p:sp>
        <p:nvSpPr>
          <p:cNvPr id="6" name="Rectángulo 5">
            <a:extLst>
              <a:ext uri="{FF2B5EF4-FFF2-40B4-BE49-F238E27FC236}">
                <a16:creationId xmlns:a16="http://schemas.microsoft.com/office/drawing/2014/main" id="{CD291728-0E88-488B-9B52-6A893C1E415F}"/>
              </a:ext>
            </a:extLst>
          </p:cNvPr>
          <p:cNvSpPr/>
          <p:nvPr/>
        </p:nvSpPr>
        <p:spPr>
          <a:xfrm>
            <a:off x="6625038" y="1683329"/>
            <a:ext cx="1475509" cy="34636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ES" sz="1600" b="1">
                <a:solidFill>
                  <a:schemeClr val="accent1"/>
                </a:solidFill>
                <a:latin typeface="Cabin" panose="020B0604020202020204" charset="0"/>
              </a:rPr>
              <a:t>CALISTO</a:t>
            </a:r>
          </a:p>
        </p:txBody>
      </p:sp>
      <p:sp>
        <p:nvSpPr>
          <p:cNvPr id="7" name="Cerrar llave 6">
            <a:extLst>
              <a:ext uri="{FF2B5EF4-FFF2-40B4-BE49-F238E27FC236}">
                <a16:creationId xmlns:a16="http://schemas.microsoft.com/office/drawing/2014/main" id="{2025124E-6832-4FDB-AC16-5E88E0A6C9BE}"/>
              </a:ext>
            </a:extLst>
          </p:cNvPr>
          <p:cNvSpPr/>
          <p:nvPr/>
        </p:nvSpPr>
        <p:spPr>
          <a:xfrm rot="16200000">
            <a:off x="5996170" y="-590984"/>
            <a:ext cx="101315" cy="4142510"/>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s-ES"/>
          </a:p>
        </p:txBody>
      </p:sp>
      <p:sp>
        <p:nvSpPr>
          <p:cNvPr id="8" name="CuadroTexto 7">
            <a:extLst>
              <a:ext uri="{FF2B5EF4-FFF2-40B4-BE49-F238E27FC236}">
                <a16:creationId xmlns:a16="http://schemas.microsoft.com/office/drawing/2014/main" id="{52D66DD3-16B5-4367-9A12-0FA23BAA05B1}"/>
              </a:ext>
            </a:extLst>
          </p:cNvPr>
          <p:cNvSpPr txBox="1"/>
          <p:nvPr/>
        </p:nvSpPr>
        <p:spPr>
          <a:xfrm>
            <a:off x="5621870" y="1121836"/>
            <a:ext cx="849913" cy="307777"/>
          </a:xfrm>
          <a:prstGeom prst="rect">
            <a:avLst/>
          </a:prstGeom>
          <a:noFill/>
        </p:spPr>
        <p:txBody>
          <a:bodyPr wrap="none" rtlCol="0">
            <a:spAutoFit/>
          </a:bodyPr>
          <a:lstStyle/>
          <a:p>
            <a:r>
              <a:rPr lang="es-ES">
                <a:solidFill>
                  <a:schemeClr val="tx1"/>
                </a:solidFill>
                <a:latin typeface="Cabin" panose="020B0604020202020204" charset="0"/>
              </a:rPr>
              <a:t>NOBLES</a:t>
            </a:r>
          </a:p>
        </p:txBody>
      </p:sp>
      <p:sp>
        <p:nvSpPr>
          <p:cNvPr id="9" name="Cerrar llave 8">
            <a:extLst>
              <a:ext uri="{FF2B5EF4-FFF2-40B4-BE49-F238E27FC236}">
                <a16:creationId xmlns:a16="http://schemas.microsoft.com/office/drawing/2014/main" id="{E2C77D6C-631F-45A7-8985-3AC6E76F8A78}"/>
              </a:ext>
            </a:extLst>
          </p:cNvPr>
          <p:cNvSpPr/>
          <p:nvPr/>
        </p:nvSpPr>
        <p:spPr>
          <a:xfrm rot="10800000">
            <a:off x="536899" y="2501830"/>
            <a:ext cx="120512" cy="523221"/>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s-ES"/>
          </a:p>
        </p:txBody>
      </p:sp>
      <p:sp>
        <p:nvSpPr>
          <p:cNvPr id="10" name="CuadroTexto 9">
            <a:extLst>
              <a:ext uri="{FF2B5EF4-FFF2-40B4-BE49-F238E27FC236}">
                <a16:creationId xmlns:a16="http://schemas.microsoft.com/office/drawing/2014/main" id="{3CEC60BB-4D43-41B0-AA77-367CD98F1D84}"/>
              </a:ext>
            </a:extLst>
          </p:cNvPr>
          <p:cNvSpPr txBox="1"/>
          <p:nvPr/>
        </p:nvSpPr>
        <p:spPr>
          <a:xfrm rot="16200000">
            <a:off x="56804" y="2609551"/>
            <a:ext cx="639919" cy="307777"/>
          </a:xfrm>
          <a:prstGeom prst="rect">
            <a:avLst/>
          </a:prstGeom>
          <a:noFill/>
        </p:spPr>
        <p:txBody>
          <a:bodyPr wrap="square" rtlCol="0">
            <a:spAutoFit/>
          </a:bodyPr>
          <a:lstStyle/>
          <a:p>
            <a:r>
              <a:rPr lang="es-ES">
                <a:solidFill>
                  <a:schemeClr val="tx1"/>
                </a:solidFill>
                <a:latin typeface="Cabin" panose="020B0604020202020204" charset="0"/>
              </a:rPr>
              <a:t>AYOS</a:t>
            </a:r>
          </a:p>
        </p:txBody>
      </p:sp>
      <p:sp>
        <p:nvSpPr>
          <p:cNvPr id="11" name="CuadroTexto 10">
            <a:extLst>
              <a:ext uri="{FF2B5EF4-FFF2-40B4-BE49-F238E27FC236}">
                <a16:creationId xmlns:a16="http://schemas.microsoft.com/office/drawing/2014/main" id="{FD11F695-890C-4521-8EE7-E46D85F062F0}"/>
              </a:ext>
            </a:extLst>
          </p:cNvPr>
          <p:cNvSpPr txBox="1"/>
          <p:nvPr/>
        </p:nvSpPr>
        <p:spPr>
          <a:xfrm>
            <a:off x="1343890" y="2501832"/>
            <a:ext cx="986167" cy="523220"/>
          </a:xfrm>
          <a:prstGeom prst="rect">
            <a:avLst/>
          </a:prstGeom>
          <a:noFill/>
        </p:spPr>
        <p:txBody>
          <a:bodyPr wrap="none" rtlCol="0">
            <a:spAutoFit/>
          </a:bodyPr>
          <a:lstStyle/>
          <a:p>
            <a:pPr marL="285750" indent="-285750">
              <a:buFont typeface="Cabin" panose="020B0604020202020204" charset="0"/>
              <a:buChar char="–"/>
            </a:pPr>
            <a:r>
              <a:rPr lang="es-ES">
                <a:latin typeface="Cabin" panose="020B0604020202020204" charset="0"/>
              </a:rPr>
              <a:t>Elicia</a:t>
            </a:r>
          </a:p>
          <a:p>
            <a:pPr marL="285750" indent="-285750">
              <a:buFont typeface="Cabin" panose="020B0604020202020204" charset="0"/>
              <a:buChar char="–"/>
            </a:pPr>
            <a:r>
              <a:rPr lang="es-ES">
                <a:latin typeface="Cabin" panose="020B0604020202020204" charset="0"/>
              </a:rPr>
              <a:t>Areúsa</a:t>
            </a:r>
          </a:p>
        </p:txBody>
      </p:sp>
      <p:sp>
        <p:nvSpPr>
          <p:cNvPr id="12" name="CuadroTexto 11">
            <a:extLst>
              <a:ext uri="{FF2B5EF4-FFF2-40B4-BE49-F238E27FC236}">
                <a16:creationId xmlns:a16="http://schemas.microsoft.com/office/drawing/2014/main" id="{2301662B-142C-4B35-9AD0-526020E1C6E1}"/>
              </a:ext>
            </a:extLst>
          </p:cNvPr>
          <p:cNvSpPr txBox="1"/>
          <p:nvPr/>
        </p:nvSpPr>
        <p:spPr>
          <a:xfrm>
            <a:off x="4211101" y="2548212"/>
            <a:ext cx="1180131" cy="307777"/>
          </a:xfrm>
          <a:prstGeom prst="rect">
            <a:avLst/>
          </a:prstGeom>
          <a:noFill/>
        </p:spPr>
        <p:txBody>
          <a:bodyPr wrap="none" rtlCol="0">
            <a:spAutoFit/>
          </a:bodyPr>
          <a:lstStyle/>
          <a:p>
            <a:pPr marL="285750" indent="-285750">
              <a:buFont typeface="Cabin" panose="020B0604020202020204" charset="0"/>
              <a:buChar char="–"/>
            </a:pPr>
            <a:r>
              <a:rPr lang="es-ES">
                <a:latin typeface="Cabin" panose="020B0604020202020204" charset="0"/>
              </a:rPr>
              <a:t>Lucreacia</a:t>
            </a:r>
          </a:p>
        </p:txBody>
      </p:sp>
      <p:sp>
        <p:nvSpPr>
          <p:cNvPr id="13" name="CuadroTexto 12">
            <a:extLst>
              <a:ext uri="{FF2B5EF4-FFF2-40B4-BE49-F238E27FC236}">
                <a16:creationId xmlns:a16="http://schemas.microsoft.com/office/drawing/2014/main" id="{6271A047-C5BA-4549-A402-2F664A24E62C}"/>
              </a:ext>
            </a:extLst>
          </p:cNvPr>
          <p:cNvSpPr txBox="1"/>
          <p:nvPr/>
        </p:nvSpPr>
        <p:spPr>
          <a:xfrm>
            <a:off x="6618485" y="2508760"/>
            <a:ext cx="1319592" cy="523220"/>
          </a:xfrm>
          <a:prstGeom prst="rect">
            <a:avLst/>
          </a:prstGeom>
          <a:noFill/>
        </p:spPr>
        <p:txBody>
          <a:bodyPr wrap="none" rtlCol="0">
            <a:spAutoFit/>
          </a:bodyPr>
          <a:lstStyle/>
          <a:p>
            <a:pPr marL="285750" indent="-285750">
              <a:buFont typeface="Cabin" panose="020B0604020202020204" charset="0"/>
              <a:buChar char="–"/>
            </a:pPr>
            <a:r>
              <a:rPr lang="es-ES">
                <a:latin typeface="Cabin" panose="020B0604020202020204" charset="0"/>
              </a:rPr>
              <a:t>Sempronio</a:t>
            </a:r>
          </a:p>
          <a:p>
            <a:pPr marL="285750" indent="-285750">
              <a:buFont typeface="Cabin" panose="020B0604020202020204" charset="0"/>
              <a:buChar char="–"/>
            </a:pPr>
            <a:r>
              <a:rPr lang="es-ES">
                <a:latin typeface="Cabin" panose="020B0604020202020204" charset="0"/>
              </a:rPr>
              <a:t>Pármeno</a:t>
            </a:r>
          </a:p>
        </p:txBody>
      </p:sp>
      <p:sp>
        <p:nvSpPr>
          <p:cNvPr id="14" name="Rectángulo 13">
            <a:extLst>
              <a:ext uri="{FF2B5EF4-FFF2-40B4-BE49-F238E27FC236}">
                <a16:creationId xmlns:a16="http://schemas.microsoft.com/office/drawing/2014/main" id="{9D33E1BA-53D2-4275-BC79-90696C301E12}"/>
              </a:ext>
            </a:extLst>
          </p:cNvPr>
          <p:cNvSpPr/>
          <p:nvPr/>
        </p:nvSpPr>
        <p:spPr>
          <a:xfrm>
            <a:off x="1343890" y="2022764"/>
            <a:ext cx="1481756" cy="479067"/>
          </a:xfrm>
          <a:prstGeom prst="rect">
            <a:avLst/>
          </a:prstGeom>
          <a:noFill/>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t"/>
          <a:lstStyle/>
          <a:p>
            <a:r>
              <a:rPr lang="es-ES" sz="1200">
                <a:latin typeface="Cabin" panose="020B0604020202020204" charset="0"/>
              </a:rPr>
              <a:t>vieja prostituta</a:t>
            </a:r>
          </a:p>
          <a:p>
            <a:r>
              <a:rPr lang="es-ES" sz="1200">
                <a:latin typeface="Cabin" panose="020B0604020202020204" charset="0"/>
              </a:rPr>
              <a:t>hechicera, </a:t>
            </a:r>
            <a:r>
              <a:rPr lang="es-ES" sz="1100">
                <a:latin typeface="Cabin" panose="020B0604020202020204" charset="0"/>
              </a:rPr>
              <a:t>elocuente</a:t>
            </a:r>
            <a:endParaRPr lang="es-ES" sz="1200">
              <a:latin typeface="Cabin" panose="020B0604020202020204" charset="0"/>
            </a:endParaRPr>
          </a:p>
        </p:txBody>
      </p:sp>
      <p:sp>
        <p:nvSpPr>
          <p:cNvPr id="15" name="Rectángulo 14">
            <a:extLst>
              <a:ext uri="{FF2B5EF4-FFF2-40B4-BE49-F238E27FC236}">
                <a16:creationId xmlns:a16="http://schemas.microsoft.com/office/drawing/2014/main" id="{9780D418-B7CB-4D86-BBCB-4D67DBBB6E0B}"/>
              </a:ext>
            </a:extLst>
          </p:cNvPr>
          <p:cNvSpPr/>
          <p:nvPr/>
        </p:nvSpPr>
        <p:spPr>
          <a:xfrm>
            <a:off x="4204173" y="2029693"/>
            <a:ext cx="1475509" cy="307778"/>
          </a:xfrm>
          <a:prstGeom prst="rect">
            <a:avLst/>
          </a:prstGeom>
          <a:noFill/>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t"/>
          <a:lstStyle/>
          <a:p>
            <a:r>
              <a:rPr lang="es-ES" sz="1200">
                <a:latin typeface="Cabin" panose="020B0604020202020204" charset="0"/>
              </a:rPr>
              <a:t>alta nobleza</a:t>
            </a:r>
          </a:p>
        </p:txBody>
      </p:sp>
      <p:sp>
        <p:nvSpPr>
          <p:cNvPr id="16" name="Rectángulo 15">
            <a:extLst>
              <a:ext uri="{FF2B5EF4-FFF2-40B4-BE49-F238E27FC236}">
                <a16:creationId xmlns:a16="http://schemas.microsoft.com/office/drawing/2014/main" id="{3FE67D87-E548-4643-A6F6-314B27600CD6}"/>
              </a:ext>
            </a:extLst>
          </p:cNvPr>
          <p:cNvSpPr/>
          <p:nvPr/>
        </p:nvSpPr>
        <p:spPr>
          <a:xfrm>
            <a:off x="6613678" y="2036621"/>
            <a:ext cx="1475509" cy="307778"/>
          </a:xfrm>
          <a:prstGeom prst="rect">
            <a:avLst/>
          </a:prstGeom>
          <a:noFill/>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t"/>
          <a:lstStyle/>
          <a:p>
            <a:r>
              <a:rPr lang="es-ES" sz="1200">
                <a:latin typeface="Cabin" panose="020B0604020202020204" charset="0"/>
              </a:rPr>
              <a:t>baja nobleza</a:t>
            </a:r>
          </a:p>
        </p:txBody>
      </p:sp>
      <p:cxnSp>
        <p:nvCxnSpPr>
          <p:cNvPr id="18" name="Conector: curvado 17">
            <a:extLst>
              <a:ext uri="{FF2B5EF4-FFF2-40B4-BE49-F238E27FC236}">
                <a16:creationId xmlns:a16="http://schemas.microsoft.com/office/drawing/2014/main" id="{907C6D5C-532A-4588-809B-E90BF30C511D}"/>
              </a:ext>
            </a:extLst>
          </p:cNvPr>
          <p:cNvCxnSpPr>
            <a:stCxn id="6" idx="0"/>
            <a:endCxn id="4" idx="0"/>
          </p:cNvCxnSpPr>
          <p:nvPr/>
        </p:nvCxnSpPr>
        <p:spPr>
          <a:xfrm rot="16200000" flipV="1">
            <a:off x="4721879" y="-957586"/>
            <a:ext cx="6928" cy="5274901"/>
          </a:xfrm>
          <a:prstGeom prst="curvedConnector3">
            <a:avLst>
              <a:gd name="adj1" fmla="val 12998658"/>
            </a:avLst>
          </a:prstGeom>
          <a:ln>
            <a:tailEnd type="triangle"/>
          </a:ln>
        </p:spPr>
        <p:style>
          <a:lnRef idx="2">
            <a:schemeClr val="dk1"/>
          </a:lnRef>
          <a:fillRef idx="0">
            <a:schemeClr val="dk1"/>
          </a:fillRef>
          <a:effectRef idx="1">
            <a:schemeClr val="dk1"/>
          </a:effectRef>
          <a:fontRef idx="minor">
            <a:schemeClr val="tx1"/>
          </a:fontRef>
        </p:style>
      </p:cxnSp>
      <p:sp>
        <p:nvSpPr>
          <p:cNvPr id="20" name="CuadroTexto 19">
            <a:extLst>
              <a:ext uri="{FF2B5EF4-FFF2-40B4-BE49-F238E27FC236}">
                <a16:creationId xmlns:a16="http://schemas.microsoft.com/office/drawing/2014/main" id="{96B3C8B3-61E5-4E43-97FC-D9E1D6CB8B80}"/>
              </a:ext>
            </a:extLst>
          </p:cNvPr>
          <p:cNvSpPr txBox="1"/>
          <p:nvPr/>
        </p:nvSpPr>
        <p:spPr>
          <a:xfrm>
            <a:off x="3858491" y="529700"/>
            <a:ext cx="1668850" cy="276999"/>
          </a:xfrm>
          <a:prstGeom prst="rect">
            <a:avLst/>
          </a:prstGeom>
          <a:noFill/>
        </p:spPr>
        <p:txBody>
          <a:bodyPr wrap="square" rtlCol="0">
            <a:spAutoFit/>
          </a:bodyPr>
          <a:lstStyle/>
          <a:p>
            <a:r>
              <a:rPr lang="es-ES" sz="1200">
                <a:latin typeface="Cabin" panose="020B0604020202020204" charset="0"/>
              </a:rPr>
              <a:t>conseguir a Melibea</a:t>
            </a:r>
          </a:p>
        </p:txBody>
      </p:sp>
      <p:sp>
        <p:nvSpPr>
          <p:cNvPr id="21" name="CuadroTexto 20">
            <a:extLst>
              <a:ext uri="{FF2B5EF4-FFF2-40B4-BE49-F238E27FC236}">
                <a16:creationId xmlns:a16="http://schemas.microsoft.com/office/drawing/2014/main" id="{CB4EE109-9393-475F-8C76-87F44E39F03C}"/>
              </a:ext>
            </a:extLst>
          </p:cNvPr>
          <p:cNvSpPr txBox="1"/>
          <p:nvPr/>
        </p:nvSpPr>
        <p:spPr>
          <a:xfrm>
            <a:off x="4010832" y="757044"/>
            <a:ext cx="1668850" cy="276999"/>
          </a:xfrm>
          <a:prstGeom prst="rect">
            <a:avLst/>
          </a:prstGeom>
          <a:noFill/>
        </p:spPr>
        <p:txBody>
          <a:bodyPr wrap="square" rtlCol="0">
            <a:spAutoFit/>
          </a:bodyPr>
          <a:lstStyle/>
          <a:p>
            <a:r>
              <a:rPr lang="es-ES" sz="1200">
                <a:latin typeface="Cabin" panose="020B0604020202020204" charset="0"/>
              </a:rPr>
              <a:t>cadena de oro</a:t>
            </a:r>
          </a:p>
        </p:txBody>
      </p:sp>
      <p:cxnSp>
        <p:nvCxnSpPr>
          <p:cNvPr id="23" name="Conector: curvado 22">
            <a:extLst>
              <a:ext uri="{FF2B5EF4-FFF2-40B4-BE49-F238E27FC236}">
                <a16:creationId xmlns:a16="http://schemas.microsoft.com/office/drawing/2014/main" id="{2E8F7BC5-8157-49EF-B2D6-5B3B59790899}"/>
              </a:ext>
            </a:extLst>
          </p:cNvPr>
          <p:cNvCxnSpPr>
            <a:stCxn id="13" idx="3"/>
            <a:endCxn id="6" idx="3"/>
          </p:cNvCxnSpPr>
          <p:nvPr/>
        </p:nvCxnSpPr>
        <p:spPr>
          <a:xfrm flipV="1">
            <a:off x="7938077" y="1856511"/>
            <a:ext cx="162470" cy="913859"/>
          </a:xfrm>
          <a:prstGeom prst="curvedConnector3">
            <a:avLst>
              <a:gd name="adj1" fmla="val 240703"/>
            </a:avLst>
          </a:prstGeom>
          <a:ln>
            <a:tailEnd type="triangle"/>
          </a:ln>
        </p:spPr>
        <p:style>
          <a:lnRef idx="2">
            <a:schemeClr val="dk1"/>
          </a:lnRef>
          <a:fillRef idx="0">
            <a:schemeClr val="dk1"/>
          </a:fillRef>
          <a:effectRef idx="1">
            <a:schemeClr val="dk1"/>
          </a:effectRef>
          <a:fontRef idx="minor">
            <a:schemeClr val="tx1"/>
          </a:fontRef>
        </p:style>
      </p:cxnSp>
      <p:sp>
        <p:nvSpPr>
          <p:cNvPr id="24" name="CuadroTexto 23">
            <a:extLst>
              <a:ext uri="{FF2B5EF4-FFF2-40B4-BE49-F238E27FC236}">
                <a16:creationId xmlns:a16="http://schemas.microsoft.com/office/drawing/2014/main" id="{9B35EA43-EAFE-44DD-A7BB-7E559658BAB7}"/>
              </a:ext>
            </a:extLst>
          </p:cNvPr>
          <p:cNvSpPr txBox="1"/>
          <p:nvPr/>
        </p:nvSpPr>
        <p:spPr>
          <a:xfrm>
            <a:off x="8321984" y="2036621"/>
            <a:ext cx="1151690" cy="646331"/>
          </a:xfrm>
          <a:prstGeom prst="rect">
            <a:avLst/>
          </a:prstGeom>
          <a:noFill/>
        </p:spPr>
        <p:txBody>
          <a:bodyPr wrap="square" rtlCol="0">
            <a:spAutoFit/>
          </a:bodyPr>
          <a:lstStyle/>
          <a:p>
            <a:r>
              <a:rPr lang="es-ES" sz="1200">
                <a:latin typeface="Cabin" panose="020B0604020202020204" charset="0"/>
              </a:rPr>
              <a:t>aconsejan visitar a Celestina</a:t>
            </a:r>
          </a:p>
        </p:txBody>
      </p:sp>
      <p:cxnSp>
        <p:nvCxnSpPr>
          <p:cNvPr id="26" name="Conector: curvado 25">
            <a:extLst>
              <a:ext uri="{FF2B5EF4-FFF2-40B4-BE49-F238E27FC236}">
                <a16:creationId xmlns:a16="http://schemas.microsoft.com/office/drawing/2014/main" id="{92921127-673E-408C-8FB2-8D9C409032C0}"/>
              </a:ext>
            </a:extLst>
          </p:cNvPr>
          <p:cNvCxnSpPr>
            <a:stCxn id="13" idx="2"/>
            <a:endCxn id="4" idx="3"/>
          </p:cNvCxnSpPr>
          <p:nvPr/>
        </p:nvCxnSpPr>
        <p:spPr>
          <a:xfrm rot="5400000" flipH="1">
            <a:off x="4460765" y="214465"/>
            <a:ext cx="1182397" cy="4452635"/>
          </a:xfrm>
          <a:prstGeom prst="curvedConnector4">
            <a:avLst>
              <a:gd name="adj1" fmla="val -19334"/>
              <a:gd name="adj2" fmla="val 94592"/>
            </a:avLst>
          </a:prstGeom>
          <a:ln>
            <a:tailEnd type="triangle"/>
          </a:ln>
        </p:spPr>
        <p:style>
          <a:lnRef idx="2">
            <a:schemeClr val="dk1"/>
          </a:lnRef>
          <a:fillRef idx="0">
            <a:schemeClr val="dk1"/>
          </a:fillRef>
          <a:effectRef idx="1">
            <a:schemeClr val="dk1"/>
          </a:effectRef>
          <a:fontRef idx="minor">
            <a:schemeClr val="tx1"/>
          </a:fontRef>
        </p:style>
      </p:cxnSp>
      <p:sp>
        <p:nvSpPr>
          <p:cNvPr id="29" name="CuadroTexto 28">
            <a:extLst>
              <a:ext uri="{FF2B5EF4-FFF2-40B4-BE49-F238E27FC236}">
                <a16:creationId xmlns:a16="http://schemas.microsoft.com/office/drawing/2014/main" id="{018C2D21-2F28-4F41-B11A-1CA73C13791D}"/>
              </a:ext>
            </a:extLst>
          </p:cNvPr>
          <p:cNvSpPr txBox="1"/>
          <p:nvPr/>
        </p:nvSpPr>
        <p:spPr>
          <a:xfrm>
            <a:off x="4788609" y="2981907"/>
            <a:ext cx="1258217" cy="276999"/>
          </a:xfrm>
          <a:prstGeom prst="rect">
            <a:avLst/>
          </a:prstGeom>
          <a:noFill/>
        </p:spPr>
        <p:txBody>
          <a:bodyPr wrap="square" rtlCol="0">
            <a:spAutoFit/>
          </a:bodyPr>
          <a:lstStyle/>
          <a:p>
            <a:r>
              <a:rPr lang="es-ES" sz="1200">
                <a:latin typeface="Cabin" panose="020B0604020202020204" charset="0"/>
              </a:rPr>
              <a:t>no da la cadena</a:t>
            </a:r>
          </a:p>
        </p:txBody>
      </p:sp>
      <p:sp>
        <p:nvSpPr>
          <p:cNvPr id="30" name="CuadroTexto 29">
            <a:extLst>
              <a:ext uri="{FF2B5EF4-FFF2-40B4-BE49-F238E27FC236}">
                <a16:creationId xmlns:a16="http://schemas.microsoft.com/office/drawing/2014/main" id="{14A1D837-BB02-4AB5-8231-3CEB8A56ED82}"/>
              </a:ext>
            </a:extLst>
          </p:cNvPr>
          <p:cNvSpPr txBox="1"/>
          <p:nvPr/>
        </p:nvSpPr>
        <p:spPr>
          <a:xfrm>
            <a:off x="4502727" y="3240736"/>
            <a:ext cx="1704345" cy="276999"/>
          </a:xfrm>
          <a:prstGeom prst="rect">
            <a:avLst/>
          </a:prstGeom>
          <a:noFill/>
        </p:spPr>
        <p:txBody>
          <a:bodyPr wrap="square" rtlCol="0">
            <a:spAutoFit/>
          </a:bodyPr>
          <a:lstStyle/>
          <a:p>
            <a:r>
              <a:rPr lang="es-ES" sz="1200">
                <a:latin typeface="Cabin" panose="020B0604020202020204" charset="0"/>
              </a:rPr>
              <a:t>la tiran por una ventana</a:t>
            </a:r>
          </a:p>
        </p:txBody>
      </p:sp>
      <p:sp>
        <p:nvSpPr>
          <p:cNvPr id="31" name="Elipse 30">
            <a:extLst>
              <a:ext uri="{FF2B5EF4-FFF2-40B4-BE49-F238E27FC236}">
                <a16:creationId xmlns:a16="http://schemas.microsoft.com/office/drawing/2014/main" id="{66E5A8B7-E084-4C19-9034-F2A7D6AB4438}"/>
              </a:ext>
            </a:extLst>
          </p:cNvPr>
          <p:cNvSpPr/>
          <p:nvPr/>
        </p:nvSpPr>
        <p:spPr>
          <a:xfrm>
            <a:off x="5908283" y="1840210"/>
            <a:ext cx="264930" cy="249382"/>
          </a:xfrm>
          <a:prstGeom prst="ellipse">
            <a:avLst/>
          </a:prstGeom>
          <a:noFill/>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sp>
        <p:nvSpPr>
          <p:cNvPr id="32" name="Elipse 31">
            <a:extLst>
              <a:ext uri="{FF2B5EF4-FFF2-40B4-BE49-F238E27FC236}">
                <a16:creationId xmlns:a16="http://schemas.microsoft.com/office/drawing/2014/main" id="{FB820647-2733-40BF-B777-FD561AD9C810}"/>
              </a:ext>
            </a:extLst>
          </p:cNvPr>
          <p:cNvSpPr/>
          <p:nvPr/>
        </p:nvSpPr>
        <p:spPr>
          <a:xfrm>
            <a:off x="6050434" y="1938010"/>
            <a:ext cx="264930" cy="249382"/>
          </a:xfrm>
          <a:prstGeom prst="ellipse">
            <a:avLst/>
          </a:prstGeom>
          <a:noFill/>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s-ES"/>
          </a:p>
        </p:txBody>
      </p:sp>
      <p:sp>
        <p:nvSpPr>
          <p:cNvPr id="36" name="CuadroTexto 35">
            <a:extLst>
              <a:ext uri="{FF2B5EF4-FFF2-40B4-BE49-F238E27FC236}">
                <a16:creationId xmlns:a16="http://schemas.microsoft.com/office/drawing/2014/main" id="{B1A9DB36-E675-4653-9190-6AB3E561D24D}"/>
              </a:ext>
            </a:extLst>
          </p:cNvPr>
          <p:cNvSpPr txBox="1"/>
          <p:nvPr/>
        </p:nvSpPr>
        <p:spPr>
          <a:xfrm>
            <a:off x="5866935" y="1613441"/>
            <a:ext cx="1258217" cy="261610"/>
          </a:xfrm>
          <a:prstGeom prst="rect">
            <a:avLst/>
          </a:prstGeom>
          <a:noFill/>
        </p:spPr>
        <p:txBody>
          <a:bodyPr wrap="square" rtlCol="0">
            <a:spAutoFit/>
          </a:bodyPr>
          <a:lstStyle/>
          <a:p>
            <a:r>
              <a:rPr lang="es-ES" sz="1050">
                <a:latin typeface="Cabin" panose="020B0604020202020204" charset="0"/>
              </a:rPr>
              <a:t>enamorado</a:t>
            </a:r>
          </a:p>
        </p:txBody>
      </p:sp>
      <p:sp>
        <p:nvSpPr>
          <p:cNvPr id="41" name="CuadroTexto 40">
            <a:extLst>
              <a:ext uri="{FF2B5EF4-FFF2-40B4-BE49-F238E27FC236}">
                <a16:creationId xmlns:a16="http://schemas.microsoft.com/office/drawing/2014/main" id="{820CB90B-4616-4F27-B31A-9FDB07F12B6E}"/>
              </a:ext>
            </a:extLst>
          </p:cNvPr>
          <p:cNvSpPr txBox="1"/>
          <p:nvPr/>
        </p:nvSpPr>
        <p:spPr>
          <a:xfrm>
            <a:off x="5621870" y="2188398"/>
            <a:ext cx="1258217" cy="415498"/>
          </a:xfrm>
          <a:prstGeom prst="rect">
            <a:avLst/>
          </a:prstGeom>
          <a:noFill/>
        </p:spPr>
        <p:txBody>
          <a:bodyPr wrap="square" rtlCol="0">
            <a:spAutoFit/>
          </a:bodyPr>
          <a:lstStyle/>
          <a:p>
            <a:r>
              <a:rPr lang="es-ES" sz="1050">
                <a:latin typeface="Cabin" panose="020B0604020202020204" charset="0"/>
              </a:rPr>
              <a:t>enamorada por Celestina</a:t>
            </a:r>
          </a:p>
        </p:txBody>
      </p:sp>
      <p:cxnSp>
        <p:nvCxnSpPr>
          <p:cNvPr id="43" name="Conector recto de flecha 42">
            <a:extLst>
              <a:ext uri="{FF2B5EF4-FFF2-40B4-BE49-F238E27FC236}">
                <a16:creationId xmlns:a16="http://schemas.microsoft.com/office/drawing/2014/main" id="{38F854EA-9D3D-494C-A61A-361CA26845AF}"/>
              </a:ext>
            </a:extLst>
          </p:cNvPr>
          <p:cNvCxnSpPr>
            <a:stCxn id="6" idx="1"/>
            <a:endCxn id="5" idx="3"/>
          </p:cNvCxnSpPr>
          <p:nvPr/>
        </p:nvCxnSpPr>
        <p:spPr>
          <a:xfrm flipH="1" flipV="1">
            <a:off x="5686610" y="1849583"/>
            <a:ext cx="938428" cy="692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5" name="Conector recto de flecha 44">
            <a:extLst>
              <a:ext uri="{FF2B5EF4-FFF2-40B4-BE49-F238E27FC236}">
                <a16:creationId xmlns:a16="http://schemas.microsoft.com/office/drawing/2014/main" id="{0F4C6418-49E9-41E2-B133-A692E839BB78}"/>
              </a:ext>
            </a:extLst>
          </p:cNvPr>
          <p:cNvCxnSpPr>
            <a:stCxn id="15" idx="3"/>
            <a:endCxn id="16" idx="1"/>
          </p:cNvCxnSpPr>
          <p:nvPr/>
        </p:nvCxnSpPr>
        <p:spPr>
          <a:xfrm>
            <a:off x="5679682" y="2183582"/>
            <a:ext cx="933996" cy="692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46" name="Rectángulo 45">
            <a:extLst>
              <a:ext uri="{FF2B5EF4-FFF2-40B4-BE49-F238E27FC236}">
                <a16:creationId xmlns:a16="http://schemas.microsoft.com/office/drawing/2014/main" id="{843FE3E6-470A-4444-81AC-BA2B42AA3851}"/>
              </a:ext>
            </a:extLst>
          </p:cNvPr>
          <p:cNvSpPr/>
          <p:nvPr/>
        </p:nvSpPr>
        <p:spPr>
          <a:xfrm>
            <a:off x="245317" y="3567663"/>
            <a:ext cx="2276585" cy="523220"/>
          </a:xfrm>
          <a:prstGeom prst="rect">
            <a:avLst/>
          </a:prstGeom>
          <a:noFill/>
        </p:spPr>
        <p:txBody>
          <a:bodyPr wrap="none" lIns="91440" tIns="45720" rIns="91440" bIns="45720">
            <a:spAutoFit/>
          </a:bodyPr>
          <a:lstStyle/>
          <a:p>
            <a:pPr algn="ctr"/>
            <a:r>
              <a:rPr lang="es-ES" sz="28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rPr>
              <a:t>“CELESTINA”</a:t>
            </a:r>
            <a:endParaRPr lang="es-ES" sz="60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endParaRPr>
          </a:p>
        </p:txBody>
      </p:sp>
      <p:sp>
        <p:nvSpPr>
          <p:cNvPr id="47" name="Google Shape;70;p14">
            <a:extLst>
              <a:ext uri="{FF2B5EF4-FFF2-40B4-BE49-F238E27FC236}">
                <a16:creationId xmlns:a16="http://schemas.microsoft.com/office/drawing/2014/main" id="{4A8578EA-1EFB-44D8-8017-7E9E4A34DA5B}"/>
              </a:ext>
            </a:extLst>
          </p:cNvPr>
          <p:cNvSpPr txBox="1"/>
          <p:nvPr/>
        </p:nvSpPr>
        <p:spPr>
          <a:xfrm>
            <a:off x="377622" y="4001999"/>
            <a:ext cx="6137319" cy="654546"/>
          </a:xfrm>
          <a:prstGeom prst="rect">
            <a:avLst/>
          </a:prstGeom>
          <a:noFill/>
          <a:ln>
            <a:noFill/>
          </a:ln>
        </p:spPr>
        <p:txBody>
          <a:bodyPr spcFirstLastPara="1" wrap="square" lIns="91425" tIns="91425" rIns="91425" bIns="91425" anchor="t" anchorCtr="0">
            <a:noAutofit/>
          </a:bodyPr>
          <a:lstStyle/>
          <a:p>
            <a:pPr marL="171450" lvl="0" indent="-171450" algn="l" rtl="0">
              <a:spcBef>
                <a:spcPts val="600"/>
              </a:spcBef>
              <a:spcAft>
                <a:spcPts val="0"/>
              </a:spcAft>
              <a:buFont typeface="Arial" panose="020B0604020202020204" pitchFamily="34" charset="0"/>
              <a:buChar char="•"/>
            </a:pPr>
            <a:r>
              <a:rPr lang="es-ES" sz="1100">
                <a:latin typeface="Cabin"/>
                <a:ea typeface="Cabin"/>
                <a:cs typeface="Cabin"/>
                <a:sym typeface="Cabin"/>
              </a:rPr>
              <a:t>Piedra celeste, azul.</a:t>
            </a:r>
          </a:p>
          <a:p>
            <a:pPr marL="171450" lvl="0" indent="-171450" algn="l" rtl="0">
              <a:spcBef>
                <a:spcPts val="600"/>
              </a:spcBef>
              <a:spcAft>
                <a:spcPts val="0"/>
              </a:spcAft>
              <a:buFont typeface="Arial" panose="020B0604020202020204" pitchFamily="34" charset="0"/>
              <a:buChar char="•"/>
            </a:pPr>
            <a:r>
              <a:rPr lang="es-ES" sz="1100">
                <a:latin typeface="Cabin"/>
                <a:ea typeface="Cabin"/>
                <a:cs typeface="Cabin"/>
                <a:sym typeface="Cabin"/>
              </a:rPr>
              <a:t>Alcahueta (</a:t>
            </a:r>
            <a:r>
              <a:rPr lang="es-ES" sz="1100" u="sng">
                <a:latin typeface="Cabin"/>
                <a:ea typeface="Cabin"/>
                <a:cs typeface="Cabin"/>
                <a:sym typeface="Cabin"/>
              </a:rPr>
              <a:t>proviene de la obra</a:t>
            </a:r>
            <a:r>
              <a:rPr lang="es-ES" sz="1100">
                <a:latin typeface="Cabin"/>
                <a:ea typeface="Cabin"/>
                <a:cs typeface="Cabin"/>
                <a:sym typeface="Cabin"/>
              </a:rPr>
              <a:t>, debido a su fama e influencia).</a:t>
            </a:r>
            <a:endParaRPr sz="1100">
              <a:latin typeface="Cabin"/>
              <a:ea typeface="Cabin"/>
              <a:cs typeface="Cabin"/>
              <a:sym typeface="Cabin"/>
            </a:endParaRPr>
          </a:p>
        </p:txBody>
      </p:sp>
      <p:sp>
        <p:nvSpPr>
          <p:cNvPr id="48" name="Rectángulo 47">
            <a:extLst>
              <a:ext uri="{FF2B5EF4-FFF2-40B4-BE49-F238E27FC236}">
                <a16:creationId xmlns:a16="http://schemas.microsoft.com/office/drawing/2014/main" id="{C8DA1646-3769-47FD-8ABF-6A2F05579986}"/>
              </a:ext>
            </a:extLst>
          </p:cNvPr>
          <p:cNvSpPr/>
          <p:nvPr/>
        </p:nvSpPr>
        <p:spPr>
          <a:xfrm>
            <a:off x="2386310" y="3547781"/>
            <a:ext cx="2541080" cy="523220"/>
          </a:xfrm>
          <a:prstGeom prst="rect">
            <a:avLst/>
          </a:prstGeom>
          <a:noFill/>
        </p:spPr>
        <p:txBody>
          <a:bodyPr wrap="none" lIns="91440" tIns="45720" rIns="91440" bIns="45720">
            <a:spAutoFit/>
          </a:bodyPr>
          <a:lstStyle/>
          <a:p>
            <a:pPr algn="ctr"/>
            <a:r>
              <a:rPr lang="es-ES" sz="2800" b="0" cap="none" spc="0">
                <a:ln w="0"/>
                <a:solidFill>
                  <a:schemeClr val="tx1"/>
                </a:solidFill>
                <a:effectLst>
                  <a:outerShdw blurRad="38100" dist="25400" dir="5400000" algn="ctr" rotWithShape="0">
                    <a:srgbClr val="6E747A">
                      <a:alpha val="43000"/>
                    </a:srgbClr>
                  </a:outerShdw>
                </a:effectLst>
                <a:latin typeface="Cabin" panose="020B0604020202020204" charset="0"/>
              </a:rPr>
              <a:t>SIGNIFICADOS</a:t>
            </a:r>
          </a:p>
        </p:txBody>
      </p:sp>
      <p:cxnSp>
        <p:nvCxnSpPr>
          <p:cNvPr id="19" name="Conector recto de flecha 18">
            <a:extLst>
              <a:ext uri="{FF2B5EF4-FFF2-40B4-BE49-F238E27FC236}">
                <a16:creationId xmlns:a16="http://schemas.microsoft.com/office/drawing/2014/main" id="{E7962995-C252-4C0A-917C-29440C247EFF}"/>
              </a:ext>
            </a:extLst>
          </p:cNvPr>
          <p:cNvCxnSpPr>
            <a:stCxn id="4" idx="3"/>
            <a:endCxn id="5" idx="1"/>
          </p:cNvCxnSpPr>
          <p:nvPr/>
        </p:nvCxnSpPr>
        <p:spPr>
          <a:xfrm>
            <a:off x="2825646" y="1849583"/>
            <a:ext cx="1385455"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7" name="CuadroTexto 36">
            <a:extLst>
              <a:ext uri="{FF2B5EF4-FFF2-40B4-BE49-F238E27FC236}">
                <a16:creationId xmlns:a16="http://schemas.microsoft.com/office/drawing/2014/main" id="{4D79619D-7EF0-4131-9269-2CDADD893792}"/>
              </a:ext>
            </a:extLst>
          </p:cNvPr>
          <p:cNvSpPr txBox="1"/>
          <p:nvPr/>
        </p:nvSpPr>
        <p:spPr>
          <a:xfrm>
            <a:off x="2804284" y="1624768"/>
            <a:ext cx="1668850" cy="276999"/>
          </a:xfrm>
          <a:prstGeom prst="rect">
            <a:avLst/>
          </a:prstGeom>
          <a:noFill/>
        </p:spPr>
        <p:txBody>
          <a:bodyPr wrap="square" rtlCol="0">
            <a:spAutoFit/>
          </a:bodyPr>
          <a:lstStyle/>
          <a:p>
            <a:r>
              <a:rPr lang="es-ES" sz="1200">
                <a:latin typeface="Cabin" panose="020B0604020202020204" charset="0"/>
              </a:rPr>
              <a:t>la hechizó llevando</a:t>
            </a:r>
          </a:p>
        </p:txBody>
      </p:sp>
      <p:sp>
        <p:nvSpPr>
          <p:cNvPr id="38" name="CuadroTexto 37">
            <a:extLst>
              <a:ext uri="{FF2B5EF4-FFF2-40B4-BE49-F238E27FC236}">
                <a16:creationId xmlns:a16="http://schemas.microsoft.com/office/drawing/2014/main" id="{D086DBDD-2B01-422C-9568-2D01BBD5DED8}"/>
              </a:ext>
            </a:extLst>
          </p:cNvPr>
          <p:cNvSpPr txBox="1"/>
          <p:nvPr/>
        </p:nvSpPr>
        <p:spPr>
          <a:xfrm>
            <a:off x="3020564" y="1828800"/>
            <a:ext cx="1309358" cy="646331"/>
          </a:xfrm>
          <a:prstGeom prst="rect">
            <a:avLst/>
          </a:prstGeom>
          <a:noFill/>
        </p:spPr>
        <p:txBody>
          <a:bodyPr wrap="square" rtlCol="0">
            <a:spAutoFit/>
          </a:bodyPr>
          <a:lstStyle/>
          <a:p>
            <a:r>
              <a:rPr lang="es-ES" sz="1200">
                <a:latin typeface="Cabin" panose="020B0604020202020204" charset="0"/>
              </a:rPr>
              <a:t>hilo para ella, así su madre la dejó pasar</a:t>
            </a:r>
          </a:p>
        </p:txBody>
      </p:sp>
    </p:spTree>
    <p:extLst>
      <p:ext uri="{BB962C8B-B14F-4D97-AF65-F5344CB8AC3E}">
        <p14:creationId xmlns:p14="http://schemas.microsoft.com/office/powerpoint/2010/main" val="1858374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76A92B4C-4AA2-4035-A9F7-6E043FEA1EF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ES" smtClean="0"/>
              <a:t>8</a:t>
            </a:fld>
            <a:endParaRPr lang="es-ES"/>
          </a:p>
        </p:txBody>
      </p:sp>
      <p:sp>
        <p:nvSpPr>
          <p:cNvPr id="3" name="Rectángulo 2">
            <a:extLst>
              <a:ext uri="{FF2B5EF4-FFF2-40B4-BE49-F238E27FC236}">
                <a16:creationId xmlns:a16="http://schemas.microsoft.com/office/drawing/2014/main" id="{2B2DB632-4757-4C59-BBFD-8E19AF0889DA}"/>
              </a:ext>
            </a:extLst>
          </p:cNvPr>
          <p:cNvSpPr/>
          <p:nvPr/>
        </p:nvSpPr>
        <p:spPr>
          <a:xfrm>
            <a:off x="276175" y="206739"/>
            <a:ext cx="1319592" cy="523220"/>
          </a:xfrm>
          <a:prstGeom prst="rect">
            <a:avLst/>
          </a:prstGeom>
          <a:noFill/>
        </p:spPr>
        <p:txBody>
          <a:bodyPr wrap="none" lIns="91440" tIns="45720" rIns="91440" bIns="45720">
            <a:spAutoFit/>
          </a:bodyPr>
          <a:lstStyle/>
          <a:p>
            <a:pPr algn="ctr"/>
            <a:r>
              <a:rPr lang="es-ES" sz="28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rPr>
              <a:t>TEMAS</a:t>
            </a:r>
            <a:endParaRPr lang="es-ES" sz="60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endParaRPr>
          </a:p>
        </p:txBody>
      </p:sp>
      <p:sp>
        <p:nvSpPr>
          <p:cNvPr id="4" name="Google Shape;70;p14">
            <a:extLst>
              <a:ext uri="{FF2B5EF4-FFF2-40B4-BE49-F238E27FC236}">
                <a16:creationId xmlns:a16="http://schemas.microsoft.com/office/drawing/2014/main" id="{775F35FA-7037-4717-889D-2599BE79A32B}"/>
              </a:ext>
            </a:extLst>
          </p:cNvPr>
          <p:cNvSpPr txBox="1"/>
          <p:nvPr/>
        </p:nvSpPr>
        <p:spPr>
          <a:xfrm>
            <a:off x="446036" y="641732"/>
            <a:ext cx="6137319" cy="1394886"/>
          </a:xfrm>
          <a:prstGeom prst="rect">
            <a:avLst/>
          </a:prstGeom>
          <a:noFill/>
          <a:ln>
            <a:noFill/>
          </a:ln>
        </p:spPr>
        <p:txBody>
          <a:bodyPr spcFirstLastPara="1" wrap="square" lIns="91425" tIns="91425" rIns="91425" bIns="91425" anchor="t" anchorCtr="0">
            <a:noAutofit/>
          </a:bodyPr>
          <a:lstStyle/>
          <a:p>
            <a:pPr marL="171450" lvl="0" indent="-171450" algn="l" rtl="0">
              <a:spcBef>
                <a:spcPts val="600"/>
              </a:spcBef>
              <a:spcAft>
                <a:spcPts val="0"/>
              </a:spcAft>
              <a:buFont typeface="Arial" panose="020B0604020202020204" pitchFamily="34" charset="0"/>
              <a:buChar char="•"/>
            </a:pPr>
            <a:r>
              <a:rPr lang="es-ES" sz="1100">
                <a:latin typeface="Cabin"/>
                <a:ea typeface="Cabin"/>
                <a:cs typeface="Cabin"/>
                <a:sym typeface="Cabin"/>
              </a:rPr>
              <a:t>El </a:t>
            </a:r>
            <a:r>
              <a:rPr lang="es-ES" sz="1100" b="1">
                <a:latin typeface="Cabin"/>
                <a:ea typeface="Cabin"/>
                <a:cs typeface="Cabin"/>
                <a:sym typeface="Cabin"/>
              </a:rPr>
              <a:t>amor</a:t>
            </a:r>
            <a:r>
              <a:rPr lang="es-ES" sz="1100">
                <a:latin typeface="Cabin"/>
                <a:ea typeface="Cabin"/>
                <a:cs typeface="Cabin"/>
                <a:sym typeface="Cabin"/>
              </a:rPr>
              <a:t> </a:t>
            </a:r>
            <a:r>
              <a:rPr lang="es-ES" sz="1100">
                <a:latin typeface="Cabin"/>
                <a:ea typeface="Cabin"/>
                <a:cs typeface="Cabin"/>
                <a:sym typeface="Wingdings" panose="05000000000000000000" pitchFamily="2" charset="2"/>
              </a:rPr>
              <a:t> </a:t>
            </a:r>
            <a:r>
              <a:rPr lang="es-ES" sz="1100" b="1">
                <a:latin typeface="Cabin"/>
                <a:ea typeface="Cabin"/>
                <a:cs typeface="Cabin"/>
                <a:sym typeface="Wingdings" panose="05000000000000000000" pitchFamily="2" charset="2"/>
              </a:rPr>
              <a:t>deseo, enfermedad</a:t>
            </a:r>
            <a:r>
              <a:rPr lang="es-ES" sz="1100">
                <a:latin typeface="Cabin"/>
                <a:ea typeface="Cabin"/>
                <a:cs typeface="Cabin"/>
                <a:sym typeface="Wingdings" panose="05000000000000000000" pitchFamily="2" charset="2"/>
              </a:rPr>
              <a:t>.</a:t>
            </a:r>
          </a:p>
          <a:p>
            <a:pPr marL="171450" indent="-171450">
              <a:spcBef>
                <a:spcPts val="600"/>
              </a:spcBef>
              <a:buFont typeface="Arial" panose="020B0604020202020204" pitchFamily="34" charset="0"/>
              <a:buChar char="•"/>
            </a:pPr>
            <a:r>
              <a:rPr lang="es-ES" sz="1100">
                <a:latin typeface="Cabin"/>
                <a:ea typeface="Cabin"/>
                <a:cs typeface="Cabin"/>
                <a:sym typeface="Cabin"/>
              </a:rPr>
              <a:t>Efectos del </a:t>
            </a:r>
            <a:r>
              <a:rPr lang="es-ES" sz="1100" b="1">
                <a:latin typeface="Cabin"/>
                <a:ea typeface="Cabin"/>
                <a:cs typeface="Cabin"/>
                <a:sym typeface="Cabin"/>
              </a:rPr>
              <a:t>paso del tiempo</a:t>
            </a:r>
            <a:r>
              <a:rPr lang="es-ES" sz="1100">
                <a:latin typeface="Cabin"/>
                <a:ea typeface="Cabin"/>
                <a:cs typeface="Cabin"/>
                <a:sym typeface="Cabin"/>
              </a:rPr>
              <a:t> y la </a:t>
            </a:r>
            <a:r>
              <a:rPr lang="es-ES" sz="1100" b="1">
                <a:latin typeface="Cabin"/>
                <a:ea typeface="Cabin"/>
                <a:cs typeface="Cabin"/>
                <a:sym typeface="Cabin"/>
              </a:rPr>
              <a:t>muerte</a:t>
            </a:r>
            <a:r>
              <a:rPr lang="es-ES" sz="1100">
                <a:latin typeface="Cabin"/>
                <a:ea typeface="Cabin"/>
                <a:cs typeface="Cabin"/>
                <a:sym typeface="Cabin"/>
              </a:rPr>
              <a:t>.</a:t>
            </a:r>
            <a:endParaRPr lang="es-ES" sz="1100">
              <a:latin typeface="Cabin"/>
              <a:ea typeface="Cabin"/>
              <a:cs typeface="Cabin"/>
              <a:sym typeface="Wingdings" panose="05000000000000000000" pitchFamily="2" charset="2"/>
            </a:endParaRPr>
          </a:p>
          <a:p>
            <a:pPr marL="171450" lvl="0" indent="-171450" algn="l" rtl="0">
              <a:spcBef>
                <a:spcPts val="600"/>
              </a:spcBef>
              <a:spcAft>
                <a:spcPts val="0"/>
              </a:spcAft>
              <a:buFont typeface="Arial" panose="020B0604020202020204" pitchFamily="34" charset="0"/>
              <a:buChar char="•"/>
            </a:pPr>
            <a:r>
              <a:rPr lang="es-ES" sz="1100" b="1">
                <a:latin typeface="Cabin"/>
                <a:ea typeface="Cabin"/>
                <a:cs typeface="Cabin"/>
                <a:sym typeface="Wingdings" panose="05000000000000000000" pitchFamily="2" charset="2"/>
              </a:rPr>
              <a:t>Crisis de valores sociales y morales del S.XV</a:t>
            </a:r>
            <a:r>
              <a:rPr lang="es-ES" sz="1100">
                <a:latin typeface="Cabin"/>
                <a:ea typeface="Cabin"/>
                <a:cs typeface="Cabin"/>
                <a:sym typeface="Wingdings" panose="05000000000000000000" pitchFamily="2" charset="2"/>
              </a:rPr>
              <a:t>.</a:t>
            </a:r>
          </a:p>
          <a:p>
            <a:pPr marL="171450" lvl="0" indent="-171450" algn="l" rtl="0">
              <a:spcBef>
                <a:spcPts val="600"/>
              </a:spcBef>
              <a:spcAft>
                <a:spcPts val="0"/>
              </a:spcAft>
              <a:buFont typeface="Arial" panose="020B0604020202020204" pitchFamily="34" charset="0"/>
              <a:buChar char="•"/>
            </a:pPr>
            <a:r>
              <a:rPr lang="es-ES" sz="1100" b="1">
                <a:latin typeface="Cabin"/>
                <a:ea typeface="Cabin"/>
                <a:cs typeface="Cabin"/>
                <a:sym typeface="Wingdings" panose="05000000000000000000" pitchFamily="2" charset="2"/>
              </a:rPr>
              <a:t>Consecuencias trágicas</a:t>
            </a:r>
            <a:r>
              <a:rPr lang="es-ES" sz="1100">
                <a:latin typeface="Cabin"/>
                <a:ea typeface="Cabin"/>
                <a:cs typeface="Cabin"/>
                <a:sym typeface="Wingdings" panose="05000000000000000000" pitchFamily="2" charset="2"/>
              </a:rPr>
              <a:t> para quien no respeta las </a:t>
            </a:r>
            <a:r>
              <a:rPr lang="es-ES" sz="1100" b="1">
                <a:latin typeface="Cabin"/>
                <a:ea typeface="Cabin"/>
                <a:cs typeface="Cabin"/>
                <a:sym typeface="Wingdings" panose="05000000000000000000" pitchFamily="2" charset="2"/>
              </a:rPr>
              <a:t>leyes morales</a:t>
            </a:r>
            <a:r>
              <a:rPr lang="es-ES" sz="1100">
                <a:latin typeface="Cabin"/>
                <a:ea typeface="Cabin"/>
                <a:cs typeface="Cabin"/>
                <a:sym typeface="Wingdings" panose="05000000000000000000" pitchFamily="2" charset="2"/>
              </a:rPr>
              <a:t>.</a:t>
            </a:r>
          </a:p>
          <a:p>
            <a:pPr marL="171450" lvl="0" indent="-171450" algn="l" rtl="0">
              <a:spcBef>
                <a:spcPts val="600"/>
              </a:spcBef>
              <a:spcAft>
                <a:spcPts val="0"/>
              </a:spcAft>
              <a:buFont typeface="Arial" panose="020B0604020202020204" pitchFamily="34" charset="0"/>
              <a:buChar char="•"/>
            </a:pPr>
            <a:r>
              <a:rPr lang="es-ES" sz="1100">
                <a:latin typeface="Cabin"/>
                <a:ea typeface="Cabin"/>
                <a:cs typeface="Cabin"/>
                <a:sym typeface="Wingdings" panose="05000000000000000000" pitchFamily="2" charset="2"/>
              </a:rPr>
              <a:t>El </a:t>
            </a:r>
            <a:r>
              <a:rPr lang="es-ES" sz="1100" b="1">
                <a:latin typeface="Cabin"/>
                <a:ea typeface="Cabin"/>
                <a:cs typeface="Cabin"/>
                <a:sym typeface="Wingdings" panose="05000000000000000000" pitchFamily="2" charset="2"/>
              </a:rPr>
              <a:t>dinero</a:t>
            </a:r>
            <a:r>
              <a:rPr lang="es-ES" sz="1100">
                <a:latin typeface="Cabin"/>
                <a:ea typeface="Cabin"/>
                <a:cs typeface="Cabin"/>
                <a:sym typeface="Wingdings" panose="05000000000000000000" pitchFamily="2" charset="2"/>
              </a:rPr>
              <a:t> es motor:</a:t>
            </a:r>
          </a:p>
        </p:txBody>
      </p:sp>
      <p:sp>
        <p:nvSpPr>
          <p:cNvPr id="5" name="Google Shape;70;p14">
            <a:extLst>
              <a:ext uri="{FF2B5EF4-FFF2-40B4-BE49-F238E27FC236}">
                <a16:creationId xmlns:a16="http://schemas.microsoft.com/office/drawing/2014/main" id="{F839B64F-CBC5-47F9-8CF1-80BF93322B99}"/>
              </a:ext>
            </a:extLst>
          </p:cNvPr>
          <p:cNvSpPr txBox="1"/>
          <p:nvPr/>
        </p:nvSpPr>
        <p:spPr>
          <a:xfrm>
            <a:off x="775855" y="1837459"/>
            <a:ext cx="5743254" cy="968087"/>
          </a:xfrm>
          <a:prstGeom prst="rect">
            <a:avLst/>
          </a:prstGeom>
          <a:noFill/>
          <a:ln>
            <a:noFill/>
          </a:ln>
        </p:spPr>
        <p:txBody>
          <a:bodyPr spcFirstLastPara="1" wrap="square" lIns="91425" tIns="91425" rIns="91425" bIns="91425" anchor="t" anchorCtr="0">
            <a:noAutofit/>
          </a:bodyPr>
          <a:lstStyle/>
          <a:p>
            <a:pPr marL="171450" lvl="1" indent="-171450">
              <a:spcBef>
                <a:spcPts val="600"/>
              </a:spcBef>
              <a:buFont typeface="Cabin" panose="020B0604020202020204" charset="0"/>
              <a:buChar char="–"/>
            </a:pPr>
            <a:r>
              <a:rPr lang="es-ES" sz="1100">
                <a:latin typeface="Cabin"/>
                <a:ea typeface="Cabin"/>
                <a:cs typeface="Cabin"/>
                <a:sym typeface="Cabin"/>
              </a:rPr>
              <a:t>Calisto paga por el </a:t>
            </a:r>
            <a:r>
              <a:rPr lang="es-ES" sz="1100" b="1">
                <a:latin typeface="Cabin"/>
                <a:ea typeface="Cabin"/>
                <a:cs typeface="Cabin"/>
                <a:sym typeface="Cabin"/>
              </a:rPr>
              <a:t>amor</a:t>
            </a:r>
            <a:r>
              <a:rPr lang="es-ES" sz="1100">
                <a:latin typeface="Cabin"/>
                <a:ea typeface="Cabin"/>
                <a:cs typeface="Cabin"/>
                <a:sym typeface="Cabin"/>
              </a:rPr>
              <a:t> de Melibea.</a:t>
            </a:r>
          </a:p>
          <a:p>
            <a:pPr marL="171450" lvl="1" indent="-171450">
              <a:spcBef>
                <a:spcPts val="600"/>
              </a:spcBef>
              <a:buFont typeface="Cabin" panose="020B0604020202020204" charset="0"/>
              <a:buChar char="–"/>
            </a:pPr>
            <a:r>
              <a:rPr lang="es-ES" sz="1100">
                <a:latin typeface="Cabin"/>
                <a:ea typeface="Cabin"/>
                <a:cs typeface="Cabin"/>
                <a:sym typeface="Cabin"/>
              </a:rPr>
              <a:t>Pleberio alardea de sus </a:t>
            </a:r>
            <a:r>
              <a:rPr lang="es-ES" sz="1100" b="1">
                <a:latin typeface="Cabin"/>
                <a:ea typeface="Cabin"/>
                <a:cs typeface="Cabin"/>
                <a:sym typeface="Cabin"/>
              </a:rPr>
              <a:t>negocios</a:t>
            </a:r>
            <a:r>
              <a:rPr lang="es-ES" sz="1100">
                <a:latin typeface="Cabin"/>
                <a:ea typeface="Cabin"/>
                <a:cs typeface="Cabin"/>
                <a:sym typeface="Cabin"/>
              </a:rPr>
              <a:t>.</a:t>
            </a:r>
          </a:p>
          <a:p>
            <a:pPr marL="171450" lvl="1" indent="-171450">
              <a:spcBef>
                <a:spcPts val="600"/>
              </a:spcBef>
              <a:buFont typeface="Cabin" panose="020B0604020202020204" charset="0"/>
              <a:buChar char="–"/>
            </a:pPr>
            <a:r>
              <a:rPr lang="es-ES" sz="1100">
                <a:latin typeface="Cabin"/>
                <a:ea typeface="Cabin"/>
                <a:cs typeface="Cabin"/>
                <a:sym typeface="Cabin"/>
              </a:rPr>
              <a:t>La </a:t>
            </a:r>
            <a:r>
              <a:rPr lang="es-ES" sz="1100" b="1">
                <a:latin typeface="Cabin"/>
                <a:ea typeface="Cabin"/>
                <a:cs typeface="Cabin"/>
                <a:sym typeface="Cabin"/>
              </a:rPr>
              <a:t>avaricia</a:t>
            </a:r>
            <a:r>
              <a:rPr lang="es-ES" sz="1100">
                <a:latin typeface="Cabin"/>
                <a:ea typeface="Cabin"/>
                <a:cs typeface="Cabin"/>
                <a:sym typeface="Cabin"/>
              </a:rPr>
              <a:t> provoca la muerte de Celestina.</a:t>
            </a:r>
            <a:endParaRPr lang="es-ES" sz="1100">
              <a:latin typeface="Cabin"/>
              <a:ea typeface="Cabin"/>
              <a:cs typeface="Cabin"/>
              <a:sym typeface="Wingdings" panose="05000000000000000000" pitchFamily="2" charset="2"/>
            </a:endParaRPr>
          </a:p>
        </p:txBody>
      </p:sp>
      <p:sp>
        <p:nvSpPr>
          <p:cNvPr id="6" name="Rectángulo 5">
            <a:extLst>
              <a:ext uri="{FF2B5EF4-FFF2-40B4-BE49-F238E27FC236}">
                <a16:creationId xmlns:a16="http://schemas.microsoft.com/office/drawing/2014/main" id="{6A25FC3B-A0C9-493D-8BA0-196C97067453}"/>
              </a:ext>
            </a:extLst>
          </p:cNvPr>
          <p:cNvSpPr/>
          <p:nvPr/>
        </p:nvSpPr>
        <p:spPr>
          <a:xfrm>
            <a:off x="276175" y="2709125"/>
            <a:ext cx="4935968" cy="523220"/>
          </a:xfrm>
          <a:prstGeom prst="rect">
            <a:avLst/>
          </a:prstGeom>
          <a:noFill/>
        </p:spPr>
        <p:txBody>
          <a:bodyPr wrap="none" lIns="91440" tIns="45720" rIns="91440" bIns="45720">
            <a:spAutoFit/>
          </a:bodyPr>
          <a:lstStyle/>
          <a:p>
            <a:pPr algn="ctr"/>
            <a:r>
              <a:rPr lang="es-ES" sz="28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rPr>
              <a:t>SENTIDO E INTERPRETACIÓN</a:t>
            </a:r>
            <a:endParaRPr lang="es-ES" sz="6000" b="1" u="sng" cap="none" spc="0">
              <a:ln w="0"/>
              <a:solidFill>
                <a:schemeClr val="accent1"/>
              </a:solidFill>
              <a:effectLst>
                <a:outerShdw blurRad="38100" dist="19050" dir="2700000" algn="tl" rotWithShape="0">
                  <a:schemeClr val="dk1">
                    <a:alpha val="40000"/>
                  </a:schemeClr>
                </a:outerShdw>
              </a:effectLst>
              <a:highlight>
                <a:srgbClr val="000000"/>
              </a:highlight>
              <a:latin typeface="Cabin" panose="020B0604020202020204" charset="0"/>
            </a:endParaRPr>
          </a:p>
        </p:txBody>
      </p:sp>
      <p:sp>
        <p:nvSpPr>
          <p:cNvPr id="7" name="Google Shape;70;p14">
            <a:extLst>
              <a:ext uri="{FF2B5EF4-FFF2-40B4-BE49-F238E27FC236}">
                <a16:creationId xmlns:a16="http://schemas.microsoft.com/office/drawing/2014/main" id="{B90F0EE5-75F8-4568-8C32-B502CE2FFA26}"/>
              </a:ext>
            </a:extLst>
          </p:cNvPr>
          <p:cNvSpPr txBox="1"/>
          <p:nvPr/>
        </p:nvSpPr>
        <p:spPr>
          <a:xfrm>
            <a:off x="446036" y="3106882"/>
            <a:ext cx="8559419" cy="797970"/>
          </a:xfrm>
          <a:prstGeom prst="rect">
            <a:avLst/>
          </a:prstGeom>
          <a:noFill/>
          <a:ln>
            <a:noFill/>
          </a:ln>
        </p:spPr>
        <p:txBody>
          <a:bodyPr spcFirstLastPara="1" wrap="square" lIns="91425" tIns="91425" rIns="91425" bIns="91425" anchor="t" anchorCtr="0">
            <a:noAutofit/>
          </a:bodyPr>
          <a:lstStyle/>
          <a:p>
            <a:pPr marL="171450" lvl="0" indent="-171450" algn="l" rtl="0">
              <a:spcBef>
                <a:spcPts val="600"/>
              </a:spcBef>
              <a:spcAft>
                <a:spcPts val="0"/>
              </a:spcAft>
              <a:buFont typeface="Arial" panose="020B0604020202020204" pitchFamily="34" charset="0"/>
              <a:buChar char="•"/>
            </a:pPr>
            <a:r>
              <a:rPr lang="es-ES" sz="1100" b="1">
                <a:latin typeface="Cabin"/>
                <a:ea typeface="Cabin"/>
                <a:cs typeface="Cabin"/>
                <a:sym typeface="Cabin"/>
              </a:rPr>
              <a:t>MORALIZANTE:</a:t>
            </a:r>
            <a:r>
              <a:rPr lang="es-ES" sz="1100">
                <a:latin typeface="Cabin"/>
                <a:ea typeface="Cabin"/>
                <a:cs typeface="Cabin"/>
                <a:sym typeface="Cabin"/>
              </a:rPr>
              <a:t> castigo con la muerte a la nobleza que contrata a personas de mala reputación y por la </a:t>
            </a:r>
            <a:r>
              <a:rPr lang="es-ES" sz="1100" b="1">
                <a:latin typeface="Cabin"/>
                <a:ea typeface="Cabin"/>
                <a:cs typeface="Cabin"/>
                <a:sym typeface="Cabin"/>
              </a:rPr>
              <a:t>lujuria</a:t>
            </a:r>
            <a:r>
              <a:rPr lang="es-ES" sz="1100">
                <a:latin typeface="Cabin"/>
                <a:ea typeface="Cabin"/>
                <a:cs typeface="Cabin"/>
                <a:sym typeface="Cabin"/>
              </a:rPr>
              <a:t>.</a:t>
            </a:r>
            <a:endParaRPr lang="es-ES" sz="1100" b="1">
              <a:latin typeface="Cabin"/>
              <a:ea typeface="Cabin"/>
              <a:cs typeface="Cabin"/>
              <a:sym typeface="Cabin"/>
            </a:endParaRPr>
          </a:p>
          <a:p>
            <a:pPr marL="171450" lvl="0" indent="-171450" algn="l" rtl="0">
              <a:spcBef>
                <a:spcPts val="600"/>
              </a:spcBef>
              <a:spcAft>
                <a:spcPts val="0"/>
              </a:spcAft>
              <a:buFont typeface="Arial" panose="020B0604020202020204" pitchFamily="34" charset="0"/>
              <a:buChar char="•"/>
            </a:pPr>
            <a:r>
              <a:rPr lang="es-ES" sz="1100">
                <a:latin typeface="Cabin"/>
                <a:ea typeface="Cabin"/>
                <a:cs typeface="Cabin"/>
                <a:sym typeface="Cabin"/>
              </a:rPr>
              <a:t>Crítica a la </a:t>
            </a:r>
            <a:r>
              <a:rPr lang="es-ES" sz="1100" b="1">
                <a:latin typeface="Cabin"/>
                <a:ea typeface="Cabin"/>
                <a:cs typeface="Cabin"/>
                <a:sym typeface="Cabin"/>
              </a:rPr>
              <a:t>crisis de valores morales en la sociedad</a:t>
            </a:r>
            <a:r>
              <a:rPr lang="es-ES" sz="1100">
                <a:latin typeface="Cabin"/>
                <a:ea typeface="Cabin"/>
                <a:cs typeface="Cabin"/>
                <a:sym typeface="Cabin"/>
              </a:rPr>
              <a:t> porque requiere de alguien de </a:t>
            </a:r>
            <a:r>
              <a:rPr lang="es-ES" sz="1100" u="sng">
                <a:latin typeface="Cabin"/>
                <a:ea typeface="Cabin"/>
                <a:cs typeface="Cabin"/>
                <a:sym typeface="Cabin"/>
              </a:rPr>
              <a:t>mala reputación</a:t>
            </a:r>
            <a:r>
              <a:rPr lang="es-ES" sz="1100">
                <a:latin typeface="Cabin"/>
                <a:ea typeface="Cabin"/>
                <a:cs typeface="Cabin"/>
                <a:sym typeface="Cabin"/>
              </a:rPr>
              <a:t> para conseguir </a:t>
            </a:r>
            <a:r>
              <a:rPr lang="es-ES" sz="1100" b="1">
                <a:latin typeface="Cabin"/>
                <a:ea typeface="Cabin"/>
                <a:cs typeface="Cabin"/>
                <a:sym typeface="Cabin"/>
              </a:rPr>
              <a:t>amor entre nobleza</a:t>
            </a:r>
            <a:r>
              <a:rPr lang="es-ES" sz="1100">
                <a:latin typeface="Cabin"/>
                <a:ea typeface="Cabin"/>
                <a:cs typeface="Cabin"/>
                <a:sym typeface="Cabin"/>
              </a:rPr>
              <a:t>.</a:t>
            </a:r>
            <a:endParaRPr lang="es-ES" sz="1100">
              <a:latin typeface="Cabin"/>
              <a:ea typeface="Cabin"/>
              <a:cs typeface="Cabin"/>
              <a:sym typeface="Wingdings" panose="05000000000000000000" pitchFamily="2" charset="2"/>
            </a:endParaRPr>
          </a:p>
        </p:txBody>
      </p:sp>
      <p:sp>
        <p:nvSpPr>
          <p:cNvPr id="8" name="Rectángulo 7">
            <a:extLst>
              <a:ext uri="{FF2B5EF4-FFF2-40B4-BE49-F238E27FC236}">
                <a16:creationId xmlns:a16="http://schemas.microsoft.com/office/drawing/2014/main" id="{8A65E317-BDD6-450E-A65C-8051C5AC3DE1}"/>
              </a:ext>
            </a:extLst>
          </p:cNvPr>
          <p:cNvSpPr/>
          <p:nvPr/>
        </p:nvSpPr>
        <p:spPr>
          <a:xfrm>
            <a:off x="5067670" y="2680083"/>
            <a:ext cx="1781258" cy="523220"/>
          </a:xfrm>
          <a:prstGeom prst="rect">
            <a:avLst/>
          </a:prstGeom>
          <a:noFill/>
        </p:spPr>
        <p:txBody>
          <a:bodyPr wrap="none" lIns="91440" tIns="45720" rIns="91440" bIns="45720">
            <a:spAutoFit/>
          </a:bodyPr>
          <a:lstStyle/>
          <a:p>
            <a:pPr algn="ctr"/>
            <a:r>
              <a:rPr lang="es-ES" sz="2800" b="0" cap="none" spc="0">
                <a:ln w="0"/>
                <a:solidFill>
                  <a:schemeClr val="tx1"/>
                </a:solidFill>
                <a:effectLst>
                  <a:outerShdw blurRad="38100" dist="25400" dir="5400000" algn="ctr" rotWithShape="0">
                    <a:srgbClr val="6E747A">
                      <a:alpha val="43000"/>
                    </a:srgbClr>
                  </a:outerShdw>
                </a:effectLst>
                <a:latin typeface="Cabin" panose="020B0604020202020204" charset="0"/>
              </a:rPr>
              <a:t>AMBIGUO</a:t>
            </a:r>
          </a:p>
        </p:txBody>
      </p:sp>
    </p:spTree>
    <p:extLst>
      <p:ext uri="{BB962C8B-B14F-4D97-AF65-F5344CB8AC3E}">
        <p14:creationId xmlns:p14="http://schemas.microsoft.com/office/powerpoint/2010/main" val="3098968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48275" y="55668"/>
            <a:ext cx="1998686" cy="511995"/>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s-ES"/>
              <a:t>LOS TÓPICOS LITERARIOS</a:t>
            </a:r>
            <a:endParaRPr/>
          </a:p>
        </p:txBody>
      </p:sp>
      <p:sp>
        <p:nvSpPr>
          <p:cNvPr id="73" name="Google Shape;73;p1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9</a:t>
            </a:fld>
            <a:endParaRPr/>
          </a:p>
        </p:txBody>
      </p:sp>
      <p:sp>
        <p:nvSpPr>
          <p:cNvPr id="3" name="Rectángulo 2">
            <a:extLst>
              <a:ext uri="{FF2B5EF4-FFF2-40B4-BE49-F238E27FC236}">
                <a16:creationId xmlns:a16="http://schemas.microsoft.com/office/drawing/2014/main" id="{08AC82AD-178F-424E-9A2B-9181963125D7}"/>
              </a:ext>
            </a:extLst>
          </p:cNvPr>
          <p:cNvSpPr/>
          <p:nvPr/>
        </p:nvSpPr>
        <p:spPr>
          <a:xfrm>
            <a:off x="348275" y="953240"/>
            <a:ext cx="1885716" cy="730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solidFill>
                  <a:schemeClr val="tx1"/>
                </a:solidFill>
                <a:latin typeface="Cabin" panose="020B0604020202020204" charset="0"/>
              </a:rPr>
              <a:t>Temas muy recurrentes en la literatura.</a:t>
            </a:r>
          </a:p>
        </p:txBody>
      </p:sp>
      <p:sp>
        <p:nvSpPr>
          <p:cNvPr id="18" name="Google Shape;737;p48">
            <a:extLst>
              <a:ext uri="{FF2B5EF4-FFF2-40B4-BE49-F238E27FC236}">
                <a16:creationId xmlns:a16="http://schemas.microsoft.com/office/drawing/2014/main" id="{B0350AC1-03BC-4EBD-A84B-DF062B183138}"/>
              </a:ext>
            </a:extLst>
          </p:cNvPr>
          <p:cNvSpPr/>
          <p:nvPr/>
        </p:nvSpPr>
        <p:spPr>
          <a:xfrm>
            <a:off x="191001" y="116684"/>
            <a:ext cx="335905" cy="335884"/>
          </a:xfrm>
          <a:custGeom>
            <a:avLst/>
            <a:gdLst/>
            <a:ahLst/>
            <a:cxnLst/>
            <a:rect l="l" t="t" r="r" b="b"/>
            <a:pathLst>
              <a:path w="16072" h="16071" extrusionOk="0">
                <a:moveTo>
                  <a:pt x="8036" y="0"/>
                </a:moveTo>
                <a:lnTo>
                  <a:pt x="7938" y="24"/>
                </a:lnTo>
                <a:lnTo>
                  <a:pt x="7792" y="98"/>
                </a:lnTo>
                <a:lnTo>
                  <a:pt x="7328" y="366"/>
                </a:lnTo>
                <a:lnTo>
                  <a:pt x="7059" y="537"/>
                </a:lnTo>
                <a:lnTo>
                  <a:pt x="6766" y="757"/>
                </a:lnTo>
                <a:lnTo>
                  <a:pt x="6448" y="977"/>
                </a:lnTo>
                <a:lnTo>
                  <a:pt x="6155" y="1246"/>
                </a:lnTo>
                <a:lnTo>
                  <a:pt x="5887" y="1514"/>
                </a:lnTo>
                <a:lnTo>
                  <a:pt x="5643" y="1807"/>
                </a:lnTo>
                <a:lnTo>
                  <a:pt x="5447" y="2100"/>
                </a:lnTo>
                <a:lnTo>
                  <a:pt x="5374" y="2247"/>
                </a:lnTo>
                <a:lnTo>
                  <a:pt x="5325" y="2418"/>
                </a:lnTo>
                <a:lnTo>
                  <a:pt x="5276" y="2564"/>
                </a:lnTo>
                <a:lnTo>
                  <a:pt x="5252" y="2711"/>
                </a:lnTo>
                <a:lnTo>
                  <a:pt x="5252" y="2858"/>
                </a:lnTo>
                <a:lnTo>
                  <a:pt x="5276" y="3029"/>
                </a:lnTo>
                <a:lnTo>
                  <a:pt x="5325" y="3175"/>
                </a:lnTo>
                <a:lnTo>
                  <a:pt x="5398" y="3322"/>
                </a:lnTo>
                <a:lnTo>
                  <a:pt x="5496" y="3468"/>
                </a:lnTo>
                <a:lnTo>
                  <a:pt x="5618" y="3615"/>
                </a:lnTo>
                <a:lnTo>
                  <a:pt x="5814" y="3761"/>
                </a:lnTo>
                <a:lnTo>
                  <a:pt x="6009" y="3859"/>
                </a:lnTo>
                <a:lnTo>
                  <a:pt x="6204" y="3957"/>
                </a:lnTo>
                <a:lnTo>
                  <a:pt x="6424" y="4005"/>
                </a:lnTo>
                <a:lnTo>
                  <a:pt x="6644" y="4054"/>
                </a:lnTo>
                <a:lnTo>
                  <a:pt x="6864" y="4152"/>
                </a:lnTo>
                <a:lnTo>
                  <a:pt x="7059" y="4250"/>
                </a:lnTo>
                <a:lnTo>
                  <a:pt x="7254" y="4421"/>
                </a:lnTo>
                <a:lnTo>
                  <a:pt x="7425" y="4616"/>
                </a:lnTo>
                <a:lnTo>
                  <a:pt x="7523" y="4836"/>
                </a:lnTo>
                <a:lnTo>
                  <a:pt x="7596" y="5080"/>
                </a:lnTo>
                <a:lnTo>
                  <a:pt x="7621" y="5373"/>
                </a:lnTo>
                <a:lnTo>
                  <a:pt x="7596" y="5569"/>
                </a:lnTo>
                <a:lnTo>
                  <a:pt x="7572" y="5788"/>
                </a:lnTo>
                <a:lnTo>
                  <a:pt x="7499" y="5984"/>
                </a:lnTo>
                <a:lnTo>
                  <a:pt x="7425" y="6179"/>
                </a:lnTo>
                <a:lnTo>
                  <a:pt x="7328" y="6374"/>
                </a:lnTo>
                <a:lnTo>
                  <a:pt x="7206" y="6570"/>
                </a:lnTo>
                <a:lnTo>
                  <a:pt x="7059" y="6741"/>
                </a:lnTo>
                <a:lnTo>
                  <a:pt x="6913" y="6912"/>
                </a:lnTo>
                <a:lnTo>
                  <a:pt x="6742" y="7058"/>
                </a:lnTo>
                <a:lnTo>
                  <a:pt x="6571" y="7205"/>
                </a:lnTo>
                <a:lnTo>
                  <a:pt x="6400" y="7303"/>
                </a:lnTo>
                <a:lnTo>
                  <a:pt x="6204" y="7425"/>
                </a:lnTo>
                <a:lnTo>
                  <a:pt x="6009" y="7498"/>
                </a:lnTo>
                <a:lnTo>
                  <a:pt x="5789" y="7571"/>
                </a:lnTo>
                <a:lnTo>
                  <a:pt x="5569" y="7596"/>
                </a:lnTo>
                <a:lnTo>
                  <a:pt x="5374" y="7620"/>
                </a:lnTo>
                <a:lnTo>
                  <a:pt x="5105" y="7596"/>
                </a:lnTo>
                <a:lnTo>
                  <a:pt x="4861" y="7522"/>
                </a:lnTo>
                <a:lnTo>
                  <a:pt x="4617" y="7425"/>
                </a:lnTo>
                <a:lnTo>
                  <a:pt x="4421" y="7254"/>
                </a:lnTo>
                <a:lnTo>
                  <a:pt x="4250" y="7058"/>
                </a:lnTo>
                <a:lnTo>
                  <a:pt x="4128" y="6839"/>
                </a:lnTo>
                <a:lnTo>
                  <a:pt x="4055" y="6619"/>
                </a:lnTo>
                <a:lnTo>
                  <a:pt x="3982" y="6399"/>
                </a:lnTo>
                <a:lnTo>
                  <a:pt x="3933" y="6204"/>
                </a:lnTo>
                <a:lnTo>
                  <a:pt x="3860" y="6008"/>
                </a:lnTo>
                <a:lnTo>
                  <a:pt x="3762" y="5813"/>
                </a:lnTo>
                <a:lnTo>
                  <a:pt x="3615" y="5617"/>
                </a:lnTo>
                <a:lnTo>
                  <a:pt x="3469" y="5495"/>
                </a:lnTo>
                <a:lnTo>
                  <a:pt x="3322" y="5398"/>
                </a:lnTo>
                <a:lnTo>
                  <a:pt x="3176" y="5324"/>
                </a:lnTo>
                <a:lnTo>
                  <a:pt x="3029" y="5275"/>
                </a:lnTo>
                <a:lnTo>
                  <a:pt x="2858" y="5251"/>
                </a:lnTo>
                <a:lnTo>
                  <a:pt x="2712" y="5251"/>
                </a:lnTo>
                <a:lnTo>
                  <a:pt x="2565" y="5275"/>
                </a:lnTo>
                <a:lnTo>
                  <a:pt x="2419" y="5324"/>
                </a:lnTo>
                <a:lnTo>
                  <a:pt x="2248" y="5373"/>
                </a:lnTo>
                <a:lnTo>
                  <a:pt x="2101" y="5446"/>
                </a:lnTo>
                <a:lnTo>
                  <a:pt x="1808" y="5642"/>
                </a:lnTo>
                <a:lnTo>
                  <a:pt x="1515" y="5886"/>
                </a:lnTo>
                <a:lnTo>
                  <a:pt x="1246" y="6155"/>
                </a:lnTo>
                <a:lnTo>
                  <a:pt x="978" y="6448"/>
                </a:lnTo>
                <a:lnTo>
                  <a:pt x="758" y="6765"/>
                </a:lnTo>
                <a:lnTo>
                  <a:pt x="538" y="7058"/>
                </a:lnTo>
                <a:lnTo>
                  <a:pt x="367" y="7327"/>
                </a:lnTo>
                <a:lnTo>
                  <a:pt x="99" y="7791"/>
                </a:lnTo>
                <a:lnTo>
                  <a:pt x="25" y="7938"/>
                </a:lnTo>
                <a:lnTo>
                  <a:pt x="1" y="8035"/>
                </a:lnTo>
                <a:lnTo>
                  <a:pt x="25" y="8231"/>
                </a:lnTo>
                <a:lnTo>
                  <a:pt x="74" y="8402"/>
                </a:lnTo>
                <a:lnTo>
                  <a:pt x="172" y="8597"/>
                </a:lnTo>
                <a:lnTo>
                  <a:pt x="294" y="8744"/>
                </a:lnTo>
                <a:lnTo>
                  <a:pt x="587" y="9012"/>
                </a:lnTo>
                <a:lnTo>
                  <a:pt x="880" y="9256"/>
                </a:lnTo>
                <a:lnTo>
                  <a:pt x="1417" y="9696"/>
                </a:lnTo>
                <a:lnTo>
                  <a:pt x="1906" y="10062"/>
                </a:lnTo>
                <a:lnTo>
                  <a:pt x="2101" y="10233"/>
                </a:lnTo>
                <a:lnTo>
                  <a:pt x="2297" y="10404"/>
                </a:lnTo>
                <a:lnTo>
                  <a:pt x="2419" y="10575"/>
                </a:lnTo>
                <a:lnTo>
                  <a:pt x="2541" y="10746"/>
                </a:lnTo>
                <a:lnTo>
                  <a:pt x="2590" y="10917"/>
                </a:lnTo>
                <a:lnTo>
                  <a:pt x="2590" y="11113"/>
                </a:lnTo>
                <a:lnTo>
                  <a:pt x="2541" y="11308"/>
                </a:lnTo>
                <a:lnTo>
                  <a:pt x="2443" y="11528"/>
                </a:lnTo>
                <a:lnTo>
                  <a:pt x="2272" y="11772"/>
                </a:lnTo>
                <a:lnTo>
                  <a:pt x="2004" y="12041"/>
                </a:lnTo>
                <a:lnTo>
                  <a:pt x="1833" y="12212"/>
                </a:lnTo>
                <a:lnTo>
                  <a:pt x="1637" y="12309"/>
                </a:lnTo>
                <a:lnTo>
                  <a:pt x="1417" y="12383"/>
                </a:lnTo>
                <a:lnTo>
                  <a:pt x="1222" y="12431"/>
                </a:lnTo>
                <a:lnTo>
                  <a:pt x="1002" y="12480"/>
                </a:lnTo>
                <a:lnTo>
                  <a:pt x="782" y="12578"/>
                </a:lnTo>
                <a:lnTo>
                  <a:pt x="587" y="12700"/>
                </a:lnTo>
                <a:lnTo>
                  <a:pt x="367" y="12871"/>
                </a:lnTo>
                <a:lnTo>
                  <a:pt x="196" y="13066"/>
                </a:lnTo>
                <a:lnTo>
                  <a:pt x="99" y="13286"/>
                </a:lnTo>
                <a:lnTo>
                  <a:pt x="25" y="13530"/>
                </a:lnTo>
                <a:lnTo>
                  <a:pt x="1" y="13799"/>
                </a:lnTo>
                <a:lnTo>
                  <a:pt x="25" y="14019"/>
                </a:lnTo>
                <a:lnTo>
                  <a:pt x="50" y="14239"/>
                </a:lnTo>
                <a:lnTo>
                  <a:pt x="123" y="14434"/>
                </a:lnTo>
                <a:lnTo>
                  <a:pt x="221" y="14654"/>
                </a:lnTo>
                <a:lnTo>
                  <a:pt x="318" y="14825"/>
                </a:lnTo>
                <a:lnTo>
                  <a:pt x="440" y="15020"/>
                </a:lnTo>
                <a:lnTo>
                  <a:pt x="563" y="15191"/>
                </a:lnTo>
                <a:lnTo>
                  <a:pt x="709" y="15362"/>
                </a:lnTo>
                <a:lnTo>
                  <a:pt x="880" y="15509"/>
                </a:lnTo>
                <a:lnTo>
                  <a:pt x="1051" y="15631"/>
                </a:lnTo>
                <a:lnTo>
                  <a:pt x="1246" y="15753"/>
                </a:lnTo>
                <a:lnTo>
                  <a:pt x="1442" y="15875"/>
                </a:lnTo>
                <a:lnTo>
                  <a:pt x="1637" y="15948"/>
                </a:lnTo>
                <a:lnTo>
                  <a:pt x="1857" y="16022"/>
                </a:lnTo>
                <a:lnTo>
                  <a:pt x="2052" y="16046"/>
                </a:lnTo>
                <a:lnTo>
                  <a:pt x="2272" y="16070"/>
                </a:lnTo>
                <a:lnTo>
                  <a:pt x="2541" y="16046"/>
                </a:lnTo>
                <a:lnTo>
                  <a:pt x="2785" y="15973"/>
                </a:lnTo>
                <a:lnTo>
                  <a:pt x="3005" y="15875"/>
                </a:lnTo>
                <a:lnTo>
                  <a:pt x="3200" y="15704"/>
                </a:lnTo>
                <a:lnTo>
                  <a:pt x="3371" y="15509"/>
                </a:lnTo>
                <a:lnTo>
                  <a:pt x="3493" y="15289"/>
                </a:lnTo>
                <a:lnTo>
                  <a:pt x="3567" y="15094"/>
                </a:lnTo>
                <a:lnTo>
                  <a:pt x="3615" y="14874"/>
                </a:lnTo>
                <a:lnTo>
                  <a:pt x="3689" y="14654"/>
                </a:lnTo>
                <a:lnTo>
                  <a:pt x="3762" y="14459"/>
                </a:lnTo>
                <a:lnTo>
                  <a:pt x="3860" y="14239"/>
                </a:lnTo>
                <a:lnTo>
                  <a:pt x="4031" y="14068"/>
                </a:lnTo>
                <a:lnTo>
                  <a:pt x="4299" y="13824"/>
                </a:lnTo>
                <a:lnTo>
                  <a:pt x="4544" y="13628"/>
                </a:lnTo>
                <a:lnTo>
                  <a:pt x="4763" y="13530"/>
                </a:lnTo>
                <a:lnTo>
                  <a:pt x="4959" y="13482"/>
                </a:lnTo>
                <a:lnTo>
                  <a:pt x="5154" y="13482"/>
                </a:lnTo>
                <a:lnTo>
                  <a:pt x="5325" y="13530"/>
                </a:lnTo>
                <a:lnTo>
                  <a:pt x="5496" y="13653"/>
                </a:lnTo>
                <a:lnTo>
                  <a:pt x="5667" y="13775"/>
                </a:lnTo>
                <a:lnTo>
                  <a:pt x="5838" y="13970"/>
                </a:lnTo>
                <a:lnTo>
                  <a:pt x="6009" y="14165"/>
                </a:lnTo>
                <a:lnTo>
                  <a:pt x="6375" y="14654"/>
                </a:lnTo>
                <a:lnTo>
                  <a:pt x="6815" y="15191"/>
                </a:lnTo>
                <a:lnTo>
                  <a:pt x="7059" y="15484"/>
                </a:lnTo>
                <a:lnTo>
                  <a:pt x="7328" y="15777"/>
                </a:lnTo>
                <a:lnTo>
                  <a:pt x="7474" y="15899"/>
                </a:lnTo>
                <a:lnTo>
                  <a:pt x="7670" y="15997"/>
                </a:lnTo>
                <a:lnTo>
                  <a:pt x="7841" y="16046"/>
                </a:lnTo>
                <a:lnTo>
                  <a:pt x="8036" y="16070"/>
                </a:lnTo>
                <a:lnTo>
                  <a:pt x="8134" y="16046"/>
                </a:lnTo>
                <a:lnTo>
                  <a:pt x="8280" y="15973"/>
                </a:lnTo>
                <a:lnTo>
                  <a:pt x="8744" y="15704"/>
                </a:lnTo>
                <a:lnTo>
                  <a:pt x="9013" y="15533"/>
                </a:lnTo>
                <a:lnTo>
                  <a:pt x="9306" y="15313"/>
                </a:lnTo>
                <a:lnTo>
                  <a:pt x="9623" y="15094"/>
                </a:lnTo>
                <a:lnTo>
                  <a:pt x="9917" y="14825"/>
                </a:lnTo>
                <a:lnTo>
                  <a:pt x="10185" y="14556"/>
                </a:lnTo>
                <a:lnTo>
                  <a:pt x="10429" y="14263"/>
                </a:lnTo>
                <a:lnTo>
                  <a:pt x="10625" y="13970"/>
                </a:lnTo>
                <a:lnTo>
                  <a:pt x="10698" y="13824"/>
                </a:lnTo>
                <a:lnTo>
                  <a:pt x="10747" y="13653"/>
                </a:lnTo>
                <a:lnTo>
                  <a:pt x="10796" y="13506"/>
                </a:lnTo>
                <a:lnTo>
                  <a:pt x="10820" y="13359"/>
                </a:lnTo>
                <a:lnTo>
                  <a:pt x="10820" y="13213"/>
                </a:lnTo>
                <a:lnTo>
                  <a:pt x="10796" y="13042"/>
                </a:lnTo>
                <a:lnTo>
                  <a:pt x="10747" y="12895"/>
                </a:lnTo>
                <a:lnTo>
                  <a:pt x="10674" y="12749"/>
                </a:lnTo>
                <a:lnTo>
                  <a:pt x="10576" y="12602"/>
                </a:lnTo>
                <a:lnTo>
                  <a:pt x="10454" y="12456"/>
                </a:lnTo>
                <a:lnTo>
                  <a:pt x="10258" y="12309"/>
                </a:lnTo>
                <a:lnTo>
                  <a:pt x="10063" y="12212"/>
                </a:lnTo>
                <a:lnTo>
                  <a:pt x="9868" y="12138"/>
                </a:lnTo>
                <a:lnTo>
                  <a:pt x="9648" y="12065"/>
                </a:lnTo>
                <a:lnTo>
                  <a:pt x="9428" y="12016"/>
                </a:lnTo>
                <a:lnTo>
                  <a:pt x="9208" y="11919"/>
                </a:lnTo>
                <a:lnTo>
                  <a:pt x="9013" y="11821"/>
                </a:lnTo>
                <a:lnTo>
                  <a:pt x="8818" y="11650"/>
                </a:lnTo>
                <a:lnTo>
                  <a:pt x="8647" y="11454"/>
                </a:lnTo>
                <a:lnTo>
                  <a:pt x="8549" y="11235"/>
                </a:lnTo>
                <a:lnTo>
                  <a:pt x="8476" y="10990"/>
                </a:lnTo>
                <a:lnTo>
                  <a:pt x="8451" y="10697"/>
                </a:lnTo>
                <a:lnTo>
                  <a:pt x="8476" y="10502"/>
                </a:lnTo>
                <a:lnTo>
                  <a:pt x="8500" y="10282"/>
                </a:lnTo>
                <a:lnTo>
                  <a:pt x="8573" y="10087"/>
                </a:lnTo>
                <a:lnTo>
                  <a:pt x="8647" y="9891"/>
                </a:lnTo>
                <a:lnTo>
                  <a:pt x="8744" y="9696"/>
                </a:lnTo>
                <a:lnTo>
                  <a:pt x="8866" y="9501"/>
                </a:lnTo>
                <a:lnTo>
                  <a:pt x="9013" y="9330"/>
                </a:lnTo>
                <a:lnTo>
                  <a:pt x="9159" y="9159"/>
                </a:lnTo>
                <a:lnTo>
                  <a:pt x="9330" y="9012"/>
                </a:lnTo>
                <a:lnTo>
                  <a:pt x="9501" y="8890"/>
                </a:lnTo>
                <a:lnTo>
                  <a:pt x="9672" y="8768"/>
                </a:lnTo>
                <a:lnTo>
                  <a:pt x="9868" y="8646"/>
                </a:lnTo>
                <a:lnTo>
                  <a:pt x="10063" y="8573"/>
                </a:lnTo>
                <a:lnTo>
                  <a:pt x="10283" y="8499"/>
                </a:lnTo>
                <a:lnTo>
                  <a:pt x="10503" y="8475"/>
                </a:lnTo>
                <a:lnTo>
                  <a:pt x="10698" y="8450"/>
                </a:lnTo>
                <a:lnTo>
                  <a:pt x="10967" y="8475"/>
                </a:lnTo>
                <a:lnTo>
                  <a:pt x="11211" y="8548"/>
                </a:lnTo>
                <a:lnTo>
                  <a:pt x="11455" y="8646"/>
                </a:lnTo>
                <a:lnTo>
                  <a:pt x="11651" y="8817"/>
                </a:lnTo>
                <a:lnTo>
                  <a:pt x="11822" y="9012"/>
                </a:lnTo>
                <a:lnTo>
                  <a:pt x="11944" y="9232"/>
                </a:lnTo>
                <a:lnTo>
                  <a:pt x="12017" y="9452"/>
                </a:lnTo>
                <a:lnTo>
                  <a:pt x="12090" y="9672"/>
                </a:lnTo>
                <a:lnTo>
                  <a:pt x="12139" y="9867"/>
                </a:lnTo>
                <a:lnTo>
                  <a:pt x="12212" y="10062"/>
                </a:lnTo>
                <a:lnTo>
                  <a:pt x="12310" y="10258"/>
                </a:lnTo>
                <a:lnTo>
                  <a:pt x="12457" y="10453"/>
                </a:lnTo>
                <a:lnTo>
                  <a:pt x="12603" y="10575"/>
                </a:lnTo>
                <a:lnTo>
                  <a:pt x="12750" y="10673"/>
                </a:lnTo>
                <a:lnTo>
                  <a:pt x="12896" y="10746"/>
                </a:lnTo>
                <a:lnTo>
                  <a:pt x="13043" y="10795"/>
                </a:lnTo>
                <a:lnTo>
                  <a:pt x="13214" y="10819"/>
                </a:lnTo>
                <a:lnTo>
                  <a:pt x="13360" y="10819"/>
                </a:lnTo>
                <a:lnTo>
                  <a:pt x="13507" y="10795"/>
                </a:lnTo>
                <a:lnTo>
                  <a:pt x="13653" y="10746"/>
                </a:lnTo>
                <a:lnTo>
                  <a:pt x="13824" y="10697"/>
                </a:lnTo>
                <a:lnTo>
                  <a:pt x="13971" y="10624"/>
                </a:lnTo>
                <a:lnTo>
                  <a:pt x="14264" y="10429"/>
                </a:lnTo>
                <a:lnTo>
                  <a:pt x="14557" y="10184"/>
                </a:lnTo>
                <a:lnTo>
                  <a:pt x="14826" y="9916"/>
                </a:lnTo>
                <a:lnTo>
                  <a:pt x="15094" y="9623"/>
                </a:lnTo>
                <a:lnTo>
                  <a:pt x="15314" y="9305"/>
                </a:lnTo>
                <a:lnTo>
                  <a:pt x="15534" y="9012"/>
                </a:lnTo>
                <a:lnTo>
                  <a:pt x="15705" y="8744"/>
                </a:lnTo>
                <a:lnTo>
                  <a:pt x="15973" y="8279"/>
                </a:lnTo>
                <a:lnTo>
                  <a:pt x="16047" y="8133"/>
                </a:lnTo>
                <a:lnTo>
                  <a:pt x="16071" y="8035"/>
                </a:lnTo>
                <a:lnTo>
                  <a:pt x="16047" y="7840"/>
                </a:lnTo>
                <a:lnTo>
                  <a:pt x="15998" y="7669"/>
                </a:lnTo>
                <a:lnTo>
                  <a:pt x="15900" y="7474"/>
                </a:lnTo>
                <a:lnTo>
                  <a:pt x="15778" y="7327"/>
                </a:lnTo>
                <a:lnTo>
                  <a:pt x="15485" y="7058"/>
                </a:lnTo>
                <a:lnTo>
                  <a:pt x="15192" y="6814"/>
                </a:lnTo>
                <a:lnTo>
                  <a:pt x="14655" y="6374"/>
                </a:lnTo>
                <a:lnTo>
                  <a:pt x="14166" y="6008"/>
                </a:lnTo>
                <a:lnTo>
                  <a:pt x="13971" y="5837"/>
                </a:lnTo>
                <a:lnTo>
                  <a:pt x="13775" y="5666"/>
                </a:lnTo>
                <a:lnTo>
                  <a:pt x="13653" y="5495"/>
                </a:lnTo>
                <a:lnTo>
                  <a:pt x="13531" y="5324"/>
                </a:lnTo>
                <a:lnTo>
                  <a:pt x="13482" y="5153"/>
                </a:lnTo>
                <a:lnTo>
                  <a:pt x="13482" y="4958"/>
                </a:lnTo>
                <a:lnTo>
                  <a:pt x="13531" y="4763"/>
                </a:lnTo>
                <a:lnTo>
                  <a:pt x="13629" y="4543"/>
                </a:lnTo>
                <a:lnTo>
                  <a:pt x="13800" y="4299"/>
                </a:lnTo>
                <a:lnTo>
                  <a:pt x="14068" y="4030"/>
                </a:lnTo>
                <a:lnTo>
                  <a:pt x="14239" y="3859"/>
                </a:lnTo>
                <a:lnTo>
                  <a:pt x="14435" y="3761"/>
                </a:lnTo>
                <a:lnTo>
                  <a:pt x="14655" y="3688"/>
                </a:lnTo>
                <a:lnTo>
                  <a:pt x="14850" y="3639"/>
                </a:lnTo>
                <a:lnTo>
                  <a:pt x="15070" y="3590"/>
                </a:lnTo>
                <a:lnTo>
                  <a:pt x="15290" y="3493"/>
                </a:lnTo>
                <a:lnTo>
                  <a:pt x="15485" y="3370"/>
                </a:lnTo>
                <a:lnTo>
                  <a:pt x="15705" y="3199"/>
                </a:lnTo>
                <a:lnTo>
                  <a:pt x="15876" y="3004"/>
                </a:lnTo>
                <a:lnTo>
                  <a:pt x="15973" y="2784"/>
                </a:lnTo>
                <a:lnTo>
                  <a:pt x="16047" y="2540"/>
                </a:lnTo>
                <a:lnTo>
                  <a:pt x="16071" y="2271"/>
                </a:lnTo>
                <a:lnTo>
                  <a:pt x="16047" y="2052"/>
                </a:lnTo>
                <a:lnTo>
                  <a:pt x="16022" y="1832"/>
                </a:lnTo>
                <a:lnTo>
                  <a:pt x="15949" y="1636"/>
                </a:lnTo>
                <a:lnTo>
                  <a:pt x="15851" y="1417"/>
                </a:lnTo>
                <a:lnTo>
                  <a:pt x="15754" y="1246"/>
                </a:lnTo>
                <a:lnTo>
                  <a:pt x="15632" y="1050"/>
                </a:lnTo>
                <a:lnTo>
                  <a:pt x="15509" y="879"/>
                </a:lnTo>
                <a:lnTo>
                  <a:pt x="15363" y="708"/>
                </a:lnTo>
                <a:lnTo>
                  <a:pt x="15192" y="562"/>
                </a:lnTo>
                <a:lnTo>
                  <a:pt x="15021" y="440"/>
                </a:lnTo>
                <a:lnTo>
                  <a:pt x="14826" y="318"/>
                </a:lnTo>
                <a:lnTo>
                  <a:pt x="14630" y="195"/>
                </a:lnTo>
                <a:lnTo>
                  <a:pt x="14435" y="122"/>
                </a:lnTo>
                <a:lnTo>
                  <a:pt x="14215" y="49"/>
                </a:lnTo>
                <a:lnTo>
                  <a:pt x="14020" y="24"/>
                </a:lnTo>
                <a:lnTo>
                  <a:pt x="13800" y="0"/>
                </a:lnTo>
                <a:lnTo>
                  <a:pt x="13531" y="24"/>
                </a:lnTo>
                <a:lnTo>
                  <a:pt x="13287" y="98"/>
                </a:lnTo>
                <a:lnTo>
                  <a:pt x="13067" y="195"/>
                </a:lnTo>
                <a:lnTo>
                  <a:pt x="12872" y="366"/>
                </a:lnTo>
                <a:lnTo>
                  <a:pt x="12701" y="562"/>
                </a:lnTo>
                <a:lnTo>
                  <a:pt x="12579" y="782"/>
                </a:lnTo>
                <a:lnTo>
                  <a:pt x="12505" y="977"/>
                </a:lnTo>
                <a:lnTo>
                  <a:pt x="12457" y="1197"/>
                </a:lnTo>
                <a:lnTo>
                  <a:pt x="12383" y="1417"/>
                </a:lnTo>
                <a:lnTo>
                  <a:pt x="12310" y="1612"/>
                </a:lnTo>
                <a:lnTo>
                  <a:pt x="12212" y="1832"/>
                </a:lnTo>
                <a:lnTo>
                  <a:pt x="12041" y="2003"/>
                </a:lnTo>
                <a:lnTo>
                  <a:pt x="11773" y="2271"/>
                </a:lnTo>
                <a:lnTo>
                  <a:pt x="11528" y="2442"/>
                </a:lnTo>
                <a:lnTo>
                  <a:pt x="11309" y="2540"/>
                </a:lnTo>
                <a:lnTo>
                  <a:pt x="11113" y="2589"/>
                </a:lnTo>
                <a:lnTo>
                  <a:pt x="10918" y="2589"/>
                </a:lnTo>
                <a:lnTo>
                  <a:pt x="10747" y="2540"/>
                </a:lnTo>
                <a:lnTo>
                  <a:pt x="10576" y="2418"/>
                </a:lnTo>
                <a:lnTo>
                  <a:pt x="10405" y="2296"/>
                </a:lnTo>
                <a:lnTo>
                  <a:pt x="10234" y="2100"/>
                </a:lnTo>
                <a:lnTo>
                  <a:pt x="10063" y="1905"/>
                </a:lnTo>
                <a:lnTo>
                  <a:pt x="9697" y="1417"/>
                </a:lnTo>
                <a:lnTo>
                  <a:pt x="9257" y="879"/>
                </a:lnTo>
                <a:lnTo>
                  <a:pt x="9013" y="586"/>
                </a:lnTo>
                <a:lnTo>
                  <a:pt x="8744" y="293"/>
                </a:lnTo>
                <a:lnTo>
                  <a:pt x="8598" y="171"/>
                </a:lnTo>
                <a:lnTo>
                  <a:pt x="8402" y="73"/>
                </a:lnTo>
                <a:lnTo>
                  <a:pt x="8231" y="24"/>
                </a:lnTo>
                <a:lnTo>
                  <a:pt x="8036" y="0"/>
                </a:lnTo>
                <a:close/>
              </a:path>
            </a:pathLst>
          </a:custGeom>
          <a:solidFill>
            <a:srgbClr val="FFFF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2" name="Tabla 3">
            <a:extLst>
              <a:ext uri="{FF2B5EF4-FFF2-40B4-BE49-F238E27FC236}">
                <a16:creationId xmlns:a16="http://schemas.microsoft.com/office/drawing/2014/main" id="{871CBD53-CA06-456B-B00A-389B35CA4CF9}"/>
              </a:ext>
            </a:extLst>
          </p:cNvPr>
          <p:cNvGraphicFramePr>
            <a:graphicFrameLocks noGrp="1"/>
          </p:cNvGraphicFramePr>
          <p:nvPr>
            <p:extLst>
              <p:ext uri="{D42A27DB-BD31-4B8C-83A1-F6EECF244321}">
                <p14:modId xmlns:p14="http://schemas.microsoft.com/office/powerpoint/2010/main" val="1471412973"/>
              </p:ext>
            </p:extLst>
          </p:nvPr>
        </p:nvGraphicFramePr>
        <p:xfrm>
          <a:off x="2699725" y="207756"/>
          <a:ext cx="6096000" cy="2707640"/>
        </p:xfrm>
        <a:graphic>
          <a:graphicData uri="http://schemas.openxmlformats.org/drawingml/2006/table">
            <a:tbl>
              <a:tblPr firstCol="1" bandRow="1">
                <a:tableStyleId>{8EC20E35-A176-4012-BC5E-935CFFF8708E}</a:tableStyleId>
              </a:tblPr>
              <a:tblGrid>
                <a:gridCol w="1246909">
                  <a:extLst>
                    <a:ext uri="{9D8B030D-6E8A-4147-A177-3AD203B41FA5}">
                      <a16:colId xmlns:a16="http://schemas.microsoft.com/office/drawing/2014/main" val="3772323359"/>
                    </a:ext>
                  </a:extLst>
                </a:gridCol>
                <a:gridCol w="1214184">
                  <a:extLst>
                    <a:ext uri="{9D8B030D-6E8A-4147-A177-3AD203B41FA5}">
                      <a16:colId xmlns:a16="http://schemas.microsoft.com/office/drawing/2014/main" val="3956911082"/>
                    </a:ext>
                  </a:extLst>
                </a:gridCol>
                <a:gridCol w="3634907">
                  <a:extLst>
                    <a:ext uri="{9D8B030D-6E8A-4147-A177-3AD203B41FA5}">
                      <a16:colId xmlns:a16="http://schemas.microsoft.com/office/drawing/2014/main" val="2524369718"/>
                    </a:ext>
                  </a:extLst>
                </a:gridCol>
              </a:tblGrid>
              <a:tr h="370840">
                <a:tc>
                  <a:txBody>
                    <a:bodyPr/>
                    <a:lstStyle/>
                    <a:p>
                      <a:r>
                        <a:rPr lang="es-ES" sz="1050" i="1">
                          <a:solidFill>
                            <a:schemeClr val="tx1"/>
                          </a:solidFill>
                          <a:latin typeface="Cabin" panose="020B0604020202020204" charset="0"/>
                        </a:rPr>
                        <a:t>Beatus ille</a:t>
                      </a:r>
                    </a:p>
                  </a:txBody>
                  <a:tcPr>
                    <a:solidFill>
                      <a:schemeClr val="accent1"/>
                    </a:solidFill>
                  </a:tcPr>
                </a:tc>
                <a:tc>
                  <a:txBody>
                    <a:bodyPr/>
                    <a:lstStyle/>
                    <a:p>
                      <a:r>
                        <a:rPr lang="es-ES" sz="1050" b="1">
                          <a:solidFill>
                            <a:schemeClr val="accent1"/>
                          </a:solidFill>
                          <a:latin typeface="Cabin" panose="020B0604020202020204" charset="0"/>
                        </a:rPr>
                        <a:t>Dichoso aquel</a:t>
                      </a:r>
                    </a:p>
                  </a:txBody>
                  <a:tcPr>
                    <a:solidFill>
                      <a:schemeClr val="tx1"/>
                    </a:solidFill>
                  </a:tcPr>
                </a:tc>
                <a:tc>
                  <a:txBody>
                    <a:bodyPr/>
                    <a:lstStyle/>
                    <a:p>
                      <a:r>
                        <a:rPr lang="es-ES" sz="1050">
                          <a:latin typeface="Cabin" panose="020B0604020202020204" charset="0"/>
                        </a:rPr>
                        <a:t>Elogio de la vida rural, frente al bullicio de la vida urbana.</a:t>
                      </a:r>
                    </a:p>
                  </a:txBody>
                  <a:tcPr/>
                </a:tc>
                <a:extLst>
                  <a:ext uri="{0D108BD9-81ED-4DB2-BD59-A6C34878D82A}">
                    <a16:rowId xmlns:a16="http://schemas.microsoft.com/office/drawing/2014/main" val="3112369272"/>
                  </a:ext>
                </a:extLst>
              </a:tr>
              <a:tr h="370840">
                <a:tc>
                  <a:txBody>
                    <a:bodyPr/>
                    <a:lstStyle/>
                    <a:p>
                      <a:r>
                        <a:rPr lang="es-ES" sz="1050" i="1">
                          <a:solidFill>
                            <a:schemeClr val="tx1"/>
                          </a:solidFill>
                          <a:latin typeface="Cabin" panose="020B0604020202020204" charset="0"/>
                        </a:rPr>
                        <a:t>Carpe diem</a:t>
                      </a:r>
                    </a:p>
                  </a:txBody>
                  <a:tcPr>
                    <a:solidFill>
                      <a:schemeClr val="accent1"/>
                    </a:solidFill>
                  </a:tcPr>
                </a:tc>
                <a:tc>
                  <a:txBody>
                    <a:bodyPr/>
                    <a:lstStyle/>
                    <a:p>
                      <a:r>
                        <a:rPr lang="es-ES" sz="1050">
                          <a:solidFill>
                            <a:schemeClr val="accent1"/>
                          </a:solidFill>
                          <a:latin typeface="Cabin" panose="020B0604020202020204" charset="0"/>
                        </a:rPr>
                        <a:t>Goza de este día</a:t>
                      </a:r>
                    </a:p>
                  </a:txBody>
                  <a:tcPr>
                    <a:solidFill>
                      <a:schemeClr val="tx1"/>
                    </a:solidFill>
                  </a:tcPr>
                </a:tc>
                <a:tc>
                  <a:txBody>
                    <a:bodyPr/>
                    <a:lstStyle/>
                    <a:p>
                      <a:r>
                        <a:rPr lang="es-ES" sz="1050">
                          <a:latin typeface="Cabin" panose="020B0604020202020204" charset="0"/>
                        </a:rPr>
                        <a:t>Invitación a aprovechar el momento presente antes de que lleguen la vejez y la muerte.</a:t>
                      </a:r>
                    </a:p>
                  </a:txBody>
                  <a:tcPr/>
                </a:tc>
                <a:extLst>
                  <a:ext uri="{0D108BD9-81ED-4DB2-BD59-A6C34878D82A}">
                    <a16:rowId xmlns:a16="http://schemas.microsoft.com/office/drawing/2014/main" val="382035691"/>
                  </a:ext>
                </a:extLst>
              </a:tr>
              <a:tr h="370840">
                <a:tc>
                  <a:txBody>
                    <a:bodyPr/>
                    <a:lstStyle/>
                    <a:p>
                      <a:r>
                        <a:rPr lang="es-ES" sz="1050" i="1">
                          <a:solidFill>
                            <a:schemeClr val="tx1"/>
                          </a:solidFill>
                          <a:latin typeface="Cabin" panose="020B0604020202020204" charset="0"/>
                        </a:rPr>
                        <a:t>Descriptio puellae</a:t>
                      </a:r>
                    </a:p>
                  </a:txBody>
                  <a:tcPr>
                    <a:solidFill>
                      <a:schemeClr val="accent1"/>
                    </a:solidFill>
                  </a:tcPr>
                </a:tc>
                <a:tc>
                  <a:txBody>
                    <a:bodyPr/>
                    <a:lstStyle/>
                    <a:p>
                      <a:r>
                        <a:rPr lang="es-ES" sz="1050">
                          <a:solidFill>
                            <a:schemeClr val="accent1"/>
                          </a:solidFill>
                          <a:latin typeface="Cabin" panose="020B0604020202020204" charset="0"/>
                        </a:rPr>
                        <a:t>Descripción de la joven</a:t>
                      </a:r>
                    </a:p>
                  </a:txBody>
                  <a:tcPr>
                    <a:solidFill>
                      <a:schemeClr val="tx1"/>
                    </a:solidFill>
                  </a:tcPr>
                </a:tc>
                <a:tc>
                  <a:txBody>
                    <a:bodyPr/>
                    <a:lstStyle/>
                    <a:p>
                      <a:r>
                        <a:rPr lang="es-ES" sz="1050">
                          <a:latin typeface="Cabin" panose="020B0604020202020204" charset="0"/>
                        </a:rPr>
                        <a:t>Descripción física de una hermosa joven que sigue un orden descendente, que se corresponden con elementos de la naturaleza.</a:t>
                      </a:r>
                    </a:p>
                  </a:txBody>
                  <a:tcPr/>
                </a:tc>
                <a:extLst>
                  <a:ext uri="{0D108BD9-81ED-4DB2-BD59-A6C34878D82A}">
                    <a16:rowId xmlns:a16="http://schemas.microsoft.com/office/drawing/2014/main" val="1496115116"/>
                  </a:ext>
                </a:extLst>
              </a:tr>
              <a:tr h="370840">
                <a:tc>
                  <a:txBody>
                    <a:bodyPr/>
                    <a:lstStyle/>
                    <a:p>
                      <a:r>
                        <a:rPr lang="es-ES" sz="1050" i="1">
                          <a:solidFill>
                            <a:schemeClr val="tx1"/>
                          </a:solidFill>
                          <a:latin typeface="Cabin" panose="020B0604020202020204" charset="0"/>
                        </a:rPr>
                        <a:t>Locus amoenus</a:t>
                      </a:r>
                    </a:p>
                  </a:txBody>
                  <a:tcPr>
                    <a:solidFill>
                      <a:schemeClr val="accent1"/>
                    </a:solidFill>
                  </a:tcPr>
                </a:tc>
                <a:tc>
                  <a:txBody>
                    <a:bodyPr/>
                    <a:lstStyle/>
                    <a:p>
                      <a:r>
                        <a:rPr lang="es-ES" sz="1050">
                          <a:solidFill>
                            <a:schemeClr val="accent1"/>
                          </a:solidFill>
                          <a:latin typeface="Cabin" panose="020B0604020202020204" charset="0"/>
                        </a:rPr>
                        <a:t>Lugar plácido</a:t>
                      </a:r>
                    </a:p>
                  </a:txBody>
                  <a:tcPr>
                    <a:solidFill>
                      <a:schemeClr val="tx1"/>
                    </a:solidFill>
                  </a:tcPr>
                </a:tc>
                <a:tc>
                  <a:txBody>
                    <a:bodyPr/>
                    <a:lstStyle/>
                    <a:p>
                      <a:r>
                        <a:rPr lang="es-ES" sz="1050">
                          <a:latin typeface="Cabin" panose="020B0604020202020204" charset="0"/>
                        </a:rPr>
                        <a:t>Descripción de la naturaleza como un espacio plácido, bello y celestial.</a:t>
                      </a:r>
                    </a:p>
                  </a:txBody>
                  <a:tcPr/>
                </a:tc>
                <a:extLst>
                  <a:ext uri="{0D108BD9-81ED-4DB2-BD59-A6C34878D82A}">
                    <a16:rowId xmlns:a16="http://schemas.microsoft.com/office/drawing/2014/main" val="1143973529"/>
                  </a:ext>
                </a:extLst>
              </a:tr>
              <a:tr h="370840">
                <a:tc>
                  <a:txBody>
                    <a:bodyPr/>
                    <a:lstStyle/>
                    <a:p>
                      <a:r>
                        <a:rPr lang="es-ES" sz="1050" i="1">
                          <a:solidFill>
                            <a:schemeClr val="tx1"/>
                          </a:solidFill>
                          <a:latin typeface="Cabin" panose="020B0604020202020204" charset="0"/>
                        </a:rPr>
                        <a:t>Tempus fugit</a:t>
                      </a:r>
                    </a:p>
                  </a:txBody>
                  <a:tcPr>
                    <a:solidFill>
                      <a:schemeClr val="accent1"/>
                    </a:solidFill>
                  </a:tcPr>
                </a:tc>
                <a:tc>
                  <a:txBody>
                    <a:bodyPr/>
                    <a:lstStyle/>
                    <a:p>
                      <a:r>
                        <a:rPr lang="es-ES" sz="1050">
                          <a:solidFill>
                            <a:schemeClr val="accent1"/>
                          </a:solidFill>
                          <a:latin typeface="Cabin" panose="020B0604020202020204" charset="0"/>
                        </a:rPr>
                        <a:t>El tiempo huye</a:t>
                      </a:r>
                    </a:p>
                  </a:txBody>
                  <a:tcPr>
                    <a:solidFill>
                      <a:schemeClr val="tx1"/>
                    </a:solidFill>
                  </a:tcPr>
                </a:tc>
                <a:tc>
                  <a:txBody>
                    <a:bodyPr/>
                    <a:lstStyle/>
                    <a:p>
                      <a:r>
                        <a:rPr lang="es-ES" sz="1050">
                          <a:latin typeface="Cabin" panose="020B0604020202020204" charset="0"/>
                        </a:rPr>
                        <a:t>El tiempo pasa irremediablemente y la vida se escapa con él.</a:t>
                      </a:r>
                    </a:p>
                  </a:txBody>
                  <a:tcPr/>
                </a:tc>
                <a:extLst>
                  <a:ext uri="{0D108BD9-81ED-4DB2-BD59-A6C34878D82A}">
                    <a16:rowId xmlns:a16="http://schemas.microsoft.com/office/drawing/2014/main" val="1903186074"/>
                  </a:ext>
                </a:extLst>
              </a:tr>
              <a:tr h="370840">
                <a:tc>
                  <a:txBody>
                    <a:bodyPr/>
                    <a:lstStyle/>
                    <a:p>
                      <a:r>
                        <a:rPr lang="es-ES" sz="1050" i="1">
                          <a:solidFill>
                            <a:schemeClr val="tx1"/>
                          </a:solidFill>
                          <a:latin typeface="Cabin" panose="020B0604020202020204" charset="0"/>
                        </a:rPr>
                        <a:t>Ubi sunt?</a:t>
                      </a:r>
                    </a:p>
                  </a:txBody>
                  <a:tcPr>
                    <a:solidFill>
                      <a:schemeClr val="accent1"/>
                    </a:solidFill>
                  </a:tcPr>
                </a:tc>
                <a:tc>
                  <a:txBody>
                    <a:bodyPr/>
                    <a:lstStyle/>
                    <a:p>
                      <a:r>
                        <a:rPr lang="es-ES" sz="1050">
                          <a:solidFill>
                            <a:schemeClr val="accent1"/>
                          </a:solidFill>
                          <a:latin typeface="Cabin" panose="020B0604020202020204" charset="0"/>
                        </a:rPr>
                        <a:t>¿Dónde están?</a:t>
                      </a:r>
                    </a:p>
                  </a:txBody>
                  <a:tcPr>
                    <a:solidFill>
                      <a:schemeClr val="tx1"/>
                    </a:solidFill>
                  </a:tcPr>
                </a:tc>
                <a:tc>
                  <a:txBody>
                    <a:bodyPr/>
                    <a:lstStyle/>
                    <a:p>
                      <a:r>
                        <a:rPr lang="es-ES" sz="1050">
                          <a:latin typeface="Cabin" panose="020B0604020202020204" charset="0"/>
                        </a:rPr>
                        <a:t>A través de esta pregunta retórica se busca el destino o paradero de grandes hombres que han muerto o de grandes edificios que han desaparecido.</a:t>
                      </a:r>
                    </a:p>
                  </a:txBody>
                  <a:tcPr/>
                </a:tc>
                <a:extLst>
                  <a:ext uri="{0D108BD9-81ED-4DB2-BD59-A6C34878D82A}">
                    <a16:rowId xmlns:a16="http://schemas.microsoft.com/office/drawing/2014/main" val="3868723777"/>
                  </a:ext>
                </a:extLst>
              </a:tr>
            </a:tbl>
          </a:graphicData>
        </a:graphic>
      </p:graphicFrame>
    </p:spTree>
    <p:extLst>
      <p:ext uri="{BB962C8B-B14F-4D97-AF65-F5344CB8AC3E}">
        <p14:creationId xmlns:p14="http://schemas.microsoft.com/office/powerpoint/2010/main" val="3728730031"/>
      </p:ext>
    </p:extLst>
  </p:cSld>
  <p:clrMapOvr>
    <a:masterClrMapping/>
  </p:clrMapOvr>
</p:sld>
</file>

<file path=ppt/theme/theme1.xml><?xml version="1.0" encoding="utf-8"?>
<a:theme xmlns:a="http://schemas.openxmlformats.org/drawingml/2006/main" name="Snug">
  <a:themeElements>
    <a:clrScheme name="Custom 347">
      <a:dk1>
        <a:srgbClr val="000000"/>
      </a:dk1>
      <a:lt1>
        <a:srgbClr val="FFFFFF"/>
      </a:lt1>
      <a:dk2>
        <a:srgbClr val="666666"/>
      </a:dk2>
      <a:lt2>
        <a:srgbClr val="E2E2E2"/>
      </a:lt2>
      <a:accent1>
        <a:srgbClr val="FFFF00"/>
      </a:accent1>
      <a:accent2>
        <a:srgbClr val="FFB300"/>
      </a:accent2>
      <a:accent3>
        <a:srgbClr val="FF8E00"/>
      </a:accent3>
      <a:accent4>
        <a:srgbClr val="CCCCCC"/>
      </a:accent4>
      <a:accent5>
        <a:srgbClr val="999999"/>
      </a:accent5>
      <a:accent6>
        <a:srgbClr val="434343"/>
      </a:accent6>
      <a:hlink>
        <a:srgbClr val="000000"/>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1107</Words>
  <Application>Microsoft Office PowerPoint</Application>
  <PresentationFormat>Presentación en pantalla (16:9)</PresentationFormat>
  <Paragraphs>140</Paragraphs>
  <Slides>9</Slides>
  <Notes>4</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Cabin</vt:lpstr>
      <vt:lpstr>Cabin Condensed</vt:lpstr>
      <vt:lpstr>Snug</vt:lpstr>
      <vt:lpstr>LITERATURA UNIDAD 2</vt:lpstr>
      <vt:lpstr>NARRACIÓN MARCO / ENMARCADA</vt:lpstr>
      <vt:lpstr>Presentación de PowerPoint</vt:lpstr>
      <vt:lpstr>Presentación de PowerPoint</vt:lpstr>
      <vt:lpstr>LA CELESTINA</vt:lpstr>
      <vt:lpstr>Presentación de PowerPoint</vt:lpstr>
      <vt:lpstr>Presentación de PowerPoint</vt:lpstr>
      <vt:lpstr>Presentación de PowerPoint</vt:lpstr>
      <vt:lpstr>LOS TÓPICOS LITERARIOS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LITERATURA UNIDAD 2</dc:title>
  <cp:lastModifiedBy>Eva Arnau</cp:lastModifiedBy>
  <cp:revision>19</cp:revision>
  <dcterms:modified xsi:type="dcterms:W3CDTF">2022-02-15T15:56:12Z</dcterms:modified>
</cp:coreProperties>
</file>