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5" r:id="rId17"/>
  </p:sldIdLst>
  <p:sldSz cx="9144000" cy="5143500" type="screen16x9"/>
  <p:notesSz cx="6858000" cy="9144000"/>
  <p:embeddedFontLst>
    <p:embeddedFont>
      <p:font typeface="Oswald" panose="020B0604020202020204" charset="0"/>
      <p:regular r:id="rId19"/>
      <p:bold r:id="rId20"/>
    </p:embeddedFon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9FF"/>
    <a:srgbClr val="6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A1956-3D7E-41C0-9DF7-105A978C6925}">
  <a:tblStyle styleId="{891A1956-3D7E-41C0-9DF7-105A978C6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2E05BE-877C-40BA-BEE6-E4ECDAF45F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06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53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1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4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01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56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5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34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71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9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78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42454" y="3363425"/>
            <a:ext cx="863138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SECTOR PRIMARI:</a:t>
            </a:r>
            <a:br>
              <a:rPr lang="es-ES"/>
            </a:br>
            <a:r>
              <a:rPr lang="es-ES" sz="2800"/>
              <a:t>l’agricultura, la ramaderia, la pesca i la silvicultura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456C0B4-EB0F-413F-9E25-E8EDDB6B9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92010"/>
              </p:ext>
            </p:extLst>
          </p:nvPr>
        </p:nvGraphicFramePr>
        <p:xfrm>
          <a:off x="69273" y="436794"/>
          <a:ext cx="8977745" cy="3297006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277091">
                  <a:extLst>
                    <a:ext uri="{9D8B030D-6E8A-4147-A177-3AD203B41FA5}">
                      <a16:colId xmlns:a16="http://schemas.microsoft.com/office/drawing/2014/main" val="936755832"/>
                    </a:ext>
                  </a:extLst>
                </a:gridCol>
                <a:gridCol w="2653145">
                  <a:extLst>
                    <a:ext uri="{9D8B030D-6E8A-4147-A177-3AD203B41FA5}">
                      <a16:colId xmlns:a16="http://schemas.microsoft.com/office/drawing/2014/main" val="3455789895"/>
                    </a:ext>
                  </a:extLst>
                </a:gridCol>
                <a:gridCol w="1558636">
                  <a:extLst>
                    <a:ext uri="{9D8B030D-6E8A-4147-A177-3AD203B41FA5}">
                      <a16:colId xmlns:a16="http://schemas.microsoft.com/office/drawing/2014/main" val="4167442022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1277504417"/>
                    </a:ext>
                  </a:extLst>
                </a:gridCol>
                <a:gridCol w="1410368">
                  <a:extLst>
                    <a:ext uri="{9D8B030D-6E8A-4147-A177-3AD203B41FA5}">
                      <a16:colId xmlns:a16="http://schemas.microsoft.com/office/drawing/2014/main" val="1415648594"/>
                    </a:ext>
                  </a:extLst>
                </a:gridCol>
                <a:gridCol w="1582214">
                  <a:extLst>
                    <a:ext uri="{9D8B030D-6E8A-4147-A177-3AD203B41FA5}">
                      <a16:colId xmlns:a16="http://schemas.microsoft.com/office/drawing/2014/main" val="4149463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1600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ARTESANAL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COMERCIAL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600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600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AQÜICULTURA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4251764"/>
                  </a:ext>
                </a:extLst>
              </a:tr>
              <a:tr h="731144">
                <a:tc rowSpan="2"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CARACTERÍSTIQUES</a:t>
                      </a: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Prop de la </a:t>
                      </a:r>
                      <a:r>
                        <a:rPr lang="es-ES" sz="1200" b="1">
                          <a:latin typeface="+mn-lt"/>
                        </a:rPr>
                        <a:t>costa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Força humana</a:t>
                      </a:r>
                      <a:r>
                        <a:rPr lang="es-ES" sz="1200" b="0">
                          <a:latin typeface="+mn-lt"/>
                        </a:rPr>
                        <a:t> i instruments senzills: </a:t>
                      </a:r>
                      <a:r>
                        <a:rPr lang="es-ES" sz="1200" b="1">
                          <a:latin typeface="+mn-lt"/>
                        </a:rPr>
                        <a:t>arcs, fletxes, arpons, nases, xarxes...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POC DESENVOLUPATS:</a:t>
                      </a:r>
                      <a:r>
                        <a:rPr lang="es-ES" sz="1200" b="0">
                          <a:latin typeface="+mn-lt"/>
                        </a:rPr>
                        <a:t> autoconsum i xicotets mercats.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EN DESENVOLUPAMENT:</a:t>
                      </a:r>
                      <a:r>
                        <a:rPr lang="es-ES" sz="1200" b="0">
                          <a:latin typeface="+mn-lt"/>
                        </a:rPr>
                        <a:t> treball i nutrició.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RICS:</a:t>
                      </a:r>
                      <a:r>
                        <a:rPr lang="es-ES" sz="1200" b="0">
                          <a:latin typeface="+mn-lt"/>
                        </a:rPr>
                        <a:t> captura d’espècies concretes.</a:t>
                      </a:r>
                      <a:endParaRPr lang="es-ES" sz="1200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Màxim de captures </a:t>
                      </a:r>
                      <a:r>
                        <a:rPr lang="es-ES" sz="1200">
                          <a:latin typeface="+mn-lt"/>
                          <a:sym typeface="Wingdings" panose="05000000000000000000" pitchFamily="2" charset="2"/>
                        </a:rPr>
                        <a:t> abastir </a:t>
                      </a:r>
                      <a:r>
                        <a:rPr lang="es-ES" sz="1200" b="1">
                          <a:latin typeface="+mn-lt"/>
                          <a:sym typeface="Wingdings" panose="05000000000000000000" pitchFamily="2" charset="2"/>
                        </a:rPr>
                        <a:t>mercats</a:t>
                      </a:r>
                      <a:r>
                        <a:rPr lang="es-ES" sz="1200" b="0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  <a:sym typeface="Wingdings" panose="05000000000000000000" pitchFamily="2" charset="2"/>
                        </a:rPr>
                        <a:t>Bona flota pesquera </a:t>
                      </a:r>
                      <a:r>
                        <a:rPr lang="es-ES" sz="1200" b="0">
                          <a:latin typeface="+mn-lt"/>
                          <a:sym typeface="Wingdings" panose="05000000000000000000" pitchFamily="2" charset="2"/>
                        </a:rPr>
                        <a:t> tecnologia i millors infraestructures.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Capital </a:t>
                      </a:r>
                      <a:r>
                        <a:rPr lang="es-ES" sz="1200" b="0"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200" b="1">
                          <a:latin typeface="+mn-lt"/>
                          <a:sym typeface="Wingdings" panose="05000000000000000000" pitchFamily="2" charset="2"/>
                        </a:rPr>
                        <a:t>flota pesquera</a:t>
                      </a:r>
                      <a:r>
                        <a:rPr lang="es-ES" sz="1200" b="0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  <a:endParaRPr lang="es-ES" sz="1200" b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Per l’</a:t>
                      </a:r>
                      <a:r>
                        <a:rPr lang="es-ES" sz="1200" b="1">
                          <a:latin typeface="+mn-lt"/>
                        </a:rPr>
                        <a:t>esgastament</a:t>
                      </a:r>
                      <a:r>
                        <a:rPr lang="es-ES" sz="1200" b="0">
                          <a:latin typeface="+mn-lt"/>
                        </a:rPr>
                        <a:t> dels aigües.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Cria</a:t>
                      </a:r>
                      <a:r>
                        <a:rPr lang="es-ES" sz="1200" b="0">
                          <a:latin typeface="+mn-lt"/>
                        </a:rPr>
                        <a:t> d’animals i plantes aquàtics.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Instal·lacions</a:t>
                      </a:r>
                      <a:r>
                        <a:rPr lang="es-ES" sz="1200" b="0">
                          <a:latin typeface="+mn-lt"/>
                        </a:rPr>
                        <a:t> delimitades a les </a:t>
                      </a:r>
                      <a:r>
                        <a:rPr lang="es-ES" sz="1200" b="1">
                          <a:latin typeface="+mn-lt"/>
                        </a:rPr>
                        <a:t>costes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0">
                          <a:solidFill>
                            <a:schemeClr val="bg2"/>
                          </a:solidFill>
                          <a:latin typeface="+mn-lt"/>
                        </a:rPr>
                        <a:t>En Xina, Indonesia, Índia, Estats Units, Japó...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0">
                          <a:solidFill>
                            <a:schemeClr val="bg2"/>
                          </a:solidFill>
                          <a:latin typeface="+mn-lt"/>
                        </a:rPr>
                        <a:t>Algues, mol·luscos, crustacis (llangostes/gambes), peixos (llobarro)...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079043"/>
                  </a:ext>
                </a:extLst>
              </a:tr>
              <a:tr h="976746">
                <a:tc vMerge="1">
                  <a:txBody>
                    <a:bodyPr/>
                    <a:lstStyle/>
                    <a:p>
                      <a:endParaRPr lang="es-ES" sz="1400" b="1">
                        <a:latin typeface="+mn-lt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b="1" u="sng">
                          <a:latin typeface="+mn-lt"/>
                        </a:rPr>
                        <a:t>COSTANERA: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Prop de la </a:t>
                      </a:r>
                      <a:r>
                        <a:rPr lang="es-ES" sz="1200" b="1" u="none">
                          <a:latin typeface="+mn-lt"/>
                        </a:rPr>
                        <a:t>costa</a:t>
                      </a:r>
                      <a:r>
                        <a:rPr lang="es-ES" sz="1200" b="0" u="none">
                          <a:latin typeface="+mn-lt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Vaixells </a:t>
                      </a:r>
                      <a:r>
                        <a:rPr lang="es-ES" sz="1200" b="1" u="none">
                          <a:latin typeface="+mn-lt"/>
                        </a:rPr>
                        <a:t>menuts</a:t>
                      </a:r>
                      <a:r>
                        <a:rPr lang="es-ES" sz="1200" b="0" u="none">
                          <a:latin typeface="+mn-lt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Equipats amb </a:t>
                      </a:r>
                      <a:r>
                        <a:rPr lang="es-ES" sz="1200" b="1" u="none">
                          <a:latin typeface="+mn-lt"/>
                        </a:rPr>
                        <a:t>xarxes</a:t>
                      </a:r>
                      <a:r>
                        <a:rPr lang="es-ES" sz="1200" b="0" u="none">
                          <a:latin typeface="+mn-lt"/>
                        </a:rPr>
                        <a:t> i </a:t>
                      </a:r>
                      <a:r>
                        <a:rPr lang="es-ES" sz="1200" b="1" u="none">
                          <a:latin typeface="+mn-lt"/>
                        </a:rPr>
                        <a:t>llinyes</a:t>
                      </a:r>
                      <a:r>
                        <a:rPr lang="es-ES" sz="1200" b="0" u="none">
                          <a:latin typeface="+mn-lt"/>
                        </a:rPr>
                        <a:t> potents.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Captures </a:t>
                      </a:r>
                      <a:r>
                        <a:rPr lang="es-ES" sz="1200" b="1" u="none">
                          <a:latin typeface="+mn-lt"/>
                        </a:rPr>
                        <a:t>reduïdes</a:t>
                      </a:r>
                      <a:r>
                        <a:rPr lang="es-ES" sz="1200" b="0" u="none">
                          <a:latin typeface="+mn-lt"/>
                        </a:rPr>
                        <a:t> (fons marins exhaurits).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Producte </a:t>
                      </a:r>
                      <a:r>
                        <a:rPr lang="es-ES" sz="1200" b="0" u="none"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200" b="1" u="none">
                          <a:latin typeface="+mn-lt"/>
                          <a:sym typeface="Wingdings" panose="05000000000000000000" pitchFamily="2" charset="2"/>
                        </a:rPr>
                        <a:t>llotges</a:t>
                      </a:r>
                      <a:r>
                        <a:rPr lang="es-ES" sz="1200" b="0" u="none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  <a:endParaRPr lang="es-ES" sz="1200" b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1" u="sng">
                          <a:latin typeface="+mn-lt"/>
                        </a:rPr>
                        <a:t>D’ALTURA: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Alta mar.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Durant </a:t>
                      </a:r>
                      <a:r>
                        <a:rPr lang="es-ES" sz="1200" b="1">
                          <a:latin typeface="+mn-lt"/>
                        </a:rPr>
                        <a:t>setmanes o messos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Molt equipats: </a:t>
                      </a:r>
                      <a:r>
                        <a:rPr lang="es-ES" sz="1200" b="1">
                          <a:latin typeface="+mn-lt"/>
                        </a:rPr>
                        <a:t>radars i sonars, instal·lacions frigorífiques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200" b="1" u="sng">
                          <a:latin typeface="+mn-lt"/>
                        </a:rPr>
                        <a:t>GRAN PESCA: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Aigües molt </a:t>
                      </a:r>
                      <a:r>
                        <a:rPr lang="es-ES" sz="1200" b="1" u="none">
                          <a:latin typeface="+mn-lt"/>
                        </a:rPr>
                        <a:t>llunyanes</a:t>
                      </a:r>
                      <a:r>
                        <a:rPr lang="es-ES" sz="1200" b="0" u="none">
                          <a:latin typeface="+mn-lt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none">
                          <a:latin typeface="+mn-lt"/>
                        </a:rPr>
                        <a:t>Vaixell base</a:t>
                      </a:r>
                      <a:r>
                        <a:rPr lang="es-ES" sz="1200" b="0" u="none">
                          <a:latin typeface="+mn-lt"/>
                        </a:rPr>
                        <a:t> des d’on altres </a:t>
                      </a:r>
                      <a:r>
                        <a:rPr lang="es-ES" sz="1200" b="0" u="sng">
                          <a:latin typeface="+mn-lt"/>
                        </a:rPr>
                        <a:t>vaixells ixen a capturar</a:t>
                      </a:r>
                      <a:r>
                        <a:rPr lang="es-ES" sz="1200" b="0" u="none">
                          <a:latin typeface="+mn-lt"/>
                        </a:rPr>
                        <a:t> i aquesta es </a:t>
                      </a:r>
                      <a:r>
                        <a:rPr lang="es-ES" sz="1200" b="0" u="sng">
                          <a:latin typeface="+mn-lt"/>
                        </a:rPr>
                        <a:t>classifica</a:t>
                      </a:r>
                      <a:r>
                        <a:rPr lang="es-ES" sz="1200" b="0" u="none">
                          <a:latin typeface="+mn-lt"/>
                        </a:rPr>
                        <a:t>.</a:t>
                      </a:r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51622"/>
                  </a:ext>
                </a:extLst>
              </a:tr>
              <a:tr h="1253836"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latin typeface="+mn-lt"/>
                        </a:rPr>
                        <a:t>TIPUS</a:t>
                      </a: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1200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1200" b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1200" b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sz="1200" b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426001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8936F6B4-5799-468A-9AB2-03CEEEE0EAA8}"/>
              </a:ext>
            </a:extLst>
          </p:cNvPr>
          <p:cNvSpPr txBox="1"/>
          <p:nvPr/>
        </p:nvSpPr>
        <p:spPr>
          <a:xfrm>
            <a:off x="169719" y="9824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TIPUS DE PESCA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A8B75A7-7109-4A75-ACB1-0DC1AF1E7714}"/>
              </a:ext>
            </a:extLst>
          </p:cNvPr>
          <p:cNvCxnSpPr>
            <a:stCxn id="18" idx="3"/>
          </p:cNvCxnSpPr>
          <p:nvPr/>
        </p:nvCxnSpPr>
        <p:spPr>
          <a:xfrm>
            <a:off x="1712129" y="267518"/>
            <a:ext cx="7099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2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61663" y="158957"/>
            <a:ext cx="7801894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s-ES" sz="2400"/>
              <a:t>LA SILVICULTURA</a:t>
            </a:r>
            <a:endParaRPr sz="240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A358C5-BE4D-4EC7-ACD5-A7CD80BBA78C}"/>
              </a:ext>
            </a:extLst>
          </p:cNvPr>
          <p:cNvSpPr/>
          <p:nvPr/>
        </p:nvSpPr>
        <p:spPr>
          <a:xfrm>
            <a:off x="323954" y="604135"/>
            <a:ext cx="8555180" cy="300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Activitat econòmica entesa com l’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explotació dels boscos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 de manera </a:t>
            </a:r>
            <a:r>
              <a:rPr lang="es-ES" u="sng">
                <a:solidFill>
                  <a:schemeClr val="bg2">
                    <a:lumMod val="50000"/>
                  </a:schemeClr>
                </a:solidFill>
              </a:rPr>
              <a:t>sostenible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Google Shape;472;p14">
            <a:extLst>
              <a:ext uri="{FF2B5EF4-FFF2-40B4-BE49-F238E27FC236}">
                <a16:creationId xmlns:a16="http://schemas.microsoft.com/office/drawing/2014/main" id="{3840872A-4658-4DF3-9E06-FA2F70A6DD13}"/>
              </a:ext>
            </a:extLst>
          </p:cNvPr>
          <p:cNvSpPr txBox="1"/>
          <p:nvPr/>
        </p:nvSpPr>
        <p:spPr>
          <a:xfrm>
            <a:off x="323954" y="754554"/>
            <a:ext cx="8403216" cy="47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Està molt estesa al nostre planeta.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1B493B-6DC8-4A67-8C0B-D424F5C22F58}"/>
              </a:ext>
            </a:extLst>
          </p:cNvPr>
          <p:cNvSpPr txBox="1"/>
          <p:nvPr/>
        </p:nvSpPr>
        <p:spPr>
          <a:xfrm>
            <a:off x="323954" y="1214901"/>
            <a:ext cx="314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IMPORTÀNCIA DE LA SILVICULTURA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1D83EA-E274-45CE-8CCD-44E097FC9577}"/>
              </a:ext>
            </a:extLst>
          </p:cNvPr>
          <p:cNvCxnSpPr>
            <a:stCxn id="11" idx="3"/>
          </p:cNvCxnSpPr>
          <p:nvPr/>
        </p:nvCxnSpPr>
        <p:spPr>
          <a:xfrm>
            <a:off x="3469367" y="1384178"/>
            <a:ext cx="5496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472;p14">
            <a:extLst>
              <a:ext uri="{FF2B5EF4-FFF2-40B4-BE49-F238E27FC236}">
                <a16:creationId xmlns:a16="http://schemas.microsoft.com/office/drawing/2014/main" id="{A01A1CFD-8BC2-4AC8-82AF-10165B4BE7C0}"/>
              </a:ext>
            </a:extLst>
          </p:cNvPr>
          <p:cNvSpPr txBox="1"/>
          <p:nvPr/>
        </p:nvSpPr>
        <p:spPr>
          <a:xfrm>
            <a:off x="517482" y="1443867"/>
            <a:ext cx="4139457" cy="83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Valor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paisatgístic.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 clau en l’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equilibri ecològic.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Patrimoni humanitat.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A7FDBA-0EA0-43FB-96CF-3D542897E8A3}"/>
              </a:ext>
            </a:extLst>
          </p:cNvPr>
          <p:cNvSpPr txBox="1"/>
          <p:nvPr/>
        </p:nvSpPr>
        <p:spPr>
          <a:xfrm>
            <a:off x="323954" y="2246290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SILVICULTURA ECOLÒGICA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3C1D376-5ADF-4DC1-B97F-AF3BAF5378E8}"/>
              </a:ext>
            </a:extLst>
          </p:cNvPr>
          <p:cNvCxnSpPr>
            <a:stCxn id="14" idx="3"/>
          </p:cNvCxnSpPr>
          <p:nvPr/>
        </p:nvCxnSpPr>
        <p:spPr>
          <a:xfrm>
            <a:off x="2715955" y="2415567"/>
            <a:ext cx="6249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2;p14">
            <a:extLst>
              <a:ext uri="{FF2B5EF4-FFF2-40B4-BE49-F238E27FC236}">
                <a16:creationId xmlns:a16="http://schemas.microsoft.com/office/drawing/2014/main" id="{AFB5EF1F-1010-4075-B4A3-C737ABA775F6}"/>
              </a:ext>
            </a:extLst>
          </p:cNvPr>
          <p:cNvSpPr txBox="1"/>
          <p:nvPr/>
        </p:nvSpPr>
        <p:spPr>
          <a:xfrm>
            <a:off x="399936" y="2345241"/>
            <a:ext cx="8403216" cy="47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Cada any desapareixen uns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130.000 km</a:t>
            </a:r>
            <a:r>
              <a:rPr lang="es-ES" b="1" baseline="30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bosc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BBB305-28BD-4401-A0F5-CF49A346FE91}"/>
              </a:ext>
            </a:extLst>
          </p:cNvPr>
          <p:cNvSpPr txBox="1"/>
          <p:nvPr/>
        </p:nvSpPr>
        <p:spPr>
          <a:xfrm>
            <a:off x="480552" y="2796557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1"/>
                </a:solidFill>
              </a:rPr>
              <a:t>MOTIUS</a:t>
            </a:r>
          </a:p>
        </p:txBody>
      </p:sp>
      <p:sp>
        <p:nvSpPr>
          <p:cNvPr id="17" name="Google Shape;472;p14">
            <a:extLst>
              <a:ext uri="{FF2B5EF4-FFF2-40B4-BE49-F238E27FC236}">
                <a16:creationId xmlns:a16="http://schemas.microsoft.com/office/drawing/2014/main" id="{63D428AC-3569-4917-AE78-6361B2758333}"/>
              </a:ext>
            </a:extLst>
          </p:cNvPr>
          <p:cNvSpPr txBox="1"/>
          <p:nvPr/>
        </p:nvSpPr>
        <p:spPr>
          <a:xfrm>
            <a:off x="517482" y="2993169"/>
            <a:ext cx="4183143" cy="58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Construcció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les àrees forestals.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Explotació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recursos.</a:t>
            </a:r>
            <a:endParaRPr lang="es-ES"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75BB38-703E-4D28-B0EE-CC7C08834746}"/>
              </a:ext>
            </a:extLst>
          </p:cNvPr>
          <p:cNvSpPr txBox="1"/>
          <p:nvPr/>
        </p:nvSpPr>
        <p:spPr>
          <a:xfrm>
            <a:off x="4848794" y="2471669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1"/>
                </a:solidFill>
              </a:rPr>
              <a:t>CONSEQÜÈNCIES</a:t>
            </a:r>
          </a:p>
        </p:txBody>
      </p:sp>
      <p:sp>
        <p:nvSpPr>
          <p:cNvPr id="20" name="Google Shape;472;p14">
            <a:extLst>
              <a:ext uri="{FF2B5EF4-FFF2-40B4-BE49-F238E27FC236}">
                <a16:creationId xmlns:a16="http://schemas.microsoft.com/office/drawing/2014/main" id="{1704EF57-7CAA-4FB4-8E66-7C0542BF59F8}"/>
              </a:ext>
            </a:extLst>
          </p:cNvPr>
          <p:cNvSpPr txBox="1"/>
          <p:nvPr/>
        </p:nvSpPr>
        <p:spPr>
          <a:xfrm>
            <a:off x="4885563" y="2695455"/>
            <a:ext cx="4183143" cy="81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Animals perden el seu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hàbitat natural.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redueix l’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absorció de diòxid de carboni.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Augmenta 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desequilibri climàtic.</a:t>
            </a:r>
            <a:endParaRPr lang="es-ES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028867-9415-40F3-AAC3-1B97695164D3}"/>
              </a:ext>
            </a:extLst>
          </p:cNvPr>
          <p:cNvSpPr/>
          <p:nvPr/>
        </p:nvSpPr>
        <p:spPr>
          <a:xfrm>
            <a:off x="4885563" y="1537600"/>
            <a:ext cx="4080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Alimentació.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Matèria primera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de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construcció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treballs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E95AF3-B797-4F73-AD9C-EEE739AA19F9}"/>
              </a:ext>
            </a:extLst>
          </p:cNvPr>
          <p:cNvSpPr txBox="1"/>
          <p:nvPr/>
        </p:nvSpPr>
        <p:spPr>
          <a:xfrm>
            <a:off x="4885563" y="3460357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1"/>
                </a:solidFill>
              </a:rPr>
              <a:t>SOLUCIONS</a:t>
            </a:r>
          </a:p>
        </p:txBody>
      </p:sp>
      <p:sp>
        <p:nvSpPr>
          <p:cNvPr id="22" name="Google Shape;472;p14">
            <a:extLst>
              <a:ext uri="{FF2B5EF4-FFF2-40B4-BE49-F238E27FC236}">
                <a16:creationId xmlns:a16="http://schemas.microsoft.com/office/drawing/2014/main" id="{FEC2D2E6-D5D9-4C71-A64D-0A1BB8CBC479}"/>
              </a:ext>
            </a:extLst>
          </p:cNvPr>
          <p:cNvSpPr txBox="1"/>
          <p:nvPr/>
        </p:nvSpPr>
        <p:spPr>
          <a:xfrm>
            <a:off x="4922332" y="3684143"/>
            <a:ext cx="4183143" cy="81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Explotació de manera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sostenible.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Reforestació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planificació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Política forestal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adequada.</a:t>
            </a:r>
            <a:endParaRPr lang="es-ES"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90735D-F3A8-410C-91B9-6C385A55BBC1}"/>
              </a:ext>
            </a:extLst>
          </p:cNvPr>
          <p:cNvSpPr/>
          <p:nvPr/>
        </p:nvSpPr>
        <p:spPr>
          <a:xfrm>
            <a:off x="323954" y="2246290"/>
            <a:ext cx="8641772" cy="2250967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09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A638CA4-E912-4E27-B569-365FD48D3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09191"/>
              </p:ext>
            </p:extLst>
          </p:nvPr>
        </p:nvGraphicFramePr>
        <p:xfrm>
          <a:off x="225136" y="401206"/>
          <a:ext cx="8693728" cy="1974783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318656">
                  <a:extLst>
                    <a:ext uri="{9D8B030D-6E8A-4147-A177-3AD203B41FA5}">
                      <a16:colId xmlns:a16="http://schemas.microsoft.com/office/drawing/2014/main" val="2996800475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1445784307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3677437714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2165329411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52968575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latin typeface="+mn-lt"/>
                        </a:rPr>
                        <a:t>USOS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FONT D’ENERGIA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MATÈRIA PRIMERA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b="1">
                          <a:latin typeface="+mn-lt"/>
                        </a:rPr>
                        <a:t>FONT D’ALIMENT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602440"/>
                  </a:ext>
                </a:extLst>
              </a:tr>
              <a:tr h="10299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1">
                          <a:latin typeface="+mn-lt"/>
                        </a:rPr>
                        <a:t>(DENDROENERGIA)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>
                          <a:latin typeface="+mn-lt"/>
                        </a:rPr>
                        <a:t>Primera</a:t>
                      </a:r>
                      <a:r>
                        <a:rPr lang="es-ES" sz="1200">
                          <a:latin typeface="+mn-lt"/>
                        </a:rPr>
                        <a:t> font d’energia.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Més de </a:t>
                      </a:r>
                      <a:r>
                        <a:rPr lang="es-ES" sz="1200" b="1">
                          <a:latin typeface="+mn-lt"/>
                        </a:rPr>
                        <a:t>2000</a:t>
                      </a:r>
                      <a:r>
                        <a:rPr lang="es-ES" sz="1200" b="0">
                          <a:latin typeface="+mn-lt"/>
                        </a:rPr>
                        <a:t> persones depenen d’aquesta energia.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Països en </a:t>
                      </a:r>
                      <a:r>
                        <a:rPr lang="es-ES" sz="1200" b="1">
                          <a:latin typeface="+mn-lt"/>
                        </a:rPr>
                        <a:t>desenvolupament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Reduir </a:t>
                      </a:r>
                      <a:r>
                        <a:rPr lang="es-ES" sz="1200" b="1">
                          <a:latin typeface="+mn-lt"/>
                        </a:rPr>
                        <a:t>combustibles fòsils</a:t>
                      </a:r>
                      <a:r>
                        <a:rPr lang="es-ES" sz="1200" b="0">
                          <a:latin typeface="+mn-lt"/>
                        </a:rPr>
                        <a:t>.</a:t>
                      </a:r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Fabricació de </a:t>
                      </a:r>
                      <a:r>
                        <a:rPr lang="es-ES" sz="1200" b="1">
                          <a:latin typeface="+mn-lt"/>
                        </a:rPr>
                        <a:t>paper, suro...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Material de </a:t>
                      </a:r>
                      <a:r>
                        <a:rPr lang="es-ES" sz="1200" b="1">
                          <a:latin typeface="+mn-lt"/>
                        </a:rPr>
                        <a:t>construcció:</a:t>
                      </a: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1">
                          <a:latin typeface="+mn-lt"/>
                        </a:rPr>
                        <a:t>  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  <a:latin typeface="+mn-lt"/>
                        </a:rPr>
                        <a:t>  -</a:t>
                      </a:r>
                      <a:r>
                        <a:rPr lang="es-ES" sz="1200" b="0">
                          <a:latin typeface="+mn-lt"/>
                        </a:rPr>
                        <a:t>països </a:t>
                      </a:r>
                      <a:r>
                        <a:rPr lang="es-ES" sz="1200" b="1">
                          <a:latin typeface="+mn-lt"/>
                        </a:rPr>
                        <a:t>menys desenvolupats</a:t>
                      </a:r>
                      <a:endParaRPr lang="es-ES" sz="1200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0">
                          <a:latin typeface="+mn-lt"/>
                        </a:rPr>
                        <a:t>   </a:t>
                      </a:r>
                      <a:r>
                        <a:rPr lang="es-ES" sz="1200" b="1">
                          <a:latin typeface="+mn-lt"/>
                        </a:rPr>
                        <a:t> 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  <a:latin typeface="+mn-lt"/>
                        </a:rPr>
                        <a:t>-</a:t>
                      </a:r>
                      <a:r>
                        <a:rPr lang="es-ES" sz="1200" b="1">
                          <a:latin typeface="+mn-lt"/>
                        </a:rPr>
                        <a:t>habitatges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u="sng">
                          <a:latin typeface="+mn-lt"/>
                        </a:rPr>
                        <a:t>PAÏSOS SUBDESENVOLUPATS: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Necessitats </a:t>
                      </a:r>
                      <a:r>
                        <a:rPr lang="es-ES" sz="1200" b="1" u="none">
                          <a:latin typeface="+mn-lt"/>
                        </a:rPr>
                        <a:t>alimentàries</a:t>
                      </a:r>
                      <a:endParaRPr lang="es-ES" sz="1200" b="0" u="none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u="sng">
                          <a:latin typeface="+mn-lt"/>
                        </a:rPr>
                        <a:t>PAÏSOS DESENVOLUPATS: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none">
                          <a:latin typeface="+mn-lt"/>
                        </a:rPr>
                        <a:t>Gastronomia</a:t>
                      </a:r>
                      <a:r>
                        <a:rPr lang="es-ES" sz="1200" b="0" u="none">
                          <a:latin typeface="+mn-lt"/>
                        </a:rPr>
                        <a:t> complementària, preada.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u="none">
                          <a:latin typeface="+mn-lt"/>
                        </a:rPr>
                        <a:t>Plantes </a:t>
                      </a:r>
                      <a:r>
                        <a:rPr lang="es-ES" sz="1200" b="1" u="none">
                          <a:latin typeface="+mn-lt"/>
                        </a:rPr>
                        <a:t>aromàtiques</a:t>
                      </a:r>
                      <a:r>
                        <a:rPr lang="es-ES" sz="1200" b="0" u="none">
                          <a:latin typeface="+mn-lt"/>
                        </a:rPr>
                        <a:t>.</a:t>
                      </a:r>
                      <a:endParaRPr lang="es-ES" sz="1200" b="1" u="none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196979"/>
                  </a:ext>
                </a:extLst>
              </a:tr>
              <a:tr h="1760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>
                          <a:latin typeface="+mn-lt"/>
                        </a:rPr>
                        <a:t>Aporten </a:t>
                      </a:r>
                      <a:r>
                        <a:rPr lang="es-ES" sz="1200" b="1">
                          <a:latin typeface="+mn-lt"/>
                        </a:rPr>
                        <a:t>nutrients</a:t>
                      </a:r>
                      <a:r>
                        <a:rPr lang="es-ES" sz="1200" b="0">
                          <a:latin typeface="+mn-lt"/>
                        </a:rPr>
                        <a:t> essencials.</a:t>
                      </a:r>
                    </a:p>
                    <a:p>
                      <a:pPr marL="171450" indent="-1714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200" b="0">
                          <a:latin typeface="+mn-lt"/>
                        </a:rPr>
                        <a:t>Elaboració de </a:t>
                      </a:r>
                      <a:r>
                        <a:rPr lang="es-ES" sz="1200" b="1">
                          <a:latin typeface="+mn-lt"/>
                        </a:rPr>
                        <a:t>medicaments.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0">
                          <a:solidFill>
                            <a:schemeClr val="bg2"/>
                          </a:solidFill>
                          <a:latin typeface="+mn-lt"/>
                        </a:rPr>
                        <a:t>Arrel, fruta seca, plantes...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2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5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61663" y="158957"/>
            <a:ext cx="7801894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s-ES" sz="2400"/>
              <a:t>EL SECTOR PRIMARI A ESPANYA</a:t>
            </a:r>
            <a:endParaRPr sz="240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Google Shape;472;p14">
            <a:extLst>
              <a:ext uri="{FF2B5EF4-FFF2-40B4-BE49-F238E27FC236}">
                <a16:creationId xmlns:a16="http://schemas.microsoft.com/office/drawing/2014/main" id="{3840872A-4658-4DF3-9E06-FA2F70A6DD13}"/>
              </a:ext>
            </a:extLst>
          </p:cNvPr>
          <p:cNvSpPr txBox="1"/>
          <p:nvPr/>
        </p:nvSpPr>
        <p:spPr>
          <a:xfrm>
            <a:off x="427909" y="786627"/>
            <a:ext cx="8403216" cy="5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població pertanyent al sector primari és del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4,2%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PIB 2,7%</a:t>
            </a:r>
            <a:endParaRPr lang="es-ES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Espanya és un dels països de la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UE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amb un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sector primari més potent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1B493B-6DC8-4A67-8C0B-D424F5C22F58}"/>
              </a:ext>
            </a:extLst>
          </p:cNvPr>
          <p:cNvSpPr txBox="1"/>
          <p:nvPr/>
        </p:nvSpPr>
        <p:spPr>
          <a:xfrm>
            <a:off x="261663" y="580314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CARACTERÍSTIQUES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1D83EA-E274-45CE-8CCD-44E097FC9577}"/>
              </a:ext>
            </a:extLst>
          </p:cNvPr>
          <p:cNvCxnSpPr>
            <a:stCxn id="11" idx="3"/>
          </p:cNvCxnSpPr>
          <p:nvPr/>
        </p:nvCxnSpPr>
        <p:spPr>
          <a:xfrm>
            <a:off x="2094216" y="749591"/>
            <a:ext cx="6809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9CEFFCD-E416-48DF-BC27-5DDCA1124A49}"/>
              </a:ext>
            </a:extLst>
          </p:cNvPr>
          <p:cNvSpPr/>
          <p:nvPr/>
        </p:nvSpPr>
        <p:spPr>
          <a:xfrm>
            <a:off x="7176655" y="83062"/>
            <a:ext cx="1892051" cy="397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>
                <a:solidFill>
                  <a:schemeClr val="accent6"/>
                </a:solidFill>
              </a:rPr>
              <a:t>PIB:</a:t>
            </a:r>
            <a:r>
              <a:rPr lang="es-ES" sz="1100">
                <a:solidFill>
                  <a:schemeClr val="accent6"/>
                </a:solidFill>
              </a:rPr>
              <a:t> producto interior bruto,</a:t>
            </a:r>
          </a:p>
          <a:p>
            <a:r>
              <a:rPr lang="es-ES" sz="1100" u="sng">
                <a:solidFill>
                  <a:schemeClr val="accent6"/>
                </a:solidFill>
              </a:rPr>
              <a:t>riquesa d’un país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D252C-7FD1-4214-9E07-2597ADBAF7B6}"/>
              </a:ext>
            </a:extLst>
          </p:cNvPr>
          <p:cNvSpPr txBox="1"/>
          <p:nvPr/>
        </p:nvSpPr>
        <p:spPr>
          <a:xfrm>
            <a:off x="312875" y="1361411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DIFICULTATS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4355A48-7605-4D71-993A-E6D9CE3F8237}"/>
              </a:ext>
            </a:extLst>
          </p:cNvPr>
          <p:cNvCxnSpPr>
            <a:stCxn id="23" idx="3"/>
          </p:cNvCxnSpPr>
          <p:nvPr/>
        </p:nvCxnSpPr>
        <p:spPr>
          <a:xfrm>
            <a:off x="1561935" y="1530688"/>
            <a:ext cx="7392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472;p14">
            <a:extLst>
              <a:ext uri="{FF2B5EF4-FFF2-40B4-BE49-F238E27FC236}">
                <a16:creationId xmlns:a16="http://schemas.microsoft.com/office/drawing/2014/main" id="{3EEF9E97-7A1D-47A4-878D-94AE8173FC6A}"/>
              </a:ext>
            </a:extLst>
          </p:cNvPr>
          <p:cNvSpPr txBox="1"/>
          <p:nvPr/>
        </p:nvSpPr>
        <p:spPr>
          <a:xfrm>
            <a:off x="427909" y="1581018"/>
            <a:ext cx="8403216" cy="146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Població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envellida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>
              <a:buClr>
                <a:schemeClr val="accent1"/>
              </a:buClr>
            </a:pPr>
            <a:endParaRPr lang="es-ES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Dificultats d’adaptació al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mercat competitiu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>
              <a:buClr>
                <a:schemeClr val="accent1"/>
              </a:buClr>
            </a:pPr>
            <a:endParaRPr lang="es-ES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Escasa inversió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cultius de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secà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Treball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sacrificat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amb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 regular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72624A-4038-4EA4-BAC1-07E01A138527}"/>
              </a:ext>
            </a:extLst>
          </p:cNvPr>
          <p:cNvSpPr txBox="1"/>
          <p:nvPr/>
        </p:nvSpPr>
        <p:spPr>
          <a:xfrm>
            <a:off x="838201" y="1823853"/>
            <a:ext cx="1939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/>
                </a:solidFill>
                <a:latin typeface="+mn-lt"/>
              </a:rPr>
              <a:t>els jovens no volen.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421FBB5-4C0C-45CC-84D1-FC6CA64400F5}"/>
              </a:ext>
            </a:extLst>
          </p:cNvPr>
          <p:cNvSpPr txBox="1"/>
          <p:nvPr/>
        </p:nvSpPr>
        <p:spPr>
          <a:xfrm>
            <a:off x="838201" y="2258422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/>
                </a:solidFill>
                <a:latin typeface="+mn-lt"/>
              </a:rPr>
              <a:t>producte de qualitat a un bon preu.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BFCAB1B-8359-45B4-9CA7-60F8E951E750}"/>
              </a:ext>
            </a:extLst>
          </p:cNvPr>
          <p:cNvSpPr txBox="1"/>
          <p:nvPr/>
        </p:nvSpPr>
        <p:spPr>
          <a:xfrm>
            <a:off x="312875" y="2939956"/>
            <a:ext cx="429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DESEQUILIBRIS DEL SECTOR PRIMARI A ESPANYA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54DE4E-BE0E-4FF2-9864-13606B7F06A5}"/>
              </a:ext>
            </a:extLst>
          </p:cNvPr>
          <p:cNvCxnSpPr>
            <a:stCxn id="27" idx="3"/>
          </p:cNvCxnSpPr>
          <p:nvPr/>
        </p:nvCxnSpPr>
        <p:spPr>
          <a:xfrm>
            <a:off x="4609244" y="3109233"/>
            <a:ext cx="4345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472;p14">
            <a:extLst>
              <a:ext uri="{FF2B5EF4-FFF2-40B4-BE49-F238E27FC236}">
                <a16:creationId xmlns:a16="http://schemas.microsoft.com/office/drawing/2014/main" id="{A2C0A738-EB9B-403F-AC43-3064FE2AD784}"/>
              </a:ext>
            </a:extLst>
          </p:cNvPr>
          <p:cNvSpPr txBox="1"/>
          <p:nvPr/>
        </p:nvSpPr>
        <p:spPr>
          <a:xfrm>
            <a:off x="427909" y="3143138"/>
            <a:ext cx="8403216" cy="121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Els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Fondos Estructurales de la PAC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(Política Agrícola Común) de la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UE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fons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econòmics sectors primaris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Segons l’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oferta i demanda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 mercat europeu: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2E06A4-171F-421A-BF9C-C6A77616DB50}"/>
              </a:ext>
            </a:extLst>
          </p:cNvPr>
          <p:cNvSpPr txBox="1"/>
          <p:nvPr/>
        </p:nvSpPr>
        <p:spPr>
          <a:xfrm>
            <a:off x="838200" y="3617360"/>
            <a:ext cx="568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/>
                </a:solidFill>
                <a:latin typeface="+mn-lt"/>
              </a:rPr>
              <a:t>BENEFICIATS: productes </a:t>
            </a:r>
            <a:r>
              <a:rPr lang="es-ES" b="1">
                <a:solidFill>
                  <a:schemeClr val="tx1"/>
                </a:solidFill>
                <a:latin typeface="+mn-lt"/>
              </a:rPr>
              <a:t>hortofrutícolas</a:t>
            </a:r>
            <a:r>
              <a:rPr lang="es-ES">
                <a:solidFill>
                  <a:schemeClr val="tx1"/>
                </a:solidFill>
                <a:latin typeface="+mn-lt"/>
              </a:rPr>
              <a:t> (mediterrani i andalusia).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/>
                </a:solidFill>
                <a:latin typeface="+mn-lt"/>
              </a:rPr>
              <a:t>RESTRINGITS: ganaderia </a:t>
            </a:r>
            <a:r>
              <a:rPr lang="es-ES" b="1">
                <a:solidFill>
                  <a:schemeClr val="tx1"/>
                </a:solidFill>
                <a:latin typeface="+mn-lt"/>
              </a:rPr>
              <a:t>bovina, cereals i vinya</a:t>
            </a:r>
            <a:r>
              <a:rPr lang="es-ES">
                <a:solidFill>
                  <a:schemeClr val="tx1"/>
                </a:solidFill>
                <a:latin typeface="+mn-lt"/>
              </a:rPr>
              <a:t> (cantàbria i interior).</a:t>
            </a:r>
          </a:p>
        </p:txBody>
      </p:sp>
    </p:spTree>
    <p:extLst>
      <p:ext uri="{BB962C8B-B14F-4D97-AF65-F5344CB8AC3E}">
        <p14:creationId xmlns:p14="http://schemas.microsoft.com/office/powerpoint/2010/main" val="315485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</a:rPr>
              <a:t>14</a:t>
            </a:fld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7590825-E5AF-45DB-A645-31E0FD71D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43411"/>
              </p:ext>
            </p:extLst>
          </p:nvPr>
        </p:nvGraphicFramePr>
        <p:xfrm>
          <a:off x="162790" y="26670"/>
          <a:ext cx="8818419" cy="5090160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2939473">
                  <a:extLst>
                    <a:ext uri="{9D8B030D-6E8A-4147-A177-3AD203B41FA5}">
                      <a16:colId xmlns:a16="http://schemas.microsoft.com/office/drawing/2014/main" val="447558936"/>
                    </a:ext>
                  </a:extLst>
                </a:gridCol>
                <a:gridCol w="2207490">
                  <a:extLst>
                    <a:ext uri="{9D8B030D-6E8A-4147-A177-3AD203B41FA5}">
                      <a16:colId xmlns:a16="http://schemas.microsoft.com/office/drawing/2014/main" val="4028877881"/>
                    </a:ext>
                  </a:extLst>
                </a:gridCol>
                <a:gridCol w="3671456">
                  <a:extLst>
                    <a:ext uri="{9D8B030D-6E8A-4147-A177-3AD203B41FA5}">
                      <a16:colId xmlns:a16="http://schemas.microsoft.com/office/drawing/2014/main" val="1439727173"/>
                    </a:ext>
                  </a:extLst>
                </a:gridCol>
              </a:tblGrid>
              <a:tr h="187614"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L’AGRICULTURA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LA RAMADERIA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LA PESCA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544685"/>
                  </a:ext>
                </a:extLst>
              </a:tr>
              <a:tr h="201612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Papel </a:t>
                      </a:r>
                      <a:r>
                        <a:rPr lang="es-ES" b="1">
                          <a:latin typeface="+mn-lt"/>
                        </a:rPr>
                        <a:t>fonamental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2º País de la UE amb </a:t>
                      </a:r>
                      <a:r>
                        <a:rPr lang="es-ES" b="1">
                          <a:latin typeface="+mn-lt"/>
                        </a:rPr>
                        <a:t>major % de territoris</a:t>
                      </a:r>
                      <a:r>
                        <a:rPr lang="es-ES" b="0">
                          <a:latin typeface="+mn-lt"/>
                        </a:rPr>
                        <a:t> </a:t>
                      </a:r>
                      <a:r>
                        <a:rPr lang="es-ES" b="1">
                          <a:latin typeface="+mn-lt"/>
                        </a:rPr>
                        <a:t>agrícoles</a:t>
                      </a:r>
                      <a:r>
                        <a:rPr lang="es-ES" b="0">
                          <a:latin typeface="+mn-lt"/>
                        </a:rPr>
                        <a:t> (1ºFrança):</a:t>
                      </a: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1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1">
                        <a:latin typeface="+mn-lt"/>
                      </a:endParaRP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>
                          <a:latin typeface="+mn-lt"/>
                        </a:rPr>
                        <a:t>Policultura:</a:t>
                      </a:r>
                      <a:endParaRPr lang="es-ES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0" lv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>
                          <a:latin typeface="+mn-lt"/>
                        </a:rPr>
                        <a:t>Exportacions </a:t>
                      </a:r>
                      <a:r>
                        <a:rPr lang="es-ES" b="0">
                          <a:latin typeface="+mn-lt"/>
                        </a:rPr>
                        <a:t>a</a:t>
                      </a:r>
                      <a:r>
                        <a:rPr lang="es-ES" b="1">
                          <a:latin typeface="+mn-lt"/>
                        </a:rPr>
                        <a:t> països UE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Sector </a:t>
                      </a:r>
                      <a:r>
                        <a:rPr lang="es-ES" b="1">
                          <a:latin typeface="+mn-lt"/>
                        </a:rPr>
                        <a:t>important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Ganaderia </a:t>
                      </a:r>
                      <a:r>
                        <a:rPr lang="es-ES" b="1">
                          <a:latin typeface="+mn-lt"/>
                        </a:rPr>
                        <a:t>intensiva i estabulada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Destaca: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Gran </a:t>
                      </a:r>
                      <a:r>
                        <a:rPr lang="es-ES" b="1">
                          <a:latin typeface="+mn-lt"/>
                        </a:rPr>
                        <a:t>potència pesquera al món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UE va suponer: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latin typeface="+mn-lt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1º de la UE </a:t>
                      </a:r>
                      <a:r>
                        <a:rPr lang="es-ES"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b="1">
                          <a:latin typeface="+mn-lt"/>
                          <a:sym typeface="Wingdings" panose="05000000000000000000" pitchFamily="2" charset="2"/>
                        </a:rPr>
                        <a:t>flota</a:t>
                      </a: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3º de la UE  </a:t>
                      </a:r>
                      <a:r>
                        <a:rPr lang="es-ES" b="1">
                          <a:latin typeface="+mn-lt"/>
                          <a:sym typeface="Wingdings" panose="05000000000000000000" pitchFamily="2" charset="2"/>
                        </a:rPr>
                        <a:t>nº de captures.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>
                          <a:latin typeface="+mn-lt"/>
                          <a:sym typeface="Wingdings" panose="05000000000000000000" pitchFamily="2" charset="2"/>
                        </a:rPr>
                        <a:t>PROBLEMES: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 perd importància</a:t>
                      </a:r>
                      <a:endParaRPr lang="es-ES" b="1" u="sng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Descens </a:t>
                      </a:r>
                      <a:r>
                        <a:rPr lang="es-ES" b="1" u="none">
                          <a:latin typeface="+mn-lt"/>
                        </a:rPr>
                        <a:t>població ocupada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Població </a:t>
                      </a:r>
                      <a:r>
                        <a:rPr lang="es-ES" b="1" u="none">
                          <a:latin typeface="+mn-lt"/>
                        </a:rPr>
                        <a:t>envellida</a:t>
                      </a:r>
                      <a:r>
                        <a:rPr lang="es-ES" b="0" u="none">
                          <a:latin typeface="+mn-lt"/>
                        </a:rPr>
                        <a:t> (SACRIFICAT).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Menys </a:t>
                      </a:r>
                      <a:r>
                        <a:rPr lang="es-ES" b="1" u="none">
                          <a:latin typeface="+mn-lt"/>
                        </a:rPr>
                        <a:t>PIB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Necessitat de </a:t>
                      </a:r>
                      <a:r>
                        <a:rPr lang="es-ES" b="1" u="none">
                          <a:latin typeface="+mn-lt"/>
                        </a:rPr>
                        <a:t>modernització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>
                          <a:latin typeface="+mn-lt"/>
                        </a:rPr>
                        <a:t>CARACTERÍSTIQUES: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Transformació de la </a:t>
                      </a:r>
                      <a:r>
                        <a:rPr lang="es-ES" b="1" u="none">
                          <a:latin typeface="+mn-lt"/>
                        </a:rPr>
                        <a:t>flota</a:t>
                      </a:r>
                      <a:r>
                        <a:rPr lang="es-ES" b="0" u="none">
                          <a:latin typeface="+mn-lt"/>
                        </a:rPr>
                        <a:t> 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 aportacions de la UE.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Pesca 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artesanal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 i 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tecnificada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Captures: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 u="none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 u="none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 u="none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 u="none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Caladers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 nacionals i internacionals.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Aqüicultura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 ecològica i rentable.</a:t>
                      </a:r>
                      <a:endParaRPr lang="es-ES" b="1" u="none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995133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B5C286DB-7782-4701-AD57-6F5315B7A410}"/>
              </a:ext>
            </a:extLst>
          </p:cNvPr>
          <p:cNvSpPr txBox="1"/>
          <p:nvPr/>
        </p:nvSpPr>
        <p:spPr>
          <a:xfrm>
            <a:off x="502227" y="983813"/>
            <a:ext cx="2497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80% 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cultius </a:t>
            </a: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secà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20%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cultius </a:t>
            </a: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regadiu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(MEDITERRANI bon clima, poca pluja o torrencials)</a:t>
            </a:r>
            <a:endParaRPr lang="es-ES" b="1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6DC34E2-C6C4-4BC6-B8EB-B1654864880C}"/>
              </a:ext>
            </a:extLst>
          </p:cNvPr>
          <p:cNvSpPr txBox="1"/>
          <p:nvPr/>
        </p:nvSpPr>
        <p:spPr>
          <a:xfrm>
            <a:off x="502227" y="2040487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hortofrutícoles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vinya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oliva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cereal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B0F5E1D-A84E-4627-9A1E-2942E9762557}"/>
              </a:ext>
            </a:extLst>
          </p:cNvPr>
          <p:cNvSpPr txBox="1"/>
          <p:nvPr/>
        </p:nvSpPr>
        <p:spPr>
          <a:xfrm>
            <a:off x="3418609" y="1170849"/>
            <a:ext cx="19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Ganat porcí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(Catalunya/Aragó)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Ganat boví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(Castella i Leó, Galícia, Extremadura)</a:t>
            </a:r>
            <a:endParaRPr lang="es-ES" b="1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BA12C8-BBD7-427D-A64B-2735C6D13C62}"/>
              </a:ext>
            </a:extLst>
          </p:cNvPr>
          <p:cNvSpPr txBox="1"/>
          <p:nvPr/>
        </p:nvSpPr>
        <p:spPr>
          <a:xfrm>
            <a:off x="5649191" y="735357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automatització 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sector.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pèrdua de </a:t>
            </a: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treball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.</a:t>
            </a:r>
            <a:endParaRPr lang="es-ES" b="1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BC924DA-3F88-4C91-B5E0-BBC848AD2224}"/>
              </a:ext>
            </a:extLst>
          </p:cNvPr>
          <p:cNvSpPr txBox="1"/>
          <p:nvPr/>
        </p:nvSpPr>
        <p:spPr>
          <a:xfrm>
            <a:off x="5649190" y="3714084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peixos: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merluza, anchoas, atún...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moluscos: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mejillón, almejas...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crustacis: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gambas, nécoras...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b="1">
                <a:solidFill>
                  <a:schemeClr val="tx2">
                    <a:lumMod val="10000"/>
                  </a:schemeClr>
                </a:solidFill>
                <a:latin typeface="+mn-lt"/>
              </a:rPr>
              <a:t>cefalòpods:</a:t>
            </a: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 polps, calamars...</a:t>
            </a:r>
            <a:endParaRPr lang="es-ES" b="1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13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4ABA4E-0E7D-4050-A081-C2D0E8AA0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24D8F80-EBBC-4B8A-A1D2-327873CD4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5859"/>
              </p:ext>
            </p:extLst>
          </p:nvPr>
        </p:nvGraphicFramePr>
        <p:xfrm>
          <a:off x="173182" y="144894"/>
          <a:ext cx="8818419" cy="3748233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2939473">
                  <a:extLst>
                    <a:ext uri="{9D8B030D-6E8A-4147-A177-3AD203B41FA5}">
                      <a16:colId xmlns:a16="http://schemas.microsoft.com/office/drawing/2014/main" val="3620961840"/>
                    </a:ext>
                  </a:extLst>
                </a:gridCol>
                <a:gridCol w="3274290">
                  <a:extLst>
                    <a:ext uri="{9D8B030D-6E8A-4147-A177-3AD203B41FA5}">
                      <a16:colId xmlns:a16="http://schemas.microsoft.com/office/drawing/2014/main" val="1045816246"/>
                    </a:ext>
                  </a:extLst>
                </a:gridCol>
                <a:gridCol w="2604656">
                  <a:extLst>
                    <a:ext uri="{9D8B030D-6E8A-4147-A177-3AD203B41FA5}">
                      <a16:colId xmlns:a16="http://schemas.microsoft.com/office/drawing/2014/main" val="339480555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ELS PAISATGES AGRARIS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02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PAISATGE ATLÀNTIC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PAISATGE MEDITERRANI I INTERIOR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PAISATGE CANARI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883527"/>
                  </a:ext>
                </a:extLst>
              </a:tr>
              <a:tr h="313863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Relleu </a:t>
                      </a:r>
                      <a:r>
                        <a:rPr lang="es-ES" b="1">
                          <a:latin typeface="+mn-lt"/>
                        </a:rPr>
                        <a:t>muntanyós</a:t>
                      </a:r>
                      <a:r>
                        <a:rPr lang="es-ES" b="0">
                          <a:latin typeface="+mn-lt"/>
                        </a:rPr>
                        <a:t> i </a:t>
                      </a:r>
                      <a:r>
                        <a:rPr lang="es-ES" b="1">
                          <a:latin typeface="+mn-lt"/>
                        </a:rPr>
                        <a:t>clima húmedo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Ganaderia </a:t>
                      </a:r>
                      <a:r>
                        <a:rPr lang="es-ES" b="1">
                          <a:latin typeface="+mn-lt"/>
                        </a:rPr>
                        <a:t>bovina</a:t>
                      </a:r>
                      <a:r>
                        <a:rPr lang="es-ES" b="0">
                          <a:latin typeface="+mn-lt"/>
                        </a:rPr>
                        <a:t> </a:t>
                      </a:r>
                      <a:r>
                        <a:rPr lang="es-ES" b="0">
                          <a:solidFill>
                            <a:schemeClr val="accent1"/>
                          </a:solidFill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 llet.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Menudes explotacions </a:t>
                      </a:r>
                      <a:r>
                        <a:rPr lang="es-ES" b="1">
                          <a:latin typeface="+mn-lt"/>
                          <a:sym typeface="Wingdings" panose="05000000000000000000" pitchFamily="2" charset="2"/>
                        </a:rPr>
                        <a:t>agrícoles</a:t>
                      </a: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>
                          <a:latin typeface="+mn-lt"/>
                          <a:sym typeface="Wingdings" panose="05000000000000000000" pitchFamily="2" charset="2"/>
                        </a:rPr>
                        <a:t>Hàbitat</a:t>
                      </a:r>
                      <a:r>
                        <a:rPr lang="es-ES" b="0">
                          <a:latin typeface="+mn-lt"/>
                          <a:sym typeface="Wingdings" panose="05000000000000000000" pitchFamily="2" charset="2"/>
                        </a:rPr>
                        <a:t> en aldees.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>
                          <a:latin typeface="+mn-lt"/>
                        </a:rPr>
                        <a:t>INTERIOR: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Cultius </a:t>
                      </a:r>
                      <a:r>
                        <a:rPr lang="es-ES" b="1" u="none">
                          <a:latin typeface="+mn-lt"/>
                        </a:rPr>
                        <a:t>secans</a:t>
                      </a:r>
                      <a:r>
                        <a:rPr lang="es-ES" b="0" u="none">
                          <a:latin typeface="+mn-lt"/>
                        </a:rPr>
                        <a:t> 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cada vegada +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regadiu</a:t>
                      </a:r>
                      <a:endParaRPr lang="es-ES" b="0" u="none"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Ganaderia 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ovina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 cada vegada +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estabulada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OESTE amb </a:t>
                      </a:r>
                      <a:r>
                        <a:rPr lang="es-ES" b="1" u="none">
                          <a:latin typeface="+mn-lt"/>
                          <a:sym typeface="Wingdings" panose="05000000000000000000" pitchFamily="2" charset="2"/>
                        </a:rPr>
                        <a:t>deheses</a:t>
                      </a:r>
                      <a:r>
                        <a:rPr lang="es-ES" b="0" u="none">
                          <a:latin typeface="+mn-lt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>
                          <a:latin typeface="+mn-lt"/>
                          <a:sym typeface="Wingdings" panose="05000000000000000000" pitchFamily="2" charset="2"/>
                        </a:rPr>
                        <a:t>COSTES: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Cultius </a:t>
                      </a:r>
                      <a:r>
                        <a:rPr lang="es-ES" b="1" u="none">
                          <a:latin typeface="+mn-lt"/>
                        </a:rPr>
                        <a:t>regadiu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Cultius </a:t>
                      </a:r>
                      <a:r>
                        <a:rPr lang="es-ES" b="1" u="none">
                          <a:latin typeface="+mn-lt"/>
                        </a:rPr>
                        <a:t>hortofrutícoles</a:t>
                      </a:r>
                      <a:r>
                        <a:rPr lang="es-ES" b="0" u="none">
                          <a:latin typeface="+mn-lt"/>
                        </a:rPr>
                        <a:t> (València i Múrcia).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Cultius en </a:t>
                      </a:r>
                      <a:r>
                        <a:rPr lang="es-ES" b="1" u="none">
                          <a:latin typeface="+mn-lt"/>
                        </a:rPr>
                        <a:t>hivernacles</a:t>
                      </a:r>
                      <a:r>
                        <a:rPr lang="es-ES" b="0" u="none">
                          <a:latin typeface="+mn-lt"/>
                        </a:rPr>
                        <a:t> (Almeria).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Cultius </a:t>
                      </a:r>
                      <a:r>
                        <a:rPr lang="es-ES" b="1" u="none">
                          <a:latin typeface="+mn-lt"/>
                        </a:rPr>
                        <a:t>tropicals</a:t>
                      </a:r>
                      <a:r>
                        <a:rPr lang="es-ES" b="0" u="none">
                          <a:latin typeface="+mn-lt"/>
                        </a:rPr>
                        <a:t> (Granada).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latin typeface="+mn-lt"/>
                        </a:rPr>
                        <a:t>Terres </a:t>
                      </a:r>
                      <a:r>
                        <a:rPr lang="es-ES" b="1" u="none">
                          <a:latin typeface="+mn-lt"/>
                        </a:rPr>
                        <a:t>competents turístiques:</a:t>
                      </a:r>
                      <a:endParaRPr lang="es-ES" b="0" u="none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>
                          <a:latin typeface="+mn-lt"/>
                        </a:rPr>
                        <a:t>Cultius en </a:t>
                      </a:r>
                      <a:r>
                        <a:rPr lang="es-ES" b="1">
                          <a:latin typeface="+mn-lt"/>
                        </a:rPr>
                        <a:t>terrasses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Producció </a:t>
                      </a:r>
                      <a:r>
                        <a:rPr lang="es-ES" b="1">
                          <a:latin typeface="+mn-lt"/>
                        </a:rPr>
                        <a:t>exportació: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1">
                        <a:latin typeface="+mn-lt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1">
                        <a:latin typeface="+mn-lt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0">
                        <a:latin typeface="+mn-lt"/>
                      </a:endParaRP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latin typeface="+mn-lt"/>
                        </a:rPr>
                        <a:t>Ganaderia </a:t>
                      </a:r>
                      <a:r>
                        <a:rPr lang="es-ES" b="1">
                          <a:latin typeface="+mn-lt"/>
                        </a:rPr>
                        <a:t>caprina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  <a:endParaRPr lang="es-ES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79173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2EE2C6A-A2E1-46A0-AABA-DE43B1957BCA}"/>
              </a:ext>
            </a:extLst>
          </p:cNvPr>
          <p:cNvSpPr txBox="1"/>
          <p:nvPr/>
        </p:nvSpPr>
        <p:spPr>
          <a:xfrm>
            <a:off x="3307773" y="3311376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turistes per hotels.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agricultors per camps.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603857-B463-41E1-BA7B-05356F6B47DD}"/>
              </a:ext>
            </a:extLst>
          </p:cNvPr>
          <p:cNvSpPr txBox="1"/>
          <p:nvPr/>
        </p:nvSpPr>
        <p:spPr>
          <a:xfrm>
            <a:off x="6685986" y="1184703"/>
            <a:ext cx="1042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plàtan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tomaca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2">
                    <a:lumMod val="10000"/>
                  </a:schemeClr>
                </a:solidFill>
                <a:latin typeface="+mn-lt"/>
              </a:rPr>
              <a:t>creïlla</a:t>
            </a:r>
          </a:p>
        </p:txBody>
      </p:sp>
    </p:spTree>
    <p:extLst>
      <p:ext uri="{BB962C8B-B14F-4D97-AF65-F5344CB8AC3E}">
        <p14:creationId xmlns:p14="http://schemas.microsoft.com/office/powerpoint/2010/main" val="401824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50" y="100726"/>
            <a:ext cx="6996600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preguntes</a:t>
            </a:r>
            <a:endParaRPr sz="2400"/>
          </a:p>
        </p:txBody>
      </p:sp>
      <p:sp>
        <p:nvSpPr>
          <p:cNvPr id="471" name="Google Shape;471;p14"/>
          <p:cNvSpPr txBox="1"/>
          <p:nvPr/>
        </p:nvSpPr>
        <p:spPr>
          <a:xfrm>
            <a:off x="494935" y="491836"/>
            <a:ext cx="810223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Què són els sectors econòmics? Quins són?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Importància de totes les activitats del sector primari. Què tenen en comú?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Conseqüències de la desparició dels boscos. Què podem fer per solucionar-lo? Quins són els motius?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Quins són els animals freqüents en cada tipus de ramaderia?</a:t>
            </a:r>
            <a:endParaRPr sz="120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62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50" y="100726"/>
            <a:ext cx="6996600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SECTORS ECONÒMICS</a:t>
            </a:r>
            <a:endParaRPr sz="2400"/>
          </a:p>
        </p:txBody>
      </p:sp>
      <p:sp>
        <p:nvSpPr>
          <p:cNvPr id="472" name="Google Shape;472;p14"/>
          <p:cNvSpPr txBox="1"/>
          <p:nvPr/>
        </p:nvSpPr>
        <p:spPr>
          <a:xfrm>
            <a:off x="501792" y="348235"/>
            <a:ext cx="7048500" cy="116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L’ésser humà té unes necessitats que poden ser: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SOCIALS I POLÍTIQUES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organització política.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ECONÒMIQUES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organització de la societat en tres grans </a:t>
            </a:r>
            <a:r>
              <a:rPr lang="es-ES" b="1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SECTORS:</a:t>
            </a:r>
            <a:endParaRPr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8CEFF7B-992C-4448-A8ED-308F235BD225}"/>
              </a:ext>
            </a:extLst>
          </p:cNvPr>
          <p:cNvCxnSpPr/>
          <p:nvPr/>
        </p:nvCxnSpPr>
        <p:spPr>
          <a:xfrm>
            <a:off x="2653145" y="1011382"/>
            <a:ext cx="311728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0977976-7FD7-4B86-8627-C1C12D539509}"/>
              </a:ext>
            </a:extLst>
          </p:cNvPr>
          <p:cNvCxnSpPr/>
          <p:nvPr/>
        </p:nvCxnSpPr>
        <p:spPr>
          <a:xfrm>
            <a:off x="2071254" y="1350818"/>
            <a:ext cx="325582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F16EB6B-6668-4229-9D3A-D5DBAA74D177}"/>
              </a:ext>
            </a:extLst>
          </p:cNvPr>
          <p:cNvSpPr/>
          <p:nvPr/>
        </p:nvSpPr>
        <p:spPr>
          <a:xfrm>
            <a:off x="1302382" y="1849582"/>
            <a:ext cx="1073727" cy="318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PRIMARI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02C909-EE69-41F3-85E3-279AFAF3ECEF}"/>
              </a:ext>
            </a:extLst>
          </p:cNvPr>
          <p:cNvSpPr/>
          <p:nvPr/>
        </p:nvSpPr>
        <p:spPr>
          <a:xfrm>
            <a:off x="3881031" y="1842655"/>
            <a:ext cx="1330037" cy="318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SECUNDARI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8AD9689-E6D0-4129-9658-F9A92FB3395C}"/>
              </a:ext>
            </a:extLst>
          </p:cNvPr>
          <p:cNvSpPr/>
          <p:nvPr/>
        </p:nvSpPr>
        <p:spPr>
          <a:xfrm>
            <a:off x="6715990" y="1842655"/>
            <a:ext cx="1073727" cy="318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TERCIARI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5B9F22D-F9B0-40CC-904D-0FCB9C5E3808}"/>
              </a:ext>
            </a:extLst>
          </p:cNvPr>
          <p:cNvCxnSpPr>
            <a:cxnSpLocks/>
          </p:cNvCxnSpPr>
          <p:nvPr/>
        </p:nvCxnSpPr>
        <p:spPr>
          <a:xfrm>
            <a:off x="1839245" y="1565564"/>
            <a:ext cx="5413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033C62-B0E9-40AB-9758-118E0195CB27}"/>
              </a:ext>
            </a:extLst>
          </p:cNvPr>
          <p:cNvCxnSpPr>
            <a:cxnSpLocks/>
          </p:cNvCxnSpPr>
          <p:nvPr/>
        </p:nvCxnSpPr>
        <p:spPr>
          <a:xfrm>
            <a:off x="5735782" y="1427018"/>
            <a:ext cx="0" cy="13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6B15E5A-4CFA-4CDA-BB26-7A2C889D4FB2}"/>
              </a:ext>
            </a:extLst>
          </p:cNvPr>
          <p:cNvCxnSpPr>
            <a:endCxn id="6" idx="0"/>
          </p:cNvCxnSpPr>
          <p:nvPr/>
        </p:nvCxnSpPr>
        <p:spPr>
          <a:xfrm>
            <a:off x="1839245" y="1565564"/>
            <a:ext cx="1" cy="284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901DCF6-4312-417A-B19E-D4CEC941417B}"/>
              </a:ext>
            </a:extLst>
          </p:cNvPr>
          <p:cNvCxnSpPr>
            <a:endCxn id="12" idx="0"/>
          </p:cNvCxnSpPr>
          <p:nvPr/>
        </p:nvCxnSpPr>
        <p:spPr>
          <a:xfrm>
            <a:off x="4546049" y="1565564"/>
            <a:ext cx="1" cy="277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921B263-8462-4FF2-B733-3CF526D9EF8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252853" y="1551709"/>
            <a:ext cx="1" cy="290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F2E7EC1-F70B-4B80-8A5C-BDD65C8A7BED}"/>
              </a:ext>
            </a:extLst>
          </p:cNvPr>
          <p:cNvSpPr/>
          <p:nvPr/>
        </p:nvSpPr>
        <p:spPr>
          <a:xfrm>
            <a:off x="1302382" y="2168236"/>
            <a:ext cx="1073724" cy="949037"/>
          </a:xfrm>
          <a:prstGeom prst="rect">
            <a:avLst/>
          </a:prstGeom>
          <a:solidFill>
            <a:srgbClr val="65E5FF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Agricultura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Ramaderia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Pesca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Silvicultura</a:t>
            </a:r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0428C175-B873-464D-8661-8706B2F8E403}"/>
              </a:ext>
            </a:extLst>
          </p:cNvPr>
          <p:cNvSpPr/>
          <p:nvPr/>
        </p:nvSpPr>
        <p:spPr>
          <a:xfrm rot="5400000">
            <a:off x="1801142" y="2618513"/>
            <a:ext cx="76203" cy="10737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C9A3A1-F675-4B6E-8191-170D0E1A352D}"/>
              </a:ext>
            </a:extLst>
          </p:cNvPr>
          <p:cNvSpPr txBox="1"/>
          <p:nvPr/>
        </p:nvSpPr>
        <p:spPr>
          <a:xfrm>
            <a:off x="988782" y="3174317"/>
            <a:ext cx="182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latin typeface="+mn-lt"/>
              </a:rPr>
              <a:t>obtenció i producció d’aliments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0ED79E6-8DD6-4506-9DFB-E81AEBD50274}"/>
              </a:ext>
            </a:extLst>
          </p:cNvPr>
          <p:cNvSpPr/>
          <p:nvPr/>
        </p:nvSpPr>
        <p:spPr>
          <a:xfrm>
            <a:off x="3788388" y="2161309"/>
            <a:ext cx="1515318" cy="949037"/>
          </a:xfrm>
          <a:prstGeom prst="rect">
            <a:avLst/>
          </a:prstGeom>
          <a:solidFill>
            <a:srgbClr val="65E5FF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Mineria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Construcció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Creació d’energia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Industria</a:t>
            </a:r>
          </a:p>
        </p:txBody>
      </p: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915B1188-158F-435C-B60A-8C036615E465}"/>
              </a:ext>
            </a:extLst>
          </p:cNvPr>
          <p:cNvSpPr/>
          <p:nvPr/>
        </p:nvSpPr>
        <p:spPr>
          <a:xfrm rot="5400000">
            <a:off x="4504525" y="2394204"/>
            <a:ext cx="83034" cy="15153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CF50A38-92B0-427B-AB12-EF4632C52DAB}"/>
              </a:ext>
            </a:extLst>
          </p:cNvPr>
          <p:cNvSpPr txBox="1"/>
          <p:nvPr/>
        </p:nvSpPr>
        <p:spPr>
          <a:xfrm>
            <a:off x="3734678" y="3151862"/>
            <a:ext cx="167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latin typeface="+mn-lt"/>
              </a:rPr>
              <a:t>extracció i elaboració de matèries primeres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8386912-B0EB-469D-8E52-597E15045C38}"/>
              </a:ext>
            </a:extLst>
          </p:cNvPr>
          <p:cNvSpPr/>
          <p:nvPr/>
        </p:nvSpPr>
        <p:spPr>
          <a:xfrm>
            <a:off x="6647404" y="2175166"/>
            <a:ext cx="1210897" cy="1101389"/>
          </a:xfrm>
          <a:prstGeom prst="rect">
            <a:avLst/>
          </a:prstGeom>
          <a:solidFill>
            <a:srgbClr val="65E5FF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Serveis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Innovació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Comunicació</a:t>
            </a:r>
          </a:p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(Investigació</a:t>
            </a:r>
            <a:r>
              <a:rPr lang="es-ES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7536951-1C82-4B8E-8867-3D32AFE6BF05}"/>
              </a:ext>
            </a:extLst>
          </p:cNvPr>
          <p:cNvSpPr/>
          <p:nvPr/>
        </p:nvSpPr>
        <p:spPr>
          <a:xfrm>
            <a:off x="6633131" y="3036446"/>
            <a:ext cx="12394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bg2">
                    <a:lumMod val="50000"/>
                  </a:schemeClr>
                </a:solidFill>
                <a:latin typeface="+mn-lt"/>
              </a:rPr>
              <a:t>Quaternari/terciari alt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3EAA8EA-3296-46C9-BA73-A6481C3CD8D4}"/>
              </a:ext>
            </a:extLst>
          </p:cNvPr>
          <p:cNvSpPr txBox="1"/>
          <p:nvPr/>
        </p:nvSpPr>
        <p:spPr>
          <a:xfrm>
            <a:off x="6422667" y="3290412"/>
            <a:ext cx="167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latin typeface="+mn-lt"/>
              </a:rPr>
              <a:t>no elaboren productes, donen serveis</a:t>
            </a:r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24558ACF-198F-41F9-B0A3-9209426D4A9A}"/>
              </a:ext>
            </a:extLst>
          </p:cNvPr>
          <p:cNvSpPr/>
          <p:nvPr/>
        </p:nvSpPr>
        <p:spPr>
          <a:xfrm rot="5400000">
            <a:off x="7237130" y="2707824"/>
            <a:ext cx="45719" cy="12108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42456" y="169997"/>
            <a:ext cx="7801894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400"/>
              <a:t>L’AGRICULTURA</a:t>
            </a:r>
            <a:endParaRPr sz="2400"/>
          </a:p>
        </p:txBody>
      </p:sp>
      <p:sp>
        <p:nvSpPr>
          <p:cNvPr id="472" name="Google Shape;472;p14"/>
          <p:cNvSpPr txBox="1"/>
          <p:nvPr/>
        </p:nvSpPr>
        <p:spPr>
          <a:xfrm>
            <a:off x="294410" y="1054200"/>
            <a:ext cx="8403216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38% 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la superfície del planeta són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terres dedicades a l’agricultura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A358C5-BE4D-4EC7-ACD5-A7CD80BBA78C}"/>
              </a:ext>
            </a:extLst>
          </p:cNvPr>
          <p:cNvSpPr/>
          <p:nvPr/>
        </p:nvSpPr>
        <p:spPr>
          <a:xfrm>
            <a:off x="294410" y="661272"/>
            <a:ext cx="8555180" cy="4950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Conjunt d’activitats econòmiques i tècniques relacionades amb el tractament del sòl i el conreu de la terra per a la producció d’aliments.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43CD8B-2B2A-4C43-9BF7-E61825E36F2C}"/>
              </a:ext>
            </a:extLst>
          </p:cNvPr>
          <p:cNvSpPr txBox="1"/>
          <p:nvPr/>
        </p:nvSpPr>
        <p:spPr>
          <a:xfrm>
            <a:off x="294410" y="1552604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CARACTERÍSTIQUES DE L’AGRICULTURA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A8B094-42E9-49AA-976D-D9F935AD567D}"/>
              </a:ext>
            </a:extLst>
          </p:cNvPr>
          <p:cNvCxnSpPr>
            <a:stCxn id="4" idx="3"/>
          </p:cNvCxnSpPr>
          <p:nvPr/>
        </p:nvCxnSpPr>
        <p:spPr>
          <a:xfrm>
            <a:off x="3776453" y="1721881"/>
            <a:ext cx="5159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AB50B5-C262-4AD7-A356-2F1FB3F59153}"/>
              </a:ext>
            </a:extLst>
          </p:cNvPr>
          <p:cNvSpPr txBox="1"/>
          <p:nvPr/>
        </p:nvSpPr>
        <p:spPr>
          <a:xfrm>
            <a:off x="554183" y="2161272"/>
            <a:ext cx="7723909" cy="222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  <a:latin typeface="+mn-lt"/>
              </a:rPr>
              <a:t>Condicions naturals,</a:t>
            </a:r>
            <a:r>
              <a:rPr lang="es-ES">
                <a:solidFill>
                  <a:schemeClr val="tx1"/>
                </a:solidFill>
                <a:latin typeface="+mn-lt"/>
              </a:rPr>
              <a:t> diferents segons el conreu:</a:t>
            </a:r>
          </a:p>
          <a:p>
            <a:pPr marL="285750" indent="-285750">
              <a:lnSpc>
                <a:spcPts val="21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b="1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00"/>
              </a:lnSpc>
              <a:buClr>
                <a:schemeClr val="accent1"/>
              </a:buClr>
            </a:pPr>
            <a:endParaRPr lang="es-ES" b="1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00"/>
              </a:lnSpc>
              <a:buClr>
                <a:schemeClr val="accent1"/>
              </a:buClr>
            </a:pPr>
            <a:endParaRPr lang="es-ES" b="1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ts val="21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/>
                </a:solidFill>
                <a:latin typeface="+mn-lt"/>
              </a:rPr>
              <a:t>La </a:t>
            </a:r>
            <a:r>
              <a:rPr lang="es-ES" b="1">
                <a:solidFill>
                  <a:schemeClr val="tx1"/>
                </a:solidFill>
                <a:latin typeface="+mn-lt"/>
              </a:rPr>
              <a:t>quantitat de terrenys agrícoles</a:t>
            </a:r>
            <a:r>
              <a:rPr lang="es-ES">
                <a:solidFill>
                  <a:schemeClr val="tx1"/>
                </a:solidFill>
                <a:latin typeface="+mn-lt"/>
              </a:rPr>
              <a:t> depenen de la </a:t>
            </a:r>
            <a:r>
              <a:rPr lang="es-ES" b="1">
                <a:solidFill>
                  <a:schemeClr val="tx1"/>
                </a:solidFill>
                <a:latin typeface="+mn-lt"/>
              </a:rPr>
              <a:t>població mundial</a:t>
            </a:r>
            <a:r>
              <a:rPr lang="es-ES">
                <a:solidFill>
                  <a:schemeClr val="tx1"/>
                </a:solidFill>
                <a:latin typeface="+mn-lt"/>
              </a:rPr>
              <a:t>,</a:t>
            </a:r>
            <a:r>
              <a:rPr lang="es-ES" b="1">
                <a:solidFill>
                  <a:schemeClr val="tx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ja que requereix aliments.</a:t>
            </a:r>
          </a:p>
          <a:p>
            <a:pPr marL="285750" indent="-285750">
              <a:lnSpc>
                <a:spcPts val="21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/>
                </a:solidFill>
                <a:latin typeface="+mn-lt"/>
              </a:rPr>
              <a:t>Les </a:t>
            </a:r>
            <a:r>
              <a:rPr lang="es-ES" b="1">
                <a:solidFill>
                  <a:schemeClr val="tx1"/>
                </a:solidFill>
                <a:latin typeface="+mn-lt"/>
              </a:rPr>
              <a:t>polítiques agràries</a:t>
            </a:r>
            <a:r>
              <a:rPr lang="es-ES">
                <a:solidFill>
                  <a:schemeClr val="tx1"/>
                </a:solidFill>
                <a:latin typeface="+mn-lt"/>
              </a:rPr>
              <a:t> són establides per </a:t>
            </a:r>
            <a:r>
              <a:rPr lang="es-ES" u="sng">
                <a:solidFill>
                  <a:schemeClr val="tx1"/>
                </a:solidFill>
                <a:latin typeface="+mn-lt"/>
              </a:rPr>
              <a:t>governs i organitzacions supranacionals</a:t>
            </a:r>
            <a:r>
              <a:rPr lang="es-ES">
                <a:solidFill>
                  <a:schemeClr val="tx1"/>
                </a:solidFill>
                <a:latin typeface="+mn-lt"/>
              </a:rPr>
              <a:t>, que:</a:t>
            </a:r>
          </a:p>
          <a:p>
            <a:pPr>
              <a:lnSpc>
                <a:spcPts val="2100"/>
              </a:lnSpc>
              <a:buClr>
                <a:schemeClr val="accent1"/>
              </a:buClr>
            </a:pPr>
            <a:r>
              <a:rPr lang="es-ES">
                <a:solidFill>
                  <a:schemeClr val="tx1"/>
                </a:solidFill>
                <a:latin typeface="+mn-lt"/>
              </a:rPr>
              <a:t>          </a:t>
            </a:r>
            <a:r>
              <a:rPr lang="es-ES">
                <a:solidFill>
                  <a:schemeClr val="accent1"/>
                </a:solidFill>
                <a:latin typeface="+mn-lt"/>
              </a:rPr>
              <a:t>- </a:t>
            </a:r>
            <a:r>
              <a:rPr lang="es-ES">
                <a:solidFill>
                  <a:schemeClr val="tx1"/>
                </a:solidFill>
                <a:latin typeface="+mn-lt"/>
              </a:rPr>
              <a:t>apliquen </a:t>
            </a:r>
            <a:r>
              <a:rPr lang="es-ES" b="1">
                <a:solidFill>
                  <a:schemeClr val="tx1"/>
                </a:solidFill>
                <a:latin typeface="+mn-lt"/>
              </a:rPr>
              <a:t>plans de millora</a:t>
            </a:r>
            <a:r>
              <a:rPr lang="es-ES">
                <a:solidFill>
                  <a:schemeClr val="tx1"/>
                </a:solidFill>
                <a:latin typeface="+mn-lt"/>
              </a:rPr>
              <a:t> </a:t>
            </a:r>
            <a:r>
              <a:rPr lang="es-ES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desenvolupament agrícola</a:t>
            </a:r>
            <a:endParaRPr lang="es-ES">
              <a:solidFill>
                <a:schemeClr val="tx1"/>
              </a:solidFill>
              <a:latin typeface="+mn-lt"/>
            </a:endParaRPr>
          </a:p>
          <a:p>
            <a:pPr marL="285750" lvl="2" indent="-285750">
              <a:lnSpc>
                <a:spcPts val="21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tx1"/>
                </a:solidFill>
                <a:latin typeface="+mn-lt"/>
              </a:rPr>
              <a:t>Mitjans tècnics</a:t>
            </a:r>
            <a:r>
              <a:rPr lang="es-ES">
                <a:solidFill>
                  <a:schemeClr val="tx1"/>
                </a:solidFill>
                <a:latin typeface="+mn-lt"/>
              </a:rPr>
              <a:t> i </a:t>
            </a:r>
            <a:r>
              <a:rPr lang="es-ES" b="1">
                <a:solidFill>
                  <a:schemeClr val="tx1"/>
                </a:solidFill>
                <a:latin typeface="+mn-lt"/>
              </a:rPr>
              <a:t>destinació final de les collites</a:t>
            </a:r>
            <a:r>
              <a:rPr lang="es-ES">
                <a:solidFill>
                  <a:schemeClr val="tx1"/>
                </a:solidFill>
                <a:latin typeface="+mn-lt"/>
              </a:rPr>
              <a:t> </a:t>
            </a:r>
            <a:r>
              <a:rPr lang="es-ES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s-ES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agricultura de </a:t>
            </a:r>
            <a:r>
              <a:rPr lang="es-ES" u="sng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subsistència</a:t>
            </a:r>
            <a:r>
              <a:rPr lang="es-ES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o de </a:t>
            </a:r>
            <a:r>
              <a:rPr lang="es-ES" u="sng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mercat</a:t>
            </a:r>
            <a:r>
              <a:rPr lang="es-ES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.</a:t>
            </a:r>
            <a:endParaRPr lang="es-ES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Google Shape;472;p14">
            <a:extLst>
              <a:ext uri="{FF2B5EF4-FFF2-40B4-BE49-F238E27FC236}">
                <a16:creationId xmlns:a16="http://schemas.microsoft.com/office/drawing/2014/main" id="{F426DEE8-E575-40CC-9B53-DA2CFAD9A00A}"/>
              </a:ext>
            </a:extLst>
          </p:cNvPr>
          <p:cNvSpPr txBox="1"/>
          <p:nvPr/>
        </p:nvSpPr>
        <p:spPr>
          <a:xfrm>
            <a:off x="294410" y="1675275"/>
            <a:ext cx="8403216" cy="54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 ha diversos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factors físics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expliquen la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diversitat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localització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l’activitat agrícola:</a:t>
            </a:r>
            <a:endParaRPr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4" name="Tabla 15">
            <a:extLst>
              <a:ext uri="{FF2B5EF4-FFF2-40B4-BE49-F238E27FC236}">
                <a16:creationId xmlns:a16="http://schemas.microsoft.com/office/drawing/2014/main" id="{71D52688-5DB3-4241-819D-347324B71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95975"/>
              </p:ext>
            </p:extLst>
          </p:nvPr>
        </p:nvGraphicFramePr>
        <p:xfrm>
          <a:off x="1035629" y="2577481"/>
          <a:ext cx="581544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135">
                  <a:extLst>
                    <a:ext uri="{9D8B030D-6E8A-4147-A177-3AD203B41FA5}">
                      <a16:colId xmlns:a16="http://schemas.microsoft.com/office/drawing/2014/main" val="4083898476"/>
                    </a:ext>
                  </a:extLst>
                </a:gridCol>
                <a:gridCol w="2528455">
                  <a:extLst>
                    <a:ext uri="{9D8B030D-6E8A-4147-A177-3AD203B41FA5}">
                      <a16:colId xmlns:a16="http://schemas.microsoft.com/office/drawing/2014/main" val="4079974306"/>
                    </a:ext>
                  </a:extLst>
                </a:gridCol>
                <a:gridCol w="1156855">
                  <a:extLst>
                    <a:ext uri="{9D8B030D-6E8A-4147-A177-3AD203B41FA5}">
                      <a16:colId xmlns:a16="http://schemas.microsoft.com/office/drawing/2014/main" val="3807350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/>
                        <a:t>clima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relleu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tipus de sòl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6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/>
                        <a:t>humitat</a:t>
                      </a:r>
                      <a:r>
                        <a:rPr lang="es-ES"/>
                        <a:t>, </a:t>
                      </a:r>
                      <a:r>
                        <a:rPr lang="es-ES" b="1"/>
                        <a:t>temperatura</a:t>
                      </a:r>
                      <a:r>
                        <a:rPr lang="es-ES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terres planes </a:t>
                      </a:r>
                      <a:r>
                        <a:rPr lang="es-ES"/>
                        <a:t>més aprofitables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fertilitat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3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9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/>
          <p:nvPr/>
        </p:nvSpPr>
        <p:spPr>
          <a:xfrm>
            <a:off x="381002" y="790889"/>
            <a:ext cx="8403216" cy="77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Facilita el desenvolupament,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assessora els governs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recopila, analitza i difón informació, i funciona com a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fórum internacional per debatre qüestions d’agricultura i d’alimentació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A358C5-BE4D-4EC7-ACD5-A7CD80BBA78C}"/>
              </a:ext>
            </a:extLst>
          </p:cNvPr>
          <p:cNvSpPr/>
          <p:nvPr/>
        </p:nvSpPr>
        <p:spPr>
          <a:xfrm>
            <a:off x="381002" y="621613"/>
            <a:ext cx="8555180" cy="3173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Organisme supranacioanl que s’encarrega de dirigir les activitats internacionals de la lluita contra la fam.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43CD8B-2B2A-4C43-9BF7-E61825E36F2C}"/>
              </a:ext>
            </a:extLst>
          </p:cNvPr>
          <p:cNvSpPr txBox="1"/>
          <p:nvPr/>
        </p:nvSpPr>
        <p:spPr>
          <a:xfrm>
            <a:off x="294410" y="231984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FAO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A8B094-42E9-49AA-976D-D9F935AD567D}"/>
              </a:ext>
            </a:extLst>
          </p:cNvPr>
          <p:cNvCxnSpPr>
            <a:stCxn id="4" idx="3"/>
          </p:cNvCxnSpPr>
          <p:nvPr/>
        </p:nvCxnSpPr>
        <p:spPr>
          <a:xfrm>
            <a:off x="802883" y="401261"/>
            <a:ext cx="8133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347A5F4-55B3-4C15-8BA6-DAC3489946CD}"/>
              </a:ext>
            </a:extLst>
          </p:cNvPr>
          <p:cNvSpPr txBox="1"/>
          <p:nvPr/>
        </p:nvSpPr>
        <p:spPr>
          <a:xfrm>
            <a:off x="359782" y="1517248"/>
            <a:ext cx="398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IMPORTÀNCIA DE L’AGRICULTURA HUI EN DIA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24411F8-715C-4BFB-A98F-47953CB052A6}"/>
              </a:ext>
            </a:extLst>
          </p:cNvPr>
          <p:cNvCxnSpPr>
            <a:stCxn id="13" idx="3"/>
          </p:cNvCxnSpPr>
          <p:nvPr/>
        </p:nvCxnSpPr>
        <p:spPr>
          <a:xfrm>
            <a:off x="4343565" y="1686525"/>
            <a:ext cx="46579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2;p14">
            <a:extLst>
              <a:ext uri="{FF2B5EF4-FFF2-40B4-BE49-F238E27FC236}">
                <a16:creationId xmlns:a16="http://schemas.microsoft.com/office/drawing/2014/main" id="{A1501F4C-6508-46E4-BAC6-881EFE1D3879}"/>
              </a:ext>
            </a:extLst>
          </p:cNvPr>
          <p:cNvSpPr txBox="1"/>
          <p:nvPr/>
        </p:nvSpPr>
        <p:spPr>
          <a:xfrm>
            <a:off x="453301" y="1640778"/>
            <a:ext cx="7048500" cy="116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Encara que l’agricultura és una activitat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molt antiga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encara es continua emprant: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riquesa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als països que la practiquen.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és la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 de l’alimentació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(fonamentalment els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cereals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variant amb la dieta).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A120D3-1E23-474C-BAFB-22927A3A4835}"/>
              </a:ext>
            </a:extLst>
          </p:cNvPr>
          <p:cNvSpPr txBox="1"/>
          <p:nvPr/>
        </p:nvSpPr>
        <p:spPr>
          <a:xfrm>
            <a:off x="381002" y="3623743"/>
            <a:ext cx="5416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AGRICULTURA DE SUBSISTÈNCIA </a:t>
            </a:r>
            <a:r>
              <a:rPr lang="es-ES" sz="1600" b="1" i="1">
                <a:solidFill>
                  <a:schemeClr val="accent1"/>
                </a:solidFill>
                <a:latin typeface="Oswald" panose="020B0604020202020204" charset="0"/>
              </a:rPr>
              <a:t>VS</a:t>
            </a:r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 AGRICULTURA DE MERCAT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5A5A7BF-8EF5-498E-9560-8215DC86F425}"/>
              </a:ext>
            </a:extLst>
          </p:cNvPr>
          <p:cNvCxnSpPr>
            <a:stCxn id="17" idx="3"/>
          </p:cNvCxnSpPr>
          <p:nvPr/>
        </p:nvCxnSpPr>
        <p:spPr>
          <a:xfrm>
            <a:off x="5797870" y="3793020"/>
            <a:ext cx="3224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E7A3C43-994A-4A1B-898C-FDC370B1926D}"/>
              </a:ext>
            </a:extLst>
          </p:cNvPr>
          <p:cNvSpPr txBox="1"/>
          <p:nvPr/>
        </p:nvSpPr>
        <p:spPr>
          <a:xfrm>
            <a:off x="486579" y="3920569"/>
            <a:ext cx="7970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n-lt"/>
              </a:rPr>
              <a:t>Segons el grau de desenvolupament </a:t>
            </a:r>
            <a:r>
              <a:rPr lang="es-ES" b="1">
                <a:latin typeface="+mn-lt"/>
              </a:rPr>
              <a:t>econòmic</a:t>
            </a:r>
            <a:r>
              <a:rPr lang="es-ES">
                <a:latin typeface="+mn-lt"/>
              </a:rPr>
              <a:t> (finalitat) i </a:t>
            </a:r>
            <a:r>
              <a:rPr lang="es-ES" b="1">
                <a:latin typeface="+mn-lt"/>
              </a:rPr>
              <a:t>tècnic </a:t>
            </a:r>
            <a:r>
              <a:rPr lang="es-ES">
                <a:latin typeface="+mn-lt"/>
              </a:rPr>
              <a:t>de les activitats agrícoles, diferenciem: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6D211AA-8338-4CD5-B4EA-FEE22CD929FF}"/>
              </a:ext>
            </a:extLst>
          </p:cNvPr>
          <p:cNvSpPr txBox="1"/>
          <p:nvPr/>
        </p:nvSpPr>
        <p:spPr>
          <a:xfrm>
            <a:off x="359782" y="2793653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CULTIUS DE SECÀ I DE REGADIU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12D4BBA-055A-4DF5-8062-E3BE7D8A3048}"/>
              </a:ext>
            </a:extLst>
          </p:cNvPr>
          <p:cNvCxnSpPr>
            <a:stCxn id="14" idx="3"/>
          </p:cNvCxnSpPr>
          <p:nvPr/>
        </p:nvCxnSpPr>
        <p:spPr>
          <a:xfrm>
            <a:off x="3178182" y="2962930"/>
            <a:ext cx="5823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0F15262-D7D5-4307-ADB5-465BA7860D26}"/>
              </a:ext>
            </a:extLst>
          </p:cNvPr>
          <p:cNvSpPr txBox="1"/>
          <p:nvPr/>
        </p:nvSpPr>
        <p:spPr>
          <a:xfrm>
            <a:off x="486579" y="3099513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Rockwell" panose="02060603020205020403" pitchFamily="18" charset="0"/>
              <a:buChar char="»"/>
            </a:pPr>
            <a:r>
              <a:rPr lang="es-ES" b="1">
                <a:solidFill>
                  <a:schemeClr val="tx1"/>
                </a:solidFill>
                <a:latin typeface="+mn-lt"/>
              </a:rPr>
              <a:t>DE SECÀ:</a:t>
            </a:r>
            <a:r>
              <a:rPr lang="es-ES">
                <a:solidFill>
                  <a:schemeClr val="tx1"/>
                </a:solidFill>
                <a:latin typeface="+mn-lt"/>
              </a:rPr>
              <a:t> no s’afig aigua</a:t>
            </a:r>
          </a:p>
          <a:p>
            <a:pPr marL="285750" indent="-285750">
              <a:buClr>
                <a:schemeClr val="accent1"/>
              </a:buClr>
              <a:buFont typeface="Rockwell" panose="02060603020205020403" pitchFamily="18" charset="0"/>
              <a:buChar char="»"/>
            </a:pPr>
            <a:r>
              <a:rPr lang="es-ES" b="1">
                <a:solidFill>
                  <a:schemeClr val="tx1"/>
                </a:solidFill>
                <a:latin typeface="+mn-lt"/>
              </a:rPr>
              <a:t>DE REGADIU:</a:t>
            </a:r>
            <a:r>
              <a:rPr lang="es-ES">
                <a:solidFill>
                  <a:schemeClr val="tx1"/>
                </a:solidFill>
                <a:latin typeface="+mn-lt"/>
              </a:rPr>
              <a:t> s’afig aigua</a:t>
            </a:r>
            <a:endParaRPr lang="es-ES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0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032547-4DFB-4F91-B68E-576FE3225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C68E67E2-088D-4C1D-BFD0-E3AB05E5D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65807"/>
              </p:ext>
            </p:extLst>
          </p:nvPr>
        </p:nvGraphicFramePr>
        <p:xfrm>
          <a:off x="187037" y="144895"/>
          <a:ext cx="8797636" cy="3575149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1669472">
                  <a:extLst>
                    <a:ext uri="{9D8B030D-6E8A-4147-A177-3AD203B41FA5}">
                      <a16:colId xmlns:a16="http://schemas.microsoft.com/office/drawing/2014/main" val="3114076075"/>
                    </a:ext>
                  </a:extLst>
                </a:gridCol>
                <a:gridCol w="3564082">
                  <a:extLst>
                    <a:ext uri="{9D8B030D-6E8A-4147-A177-3AD203B41FA5}">
                      <a16:colId xmlns:a16="http://schemas.microsoft.com/office/drawing/2014/main" val="344014718"/>
                    </a:ext>
                  </a:extLst>
                </a:gridCol>
                <a:gridCol w="3564082">
                  <a:extLst>
                    <a:ext uri="{9D8B030D-6E8A-4147-A177-3AD203B41FA5}">
                      <a16:colId xmlns:a16="http://schemas.microsoft.com/office/drawing/2014/main" val="637543434"/>
                    </a:ext>
                  </a:extLst>
                </a:gridCol>
              </a:tblGrid>
              <a:tr h="466189">
                <a:tc>
                  <a:txBody>
                    <a:bodyPr/>
                    <a:lstStyle/>
                    <a:p>
                      <a:endParaRPr lang="es-ES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+mn-lt"/>
                        </a:rPr>
                        <a:t>AGRICULTURA DE </a:t>
                      </a:r>
                      <a:r>
                        <a:rPr lang="es-ES" sz="1600" b="1">
                          <a:latin typeface="+mn-lt"/>
                        </a:rPr>
                        <a:t>SUBSISTÈNCIA</a:t>
                      </a:r>
                      <a:endParaRPr lang="es-ES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+mn-lt"/>
                        </a:rPr>
                        <a:t>AGRICULTURA DE </a:t>
                      </a:r>
                      <a:r>
                        <a:rPr lang="es-ES" sz="1600" b="1">
                          <a:latin typeface="+mn-lt"/>
                        </a:rPr>
                        <a:t>MERCAT</a:t>
                      </a:r>
                      <a:endParaRPr lang="es-ES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157246"/>
                  </a:ext>
                </a:extLst>
              </a:tr>
              <a:tr h="466189">
                <a:tc rowSpan="6">
                  <a:txBody>
                    <a:bodyPr/>
                    <a:lstStyle/>
                    <a:p>
                      <a:r>
                        <a:rPr lang="es-ES" sz="1600" b="1">
                          <a:latin typeface="+mn-lt"/>
                        </a:rPr>
                        <a:t>Característiques generals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PRODUCCIÓ NECESSÀRIA</a:t>
                      </a:r>
                      <a:r>
                        <a:rPr lang="es-ES" b="0">
                          <a:latin typeface="+mn-lt"/>
                        </a:rPr>
                        <a:t> per als mateixos </a:t>
                      </a:r>
                      <a:r>
                        <a:rPr lang="es-ES" b="0" u="sng">
                          <a:latin typeface="+mn-lt"/>
                        </a:rPr>
                        <a:t>agricultors</a:t>
                      </a:r>
                      <a:r>
                        <a:rPr lang="es-ES" b="0">
                          <a:latin typeface="+mn-lt"/>
                        </a:rPr>
                        <a:t> i el </a:t>
                      </a:r>
                      <a:r>
                        <a:rPr lang="es-ES" b="0" u="sng">
                          <a:latin typeface="+mn-lt"/>
                        </a:rPr>
                        <a:t>mercat local</a:t>
                      </a:r>
                      <a:r>
                        <a:rPr lang="es-ES" b="0">
                          <a:latin typeface="+mn-lt"/>
                        </a:rPr>
                        <a:t>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VENDA MUNDIAL</a:t>
                      </a:r>
                      <a:r>
                        <a:rPr lang="es-ES" b="0">
                          <a:latin typeface="+mn-lt"/>
                        </a:rPr>
                        <a:t> als països que la compren.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30051"/>
                  </a:ext>
                </a:extLst>
              </a:tr>
              <a:tr h="466189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PAÏSOS NO DESENVOLUPATS</a:t>
                      </a:r>
                      <a:r>
                        <a:rPr lang="es-ES" b="0">
                          <a:latin typeface="+mn-lt"/>
                        </a:rPr>
                        <a:t> on les famílies pateixen fam.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GRANS EMPRESES</a:t>
                      </a:r>
                      <a:r>
                        <a:rPr lang="es-ES" b="0">
                          <a:latin typeface="+mn-lt"/>
                        </a:rPr>
                        <a:t> que compren terrenys.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753180"/>
                  </a:ext>
                </a:extLst>
              </a:tr>
              <a:tr h="466189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DIMENSIONS REDUÏDES</a:t>
                      </a:r>
                      <a:r>
                        <a:rPr lang="es-ES" b="0">
                          <a:latin typeface="+mn-lt"/>
                        </a:rPr>
                        <a:t> per abastir a la xicoteta població.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GRANS DIMENSIONS</a:t>
                      </a:r>
                      <a:r>
                        <a:rPr lang="es-ES" b="0">
                          <a:latin typeface="+mn-lt"/>
                        </a:rPr>
                        <a:t> per abastir a tot el món.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52016"/>
                  </a:ext>
                </a:extLst>
              </a:tr>
              <a:tr h="466189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POLICULTURA</a:t>
                      </a:r>
                      <a:r>
                        <a:rPr lang="es-ES" b="0">
                          <a:latin typeface="+mn-lt"/>
                        </a:rPr>
                        <a:t>, varietat de productes per menjar durant tot l’any.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MONOCULTURA</a:t>
                      </a:r>
                      <a:r>
                        <a:rPr lang="es-ES" b="0">
                          <a:latin typeface="+mn-lt"/>
                        </a:rPr>
                        <a:t>, cada camp especialitzat en un cultiu.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951398"/>
                  </a:ext>
                </a:extLst>
              </a:tr>
              <a:tr h="466189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POCA MAQUINÀRIA</a:t>
                      </a:r>
                      <a:r>
                        <a:rPr lang="es-ES" b="0">
                          <a:latin typeface="+mn-lt"/>
                        </a:rPr>
                        <a:t>, utilitzen tècniques tradicionals.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MOLTA MAQUINÀRIA</a:t>
                      </a:r>
                      <a:r>
                        <a:rPr lang="es-ES" b="0">
                          <a:latin typeface="+mn-lt"/>
                        </a:rPr>
                        <a:t>, fertilitzants i llavors seleccionades.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25939"/>
                  </a:ext>
                </a:extLst>
              </a:tr>
              <a:tr h="466189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BAIXA RENDIBILITAT</a:t>
                      </a:r>
                      <a:r>
                        <a:rPr lang="es-ES" b="0">
                          <a:latin typeface="+mn-lt"/>
                        </a:rPr>
                        <a:t> perquè requereix molta </a:t>
                      </a:r>
                      <a:r>
                        <a:rPr lang="es-ES" b="0" u="sng">
                          <a:latin typeface="+mn-lt"/>
                        </a:rPr>
                        <a:t>mà d’obra</a:t>
                      </a:r>
                      <a:r>
                        <a:rPr lang="es-ES" b="0" u="none">
                          <a:latin typeface="+mn-lt"/>
                        </a:rPr>
                        <a:t> i abasta poc.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ALTA RENDIBILITAT</a:t>
                      </a:r>
                      <a:r>
                        <a:rPr lang="es-ES" b="0">
                          <a:latin typeface="+mn-lt"/>
                        </a:rPr>
                        <a:t> perquè els productes tenen </a:t>
                      </a:r>
                      <a:r>
                        <a:rPr lang="es-ES" b="0" u="sng">
                          <a:latin typeface="+mn-lt"/>
                        </a:rPr>
                        <a:t>preus competitius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  <a:endParaRPr lang="es-ES" b="1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2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5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9D45D9-797F-4CE5-9ADD-2EA56B682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3412D42-0B99-481F-BD8E-C3A4651B2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05315"/>
              </p:ext>
            </p:extLst>
          </p:nvPr>
        </p:nvGraphicFramePr>
        <p:xfrm>
          <a:off x="38525" y="26670"/>
          <a:ext cx="9066950" cy="5090160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735350">
                  <a:extLst>
                    <a:ext uri="{9D8B030D-6E8A-4147-A177-3AD203B41FA5}">
                      <a16:colId xmlns:a16="http://schemas.microsoft.com/office/drawing/2014/main" val="3114076075"/>
                    </a:ext>
                  </a:extLst>
                </a:gridCol>
                <a:gridCol w="4658414">
                  <a:extLst>
                    <a:ext uri="{9D8B030D-6E8A-4147-A177-3AD203B41FA5}">
                      <a16:colId xmlns:a16="http://schemas.microsoft.com/office/drawing/2014/main" val="344014718"/>
                    </a:ext>
                  </a:extLst>
                </a:gridCol>
                <a:gridCol w="3673186">
                  <a:extLst>
                    <a:ext uri="{9D8B030D-6E8A-4147-A177-3AD203B41FA5}">
                      <a16:colId xmlns:a16="http://schemas.microsoft.com/office/drawing/2014/main" val="637543434"/>
                    </a:ext>
                  </a:extLst>
                </a:gridCol>
              </a:tblGrid>
              <a:tr h="173760">
                <a:tc>
                  <a:txBody>
                    <a:bodyPr/>
                    <a:lstStyle/>
                    <a:p>
                      <a:endParaRPr lang="es-ES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+mn-lt"/>
                        </a:rPr>
                        <a:t>AGRICULTURA DE </a:t>
                      </a:r>
                      <a:r>
                        <a:rPr lang="es-ES" sz="1600" b="1">
                          <a:latin typeface="+mn-lt"/>
                        </a:rPr>
                        <a:t>SUBSISTÈNCIA</a:t>
                      </a:r>
                      <a:endParaRPr lang="es-ES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+mn-lt"/>
                        </a:rPr>
                        <a:t>AGRICULTURA DE </a:t>
                      </a:r>
                      <a:r>
                        <a:rPr lang="es-ES" sz="1600" b="1">
                          <a:latin typeface="+mn-lt"/>
                        </a:rPr>
                        <a:t>MERCAT</a:t>
                      </a:r>
                      <a:endParaRPr lang="es-ES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157246"/>
                  </a:ext>
                </a:extLst>
              </a:tr>
              <a:tr h="932378">
                <a:tc rowSpan="3">
                  <a:txBody>
                    <a:bodyPr/>
                    <a:lstStyle/>
                    <a:p>
                      <a:r>
                        <a:rPr lang="es-ES" sz="1600" b="1">
                          <a:latin typeface="+mn-lt"/>
                        </a:rPr>
                        <a:t>Tipus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Itinerant per cremació: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Consisteix en la </a:t>
                      </a:r>
                      <a:r>
                        <a:rPr lang="es-ES" b="0" u="sng">
                          <a:latin typeface="+mn-lt"/>
                        </a:rPr>
                        <a:t>crema de vegetació</a:t>
                      </a:r>
                      <a:r>
                        <a:rPr lang="es-ES" b="0" u="none">
                          <a:latin typeface="+mn-lt"/>
                        </a:rPr>
                        <a:t> per utilitzar cendres com </a:t>
                      </a:r>
                      <a:r>
                        <a:rPr lang="es-ES" b="0" u="sng">
                          <a:latin typeface="+mn-lt"/>
                        </a:rPr>
                        <a:t>fertilitzant</a:t>
                      </a:r>
                      <a:r>
                        <a:rPr lang="es-ES" b="0" u="none">
                          <a:latin typeface="+mn-lt"/>
                        </a:rPr>
                        <a:t> del terreny.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 u="none">
                          <a:latin typeface="+mn-lt"/>
                        </a:rPr>
                        <a:t>En pocs anys s’esgoten les terres i els agricuiltors es </a:t>
                      </a:r>
                      <a:r>
                        <a:rPr lang="es-ES" b="0" u="sng">
                          <a:latin typeface="+mn-lt"/>
                        </a:rPr>
                        <a:t>desplacen</a:t>
                      </a:r>
                      <a:r>
                        <a:rPr lang="es-ES" b="0" u="none">
                          <a:latin typeface="+mn-lt"/>
                        </a:rPr>
                        <a:t> a un altre lloc.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Per exemple, tubercles, mill...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En Àfrica, Amèrica del Sud i zones d’Àsia.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Cerealista extensiva: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Agricultura molt </a:t>
                      </a:r>
                      <a:r>
                        <a:rPr lang="es-ES" b="0" u="sng">
                          <a:latin typeface="+mn-lt"/>
                        </a:rPr>
                        <a:t>mecanitzada</a:t>
                      </a:r>
                      <a:r>
                        <a:rPr lang="es-ES" b="0" u="none">
                          <a:latin typeface="+mn-lt"/>
                        </a:rPr>
                        <a:t>, amb molt poca mà d’obra i </a:t>
                      </a:r>
                      <a:r>
                        <a:rPr lang="es-ES" b="0" u="sng">
                          <a:latin typeface="+mn-lt"/>
                        </a:rPr>
                        <a:t>molt rendible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Per exemple, cereals (blat, sègol, dacsa) i oleagionses (soja, gira-sol).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En grans planes dels Estats Units, Canadà i Austràlia.</a:t>
                      </a:r>
                      <a:endParaRPr lang="es-ES" b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30051"/>
                  </a:ext>
                </a:extLst>
              </a:tr>
              <a:tr h="932378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Extensiva de secà: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Caracteritzada per la </a:t>
                      </a:r>
                      <a:r>
                        <a:rPr lang="es-ES" b="0" u="sng">
                          <a:latin typeface="+mn-lt"/>
                        </a:rPr>
                        <a:t>rotació de cultius</a:t>
                      </a:r>
                      <a:r>
                        <a:rPr lang="es-ES" b="0" u="none">
                          <a:latin typeface="+mn-lt"/>
                        </a:rPr>
                        <a:t> entre la divisió de la terra, dues parts amb cereals i una tercera en </a:t>
                      </a:r>
                      <a:r>
                        <a:rPr lang="es-ES" b="0" u="sng">
                          <a:latin typeface="+mn-lt"/>
                        </a:rPr>
                        <a:t>guaret</a:t>
                      </a:r>
                      <a:r>
                        <a:rPr lang="es-ES" b="0" u="none">
                          <a:latin typeface="+mn-lt"/>
                        </a:rPr>
                        <a:t> perquè es regeneren els nutrients.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Es practica en zones amb clima tropical d’Àfrica, Àsia, Amèrica del Sud...</a:t>
                      </a:r>
                      <a:endParaRPr lang="es-ES" b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De plantació: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Grans explotacions de </a:t>
                      </a:r>
                      <a:r>
                        <a:rPr lang="es-ES" b="0" u="sng">
                          <a:latin typeface="+mn-lt"/>
                        </a:rPr>
                        <a:t>monocultura</a:t>
                      </a:r>
                      <a:r>
                        <a:rPr lang="es-ES" b="0" u="none">
                          <a:latin typeface="+mn-lt"/>
                        </a:rPr>
                        <a:t> orientada a l’</a:t>
                      </a:r>
                      <a:r>
                        <a:rPr lang="es-ES" b="0" u="sng">
                          <a:latin typeface="+mn-lt"/>
                        </a:rPr>
                        <a:t>exportació</a:t>
                      </a:r>
                      <a:r>
                        <a:rPr lang="es-ES" b="0" u="none">
                          <a:latin typeface="+mn-lt"/>
                        </a:rPr>
                        <a:t> que depèn de la </a:t>
                      </a:r>
                      <a:r>
                        <a:rPr lang="es-ES" b="0" u="sng">
                          <a:latin typeface="+mn-lt"/>
                        </a:rPr>
                        <a:t>demanda internacional</a:t>
                      </a:r>
                      <a:r>
                        <a:rPr lang="es-ES" b="0" u="none">
                          <a:latin typeface="+mn-lt"/>
                        </a:rPr>
                        <a:t>, amb </a:t>
                      </a:r>
                      <a:r>
                        <a:rPr lang="es-ES" b="0" u="sng">
                          <a:latin typeface="+mn-lt"/>
                        </a:rPr>
                        <a:t>molta maquinària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En zones tropicals, amb productes demandats.</a:t>
                      </a:r>
                      <a:endParaRPr lang="es-ES" b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52016"/>
                  </a:ext>
                </a:extLst>
              </a:tr>
              <a:tr h="932378">
                <a:tc vMerge="1">
                  <a:txBody>
                    <a:bodyPr/>
                    <a:lstStyle/>
                    <a:p>
                      <a:endParaRPr lang="es-ES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Irrigada de l’arròs: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Agricultura intensiva que requereix </a:t>
                      </a:r>
                      <a:r>
                        <a:rPr lang="es-ES" b="0" u="sng">
                          <a:latin typeface="+mn-lt"/>
                        </a:rPr>
                        <a:t>mà d’obra</a:t>
                      </a:r>
                      <a:r>
                        <a:rPr lang="es-ES" b="0" u="none">
                          <a:latin typeface="+mn-lt"/>
                        </a:rPr>
                        <a:t> encara que als països desenvolupats està més tecnificada.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 u="none">
                          <a:latin typeface="+mn-lt"/>
                        </a:rPr>
                        <a:t>Té molta </a:t>
                      </a:r>
                      <a:r>
                        <a:rPr lang="es-ES" b="0" u="sng">
                          <a:latin typeface="+mn-lt"/>
                        </a:rPr>
                        <a:t>productivitat</a:t>
                      </a:r>
                      <a:r>
                        <a:rPr lang="es-ES" b="0" u="none">
                          <a:latin typeface="+mn-lt"/>
                        </a:rPr>
                        <a:t> per abastar la nombrosa població de les regions on es produeix.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 u="none">
                          <a:latin typeface="+mn-lt"/>
                        </a:rPr>
                        <a:t>L’arròs </a:t>
                      </a:r>
                      <a:r>
                        <a:rPr lang="es-ES" b="0" u="sng">
                          <a:latin typeface="+mn-lt"/>
                        </a:rPr>
                        <a:t>no empobreix</a:t>
                      </a:r>
                      <a:r>
                        <a:rPr lang="es-ES" b="0" u="none">
                          <a:latin typeface="+mn-lt"/>
                        </a:rPr>
                        <a:t> el sòl i permet obtindre </a:t>
                      </a:r>
                      <a:r>
                        <a:rPr lang="es-ES" b="0" u="sng">
                          <a:latin typeface="+mn-lt"/>
                        </a:rPr>
                        <a:t>dues collites l’any</a:t>
                      </a:r>
                      <a:r>
                        <a:rPr lang="es-ES" b="0" u="none">
                          <a:latin typeface="+mn-lt"/>
                        </a:rPr>
                        <a:t>: una a l’estiu i una altra a l’hivern.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Source Sans Pro" panose="020B0503030403020204" pitchFamily="34" charset="0"/>
                        <a:buNone/>
                      </a:pPr>
                      <a:r>
                        <a:rPr lang="es-ES" b="0" u="none">
                          <a:solidFill>
                            <a:schemeClr val="bg2"/>
                          </a:solidFill>
                          <a:latin typeface="+mn-lt"/>
                        </a:rPr>
                        <a:t>Practicada principalment a zones del sud-est asiàtic.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+mn-lt"/>
                        </a:rPr>
                        <a:t>Mediterrània moderna: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>
                          <a:latin typeface="+mn-lt"/>
                        </a:rPr>
                        <a:t>Conreus de </a:t>
                      </a:r>
                      <a:r>
                        <a:rPr lang="es-ES" b="0" u="sng">
                          <a:latin typeface="+mn-lt"/>
                        </a:rPr>
                        <a:t>regadiu</a:t>
                      </a:r>
                      <a:r>
                        <a:rPr lang="es-ES" b="0" u="none">
                          <a:latin typeface="+mn-lt"/>
                        </a:rPr>
                        <a:t> (fruita i hortalisses), que són més </a:t>
                      </a:r>
                      <a:r>
                        <a:rPr lang="es-ES" b="0" u="sng">
                          <a:latin typeface="+mn-lt"/>
                        </a:rPr>
                        <a:t>rendibles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Source Sans Pro" panose="020B0503030403020204" pitchFamily="34" charset="0"/>
                        <a:buChar char="–"/>
                      </a:pPr>
                      <a:r>
                        <a:rPr lang="es-ES" b="0" u="none">
                          <a:latin typeface="+mn-lt"/>
                        </a:rPr>
                        <a:t>Els </a:t>
                      </a:r>
                      <a:r>
                        <a:rPr lang="es-ES" b="0" u="sng">
                          <a:latin typeface="+mn-lt"/>
                        </a:rPr>
                        <a:t>hivernacles</a:t>
                      </a:r>
                      <a:r>
                        <a:rPr lang="es-ES" b="0" u="none">
                          <a:latin typeface="+mn-lt"/>
                        </a:rPr>
                        <a:t> i productes de </a:t>
                      </a:r>
                      <a:r>
                        <a:rPr lang="es-ES" b="0" u="sng">
                          <a:latin typeface="+mn-lt"/>
                        </a:rPr>
                        <a:t>denominació d’origen</a:t>
                      </a:r>
                      <a:r>
                        <a:rPr lang="es-ES" b="0" u="none">
                          <a:latin typeface="+mn-lt"/>
                        </a:rPr>
                        <a:t> augmenten la </a:t>
                      </a:r>
                      <a:r>
                        <a:rPr lang="es-ES" b="0" u="sng">
                          <a:latin typeface="+mn-lt"/>
                        </a:rPr>
                        <a:t>rendibilitat</a:t>
                      </a:r>
                      <a:r>
                        <a:rPr lang="es-ES" b="0" u="none">
                          <a:latin typeface="+mn-lt"/>
                        </a:rPr>
                        <a:t>.</a:t>
                      </a:r>
                      <a:endParaRPr lang="es-ES" b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25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3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32119" y="51249"/>
            <a:ext cx="7801894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 sz="2400"/>
              <a:t>LA RAMADERIA</a:t>
            </a:r>
            <a:endParaRPr sz="240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A358C5-BE4D-4EC7-ACD5-A7CD80BBA78C}"/>
              </a:ext>
            </a:extLst>
          </p:cNvPr>
          <p:cNvSpPr/>
          <p:nvPr/>
        </p:nvSpPr>
        <p:spPr>
          <a:xfrm>
            <a:off x="294410" y="496427"/>
            <a:ext cx="8555180" cy="300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Cria d’animals domesticables per explotar-los i aconseguir productes.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43CD8B-2B2A-4C43-9BF7-E61825E36F2C}"/>
              </a:ext>
            </a:extLst>
          </p:cNvPr>
          <p:cNvSpPr txBox="1"/>
          <p:nvPr/>
        </p:nvSpPr>
        <p:spPr>
          <a:xfrm>
            <a:off x="294410" y="818677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TIPUS DE RAMADERIA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A8B094-42E9-49AA-976D-D9F935AD567D}"/>
              </a:ext>
            </a:extLst>
          </p:cNvPr>
          <p:cNvCxnSpPr>
            <a:stCxn id="4" idx="3"/>
          </p:cNvCxnSpPr>
          <p:nvPr/>
        </p:nvCxnSpPr>
        <p:spPr>
          <a:xfrm>
            <a:off x="2300087" y="987954"/>
            <a:ext cx="6636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472;p14">
            <a:extLst>
              <a:ext uri="{FF2B5EF4-FFF2-40B4-BE49-F238E27FC236}">
                <a16:creationId xmlns:a16="http://schemas.microsoft.com/office/drawing/2014/main" id="{F426DEE8-E575-40CC-9B53-DA2CFAD9A00A}"/>
              </a:ext>
            </a:extLst>
          </p:cNvPr>
          <p:cNvSpPr txBox="1"/>
          <p:nvPr/>
        </p:nvSpPr>
        <p:spPr>
          <a:xfrm>
            <a:off x="294410" y="904788"/>
            <a:ext cx="8403216" cy="54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Segons els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factors naturals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(clima, relleu...) i 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desenvolupament econòmic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cada país, diferenciem:</a:t>
            </a:r>
            <a:endParaRPr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4" name="Tabla 15">
            <a:extLst>
              <a:ext uri="{FF2B5EF4-FFF2-40B4-BE49-F238E27FC236}">
                <a16:creationId xmlns:a16="http://schemas.microsoft.com/office/drawing/2014/main" id="{71D52688-5DB3-4241-819D-347324B71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60526"/>
              </p:ext>
            </p:extLst>
          </p:nvPr>
        </p:nvGraphicFramePr>
        <p:xfrm>
          <a:off x="232119" y="1347919"/>
          <a:ext cx="867976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44">
                  <a:extLst>
                    <a:ext uri="{9D8B030D-6E8A-4147-A177-3AD203B41FA5}">
                      <a16:colId xmlns:a16="http://schemas.microsoft.com/office/drawing/2014/main" val="4083898476"/>
                    </a:ext>
                  </a:extLst>
                </a:gridCol>
                <a:gridCol w="2403763">
                  <a:extLst>
                    <a:ext uri="{9D8B030D-6E8A-4147-A177-3AD203B41FA5}">
                      <a16:colId xmlns:a16="http://schemas.microsoft.com/office/drawing/2014/main" val="3807350081"/>
                    </a:ext>
                  </a:extLst>
                </a:gridCol>
                <a:gridCol w="3290455">
                  <a:extLst>
                    <a:ext uri="{9D8B030D-6E8A-4147-A177-3AD203B41FA5}">
                      <a16:colId xmlns:a16="http://schemas.microsoft.com/office/drawing/2014/main" val="1994710408"/>
                    </a:ext>
                  </a:extLst>
                </a:gridCol>
              </a:tblGrid>
              <a:tr h="227898">
                <a:tc>
                  <a:txBody>
                    <a:bodyPr/>
                    <a:lstStyle/>
                    <a:p>
                      <a:r>
                        <a:rPr lang="es-ES"/>
                        <a:t>RAMADERIA TRADICIONAL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/>
                        <a:t>RAMADERIA COMERCIAL O DE MERCAT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61111"/>
                  </a:ext>
                </a:extLst>
              </a:tr>
              <a:tr h="706483">
                <a:tc rowSpan="2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/>
                        <a:t>Autoconsum</a:t>
                      </a:r>
                      <a:r>
                        <a:rPr lang="es-ES" b="0"/>
                        <a:t> i </a:t>
                      </a:r>
                      <a:r>
                        <a:rPr lang="es-ES" b="1"/>
                        <a:t>treballar el camp</a:t>
                      </a:r>
                      <a:r>
                        <a:rPr lang="es-ES" b="0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/>
                        <a:t>Excrements</a:t>
                      </a:r>
                      <a:r>
                        <a:rPr lang="es-ES" b="0"/>
                        <a:t> </a:t>
                      </a:r>
                      <a:r>
                        <a:rPr lang="es-ES" b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adob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sym typeface="Wingdings" panose="05000000000000000000" pitchFamily="2" charset="2"/>
                        </a:rPr>
                        <a:t>Bestiar </a:t>
                      </a:r>
                      <a:r>
                        <a:rPr lang="es-ES" b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pastura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 a l’aire lliure.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sym typeface="Wingdings" panose="05000000000000000000" pitchFamily="2" charset="2"/>
                        </a:rPr>
                        <a:t>Països 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poc desenvolupats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>
                          <a:sym typeface="Wingdings" panose="05000000000000000000" pitchFamily="2" charset="2"/>
                        </a:rPr>
                        <a:t>Zones seques </a:t>
                      </a:r>
                      <a:r>
                        <a:rPr lang="es-ES" b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pasturatge nòmada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/>
                        <a:t>Vendre la producció </a:t>
                      </a:r>
                      <a:r>
                        <a:rPr lang="es-ES" b="1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 obtindre màxim benefici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/>
                        <a:t>Selecció de races</a:t>
                      </a:r>
                      <a:r>
                        <a:rPr lang="es-ES" b="0"/>
                        <a:t>, </a:t>
                      </a:r>
                      <a:r>
                        <a:rPr lang="es-ES" b="1"/>
                        <a:t>automatització processos</a:t>
                      </a:r>
                      <a:r>
                        <a:rPr lang="es-ES" b="0"/>
                        <a:t>, </a:t>
                      </a:r>
                      <a:r>
                        <a:rPr lang="es-ES" b="1"/>
                        <a:t>milloras d’alimentació</a:t>
                      </a:r>
                      <a:r>
                        <a:rPr lang="es-ES" b="0"/>
                        <a:t> i </a:t>
                      </a:r>
                      <a:r>
                        <a:rPr lang="es-ES" b="1"/>
                        <a:t>processos científics</a:t>
                      </a:r>
                      <a:r>
                        <a:rPr lang="es-ES" b="0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/>
                        <a:t>Grans </a:t>
                      </a:r>
                      <a:r>
                        <a:rPr lang="es-ES" b="1"/>
                        <a:t>inversions</a:t>
                      </a:r>
                      <a:r>
                        <a:rPr lang="es-ES" b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36315"/>
                  </a:ext>
                </a:extLst>
              </a:tr>
              <a:tr h="3190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/>
                        <a:t>RAMADERIA EXTENSIVA: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Pasturatge </a:t>
                      </a:r>
                      <a:r>
                        <a:rPr lang="es-ES" b="1" u="none"/>
                        <a:t>aire lliure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 u="none"/>
                        <a:t>Menjar natural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Poca </a:t>
                      </a:r>
                      <a:r>
                        <a:rPr lang="es-ES" b="1" u="none"/>
                        <a:t>mà d’obra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Capital 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b="1" u="none">
                          <a:sym typeface="Wingdings" panose="05000000000000000000" pitchFamily="2" charset="2"/>
                        </a:rPr>
                        <a:t>terrenys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sym typeface="Wingdings" panose="05000000000000000000" pitchFamily="2" charset="2"/>
                        </a:rPr>
                        <a:t>Menys </a:t>
                      </a:r>
                      <a:r>
                        <a:rPr lang="es-ES" b="1" u="none">
                          <a:sym typeface="Wingdings" panose="05000000000000000000" pitchFamily="2" charset="2"/>
                        </a:rPr>
                        <a:t>contaminant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b="1" u="sng"/>
                        <a:t>RAMADERIA INTENSIVA: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 u="none"/>
                        <a:t>Instal·lacions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Llum, temperatura, menjar (pinsos), humitat </a:t>
                      </a:r>
                      <a:r>
                        <a:rPr lang="es-ES" b="1" u="none"/>
                        <a:t>artificials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Molta </a:t>
                      </a:r>
                      <a:r>
                        <a:rPr lang="es-ES" b="1" u="none"/>
                        <a:t>mà d’obra</a:t>
                      </a:r>
                      <a:r>
                        <a:rPr lang="es-ES" b="0" u="none"/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Capital 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b="1" u="none">
                          <a:sym typeface="Wingdings" panose="05000000000000000000" pitchFamily="2" charset="2"/>
                        </a:rPr>
                        <a:t>instal·lacions, recursos artificals, mà d’obra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sym typeface="Wingdings" panose="05000000000000000000" pitchFamily="2" charset="2"/>
                        </a:rPr>
                        <a:t>Molt </a:t>
                      </a:r>
                      <a:r>
                        <a:rPr lang="es-ES" b="1" u="none">
                          <a:sym typeface="Wingdings" panose="05000000000000000000" pitchFamily="2" charset="2"/>
                        </a:rPr>
                        <a:t>contaminant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0" u="none">
                          <a:sym typeface="Wingdings" panose="05000000000000000000" pitchFamily="2" charset="2"/>
                        </a:rPr>
                        <a:t>Màxima producció, menys temps.</a:t>
                      </a:r>
                      <a:endParaRPr lang="es-ES" b="0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94752"/>
                  </a:ext>
                </a:extLst>
              </a:tr>
              <a:tr h="706483">
                <a:tc rowSpan="3"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b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68127"/>
                  </a:ext>
                </a:extLst>
              </a:tr>
              <a:tr h="478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2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Grans </a:t>
                      </a:r>
                      <a:r>
                        <a:rPr lang="es-ES" sz="12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extensions per a pastures</a:t>
                      </a:r>
                      <a:r>
                        <a:rPr lang="es-ES" sz="12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oest Estats Units, Pampa i Patagònia argentina, Austràlia, República de Sud-àfrica...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0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27432"/>
                  </a:ext>
                </a:extLst>
              </a:tr>
              <a:tr h="3752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b="1" u="none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Països rics</a:t>
                      </a:r>
                      <a:r>
                        <a:rPr lang="es-ES" sz="1200" b="0" u="none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Canadà, Estats Units, Nova Zelanda, Europa atlàntica.</a:t>
                      </a:r>
                      <a:endParaRPr lang="es-ES" sz="1200" b="1" u="none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0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43CD8B-2B2A-4C43-9BF7-E61825E36F2C}"/>
              </a:ext>
            </a:extLst>
          </p:cNvPr>
          <p:cNvSpPr txBox="1"/>
          <p:nvPr/>
        </p:nvSpPr>
        <p:spPr>
          <a:xfrm>
            <a:off x="294410" y="181368"/>
            <a:ext cx="349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LA CRIA DE BESTIAR I EL MEDI AMBIENT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A8B094-42E9-49AA-976D-D9F935AD567D}"/>
              </a:ext>
            </a:extLst>
          </p:cNvPr>
          <p:cNvCxnSpPr>
            <a:stCxn id="4" idx="3"/>
          </p:cNvCxnSpPr>
          <p:nvPr/>
        </p:nvCxnSpPr>
        <p:spPr>
          <a:xfrm>
            <a:off x="3792483" y="350645"/>
            <a:ext cx="5143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472;p14">
            <a:extLst>
              <a:ext uri="{FF2B5EF4-FFF2-40B4-BE49-F238E27FC236}">
                <a16:creationId xmlns:a16="http://schemas.microsoft.com/office/drawing/2014/main" id="{F426DEE8-E575-40CC-9B53-DA2CFAD9A00A}"/>
              </a:ext>
            </a:extLst>
          </p:cNvPr>
          <p:cNvSpPr txBox="1"/>
          <p:nvPr/>
        </p:nvSpPr>
        <p:spPr>
          <a:xfrm>
            <a:off x="294410" y="295187"/>
            <a:ext cx="8403216" cy="12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Sector ramader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genera més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gasos d’efecte d’hivernacle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el sector del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 </a:t>
            </a:r>
            <a:r>
              <a:rPr lang="es-ES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gassos bovins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Degradació del sòl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 dels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recursos hídrics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Aprofitament d’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excrements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biomassa 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biocombustibles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E518995-452B-4EC8-A8E0-AFDC0EAC5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75536"/>
              </p:ext>
            </p:extLst>
          </p:nvPr>
        </p:nvGraphicFramePr>
        <p:xfrm>
          <a:off x="2223888" y="2457275"/>
          <a:ext cx="5695131" cy="1681221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1898377">
                  <a:extLst>
                    <a:ext uri="{9D8B030D-6E8A-4147-A177-3AD203B41FA5}">
                      <a16:colId xmlns:a16="http://schemas.microsoft.com/office/drawing/2014/main" val="1415210377"/>
                    </a:ext>
                  </a:extLst>
                </a:gridCol>
                <a:gridCol w="1894709">
                  <a:extLst>
                    <a:ext uri="{9D8B030D-6E8A-4147-A177-3AD203B41FA5}">
                      <a16:colId xmlns:a16="http://schemas.microsoft.com/office/drawing/2014/main" val="2159485494"/>
                    </a:ext>
                  </a:extLst>
                </a:gridCol>
                <a:gridCol w="1902045">
                  <a:extLst>
                    <a:ext uri="{9D8B030D-6E8A-4147-A177-3AD203B41FA5}">
                      <a16:colId xmlns:a16="http://schemas.microsoft.com/office/drawing/2014/main" val="932539916"/>
                    </a:ext>
                  </a:extLst>
                </a:gridCol>
              </a:tblGrid>
              <a:tr h="248685"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Ramaderia tradicional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Ramaderia extensiva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Ramaderia intensiva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5406"/>
                  </a:ext>
                </a:extLst>
              </a:tr>
              <a:tr h="1432536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86983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B578719-BB67-4894-A25D-10C87815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889" y="2709965"/>
            <a:ext cx="1890912" cy="1063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LA GANADERÍA EXTENSIVA, UNA OPORTUNIDAD - Parque del Chopo Cabecero del  Alto Alfambra">
            <a:extLst>
              <a:ext uri="{FF2B5EF4-FFF2-40B4-BE49-F238E27FC236}">
                <a16:creationId xmlns:a16="http://schemas.microsoft.com/office/drawing/2014/main" id="{45D008F2-1BDF-42E6-B11D-EE53978B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709965"/>
            <a:ext cx="1890912" cy="1418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MADERIA INTENSIVA | Assoc. EL MUSELL">
            <a:extLst>
              <a:ext uri="{FF2B5EF4-FFF2-40B4-BE49-F238E27FC236}">
                <a16:creationId xmlns:a16="http://schemas.microsoft.com/office/drawing/2014/main" id="{76B50ABC-B32E-474E-A009-FDDFFA5D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67" y="2709965"/>
            <a:ext cx="1893477" cy="1130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9BEAD0-BC31-4D44-B84A-A2F2B51B6837}"/>
              </a:ext>
            </a:extLst>
          </p:cNvPr>
          <p:cNvSpPr txBox="1"/>
          <p:nvPr/>
        </p:nvSpPr>
        <p:spPr>
          <a:xfrm>
            <a:off x="294410" y="1446279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IMPORTÀNCIA DE LA RAMADERIA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861E255-2D93-46F8-8628-8C66CD14C46B}"/>
              </a:ext>
            </a:extLst>
          </p:cNvPr>
          <p:cNvCxnSpPr>
            <a:stCxn id="10" idx="3"/>
          </p:cNvCxnSpPr>
          <p:nvPr/>
        </p:nvCxnSpPr>
        <p:spPr>
          <a:xfrm>
            <a:off x="3241050" y="1615556"/>
            <a:ext cx="5695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472;p14">
            <a:extLst>
              <a:ext uri="{FF2B5EF4-FFF2-40B4-BE49-F238E27FC236}">
                <a16:creationId xmlns:a16="http://schemas.microsoft.com/office/drawing/2014/main" id="{E53BA3D0-39E2-48FD-AE5D-612FA1D498F1}"/>
              </a:ext>
            </a:extLst>
          </p:cNvPr>
          <p:cNvSpPr txBox="1"/>
          <p:nvPr/>
        </p:nvSpPr>
        <p:spPr>
          <a:xfrm>
            <a:off x="453301" y="1539364"/>
            <a:ext cx="7048500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beneficis econòmics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 part de l’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alimentació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589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13654" y="134377"/>
            <a:ext cx="7801894" cy="495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 sz="2400"/>
              <a:t>LA PESCA</a:t>
            </a:r>
            <a:endParaRPr sz="240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A358C5-BE4D-4EC7-ACD5-A7CD80BBA78C}"/>
              </a:ext>
            </a:extLst>
          </p:cNvPr>
          <p:cNvSpPr/>
          <p:nvPr/>
        </p:nvSpPr>
        <p:spPr>
          <a:xfrm>
            <a:off x="275945" y="579555"/>
            <a:ext cx="8555180" cy="300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>
                    <a:lumMod val="50000"/>
                  </a:schemeClr>
                </a:solidFill>
              </a:rPr>
              <a:t>Aprofitament dels </a:t>
            </a:r>
            <a:r>
              <a:rPr lang="es-ES" b="1">
                <a:solidFill>
                  <a:schemeClr val="bg2">
                    <a:lumMod val="50000"/>
                  </a:schemeClr>
                </a:solidFill>
              </a:rPr>
              <a:t>recursos marítims </a:t>
            </a:r>
            <a:r>
              <a:rPr lang="es-ES">
                <a:solidFill>
                  <a:schemeClr val="bg2">
                    <a:lumMod val="50000"/>
                  </a:schemeClr>
                </a:solidFill>
              </a:rPr>
              <a:t>(rius, llacs, mars i oceans).</a:t>
            </a:r>
          </a:p>
        </p:txBody>
      </p:sp>
      <p:sp>
        <p:nvSpPr>
          <p:cNvPr id="10" name="Google Shape;472;p14">
            <a:extLst>
              <a:ext uri="{FF2B5EF4-FFF2-40B4-BE49-F238E27FC236}">
                <a16:creationId xmlns:a16="http://schemas.microsoft.com/office/drawing/2014/main" id="{3840872A-4658-4DF3-9E06-FA2F70A6DD13}"/>
              </a:ext>
            </a:extLst>
          </p:cNvPr>
          <p:cNvSpPr txBox="1"/>
          <p:nvPr/>
        </p:nvSpPr>
        <p:spPr>
          <a:xfrm>
            <a:off x="275945" y="729974"/>
            <a:ext cx="8403216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75%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destina al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 humà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resta s’utilitza com a </a:t>
            </a:r>
            <a:r>
              <a:rPr lang="es-ES" u="sng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matèria primera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 elaborar olis i farines.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81B493B-6DC8-4A67-8C0B-D424F5C22F58}"/>
              </a:ext>
            </a:extLst>
          </p:cNvPr>
          <p:cNvSpPr txBox="1"/>
          <p:nvPr/>
        </p:nvSpPr>
        <p:spPr>
          <a:xfrm>
            <a:off x="305948" y="1556747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1"/>
                </a:solidFill>
                <a:latin typeface="Oswald" panose="020B0604020202020204" charset="0"/>
              </a:rPr>
              <a:t>IMPORTÀNCIA DE LA PESCA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1D83EA-E274-45CE-8CCD-44E097FC9577}"/>
              </a:ext>
            </a:extLst>
          </p:cNvPr>
          <p:cNvCxnSpPr>
            <a:stCxn id="11" idx="3"/>
          </p:cNvCxnSpPr>
          <p:nvPr/>
        </p:nvCxnSpPr>
        <p:spPr>
          <a:xfrm>
            <a:off x="2789320" y="1726024"/>
            <a:ext cx="61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472;p14">
            <a:extLst>
              <a:ext uri="{FF2B5EF4-FFF2-40B4-BE49-F238E27FC236}">
                <a16:creationId xmlns:a16="http://schemas.microsoft.com/office/drawing/2014/main" id="{A01A1CFD-8BC2-4AC8-82AF-10165B4BE7C0}"/>
              </a:ext>
            </a:extLst>
          </p:cNvPr>
          <p:cNvSpPr txBox="1"/>
          <p:nvPr/>
        </p:nvSpPr>
        <p:spPr>
          <a:xfrm>
            <a:off x="464839" y="1649832"/>
            <a:ext cx="7048500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representa una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ocupació/treball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és una font important de </a:t>
            </a:r>
            <a:r>
              <a:rPr lang="es-ES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nutrients alimentaris</a:t>
            </a:r>
            <a:r>
              <a:rPr lang="es-ES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63CB0D36-366D-447F-A92B-68845420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9128"/>
              </p:ext>
            </p:extLst>
          </p:nvPr>
        </p:nvGraphicFramePr>
        <p:xfrm>
          <a:off x="2237743" y="2576865"/>
          <a:ext cx="6393639" cy="1669553"/>
        </p:xfrm>
        <a:graphic>
          <a:graphicData uri="http://schemas.openxmlformats.org/drawingml/2006/table">
            <a:tbl>
              <a:tblPr firstRow="1" bandRow="1">
                <a:tableStyleId>{891A1956-3D7E-41C0-9DF7-105A978C6925}</a:tableStyleId>
              </a:tblPr>
              <a:tblGrid>
                <a:gridCol w="1898377">
                  <a:extLst>
                    <a:ext uri="{9D8B030D-6E8A-4147-A177-3AD203B41FA5}">
                      <a16:colId xmlns:a16="http://schemas.microsoft.com/office/drawing/2014/main" val="1415210377"/>
                    </a:ext>
                  </a:extLst>
                </a:gridCol>
                <a:gridCol w="1894709">
                  <a:extLst>
                    <a:ext uri="{9D8B030D-6E8A-4147-A177-3AD203B41FA5}">
                      <a16:colId xmlns:a16="http://schemas.microsoft.com/office/drawing/2014/main" val="2159485494"/>
                    </a:ext>
                  </a:extLst>
                </a:gridCol>
                <a:gridCol w="2600553">
                  <a:extLst>
                    <a:ext uri="{9D8B030D-6E8A-4147-A177-3AD203B41FA5}">
                      <a16:colId xmlns:a16="http://schemas.microsoft.com/office/drawing/2014/main" val="932539916"/>
                    </a:ext>
                  </a:extLst>
                </a:gridCol>
              </a:tblGrid>
              <a:tr h="248685"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Pesca costanera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Pesca d’altura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/>
                        <a:t>Aqüicultura</a:t>
                      </a:r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5406"/>
                  </a:ext>
                </a:extLst>
              </a:tr>
              <a:tr h="1420868"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54608" marR="54608" marT="27304" marB="2730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869834"/>
                  </a:ext>
                </a:extLst>
              </a:tr>
            </a:tbl>
          </a:graphicData>
        </a:graphic>
      </p:graphicFrame>
      <p:pic>
        <p:nvPicPr>
          <p:cNvPr id="1026" name="Picture 2" descr="Pesca precipita el cierre de la costera del bonito">
            <a:extLst>
              <a:ext uri="{FF2B5EF4-FFF2-40B4-BE49-F238E27FC236}">
                <a16:creationId xmlns:a16="http://schemas.microsoft.com/office/drawing/2014/main" id="{E1045700-2BD5-4A8E-BEC1-0FDACD33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43" y="2829556"/>
            <a:ext cx="1884938" cy="10602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sca de altura #pesca #pesqueros #altamar | Barco pesquero, Barcos de pesca,  Barcos">
            <a:extLst>
              <a:ext uri="{FF2B5EF4-FFF2-40B4-BE49-F238E27FC236}">
                <a16:creationId xmlns:a16="http://schemas.microsoft.com/office/drawing/2014/main" id="{6473568E-C2EF-4C2B-8407-B1846607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47" y="2829554"/>
            <a:ext cx="1884100" cy="14109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écnico Superior en Acuicultura - Avanzaentucarrera.com">
            <a:extLst>
              <a:ext uri="{FF2B5EF4-FFF2-40B4-BE49-F238E27FC236}">
                <a16:creationId xmlns:a16="http://schemas.microsoft.com/office/drawing/2014/main" id="{3D4B4137-6033-4AC5-A700-64235683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00" y="2834223"/>
            <a:ext cx="2590082" cy="13714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47721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Personalizado 7">
      <a:majorFont>
        <a:latin typeface="Arial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1886</Words>
  <Application>Microsoft Office PowerPoint</Application>
  <PresentationFormat>Presentación en pantalla (16:9)</PresentationFormat>
  <Paragraphs>344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Rockwell</vt:lpstr>
      <vt:lpstr>Courier New</vt:lpstr>
      <vt:lpstr>Source Sans Pro</vt:lpstr>
      <vt:lpstr>Arial</vt:lpstr>
      <vt:lpstr>Wingdings</vt:lpstr>
      <vt:lpstr>Oswald</vt:lpstr>
      <vt:lpstr>Quince template</vt:lpstr>
      <vt:lpstr>SECTOR PRIMARI: l’agricultura, la ramaderia, la pesca i la silvicultura</vt:lpstr>
      <vt:lpstr>SECTORS ECONÒMICS</vt:lpstr>
      <vt:lpstr>L’AGRICULTURA</vt:lpstr>
      <vt:lpstr>Presentación de PowerPoint</vt:lpstr>
      <vt:lpstr>Presentación de PowerPoint</vt:lpstr>
      <vt:lpstr>Presentación de PowerPoint</vt:lpstr>
      <vt:lpstr>LA RAMADERIA</vt:lpstr>
      <vt:lpstr>Presentación de PowerPoint</vt:lpstr>
      <vt:lpstr>LA PESCA</vt:lpstr>
      <vt:lpstr>Presentación de PowerPoint</vt:lpstr>
      <vt:lpstr>LA SILVICULTURA</vt:lpstr>
      <vt:lpstr>Presentación de PowerPoint</vt:lpstr>
      <vt:lpstr>EL SECTOR PRIMARI A ESPANYA</vt:lpstr>
      <vt:lpstr>Presentación de PowerPoint</vt:lpstr>
      <vt:lpstr>Presentación de PowerPoint</vt:lpstr>
      <vt:lpstr>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PRIMARI: l’agricultura, la ramaderia, la pesca i la silvicultura</dc:title>
  <cp:lastModifiedBy>Eva Arnau</cp:lastModifiedBy>
  <cp:revision>45</cp:revision>
  <dcterms:modified xsi:type="dcterms:W3CDTF">2022-01-21T21:46:00Z</dcterms:modified>
</cp:coreProperties>
</file>