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97" r:id="rId3"/>
    <p:sldId id="302" r:id="rId4"/>
    <p:sldId id="298" r:id="rId5"/>
    <p:sldId id="299" r:id="rId6"/>
    <p:sldId id="300" r:id="rId7"/>
    <p:sldId id="301" r:id="rId8"/>
    <p:sldId id="295" r:id="rId9"/>
    <p:sldId id="257" r:id="rId10"/>
    <p:sldId id="303" r:id="rId11"/>
    <p:sldId id="304" r:id="rId12"/>
    <p:sldId id="305" r:id="rId13"/>
    <p:sldId id="308" r:id="rId14"/>
    <p:sldId id="306" r:id="rId15"/>
    <p:sldId id="307" r:id="rId16"/>
    <p:sldId id="309" r:id="rId17"/>
    <p:sldId id="310" r:id="rId18"/>
    <p:sldId id="311" r:id="rId19"/>
    <p:sldId id="312" r:id="rId20"/>
    <p:sldId id="31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Roboto Light" panose="020B0604020202020204" charset="0"/>
      <p:regular r:id="rId31"/>
      <p:bold r:id="rId32"/>
      <p:italic r:id="rId33"/>
      <p:boldItalic r:id="rId34"/>
    </p:embeddedFont>
    <p:embeddedFont>
      <p:font typeface="Roboto Slab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AC80AE-7BAF-4353-BDF4-EDCBCDF36947}">
  <a:tblStyle styleId="{F9AC80AE-7BAF-4353-BDF4-EDCBCDF369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8C24DB-9184-4B43-98E1-68442BCA9A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54" autoAdjust="0"/>
  </p:normalViewPr>
  <p:slideViewPr>
    <p:cSldViewPr snapToGrid="0">
      <p:cViewPr varScale="1">
        <p:scale>
          <a:sx n="146" d="100"/>
          <a:sy n="146" d="100"/>
        </p:scale>
        <p:origin x="5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31CDC-357E-4C98-8770-1DFB955EFCCF}" type="doc">
      <dgm:prSet loTypeId="urn:microsoft.com/office/officeart/2005/8/layout/venn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3A3D77FD-1207-44B2-B132-7546C3FD093F}">
      <dgm:prSet phldrT="[Texto]"/>
      <dgm:spPr/>
      <dgm:t>
        <a:bodyPr/>
        <a:lstStyle/>
        <a:p>
          <a:r>
            <a:rPr lang="es-ES">
              <a:solidFill>
                <a:schemeClr val="bg2">
                  <a:lumMod val="50000"/>
                </a:schemeClr>
              </a:solidFill>
            </a:rPr>
            <a:t>ESTAT ESPANYOL</a:t>
          </a:r>
        </a:p>
      </dgm:t>
    </dgm:pt>
    <dgm:pt modelId="{A96AFF61-D655-4262-A1D6-8D21D5D7C920}" type="parTrans" cxnId="{5150F1B4-450F-424F-811B-F5058D5E02D2}">
      <dgm:prSet/>
      <dgm:spPr/>
      <dgm:t>
        <a:bodyPr/>
        <a:lstStyle/>
        <a:p>
          <a:endParaRPr lang="es-ES"/>
        </a:p>
      </dgm:t>
    </dgm:pt>
    <dgm:pt modelId="{D870D8E7-F70B-450B-A7F7-C8A40CC073B0}" type="sibTrans" cxnId="{5150F1B4-450F-424F-811B-F5058D5E02D2}">
      <dgm:prSet/>
      <dgm:spPr/>
      <dgm:t>
        <a:bodyPr/>
        <a:lstStyle/>
        <a:p>
          <a:endParaRPr lang="es-ES"/>
        </a:p>
      </dgm:t>
    </dgm:pt>
    <dgm:pt modelId="{CF86A6E7-3E31-4C17-8C27-61F70154EB02}">
      <dgm:prSet phldrT="[Texto]"/>
      <dgm:spPr/>
      <dgm:t>
        <a:bodyPr/>
        <a:lstStyle/>
        <a:p>
          <a:r>
            <a:rPr lang="es-ES">
              <a:solidFill>
                <a:schemeClr val="bg2">
                  <a:lumMod val="50000"/>
                </a:schemeClr>
              </a:solidFill>
            </a:rPr>
            <a:t>C.C.A.A</a:t>
          </a:r>
        </a:p>
      </dgm:t>
    </dgm:pt>
    <dgm:pt modelId="{B4E9AB30-8946-4BE8-9B3C-9F4FF1FCC174}" type="parTrans" cxnId="{DC772789-0B97-4BAC-9BDC-DB817EF6CD43}">
      <dgm:prSet/>
      <dgm:spPr/>
      <dgm:t>
        <a:bodyPr/>
        <a:lstStyle/>
        <a:p>
          <a:endParaRPr lang="es-ES"/>
        </a:p>
      </dgm:t>
    </dgm:pt>
    <dgm:pt modelId="{F5F436E6-19C1-4F08-96E6-A5129719C904}" type="sibTrans" cxnId="{DC772789-0B97-4BAC-9BDC-DB817EF6CD43}">
      <dgm:prSet/>
      <dgm:spPr/>
      <dgm:t>
        <a:bodyPr/>
        <a:lstStyle/>
        <a:p>
          <a:endParaRPr lang="es-ES"/>
        </a:p>
      </dgm:t>
    </dgm:pt>
    <dgm:pt modelId="{3A5B4CE7-9F5A-48C4-9BAE-8C1EA6223B8E}">
      <dgm:prSet phldrT="[Texto]"/>
      <dgm:spPr/>
      <dgm:t>
        <a:bodyPr/>
        <a:lstStyle/>
        <a:p>
          <a:r>
            <a:rPr lang="es-ES">
              <a:solidFill>
                <a:schemeClr val="bg2">
                  <a:lumMod val="50000"/>
                </a:schemeClr>
              </a:solidFill>
            </a:rPr>
            <a:t>PROVÍNCIES</a:t>
          </a:r>
        </a:p>
      </dgm:t>
    </dgm:pt>
    <dgm:pt modelId="{C70B77E2-BCC3-42DB-ADCA-C23EDACB20AE}" type="parTrans" cxnId="{816C733A-E062-426F-AD78-05D924DB5FC5}">
      <dgm:prSet/>
      <dgm:spPr/>
      <dgm:t>
        <a:bodyPr/>
        <a:lstStyle/>
        <a:p>
          <a:endParaRPr lang="es-ES"/>
        </a:p>
      </dgm:t>
    </dgm:pt>
    <dgm:pt modelId="{4C6DE895-7F76-4B1A-96B1-ED046786F5E2}" type="sibTrans" cxnId="{816C733A-E062-426F-AD78-05D924DB5FC5}">
      <dgm:prSet/>
      <dgm:spPr/>
      <dgm:t>
        <a:bodyPr/>
        <a:lstStyle/>
        <a:p>
          <a:endParaRPr lang="es-ES"/>
        </a:p>
      </dgm:t>
    </dgm:pt>
    <dgm:pt modelId="{CE7E3A36-A651-47B0-BC61-26E556EC7FB9}">
      <dgm:prSet phldrT="[Texto]"/>
      <dgm:spPr/>
      <dgm:t>
        <a:bodyPr/>
        <a:lstStyle/>
        <a:p>
          <a:r>
            <a:rPr lang="es-ES">
              <a:solidFill>
                <a:schemeClr val="bg2">
                  <a:lumMod val="50000"/>
                </a:schemeClr>
              </a:solidFill>
            </a:rPr>
            <a:t>MUNICIPIS</a:t>
          </a:r>
        </a:p>
      </dgm:t>
    </dgm:pt>
    <dgm:pt modelId="{2A19B099-040B-4E6A-969B-2F075D7EBE07}" type="parTrans" cxnId="{06A8F5B6-620B-49B7-9D6E-8A28C491BB7A}">
      <dgm:prSet/>
      <dgm:spPr/>
      <dgm:t>
        <a:bodyPr/>
        <a:lstStyle/>
        <a:p>
          <a:endParaRPr lang="es-ES"/>
        </a:p>
      </dgm:t>
    </dgm:pt>
    <dgm:pt modelId="{2CC98338-8AF4-4F5F-AEA4-057E54AA3430}" type="sibTrans" cxnId="{06A8F5B6-620B-49B7-9D6E-8A28C491BB7A}">
      <dgm:prSet/>
      <dgm:spPr/>
      <dgm:t>
        <a:bodyPr/>
        <a:lstStyle/>
        <a:p>
          <a:endParaRPr lang="es-ES"/>
        </a:p>
      </dgm:t>
    </dgm:pt>
    <dgm:pt modelId="{6BD46105-7738-4252-8A84-FDCEB171C192}" type="pres">
      <dgm:prSet presAssocID="{16131CDC-357E-4C98-8770-1DFB955EFCCF}" presName="Name0" presStyleCnt="0">
        <dgm:presLayoutVars>
          <dgm:chMax val="7"/>
          <dgm:resizeHandles val="exact"/>
        </dgm:presLayoutVars>
      </dgm:prSet>
      <dgm:spPr/>
    </dgm:pt>
    <dgm:pt modelId="{7997C789-EA4E-4AEE-929A-B96C9877232B}" type="pres">
      <dgm:prSet presAssocID="{16131CDC-357E-4C98-8770-1DFB955EFCCF}" presName="comp1" presStyleCnt="0"/>
      <dgm:spPr/>
    </dgm:pt>
    <dgm:pt modelId="{ED5FDEE9-AC5B-4B11-8CFA-D889DDADB005}" type="pres">
      <dgm:prSet presAssocID="{16131CDC-357E-4C98-8770-1DFB955EFCCF}" presName="circle1" presStyleLbl="node1" presStyleIdx="0" presStyleCnt="4"/>
      <dgm:spPr/>
    </dgm:pt>
    <dgm:pt modelId="{F586D46F-2DC2-4779-AD8C-31037837DC5B}" type="pres">
      <dgm:prSet presAssocID="{16131CDC-357E-4C98-8770-1DFB955EFCCF}" presName="c1text" presStyleLbl="node1" presStyleIdx="0" presStyleCnt="4">
        <dgm:presLayoutVars>
          <dgm:bulletEnabled val="1"/>
        </dgm:presLayoutVars>
      </dgm:prSet>
      <dgm:spPr/>
    </dgm:pt>
    <dgm:pt modelId="{E5432165-97DC-4CE8-B17A-0E17ADF297DB}" type="pres">
      <dgm:prSet presAssocID="{16131CDC-357E-4C98-8770-1DFB955EFCCF}" presName="comp2" presStyleCnt="0"/>
      <dgm:spPr/>
    </dgm:pt>
    <dgm:pt modelId="{CCE4C4D5-8DC5-454D-9988-637E6CB03150}" type="pres">
      <dgm:prSet presAssocID="{16131CDC-357E-4C98-8770-1DFB955EFCCF}" presName="circle2" presStyleLbl="node1" presStyleIdx="1" presStyleCnt="4"/>
      <dgm:spPr/>
    </dgm:pt>
    <dgm:pt modelId="{0812DADE-F647-42E9-9D8D-64148B0AB53B}" type="pres">
      <dgm:prSet presAssocID="{16131CDC-357E-4C98-8770-1DFB955EFCCF}" presName="c2text" presStyleLbl="node1" presStyleIdx="1" presStyleCnt="4">
        <dgm:presLayoutVars>
          <dgm:bulletEnabled val="1"/>
        </dgm:presLayoutVars>
      </dgm:prSet>
      <dgm:spPr/>
    </dgm:pt>
    <dgm:pt modelId="{E9D0921B-3C22-4AA8-B439-A783831E8EDE}" type="pres">
      <dgm:prSet presAssocID="{16131CDC-357E-4C98-8770-1DFB955EFCCF}" presName="comp3" presStyleCnt="0"/>
      <dgm:spPr/>
    </dgm:pt>
    <dgm:pt modelId="{724420A0-915C-4F70-9C57-D8328BA5B723}" type="pres">
      <dgm:prSet presAssocID="{16131CDC-357E-4C98-8770-1DFB955EFCCF}" presName="circle3" presStyleLbl="node1" presStyleIdx="2" presStyleCnt="4"/>
      <dgm:spPr/>
    </dgm:pt>
    <dgm:pt modelId="{70DCB960-8287-4154-B234-C02FC6B5D1B2}" type="pres">
      <dgm:prSet presAssocID="{16131CDC-357E-4C98-8770-1DFB955EFCCF}" presName="c3text" presStyleLbl="node1" presStyleIdx="2" presStyleCnt="4">
        <dgm:presLayoutVars>
          <dgm:bulletEnabled val="1"/>
        </dgm:presLayoutVars>
      </dgm:prSet>
      <dgm:spPr/>
    </dgm:pt>
    <dgm:pt modelId="{55C0606F-177A-41A9-AFAD-056747569C19}" type="pres">
      <dgm:prSet presAssocID="{16131CDC-357E-4C98-8770-1DFB955EFCCF}" presName="comp4" presStyleCnt="0"/>
      <dgm:spPr/>
    </dgm:pt>
    <dgm:pt modelId="{4B39C3F7-50D9-4CE7-93BA-9FA36658F4EB}" type="pres">
      <dgm:prSet presAssocID="{16131CDC-357E-4C98-8770-1DFB955EFCCF}" presName="circle4" presStyleLbl="node1" presStyleIdx="3" presStyleCnt="4"/>
      <dgm:spPr/>
    </dgm:pt>
    <dgm:pt modelId="{A2C8BC61-ABB1-440C-9792-EBC1E169E332}" type="pres">
      <dgm:prSet presAssocID="{16131CDC-357E-4C98-8770-1DFB955EFCC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4C96806-D030-4976-8060-9641C51F494A}" type="presOf" srcId="{16131CDC-357E-4C98-8770-1DFB955EFCCF}" destId="{6BD46105-7738-4252-8A84-FDCEB171C192}" srcOrd="0" destOrd="0" presId="urn:microsoft.com/office/officeart/2005/8/layout/venn2"/>
    <dgm:cxn modelId="{16508729-DBED-4B5F-872E-AE1D208179EE}" type="presOf" srcId="{CE7E3A36-A651-47B0-BC61-26E556EC7FB9}" destId="{4B39C3F7-50D9-4CE7-93BA-9FA36658F4EB}" srcOrd="0" destOrd="0" presId="urn:microsoft.com/office/officeart/2005/8/layout/venn2"/>
    <dgm:cxn modelId="{16A54B3A-920E-4A63-AE98-7B29F0285EB5}" type="presOf" srcId="{3A3D77FD-1207-44B2-B132-7546C3FD093F}" destId="{F586D46F-2DC2-4779-AD8C-31037837DC5B}" srcOrd="1" destOrd="0" presId="urn:microsoft.com/office/officeart/2005/8/layout/venn2"/>
    <dgm:cxn modelId="{816C733A-E062-426F-AD78-05D924DB5FC5}" srcId="{16131CDC-357E-4C98-8770-1DFB955EFCCF}" destId="{3A5B4CE7-9F5A-48C4-9BAE-8C1EA6223B8E}" srcOrd="2" destOrd="0" parTransId="{C70B77E2-BCC3-42DB-ADCA-C23EDACB20AE}" sibTransId="{4C6DE895-7F76-4B1A-96B1-ED046786F5E2}"/>
    <dgm:cxn modelId="{B455F55D-6A2C-4C7A-8AB4-5D6783360B66}" type="presOf" srcId="{3A3D77FD-1207-44B2-B132-7546C3FD093F}" destId="{ED5FDEE9-AC5B-4B11-8CFA-D889DDADB005}" srcOrd="0" destOrd="0" presId="urn:microsoft.com/office/officeart/2005/8/layout/venn2"/>
    <dgm:cxn modelId="{726A8753-DC6F-401E-B10C-3D985CF96D88}" type="presOf" srcId="{3A5B4CE7-9F5A-48C4-9BAE-8C1EA6223B8E}" destId="{70DCB960-8287-4154-B234-C02FC6B5D1B2}" srcOrd="1" destOrd="0" presId="urn:microsoft.com/office/officeart/2005/8/layout/venn2"/>
    <dgm:cxn modelId="{DC772789-0B97-4BAC-9BDC-DB817EF6CD43}" srcId="{16131CDC-357E-4C98-8770-1DFB955EFCCF}" destId="{CF86A6E7-3E31-4C17-8C27-61F70154EB02}" srcOrd="1" destOrd="0" parTransId="{B4E9AB30-8946-4BE8-9B3C-9F4FF1FCC174}" sibTransId="{F5F436E6-19C1-4F08-96E6-A5129719C904}"/>
    <dgm:cxn modelId="{AF7F4B89-1162-44B3-BC7C-62512ABE92CA}" type="presOf" srcId="{3A5B4CE7-9F5A-48C4-9BAE-8C1EA6223B8E}" destId="{724420A0-915C-4F70-9C57-D8328BA5B723}" srcOrd="0" destOrd="0" presId="urn:microsoft.com/office/officeart/2005/8/layout/venn2"/>
    <dgm:cxn modelId="{5150F1B4-450F-424F-811B-F5058D5E02D2}" srcId="{16131CDC-357E-4C98-8770-1DFB955EFCCF}" destId="{3A3D77FD-1207-44B2-B132-7546C3FD093F}" srcOrd="0" destOrd="0" parTransId="{A96AFF61-D655-4262-A1D6-8D21D5D7C920}" sibTransId="{D870D8E7-F70B-450B-A7F7-C8A40CC073B0}"/>
    <dgm:cxn modelId="{06A8F5B6-620B-49B7-9D6E-8A28C491BB7A}" srcId="{16131CDC-357E-4C98-8770-1DFB955EFCCF}" destId="{CE7E3A36-A651-47B0-BC61-26E556EC7FB9}" srcOrd="3" destOrd="0" parTransId="{2A19B099-040B-4E6A-969B-2F075D7EBE07}" sibTransId="{2CC98338-8AF4-4F5F-AEA4-057E54AA3430}"/>
    <dgm:cxn modelId="{F53F0DE1-9629-44EF-BDD6-952981611861}" type="presOf" srcId="{CF86A6E7-3E31-4C17-8C27-61F70154EB02}" destId="{0812DADE-F647-42E9-9D8D-64148B0AB53B}" srcOrd="1" destOrd="0" presId="urn:microsoft.com/office/officeart/2005/8/layout/venn2"/>
    <dgm:cxn modelId="{F77DA8EE-E520-445A-8AFC-8F42A0BA6DD2}" type="presOf" srcId="{CF86A6E7-3E31-4C17-8C27-61F70154EB02}" destId="{CCE4C4D5-8DC5-454D-9988-637E6CB03150}" srcOrd="0" destOrd="0" presId="urn:microsoft.com/office/officeart/2005/8/layout/venn2"/>
    <dgm:cxn modelId="{A66E4BFB-94C1-4CEA-9DDB-9AAB185F754F}" type="presOf" srcId="{CE7E3A36-A651-47B0-BC61-26E556EC7FB9}" destId="{A2C8BC61-ABB1-440C-9792-EBC1E169E332}" srcOrd="1" destOrd="0" presId="urn:microsoft.com/office/officeart/2005/8/layout/venn2"/>
    <dgm:cxn modelId="{0535D96D-E30D-43A6-82C9-4CC99098831F}" type="presParOf" srcId="{6BD46105-7738-4252-8A84-FDCEB171C192}" destId="{7997C789-EA4E-4AEE-929A-B96C9877232B}" srcOrd="0" destOrd="0" presId="urn:microsoft.com/office/officeart/2005/8/layout/venn2"/>
    <dgm:cxn modelId="{F0EE5F09-1E7F-46C7-8D9A-EF4DF52C1BCC}" type="presParOf" srcId="{7997C789-EA4E-4AEE-929A-B96C9877232B}" destId="{ED5FDEE9-AC5B-4B11-8CFA-D889DDADB005}" srcOrd="0" destOrd="0" presId="urn:microsoft.com/office/officeart/2005/8/layout/venn2"/>
    <dgm:cxn modelId="{53CE76EF-1966-4288-B6BC-FBDBFA387E29}" type="presParOf" srcId="{7997C789-EA4E-4AEE-929A-B96C9877232B}" destId="{F586D46F-2DC2-4779-AD8C-31037837DC5B}" srcOrd="1" destOrd="0" presId="urn:microsoft.com/office/officeart/2005/8/layout/venn2"/>
    <dgm:cxn modelId="{D375120A-0700-41CA-AF5C-DE82A56F1E74}" type="presParOf" srcId="{6BD46105-7738-4252-8A84-FDCEB171C192}" destId="{E5432165-97DC-4CE8-B17A-0E17ADF297DB}" srcOrd="1" destOrd="0" presId="urn:microsoft.com/office/officeart/2005/8/layout/venn2"/>
    <dgm:cxn modelId="{B56EB70D-1FAE-4874-97DA-3BBC6BC6227D}" type="presParOf" srcId="{E5432165-97DC-4CE8-B17A-0E17ADF297DB}" destId="{CCE4C4D5-8DC5-454D-9988-637E6CB03150}" srcOrd="0" destOrd="0" presId="urn:microsoft.com/office/officeart/2005/8/layout/venn2"/>
    <dgm:cxn modelId="{9CF1571F-C05B-4017-A9E2-B926BE7B3B7F}" type="presParOf" srcId="{E5432165-97DC-4CE8-B17A-0E17ADF297DB}" destId="{0812DADE-F647-42E9-9D8D-64148B0AB53B}" srcOrd="1" destOrd="0" presId="urn:microsoft.com/office/officeart/2005/8/layout/venn2"/>
    <dgm:cxn modelId="{20E5166E-2CA6-457A-930D-C20F2C057C9F}" type="presParOf" srcId="{6BD46105-7738-4252-8A84-FDCEB171C192}" destId="{E9D0921B-3C22-4AA8-B439-A783831E8EDE}" srcOrd="2" destOrd="0" presId="urn:microsoft.com/office/officeart/2005/8/layout/venn2"/>
    <dgm:cxn modelId="{A43239FC-D35C-4F06-985D-A6A0C99AEA19}" type="presParOf" srcId="{E9D0921B-3C22-4AA8-B439-A783831E8EDE}" destId="{724420A0-915C-4F70-9C57-D8328BA5B723}" srcOrd="0" destOrd="0" presId="urn:microsoft.com/office/officeart/2005/8/layout/venn2"/>
    <dgm:cxn modelId="{DF8216AE-B02B-4102-B432-AFD3CEC0312E}" type="presParOf" srcId="{E9D0921B-3C22-4AA8-B439-A783831E8EDE}" destId="{70DCB960-8287-4154-B234-C02FC6B5D1B2}" srcOrd="1" destOrd="0" presId="urn:microsoft.com/office/officeart/2005/8/layout/venn2"/>
    <dgm:cxn modelId="{2DF8E9E4-3799-4113-9312-701F8CB259BF}" type="presParOf" srcId="{6BD46105-7738-4252-8A84-FDCEB171C192}" destId="{55C0606F-177A-41A9-AFAD-056747569C19}" srcOrd="3" destOrd="0" presId="urn:microsoft.com/office/officeart/2005/8/layout/venn2"/>
    <dgm:cxn modelId="{E8F214FD-AE73-4E70-BD78-E913C5CD6B18}" type="presParOf" srcId="{55C0606F-177A-41A9-AFAD-056747569C19}" destId="{4B39C3F7-50D9-4CE7-93BA-9FA36658F4EB}" srcOrd="0" destOrd="0" presId="urn:microsoft.com/office/officeart/2005/8/layout/venn2"/>
    <dgm:cxn modelId="{831EA199-B749-40D6-A028-50EAFFE1727E}" type="presParOf" srcId="{55C0606F-177A-41A9-AFAD-056747569C19}" destId="{A2C8BC61-ABB1-440C-9792-EBC1E169E3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DEE9-AC5B-4B11-8CFA-D889DDADB005}">
      <dsp:nvSpPr>
        <dsp:cNvPr id="0" name=""/>
        <dsp:cNvSpPr/>
      </dsp:nvSpPr>
      <dsp:spPr>
        <a:xfrm>
          <a:off x="300606" y="0"/>
          <a:ext cx="2518781" cy="251878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>
              <a:solidFill>
                <a:schemeClr val="bg2">
                  <a:lumMod val="50000"/>
                </a:schemeClr>
              </a:solidFill>
            </a:rPr>
            <a:t>ESTAT ESPANYOL</a:t>
          </a:r>
        </a:p>
      </dsp:txBody>
      <dsp:txXfrm>
        <a:off x="1207871" y="125939"/>
        <a:ext cx="704251" cy="377817"/>
      </dsp:txXfrm>
    </dsp:sp>
    <dsp:sp modelId="{CCE4C4D5-8DC5-454D-9988-637E6CB03150}">
      <dsp:nvSpPr>
        <dsp:cNvPr id="0" name=""/>
        <dsp:cNvSpPr/>
      </dsp:nvSpPr>
      <dsp:spPr>
        <a:xfrm>
          <a:off x="552484" y="503756"/>
          <a:ext cx="2015024" cy="2015024"/>
        </a:xfrm>
        <a:prstGeom prst="ellipse">
          <a:avLst/>
        </a:prstGeom>
        <a:solidFill>
          <a:schemeClr val="accent1">
            <a:shade val="80000"/>
            <a:hueOff val="70579"/>
            <a:satOff val="8548"/>
            <a:lumOff val="65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>
              <a:solidFill>
                <a:schemeClr val="bg2">
                  <a:lumMod val="50000"/>
                </a:schemeClr>
              </a:solidFill>
            </a:rPr>
            <a:t>C.C.A.A</a:t>
          </a:r>
        </a:p>
      </dsp:txBody>
      <dsp:txXfrm>
        <a:off x="1207871" y="624657"/>
        <a:ext cx="704251" cy="362704"/>
      </dsp:txXfrm>
    </dsp:sp>
    <dsp:sp modelId="{724420A0-915C-4F70-9C57-D8328BA5B723}">
      <dsp:nvSpPr>
        <dsp:cNvPr id="0" name=""/>
        <dsp:cNvSpPr/>
      </dsp:nvSpPr>
      <dsp:spPr>
        <a:xfrm>
          <a:off x="804362" y="1007512"/>
          <a:ext cx="1511268" cy="1511268"/>
        </a:xfrm>
        <a:prstGeom prst="ellipse">
          <a:avLst/>
        </a:prstGeom>
        <a:solidFill>
          <a:schemeClr val="accent1">
            <a:shade val="80000"/>
            <a:hueOff val="141158"/>
            <a:satOff val="17097"/>
            <a:lumOff val="130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>
              <a:solidFill>
                <a:schemeClr val="bg2">
                  <a:lumMod val="50000"/>
                </a:schemeClr>
              </a:solidFill>
            </a:rPr>
            <a:t>PROVÍNCIES</a:t>
          </a:r>
        </a:p>
      </dsp:txBody>
      <dsp:txXfrm>
        <a:off x="1207871" y="1120857"/>
        <a:ext cx="704251" cy="340035"/>
      </dsp:txXfrm>
    </dsp:sp>
    <dsp:sp modelId="{4B39C3F7-50D9-4CE7-93BA-9FA36658F4EB}">
      <dsp:nvSpPr>
        <dsp:cNvPr id="0" name=""/>
        <dsp:cNvSpPr/>
      </dsp:nvSpPr>
      <dsp:spPr>
        <a:xfrm>
          <a:off x="1056240" y="1511268"/>
          <a:ext cx="1007512" cy="1007512"/>
        </a:xfrm>
        <a:prstGeom prst="ellipse">
          <a:avLst/>
        </a:prstGeom>
        <a:solidFill>
          <a:schemeClr val="accent1">
            <a:shade val="80000"/>
            <a:hueOff val="211737"/>
            <a:satOff val="25645"/>
            <a:lumOff val="195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>
              <a:solidFill>
                <a:schemeClr val="bg2">
                  <a:lumMod val="50000"/>
                </a:schemeClr>
              </a:solidFill>
            </a:rPr>
            <a:t>MUNICIPIS</a:t>
          </a:r>
        </a:p>
      </dsp:txBody>
      <dsp:txXfrm>
        <a:off x="1203787" y="1763146"/>
        <a:ext cx="712418" cy="50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8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43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94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5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9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1800" y="-476249"/>
            <a:ext cx="6041280" cy="5907280"/>
          </a:xfrm>
          <a:custGeom>
            <a:avLst/>
            <a:gdLst/>
            <a:ahLst/>
            <a:cxnLst/>
            <a:rect l="l" t="t" r="r" b="b"/>
            <a:pathLst>
              <a:path w="4401661" h="4304029" extrusionOk="0">
                <a:moveTo>
                  <a:pt x="699453" y="1744663"/>
                </a:moveTo>
                <a:lnTo>
                  <a:pt x="1165543" y="1278573"/>
                </a:lnTo>
                <a:cubicBezTo>
                  <a:pt x="1215073" y="1229042"/>
                  <a:pt x="1215073" y="1147763"/>
                  <a:pt x="1165543" y="1098233"/>
                </a:cubicBezTo>
                <a:cubicBezTo>
                  <a:pt x="1116013" y="1048702"/>
                  <a:pt x="1034732" y="1048702"/>
                  <a:pt x="985203" y="1098233"/>
                </a:cubicBezTo>
                <a:lnTo>
                  <a:pt x="519113" y="1564323"/>
                </a:lnTo>
                <a:cubicBezTo>
                  <a:pt x="469583" y="1613852"/>
                  <a:pt x="469583" y="1695133"/>
                  <a:pt x="519113" y="1744663"/>
                </a:cubicBezTo>
                <a:cubicBezTo>
                  <a:pt x="568642" y="1794192"/>
                  <a:pt x="649288" y="1794192"/>
                  <a:pt x="699453" y="1744663"/>
                </a:cubicBezTo>
                <a:close/>
                <a:moveTo>
                  <a:pt x="271463" y="3418522"/>
                </a:moveTo>
                <a:lnTo>
                  <a:pt x="37147" y="3652838"/>
                </a:lnTo>
                <a:cubicBezTo>
                  <a:pt x="-12382" y="3702368"/>
                  <a:pt x="-12382" y="3783647"/>
                  <a:pt x="37147" y="3833178"/>
                </a:cubicBezTo>
                <a:cubicBezTo>
                  <a:pt x="86678" y="3882708"/>
                  <a:pt x="167958" y="3882708"/>
                  <a:pt x="217488" y="3833178"/>
                </a:cubicBezTo>
                <a:lnTo>
                  <a:pt x="451803" y="3598863"/>
                </a:lnTo>
                <a:cubicBezTo>
                  <a:pt x="501333" y="3549333"/>
                  <a:pt x="501333" y="3468053"/>
                  <a:pt x="451803" y="3418522"/>
                </a:cubicBezTo>
                <a:cubicBezTo>
                  <a:pt x="402272" y="3368993"/>
                  <a:pt x="321628" y="3368993"/>
                  <a:pt x="271463" y="3418522"/>
                </a:cubicBezTo>
                <a:close/>
                <a:moveTo>
                  <a:pt x="1105218" y="1601152"/>
                </a:moveTo>
                <a:cubicBezTo>
                  <a:pt x="1154748" y="1650683"/>
                  <a:pt x="1236028" y="1650683"/>
                  <a:pt x="1285557" y="1601152"/>
                </a:cubicBezTo>
                <a:lnTo>
                  <a:pt x="2024698" y="862013"/>
                </a:lnTo>
                <a:cubicBezTo>
                  <a:pt x="2074228" y="812483"/>
                  <a:pt x="2074228" y="731202"/>
                  <a:pt x="2024698" y="681673"/>
                </a:cubicBezTo>
                <a:cubicBezTo>
                  <a:pt x="1975168" y="632142"/>
                  <a:pt x="1893888" y="632142"/>
                  <a:pt x="1844357" y="681673"/>
                </a:cubicBezTo>
                <a:lnTo>
                  <a:pt x="1105218" y="1420177"/>
                </a:lnTo>
                <a:cubicBezTo>
                  <a:pt x="1055688" y="1470342"/>
                  <a:pt x="1055688" y="1550988"/>
                  <a:pt x="1105218" y="1601152"/>
                </a:cubicBezTo>
                <a:close/>
                <a:moveTo>
                  <a:pt x="3472498" y="217487"/>
                </a:moveTo>
                <a:cubicBezTo>
                  <a:pt x="3522028" y="167957"/>
                  <a:pt x="3522028" y="86677"/>
                  <a:pt x="3472498" y="37148"/>
                </a:cubicBezTo>
                <a:cubicBezTo>
                  <a:pt x="3422968" y="-12383"/>
                  <a:pt x="3341687" y="-12383"/>
                  <a:pt x="3292158" y="37148"/>
                </a:cubicBezTo>
                <a:cubicBezTo>
                  <a:pt x="3242628" y="86677"/>
                  <a:pt x="3242628" y="167957"/>
                  <a:pt x="3292158" y="217487"/>
                </a:cubicBezTo>
                <a:cubicBezTo>
                  <a:pt x="3341687" y="267018"/>
                  <a:pt x="3422968" y="267018"/>
                  <a:pt x="3472498" y="217487"/>
                </a:cubicBezTo>
                <a:close/>
                <a:moveTo>
                  <a:pt x="441642" y="2002473"/>
                </a:moveTo>
                <a:cubicBezTo>
                  <a:pt x="491172" y="1952942"/>
                  <a:pt x="491172" y="1871663"/>
                  <a:pt x="441642" y="1822133"/>
                </a:cubicBezTo>
                <a:cubicBezTo>
                  <a:pt x="392113" y="1772602"/>
                  <a:pt x="310833" y="1772602"/>
                  <a:pt x="261303" y="1822133"/>
                </a:cubicBezTo>
                <a:cubicBezTo>
                  <a:pt x="211772" y="1871663"/>
                  <a:pt x="211772" y="1952942"/>
                  <a:pt x="261303" y="2002473"/>
                </a:cubicBezTo>
                <a:cubicBezTo>
                  <a:pt x="310833" y="2052003"/>
                  <a:pt x="392113" y="2052003"/>
                  <a:pt x="441642" y="2002473"/>
                </a:cubicBezTo>
                <a:close/>
                <a:moveTo>
                  <a:pt x="3945573" y="2271078"/>
                </a:moveTo>
                <a:lnTo>
                  <a:pt x="3842703" y="2373947"/>
                </a:lnTo>
                <a:cubicBezTo>
                  <a:pt x="3793173" y="2423478"/>
                  <a:pt x="3711893" y="2423478"/>
                  <a:pt x="3662362" y="2373947"/>
                </a:cubicBezTo>
                <a:cubicBezTo>
                  <a:pt x="3612833" y="2324418"/>
                  <a:pt x="3612833" y="2243138"/>
                  <a:pt x="3662362" y="2193608"/>
                </a:cubicBezTo>
                <a:lnTo>
                  <a:pt x="3993198" y="1862773"/>
                </a:lnTo>
                <a:cubicBezTo>
                  <a:pt x="4042728" y="1813242"/>
                  <a:pt x="4042728" y="1731963"/>
                  <a:pt x="3993198" y="1682433"/>
                </a:cubicBezTo>
                <a:cubicBezTo>
                  <a:pt x="3943668" y="1632902"/>
                  <a:pt x="3862387" y="1632902"/>
                  <a:pt x="3812858" y="1682433"/>
                </a:cubicBezTo>
                <a:lnTo>
                  <a:pt x="3638868" y="1856423"/>
                </a:lnTo>
                <a:cubicBezTo>
                  <a:pt x="3589337" y="1905952"/>
                  <a:pt x="3508058" y="1905952"/>
                  <a:pt x="3458528" y="1856423"/>
                </a:cubicBezTo>
                <a:cubicBezTo>
                  <a:pt x="3408998" y="1806892"/>
                  <a:pt x="3408998" y="1725613"/>
                  <a:pt x="3458528" y="1676083"/>
                </a:cubicBezTo>
                <a:lnTo>
                  <a:pt x="4000183" y="1134427"/>
                </a:lnTo>
                <a:cubicBezTo>
                  <a:pt x="4049712" y="1084898"/>
                  <a:pt x="4049712" y="1003617"/>
                  <a:pt x="4000183" y="954088"/>
                </a:cubicBezTo>
                <a:cubicBezTo>
                  <a:pt x="3950653" y="904558"/>
                  <a:pt x="3869373" y="904558"/>
                  <a:pt x="3819843" y="954088"/>
                </a:cubicBezTo>
                <a:lnTo>
                  <a:pt x="3636962" y="1136967"/>
                </a:lnTo>
                <a:cubicBezTo>
                  <a:pt x="3587433" y="1186498"/>
                  <a:pt x="3506153" y="1186498"/>
                  <a:pt x="3456623" y="1136967"/>
                </a:cubicBezTo>
                <a:cubicBezTo>
                  <a:pt x="3407093" y="1087438"/>
                  <a:pt x="3407093" y="1006158"/>
                  <a:pt x="3456623" y="956627"/>
                </a:cubicBezTo>
                <a:lnTo>
                  <a:pt x="3508058" y="905192"/>
                </a:lnTo>
                <a:cubicBezTo>
                  <a:pt x="3557587" y="855663"/>
                  <a:pt x="3557587" y="774383"/>
                  <a:pt x="3508058" y="724852"/>
                </a:cubicBezTo>
                <a:cubicBezTo>
                  <a:pt x="3458528" y="675323"/>
                  <a:pt x="3377248" y="675323"/>
                  <a:pt x="3327718" y="724852"/>
                </a:cubicBezTo>
                <a:lnTo>
                  <a:pt x="2574608" y="1476058"/>
                </a:lnTo>
                <a:cubicBezTo>
                  <a:pt x="2525078" y="1525588"/>
                  <a:pt x="2443798" y="1525588"/>
                  <a:pt x="2394268" y="1476058"/>
                </a:cubicBezTo>
                <a:cubicBezTo>
                  <a:pt x="2344738" y="1426527"/>
                  <a:pt x="2344738" y="1345248"/>
                  <a:pt x="2394268" y="1295717"/>
                </a:cubicBezTo>
                <a:lnTo>
                  <a:pt x="3234373" y="455612"/>
                </a:lnTo>
                <a:cubicBezTo>
                  <a:pt x="3283903" y="406083"/>
                  <a:pt x="3283903" y="324802"/>
                  <a:pt x="3234373" y="275273"/>
                </a:cubicBezTo>
                <a:cubicBezTo>
                  <a:pt x="3184843" y="225743"/>
                  <a:pt x="3103562" y="225743"/>
                  <a:pt x="3054033" y="275273"/>
                </a:cubicBezTo>
                <a:lnTo>
                  <a:pt x="2095818" y="1233488"/>
                </a:lnTo>
                <a:cubicBezTo>
                  <a:pt x="2046288" y="1283017"/>
                  <a:pt x="1965007" y="1283017"/>
                  <a:pt x="1915478" y="1233488"/>
                </a:cubicBezTo>
                <a:cubicBezTo>
                  <a:pt x="1865948" y="1183958"/>
                  <a:pt x="1784668" y="1183958"/>
                  <a:pt x="1735138" y="1233488"/>
                </a:cubicBezTo>
                <a:lnTo>
                  <a:pt x="480378" y="2488247"/>
                </a:lnTo>
                <a:cubicBezTo>
                  <a:pt x="430847" y="2537778"/>
                  <a:pt x="430847" y="2619058"/>
                  <a:pt x="480378" y="2668588"/>
                </a:cubicBezTo>
                <a:cubicBezTo>
                  <a:pt x="529908" y="2718118"/>
                  <a:pt x="611188" y="2718118"/>
                  <a:pt x="660717" y="2668588"/>
                </a:cubicBezTo>
                <a:lnTo>
                  <a:pt x="862648" y="2466658"/>
                </a:lnTo>
                <a:cubicBezTo>
                  <a:pt x="912178" y="2417128"/>
                  <a:pt x="993457" y="2417128"/>
                  <a:pt x="1042988" y="2466658"/>
                </a:cubicBezTo>
                <a:cubicBezTo>
                  <a:pt x="1092518" y="2516188"/>
                  <a:pt x="1092518" y="2597468"/>
                  <a:pt x="1042988" y="2646997"/>
                </a:cubicBezTo>
                <a:lnTo>
                  <a:pt x="553403" y="3137218"/>
                </a:lnTo>
                <a:cubicBezTo>
                  <a:pt x="503872" y="3186747"/>
                  <a:pt x="503872" y="3268028"/>
                  <a:pt x="553403" y="3317558"/>
                </a:cubicBezTo>
                <a:cubicBezTo>
                  <a:pt x="602933" y="3367088"/>
                  <a:pt x="684213" y="3367088"/>
                  <a:pt x="733742" y="3317558"/>
                </a:cubicBezTo>
                <a:lnTo>
                  <a:pt x="847408" y="3203893"/>
                </a:lnTo>
                <a:cubicBezTo>
                  <a:pt x="896938" y="3154363"/>
                  <a:pt x="978217" y="3154363"/>
                  <a:pt x="1027748" y="3203893"/>
                </a:cubicBezTo>
                <a:cubicBezTo>
                  <a:pt x="1077278" y="3253422"/>
                  <a:pt x="1158557" y="3253422"/>
                  <a:pt x="1208088" y="3203893"/>
                </a:cubicBezTo>
                <a:lnTo>
                  <a:pt x="1427163" y="2984818"/>
                </a:lnTo>
                <a:cubicBezTo>
                  <a:pt x="1476693" y="2935288"/>
                  <a:pt x="1557973" y="2935288"/>
                  <a:pt x="1607503" y="2984818"/>
                </a:cubicBezTo>
                <a:cubicBezTo>
                  <a:pt x="1657032" y="3034347"/>
                  <a:pt x="1657032" y="3115628"/>
                  <a:pt x="1607503" y="3165158"/>
                </a:cubicBezTo>
                <a:lnTo>
                  <a:pt x="1025207" y="3747453"/>
                </a:lnTo>
                <a:cubicBezTo>
                  <a:pt x="975678" y="3796983"/>
                  <a:pt x="975678" y="3878263"/>
                  <a:pt x="1025207" y="3927793"/>
                </a:cubicBezTo>
                <a:cubicBezTo>
                  <a:pt x="1074738" y="3977322"/>
                  <a:pt x="1156018" y="3977322"/>
                  <a:pt x="1205548" y="3927793"/>
                </a:cubicBezTo>
                <a:lnTo>
                  <a:pt x="1538288" y="3595053"/>
                </a:lnTo>
                <a:cubicBezTo>
                  <a:pt x="1587818" y="3545522"/>
                  <a:pt x="1669098" y="3545522"/>
                  <a:pt x="1718628" y="3595053"/>
                </a:cubicBezTo>
                <a:cubicBezTo>
                  <a:pt x="1768157" y="3644583"/>
                  <a:pt x="1849438" y="3644583"/>
                  <a:pt x="1898968" y="3595053"/>
                </a:cubicBezTo>
                <a:lnTo>
                  <a:pt x="2071053" y="3422968"/>
                </a:lnTo>
                <a:cubicBezTo>
                  <a:pt x="2120583" y="3373438"/>
                  <a:pt x="2201863" y="3373438"/>
                  <a:pt x="2251393" y="3422968"/>
                </a:cubicBezTo>
                <a:cubicBezTo>
                  <a:pt x="2300923" y="3472497"/>
                  <a:pt x="2300923" y="3553778"/>
                  <a:pt x="2251393" y="3603308"/>
                </a:cubicBezTo>
                <a:lnTo>
                  <a:pt x="1929448" y="3925253"/>
                </a:lnTo>
                <a:cubicBezTo>
                  <a:pt x="1879918" y="3974783"/>
                  <a:pt x="1879918" y="4056063"/>
                  <a:pt x="1929448" y="4105593"/>
                </a:cubicBezTo>
                <a:cubicBezTo>
                  <a:pt x="1978978" y="4155122"/>
                  <a:pt x="2060257" y="4155122"/>
                  <a:pt x="2109788" y="4105593"/>
                </a:cubicBezTo>
                <a:lnTo>
                  <a:pt x="2505393" y="3709988"/>
                </a:lnTo>
                <a:cubicBezTo>
                  <a:pt x="2554923" y="3660458"/>
                  <a:pt x="2636203" y="3660458"/>
                  <a:pt x="2685733" y="3709988"/>
                </a:cubicBezTo>
                <a:cubicBezTo>
                  <a:pt x="2735262" y="3759518"/>
                  <a:pt x="2816543" y="3759518"/>
                  <a:pt x="2866073" y="3709988"/>
                </a:cubicBezTo>
                <a:lnTo>
                  <a:pt x="4125278" y="2450783"/>
                </a:lnTo>
                <a:cubicBezTo>
                  <a:pt x="4174808" y="2401253"/>
                  <a:pt x="4174808" y="2319972"/>
                  <a:pt x="4125278" y="2270443"/>
                </a:cubicBezTo>
                <a:cubicBezTo>
                  <a:pt x="4076383" y="2221547"/>
                  <a:pt x="3995103" y="2221547"/>
                  <a:pt x="3945573" y="2271078"/>
                </a:cubicBezTo>
                <a:close/>
                <a:moveTo>
                  <a:pt x="4364038" y="1310958"/>
                </a:moveTo>
                <a:cubicBezTo>
                  <a:pt x="4314508" y="1261427"/>
                  <a:pt x="4233228" y="1261427"/>
                  <a:pt x="4183698" y="1310958"/>
                </a:cubicBezTo>
                <a:lnTo>
                  <a:pt x="4084637" y="1410017"/>
                </a:lnTo>
                <a:cubicBezTo>
                  <a:pt x="4035108" y="1459548"/>
                  <a:pt x="4035108" y="1540827"/>
                  <a:pt x="4084637" y="1590358"/>
                </a:cubicBezTo>
                <a:cubicBezTo>
                  <a:pt x="4134168" y="1639888"/>
                  <a:pt x="4215448" y="1639888"/>
                  <a:pt x="4264978" y="1590358"/>
                </a:cubicBezTo>
                <a:lnTo>
                  <a:pt x="4364038" y="1491298"/>
                </a:lnTo>
                <a:cubicBezTo>
                  <a:pt x="4414203" y="1441767"/>
                  <a:pt x="4414203" y="1360488"/>
                  <a:pt x="4364038" y="1310958"/>
                </a:cubicBezTo>
                <a:close/>
                <a:moveTo>
                  <a:pt x="3773487" y="2885758"/>
                </a:moveTo>
                <a:lnTo>
                  <a:pt x="2807018" y="3852228"/>
                </a:lnTo>
                <a:cubicBezTo>
                  <a:pt x="2757487" y="3901758"/>
                  <a:pt x="2757487" y="3983038"/>
                  <a:pt x="2807018" y="4032568"/>
                </a:cubicBezTo>
                <a:cubicBezTo>
                  <a:pt x="2856548" y="4082097"/>
                  <a:pt x="2937828" y="4082097"/>
                  <a:pt x="2987358" y="4032568"/>
                </a:cubicBezTo>
                <a:lnTo>
                  <a:pt x="3953828" y="3066097"/>
                </a:lnTo>
                <a:cubicBezTo>
                  <a:pt x="4003358" y="3016568"/>
                  <a:pt x="4003358" y="2935288"/>
                  <a:pt x="3953828" y="2885758"/>
                </a:cubicBezTo>
                <a:cubicBezTo>
                  <a:pt x="3904298" y="2836228"/>
                  <a:pt x="3823018" y="2836228"/>
                  <a:pt x="3773487" y="2885758"/>
                </a:cubicBezTo>
                <a:close/>
                <a:moveTo>
                  <a:pt x="2572703" y="4086543"/>
                </a:moveTo>
                <a:cubicBezTo>
                  <a:pt x="2523173" y="4136072"/>
                  <a:pt x="2523173" y="4217353"/>
                  <a:pt x="2572703" y="4266883"/>
                </a:cubicBezTo>
                <a:cubicBezTo>
                  <a:pt x="2622233" y="4316413"/>
                  <a:pt x="2703512" y="4316413"/>
                  <a:pt x="2753043" y="4266883"/>
                </a:cubicBezTo>
                <a:cubicBezTo>
                  <a:pt x="2802573" y="4217353"/>
                  <a:pt x="2802573" y="4136072"/>
                  <a:pt x="2753043" y="4086543"/>
                </a:cubicBezTo>
                <a:cubicBezTo>
                  <a:pt x="2703512" y="4037013"/>
                  <a:pt x="2622233" y="4037013"/>
                  <a:pt x="2572703" y="40865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3000">
                <a:schemeClr val="accent1"/>
              </a:gs>
              <a:gs pos="31000">
                <a:schemeClr val="accent2"/>
              </a:gs>
              <a:gs pos="50000">
                <a:schemeClr val="accent3"/>
              </a:gs>
              <a:gs pos="68000">
                <a:schemeClr val="accent4"/>
              </a:gs>
              <a:gs pos="88000">
                <a:schemeClr val="accent5"/>
              </a:gs>
              <a:gs pos="100000">
                <a:schemeClr val="accent5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6015501" y="-974487"/>
            <a:ext cx="3957675" cy="4474464"/>
          </a:xfrm>
          <a:custGeom>
            <a:avLst/>
            <a:gdLst/>
            <a:ahLst/>
            <a:cxnLst/>
            <a:rect l="l" t="t" r="r" b="b"/>
            <a:pathLst>
              <a:path w="4122578" h="4660900" extrusionOk="0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815599" y="1353950"/>
            <a:ext cx="3473100" cy="3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Right st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 rot="10800000">
            <a:off x="3487000" y="-658875"/>
            <a:ext cx="5720077" cy="6466999"/>
          </a:xfrm>
          <a:custGeom>
            <a:avLst/>
            <a:gdLst/>
            <a:ahLst/>
            <a:cxnLst/>
            <a:rect l="l" t="t" r="r" b="b"/>
            <a:pathLst>
              <a:path w="4122578" h="4660900" extrusionOk="0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rgbClr val="061A22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200" b="1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L’ORGANITZACIÓ POLÍTICA DE LES SOCIETATS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408362-4C33-4378-B499-9B9274030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8EB96A-381C-4215-B042-258E6419F184}"/>
              </a:ext>
            </a:extLst>
          </p:cNvPr>
          <p:cNvSpPr/>
          <p:nvPr/>
        </p:nvSpPr>
        <p:spPr>
          <a:xfrm>
            <a:off x="936654" y="1873600"/>
            <a:ext cx="226640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ÀMBIT MUNDIAL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E82CB5-EEF6-4958-B449-F84E8333EEBC}"/>
              </a:ext>
            </a:extLst>
          </p:cNvPr>
          <p:cNvSpPr txBox="1"/>
          <p:nvPr/>
        </p:nvSpPr>
        <p:spPr>
          <a:xfrm>
            <a:off x="1721719" y="2162592"/>
            <a:ext cx="58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ONU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551E7D5-F4A5-42BD-A6F2-67ACB1BD9CA4}"/>
              </a:ext>
            </a:extLst>
          </p:cNvPr>
          <p:cNvCxnSpPr>
            <a:cxnSpLocks/>
          </p:cNvCxnSpPr>
          <p:nvPr/>
        </p:nvCxnSpPr>
        <p:spPr>
          <a:xfrm>
            <a:off x="936654" y="2470369"/>
            <a:ext cx="241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75A4D-2C03-4B75-A063-5F1A847E4ECA}"/>
              </a:ext>
            </a:extLst>
          </p:cNvPr>
          <p:cNvSpPr txBox="1"/>
          <p:nvPr/>
        </p:nvSpPr>
        <p:spPr>
          <a:xfrm>
            <a:off x="630711" y="2477004"/>
            <a:ext cx="302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Organització de les Nacions Unides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FD9504-6B53-4B55-ADD3-3FC767349ABC}"/>
              </a:ext>
            </a:extLst>
          </p:cNvPr>
          <p:cNvSpPr/>
          <p:nvPr/>
        </p:nvSpPr>
        <p:spPr>
          <a:xfrm>
            <a:off x="5335881" y="1873600"/>
            <a:ext cx="226640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ÀMBIT REGIONAL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B502A2-2DEA-42EF-90A4-6DF2C2CC2B65}"/>
              </a:ext>
            </a:extLst>
          </p:cNvPr>
          <p:cNvSpPr txBox="1"/>
          <p:nvPr/>
        </p:nvSpPr>
        <p:spPr>
          <a:xfrm>
            <a:off x="5928065" y="2162592"/>
            <a:ext cx="126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OTAN, UE...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D9F15D1-8062-42E2-8A46-CD3B2FE85065}"/>
              </a:ext>
            </a:extLst>
          </p:cNvPr>
          <p:cNvCxnSpPr>
            <a:cxnSpLocks/>
          </p:cNvCxnSpPr>
          <p:nvPr/>
        </p:nvCxnSpPr>
        <p:spPr>
          <a:xfrm>
            <a:off x="5335881" y="2470369"/>
            <a:ext cx="241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35A75-D32B-479F-B33F-78784647493B}"/>
              </a:ext>
            </a:extLst>
          </p:cNvPr>
          <p:cNvSpPr txBox="1"/>
          <p:nvPr/>
        </p:nvSpPr>
        <p:spPr>
          <a:xfrm>
            <a:off x="4815650" y="2470369"/>
            <a:ext cx="3488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/>
              <a:t>Organització del Tractat de l’Atlàntic Nord</a:t>
            </a:r>
          </a:p>
          <a:p>
            <a:pPr algn="ctr"/>
            <a:r>
              <a:rPr lang="es-ES"/>
              <a:t>Unió Europea</a:t>
            </a:r>
          </a:p>
          <a:p>
            <a:pPr algn="ctr"/>
            <a:r>
              <a:rPr lang="es-ES"/>
              <a:t>Lliga Àrab</a:t>
            </a:r>
          </a:p>
        </p:txBody>
      </p:sp>
      <p:sp>
        <p:nvSpPr>
          <p:cNvPr id="14" name="Google Shape;79;p15">
            <a:extLst>
              <a:ext uri="{FF2B5EF4-FFF2-40B4-BE49-F238E27FC236}">
                <a16:creationId xmlns:a16="http://schemas.microsoft.com/office/drawing/2014/main" id="{EC7678A0-A6A3-4FF9-B740-71A133D77BD3}"/>
              </a:ext>
            </a:extLst>
          </p:cNvPr>
          <p:cNvSpPr txBox="1">
            <a:spLocks/>
          </p:cNvSpPr>
          <p:nvPr/>
        </p:nvSpPr>
        <p:spPr>
          <a:xfrm>
            <a:off x="833185" y="156976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ORGANITZACIONS SUPRANACIONALS</a:t>
            </a:r>
          </a:p>
        </p:txBody>
      </p:sp>
      <p:pic>
        <p:nvPicPr>
          <p:cNvPr id="15" name="Gráfico 14" descr="Cargando">
            <a:extLst>
              <a:ext uri="{FF2B5EF4-FFF2-40B4-BE49-F238E27FC236}">
                <a16:creationId xmlns:a16="http://schemas.microsoft.com/office/drawing/2014/main" id="{A5911AEF-553B-4448-8EDD-546FEC3E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14" y="-81528"/>
            <a:ext cx="914400" cy="914400"/>
          </a:xfrm>
          <a:prstGeom prst="rect">
            <a:avLst/>
          </a:prstGeom>
        </p:spPr>
      </p:pic>
      <p:sp>
        <p:nvSpPr>
          <p:cNvPr id="16" name="Google Shape;81;p15">
            <a:extLst>
              <a:ext uri="{FF2B5EF4-FFF2-40B4-BE49-F238E27FC236}">
                <a16:creationId xmlns:a16="http://schemas.microsoft.com/office/drawing/2014/main" id="{9A424360-D4E1-4B0E-A528-D94DFD9A494B}"/>
              </a:ext>
            </a:extLst>
          </p:cNvPr>
          <p:cNvSpPr txBox="1">
            <a:spLocks/>
          </p:cNvSpPr>
          <p:nvPr/>
        </p:nvSpPr>
        <p:spPr>
          <a:xfrm>
            <a:off x="541849" y="500727"/>
            <a:ext cx="8242663" cy="127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Des de la </a:t>
            </a:r>
            <a:r>
              <a:rPr lang="es-ES" sz="1600" b="1"/>
              <a:t>Segona Guerra Mundial.</a:t>
            </a:r>
            <a:endParaRPr lang="es-ES" sz="1600"/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Resoldre de manera </a:t>
            </a:r>
            <a:r>
              <a:rPr lang="es-ES" sz="1600" b="1"/>
              <a:t>coordinada</a:t>
            </a:r>
            <a:r>
              <a:rPr lang="es-ES" sz="1600"/>
              <a:t> els problemes per les </a:t>
            </a:r>
            <a:r>
              <a:rPr lang="es-ES" sz="1600" u="sng"/>
              <a:t>relacions</a:t>
            </a:r>
            <a:r>
              <a:rPr lang="es-ES" sz="1600"/>
              <a:t> entre països: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economia, tecnologia, salut, educació i pau</a:t>
            </a:r>
          </a:p>
        </p:txBody>
      </p:sp>
    </p:spTree>
    <p:extLst>
      <p:ext uri="{BB962C8B-B14F-4D97-AF65-F5344CB8AC3E}">
        <p14:creationId xmlns:p14="http://schemas.microsoft.com/office/powerpoint/2010/main" val="419826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FD7080-E4BA-4B74-B843-FAD4799CCD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F8B22E51-8CE6-4710-B407-894F7F873E41}"/>
              </a:ext>
            </a:extLst>
          </p:cNvPr>
          <p:cNvSpPr txBox="1">
            <a:spLocks/>
          </p:cNvSpPr>
          <p:nvPr/>
        </p:nvSpPr>
        <p:spPr>
          <a:xfrm>
            <a:off x="213240" y="152350"/>
            <a:ext cx="8778360" cy="8796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90000"/>
              </a:lnSpc>
              <a:buClr>
                <a:schemeClr val="accent2"/>
              </a:buClr>
              <a:buSzPts val="3200"/>
              <a:buFont typeface="+mj-lt"/>
              <a:buAutoNum type="arabicPeriod" startAt="5"/>
            </a:pPr>
            <a:r>
              <a:rPr lang="es-ES" sz="3200" b="1">
                <a:solidFill>
                  <a:schemeClr val="accent2"/>
                </a:solidFill>
                <a:latin typeface="Roboto Slab"/>
                <a:ea typeface="Roboto Slab"/>
                <a:sym typeface="Roboto Slab"/>
              </a:rPr>
              <a:t>ORGANITZACIÓ DE LES NACIONS UNIDES (ONU)</a:t>
            </a:r>
          </a:p>
        </p:txBody>
      </p:sp>
      <p:sp>
        <p:nvSpPr>
          <p:cNvPr id="4" name="Google Shape;81;p15">
            <a:extLst>
              <a:ext uri="{FF2B5EF4-FFF2-40B4-BE49-F238E27FC236}">
                <a16:creationId xmlns:a16="http://schemas.microsoft.com/office/drawing/2014/main" id="{993C5CF8-79E8-4C4C-9DB7-3A6C9AFAB58D}"/>
              </a:ext>
            </a:extLst>
          </p:cNvPr>
          <p:cNvSpPr txBox="1">
            <a:spLocks/>
          </p:cNvSpPr>
          <p:nvPr/>
        </p:nvSpPr>
        <p:spPr>
          <a:xfrm>
            <a:off x="365836" y="971744"/>
            <a:ext cx="8242663" cy="8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Fundada tras la </a:t>
            </a:r>
            <a:r>
              <a:rPr lang="es-ES" sz="1600" b="1"/>
              <a:t>IIGM</a:t>
            </a:r>
            <a:r>
              <a:rPr lang="es-ES" sz="1600"/>
              <a:t> (2ª Guerra Mundial) al </a:t>
            </a:r>
            <a:r>
              <a:rPr lang="es-ES" sz="1600" b="1">
                <a:solidFill>
                  <a:schemeClr val="accent2"/>
                </a:solidFill>
              </a:rPr>
              <a:t>1945</a:t>
            </a:r>
            <a:r>
              <a:rPr lang="es-ES" sz="1600" b="1"/>
              <a:t>.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Hi formen part d’ella la </a:t>
            </a:r>
            <a:r>
              <a:rPr lang="es-ES" sz="1600" b="1"/>
              <a:t>majoria</a:t>
            </a:r>
            <a:r>
              <a:rPr lang="es-ES" sz="1600"/>
              <a:t> d’</a:t>
            </a:r>
            <a:r>
              <a:rPr lang="es-ES" sz="1600" b="1"/>
              <a:t>Estats del món</a:t>
            </a:r>
            <a:r>
              <a:rPr lang="es-ES" sz="1600"/>
              <a:t> (àmbit mundial).</a:t>
            </a:r>
          </a:p>
        </p:txBody>
      </p:sp>
      <p:sp>
        <p:nvSpPr>
          <p:cNvPr id="6" name="Google Shape;81;p15">
            <a:extLst>
              <a:ext uri="{FF2B5EF4-FFF2-40B4-BE49-F238E27FC236}">
                <a16:creationId xmlns:a16="http://schemas.microsoft.com/office/drawing/2014/main" id="{5606A18F-0263-4E83-8244-C88F42C50DBC}"/>
              </a:ext>
            </a:extLst>
          </p:cNvPr>
          <p:cNvSpPr txBox="1">
            <a:spLocks/>
          </p:cNvSpPr>
          <p:nvPr/>
        </p:nvSpPr>
        <p:spPr>
          <a:xfrm>
            <a:off x="450668" y="1934242"/>
            <a:ext cx="8242663" cy="153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ES" sz="1600"/>
              <a:t>Mantindre la </a:t>
            </a:r>
            <a:r>
              <a:rPr lang="es-ES" sz="1600" b="1"/>
              <a:t>PAU</a:t>
            </a:r>
            <a:r>
              <a:rPr lang="es-ES" sz="1600"/>
              <a:t> a </a:t>
            </a:r>
            <a:r>
              <a:rPr lang="es-ES" sz="1600" b="1"/>
              <a:t>nivel internacional</a:t>
            </a:r>
            <a:r>
              <a:rPr lang="es-ES" sz="1600"/>
              <a:t>.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ES" sz="1600"/>
              <a:t>Crear </a:t>
            </a:r>
            <a:r>
              <a:rPr lang="es-ES" sz="1600" b="1"/>
              <a:t>bones relacions</a:t>
            </a:r>
            <a:r>
              <a:rPr lang="es-ES" sz="1600"/>
              <a:t> entre Estats i crear un </a:t>
            </a:r>
            <a:r>
              <a:rPr lang="es-ES" sz="1600" b="1"/>
              <a:t>sistema igualitari</a:t>
            </a:r>
            <a:r>
              <a:rPr lang="es-ES" sz="1600"/>
              <a:t>.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ES" sz="1600"/>
              <a:t>Cooperar per a </a:t>
            </a:r>
            <a:r>
              <a:rPr lang="es-ES" sz="1600" b="1"/>
              <a:t>solucionar els problemes</a:t>
            </a:r>
            <a:r>
              <a:rPr lang="es-ES" sz="1600"/>
              <a:t> entre països.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ES" sz="1600"/>
              <a:t>Respectar els </a:t>
            </a:r>
            <a:r>
              <a:rPr lang="es-ES" sz="1600" b="1"/>
              <a:t>Drets Humans</a:t>
            </a:r>
            <a:r>
              <a:rPr lang="es-ES" sz="160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EF4ABD-625B-44DB-BBE7-EF019B056230}"/>
              </a:ext>
            </a:extLst>
          </p:cNvPr>
          <p:cNvSpPr txBox="1"/>
          <p:nvPr/>
        </p:nvSpPr>
        <p:spPr>
          <a:xfrm>
            <a:off x="213240" y="3372674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S’HAN ACONSEGUIT ELS OBJECTIUS?</a:t>
            </a:r>
          </a:p>
        </p:txBody>
      </p:sp>
      <p:sp>
        <p:nvSpPr>
          <p:cNvPr id="8" name="Google Shape;81;p15">
            <a:extLst>
              <a:ext uri="{FF2B5EF4-FFF2-40B4-BE49-F238E27FC236}">
                <a16:creationId xmlns:a16="http://schemas.microsoft.com/office/drawing/2014/main" id="{0742D7A6-7054-4EF4-957E-EAC74CCCD00E}"/>
              </a:ext>
            </a:extLst>
          </p:cNvPr>
          <p:cNvSpPr txBox="1">
            <a:spLocks/>
          </p:cNvSpPr>
          <p:nvPr/>
        </p:nvSpPr>
        <p:spPr>
          <a:xfrm>
            <a:off x="365836" y="3680277"/>
            <a:ext cx="8242663" cy="131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285750" indent="-285750">
              <a:buClr>
                <a:schemeClr val="accent2"/>
              </a:buClr>
              <a:buSzPts val="1100"/>
              <a:buFont typeface="Candara" panose="020E0502030303020204" pitchFamily="34" charset="0"/>
              <a:buChar char="*"/>
            </a:pPr>
            <a:r>
              <a:rPr lang="es-ES" sz="1600" b="1"/>
              <a:t>No</a:t>
            </a:r>
            <a:r>
              <a:rPr lang="es-ES" sz="1600"/>
              <a:t> s’ha complit tot el promés perquè n’hi han estats que tenen </a:t>
            </a:r>
            <a:r>
              <a:rPr lang="es-ES" sz="1600" b="1" u="sng"/>
              <a:t>dret a vet</a:t>
            </a:r>
            <a:r>
              <a:rPr lang="es-ES" sz="1600" u="sng"/>
              <a:t> </a:t>
            </a:r>
            <a:r>
              <a:rPr lang="es-ES" sz="1600"/>
              <a:t>(prohibir els projectes que no els afavoreixen).</a:t>
            </a:r>
          </a:p>
          <a:p>
            <a:pPr marL="285750" indent="-285750">
              <a:buClr>
                <a:schemeClr val="accent2"/>
              </a:buClr>
              <a:buSzPts val="1100"/>
              <a:buFont typeface="Candara" panose="020E0502030303020204" pitchFamily="34" charset="0"/>
              <a:buChar char="*"/>
            </a:pPr>
            <a:r>
              <a:rPr lang="es-ES" sz="1600"/>
              <a:t>En canvi, sí han ajudat en asumptes </a:t>
            </a:r>
            <a:r>
              <a:rPr lang="es-ES" sz="1600" b="1"/>
              <a:t>humanístics i socials</a:t>
            </a:r>
            <a:r>
              <a:rPr lang="es-ES" sz="1600"/>
              <a:t> els següents organismes que depenen de la ONU: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237D7B-2CB4-4699-9B04-50AED6DD29F3}"/>
              </a:ext>
            </a:extLst>
          </p:cNvPr>
          <p:cNvSpPr/>
          <p:nvPr/>
        </p:nvSpPr>
        <p:spPr>
          <a:xfrm>
            <a:off x="7030032" y="834083"/>
            <a:ext cx="1770018" cy="93165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UNESCO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: educació</a:t>
            </a:r>
          </a:p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UNICEF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: infantil</a:t>
            </a:r>
          </a:p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OMS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: salut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6E18D6C-A964-4650-995D-A0116797C6D1}"/>
              </a:ext>
            </a:extLst>
          </p:cNvPr>
          <p:cNvSpPr/>
          <p:nvPr/>
        </p:nvSpPr>
        <p:spPr>
          <a:xfrm>
            <a:off x="2527663" y="1828800"/>
            <a:ext cx="6178731" cy="3133970"/>
          </a:xfrm>
          <a:custGeom>
            <a:avLst/>
            <a:gdLst>
              <a:gd name="connsiteX0" fmla="*/ 0 w 6178731"/>
              <a:gd name="connsiteY0" fmla="*/ 2952206 h 3133970"/>
              <a:gd name="connsiteX1" fmla="*/ 39188 w 6178731"/>
              <a:gd name="connsiteY1" fmla="*/ 2958737 h 3133970"/>
              <a:gd name="connsiteX2" fmla="*/ 78377 w 6178731"/>
              <a:gd name="connsiteY2" fmla="*/ 2971800 h 3133970"/>
              <a:gd name="connsiteX3" fmla="*/ 97971 w 6178731"/>
              <a:gd name="connsiteY3" fmla="*/ 2978331 h 3133970"/>
              <a:gd name="connsiteX4" fmla="*/ 195943 w 6178731"/>
              <a:gd name="connsiteY4" fmla="*/ 2984863 h 3133970"/>
              <a:gd name="connsiteX5" fmla="*/ 241663 w 6178731"/>
              <a:gd name="connsiteY5" fmla="*/ 2991394 h 3133970"/>
              <a:gd name="connsiteX6" fmla="*/ 483326 w 6178731"/>
              <a:gd name="connsiteY6" fmla="*/ 3010989 h 3133970"/>
              <a:gd name="connsiteX7" fmla="*/ 1352006 w 6178731"/>
              <a:gd name="connsiteY7" fmla="*/ 3030583 h 3133970"/>
              <a:gd name="connsiteX8" fmla="*/ 1495697 w 6178731"/>
              <a:gd name="connsiteY8" fmla="*/ 3043646 h 3133970"/>
              <a:gd name="connsiteX9" fmla="*/ 1515291 w 6178731"/>
              <a:gd name="connsiteY9" fmla="*/ 3050177 h 3133970"/>
              <a:gd name="connsiteX10" fmla="*/ 1619794 w 6178731"/>
              <a:gd name="connsiteY10" fmla="*/ 3063240 h 3133970"/>
              <a:gd name="connsiteX11" fmla="*/ 1717766 w 6178731"/>
              <a:gd name="connsiteY11" fmla="*/ 3082834 h 3133970"/>
              <a:gd name="connsiteX12" fmla="*/ 1848394 w 6178731"/>
              <a:gd name="connsiteY12" fmla="*/ 3095897 h 3133970"/>
              <a:gd name="connsiteX13" fmla="*/ 1952897 w 6178731"/>
              <a:gd name="connsiteY13" fmla="*/ 3102429 h 3133970"/>
              <a:gd name="connsiteX14" fmla="*/ 3331028 w 6178731"/>
              <a:gd name="connsiteY14" fmla="*/ 3108960 h 3133970"/>
              <a:gd name="connsiteX15" fmla="*/ 4833257 w 6178731"/>
              <a:gd name="connsiteY15" fmla="*/ 3108960 h 3133970"/>
              <a:gd name="connsiteX16" fmla="*/ 4852851 w 6178731"/>
              <a:gd name="connsiteY16" fmla="*/ 3102429 h 3133970"/>
              <a:gd name="connsiteX17" fmla="*/ 4905103 w 6178731"/>
              <a:gd name="connsiteY17" fmla="*/ 3095897 h 3133970"/>
              <a:gd name="connsiteX18" fmla="*/ 5146766 w 6178731"/>
              <a:gd name="connsiteY18" fmla="*/ 3082834 h 3133970"/>
              <a:gd name="connsiteX19" fmla="*/ 5185954 w 6178731"/>
              <a:gd name="connsiteY19" fmla="*/ 3076303 h 3133970"/>
              <a:gd name="connsiteX20" fmla="*/ 5303520 w 6178731"/>
              <a:gd name="connsiteY20" fmla="*/ 3069771 h 3133970"/>
              <a:gd name="connsiteX21" fmla="*/ 5329646 w 6178731"/>
              <a:gd name="connsiteY21" fmla="*/ 3056709 h 3133970"/>
              <a:gd name="connsiteX22" fmla="*/ 5362303 w 6178731"/>
              <a:gd name="connsiteY22" fmla="*/ 3050177 h 3133970"/>
              <a:gd name="connsiteX23" fmla="*/ 5381897 w 6178731"/>
              <a:gd name="connsiteY23" fmla="*/ 3043646 h 3133970"/>
              <a:gd name="connsiteX24" fmla="*/ 5414554 w 6178731"/>
              <a:gd name="connsiteY24" fmla="*/ 3037114 h 3133970"/>
              <a:gd name="connsiteX25" fmla="*/ 5434148 w 6178731"/>
              <a:gd name="connsiteY25" fmla="*/ 3030583 h 3133970"/>
              <a:gd name="connsiteX26" fmla="*/ 5460274 w 6178731"/>
              <a:gd name="connsiteY26" fmla="*/ 3024051 h 3133970"/>
              <a:gd name="connsiteX27" fmla="*/ 5492931 w 6178731"/>
              <a:gd name="connsiteY27" fmla="*/ 3017520 h 3133970"/>
              <a:gd name="connsiteX28" fmla="*/ 5532120 w 6178731"/>
              <a:gd name="connsiteY28" fmla="*/ 3004457 h 3133970"/>
              <a:gd name="connsiteX29" fmla="*/ 5617028 w 6178731"/>
              <a:gd name="connsiteY29" fmla="*/ 2991394 h 3133970"/>
              <a:gd name="connsiteX30" fmla="*/ 5669280 w 6178731"/>
              <a:gd name="connsiteY30" fmla="*/ 2978331 h 3133970"/>
              <a:gd name="connsiteX31" fmla="*/ 5708468 w 6178731"/>
              <a:gd name="connsiteY31" fmla="*/ 2965269 h 3133970"/>
              <a:gd name="connsiteX32" fmla="*/ 5728063 w 6178731"/>
              <a:gd name="connsiteY32" fmla="*/ 2958737 h 3133970"/>
              <a:gd name="connsiteX33" fmla="*/ 5747657 w 6178731"/>
              <a:gd name="connsiteY33" fmla="*/ 2945674 h 3133970"/>
              <a:gd name="connsiteX34" fmla="*/ 5786846 w 6178731"/>
              <a:gd name="connsiteY34" fmla="*/ 2932611 h 3133970"/>
              <a:gd name="connsiteX35" fmla="*/ 5832566 w 6178731"/>
              <a:gd name="connsiteY35" fmla="*/ 2919549 h 3133970"/>
              <a:gd name="connsiteX36" fmla="*/ 5858691 w 6178731"/>
              <a:gd name="connsiteY36" fmla="*/ 2906486 h 3133970"/>
              <a:gd name="connsiteX37" fmla="*/ 5897880 w 6178731"/>
              <a:gd name="connsiteY37" fmla="*/ 2893423 h 3133970"/>
              <a:gd name="connsiteX38" fmla="*/ 5956663 w 6178731"/>
              <a:gd name="connsiteY38" fmla="*/ 2873829 h 3133970"/>
              <a:gd name="connsiteX39" fmla="*/ 5976257 w 6178731"/>
              <a:gd name="connsiteY39" fmla="*/ 2867297 h 3133970"/>
              <a:gd name="connsiteX40" fmla="*/ 5995851 w 6178731"/>
              <a:gd name="connsiteY40" fmla="*/ 2854234 h 3133970"/>
              <a:gd name="connsiteX41" fmla="*/ 6035040 w 6178731"/>
              <a:gd name="connsiteY41" fmla="*/ 2847703 h 3133970"/>
              <a:gd name="connsiteX42" fmla="*/ 6061166 w 6178731"/>
              <a:gd name="connsiteY42" fmla="*/ 2834640 h 3133970"/>
              <a:gd name="connsiteX43" fmla="*/ 6100354 w 6178731"/>
              <a:gd name="connsiteY43" fmla="*/ 2808514 h 3133970"/>
              <a:gd name="connsiteX44" fmla="*/ 6113417 w 6178731"/>
              <a:gd name="connsiteY44" fmla="*/ 2769326 h 3133970"/>
              <a:gd name="connsiteX45" fmla="*/ 6126480 w 6178731"/>
              <a:gd name="connsiteY45" fmla="*/ 2723606 h 3133970"/>
              <a:gd name="connsiteX46" fmla="*/ 6133011 w 6178731"/>
              <a:gd name="connsiteY46" fmla="*/ 2684417 h 3133970"/>
              <a:gd name="connsiteX47" fmla="*/ 6146074 w 6178731"/>
              <a:gd name="connsiteY47" fmla="*/ 2606040 h 3133970"/>
              <a:gd name="connsiteX48" fmla="*/ 6152606 w 6178731"/>
              <a:gd name="connsiteY48" fmla="*/ 2527663 h 3133970"/>
              <a:gd name="connsiteX49" fmla="*/ 6159137 w 6178731"/>
              <a:gd name="connsiteY49" fmla="*/ 2286000 h 3133970"/>
              <a:gd name="connsiteX50" fmla="*/ 6172200 w 6178731"/>
              <a:gd name="connsiteY50" fmla="*/ 2142309 h 3133970"/>
              <a:gd name="connsiteX51" fmla="*/ 6178731 w 6178731"/>
              <a:gd name="connsiteY51" fmla="*/ 2122714 h 3133970"/>
              <a:gd name="connsiteX52" fmla="*/ 6172200 w 6178731"/>
              <a:gd name="connsiteY52" fmla="*/ 640080 h 3133970"/>
              <a:gd name="connsiteX53" fmla="*/ 6159137 w 6178731"/>
              <a:gd name="connsiteY53" fmla="*/ 496389 h 3133970"/>
              <a:gd name="connsiteX54" fmla="*/ 6152606 w 6178731"/>
              <a:gd name="connsiteY54" fmla="*/ 470263 h 3133970"/>
              <a:gd name="connsiteX55" fmla="*/ 6139543 w 6178731"/>
              <a:gd name="connsiteY55" fmla="*/ 339634 h 3133970"/>
              <a:gd name="connsiteX56" fmla="*/ 6133011 w 6178731"/>
              <a:gd name="connsiteY56" fmla="*/ 313509 h 3133970"/>
              <a:gd name="connsiteX57" fmla="*/ 6119948 w 6178731"/>
              <a:gd name="connsiteY57" fmla="*/ 254726 h 3133970"/>
              <a:gd name="connsiteX58" fmla="*/ 6113417 w 6178731"/>
              <a:gd name="connsiteY58" fmla="*/ 215537 h 3133970"/>
              <a:gd name="connsiteX59" fmla="*/ 6100354 w 6178731"/>
              <a:gd name="connsiteY59" fmla="*/ 176349 h 3133970"/>
              <a:gd name="connsiteX60" fmla="*/ 6100354 w 6178731"/>
              <a:gd name="connsiteY60" fmla="*/ 0 h 31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78731" h="3133970">
                <a:moveTo>
                  <a:pt x="0" y="2952206"/>
                </a:moveTo>
                <a:cubicBezTo>
                  <a:pt x="13063" y="2954383"/>
                  <a:pt x="26341" y="2955525"/>
                  <a:pt x="39188" y="2958737"/>
                </a:cubicBezTo>
                <a:cubicBezTo>
                  <a:pt x="52546" y="2962077"/>
                  <a:pt x="65314" y="2967446"/>
                  <a:pt x="78377" y="2971800"/>
                </a:cubicBezTo>
                <a:cubicBezTo>
                  <a:pt x="84908" y="2973977"/>
                  <a:pt x="91102" y="2977873"/>
                  <a:pt x="97971" y="2978331"/>
                </a:cubicBezTo>
                <a:lnTo>
                  <a:pt x="195943" y="2984863"/>
                </a:lnTo>
                <a:cubicBezTo>
                  <a:pt x="211183" y="2987040"/>
                  <a:pt x="226345" y="2989862"/>
                  <a:pt x="241663" y="2991394"/>
                </a:cubicBezTo>
                <a:cubicBezTo>
                  <a:pt x="339844" y="3001212"/>
                  <a:pt x="391897" y="3004458"/>
                  <a:pt x="483326" y="3010989"/>
                </a:cubicBezTo>
                <a:cubicBezTo>
                  <a:pt x="777775" y="3069875"/>
                  <a:pt x="942682" y="3027228"/>
                  <a:pt x="1352006" y="3030583"/>
                </a:cubicBezTo>
                <a:cubicBezTo>
                  <a:pt x="1399903" y="3034937"/>
                  <a:pt x="1450070" y="3028438"/>
                  <a:pt x="1495697" y="3043646"/>
                </a:cubicBezTo>
                <a:cubicBezTo>
                  <a:pt x="1502228" y="3045823"/>
                  <a:pt x="1508540" y="3048827"/>
                  <a:pt x="1515291" y="3050177"/>
                </a:cubicBezTo>
                <a:cubicBezTo>
                  <a:pt x="1538602" y="3054839"/>
                  <a:pt x="1599402" y="3060974"/>
                  <a:pt x="1619794" y="3063240"/>
                </a:cubicBezTo>
                <a:cubicBezTo>
                  <a:pt x="1660088" y="3076671"/>
                  <a:pt x="1649628" y="3074316"/>
                  <a:pt x="1717766" y="3082834"/>
                </a:cubicBezTo>
                <a:cubicBezTo>
                  <a:pt x="1781777" y="3090836"/>
                  <a:pt x="1773814" y="3090570"/>
                  <a:pt x="1848394" y="3095897"/>
                </a:cubicBezTo>
                <a:cubicBezTo>
                  <a:pt x="1883208" y="3098384"/>
                  <a:pt x="1917996" y="3102121"/>
                  <a:pt x="1952897" y="3102429"/>
                </a:cubicBezTo>
                <a:lnTo>
                  <a:pt x="3331028" y="3108960"/>
                </a:lnTo>
                <a:cubicBezTo>
                  <a:pt x="3874454" y="3158359"/>
                  <a:pt x="3443497" y="3121480"/>
                  <a:pt x="4833257" y="3108960"/>
                </a:cubicBezTo>
                <a:cubicBezTo>
                  <a:pt x="4840141" y="3108898"/>
                  <a:pt x="4846077" y="3103661"/>
                  <a:pt x="4852851" y="3102429"/>
                </a:cubicBezTo>
                <a:cubicBezTo>
                  <a:pt x="4870121" y="3099289"/>
                  <a:pt x="4887584" y="3096992"/>
                  <a:pt x="4905103" y="3095897"/>
                </a:cubicBezTo>
                <a:cubicBezTo>
                  <a:pt x="5357544" y="3067619"/>
                  <a:pt x="4864610" y="3104540"/>
                  <a:pt x="5146766" y="3082834"/>
                </a:cubicBezTo>
                <a:cubicBezTo>
                  <a:pt x="5159829" y="3080657"/>
                  <a:pt x="5172757" y="3077403"/>
                  <a:pt x="5185954" y="3076303"/>
                </a:cubicBezTo>
                <a:cubicBezTo>
                  <a:pt x="5225068" y="3073043"/>
                  <a:pt x="5264631" y="3075074"/>
                  <a:pt x="5303520" y="3069771"/>
                </a:cubicBezTo>
                <a:cubicBezTo>
                  <a:pt x="5313167" y="3068456"/>
                  <a:pt x="5320409" y="3059788"/>
                  <a:pt x="5329646" y="3056709"/>
                </a:cubicBezTo>
                <a:cubicBezTo>
                  <a:pt x="5340178" y="3053199"/>
                  <a:pt x="5351533" y="3052870"/>
                  <a:pt x="5362303" y="3050177"/>
                </a:cubicBezTo>
                <a:cubicBezTo>
                  <a:pt x="5368982" y="3048507"/>
                  <a:pt x="5375218" y="3045316"/>
                  <a:pt x="5381897" y="3043646"/>
                </a:cubicBezTo>
                <a:cubicBezTo>
                  <a:pt x="5392667" y="3040953"/>
                  <a:pt x="5403784" y="3039807"/>
                  <a:pt x="5414554" y="3037114"/>
                </a:cubicBezTo>
                <a:cubicBezTo>
                  <a:pt x="5421233" y="3035444"/>
                  <a:pt x="5427528" y="3032474"/>
                  <a:pt x="5434148" y="3030583"/>
                </a:cubicBezTo>
                <a:cubicBezTo>
                  <a:pt x="5442779" y="3028117"/>
                  <a:pt x="5451511" y="3025998"/>
                  <a:pt x="5460274" y="3024051"/>
                </a:cubicBezTo>
                <a:cubicBezTo>
                  <a:pt x="5471111" y="3021643"/>
                  <a:pt x="5482221" y="3020441"/>
                  <a:pt x="5492931" y="3017520"/>
                </a:cubicBezTo>
                <a:cubicBezTo>
                  <a:pt x="5506215" y="3013897"/>
                  <a:pt x="5518457" y="3006165"/>
                  <a:pt x="5532120" y="3004457"/>
                </a:cubicBezTo>
                <a:cubicBezTo>
                  <a:pt x="5572460" y="2999415"/>
                  <a:pt x="5581659" y="2999556"/>
                  <a:pt x="5617028" y="2991394"/>
                </a:cubicBezTo>
                <a:cubicBezTo>
                  <a:pt x="5634522" y="2987357"/>
                  <a:pt x="5652248" y="2984008"/>
                  <a:pt x="5669280" y="2978331"/>
                </a:cubicBezTo>
                <a:lnTo>
                  <a:pt x="5708468" y="2965269"/>
                </a:lnTo>
                <a:cubicBezTo>
                  <a:pt x="5715000" y="2963092"/>
                  <a:pt x="5722334" y="2962556"/>
                  <a:pt x="5728063" y="2958737"/>
                </a:cubicBezTo>
                <a:cubicBezTo>
                  <a:pt x="5734594" y="2954383"/>
                  <a:pt x="5740484" y="2948862"/>
                  <a:pt x="5747657" y="2945674"/>
                </a:cubicBezTo>
                <a:cubicBezTo>
                  <a:pt x="5760240" y="2940082"/>
                  <a:pt x="5773783" y="2936965"/>
                  <a:pt x="5786846" y="2932611"/>
                </a:cubicBezTo>
                <a:cubicBezTo>
                  <a:pt x="5814952" y="2923242"/>
                  <a:pt x="5799766" y="2927748"/>
                  <a:pt x="5832566" y="2919549"/>
                </a:cubicBezTo>
                <a:cubicBezTo>
                  <a:pt x="5841274" y="2915195"/>
                  <a:pt x="5849651" y="2910102"/>
                  <a:pt x="5858691" y="2906486"/>
                </a:cubicBezTo>
                <a:cubicBezTo>
                  <a:pt x="5871476" y="2901372"/>
                  <a:pt x="5884817" y="2897777"/>
                  <a:pt x="5897880" y="2893423"/>
                </a:cubicBezTo>
                <a:lnTo>
                  <a:pt x="5956663" y="2873829"/>
                </a:lnTo>
                <a:cubicBezTo>
                  <a:pt x="5963194" y="2871652"/>
                  <a:pt x="5970529" y="2871116"/>
                  <a:pt x="5976257" y="2867297"/>
                </a:cubicBezTo>
                <a:cubicBezTo>
                  <a:pt x="5982788" y="2862943"/>
                  <a:pt x="5988404" y="2856716"/>
                  <a:pt x="5995851" y="2854234"/>
                </a:cubicBezTo>
                <a:cubicBezTo>
                  <a:pt x="6008415" y="2850046"/>
                  <a:pt x="6021977" y="2849880"/>
                  <a:pt x="6035040" y="2847703"/>
                </a:cubicBezTo>
                <a:cubicBezTo>
                  <a:pt x="6043749" y="2843349"/>
                  <a:pt x="6052817" y="2839649"/>
                  <a:pt x="6061166" y="2834640"/>
                </a:cubicBezTo>
                <a:cubicBezTo>
                  <a:pt x="6074628" y="2826563"/>
                  <a:pt x="6100354" y="2808514"/>
                  <a:pt x="6100354" y="2808514"/>
                </a:cubicBezTo>
                <a:lnTo>
                  <a:pt x="6113417" y="2769326"/>
                </a:lnTo>
                <a:cubicBezTo>
                  <a:pt x="6119638" y="2750662"/>
                  <a:pt x="6122382" y="2744094"/>
                  <a:pt x="6126480" y="2723606"/>
                </a:cubicBezTo>
                <a:cubicBezTo>
                  <a:pt x="6129077" y="2710620"/>
                  <a:pt x="6130642" y="2697447"/>
                  <a:pt x="6133011" y="2684417"/>
                </a:cubicBezTo>
                <a:cubicBezTo>
                  <a:pt x="6140107" y="2645389"/>
                  <a:pt x="6141378" y="2650651"/>
                  <a:pt x="6146074" y="2606040"/>
                </a:cubicBezTo>
                <a:cubicBezTo>
                  <a:pt x="6148818" y="2579968"/>
                  <a:pt x="6150429" y="2553789"/>
                  <a:pt x="6152606" y="2527663"/>
                </a:cubicBezTo>
                <a:cubicBezTo>
                  <a:pt x="6154783" y="2447109"/>
                  <a:pt x="6156098" y="2366526"/>
                  <a:pt x="6159137" y="2286000"/>
                </a:cubicBezTo>
                <a:cubicBezTo>
                  <a:pt x="6160779" y="2242489"/>
                  <a:pt x="6162098" y="2187767"/>
                  <a:pt x="6172200" y="2142309"/>
                </a:cubicBezTo>
                <a:cubicBezTo>
                  <a:pt x="6173694" y="2135588"/>
                  <a:pt x="6176554" y="2129246"/>
                  <a:pt x="6178731" y="2122714"/>
                </a:cubicBezTo>
                <a:cubicBezTo>
                  <a:pt x="6176554" y="1628503"/>
                  <a:pt x="6176284" y="1134279"/>
                  <a:pt x="6172200" y="640080"/>
                </a:cubicBezTo>
                <a:cubicBezTo>
                  <a:pt x="6171887" y="602176"/>
                  <a:pt x="6166890" y="539031"/>
                  <a:pt x="6159137" y="496389"/>
                </a:cubicBezTo>
                <a:cubicBezTo>
                  <a:pt x="6157531" y="487557"/>
                  <a:pt x="6154783" y="478972"/>
                  <a:pt x="6152606" y="470263"/>
                </a:cubicBezTo>
                <a:cubicBezTo>
                  <a:pt x="6148252" y="426720"/>
                  <a:pt x="6150158" y="382087"/>
                  <a:pt x="6139543" y="339634"/>
                </a:cubicBezTo>
                <a:cubicBezTo>
                  <a:pt x="6137366" y="330926"/>
                  <a:pt x="6134771" y="322311"/>
                  <a:pt x="6133011" y="313509"/>
                </a:cubicBezTo>
                <a:cubicBezTo>
                  <a:pt x="6121515" y="256031"/>
                  <a:pt x="6132661" y="292861"/>
                  <a:pt x="6119948" y="254726"/>
                </a:cubicBezTo>
                <a:cubicBezTo>
                  <a:pt x="6117771" y="241663"/>
                  <a:pt x="6116629" y="228385"/>
                  <a:pt x="6113417" y="215537"/>
                </a:cubicBezTo>
                <a:cubicBezTo>
                  <a:pt x="6110077" y="202179"/>
                  <a:pt x="6100354" y="190118"/>
                  <a:pt x="6100354" y="176349"/>
                </a:cubicBezTo>
                <a:lnTo>
                  <a:pt x="6100354" y="0"/>
                </a:lnTo>
              </a:path>
            </a:pathLst>
          </a:cu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27496A-35E6-4E87-BD3E-3F2AD264D3D7}"/>
              </a:ext>
            </a:extLst>
          </p:cNvPr>
          <p:cNvSpPr/>
          <p:nvPr/>
        </p:nvSpPr>
        <p:spPr>
          <a:xfrm>
            <a:off x="620486" y="3742006"/>
            <a:ext cx="320040" cy="2552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34C171-1AC1-447A-9251-D0ECD8AA9A60}"/>
              </a:ext>
            </a:extLst>
          </p:cNvPr>
          <p:cNvSpPr/>
          <p:nvPr/>
        </p:nvSpPr>
        <p:spPr>
          <a:xfrm>
            <a:off x="3888376" y="4403858"/>
            <a:ext cx="1989909" cy="2552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Google Shape;79;p15">
            <a:extLst>
              <a:ext uri="{FF2B5EF4-FFF2-40B4-BE49-F238E27FC236}">
                <a16:creationId xmlns:a16="http://schemas.microsoft.com/office/drawing/2014/main" id="{85DF9110-EB9D-4317-BC44-AE33516FED43}"/>
              </a:ext>
            </a:extLst>
          </p:cNvPr>
          <p:cNvSpPr txBox="1">
            <a:spLocks/>
          </p:cNvSpPr>
          <p:nvPr/>
        </p:nvSpPr>
        <p:spPr>
          <a:xfrm>
            <a:off x="620486" y="1581723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OBJECTIUS</a:t>
            </a:r>
          </a:p>
        </p:txBody>
      </p:sp>
      <p:pic>
        <p:nvPicPr>
          <p:cNvPr id="23" name="Gráfico 22" descr="Cargando">
            <a:extLst>
              <a:ext uri="{FF2B5EF4-FFF2-40B4-BE49-F238E27FC236}">
                <a16:creationId xmlns:a16="http://schemas.microsoft.com/office/drawing/2014/main" id="{F42CA7C0-710A-4866-9926-A2A7011B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385" y="1343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87263" y="152350"/>
            <a:ext cx="8621209" cy="91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s-ES"/>
              <a:t>L’ORGANITZACIÓ TERRITORIAL D’ESPANYA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C30D7E8-4F8C-48C3-8186-7C8366C36243}"/>
              </a:ext>
            </a:extLst>
          </p:cNvPr>
          <p:cNvSpPr/>
          <p:nvPr/>
        </p:nvSpPr>
        <p:spPr>
          <a:xfrm>
            <a:off x="241543" y="1590242"/>
            <a:ext cx="1515291" cy="39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ESTAT</a:t>
            </a:r>
            <a:endParaRPr lang="es-ES" b="1">
              <a:solidFill>
                <a:schemeClr val="tx1"/>
              </a:solidFill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8222AE6-B84E-4F21-BC6C-368DC877EF33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1959428" y="1371439"/>
            <a:ext cx="51598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906D339-6CD9-4AD6-9A25-C6C125F55CC7}"/>
              </a:ext>
            </a:extLst>
          </p:cNvPr>
          <p:cNvSpPr/>
          <p:nvPr/>
        </p:nvSpPr>
        <p:spPr>
          <a:xfrm>
            <a:off x="2475412" y="1198357"/>
            <a:ext cx="1554479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CENTRALITZAT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F21F3F24-E2BD-4DD9-A894-C7B30DA4A00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959428" y="2261890"/>
            <a:ext cx="5159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31EE183-6988-4E64-95C8-EDB3166322C0}"/>
              </a:ext>
            </a:extLst>
          </p:cNvPr>
          <p:cNvSpPr/>
          <p:nvPr/>
        </p:nvSpPr>
        <p:spPr>
          <a:xfrm>
            <a:off x="2475411" y="2088808"/>
            <a:ext cx="1939835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DESCENTRALITZAT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47E723E-28A4-4CCD-96BA-ED14C7558432}"/>
              </a:ext>
            </a:extLst>
          </p:cNvPr>
          <p:cNvCxnSpPr/>
          <p:nvPr/>
        </p:nvCxnSpPr>
        <p:spPr>
          <a:xfrm>
            <a:off x="1959428" y="1371439"/>
            <a:ext cx="0" cy="89045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E91056D-5B21-4D07-B779-E1B8737AB4E2}"/>
              </a:ext>
            </a:extLst>
          </p:cNvPr>
          <p:cNvCxnSpPr>
            <a:stCxn id="30" idx="3"/>
          </p:cNvCxnSpPr>
          <p:nvPr/>
        </p:nvCxnSpPr>
        <p:spPr>
          <a:xfrm>
            <a:off x="1756834" y="1789451"/>
            <a:ext cx="202594" cy="16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7AF74BA-8FF9-4743-81C1-41B12518E8A9}"/>
              </a:ext>
            </a:extLst>
          </p:cNvPr>
          <p:cNvSpPr txBox="1"/>
          <p:nvPr/>
        </p:nvSpPr>
        <p:spPr>
          <a:xfrm>
            <a:off x="2397034" y="152223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 francés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F163931-DF97-432A-BB42-7195308C1DB4}"/>
              </a:ext>
            </a:extLst>
          </p:cNvPr>
          <p:cNvSpPr txBox="1"/>
          <p:nvPr/>
        </p:nvSpPr>
        <p:spPr>
          <a:xfrm>
            <a:off x="2397033" y="243447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 espanyol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58A4EFE-BEB6-4BF0-9458-D22D1D6DE6CF}"/>
              </a:ext>
            </a:extLst>
          </p:cNvPr>
          <p:cNvSpPr txBox="1"/>
          <p:nvPr/>
        </p:nvSpPr>
        <p:spPr>
          <a:xfrm>
            <a:off x="4383888" y="2126700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El Estat delega </a:t>
            </a:r>
            <a:r>
              <a:rPr lang="es-ES" b="1"/>
              <a:t>competències</a:t>
            </a:r>
            <a:r>
              <a:rPr lang="es-ES"/>
              <a:t> en les </a:t>
            </a:r>
            <a:r>
              <a:rPr lang="es-ES" u="sng"/>
              <a:t>autonomies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AD3B473-7F35-43A8-8722-D048D4C24B4D}"/>
              </a:ext>
            </a:extLst>
          </p:cNvPr>
          <p:cNvSpPr txBox="1"/>
          <p:nvPr/>
        </p:nvSpPr>
        <p:spPr>
          <a:xfrm>
            <a:off x="4029891" y="1138712"/>
            <a:ext cx="50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L’Estat </a:t>
            </a:r>
            <a:r>
              <a:rPr lang="es-ES" b="1"/>
              <a:t>no</a:t>
            </a:r>
            <a:r>
              <a:rPr lang="es-ES"/>
              <a:t> delega </a:t>
            </a:r>
            <a:r>
              <a:rPr lang="es-ES" b="1"/>
              <a:t>competències</a:t>
            </a:r>
            <a:r>
              <a:rPr lang="es-ES"/>
              <a:t> el les </a:t>
            </a:r>
            <a:r>
              <a:rPr lang="es-ES" u="sng"/>
              <a:t>autonomies</a:t>
            </a:r>
            <a:r>
              <a:rPr lang="es-ES"/>
              <a:t>, i s’encarrega ell mateix.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8C50F8-513F-47C6-8FBE-39121E467AF3}"/>
              </a:ext>
            </a:extLst>
          </p:cNvPr>
          <p:cNvSpPr txBox="1"/>
          <p:nvPr/>
        </p:nvSpPr>
        <p:spPr>
          <a:xfrm>
            <a:off x="131681" y="270853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COMPETÈNCIES AUTONÒMIQUES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067B07D-2B9F-41F8-908F-C403A551C5EC}"/>
              </a:ext>
            </a:extLst>
          </p:cNvPr>
          <p:cNvSpPr/>
          <p:nvPr/>
        </p:nvSpPr>
        <p:spPr>
          <a:xfrm>
            <a:off x="405102" y="3158363"/>
            <a:ext cx="6714155" cy="3831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Poders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capacitats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 fer, decidir o dir algo d’una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autonomia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delegats de l’Estat.</a:t>
            </a:r>
            <a:endParaRPr lang="es-E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2650DAF-8B7B-443F-BAF6-DC6908575CEC}"/>
              </a:ext>
            </a:extLst>
          </p:cNvPr>
          <p:cNvSpPr/>
          <p:nvPr/>
        </p:nvSpPr>
        <p:spPr>
          <a:xfrm>
            <a:off x="157806" y="3945143"/>
            <a:ext cx="2381914" cy="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COMPETÈNCIES AUTONÒMIQUES</a:t>
            </a:r>
            <a:endParaRPr lang="es-ES" sz="1050" b="1">
              <a:solidFill>
                <a:schemeClr val="tx1"/>
              </a:solidFill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763B335-C358-4A05-A057-B1CED867156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742314" y="3772558"/>
            <a:ext cx="51598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0DC7A75-7CEF-4D98-8712-8719947CC703}"/>
              </a:ext>
            </a:extLst>
          </p:cNvPr>
          <p:cNvSpPr/>
          <p:nvPr/>
        </p:nvSpPr>
        <p:spPr>
          <a:xfrm>
            <a:off x="3258299" y="3599476"/>
            <a:ext cx="928348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PLENES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B2E0A5E-5FCF-454F-91DB-CD03075EDC3F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742314" y="4663009"/>
            <a:ext cx="5159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DC6C730-9F24-41A9-B873-A5E7D6032FB6}"/>
              </a:ext>
            </a:extLst>
          </p:cNvPr>
          <p:cNvSpPr/>
          <p:nvPr/>
        </p:nvSpPr>
        <p:spPr>
          <a:xfrm>
            <a:off x="3258298" y="4489927"/>
            <a:ext cx="1554480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COMPARTIDES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D6917E5-676E-4868-891C-B9ABA9206674}"/>
              </a:ext>
            </a:extLst>
          </p:cNvPr>
          <p:cNvCxnSpPr/>
          <p:nvPr/>
        </p:nvCxnSpPr>
        <p:spPr>
          <a:xfrm>
            <a:off x="2742314" y="3772558"/>
            <a:ext cx="0" cy="89045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53964F6-9B1F-48CA-A3AE-C2A5887FA5C8}"/>
              </a:ext>
            </a:extLst>
          </p:cNvPr>
          <p:cNvCxnSpPr/>
          <p:nvPr/>
        </p:nvCxnSpPr>
        <p:spPr>
          <a:xfrm>
            <a:off x="2539720" y="4190570"/>
            <a:ext cx="202594" cy="16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B9DEF62-4943-4864-A014-F33A5BCDA571}"/>
              </a:ext>
            </a:extLst>
          </p:cNvPr>
          <p:cNvSpPr txBox="1"/>
          <p:nvPr/>
        </p:nvSpPr>
        <p:spPr>
          <a:xfrm>
            <a:off x="4774007" y="4518086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Es compart amb el </a:t>
            </a:r>
            <a:r>
              <a:rPr lang="es-ES" b="1"/>
              <a:t>Govern Central</a:t>
            </a:r>
            <a:r>
              <a:rPr lang="es-ES"/>
              <a:t>.</a:t>
            </a:r>
            <a:endParaRPr lang="es-ES" u="sng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6C973C0-F12E-4143-9614-03B63AE79676}"/>
              </a:ext>
            </a:extLst>
          </p:cNvPr>
          <p:cNvSpPr txBox="1"/>
          <p:nvPr/>
        </p:nvSpPr>
        <p:spPr>
          <a:xfrm>
            <a:off x="4137906" y="3620469"/>
            <a:ext cx="50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Totalment de l’</a:t>
            </a:r>
            <a:r>
              <a:rPr lang="es-ES" b="1"/>
              <a:t>autonomia</a:t>
            </a:r>
            <a:r>
              <a:rPr lang="es-ES"/>
              <a:t>, no es comparteix amb el Govern Central.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B87ED-9D02-43DA-94E5-C27C3546D897}"/>
              </a:ext>
            </a:extLst>
          </p:cNvPr>
          <p:cNvSpPr txBox="1"/>
          <p:nvPr/>
        </p:nvSpPr>
        <p:spPr>
          <a:xfrm>
            <a:off x="3252651" y="4111461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sanitat, habitatge, educació...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9B18E9-CE6B-48F9-BF86-0E91BDAA2D41}"/>
              </a:ext>
            </a:extLst>
          </p:cNvPr>
          <p:cNvSpPr txBox="1"/>
          <p:nvPr/>
        </p:nvSpPr>
        <p:spPr>
          <a:xfrm>
            <a:off x="3252651" y="4798075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gestió de carreteres o legislació laboral</a:t>
            </a:r>
          </a:p>
        </p:txBody>
      </p:sp>
    </p:spTree>
    <p:extLst>
      <p:ext uri="{BB962C8B-B14F-4D97-AF65-F5344CB8AC3E}">
        <p14:creationId xmlns:p14="http://schemas.microsoft.com/office/powerpoint/2010/main" val="18962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956585D-98BB-4DCF-BA29-8DD5B8AD82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id="{809D8C5E-1635-4613-A416-AB03CB7EA449}"/>
              </a:ext>
            </a:extLst>
          </p:cNvPr>
          <p:cNvSpPr txBox="1">
            <a:spLocks/>
          </p:cNvSpPr>
          <p:nvPr/>
        </p:nvSpPr>
        <p:spPr>
          <a:xfrm>
            <a:off x="767871" y="55212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ORGANITZACIÓ TERRITORIAL ESPANYA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3002F0-BB58-4C3E-A015-E9138AD1C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749214"/>
              </p:ext>
            </p:extLst>
          </p:nvPr>
        </p:nvGraphicFramePr>
        <p:xfrm>
          <a:off x="6194938" y="55212"/>
          <a:ext cx="3119994" cy="251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81;p15">
            <a:extLst>
              <a:ext uri="{FF2B5EF4-FFF2-40B4-BE49-F238E27FC236}">
                <a16:creationId xmlns:a16="http://schemas.microsoft.com/office/drawing/2014/main" id="{FCE1B369-9C3E-4887-A99B-732B82F49B8E}"/>
              </a:ext>
            </a:extLst>
          </p:cNvPr>
          <p:cNvSpPr txBox="1">
            <a:spLocks/>
          </p:cNvSpPr>
          <p:nvPr/>
        </p:nvSpPr>
        <p:spPr>
          <a:xfrm>
            <a:off x="243270" y="501030"/>
            <a:ext cx="8242663" cy="118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MUNICIPI + MUNICIPI + MUNICIPI... = </a:t>
            </a:r>
            <a:r>
              <a:rPr lang="es-ES" sz="1600" b="1"/>
              <a:t>PROVÍNCIA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PROVÍNCIA + PROVÍNCIA + PROVÍNCIA... = </a:t>
            </a:r>
            <a:r>
              <a:rPr lang="es-ES" sz="1600" b="1"/>
              <a:t>AUTONOMIA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C.C.A.A + C.C.A.A + C.C.A.A... = </a:t>
            </a:r>
            <a:r>
              <a:rPr lang="es-ES" sz="1600" b="1"/>
              <a:t>ESTAT ESPANYOL</a:t>
            </a:r>
            <a:endParaRPr lang="es-ES" sz="1600"/>
          </a:p>
        </p:txBody>
      </p:sp>
      <p:pic>
        <p:nvPicPr>
          <p:cNvPr id="8" name="Gráfico 7" descr="Cargando">
            <a:extLst>
              <a:ext uri="{FF2B5EF4-FFF2-40B4-BE49-F238E27FC236}">
                <a16:creationId xmlns:a16="http://schemas.microsoft.com/office/drawing/2014/main" id="{00D02927-3571-47A0-86B0-9B8358CDA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148401"/>
            <a:ext cx="914400" cy="914400"/>
          </a:xfrm>
          <a:prstGeom prst="rect">
            <a:avLst/>
          </a:prstGeom>
        </p:spPr>
      </p:pic>
      <p:sp>
        <p:nvSpPr>
          <p:cNvPr id="14" name="Google Shape;79;p15">
            <a:extLst>
              <a:ext uri="{FF2B5EF4-FFF2-40B4-BE49-F238E27FC236}">
                <a16:creationId xmlns:a16="http://schemas.microsoft.com/office/drawing/2014/main" id="{EC84DAB8-C5A5-40EF-A5C9-B4291E8155A5}"/>
              </a:ext>
            </a:extLst>
          </p:cNvPr>
          <p:cNvSpPr txBox="1">
            <a:spLocks/>
          </p:cNvSpPr>
          <p:nvPr/>
        </p:nvSpPr>
        <p:spPr>
          <a:xfrm>
            <a:off x="828999" y="1689807"/>
            <a:ext cx="5763558" cy="72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MUNICIPIS I ADMINISTRACIÓ MUNICIPAL</a:t>
            </a:r>
          </a:p>
        </p:txBody>
      </p:sp>
      <p:pic>
        <p:nvPicPr>
          <p:cNvPr id="15" name="Gráfico 14" descr="Cargando">
            <a:extLst>
              <a:ext uri="{FF2B5EF4-FFF2-40B4-BE49-F238E27FC236}">
                <a16:creationId xmlns:a16="http://schemas.microsoft.com/office/drawing/2014/main" id="{9A589EF6-156B-49BA-8131-61665199F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439576"/>
            <a:ext cx="914400" cy="914400"/>
          </a:xfrm>
          <a:prstGeom prst="rect">
            <a:avLst/>
          </a:prstGeom>
        </p:spPr>
      </p:pic>
      <p:sp>
        <p:nvSpPr>
          <p:cNvPr id="16" name="Google Shape;81;p15">
            <a:extLst>
              <a:ext uri="{FF2B5EF4-FFF2-40B4-BE49-F238E27FC236}">
                <a16:creationId xmlns:a16="http://schemas.microsoft.com/office/drawing/2014/main" id="{BA848E3D-887F-4BD0-B5C2-ABFFE4B184AB}"/>
              </a:ext>
            </a:extLst>
          </p:cNvPr>
          <p:cNvSpPr txBox="1">
            <a:spLocks/>
          </p:cNvSpPr>
          <p:nvPr/>
        </p:nvSpPr>
        <p:spPr>
          <a:xfrm>
            <a:off x="365837" y="3094962"/>
            <a:ext cx="8242663" cy="166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L’</a:t>
            </a:r>
            <a:r>
              <a:rPr lang="es-ES" sz="1600" b="1"/>
              <a:t>Ajuntament</a:t>
            </a:r>
            <a:r>
              <a:rPr lang="es-ES" sz="1600"/>
              <a:t> (institució) té les competències: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serveis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cobrar impostos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sancionar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Sobre un </a:t>
            </a:r>
            <a:r>
              <a:rPr lang="es-ES" sz="1600" b="1">
                <a:sym typeface="Wingdings" panose="05000000000000000000" pitchFamily="2" charset="2"/>
              </a:rPr>
              <a:t>territori</a:t>
            </a:r>
            <a:r>
              <a:rPr lang="es-ES" sz="1600">
                <a:sym typeface="Wingdings" panose="05000000000000000000" pitchFamily="2" charset="2"/>
              </a:rPr>
              <a:t> (poble o ciutat)  </a:t>
            </a:r>
            <a:r>
              <a:rPr lang="es-ES" sz="1600" b="1">
                <a:sym typeface="Wingdings" panose="05000000000000000000" pitchFamily="2" charset="2"/>
              </a:rPr>
              <a:t>terme municipal</a:t>
            </a:r>
            <a:r>
              <a:rPr lang="es-ES" sz="160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0E22434-744E-4E9B-9930-2273DEA0EFAF}"/>
              </a:ext>
            </a:extLst>
          </p:cNvPr>
          <p:cNvSpPr/>
          <p:nvPr/>
        </p:nvSpPr>
        <p:spPr>
          <a:xfrm>
            <a:off x="251044" y="2668648"/>
            <a:ext cx="8405407" cy="3831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Els municipis són les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unitats territorials i adminstratives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més elementals/bàsiques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 l’Estat.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159B0F2-CE8A-467E-AD07-AF0E198F4F0C}"/>
              </a:ext>
            </a:extLst>
          </p:cNvPr>
          <p:cNvSpPr/>
          <p:nvPr/>
        </p:nvSpPr>
        <p:spPr>
          <a:xfrm>
            <a:off x="6888441" y="3209902"/>
            <a:ext cx="2255559" cy="38111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8122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municipis espanyols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188BAF2-71DA-4513-8BAE-E30C345A8744}"/>
              </a:ext>
            </a:extLst>
          </p:cNvPr>
          <p:cNvSpPr/>
          <p:nvPr/>
        </p:nvSpPr>
        <p:spPr>
          <a:xfrm>
            <a:off x="7019749" y="4013058"/>
            <a:ext cx="14342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REGIDORS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F48370-0FFA-489B-B4D5-0E43D82FAA56}"/>
              </a:ext>
            </a:extLst>
          </p:cNvPr>
          <p:cNvSpPr/>
          <p:nvPr/>
        </p:nvSpPr>
        <p:spPr>
          <a:xfrm>
            <a:off x="5072261" y="4003655"/>
            <a:ext cx="14342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POBLACIÓ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D1361FD-F5A7-4B92-B4ED-4919D0DB2D08}"/>
              </a:ext>
            </a:extLst>
          </p:cNvPr>
          <p:cNvSpPr/>
          <p:nvPr/>
        </p:nvSpPr>
        <p:spPr>
          <a:xfrm>
            <a:off x="7248346" y="4518906"/>
            <a:ext cx="977054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BATLE</a:t>
            </a:r>
            <a:endParaRPr lang="es-ES" sz="1050" b="1">
              <a:solidFill>
                <a:schemeClr val="tx1"/>
              </a:solidFill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B87C92D-42CC-4F02-9E23-B00FDA359E26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6506516" y="4149489"/>
            <a:ext cx="513233" cy="9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C6B604FB-D349-4BE2-BA85-42D236CB9EEF}"/>
              </a:ext>
            </a:extLst>
          </p:cNvPr>
          <p:cNvSpPr/>
          <p:nvPr/>
        </p:nvSpPr>
        <p:spPr>
          <a:xfrm rot="5400000">
            <a:off x="7694495" y="3689304"/>
            <a:ext cx="84757" cy="1434254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EA14643-C485-44D0-BAFD-891907F3D7D4}"/>
              </a:ext>
            </a:extLst>
          </p:cNvPr>
          <p:cNvSpPr txBox="1"/>
          <p:nvPr/>
        </p:nvSpPr>
        <p:spPr>
          <a:xfrm>
            <a:off x="6477280" y="39075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trien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539DE0-E561-4A07-AA87-E36C63C7F7A2}"/>
              </a:ext>
            </a:extLst>
          </p:cNvPr>
          <p:cNvSpPr/>
          <p:nvPr/>
        </p:nvSpPr>
        <p:spPr>
          <a:xfrm>
            <a:off x="6962503" y="3668489"/>
            <a:ext cx="1580606" cy="2351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AJUNTAMENT</a:t>
            </a:r>
          </a:p>
        </p:txBody>
      </p:sp>
    </p:spTree>
    <p:extLst>
      <p:ext uri="{BB962C8B-B14F-4D97-AF65-F5344CB8AC3E}">
        <p14:creationId xmlns:p14="http://schemas.microsoft.com/office/powerpoint/2010/main" val="174858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D18B7A-0920-4890-846F-DE628DE16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B223AA-A108-4457-A36A-5848EDEEADD5}"/>
              </a:ext>
            </a:extLst>
          </p:cNvPr>
          <p:cNvSpPr txBox="1"/>
          <p:nvPr/>
        </p:nvSpPr>
        <p:spPr>
          <a:xfrm>
            <a:off x="4177462" y="134883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ORGANITZACIÓ ECONÒMICA MUNICIPAL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4791BFE-7E25-48B8-9C86-1D4A93879313}"/>
              </a:ext>
            </a:extLst>
          </p:cNvPr>
          <p:cNvSpPr/>
          <p:nvPr/>
        </p:nvSpPr>
        <p:spPr>
          <a:xfrm>
            <a:off x="5656622" y="980303"/>
            <a:ext cx="132778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MUNICIPI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C14AABE-3505-46AA-ABA1-61BE59B0DD3C}"/>
              </a:ext>
            </a:extLst>
          </p:cNvPr>
          <p:cNvSpPr/>
          <p:nvPr/>
        </p:nvSpPr>
        <p:spPr>
          <a:xfrm>
            <a:off x="7151404" y="913576"/>
            <a:ext cx="1729631" cy="4251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desenvolupament funcions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5CABFBA-7D7E-4415-BD1E-8DA6AC47FD3D}"/>
              </a:ext>
            </a:extLst>
          </p:cNvPr>
          <p:cNvSpPr/>
          <p:nvPr/>
        </p:nvSpPr>
        <p:spPr>
          <a:xfrm>
            <a:off x="4350817" y="594840"/>
            <a:ext cx="965454" cy="2355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IMPOST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09B27E0-CBDA-4D0F-B019-D2020081EAB6}"/>
              </a:ext>
            </a:extLst>
          </p:cNvPr>
          <p:cNvSpPr/>
          <p:nvPr/>
        </p:nvSpPr>
        <p:spPr>
          <a:xfrm>
            <a:off x="4232118" y="1404175"/>
            <a:ext cx="1202850" cy="4707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GOVERN CENTRAL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1A3AA3-2CD3-4534-96E5-8FF6570090E7}"/>
              </a:ext>
            </a:extLst>
          </p:cNvPr>
          <p:cNvSpPr/>
          <p:nvPr/>
        </p:nvSpPr>
        <p:spPr>
          <a:xfrm>
            <a:off x="4177462" y="1002120"/>
            <a:ext cx="1312163" cy="2355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AUTONOMIA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356E839-5F03-4805-B898-5AFF3A2B1B68}"/>
              </a:ext>
            </a:extLst>
          </p:cNvPr>
          <p:cNvCxnSpPr>
            <a:stCxn id="24" idx="3"/>
            <a:endCxn id="22" idx="1"/>
          </p:cNvCxnSpPr>
          <p:nvPr/>
        </p:nvCxnSpPr>
        <p:spPr>
          <a:xfrm>
            <a:off x="5316271" y="712597"/>
            <a:ext cx="340351" cy="413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4EC1A0D-39B6-4E56-BEF2-BE8DBF160CF0}"/>
              </a:ext>
            </a:extLst>
          </p:cNvPr>
          <p:cNvCxnSpPr>
            <a:cxnSpLocks/>
            <a:stCxn id="26" idx="3"/>
            <a:endCxn id="22" idx="1"/>
          </p:cNvCxnSpPr>
          <p:nvPr/>
        </p:nvCxnSpPr>
        <p:spPr>
          <a:xfrm>
            <a:off x="5489625" y="1119877"/>
            <a:ext cx="166997" cy="6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A9D7E75-DEEF-458F-AD96-FA8E7FDA7BEE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 flipV="1">
            <a:off x="5434968" y="1126137"/>
            <a:ext cx="221654" cy="513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F23B35A-7105-44A4-8C3C-93756E5DE210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6984407" y="1126137"/>
            <a:ext cx="16699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9809D7D-0DD8-4AD4-908C-4DB296E1EF92}"/>
              </a:ext>
            </a:extLst>
          </p:cNvPr>
          <p:cNvSpPr txBox="1"/>
          <p:nvPr/>
        </p:nvSpPr>
        <p:spPr>
          <a:xfrm>
            <a:off x="143908" y="204150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SERVEIS MUNICIPALS</a:t>
            </a:r>
          </a:p>
        </p:txBody>
      </p:sp>
      <p:sp>
        <p:nvSpPr>
          <p:cNvPr id="40" name="Google Shape;81;p15">
            <a:extLst>
              <a:ext uri="{FF2B5EF4-FFF2-40B4-BE49-F238E27FC236}">
                <a16:creationId xmlns:a16="http://schemas.microsoft.com/office/drawing/2014/main" id="{22C17353-B0F0-47D6-BCD8-1B1AD2DEE5BB}"/>
              </a:ext>
            </a:extLst>
          </p:cNvPr>
          <p:cNvSpPr txBox="1">
            <a:spLocks/>
          </p:cNvSpPr>
          <p:nvPr/>
        </p:nvSpPr>
        <p:spPr>
          <a:xfrm>
            <a:off x="190587" y="2394982"/>
            <a:ext cx="7228281" cy="150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Il·luminació pública, recollida de fem, neteja, aigua potable, cementeri...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+5.000 habitants:</a:t>
            </a:r>
            <a:r>
              <a:rPr lang="es-ES" sz="1600">
                <a:sym typeface="Wingdings" panose="05000000000000000000" pitchFamily="2" charset="2"/>
              </a:rPr>
              <a:t> parc públic, biblioteca, mercat...</a:t>
            </a:r>
            <a:endParaRPr lang="es-ES" sz="1600" b="1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+20.000 habitants:</a:t>
            </a:r>
            <a:r>
              <a:rPr lang="es-ES" sz="1600">
                <a:sym typeface="Wingdings" panose="05000000000000000000" pitchFamily="2" charset="2"/>
              </a:rPr>
              <a:t> protecció civil, serveis socials, instal·lacions esportives...</a:t>
            </a:r>
            <a:endParaRPr lang="es-ES" sz="1600" b="1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+50.000 habitants:</a:t>
            </a:r>
            <a:r>
              <a:rPr lang="es-ES" sz="1600">
                <a:sym typeface="Wingdings" panose="05000000000000000000" pitchFamily="2" charset="2"/>
              </a:rPr>
              <a:t> transport urbà i protecció medi ambient</a:t>
            </a:r>
            <a:endParaRPr lang="es-ES" sz="1600" b="1">
              <a:sym typeface="Wingdings" panose="05000000000000000000" pitchFamily="2" charset="2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FCDE437-64DE-4AE6-A9E5-E275785F64DD}"/>
              </a:ext>
            </a:extLst>
          </p:cNvPr>
          <p:cNvSpPr txBox="1"/>
          <p:nvPr/>
        </p:nvSpPr>
        <p:spPr>
          <a:xfrm>
            <a:off x="143908" y="12687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POBLES O CIUTATS ESPANYOLS</a:t>
            </a:r>
          </a:p>
        </p:txBody>
      </p:sp>
      <p:sp>
        <p:nvSpPr>
          <p:cNvPr id="44" name="Google Shape;81;p15">
            <a:extLst>
              <a:ext uri="{FF2B5EF4-FFF2-40B4-BE49-F238E27FC236}">
                <a16:creationId xmlns:a16="http://schemas.microsoft.com/office/drawing/2014/main" id="{8AF40607-609A-4E79-8912-8A7A713563FA}"/>
              </a:ext>
            </a:extLst>
          </p:cNvPr>
          <p:cNvSpPr txBox="1">
            <a:spLocks/>
          </p:cNvSpPr>
          <p:nvPr/>
        </p:nvSpPr>
        <p:spPr>
          <a:xfrm>
            <a:off x="291156" y="441370"/>
            <a:ext cx="3724720" cy="8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/>
              <a:t>CIUTAT </a:t>
            </a:r>
            <a:r>
              <a:rPr lang="es-ES" sz="1600" b="1">
                <a:sym typeface="Wingdings" panose="05000000000000000000" pitchFamily="2" charset="2"/>
              </a:rPr>
              <a:t></a:t>
            </a:r>
            <a:r>
              <a:rPr lang="es-ES" sz="1600">
                <a:sym typeface="Wingdings" panose="05000000000000000000" pitchFamily="2" charset="2"/>
              </a:rPr>
              <a:t> </a:t>
            </a:r>
            <a:r>
              <a:rPr lang="es-ES" sz="1600">
                <a:solidFill>
                  <a:schemeClr val="accent4"/>
                </a:solidFill>
                <a:sym typeface="Wingdings" panose="05000000000000000000" pitchFamily="2" charset="2"/>
              </a:rPr>
              <a:t>+10.000</a:t>
            </a:r>
            <a:r>
              <a:rPr lang="es-ES" sz="1600">
                <a:sym typeface="Wingdings" panose="05000000000000000000" pitchFamily="2" charset="2"/>
              </a:rPr>
              <a:t> habitants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POBLE  </a:t>
            </a:r>
            <a:r>
              <a:rPr lang="es-ES" sz="1600">
                <a:solidFill>
                  <a:srgbClr val="FF0000"/>
                </a:solidFill>
                <a:sym typeface="Wingdings" panose="05000000000000000000" pitchFamily="2" charset="2"/>
              </a:rPr>
              <a:t>-10.000 </a:t>
            </a:r>
            <a:r>
              <a:rPr lang="es-ES" sz="1600">
                <a:sym typeface="Wingdings" panose="05000000000000000000" pitchFamily="2" charset="2"/>
              </a:rPr>
              <a:t>habitants</a:t>
            </a:r>
            <a:endParaRPr lang="es-ES" sz="1600" b="1"/>
          </a:p>
        </p:txBody>
      </p:sp>
    </p:spTree>
    <p:extLst>
      <p:ext uri="{BB962C8B-B14F-4D97-AF65-F5344CB8AC3E}">
        <p14:creationId xmlns:p14="http://schemas.microsoft.com/office/powerpoint/2010/main" val="241874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FBF5D2-A655-41B8-88D6-4937C5567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11" name="Google Shape;79;p15">
            <a:extLst>
              <a:ext uri="{FF2B5EF4-FFF2-40B4-BE49-F238E27FC236}">
                <a16:creationId xmlns:a16="http://schemas.microsoft.com/office/drawing/2014/main" id="{CDD9107D-2450-4CD1-A56D-4192E3F5EF97}"/>
              </a:ext>
            </a:extLst>
          </p:cNvPr>
          <p:cNvSpPr txBox="1">
            <a:spLocks/>
          </p:cNvSpPr>
          <p:nvPr/>
        </p:nvSpPr>
        <p:spPr>
          <a:xfrm>
            <a:off x="767871" y="55212"/>
            <a:ext cx="6945746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PROVÍNCIES I ADMINISTRACIÓ PROVINCIAL</a:t>
            </a:r>
          </a:p>
        </p:txBody>
      </p:sp>
      <p:pic>
        <p:nvPicPr>
          <p:cNvPr id="12" name="Gráfico 11" descr="Cargando">
            <a:extLst>
              <a:ext uri="{FF2B5EF4-FFF2-40B4-BE49-F238E27FC236}">
                <a16:creationId xmlns:a16="http://schemas.microsoft.com/office/drawing/2014/main" id="{02FE95E5-85D4-409C-9475-51B00D51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48401"/>
            <a:ext cx="914400" cy="914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79A39BF-20A1-4EB1-A5D5-7D715358510B}"/>
              </a:ext>
            </a:extLst>
          </p:cNvPr>
          <p:cNvSpPr/>
          <p:nvPr/>
        </p:nvSpPr>
        <p:spPr>
          <a:xfrm>
            <a:off x="203093" y="586511"/>
            <a:ext cx="8405407" cy="5303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Les províncies són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unitats territorials i administratives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formades per un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conjunt de municipis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als quals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presta serveis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Google Shape;81;p15">
            <a:extLst>
              <a:ext uri="{FF2B5EF4-FFF2-40B4-BE49-F238E27FC236}">
                <a16:creationId xmlns:a16="http://schemas.microsoft.com/office/drawing/2014/main" id="{3579D407-42EC-40C7-96A1-AA2D6A01989E}"/>
              </a:ext>
            </a:extLst>
          </p:cNvPr>
          <p:cNvSpPr txBox="1">
            <a:spLocks/>
          </p:cNvSpPr>
          <p:nvPr/>
        </p:nvSpPr>
        <p:spPr>
          <a:xfrm>
            <a:off x="365837" y="1116874"/>
            <a:ext cx="8242663" cy="100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La </a:t>
            </a:r>
            <a:r>
              <a:rPr lang="es-ES" sz="1600" b="1">
                <a:sym typeface="Wingdings" panose="05000000000000000000" pitchFamily="2" charset="2"/>
              </a:rPr>
              <a:t>Diputació provincial</a:t>
            </a:r>
            <a:r>
              <a:rPr lang="es-ES" sz="1600">
                <a:sym typeface="Wingdings" panose="05000000000000000000" pitchFamily="2" charset="2"/>
              </a:rPr>
              <a:t> (institució) s’encarrega de: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governar i administrar la provincia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fa complir les funcions provincials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616816D-946A-4AAE-B8D9-3D5B800FA083}"/>
              </a:ext>
            </a:extLst>
          </p:cNvPr>
          <p:cNvSpPr/>
          <p:nvPr/>
        </p:nvSpPr>
        <p:spPr>
          <a:xfrm>
            <a:off x="7085064" y="1717044"/>
            <a:ext cx="14342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DIPUTATS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1CDE41-CE1D-441E-A096-02CA0D94EE5C}"/>
              </a:ext>
            </a:extLst>
          </p:cNvPr>
          <p:cNvSpPr/>
          <p:nvPr/>
        </p:nvSpPr>
        <p:spPr>
          <a:xfrm>
            <a:off x="4865915" y="1705952"/>
            <a:ext cx="14342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REGIDORS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9ECB07A-3941-4510-8050-39E0DBE459CB}"/>
              </a:ext>
            </a:extLst>
          </p:cNvPr>
          <p:cNvSpPr/>
          <p:nvPr/>
        </p:nvSpPr>
        <p:spPr>
          <a:xfrm>
            <a:off x="6922545" y="2230205"/>
            <a:ext cx="1759286" cy="49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PRESIDENT DIPUTACIÓ</a:t>
            </a:r>
            <a:endParaRPr lang="es-ES" sz="1050" b="1">
              <a:solidFill>
                <a:schemeClr val="tx1"/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70F8D4A-DE21-485E-B244-62CF39475607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6300170" y="1851786"/>
            <a:ext cx="784894" cy="11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E69C841C-B375-4698-92B8-8D70753F8488}"/>
              </a:ext>
            </a:extLst>
          </p:cNvPr>
          <p:cNvSpPr/>
          <p:nvPr/>
        </p:nvSpPr>
        <p:spPr>
          <a:xfrm rot="5400000">
            <a:off x="7759810" y="1393290"/>
            <a:ext cx="84757" cy="1434254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8EFBDA-B4B2-4F52-8067-00ACFA5DB704}"/>
              </a:ext>
            </a:extLst>
          </p:cNvPr>
          <p:cNvSpPr txBox="1"/>
          <p:nvPr/>
        </p:nvSpPr>
        <p:spPr>
          <a:xfrm>
            <a:off x="6426358" y="161373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trien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F58D5AD-618D-45AE-8DBB-9930334589F6}"/>
              </a:ext>
            </a:extLst>
          </p:cNvPr>
          <p:cNvSpPr/>
          <p:nvPr/>
        </p:nvSpPr>
        <p:spPr>
          <a:xfrm>
            <a:off x="6508568" y="1372101"/>
            <a:ext cx="2410097" cy="2351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DIPUTACIÓ PROVINCIAL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2CBED6-0C39-439D-BD43-575912C1AF3B}"/>
              </a:ext>
            </a:extLst>
          </p:cNvPr>
          <p:cNvSpPr txBox="1"/>
          <p:nvPr/>
        </p:nvSpPr>
        <p:spPr>
          <a:xfrm>
            <a:off x="203093" y="2106235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FUNCIONS PROVINCIALS</a:t>
            </a:r>
          </a:p>
        </p:txBody>
      </p:sp>
      <p:sp>
        <p:nvSpPr>
          <p:cNvPr id="24" name="Google Shape;81;p15">
            <a:extLst>
              <a:ext uri="{FF2B5EF4-FFF2-40B4-BE49-F238E27FC236}">
                <a16:creationId xmlns:a16="http://schemas.microsoft.com/office/drawing/2014/main" id="{59EAC3CF-D900-4EFD-9156-15EF8054C44A}"/>
              </a:ext>
            </a:extLst>
          </p:cNvPr>
          <p:cNvSpPr txBox="1">
            <a:spLocks/>
          </p:cNvSpPr>
          <p:nvPr/>
        </p:nvSpPr>
        <p:spPr>
          <a:xfrm>
            <a:off x="190587" y="2394982"/>
            <a:ext cx="7228281" cy="115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/>
              <a:t>Representa</a:t>
            </a:r>
            <a:r>
              <a:rPr lang="es-ES" sz="1600"/>
              <a:t> l’àmbit electoral de l’Estat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Serveix de </a:t>
            </a:r>
            <a:r>
              <a:rPr lang="es-ES" sz="1600" b="1">
                <a:sym typeface="Wingdings" panose="05000000000000000000" pitchFamily="2" charset="2"/>
              </a:rPr>
              <a:t>divisió territorial</a:t>
            </a:r>
            <a:r>
              <a:rPr lang="es-ES" sz="1600">
                <a:sym typeface="Wingdings" panose="05000000000000000000" pitchFamily="2" charset="2"/>
              </a:rPr>
              <a:t> dins d’una C.A per a l’Estat.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Coopera</a:t>
            </a:r>
            <a:r>
              <a:rPr lang="es-ES" sz="1600">
                <a:sym typeface="Wingdings" panose="05000000000000000000" pitchFamily="2" charset="2"/>
              </a:rPr>
              <a:t> amb els municipis, ajudant-los amb serveis i activitats.</a:t>
            </a:r>
            <a:endParaRPr lang="es-ES" sz="1600" b="1">
              <a:sym typeface="Wingdings" panose="05000000000000000000" pitchFamily="2" charset="2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C961CF3-3F40-4D7F-B805-0253CBE59CA3}"/>
              </a:ext>
            </a:extLst>
          </p:cNvPr>
          <p:cNvSpPr txBox="1"/>
          <p:nvPr/>
        </p:nvSpPr>
        <p:spPr>
          <a:xfrm>
            <a:off x="203093" y="3464928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COMUNITATS AUTÒNOMES UNIPROVINCIALS</a:t>
            </a:r>
          </a:p>
        </p:txBody>
      </p:sp>
      <p:sp>
        <p:nvSpPr>
          <p:cNvPr id="26" name="Google Shape;81;p15">
            <a:extLst>
              <a:ext uri="{FF2B5EF4-FFF2-40B4-BE49-F238E27FC236}">
                <a16:creationId xmlns:a16="http://schemas.microsoft.com/office/drawing/2014/main" id="{B8A7615F-AFDF-4767-8395-8F47D6C6B16B}"/>
              </a:ext>
            </a:extLst>
          </p:cNvPr>
          <p:cNvSpPr txBox="1">
            <a:spLocks/>
          </p:cNvSpPr>
          <p:nvPr/>
        </p:nvSpPr>
        <p:spPr>
          <a:xfrm>
            <a:off x="203093" y="3750571"/>
            <a:ext cx="8052633" cy="71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Les Comunitats Autònomes </a:t>
            </a:r>
            <a:r>
              <a:rPr lang="es-ES" sz="1600" b="1">
                <a:sym typeface="Wingdings" panose="05000000000000000000" pitchFamily="2" charset="2"/>
              </a:rPr>
              <a:t>uniprovincials</a:t>
            </a:r>
            <a:r>
              <a:rPr lang="es-ES" sz="1600">
                <a:sym typeface="Wingdings" panose="05000000000000000000" pitchFamily="2" charset="2"/>
              </a:rPr>
              <a:t> són les formades per una sola provincia (que coincideix amb tot el territori de la C.A).</a:t>
            </a:r>
          </a:p>
        </p:txBody>
      </p:sp>
    </p:spTree>
    <p:extLst>
      <p:ext uri="{BB962C8B-B14F-4D97-AF65-F5344CB8AC3E}">
        <p14:creationId xmlns:p14="http://schemas.microsoft.com/office/powerpoint/2010/main" val="268597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FBF5D2-A655-41B8-88D6-4937C5567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sp>
        <p:nvSpPr>
          <p:cNvPr id="11" name="Google Shape;79;p15">
            <a:extLst>
              <a:ext uri="{FF2B5EF4-FFF2-40B4-BE49-F238E27FC236}">
                <a16:creationId xmlns:a16="http://schemas.microsoft.com/office/drawing/2014/main" id="{CDD9107D-2450-4CD1-A56D-4192E3F5EF97}"/>
              </a:ext>
            </a:extLst>
          </p:cNvPr>
          <p:cNvSpPr txBox="1">
            <a:spLocks/>
          </p:cNvSpPr>
          <p:nvPr/>
        </p:nvSpPr>
        <p:spPr>
          <a:xfrm>
            <a:off x="767871" y="55212"/>
            <a:ext cx="6945746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LES AUTONOMIES</a:t>
            </a:r>
          </a:p>
        </p:txBody>
      </p:sp>
      <p:pic>
        <p:nvPicPr>
          <p:cNvPr id="12" name="Gráfico 11" descr="Cargando">
            <a:extLst>
              <a:ext uri="{FF2B5EF4-FFF2-40B4-BE49-F238E27FC236}">
                <a16:creationId xmlns:a16="http://schemas.microsoft.com/office/drawing/2014/main" id="{02FE95E5-85D4-409C-9475-51B00D51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48401"/>
            <a:ext cx="914400" cy="914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79A39BF-20A1-4EB1-A5D5-7D715358510B}"/>
              </a:ext>
            </a:extLst>
          </p:cNvPr>
          <p:cNvSpPr/>
          <p:nvPr/>
        </p:nvSpPr>
        <p:spPr>
          <a:xfrm>
            <a:off x="203093" y="586511"/>
            <a:ext cx="8405407" cy="5303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Forma d’organització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descentralitzada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d’un Estat, ja que se’ls cedeixen unes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competències autonòmiques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Google Shape;81;p15">
            <a:extLst>
              <a:ext uri="{FF2B5EF4-FFF2-40B4-BE49-F238E27FC236}">
                <a16:creationId xmlns:a16="http://schemas.microsoft.com/office/drawing/2014/main" id="{3579D407-42EC-40C7-96A1-AA2D6A01989E}"/>
              </a:ext>
            </a:extLst>
          </p:cNvPr>
          <p:cNvSpPr txBox="1">
            <a:spLocks/>
          </p:cNvSpPr>
          <p:nvPr/>
        </p:nvSpPr>
        <p:spPr>
          <a:xfrm>
            <a:off x="365837" y="1116874"/>
            <a:ext cx="8242663" cy="107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Segons la </a:t>
            </a:r>
            <a:r>
              <a:rPr lang="es-ES" sz="1600" b="1">
                <a:sym typeface="Wingdings" panose="05000000000000000000" pitchFamily="2" charset="2"/>
              </a:rPr>
              <a:t>Consitució </a:t>
            </a:r>
            <a:r>
              <a:rPr lang="es-ES" sz="1600" b="1">
                <a:solidFill>
                  <a:schemeClr val="accent3"/>
                </a:solidFill>
                <a:sym typeface="Wingdings" panose="05000000000000000000" pitchFamily="2" charset="2"/>
              </a:rPr>
              <a:t>1978</a:t>
            </a:r>
            <a:r>
              <a:rPr lang="es-ES" sz="1600">
                <a:sym typeface="Wingdings" panose="05000000000000000000" pitchFamily="2" charset="2"/>
              </a:rPr>
              <a:t>, les províncies amb característiques comuns  </a:t>
            </a:r>
            <a:r>
              <a:rPr lang="es-ES" sz="1600" b="1">
                <a:sym typeface="Wingdings" panose="05000000000000000000" pitchFamily="2" charset="2"/>
              </a:rPr>
              <a:t>C.A</a:t>
            </a:r>
            <a:endParaRPr lang="es-ES" sz="1600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Entre </a:t>
            </a:r>
            <a:r>
              <a:rPr lang="es-ES" sz="1600" b="1">
                <a:solidFill>
                  <a:schemeClr val="accent3"/>
                </a:solidFill>
                <a:sym typeface="Wingdings" panose="05000000000000000000" pitchFamily="2" charset="2"/>
              </a:rPr>
              <a:t>1979-1983</a:t>
            </a:r>
            <a:r>
              <a:rPr lang="es-ES" sz="1600">
                <a:sym typeface="Wingdings" panose="05000000000000000000" pitchFamily="2" charset="2"/>
              </a:rPr>
              <a:t> s’establiren les </a:t>
            </a:r>
            <a:r>
              <a:rPr lang="es-ES" sz="1600" b="1">
                <a:sym typeface="Wingdings" panose="05000000000000000000" pitchFamily="2" charset="2"/>
              </a:rPr>
              <a:t>17 C.C.A.A</a:t>
            </a:r>
            <a:r>
              <a:rPr lang="es-ES" sz="1600">
                <a:sym typeface="Wingdings" panose="05000000000000000000" pitchFamily="2" charset="2"/>
              </a:rPr>
              <a:t>  7 són </a:t>
            </a:r>
            <a:r>
              <a:rPr lang="es-ES" sz="1600" u="sng">
                <a:sym typeface="Wingdings" panose="05000000000000000000" pitchFamily="2" charset="2"/>
              </a:rPr>
              <a:t>uniprovincials</a:t>
            </a:r>
            <a:endParaRPr lang="es-ES" sz="1600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El </a:t>
            </a:r>
            <a:r>
              <a:rPr lang="es-ES" sz="1600" b="1">
                <a:solidFill>
                  <a:schemeClr val="accent3"/>
                </a:solidFill>
                <a:sym typeface="Wingdings" panose="05000000000000000000" pitchFamily="2" charset="2"/>
              </a:rPr>
              <a:t>1995</a:t>
            </a:r>
            <a:r>
              <a:rPr lang="es-ES" sz="1600">
                <a:sym typeface="Wingdings" panose="05000000000000000000" pitchFamily="2" charset="2"/>
              </a:rPr>
              <a:t>, Ceuta i Melilla  </a:t>
            </a:r>
            <a:r>
              <a:rPr lang="es-ES" sz="1600" b="1">
                <a:sym typeface="Wingdings" panose="05000000000000000000" pitchFamily="2" charset="2"/>
              </a:rPr>
              <a:t>ciutats autonòmiques</a:t>
            </a:r>
            <a:endParaRPr lang="es-ES" sz="1600">
              <a:sym typeface="Wingdings" panose="05000000000000000000" pitchFamily="2" charset="2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2CBED6-0C39-439D-BD43-575912C1AF3B}"/>
              </a:ext>
            </a:extLst>
          </p:cNvPr>
          <p:cNvSpPr txBox="1"/>
          <p:nvPr/>
        </p:nvSpPr>
        <p:spPr>
          <a:xfrm>
            <a:off x="203093" y="217293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L’ESTATUT D’AUTONOMIA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9CE463F-EF81-42FC-96CF-4CB0723321EA}"/>
              </a:ext>
            </a:extLst>
          </p:cNvPr>
          <p:cNvCxnSpPr/>
          <p:nvPr/>
        </p:nvCxnSpPr>
        <p:spPr>
          <a:xfrm>
            <a:off x="254726" y="1293223"/>
            <a:ext cx="0" cy="813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DF39FD-5649-4C3D-8B48-9C668BD93498}"/>
              </a:ext>
            </a:extLst>
          </p:cNvPr>
          <p:cNvSpPr/>
          <p:nvPr/>
        </p:nvSpPr>
        <p:spPr>
          <a:xfrm>
            <a:off x="203093" y="2583827"/>
            <a:ext cx="8405407" cy="321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Conjunt de lleis més importants de l’autonomia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que recull les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institucions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normes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i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competències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F41E9A3-1977-416D-8301-AACE52831FEF}"/>
              </a:ext>
            </a:extLst>
          </p:cNvPr>
          <p:cNvSpPr txBox="1"/>
          <p:nvPr/>
        </p:nvSpPr>
        <p:spPr>
          <a:xfrm>
            <a:off x="203092" y="2925268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INSTITUCIONS AUTONÒMIQUES DE GOVERN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414815-DE14-433C-9677-D49690E1B980}"/>
              </a:ext>
            </a:extLst>
          </p:cNvPr>
          <p:cNvSpPr/>
          <p:nvPr/>
        </p:nvSpPr>
        <p:spPr>
          <a:xfrm>
            <a:off x="402769" y="3420044"/>
            <a:ext cx="1635449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PARLAMENT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098E8AD-6302-4125-B511-AD063D3D981B}"/>
              </a:ext>
            </a:extLst>
          </p:cNvPr>
          <p:cNvSpPr/>
          <p:nvPr/>
        </p:nvSpPr>
        <p:spPr>
          <a:xfrm>
            <a:off x="2322313" y="3852626"/>
            <a:ext cx="159802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PRESIDENT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DC32E5B-2D42-400C-83A8-2F2F4A52ECFF}"/>
              </a:ext>
            </a:extLst>
          </p:cNvPr>
          <p:cNvSpPr/>
          <p:nvPr/>
        </p:nvSpPr>
        <p:spPr>
          <a:xfrm>
            <a:off x="4329492" y="3852626"/>
            <a:ext cx="1884076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CONSELLERS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1AE7B5D-BA5B-4C8F-9A73-C7C613603518}"/>
              </a:ext>
            </a:extLst>
          </p:cNvPr>
          <p:cNvSpPr txBox="1"/>
          <p:nvPr/>
        </p:nvSpPr>
        <p:spPr>
          <a:xfrm>
            <a:off x="282609" y="3709037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poder de fer les lleis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6816A80-7599-48F2-874E-47860D73BE2A}"/>
              </a:ext>
            </a:extLst>
          </p:cNvPr>
          <p:cNvSpPr txBox="1"/>
          <p:nvPr/>
        </p:nvSpPr>
        <p:spPr>
          <a:xfrm>
            <a:off x="2243519" y="4141617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poder de governar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CF3BDAC-5513-4B11-A75A-869A3FC2A7A3}"/>
              </a:ext>
            </a:extLst>
          </p:cNvPr>
          <p:cNvSpPr txBox="1"/>
          <p:nvPr/>
        </p:nvSpPr>
        <p:spPr>
          <a:xfrm>
            <a:off x="4329492" y="4144292"/>
            <a:ext cx="192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fan complir les lleis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C8BD88-251C-4C18-B6B1-90FBD66D640B}"/>
              </a:ext>
            </a:extLst>
          </p:cNvPr>
          <p:cNvCxnSpPr/>
          <p:nvPr/>
        </p:nvCxnSpPr>
        <p:spPr>
          <a:xfrm>
            <a:off x="2243519" y="3783207"/>
            <a:ext cx="40094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1652251B-F807-4F69-9DCF-72C817E9DDF1}"/>
              </a:ext>
            </a:extLst>
          </p:cNvPr>
          <p:cNvSpPr/>
          <p:nvPr/>
        </p:nvSpPr>
        <p:spPr>
          <a:xfrm>
            <a:off x="2317076" y="3463167"/>
            <a:ext cx="3896492" cy="2408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GOVERN O CONSELL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31CDDE9-7A2B-465A-916E-7173D380A611}"/>
              </a:ext>
            </a:extLst>
          </p:cNvPr>
          <p:cNvSpPr/>
          <p:nvPr/>
        </p:nvSpPr>
        <p:spPr>
          <a:xfrm>
            <a:off x="6876623" y="3422718"/>
            <a:ext cx="1914307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Consell Insular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33F0CAB-7363-4D3B-8507-D8C3510D9A38}"/>
              </a:ext>
            </a:extLst>
          </p:cNvPr>
          <p:cNvSpPr txBox="1"/>
          <p:nvPr/>
        </p:nvSpPr>
        <p:spPr>
          <a:xfrm>
            <a:off x="7053956" y="3155390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ILLES BALEARS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71DDA31-183E-401F-B2E1-05A9305810AC}"/>
              </a:ext>
            </a:extLst>
          </p:cNvPr>
          <p:cNvSpPr/>
          <p:nvPr/>
        </p:nvSpPr>
        <p:spPr>
          <a:xfrm>
            <a:off x="6876623" y="4115474"/>
            <a:ext cx="1914307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Cabildo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DE1BA8C-3BF7-400F-86B7-C403C3021D41}"/>
              </a:ext>
            </a:extLst>
          </p:cNvPr>
          <p:cNvSpPr txBox="1"/>
          <p:nvPr/>
        </p:nvSpPr>
        <p:spPr>
          <a:xfrm>
            <a:off x="7053956" y="3848146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ILLES CANÀRIES</a:t>
            </a:r>
          </a:p>
        </p:txBody>
      </p:sp>
    </p:spTree>
    <p:extLst>
      <p:ext uri="{BB962C8B-B14F-4D97-AF65-F5344CB8AC3E}">
        <p14:creationId xmlns:p14="http://schemas.microsoft.com/office/powerpoint/2010/main" val="48827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FD7080-E4BA-4B74-B843-FAD4799CCD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F8B22E51-8CE6-4710-B407-894F7F873E41}"/>
              </a:ext>
            </a:extLst>
          </p:cNvPr>
          <p:cNvSpPr txBox="1">
            <a:spLocks/>
          </p:cNvSpPr>
          <p:nvPr/>
        </p:nvSpPr>
        <p:spPr>
          <a:xfrm>
            <a:off x="213240" y="152350"/>
            <a:ext cx="8778360" cy="4754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90000"/>
              </a:lnSpc>
              <a:buClr>
                <a:schemeClr val="accent2"/>
              </a:buClr>
              <a:buSzPts val="3200"/>
              <a:buFont typeface="+mj-lt"/>
              <a:buAutoNum type="arabicPeriod" startAt="7"/>
            </a:pPr>
            <a:r>
              <a:rPr lang="es-ES" sz="3200" b="1">
                <a:solidFill>
                  <a:schemeClr val="accent2"/>
                </a:solidFill>
                <a:latin typeface="Roboto Slab"/>
                <a:ea typeface="Roboto Slab"/>
                <a:sym typeface="Roboto Slab"/>
              </a:rPr>
              <a:t>LA UNIÓ EUROPEA (UE)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EF4ABD-625B-44DB-BBE7-EF019B056230}"/>
              </a:ext>
            </a:extLst>
          </p:cNvPr>
          <p:cNvSpPr txBox="1"/>
          <p:nvPr/>
        </p:nvSpPr>
        <p:spPr>
          <a:xfrm>
            <a:off x="167520" y="182607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u="sng">
                <a:solidFill>
                  <a:schemeClr val="accent3"/>
                </a:solidFill>
              </a:rPr>
              <a:t>EVOLUCIÓ</a:t>
            </a:r>
          </a:p>
        </p:txBody>
      </p:sp>
      <p:sp>
        <p:nvSpPr>
          <p:cNvPr id="22" name="Google Shape;79;p15">
            <a:extLst>
              <a:ext uri="{FF2B5EF4-FFF2-40B4-BE49-F238E27FC236}">
                <a16:creationId xmlns:a16="http://schemas.microsoft.com/office/drawing/2014/main" id="{85DF9110-EB9D-4317-BC44-AE33516FED43}"/>
              </a:ext>
            </a:extLst>
          </p:cNvPr>
          <p:cNvSpPr txBox="1">
            <a:spLocks/>
          </p:cNvSpPr>
          <p:nvPr/>
        </p:nvSpPr>
        <p:spPr>
          <a:xfrm>
            <a:off x="705394" y="624598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ORIGEN</a:t>
            </a:r>
          </a:p>
        </p:txBody>
      </p:sp>
      <p:pic>
        <p:nvPicPr>
          <p:cNvPr id="23" name="Gráfico 22" descr="Cargando">
            <a:extLst>
              <a:ext uri="{FF2B5EF4-FFF2-40B4-BE49-F238E27FC236}">
                <a16:creationId xmlns:a16="http://schemas.microsoft.com/office/drawing/2014/main" id="{F42CA7C0-710A-4866-9926-A2A7011B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77" y="386094"/>
            <a:ext cx="914400" cy="914400"/>
          </a:xfrm>
          <a:prstGeom prst="rect">
            <a:avLst/>
          </a:prstGeom>
        </p:spPr>
      </p:pic>
      <p:sp>
        <p:nvSpPr>
          <p:cNvPr id="14" name="Google Shape;81;p15">
            <a:extLst>
              <a:ext uri="{FF2B5EF4-FFF2-40B4-BE49-F238E27FC236}">
                <a16:creationId xmlns:a16="http://schemas.microsoft.com/office/drawing/2014/main" id="{0AE59CC9-5103-4A59-8F16-4883301D75A3}"/>
              </a:ext>
            </a:extLst>
          </p:cNvPr>
          <p:cNvSpPr txBox="1">
            <a:spLocks/>
          </p:cNvSpPr>
          <p:nvPr/>
        </p:nvSpPr>
        <p:spPr>
          <a:xfrm>
            <a:off x="365836" y="1069062"/>
            <a:ext cx="8242663" cy="77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1ª i 2ª Guerra Mundial  </a:t>
            </a:r>
            <a:r>
              <a:rPr lang="es-ES" sz="1600" b="1">
                <a:sym typeface="Wingdings" panose="05000000000000000000" pitchFamily="2" charset="2"/>
              </a:rPr>
              <a:t>idea de crear la UE</a:t>
            </a:r>
            <a:endParaRPr lang="es-ES" sz="1600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Els països van vore que era millor </a:t>
            </a:r>
            <a:r>
              <a:rPr lang="es-ES" sz="1600" b="1">
                <a:sym typeface="Wingdings" panose="05000000000000000000" pitchFamily="2" charset="2"/>
              </a:rPr>
              <a:t>treballar junts</a:t>
            </a:r>
            <a:r>
              <a:rPr lang="es-ES" sz="1600">
                <a:sym typeface="Wingdings" panose="05000000000000000000" pitchFamily="2" charset="2"/>
              </a:rPr>
              <a:t> que </a:t>
            </a:r>
            <a:r>
              <a:rPr lang="es-ES" sz="1600" b="1">
                <a:sym typeface="Wingdings" panose="05000000000000000000" pitchFamily="2" charset="2"/>
              </a:rPr>
              <a:t>barallar-se</a:t>
            </a:r>
            <a:r>
              <a:rPr lang="es-ES" sz="160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2503BA-21F3-4187-B768-B443280CD3CD}"/>
              </a:ext>
            </a:extLst>
          </p:cNvPr>
          <p:cNvSpPr txBox="1"/>
          <p:nvPr/>
        </p:nvSpPr>
        <p:spPr>
          <a:xfrm>
            <a:off x="1832494" y="727940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/>
              <a:t>People working together</a:t>
            </a:r>
          </a:p>
        </p:txBody>
      </p:sp>
      <p:sp>
        <p:nvSpPr>
          <p:cNvPr id="16" name="Google Shape;81;p15">
            <a:extLst>
              <a:ext uri="{FF2B5EF4-FFF2-40B4-BE49-F238E27FC236}">
                <a16:creationId xmlns:a16="http://schemas.microsoft.com/office/drawing/2014/main" id="{4C185AC3-1665-463A-A159-16058A09F4B6}"/>
              </a:ext>
            </a:extLst>
          </p:cNvPr>
          <p:cNvSpPr txBox="1">
            <a:spLocks/>
          </p:cNvSpPr>
          <p:nvPr/>
        </p:nvSpPr>
        <p:spPr>
          <a:xfrm>
            <a:off x="394723" y="2175293"/>
            <a:ext cx="8242663" cy="243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Francia i Alemania estaven en guerra, però van crear una </a:t>
            </a:r>
            <a:r>
              <a:rPr lang="es-ES" sz="1600" b="1">
                <a:sym typeface="Wingdings" panose="05000000000000000000" pitchFamily="2" charset="2"/>
              </a:rPr>
              <a:t>asociació de carbó i acer,</a:t>
            </a:r>
            <a:r>
              <a:rPr lang="es-ES" sz="1600">
                <a:sym typeface="Wingdings" panose="05000000000000000000" pitchFamily="2" charset="2"/>
              </a:rPr>
              <a:t> amb </a:t>
            </a:r>
            <a:r>
              <a:rPr lang="es-ES" sz="1600" u="sng">
                <a:sym typeface="Wingdings" panose="05000000000000000000" pitchFamily="2" charset="2"/>
              </a:rPr>
              <a:t>finalitat econòmica</a:t>
            </a:r>
            <a:r>
              <a:rPr lang="es-ES" sz="1600"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Francia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Alemania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Italia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Bélgica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Holanda / Países Bajos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Luxemburgo</a:t>
            </a:r>
          </a:p>
        </p:txBody>
      </p:sp>
      <p:sp>
        <p:nvSpPr>
          <p:cNvPr id="17" name="Google Shape;81;p15">
            <a:extLst>
              <a:ext uri="{FF2B5EF4-FFF2-40B4-BE49-F238E27FC236}">
                <a16:creationId xmlns:a16="http://schemas.microsoft.com/office/drawing/2014/main" id="{94F2338D-CA3F-40CE-853F-C2D2BAC95CEF}"/>
              </a:ext>
            </a:extLst>
          </p:cNvPr>
          <p:cNvSpPr txBox="1">
            <a:spLocks/>
          </p:cNvSpPr>
          <p:nvPr/>
        </p:nvSpPr>
        <p:spPr>
          <a:xfrm>
            <a:off x="481088" y="4475594"/>
            <a:ext cx="8242663" cy="4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Després va augmentar l’interés, amb una </a:t>
            </a:r>
            <a:r>
              <a:rPr lang="es-ES" sz="1600" b="1">
                <a:sym typeface="Wingdings" panose="05000000000000000000" pitchFamily="2" charset="2"/>
              </a:rPr>
              <a:t>finalitat més que econòmica</a:t>
            </a:r>
            <a:r>
              <a:rPr lang="es-ES" sz="1600">
                <a:sym typeface="Wingdings" panose="05000000000000000000" pitchFamily="2" charset="2"/>
              </a:rPr>
              <a:t>: política, social...</a:t>
            </a:r>
          </a:p>
        </p:txBody>
      </p:sp>
    </p:spTree>
    <p:extLst>
      <p:ext uri="{BB962C8B-B14F-4D97-AF65-F5344CB8AC3E}">
        <p14:creationId xmlns:p14="http://schemas.microsoft.com/office/powerpoint/2010/main" val="230074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FD7080-E4BA-4B74-B843-FAD4799CCD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18</a:t>
            </a:fld>
            <a:endParaRPr lang="es-ES"/>
          </a:p>
        </p:txBody>
      </p:sp>
      <p:sp>
        <p:nvSpPr>
          <p:cNvPr id="22" name="Google Shape;79;p15">
            <a:extLst>
              <a:ext uri="{FF2B5EF4-FFF2-40B4-BE49-F238E27FC236}">
                <a16:creationId xmlns:a16="http://schemas.microsoft.com/office/drawing/2014/main" id="{85DF9110-EB9D-4317-BC44-AE33516FED43}"/>
              </a:ext>
            </a:extLst>
          </p:cNvPr>
          <p:cNvSpPr txBox="1">
            <a:spLocks/>
          </p:cNvSpPr>
          <p:nvPr/>
        </p:nvSpPr>
        <p:spPr>
          <a:xfrm>
            <a:off x="705395" y="92717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OBJECTIUS DE LA UE</a:t>
            </a:r>
          </a:p>
        </p:txBody>
      </p:sp>
      <p:pic>
        <p:nvPicPr>
          <p:cNvPr id="23" name="Gráfico 22" descr="Cargando">
            <a:extLst>
              <a:ext uri="{FF2B5EF4-FFF2-40B4-BE49-F238E27FC236}">
                <a16:creationId xmlns:a16="http://schemas.microsoft.com/office/drawing/2014/main" id="{F42CA7C0-710A-4866-9926-A2A7011B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76" y="-145787"/>
            <a:ext cx="914400" cy="914400"/>
          </a:xfrm>
          <a:prstGeom prst="rect">
            <a:avLst/>
          </a:prstGeom>
        </p:spPr>
      </p:pic>
      <p:sp>
        <p:nvSpPr>
          <p:cNvPr id="14" name="Google Shape;81;p15">
            <a:extLst>
              <a:ext uri="{FF2B5EF4-FFF2-40B4-BE49-F238E27FC236}">
                <a16:creationId xmlns:a16="http://schemas.microsoft.com/office/drawing/2014/main" id="{0AE59CC9-5103-4A59-8F16-4883301D75A3}"/>
              </a:ext>
            </a:extLst>
          </p:cNvPr>
          <p:cNvSpPr txBox="1">
            <a:spLocks/>
          </p:cNvSpPr>
          <p:nvPr/>
        </p:nvSpPr>
        <p:spPr>
          <a:xfrm>
            <a:off x="365837" y="537181"/>
            <a:ext cx="8242663" cy="249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hi hagi </a:t>
            </a:r>
            <a:r>
              <a:rPr lang="es-ES" sz="1600" b="1">
                <a:sym typeface="Wingdings" panose="05000000000000000000" pitchFamily="2" charset="2"/>
              </a:rPr>
              <a:t>pau</a:t>
            </a:r>
            <a:endParaRPr lang="es-ES" sz="1600">
              <a:sym typeface="Wingdings" panose="05000000000000000000" pitchFamily="2" charset="2"/>
            </a:endParaRP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les persones tinguen una </a:t>
            </a:r>
            <a:r>
              <a:rPr lang="es-ES" sz="1600" b="1">
                <a:sym typeface="Wingdings" panose="05000000000000000000" pitchFamily="2" charset="2"/>
              </a:rPr>
              <a:t>bona vida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les coses siguen </a:t>
            </a:r>
            <a:r>
              <a:rPr lang="es-ES" sz="1600" b="1">
                <a:sym typeface="Wingdings" panose="05000000000000000000" pitchFamily="2" charset="2"/>
              </a:rPr>
              <a:t>justes</a:t>
            </a:r>
            <a:r>
              <a:rPr lang="es-ES" sz="1600">
                <a:sym typeface="Wingdings" panose="05000000000000000000" pitchFamily="2" charset="2"/>
              </a:rPr>
              <a:t> i ningú es quede fora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es respeten els </a:t>
            </a:r>
            <a:r>
              <a:rPr lang="es-ES" sz="1600" b="1">
                <a:sym typeface="Wingdings" panose="05000000000000000000" pitchFamily="2" charset="2"/>
              </a:rPr>
              <a:t>idiomes</a:t>
            </a:r>
            <a:r>
              <a:rPr lang="es-ES" sz="1600">
                <a:sym typeface="Wingdings" panose="05000000000000000000" pitchFamily="2" charset="2"/>
              </a:rPr>
              <a:t> i </a:t>
            </a:r>
            <a:r>
              <a:rPr lang="es-ES" sz="1600" b="1">
                <a:sym typeface="Wingdings" panose="05000000000000000000" pitchFamily="2" charset="2"/>
              </a:rPr>
              <a:t>cultures</a:t>
            </a:r>
            <a:r>
              <a:rPr lang="es-ES" sz="1600">
                <a:sym typeface="Wingdings" panose="05000000000000000000" pitchFamily="2" charset="2"/>
              </a:rPr>
              <a:t> múltiples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la </a:t>
            </a:r>
            <a:r>
              <a:rPr lang="es-ES" sz="1600" b="1">
                <a:sym typeface="Wingdings" panose="05000000000000000000" pitchFamily="2" charset="2"/>
              </a:rPr>
              <a:t>economia</a:t>
            </a:r>
            <a:r>
              <a:rPr lang="es-ES" sz="1600">
                <a:sym typeface="Wingdings" panose="05000000000000000000" pitchFamily="2" charset="2"/>
              </a:rPr>
              <a:t> europea siga forta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els països utilitzen la mateixa moneda, </a:t>
            </a:r>
            <a:r>
              <a:rPr lang="es-ES" sz="1600" b="1">
                <a:sym typeface="Wingdings" panose="05000000000000000000" pitchFamily="2" charset="2"/>
              </a:rPr>
              <a:t>l’euro</a:t>
            </a:r>
            <a:r>
              <a:rPr lang="es-ES" sz="1600">
                <a:sym typeface="Wingdings" panose="05000000000000000000" pitchFamily="2" charset="2"/>
              </a:rPr>
              <a:t> per fer negocis junts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Que es respecten els </a:t>
            </a:r>
            <a:r>
              <a:rPr lang="es-ES" sz="1600" b="1">
                <a:sym typeface="Wingdings" panose="05000000000000000000" pitchFamily="2" charset="2"/>
              </a:rPr>
              <a:t>drets</a:t>
            </a:r>
            <a:r>
              <a:rPr lang="es-ES" sz="1600">
                <a:sym typeface="Wingdings" panose="05000000000000000000" pitchFamily="2" charset="2"/>
              </a:rPr>
              <a:t> i hi hagi </a:t>
            </a:r>
            <a:r>
              <a:rPr lang="es-ES" sz="1600" b="1">
                <a:sym typeface="Wingdings" panose="05000000000000000000" pitchFamily="2" charset="2"/>
              </a:rPr>
              <a:t>igualtat</a:t>
            </a:r>
            <a:endParaRPr lang="es-ES" sz="1600">
              <a:sym typeface="Wingdings" panose="05000000000000000000" pitchFamily="2" charset="2"/>
            </a:endParaRPr>
          </a:p>
        </p:txBody>
      </p:sp>
      <p:sp>
        <p:nvSpPr>
          <p:cNvPr id="11" name="Google Shape;79;p15">
            <a:extLst>
              <a:ext uri="{FF2B5EF4-FFF2-40B4-BE49-F238E27FC236}">
                <a16:creationId xmlns:a16="http://schemas.microsoft.com/office/drawing/2014/main" id="{91273E56-6B23-43DB-BDB2-E19CE3139A04}"/>
              </a:ext>
            </a:extLst>
          </p:cNvPr>
          <p:cNvSpPr txBox="1">
            <a:spLocks/>
          </p:cNvSpPr>
          <p:nvPr/>
        </p:nvSpPr>
        <p:spPr>
          <a:xfrm>
            <a:off x="722151" y="3092820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LLIURE CIRCULACIÓ</a:t>
            </a:r>
          </a:p>
        </p:txBody>
      </p:sp>
      <p:pic>
        <p:nvPicPr>
          <p:cNvPr id="12" name="Gráfico 11" descr="Cargando">
            <a:extLst>
              <a:ext uri="{FF2B5EF4-FFF2-40B4-BE49-F238E27FC236}">
                <a16:creationId xmlns:a16="http://schemas.microsoft.com/office/drawing/2014/main" id="{AB0E005B-A0F5-4022-8221-2B07BBE0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720" y="2854316"/>
            <a:ext cx="914400" cy="914400"/>
          </a:xfrm>
          <a:prstGeom prst="rect">
            <a:avLst/>
          </a:prstGeom>
        </p:spPr>
      </p:pic>
      <p:sp>
        <p:nvSpPr>
          <p:cNvPr id="13" name="Google Shape;81;p15">
            <a:extLst>
              <a:ext uri="{FF2B5EF4-FFF2-40B4-BE49-F238E27FC236}">
                <a16:creationId xmlns:a16="http://schemas.microsoft.com/office/drawing/2014/main" id="{2351752D-BCA7-4630-8EA6-36593857A73E}"/>
              </a:ext>
            </a:extLst>
          </p:cNvPr>
          <p:cNvSpPr txBox="1">
            <a:spLocks/>
          </p:cNvSpPr>
          <p:nvPr/>
        </p:nvSpPr>
        <p:spPr>
          <a:xfrm>
            <a:off x="411480" y="4155733"/>
            <a:ext cx="8242663" cy="39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>
                <a:sym typeface="Wingdings" panose="05000000000000000000" pitchFamily="2" charset="2"/>
              </a:rPr>
              <a:t>FINALITAT ECONÒMICA</a:t>
            </a:r>
            <a:r>
              <a:rPr lang="es-ES" sz="1600">
                <a:sym typeface="Wingdings" panose="05000000000000000000" pitchFamily="2" charset="2"/>
              </a:rPr>
              <a:t> per fomentar el </a:t>
            </a:r>
            <a:r>
              <a:rPr lang="es-ES" sz="1600" u="sng">
                <a:sym typeface="Wingdings" panose="05000000000000000000" pitchFamily="2" charset="2"/>
              </a:rPr>
              <a:t>comerç</a:t>
            </a:r>
            <a:r>
              <a:rPr lang="es-ES" sz="1600">
                <a:sym typeface="Wingdings" panose="05000000000000000000" pitchFamily="2" charset="2"/>
              </a:rPr>
              <a:t> entre els països europeus.</a:t>
            </a:r>
            <a:endParaRPr lang="es-ES" sz="1600" b="1">
              <a:sym typeface="Wingdings" panose="05000000000000000000" pitchFamily="2" charset="2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9FB395-809F-4D32-A4B3-44E16F14C870}"/>
              </a:ext>
            </a:extLst>
          </p:cNvPr>
          <p:cNvSpPr/>
          <p:nvPr/>
        </p:nvSpPr>
        <p:spPr>
          <a:xfrm>
            <a:off x="203093" y="3511632"/>
            <a:ext cx="8405407" cy="5770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Dret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que tenen les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persones, mercancíes i capitals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 viatjar, viure, estudiar o treballar a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qualsevol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país de la Unió Europea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b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B14ACF-4100-420B-A907-D4041198F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19</a:t>
            </a:fld>
            <a:endParaRPr lang="es-ES"/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3A89E443-BF20-4520-B3DD-35CB1DD32479}"/>
              </a:ext>
            </a:extLst>
          </p:cNvPr>
          <p:cNvSpPr txBox="1">
            <a:spLocks/>
          </p:cNvSpPr>
          <p:nvPr/>
        </p:nvSpPr>
        <p:spPr>
          <a:xfrm>
            <a:off x="705395" y="92717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ENTRAR A LA UNIÓ EUROPEA</a:t>
            </a:r>
          </a:p>
        </p:txBody>
      </p:sp>
      <p:pic>
        <p:nvPicPr>
          <p:cNvPr id="4" name="Gráfico 3" descr="Cargando">
            <a:extLst>
              <a:ext uri="{FF2B5EF4-FFF2-40B4-BE49-F238E27FC236}">
                <a16:creationId xmlns:a16="http://schemas.microsoft.com/office/drawing/2014/main" id="{E6975ABE-C7D9-4102-A16C-B4E4B92D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76" y="-145787"/>
            <a:ext cx="914400" cy="914400"/>
          </a:xfrm>
          <a:prstGeom prst="rect">
            <a:avLst/>
          </a:prstGeom>
        </p:spPr>
      </p:pic>
      <p:sp>
        <p:nvSpPr>
          <p:cNvPr id="6" name="Google Shape;81;p15">
            <a:extLst>
              <a:ext uri="{FF2B5EF4-FFF2-40B4-BE49-F238E27FC236}">
                <a16:creationId xmlns:a16="http://schemas.microsoft.com/office/drawing/2014/main" id="{C60D3AED-A2D9-4807-B924-5204F7682C0C}"/>
              </a:ext>
            </a:extLst>
          </p:cNvPr>
          <p:cNvSpPr txBox="1">
            <a:spLocks/>
          </p:cNvSpPr>
          <p:nvPr/>
        </p:nvSpPr>
        <p:spPr>
          <a:xfrm>
            <a:off x="365837" y="412812"/>
            <a:ext cx="8242663" cy="107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Estar d’acord i treballar perquè les </a:t>
            </a:r>
            <a:r>
              <a:rPr lang="es-ES" sz="1600" b="1">
                <a:sym typeface="Wingdings" panose="05000000000000000000" pitchFamily="2" charset="2"/>
              </a:rPr>
              <a:t>lleis i valors</a:t>
            </a:r>
            <a:r>
              <a:rPr lang="es-ES" sz="1600">
                <a:sym typeface="Wingdings" panose="05000000000000000000" pitchFamily="2" charset="2"/>
              </a:rPr>
              <a:t> de la UE es respecten.</a:t>
            </a:r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>
                <a:sym typeface="Wingdings" panose="05000000000000000000" pitchFamily="2" charset="2"/>
              </a:rPr>
              <a:t>Arribar al </a:t>
            </a:r>
            <a:r>
              <a:rPr lang="es-ES" sz="1600" b="1">
                <a:sym typeface="Wingdings" panose="05000000000000000000" pitchFamily="2" charset="2"/>
              </a:rPr>
              <a:t>nivel d’economia</a:t>
            </a:r>
            <a:r>
              <a:rPr lang="es-ES" sz="1600">
                <a:sym typeface="Wingdings" panose="05000000000000000000" pitchFamily="2" charset="2"/>
              </a:rPr>
              <a:t> mínim per formar parte del </a:t>
            </a:r>
            <a:r>
              <a:rPr lang="es-ES" sz="1600" u="sng">
                <a:sym typeface="Wingdings" panose="05000000000000000000" pitchFamily="2" charset="2"/>
              </a:rPr>
              <a:t>mercat europeu</a:t>
            </a:r>
            <a:r>
              <a:rPr lang="es-ES" sz="1600">
                <a:sym typeface="Wingdings" panose="05000000000000000000" pitchFamily="2" charset="2"/>
              </a:rPr>
              <a:t> i ser competents, sense suponer una càrrega per demanar ajudes.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F9F3A51-7F34-4F53-9657-4B916F99C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68350"/>
              </p:ext>
            </p:extLst>
          </p:nvPr>
        </p:nvGraphicFramePr>
        <p:xfrm>
          <a:off x="558437" y="1457450"/>
          <a:ext cx="4421777" cy="1315720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1943527">
                  <a:extLst>
                    <a:ext uri="{9D8B030D-6E8A-4147-A177-3AD203B41FA5}">
                      <a16:colId xmlns:a16="http://schemas.microsoft.com/office/drawing/2014/main" val="3857644230"/>
                    </a:ext>
                  </a:extLst>
                </a:gridCol>
                <a:gridCol w="2478250">
                  <a:extLst>
                    <a:ext uri="{9D8B030D-6E8A-4147-A177-3AD203B41FA5}">
                      <a16:colId xmlns:a16="http://schemas.microsoft.com/office/drawing/2014/main" val="4273303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Albania</a:t>
                      </a:r>
                    </a:p>
                    <a:p>
                      <a:r>
                        <a:rPr lang="es-ES"/>
                        <a:t>Macedonia del Norte</a:t>
                      </a:r>
                    </a:p>
                    <a:p>
                      <a:r>
                        <a:rPr lang="es-ES"/>
                        <a:t>Montenegro</a:t>
                      </a:r>
                    </a:p>
                    <a:p>
                      <a:r>
                        <a:rPr lang="es-ES"/>
                        <a:t>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no arriben a la riquesa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3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Turquía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no compleix les lleis ni drets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01848"/>
                  </a:ext>
                </a:extLst>
              </a:tr>
            </a:tbl>
          </a:graphicData>
        </a:graphic>
      </p:graphicFrame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A4B41DB8-BBE3-4018-ADC5-328804F9CD80}"/>
              </a:ext>
            </a:extLst>
          </p:cNvPr>
          <p:cNvSpPr txBox="1">
            <a:spLocks/>
          </p:cNvSpPr>
          <p:nvPr/>
        </p:nvSpPr>
        <p:spPr>
          <a:xfrm>
            <a:off x="758058" y="2788007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ÒRGANS DE GOVERN DE LA UE</a:t>
            </a:r>
          </a:p>
        </p:txBody>
      </p:sp>
      <p:pic>
        <p:nvPicPr>
          <p:cNvPr id="10" name="Gráfico 9" descr="Cargando">
            <a:extLst>
              <a:ext uri="{FF2B5EF4-FFF2-40B4-BE49-F238E27FC236}">
                <a16:creationId xmlns:a16="http://schemas.microsoft.com/office/drawing/2014/main" id="{BA298C61-523B-40B7-88B5-14B0E62D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13" y="2549503"/>
            <a:ext cx="914400" cy="914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E00E4CD-7A4A-42BD-8AA9-ECBBD0830FAF}"/>
              </a:ext>
            </a:extLst>
          </p:cNvPr>
          <p:cNvSpPr/>
          <p:nvPr/>
        </p:nvSpPr>
        <p:spPr>
          <a:xfrm>
            <a:off x="365837" y="3264391"/>
            <a:ext cx="24310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COMISIÓ EUROPEA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4A49C9-BAAC-4794-94F5-686A5F170399}"/>
              </a:ext>
            </a:extLst>
          </p:cNvPr>
          <p:cNvSpPr txBox="1"/>
          <p:nvPr/>
        </p:nvSpPr>
        <p:spPr>
          <a:xfrm>
            <a:off x="511139" y="3553383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crear lleis i executarles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623C105-D4B5-4F03-82CA-A65EFBF34516}"/>
              </a:ext>
            </a:extLst>
          </p:cNvPr>
          <p:cNvCxnSpPr>
            <a:cxnSpLocks/>
          </p:cNvCxnSpPr>
          <p:nvPr/>
        </p:nvCxnSpPr>
        <p:spPr>
          <a:xfrm>
            <a:off x="365837" y="3861160"/>
            <a:ext cx="2431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F58131-9345-48B0-A7FC-C42ABF6D2480}"/>
              </a:ext>
            </a:extLst>
          </p:cNvPr>
          <p:cNvSpPr txBox="1"/>
          <p:nvPr/>
        </p:nvSpPr>
        <p:spPr>
          <a:xfrm>
            <a:off x="785624" y="3887231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poder executiu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1D6B6A7-5E9B-42FD-9E65-E2F0ABE0B013}"/>
              </a:ext>
            </a:extLst>
          </p:cNvPr>
          <p:cNvSpPr/>
          <p:nvPr/>
        </p:nvSpPr>
        <p:spPr>
          <a:xfrm>
            <a:off x="3072025" y="3264391"/>
            <a:ext cx="2944861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PARLAMENT EUROPEU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6192DE-F8B0-41A0-9D4F-00DF0581DAD4}"/>
              </a:ext>
            </a:extLst>
          </p:cNvPr>
          <p:cNvSpPr txBox="1"/>
          <p:nvPr/>
        </p:nvSpPr>
        <p:spPr>
          <a:xfrm>
            <a:off x="3072025" y="3553383"/>
            <a:ext cx="3060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defender els drets i parlar de lleis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D9D4A-D170-498F-828F-1D49D6949232}"/>
              </a:ext>
            </a:extLst>
          </p:cNvPr>
          <p:cNvCxnSpPr>
            <a:cxnSpLocks/>
          </p:cNvCxnSpPr>
          <p:nvPr/>
        </p:nvCxnSpPr>
        <p:spPr>
          <a:xfrm>
            <a:off x="3072025" y="3861160"/>
            <a:ext cx="2944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05B31BC-CEF1-46DF-8D50-FCB51986203C}"/>
              </a:ext>
            </a:extLst>
          </p:cNvPr>
          <p:cNvSpPr txBox="1"/>
          <p:nvPr/>
        </p:nvSpPr>
        <p:spPr>
          <a:xfrm>
            <a:off x="3072025" y="3887231"/>
            <a:ext cx="289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poder legislatiu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A1D75F4-90DB-4F1E-9065-508D5214D742}"/>
              </a:ext>
            </a:extLst>
          </p:cNvPr>
          <p:cNvSpPr/>
          <p:nvPr/>
        </p:nvSpPr>
        <p:spPr>
          <a:xfrm>
            <a:off x="3371772" y="4195008"/>
            <a:ext cx="2431055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CONSELL DE LA UE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E4DC17C-F0E1-4D1F-9A3C-662721A2C451}"/>
              </a:ext>
            </a:extLst>
          </p:cNvPr>
          <p:cNvSpPr txBox="1"/>
          <p:nvPr/>
        </p:nvSpPr>
        <p:spPr>
          <a:xfrm>
            <a:off x="3358786" y="4484000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reunió de qui toma decisions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40C28F5-F484-4E4C-B624-5CCE3E272BC6}"/>
              </a:ext>
            </a:extLst>
          </p:cNvPr>
          <p:cNvCxnSpPr>
            <a:cxnSpLocks/>
          </p:cNvCxnSpPr>
          <p:nvPr/>
        </p:nvCxnSpPr>
        <p:spPr>
          <a:xfrm>
            <a:off x="3371772" y="4791777"/>
            <a:ext cx="2431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6EEE4C-0F28-4487-B750-56EB05E6EF3B}"/>
              </a:ext>
            </a:extLst>
          </p:cNvPr>
          <p:cNvSpPr txBox="1"/>
          <p:nvPr/>
        </p:nvSpPr>
        <p:spPr>
          <a:xfrm>
            <a:off x="3791559" y="481784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poder legislatiu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D57A574-9FBB-46E7-8C8D-62B29FEFD931}"/>
              </a:ext>
            </a:extLst>
          </p:cNvPr>
          <p:cNvSpPr/>
          <p:nvPr/>
        </p:nvSpPr>
        <p:spPr>
          <a:xfrm>
            <a:off x="6316633" y="3264391"/>
            <a:ext cx="2431055" cy="620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TRIBUNAL DE JUSTÍCIA DE LA UE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E796F4E-BE6D-4590-801E-0F4DDB203447}"/>
              </a:ext>
            </a:extLst>
          </p:cNvPr>
          <p:cNvSpPr txBox="1"/>
          <p:nvPr/>
        </p:nvSpPr>
        <p:spPr>
          <a:xfrm>
            <a:off x="6316633" y="3877562"/>
            <a:ext cx="243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fa complir les lleis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C36ABE5-167F-41F1-B448-D1233F7EC2C4}"/>
              </a:ext>
            </a:extLst>
          </p:cNvPr>
          <p:cNvCxnSpPr>
            <a:cxnSpLocks/>
          </p:cNvCxnSpPr>
          <p:nvPr/>
        </p:nvCxnSpPr>
        <p:spPr>
          <a:xfrm>
            <a:off x="6308441" y="4185339"/>
            <a:ext cx="2431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AAE37BC-2055-4C0E-92F8-CE10C289808E}"/>
              </a:ext>
            </a:extLst>
          </p:cNvPr>
          <p:cNvSpPr txBox="1"/>
          <p:nvPr/>
        </p:nvSpPr>
        <p:spPr>
          <a:xfrm>
            <a:off x="6912439" y="419657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poder judicial</a:t>
            </a:r>
          </a:p>
        </p:txBody>
      </p:sp>
    </p:spTree>
    <p:extLst>
      <p:ext uri="{BB962C8B-B14F-4D97-AF65-F5344CB8AC3E}">
        <p14:creationId xmlns:p14="http://schemas.microsoft.com/office/powerpoint/2010/main" val="93869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085392-46CE-426E-992F-C5CFC1839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28BC4CF-CE4E-4D93-979F-685BAA199405}"/>
              </a:ext>
            </a:extLst>
          </p:cNvPr>
          <p:cNvSpPr/>
          <p:nvPr/>
        </p:nvSpPr>
        <p:spPr>
          <a:xfrm>
            <a:off x="697814" y="1090806"/>
            <a:ext cx="1995054" cy="54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ÈSSER HUMÀ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6129C4D-3C1D-4CEE-99AC-086CB61652BA}"/>
              </a:ext>
            </a:extLst>
          </p:cNvPr>
          <p:cNvCxnSpPr>
            <a:cxnSpLocks/>
            <a:stCxn id="3" idx="6"/>
            <a:endCxn id="5" idx="1"/>
          </p:cNvCxnSpPr>
          <p:nvPr/>
        </p:nvCxnSpPr>
        <p:spPr>
          <a:xfrm flipV="1">
            <a:off x="2692868" y="1360969"/>
            <a:ext cx="51446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B33C438-73A9-4357-BC91-6EDCDDFCB10D}"/>
              </a:ext>
            </a:extLst>
          </p:cNvPr>
          <p:cNvSpPr txBox="1"/>
          <p:nvPr/>
        </p:nvSpPr>
        <p:spPr>
          <a:xfrm>
            <a:off x="3207328" y="120708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necessita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A0A2C9D-BA88-437A-AD2C-C7131259E03B}"/>
              </a:ext>
            </a:extLst>
          </p:cNvPr>
          <p:cNvCxnSpPr>
            <a:stCxn id="5" idx="3"/>
          </p:cNvCxnSpPr>
          <p:nvPr/>
        </p:nvCxnSpPr>
        <p:spPr>
          <a:xfrm flipV="1">
            <a:off x="4148611" y="1360968"/>
            <a:ext cx="47880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2584F9F6-6355-472B-9955-BF09515BD635}"/>
              </a:ext>
            </a:extLst>
          </p:cNvPr>
          <p:cNvSpPr/>
          <p:nvPr/>
        </p:nvSpPr>
        <p:spPr>
          <a:xfrm>
            <a:off x="4687922" y="1235549"/>
            <a:ext cx="2486891" cy="250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2">
                    <a:lumMod val="50000"/>
                  </a:schemeClr>
                </a:solidFill>
              </a:rPr>
              <a:t>organitzarse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políticament</a:t>
            </a:r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A770159-971A-459C-A8E8-1F7457E1F086}"/>
              </a:ext>
            </a:extLst>
          </p:cNvPr>
          <p:cNvCxnSpPr>
            <a:cxnSpLocks/>
          </p:cNvCxnSpPr>
          <p:nvPr/>
        </p:nvCxnSpPr>
        <p:spPr>
          <a:xfrm>
            <a:off x="4238665" y="2339445"/>
            <a:ext cx="38875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3FD1D8E0-8B29-4E4C-8CEE-F3E1D60B1AAD}"/>
              </a:ext>
            </a:extLst>
          </p:cNvPr>
          <p:cNvSpPr/>
          <p:nvPr/>
        </p:nvSpPr>
        <p:spPr>
          <a:xfrm>
            <a:off x="4687922" y="2214026"/>
            <a:ext cx="2627279" cy="250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2">
                    <a:lumMod val="50000"/>
                  </a:schemeClr>
                </a:solidFill>
              </a:rPr>
              <a:t>organitzarse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econòmicament</a:t>
            </a:r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C5AE41-0D2D-4B3D-B96E-BB26FDDBC705}"/>
              </a:ext>
            </a:extLst>
          </p:cNvPr>
          <p:cNvSpPr txBox="1"/>
          <p:nvPr/>
        </p:nvSpPr>
        <p:spPr>
          <a:xfrm>
            <a:off x="5406223" y="145346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geopolítica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9E7896-E823-4F10-800C-62AA162B8B30}"/>
              </a:ext>
            </a:extLst>
          </p:cNvPr>
          <p:cNvSpPr txBox="1"/>
          <p:nvPr/>
        </p:nvSpPr>
        <p:spPr>
          <a:xfrm>
            <a:off x="5074063" y="2464864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geografia econòmica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BB63E7B-44F0-4476-B8AE-323524C24FB1}"/>
              </a:ext>
            </a:extLst>
          </p:cNvPr>
          <p:cNvCxnSpPr>
            <a:cxnSpLocks/>
          </p:cNvCxnSpPr>
          <p:nvPr/>
        </p:nvCxnSpPr>
        <p:spPr>
          <a:xfrm>
            <a:off x="4238665" y="1360969"/>
            <a:ext cx="0" cy="97847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ED0B24-75FF-4D3D-AC11-E21E083AAD3B}"/>
              </a:ext>
            </a:extLst>
          </p:cNvPr>
          <p:cNvSpPr/>
          <p:nvPr/>
        </p:nvSpPr>
        <p:spPr>
          <a:xfrm>
            <a:off x="4627419" y="1105311"/>
            <a:ext cx="2627277" cy="655928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79;p15">
            <a:extLst>
              <a:ext uri="{FF2B5EF4-FFF2-40B4-BE49-F238E27FC236}">
                <a16:creationId xmlns:a16="http://schemas.microsoft.com/office/drawing/2014/main" id="{CCCD174B-6ADA-4C68-B5DC-5A06B1CD279F}"/>
              </a:ext>
            </a:extLst>
          </p:cNvPr>
          <p:cNvSpPr txBox="1">
            <a:spLocks/>
          </p:cNvSpPr>
          <p:nvPr/>
        </p:nvSpPr>
        <p:spPr>
          <a:xfrm>
            <a:off x="261395" y="231135"/>
            <a:ext cx="8621209" cy="5403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b="1">
                <a:solidFill>
                  <a:schemeClr val="accent2"/>
                </a:solidFill>
                <a:latin typeface="Roboto Slab"/>
                <a:ea typeface="Roboto Slab"/>
              </a:rPr>
              <a:t>ORGANITZACIÓ DELS ÈSSERS VIUS</a:t>
            </a:r>
            <a:endParaRPr lang="es-ES" sz="3200" b="1">
              <a:solidFill>
                <a:schemeClr val="accent2"/>
              </a:solidFill>
              <a:latin typeface="Roboto Slab"/>
              <a:ea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69098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31E343-8D39-453E-AEED-6C980C11D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444ACF-25B1-47CF-A09E-E3CDB1622137}"/>
              </a:ext>
            </a:extLst>
          </p:cNvPr>
          <p:cNvSpPr/>
          <p:nvPr/>
        </p:nvSpPr>
        <p:spPr>
          <a:xfrm>
            <a:off x="159008" y="135837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1957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1DE3DF-A134-4398-A70E-6813568EC1C4}"/>
              </a:ext>
            </a:extLst>
          </p:cNvPr>
          <p:cNvSpPr txBox="1"/>
          <p:nvPr/>
        </p:nvSpPr>
        <p:spPr>
          <a:xfrm>
            <a:off x="960120" y="135837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Francia, Alemania, Italia, Bélgica, Holanda/Países Bajos, Luxemburgo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BC04-69C6-4E99-9EB3-9771A4D7B253}"/>
              </a:ext>
            </a:extLst>
          </p:cNvPr>
          <p:cNvSpPr/>
          <p:nvPr/>
        </p:nvSpPr>
        <p:spPr>
          <a:xfrm>
            <a:off x="159008" y="608277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1973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C89D30-9D60-4ABB-85F7-3AC55D3D67CA}"/>
              </a:ext>
            </a:extLst>
          </p:cNvPr>
          <p:cNvSpPr txBox="1"/>
          <p:nvPr/>
        </p:nvSpPr>
        <p:spPr>
          <a:xfrm>
            <a:off x="960120" y="592167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Reino Unido, Dinamarca, Irlanda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8F95270-A355-4E9B-9B51-8E38734B44D8}"/>
              </a:ext>
            </a:extLst>
          </p:cNvPr>
          <p:cNvSpPr/>
          <p:nvPr/>
        </p:nvSpPr>
        <p:spPr>
          <a:xfrm>
            <a:off x="159008" y="1080717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1981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255B06-6E4E-4875-A73C-BA355FC9F717}"/>
              </a:ext>
            </a:extLst>
          </p:cNvPr>
          <p:cNvSpPr txBox="1"/>
          <p:nvPr/>
        </p:nvSpPr>
        <p:spPr>
          <a:xfrm>
            <a:off x="960120" y="1090280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Grecia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C85C8E3-D237-4BC3-BE06-E2FACEFBD109}"/>
              </a:ext>
            </a:extLst>
          </p:cNvPr>
          <p:cNvSpPr/>
          <p:nvPr/>
        </p:nvSpPr>
        <p:spPr>
          <a:xfrm>
            <a:off x="159008" y="1553157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1986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487AE6-42CB-4500-8DD0-B1BD1D191A57}"/>
              </a:ext>
            </a:extLst>
          </p:cNvPr>
          <p:cNvSpPr txBox="1"/>
          <p:nvPr/>
        </p:nvSpPr>
        <p:spPr>
          <a:xfrm>
            <a:off x="960120" y="1554866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España, Portugal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5D0171-8F99-4B69-B293-5EECC35D35FA}"/>
              </a:ext>
            </a:extLst>
          </p:cNvPr>
          <p:cNvSpPr/>
          <p:nvPr/>
        </p:nvSpPr>
        <p:spPr>
          <a:xfrm>
            <a:off x="159008" y="2031122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1995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5A550B-0E99-4303-9D52-C58564F01A83}"/>
              </a:ext>
            </a:extLst>
          </p:cNvPr>
          <p:cNvSpPr txBox="1"/>
          <p:nvPr/>
        </p:nvSpPr>
        <p:spPr>
          <a:xfrm>
            <a:off x="960120" y="2031122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Suecia, Finlandia, Austria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DF2D7EA-BF4C-42D0-8C9D-54B15BB56027}"/>
              </a:ext>
            </a:extLst>
          </p:cNvPr>
          <p:cNvSpPr/>
          <p:nvPr/>
        </p:nvSpPr>
        <p:spPr>
          <a:xfrm>
            <a:off x="159008" y="2507378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2004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D56C52-8663-46FE-B162-24B458D865D6}"/>
              </a:ext>
            </a:extLst>
          </p:cNvPr>
          <p:cNvSpPr txBox="1"/>
          <p:nvPr/>
        </p:nvSpPr>
        <p:spPr>
          <a:xfrm>
            <a:off x="960119" y="2499322"/>
            <a:ext cx="741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Chequia, Hungría, Polonia, Eslovaquia, Eslovenia, Lituania, Letonia, Estonia, Chipre, Malta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759A748-116B-4E94-B835-B97CBB9238C9}"/>
              </a:ext>
            </a:extLst>
          </p:cNvPr>
          <p:cNvSpPr/>
          <p:nvPr/>
        </p:nvSpPr>
        <p:spPr>
          <a:xfrm>
            <a:off x="159007" y="2991688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2007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1E39427-1A11-4222-A0AB-C1D6E5513902}"/>
              </a:ext>
            </a:extLst>
          </p:cNvPr>
          <p:cNvSpPr txBox="1"/>
          <p:nvPr/>
        </p:nvSpPr>
        <p:spPr>
          <a:xfrm>
            <a:off x="960119" y="2991688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Rumanía, Bulgaria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110287C-B56E-47AE-973B-671292C56B8E}"/>
              </a:ext>
            </a:extLst>
          </p:cNvPr>
          <p:cNvSpPr/>
          <p:nvPr/>
        </p:nvSpPr>
        <p:spPr>
          <a:xfrm>
            <a:off x="159007" y="3477001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2013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1A9D78-5911-4C2E-ACC9-E13BAA3569FA}"/>
              </a:ext>
            </a:extLst>
          </p:cNvPr>
          <p:cNvSpPr txBox="1"/>
          <p:nvPr/>
        </p:nvSpPr>
        <p:spPr>
          <a:xfrm>
            <a:off x="960119" y="3484054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Croacia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39D365-3009-4886-A371-430759C53D9C}"/>
              </a:ext>
            </a:extLst>
          </p:cNvPr>
          <p:cNvSpPr/>
          <p:nvPr/>
        </p:nvSpPr>
        <p:spPr>
          <a:xfrm>
            <a:off x="159007" y="3966889"/>
            <a:ext cx="80111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2020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37781D9-B6A3-4673-B893-E93E4F178014}"/>
              </a:ext>
            </a:extLst>
          </p:cNvPr>
          <p:cNvSpPr txBox="1"/>
          <p:nvPr/>
        </p:nvSpPr>
        <p:spPr>
          <a:xfrm>
            <a:off x="960119" y="3963183"/>
            <a:ext cx="67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trike="sngStrike">
                <a:solidFill>
                  <a:srgbClr val="FF0000"/>
                </a:solidFill>
              </a:rPr>
              <a:t>Reino Unido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6E88E0-CADD-4732-B679-ECA5E2165980}"/>
              </a:ext>
            </a:extLst>
          </p:cNvPr>
          <p:cNvCxnSpPr/>
          <p:nvPr/>
        </p:nvCxnSpPr>
        <p:spPr>
          <a:xfrm>
            <a:off x="1005840" y="4330337"/>
            <a:ext cx="779421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EF72B6-7E4F-4BA2-98FE-1A93E6F49A01}"/>
              </a:ext>
            </a:extLst>
          </p:cNvPr>
          <p:cNvSpPr txBox="1"/>
          <p:nvPr/>
        </p:nvSpPr>
        <p:spPr>
          <a:xfrm>
            <a:off x="3836061" y="4366982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5"/>
                </a:solidFill>
              </a:rPr>
              <a:t>28-1= 27 països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B81259E-DDA3-4053-9595-E471933B8212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559564" y="427504"/>
            <a:ext cx="0" cy="180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6CD24D2-C7B3-455A-90FE-A1BE112AB99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559564" y="899944"/>
            <a:ext cx="0" cy="180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009D9B8-30E8-4171-A65E-A4813C2528CF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559564" y="1372384"/>
            <a:ext cx="0" cy="180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0D85B76-DAD1-4AC9-A483-4F0E707A1AD6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559564" y="1844824"/>
            <a:ext cx="0" cy="186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DD20F48-69C6-4B8D-8D48-FB195833E201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559564" y="2322789"/>
            <a:ext cx="0" cy="184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949902D-6BB1-440E-9BAE-B53BE95A6A5F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559563" y="2799045"/>
            <a:ext cx="1" cy="192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C4FD862C-02DB-40A5-B0B7-43910558394D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559563" y="3283355"/>
            <a:ext cx="0" cy="193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BF1D0E9A-868A-4DEA-985E-EC19A67F8922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559563" y="3768668"/>
            <a:ext cx="0" cy="198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8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87263" y="152350"/>
            <a:ext cx="8621209" cy="533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/>
              <a:t>L’ESTAT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52D72B2-8EF5-409C-9CE4-7DF90884FE6F}"/>
              </a:ext>
            </a:extLst>
          </p:cNvPr>
          <p:cNvSpPr/>
          <p:nvPr/>
        </p:nvSpPr>
        <p:spPr>
          <a:xfrm>
            <a:off x="503065" y="804855"/>
            <a:ext cx="8037469" cy="7036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Forma d’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organització política básica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 Conjunt d’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institucions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organitzen la vida i les activitats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 les persones que viuen en eixe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territori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i que són governades per les mateixes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lleis i poders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4" name="Google Shape;79;p15">
            <a:extLst>
              <a:ext uri="{FF2B5EF4-FFF2-40B4-BE49-F238E27FC236}">
                <a16:creationId xmlns:a16="http://schemas.microsoft.com/office/drawing/2014/main" id="{858E365C-0FCE-4356-8C97-D34B584514BD}"/>
              </a:ext>
            </a:extLst>
          </p:cNvPr>
          <p:cNvSpPr txBox="1">
            <a:spLocks/>
          </p:cNvSpPr>
          <p:nvPr/>
        </p:nvSpPr>
        <p:spPr>
          <a:xfrm>
            <a:off x="767871" y="1588561"/>
            <a:ext cx="259878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EL TERRITORI</a:t>
            </a:r>
          </a:p>
        </p:txBody>
      </p:sp>
      <p:pic>
        <p:nvPicPr>
          <p:cNvPr id="40" name="Gráfico 39" descr="Cargando">
            <a:extLst>
              <a:ext uri="{FF2B5EF4-FFF2-40B4-BE49-F238E27FC236}">
                <a16:creationId xmlns:a16="http://schemas.microsoft.com/office/drawing/2014/main" id="{EF0C08F8-0EBD-461A-98F4-1CEFD5D49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350057"/>
            <a:ext cx="914400" cy="914400"/>
          </a:xfrm>
          <a:prstGeom prst="rect">
            <a:avLst/>
          </a:prstGeom>
        </p:spPr>
      </p:pic>
      <p:sp>
        <p:nvSpPr>
          <p:cNvPr id="17" name="Google Shape;81;p15">
            <a:extLst>
              <a:ext uri="{FF2B5EF4-FFF2-40B4-BE49-F238E27FC236}">
                <a16:creationId xmlns:a16="http://schemas.microsoft.com/office/drawing/2014/main" id="{E3E9021A-3DD5-43A1-8A0D-ADD101860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2106035"/>
            <a:ext cx="2598783" cy="18708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Delimitat per </a:t>
            </a:r>
            <a:r>
              <a:rPr lang="es-ES" sz="1600" b="1"/>
              <a:t>fronteres</a:t>
            </a:r>
            <a:endParaRPr lang="es-ES" sz="1600"/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Fora </a:t>
            </a:r>
            <a:r>
              <a:rPr lang="es-ES" sz="1600" b="1"/>
              <a:t>no té poder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Si l’imposa amb la </a:t>
            </a:r>
            <a:r>
              <a:rPr lang="es-ES" sz="1600" u="sng"/>
              <a:t>força</a:t>
            </a:r>
            <a:r>
              <a:rPr lang="es-ES" sz="1600"/>
              <a:t>, es produeixen </a:t>
            </a:r>
            <a:r>
              <a:rPr lang="es-ES" sz="1600" b="1"/>
              <a:t>conflictes entre els Estats</a:t>
            </a:r>
            <a:endParaRPr lang="es-ES" sz="1600"/>
          </a:p>
          <a:p>
            <a:pPr marL="171450" indent="-171450">
              <a:buClr>
                <a:schemeClr val="dk1"/>
              </a:buClr>
              <a:buSzPts val="1100"/>
            </a:pPr>
            <a:endParaRPr b="1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45A0774-58E5-4BE8-92E2-C52BDE4C2F59}"/>
              </a:ext>
            </a:extLst>
          </p:cNvPr>
          <p:cNvCxnSpPr/>
          <p:nvPr/>
        </p:nvCxnSpPr>
        <p:spPr>
          <a:xfrm flipV="1">
            <a:off x="2723606" y="2179829"/>
            <a:ext cx="332377" cy="143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177ADD2-A3A5-4C51-908D-882CD940F168}"/>
              </a:ext>
            </a:extLst>
          </p:cNvPr>
          <p:cNvSpPr txBox="1"/>
          <p:nvPr/>
        </p:nvSpPr>
        <p:spPr>
          <a:xfrm>
            <a:off x="2997926" y="2015744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exercir el seu poder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9D1F004-E0B5-466E-92E6-F3873E44387A}"/>
              </a:ext>
            </a:extLst>
          </p:cNvPr>
          <p:cNvCxnSpPr>
            <a:cxnSpLocks/>
          </p:cNvCxnSpPr>
          <p:nvPr/>
        </p:nvCxnSpPr>
        <p:spPr>
          <a:xfrm>
            <a:off x="2736669" y="2323521"/>
            <a:ext cx="319314" cy="179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8E92B6-91FC-4F18-8278-8E223F1CE908}"/>
              </a:ext>
            </a:extLst>
          </p:cNvPr>
          <p:cNvSpPr txBox="1"/>
          <p:nvPr/>
        </p:nvSpPr>
        <p:spPr>
          <a:xfrm>
            <a:off x="2997926" y="2334614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administrar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3A145C-9121-4409-A8AF-28672D243DFE}"/>
              </a:ext>
            </a:extLst>
          </p:cNvPr>
          <p:cNvSpPr/>
          <p:nvPr/>
        </p:nvSpPr>
        <p:spPr>
          <a:xfrm>
            <a:off x="6148117" y="2571750"/>
            <a:ext cx="2049416" cy="128738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32C0FD-77D2-4337-9B7E-7BA6EC0D9828}"/>
              </a:ext>
            </a:extLst>
          </p:cNvPr>
          <p:cNvSpPr txBox="1"/>
          <p:nvPr/>
        </p:nvSpPr>
        <p:spPr>
          <a:xfrm>
            <a:off x="6711801" y="2733662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ESTAT 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4F8D6BF-733A-4E1A-815D-1C96C9196F2E}"/>
              </a:ext>
            </a:extLst>
          </p:cNvPr>
          <p:cNvSpPr/>
          <p:nvPr/>
        </p:nvSpPr>
        <p:spPr>
          <a:xfrm>
            <a:off x="4854894" y="2571750"/>
            <a:ext cx="1260122" cy="1287383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27FB3BF-D32A-47B7-8545-FF9705C9E4DE}"/>
              </a:ext>
            </a:extLst>
          </p:cNvPr>
          <p:cNvSpPr txBox="1"/>
          <p:nvPr/>
        </p:nvSpPr>
        <p:spPr>
          <a:xfrm>
            <a:off x="5017165" y="2733663"/>
            <a:ext cx="935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ESTAT 2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A9B1C4F-5292-44C5-8E70-24B185D104F4}"/>
              </a:ext>
            </a:extLst>
          </p:cNvPr>
          <p:cNvCxnSpPr>
            <a:stCxn id="30" idx="2"/>
          </p:cNvCxnSpPr>
          <p:nvPr/>
        </p:nvCxnSpPr>
        <p:spPr>
          <a:xfrm flipH="1">
            <a:off x="5484954" y="3041440"/>
            <a:ext cx="1" cy="174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4E27D5-79E2-40D3-87EB-D9A9541507F6}"/>
              </a:ext>
            </a:extLst>
          </p:cNvPr>
          <p:cNvSpPr txBox="1"/>
          <p:nvPr/>
        </p:nvSpPr>
        <p:spPr>
          <a:xfrm>
            <a:off x="5072821" y="3229509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5"/>
                </a:solidFill>
              </a:rPr>
              <a:t>PODER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72650C9-1D95-4A36-B58B-579366372D6F}"/>
              </a:ext>
            </a:extLst>
          </p:cNvPr>
          <p:cNvCxnSpPr/>
          <p:nvPr/>
        </p:nvCxnSpPr>
        <p:spPr>
          <a:xfrm flipH="1">
            <a:off x="7129961" y="3027372"/>
            <a:ext cx="1" cy="174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8A02CB7-3BC8-4EB7-A809-C5246285111D}"/>
              </a:ext>
            </a:extLst>
          </p:cNvPr>
          <p:cNvSpPr txBox="1"/>
          <p:nvPr/>
        </p:nvSpPr>
        <p:spPr>
          <a:xfrm>
            <a:off x="6717828" y="3215441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</a:rPr>
              <a:t>PODER</a:t>
            </a: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3BD8FD4C-AD11-40F3-9F43-167E756E6D81}"/>
              </a:ext>
            </a:extLst>
          </p:cNvPr>
          <p:cNvSpPr/>
          <p:nvPr/>
        </p:nvSpPr>
        <p:spPr>
          <a:xfrm rot="5400000">
            <a:off x="6125257" y="3850446"/>
            <a:ext cx="45719" cy="23592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CCB6A-C390-44B3-B9E8-53B75D093740}"/>
              </a:ext>
            </a:extLst>
          </p:cNvPr>
          <p:cNvSpPr txBox="1"/>
          <p:nvPr/>
        </p:nvSpPr>
        <p:spPr>
          <a:xfrm>
            <a:off x="5501945" y="3991268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FRONTERES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826FC1A-7193-4096-BF5A-ABFBFCD5F41D}"/>
              </a:ext>
            </a:extLst>
          </p:cNvPr>
          <p:cNvSpPr txBox="1"/>
          <p:nvPr/>
        </p:nvSpPr>
        <p:spPr>
          <a:xfrm>
            <a:off x="6418868" y="3465963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5"/>
                </a:solidFill>
              </a:rPr>
              <a:t>NO TÉ PODER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D98A977-4414-4490-9D85-78578D1A669C}"/>
              </a:ext>
            </a:extLst>
          </p:cNvPr>
          <p:cNvSpPr txBox="1"/>
          <p:nvPr/>
        </p:nvSpPr>
        <p:spPr>
          <a:xfrm>
            <a:off x="4773861" y="3493930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</a:rPr>
              <a:t>NO TÉ PODER</a:t>
            </a:r>
          </a:p>
        </p:txBody>
      </p:sp>
      <p:sp>
        <p:nvSpPr>
          <p:cNvPr id="24" name="Google Shape;79;p15">
            <a:extLst>
              <a:ext uri="{FF2B5EF4-FFF2-40B4-BE49-F238E27FC236}">
                <a16:creationId xmlns:a16="http://schemas.microsoft.com/office/drawing/2014/main" id="{4B719A79-9BC1-45BF-B566-6F4F3F7FC646}"/>
              </a:ext>
            </a:extLst>
          </p:cNvPr>
          <p:cNvSpPr txBox="1">
            <a:spLocks/>
          </p:cNvSpPr>
          <p:nvPr/>
        </p:nvSpPr>
        <p:spPr>
          <a:xfrm>
            <a:off x="731038" y="4249711"/>
            <a:ext cx="259878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LA POBLACIÓ</a:t>
            </a:r>
          </a:p>
        </p:txBody>
      </p:sp>
      <p:pic>
        <p:nvPicPr>
          <p:cNvPr id="25" name="Gráfico 24" descr="Cargando">
            <a:extLst>
              <a:ext uri="{FF2B5EF4-FFF2-40B4-BE49-F238E27FC236}">
                <a16:creationId xmlns:a16="http://schemas.microsoft.com/office/drawing/2014/main" id="{84386705-9D40-43F7-A592-E6833E42C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833" y="4011207"/>
            <a:ext cx="914400" cy="914400"/>
          </a:xfrm>
          <a:prstGeom prst="rect">
            <a:avLst/>
          </a:prstGeom>
        </p:spPr>
      </p:pic>
      <p:sp>
        <p:nvSpPr>
          <p:cNvPr id="26" name="Google Shape;81;p15">
            <a:extLst>
              <a:ext uri="{FF2B5EF4-FFF2-40B4-BE49-F238E27FC236}">
                <a16:creationId xmlns:a16="http://schemas.microsoft.com/office/drawing/2014/main" id="{8CDB8CB2-2A60-426D-BE74-DE98EB836713}"/>
              </a:ext>
            </a:extLst>
          </p:cNvPr>
          <p:cNvSpPr txBox="1">
            <a:spLocks/>
          </p:cNvSpPr>
          <p:nvPr/>
        </p:nvSpPr>
        <p:spPr>
          <a:xfrm>
            <a:off x="287263" y="4732824"/>
            <a:ext cx="7993250" cy="2385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>
              <a:lnSpc>
                <a:spcPct val="115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dk1"/>
                </a:solidFill>
                <a:latin typeface="Roboto Light"/>
                <a:ea typeface="Roboto Light"/>
                <a:sym typeface="Roboto Light"/>
              </a:rPr>
              <a:t>Persones que viuen en el </a:t>
            </a:r>
            <a:r>
              <a:rPr lang="es-ES" sz="1600" b="1">
                <a:solidFill>
                  <a:schemeClr val="dk1"/>
                </a:solidFill>
                <a:latin typeface="Roboto Light"/>
                <a:ea typeface="Roboto Light"/>
                <a:sym typeface="Roboto Light"/>
              </a:rPr>
              <a:t>territori</a:t>
            </a:r>
            <a:r>
              <a:rPr lang="es-ES" sz="1600">
                <a:solidFill>
                  <a:schemeClr val="dk1"/>
                </a:solidFill>
                <a:latin typeface="Roboto Light"/>
                <a:ea typeface="Roboto Light"/>
                <a:sym typeface="Roboto Light"/>
              </a:rPr>
              <a:t> </a:t>
            </a:r>
            <a:r>
              <a:rPr lang="es-ES" sz="1600">
                <a:solidFill>
                  <a:schemeClr val="dk1"/>
                </a:solidFill>
                <a:latin typeface="Roboto Light"/>
                <a:ea typeface="Roboto Light"/>
                <a:sym typeface="Wingdings" panose="05000000000000000000" pitchFamily="2" charset="2"/>
              </a:rPr>
              <a:t> </a:t>
            </a:r>
            <a:r>
              <a:rPr lang="es-ES" sz="1600" b="1">
                <a:solidFill>
                  <a:schemeClr val="dk1"/>
                </a:solidFill>
                <a:latin typeface="Roboto Light"/>
                <a:ea typeface="Roboto Light"/>
                <a:sym typeface="Wingdings" panose="05000000000000000000" pitchFamily="2" charset="2"/>
              </a:rPr>
              <a:t>cultures i nacionalitats diferents</a:t>
            </a:r>
            <a:endParaRPr lang="es-ES" sz="1600">
              <a:solidFill>
                <a:schemeClr val="dk1"/>
              </a:solidFill>
              <a:latin typeface="Roboto Light"/>
              <a:ea typeface="Roboto Light"/>
              <a:sym typeface="Roboto Light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DFF6D1F-55CC-4859-A28D-DFCF4660ED9E}"/>
              </a:ext>
            </a:extLst>
          </p:cNvPr>
          <p:cNvSpPr/>
          <p:nvPr/>
        </p:nvSpPr>
        <p:spPr>
          <a:xfrm>
            <a:off x="7237745" y="157608"/>
            <a:ext cx="1753855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2">
                    <a:lumMod val="50000"/>
                  </a:schemeClr>
                </a:solidFill>
              </a:rPr>
              <a:t>INSTITUCIÓ = ÒRGAN DE GOVERN</a:t>
            </a:r>
          </a:p>
        </p:txBody>
      </p:sp>
    </p:spTree>
    <p:extLst>
      <p:ext uri="{BB962C8B-B14F-4D97-AF65-F5344CB8AC3E}">
        <p14:creationId xmlns:p14="http://schemas.microsoft.com/office/powerpoint/2010/main" val="131387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F13A03-7629-4FAE-A9EC-D547729EC6CD}"/>
              </a:ext>
            </a:extLst>
          </p:cNvPr>
          <p:cNvSpPr/>
          <p:nvPr/>
        </p:nvSpPr>
        <p:spPr>
          <a:xfrm>
            <a:off x="8630271" y="4578531"/>
            <a:ext cx="383100" cy="450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E920080-2D35-41D2-87F1-7482A21E2F7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02117" y="327565"/>
            <a:ext cx="383100" cy="3831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E6392A0C-6EFB-405F-860D-5DD3558635B7}"/>
              </a:ext>
            </a:extLst>
          </p:cNvPr>
          <p:cNvSpPr txBox="1">
            <a:spLocks/>
          </p:cNvSpPr>
          <p:nvPr/>
        </p:nvSpPr>
        <p:spPr>
          <a:xfrm>
            <a:off x="767871" y="145115"/>
            <a:ext cx="259878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EL PODER</a:t>
            </a:r>
          </a:p>
        </p:txBody>
      </p:sp>
      <p:pic>
        <p:nvPicPr>
          <p:cNvPr id="4" name="Gráfico 3" descr="Cargando">
            <a:extLst>
              <a:ext uri="{FF2B5EF4-FFF2-40B4-BE49-F238E27FC236}">
                <a16:creationId xmlns:a16="http://schemas.microsoft.com/office/drawing/2014/main" id="{AD0F2B0E-2FE2-444D-83C0-7E1C2FAE1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93389"/>
            <a:ext cx="914400" cy="914400"/>
          </a:xfrm>
          <a:prstGeom prst="rect">
            <a:avLst/>
          </a:prstGeom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AF45FBD7-F53B-46E4-BFD2-A0565610F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78157"/>
              </p:ext>
            </p:extLst>
          </p:nvPr>
        </p:nvGraphicFramePr>
        <p:xfrm>
          <a:off x="354613" y="710665"/>
          <a:ext cx="8467208" cy="356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1008">
                  <a:extLst>
                    <a:ext uri="{9D8B030D-6E8A-4147-A177-3AD203B41FA5}">
                      <a16:colId xmlns:a16="http://schemas.microsoft.com/office/drawing/2014/main" val="13001281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56122521"/>
                    </a:ext>
                  </a:extLst>
                </a:gridCol>
                <a:gridCol w="5776000">
                  <a:extLst>
                    <a:ext uri="{9D8B030D-6E8A-4147-A177-3AD203B41FA5}">
                      <a16:colId xmlns:a16="http://schemas.microsoft.com/office/drawing/2014/main" val="2059641118"/>
                    </a:ext>
                  </a:extLst>
                </a:gridCol>
              </a:tblGrid>
              <a:tr h="120891">
                <a:tc gridSpan="2">
                  <a:txBody>
                    <a:bodyPr/>
                    <a:lstStyle/>
                    <a:p>
                      <a:r>
                        <a:rPr lang="es-ES"/>
                        <a:t>FUNCIONS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56281"/>
                  </a:ext>
                </a:extLst>
              </a:tr>
              <a:tr h="120891">
                <a:tc gridSpan="2">
                  <a:txBody>
                    <a:bodyPr/>
                    <a:lstStyle/>
                    <a:p>
                      <a:r>
                        <a:rPr lang="es-ES"/>
                        <a:t>Estableixer les </a:t>
                      </a:r>
                      <a:r>
                        <a:rPr lang="es-ES" b="1"/>
                        <a:t>lleis</a:t>
                      </a:r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Poder legislatiu, es fa al </a:t>
                      </a:r>
                      <a:r>
                        <a:rPr lang="es-ES" b="1"/>
                        <a:t>Parlament</a:t>
                      </a:r>
                      <a:r>
                        <a:rPr lang="es-ES" b="0"/>
                        <a:t> (si hi ha)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28392"/>
                  </a:ext>
                </a:extLst>
              </a:tr>
              <a:tr h="205515">
                <a:tc gridSpan="2">
                  <a:txBody>
                    <a:bodyPr/>
                    <a:lstStyle/>
                    <a:p>
                      <a:r>
                        <a:rPr lang="es-ES" b="1"/>
                        <a:t>Compliment de les lleis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Poder judicial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34105"/>
                  </a:ext>
                </a:extLst>
              </a:tr>
              <a:tr h="290138">
                <a:tc gridSpan="2">
                  <a:txBody>
                    <a:bodyPr/>
                    <a:lstStyle/>
                    <a:p>
                      <a:r>
                        <a:rPr lang="es-ES" b="1"/>
                        <a:t>Ordre interior</a:t>
                      </a:r>
                      <a:r>
                        <a:rPr lang="es-ES" b="0"/>
                        <a:t> i </a:t>
                      </a:r>
                      <a:r>
                        <a:rPr lang="es-ES" b="1"/>
                        <a:t>seguretat exterior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Cossos policials i exèrcit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64463"/>
                  </a:ext>
                </a:extLst>
              </a:tr>
              <a:tr h="205515">
                <a:tc gridSpan="2">
                  <a:txBody>
                    <a:bodyPr/>
                    <a:lstStyle/>
                    <a:p>
                      <a:r>
                        <a:rPr lang="es-ES" b="1"/>
                        <a:t>Política exterior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Relacions amb altres Estats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20069"/>
                  </a:ext>
                </a:extLst>
              </a:tr>
              <a:tr h="120891">
                <a:tc rowSpan="3" gridSpan="2">
                  <a:txBody>
                    <a:bodyPr/>
                    <a:lstStyle/>
                    <a:p>
                      <a:r>
                        <a:rPr lang="es-ES"/>
                        <a:t>Recaptar </a:t>
                      </a:r>
                      <a:r>
                        <a:rPr lang="es-ES" b="1"/>
                        <a:t>impostos</a:t>
                      </a:r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Finançament de serveis públics (educació, sanitat...)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36434"/>
                  </a:ext>
                </a:extLst>
              </a:tr>
              <a:tr h="12089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Finançament d’infraestructures (carreteres, ports...)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02096"/>
                  </a:ext>
                </a:extLst>
              </a:tr>
              <a:tr h="12089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Ajudes com la Seguretat Social (atur, pensions...)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098880"/>
                  </a:ext>
                </a:extLst>
              </a:tr>
              <a:tr h="120891">
                <a:tc rowSpan="2">
                  <a:txBody>
                    <a:bodyPr/>
                    <a:lstStyle/>
                    <a:p>
                      <a:r>
                        <a:rPr lang="es-ES"/>
                        <a:t>Administrar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serveis públics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educació, sanitat...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87361"/>
                  </a:ext>
                </a:extLst>
              </a:tr>
              <a:tr h="1208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infraestructures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carreteres, ferrocarrils, ports, aeroports, biblioteques...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04376"/>
                  </a:ext>
                </a:extLst>
              </a:tr>
              <a:tr h="120891">
                <a:tc gridSpan="2">
                  <a:txBody>
                    <a:bodyPr/>
                    <a:lstStyle/>
                    <a:p>
                      <a:r>
                        <a:rPr lang="es-ES"/>
                        <a:t>Dirigir l’</a:t>
                      </a:r>
                      <a:r>
                        <a:rPr lang="es-ES" b="1"/>
                        <a:t>economia</a:t>
                      </a:r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Regular el mercat laboral i l’activitat empresarial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025823-5E52-4241-9F35-39410A8D6B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C4F5AD2-0569-46E0-9850-D70AD84896FA}"/>
              </a:ext>
            </a:extLst>
          </p:cNvPr>
          <p:cNvSpPr/>
          <p:nvPr/>
        </p:nvSpPr>
        <p:spPr>
          <a:xfrm>
            <a:off x="489857" y="535576"/>
            <a:ext cx="1515291" cy="39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ESTAT</a:t>
            </a:r>
            <a:endParaRPr lang="es-ES" b="1">
              <a:solidFill>
                <a:schemeClr val="tx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F0D47FB-6C1E-4BF3-95DF-59E489351324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2005148" y="734784"/>
            <a:ext cx="51598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72145725-12B7-46BD-BA1E-AF8F739BE232}"/>
              </a:ext>
            </a:extLst>
          </p:cNvPr>
          <p:cNvSpPr/>
          <p:nvPr/>
        </p:nvSpPr>
        <p:spPr>
          <a:xfrm>
            <a:off x="2521132" y="561702"/>
            <a:ext cx="2050868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TERRITORI </a:t>
            </a:r>
            <a:r>
              <a:rPr lang="es-ES">
                <a:solidFill>
                  <a:schemeClr val="tx1"/>
                </a:solidFill>
              </a:rPr>
              <a:t>(fronteres)</a:t>
            </a:r>
            <a:endParaRPr lang="es-ES" b="1">
              <a:solidFill>
                <a:schemeClr val="tx1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325AEB6-FBC7-45A6-9202-E4A9A81207C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109651" y="1625235"/>
            <a:ext cx="4114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A86A31D-D874-4A15-9626-16FE116F2F59}"/>
              </a:ext>
            </a:extLst>
          </p:cNvPr>
          <p:cNvSpPr/>
          <p:nvPr/>
        </p:nvSpPr>
        <p:spPr>
          <a:xfrm>
            <a:off x="2521132" y="1452153"/>
            <a:ext cx="1240972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PERSONES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24A0EB2-2942-4BA6-8811-444212A755C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109651" y="2511327"/>
            <a:ext cx="4114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41538A-A507-4226-BCA5-794AF2C47D94}"/>
              </a:ext>
            </a:extLst>
          </p:cNvPr>
          <p:cNvSpPr/>
          <p:nvPr/>
        </p:nvSpPr>
        <p:spPr>
          <a:xfrm>
            <a:off x="2521133" y="2338245"/>
            <a:ext cx="953588" cy="3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PODER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4847426-A901-47AB-BFFA-363E45C98726}"/>
              </a:ext>
            </a:extLst>
          </p:cNvPr>
          <p:cNvCxnSpPr/>
          <p:nvPr/>
        </p:nvCxnSpPr>
        <p:spPr>
          <a:xfrm>
            <a:off x="2109651" y="734784"/>
            <a:ext cx="0" cy="177654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595A183-58BC-43FA-A806-DC3F9FD1DCEB}"/>
              </a:ext>
            </a:extLst>
          </p:cNvPr>
          <p:cNvCxnSpPr>
            <a:cxnSpLocks/>
          </p:cNvCxnSpPr>
          <p:nvPr/>
        </p:nvCxnSpPr>
        <p:spPr>
          <a:xfrm flipV="1">
            <a:off x="4572000" y="561702"/>
            <a:ext cx="457200" cy="173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CDB7896-55EF-469A-8938-12B88EDDBC81}"/>
              </a:ext>
            </a:extLst>
          </p:cNvPr>
          <p:cNvCxnSpPr>
            <a:cxnSpLocks/>
          </p:cNvCxnSpPr>
          <p:nvPr/>
        </p:nvCxnSpPr>
        <p:spPr>
          <a:xfrm>
            <a:off x="4572000" y="734786"/>
            <a:ext cx="411480" cy="269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18ADD2E-0BB7-41FF-A433-5DAD2B219758}"/>
              </a:ext>
            </a:extLst>
          </p:cNvPr>
          <p:cNvSpPr txBox="1"/>
          <p:nvPr/>
        </p:nvSpPr>
        <p:spPr>
          <a:xfrm>
            <a:off x="4983480" y="40781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administratiu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587261D-84E4-4065-A433-282660F2D0EE}"/>
              </a:ext>
            </a:extLst>
          </p:cNvPr>
          <p:cNvSpPr txBox="1"/>
          <p:nvPr/>
        </p:nvSpPr>
        <p:spPr>
          <a:xfrm>
            <a:off x="4983480" y="831665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exerceixen el seu poder</a:t>
            </a:r>
          </a:p>
        </p:txBody>
      </p:sp>
    </p:spTree>
    <p:extLst>
      <p:ext uri="{BB962C8B-B14F-4D97-AF65-F5344CB8AC3E}">
        <p14:creationId xmlns:p14="http://schemas.microsoft.com/office/powerpoint/2010/main" val="41026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87263" y="152350"/>
            <a:ext cx="8621209" cy="533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/>
              <a:t>L’ESTAT DEMOCRÀTIC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4" name="Google Shape;79;p15">
            <a:extLst>
              <a:ext uri="{FF2B5EF4-FFF2-40B4-BE49-F238E27FC236}">
                <a16:creationId xmlns:a16="http://schemas.microsoft.com/office/drawing/2014/main" id="{858E365C-0FCE-4356-8C97-D34B584514BD}"/>
              </a:ext>
            </a:extLst>
          </p:cNvPr>
          <p:cNvSpPr txBox="1">
            <a:spLocks/>
          </p:cNvSpPr>
          <p:nvPr/>
        </p:nvSpPr>
        <p:spPr>
          <a:xfrm>
            <a:off x="489857" y="837147"/>
            <a:ext cx="259878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CONSTITUCIÓ</a:t>
            </a:r>
          </a:p>
        </p:txBody>
      </p:sp>
      <p:sp>
        <p:nvSpPr>
          <p:cNvPr id="17" name="Google Shape;81;p15">
            <a:extLst>
              <a:ext uri="{FF2B5EF4-FFF2-40B4-BE49-F238E27FC236}">
                <a16:creationId xmlns:a16="http://schemas.microsoft.com/office/drawing/2014/main" id="{E3E9021A-3DD5-43A1-8A0D-ADD101860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857" y="1274540"/>
            <a:ext cx="4310743" cy="771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 b="1"/>
              <a:t>LLEI SUPREMA</a:t>
            </a:r>
            <a:endParaRPr lang="es-ES" sz="1600"/>
          </a:p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Conté les </a:t>
            </a:r>
            <a:r>
              <a:rPr lang="es-ES" sz="1600" b="1"/>
              <a:t>obligacions</a:t>
            </a:r>
            <a:r>
              <a:rPr lang="es-ES" sz="1600"/>
              <a:t> i </a:t>
            </a:r>
            <a:r>
              <a:rPr lang="es-ES" sz="1600" b="1"/>
              <a:t>drets</a:t>
            </a:r>
            <a:r>
              <a:rPr lang="es-ES" sz="1600"/>
              <a:t> dels ciutadans: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b="1"/>
          </a:p>
        </p:txBody>
      </p:sp>
      <p:graphicFrame>
        <p:nvGraphicFramePr>
          <p:cNvPr id="24" name="Tabla 7">
            <a:extLst>
              <a:ext uri="{FF2B5EF4-FFF2-40B4-BE49-F238E27FC236}">
                <a16:creationId xmlns:a16="http://schemas.microsoft.com/office/drawing/2014/main" id="{093776D8-957E-42EE-BD49-29B34894E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68759"/>
              </p:ext>
            </p:extLst>
          </p:nvPr>
        </p:nvGraphicFramePr>
        <p:xfrm>
          <a:off x="1772511" y="2169650"/>
          <a:ext cx="5488305" cy="243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13001281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21454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/>
                        <a:t>DRETS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OBLIGACIONS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5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Complir les lleis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2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Educació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Educació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3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Assistència mèdica (sanitat)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Pagar impostos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6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Respecte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Socòrrer a les persones malherides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2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Prestacions o ajudes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3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Llibertat d’expressió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2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/>
                        <a:t>Propietat privada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14254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205056D7-64BB-4784-A0BB-C2BB2D10DFEE}"/>
              </a:ext>
            </a:extLst>
          </p:cNvPr>
          <p:cNvSpPr txBox="1"/>
          <p:nvPr/>
        </p:nvSpPr>
        <p:spPr>
          <a:xfrm>
            <a:off x="27167" y="76345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>
                <a:solidFill>
                  <a:schemeClr val="accent5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1912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4" name="Google Shape;79;p15">
            <a:extLst>
              <a:ext uri="{FF2B5EF4-FFF2-40B4-BE49-F238E27FC236}">
                <a16:creationId xmlns:a16="http://schemas.microsoft.com/office/drawing/2014/main" id="{858E365C-0FCE-4356-8C97-D34B584514BD}"/>
              </a:ext>
            </a:extLst>
          </p:cNvPr>
          <p:cNvSpPr txBox="1">
            <a:spLocks/>
          </p:cNvSpPr>
          <p:nvPr/>
        </p:nvSpPr>
        <p:spPr>
          <a:xfrm>
            <a:off x="529045" y="152279"/>
            <a:ext cx="322936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DIVISIÓ DE PODERS</a:t>
            </a:r>
          </a:p>
        </p:txBody>
      </p:sp>
      <p:sp>
        <p:nvSpPr>
          <p:cNvPr id="17" name="Google Shape;81;p15">
            <a:extLst>
              <a:ext uri="{FF2B5EF4-FFF2-40B4-BE49-F238E27FC236}">
                <a16:creationId xmlns:a16="http://schemas.microsoft.com/office/drawing/2014/main" id="{E3E9021A-3DD5-43A1-8A0D-ADD101860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9045" y="588740"/>
            <a:ext cx="4310743" cy="4373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Per </a:t>
            </a:r>
            <a:r>
              <a:rPr lang="es-ES" sz="1600" b="1"/>
              <a:t>no acaparar</a:t>
            </a:r>
            <a:r>
              <a:rPr lang="es-ES" sz="1600"/>
              <a:t>-ho tot i evitar un </a:t>
            </a:r>
            <a:r>
              <a:rPr lang="es-ES" sz="1600" b="1"/>
              <a:t>abús</a:t>
            </a:r>
            <a:r>
              <a:rPr lang="es-ES" sz="1600"/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DE50BB-45D7-43D1-ADCE-E6F9F8598A57}"/>
              </a:ext>
            </a:extLst>
          </p:cNvPr>
          <p:cNvSpPr/>
          <p:nvPr/>
        </p:nvSpPr>
        <p:spPr>
          <a:xfrm>
            <a:off x="378823" y="1357306"/>
            <a:ext cx="1515291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EXECUTIU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9BEE95-C548-4C6F-8575-D1EA91EC9EA7}"/>
              </a:ext>
            </a:extLst>
          </p:cNvPr>
          <p:cNvSpPr/>
          <p:nvPr/>
        </p:nvSpPr>
        <p:spPr>
          <a:xfrm>
            <a:off x="3659778" y="1357305"/>
            <a:ext cx="1598022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LEGISLATIU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AF63568-6A0E-489B-ABD7-23F53EB4E79A}"/>
              </a:ext>
            </a:extLst>
          </p:cNvPr>
          <p:cNvSpPr/>
          <p:nvPr/>
        </p:nvSpPr>
        <p:spPr>
          <a:xfrm>
            <a:off x="7023464" y="1357305"/>
            <a:ext cx="1515291" cy="29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JUDICIAL</a:t>
            </a:r>
            <a:endParaRPr lang="es-ES" sz="1050" b="1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2D1601-40DF-46AD-B082-AFA1BA0A6CE8}"/>
              </a:ext>
            </a:extLst>
          </p:cNvPr>
          <p:cNvSpPr txBox="1"/>
          <p:nvPr/>
        </p:nvSpPr>
        <p:spPr>
          <a:xfrm>
            <a:off x="258663" y="1646299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poder de governar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7381DC-7605-41DF-B054-41E8B36BD1F4}"/>
              </a:ext>
            </a:extLst>
          </p:cNvPr>
          <p:cNvSpPr txBox="1"/>
          <p:nvPr/>
        </p:nvSpPr>
        <p:spPr>
          <a:xfrm>
            <a:off x="3561714" y="1646298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poder de fer les lleis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952A50-5025-4E09-BBBE-A8CD378AE661}"/>
              </a:ext>
            </a:extLst>
          </p:cNvPr>
          <p:cNvSpPr txBox="1"/>
          <p:nvPr/>
        </p:nvSpPr>
        <p:spPr>
          <a:xfrm>
            <a:off x="7023463" y="1646297"/>
            <a:ext cx="174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poder de fer complir les lleis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8626348-59AE-4A98-ACDD-237CA81951CE}"/>
              </a:ext>
            </a:extLst>
          </p:cNvPr>
          <p:cNvCxnSpPr/>
          <p:nvPr/>
        </p:nvCxnSpPr>
        <p:spPr>
          <a:xfrm>
            <a:off x="313506" y="1954075"/>
            <a:ext cx="170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444FD8C-D04A-4E9F-A4E9-3F3A3CC1EF86}"/>
              </a:ext>
            </a:extLst>
          </p:cNvPr>
          <p:cNvCxnSpPr/>
          <p:nvPr/>
        </p:nvCxnSpPr>
        <p:spPr>
          <a:xfrm>
            <a:off x="3659778" y="1954075"/>
            <a:ext cx="170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7FE0415-39D8-4D18-8236-8D8AAEFB34C4}"/>
              </a:ext>
            </a:extLst>
          </p:cNvPr>
          <p:cNvCxnSpPr/>
          <p:nvPr/>
        </p:nvCxnSpPr>
        <p:spPr>
          <a:xfrm>
            <a:off x="6977741" y="2169517"/>
            <a:ext cx="170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EDDB64D-FE7B-4CC1-AE7F-2BB40DA4E9FA}"/>
              </a:ext>
            </a:extLst>
          </p:cNvPr>
          <p:cNvSpPr txBox="1"/>
          <p:nvPr/>
        </p:nvSpPr>
        <p:spPr>
          <a:xfrm>
            <a:off x="230780" y="1980146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President del Govern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73F5FD-603E-4544-8A99-4D5E79F867F1}"/>
              </a:ext>
            </a:extLst>
          </p:cNvPr>
          <p:cNvSpPr txBox="1"/>
          <p:nvPr/>
        </p:nvSpPr>
        <p:spPr>
          <a:xfrm>
            <a:off x="3997234" y="198014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Parlament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858988C-B99C-4220-A2AC-A34AEF71CEDF}"/>
              </a:ext>
            </a:extLst>
          </p:cNvPr>
          <p:cNvSpPr txBox="1"/>
          <p:nvPr/>
        </p:nvSpPr>
        <p:spPr>
          <a:xfrm>
            <a:off x="7320886" y="2169517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Tribunals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DF31C996-0D37-414A-8044-462930AF18D3}"/>
              </a:ext>
            </a:extLst>
          </p:cNvPr>
          <p:cNvSpPr/>
          <p:nvPr/>
        </p:nvSpPr>
        <p:spPr>
          <a:xfrm>
            <a:off x="961415" y="1023916"/>
            <a:ext cx="248195" cy="2916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1B3661EC-8216-47A0-BBB2-40B724224C80}"/>
              </a:ext>
            </a:extLst>
          </p:cNvPr>
          <p:cNvSpPr/>
          <p:nvPr/>
        </p:nvSpPr>
        <p:spPr>
          <a:xfrm>
            <a:off x="4323805" y="1023458"/>
            <a:ext cx="248195" cy="2916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F31A6D8E-8BD4-4CC6-8C0D-07AD3F8D7B96}"/>
              </a:ext>
            </a:extLst>
          </p:cNvPr>
          <p:cNvSpPr/>
          <p:nvPr/>
        </p:nvSpPr>
        <p:spPr>
          <a:xfrm>
            <a:off x="7654832" y="1020890"/>
            <a:ext cx="248195" cy="2916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Google Shape;79;p15">
            <a:extLst>
              <a:ext uri="{FF2B5EF4-FFF2-40B4-BE49-F238E27FC236}">
                <a16:creationId xmlns:a16="http://schemas.microsoft.com/office/drawing/2014/main" id="{D16DFB64-2D3F-4ED2-94EE-67EF93B435D6}"/>
              </a:ext>
            </a:extLst>
          </p:cNvPr>
          <p:cNvSpPr txBox="1">
            <a:spLocks/>
          </p:cNvSpPr>
          <p:nvPr/>
        </p:nvSpPr>
        <p:spPr>
          <a:xfrm>
            <a:off x="529045" y="2314638"/>
            <a:ext cx="3229363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ELECCIONS</a:t>
            </a:r>
          </a:p>
        </p:txBody>
      </p:sp>
      <p:sp>
        <p:nvSpPr>
          <p:cNvPr id="29" name="Google Shape;81;p15">
            <a:extLst>
              <a:ext uri="{FF2B5EF4-FFF2-40B4-BE49-F238E27FC236}">
                <a16:creationId xmlns:a16="http://schemas.microsoft.com/office/drawing/2014/main" id="{559D7A37-3139-4680-91F7-DED15FF52356}"/>
              </a:ext>
            </a:extLst>
          </p:cNvPr>
          <p:cNvSpPr txBox="1">
            <a:spLocks/>
          </p:cNvSpPr>
          <p:nvPr/>
        </p:nvSpPr>
        <p:spPr>
          <a:xfrm>
            <a:off x="529045" y="2707412"/>
            <a:ext cx="5649686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Poden </a:t>
            </a:r>
            <a:r>
              <a:rPr lang="es-ES" sz="1600" b="1"/>
              <a:t>triar</a:t>
            </a:r>
            <a:r>
              <a:rPr lang="es-ES" sz="1600"/>
              <a:t> amb les </a:t>
            </a:r>
            <a:r>
              <a:rPr lang="es-ES" sz="1600" b="1"/>
              <a:t>eleccions</a:t>
            </a:r>
            <a:r>
              <a:rPr lang="es-ES" sz="1600"/>
              <a:t> </a:t>
            </a:r>
            <a:r>
              <a:rPr lang="es-ES" sz="1600">
                <a:sym typeface="Wingdings" panose="05000000000000000000" pitchFamily="2" charset="2"/>
              </a:rPr>
              <a:t>als </a:t>
            </a:r>
            <a:r>
              <a:rPr lang="es-ES" sz="1600" b="1">
                <a:sym typeface="Wingdings" panose="05000000000000000000" pitchFamily="2" charset="2"/>
              </a:rPr>
              <a:t>representants del poble</a:t>
            </a:r>
            <a:r>
              <a:rPr lang="es-ES" sz="1600">
                <a:sym typeface="Wingdings" panose="05000000000000000000" pitchFamily="2" charset="2"/>
              </a:rPr>
              <a:t>.</a:t>
            </a:r>
            <a:endParaRPr lang="es-ES" sz="160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B44BC46-AA97-4027-AEA5-5F5DC42CCFE2}"/>
              </a:ext>
            </a:extLst>
          </p:cNvPr>
          <p:cNvSpPr txBox="1"/>
          <p:nvPr/>
        </p:nvSpPr>
        <p:spPr>
          <a:xfrm>
            <a:off x="91961" y="89490"/>
            <a:ext cx="57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chemeClr val="accent5"/>
                </a:solidFill>
              </a:rPr>
              <a:t>2.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31173A6-EFB7-47BF-B517-4C0C31E68B7B}"/>
              </a:ext>
            </a:extLst>
          </p:cNvPr>
          <p:cNvSpPr txBox="1"/>
          <p:nvPr/>
        </p:nvSpPr>
        <p:spPr>
          <a:xfrm>
            <a:off x="91961" y="2259178"/>
            <a:ext cx="57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chemeClr val="accent5"/>
                </a:solidFill>
              </a:rPr>
              <a:t>3.</a:t>
            </a:r>
          </a:p>
        </p:txBody>
      </p:sp>
      <p:sp>
        <p:nvSpPr>
          <p:cNvPr id="32" name="Google Shape;79;p15">
            <a:extLst>
              <a:ext uri="{FF2B5EF4-FFF2-40B4-BE49-F238E27FC236}">
                <a16:creationId xmlns:a16="http://schemas.microsoft.com/office/drawing/2014/main" id="{8E33AFEC-1024-47F6-B3F7-4AA877F09D86}"/>
              </a:ext>
            </a:extLst>
          </p:cNvPr>
          <p:cNvSpPr txBox="1">
            <a:spLocks/>
          </p:cNvSpPr>
          <p:nvPr/>
        </p:nvSpPr>
        <p:spPr>
          <a:xfrm>
            <a:off x="529045" y="3144805"/>
            <a:ext cx="352697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SOBIRANIA NACIONAL</a:t>
            </a:r>
          </a:p>
        </p:txBody>
      </p:sp>
      <p:sp>
        <p:nvSpPr>
          <p:cNvPr id="33" name="Google Shape;81;p15">
            <a:extLst>
              <a:ext uri="{FF2B5EF4-FFF2-40B4-BE49-F238E27FC236}">
                <a16:creationId xmlns:a16="http://schemas.microsoft.com/office/drawing/2014/main" id="{5C8E47A5-5BC5-4BC6-8973-BE6E4AD4FBB5}"/>
              </a:ext>
            </a:extLst>
          </p:cNvPr>
          <p:cNvSpPr txBox="1">
            <a:spLocks/>
          </p:cNvSpPr>
          <p:nvPr/>
        </p:nvSpPr>
        <p:spPr>
          <a:xfrm>
            <a:off x="529044" y="3537579"/>
            <a:ext cx="8462555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Els ciutadans tenen el </a:t>
            </a:r>
            <a:r>
              <a:rPr lang="es-ES" sz="1600" b="1"/>
              <a:t>poder</a:t>
            </a:r>
            <a:r>
              <a:rPr lang="es-ES" sz="1600"/>
              <a:t> i deleguen als seus </a:t>
            </a:r>
            <a:r>
              <a:rPr lang="es-ES" sz="1600" b="1"/>
              <a:t>representants</a:t>
            </a:r>
            <a:r>
              <a:rPr lang="es-ES" sz="1600"/>
              <a:t> per a que els governen.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D9DD2F-AFD6-4838-8808-94019D68998A}"/>
              </a:ext>
            </a:extLst>
          </p:cNvPr>
          <p:cNvSpPr txBox="1"/>
          <p:nvPr/>
        </p:nvSpPr>
        <p:spPr>
          <a:xfrm>
            <a:off x="91961" y="3089345"/>
            <a:ext cx="57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chemeClr val="accent5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94649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1395" y="152350"/>
            <a:ext cx="8621209" cy="5857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/>
              <a:t>TIPUS D’ESTATS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024DC5B-6A90-469F-BAEB-FAA926AF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20" y="841489"/>
            <a:ext cx="3496790" cy="3991765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s-ES"/>
              <a:t>Si n’hi ha </a:t>
            </a:r>
            <a:r>
              <a:rPr lang="es-ES" b="1"/>
              <a:t>democràcia</a:t>
            </a:r>
          </a:p>
          <a:p>
            <a:pPr>
              <a:lnSpc>
                <a:spcPct val="300000"/>
              </a:lnSpc>
            </a:pPr>
            <a:r>
              <a:rPr lang="es-ES"/>
              <a:t>Si </a:t>
            </a:r>
            <a:r>
              <a:rPr lang="es-ES" b="1"/>
              <a:t>no</a:t>
            </a:r>
            <a:r>
              <a:rPr lang="es-ES"/>
              <a:t> n’hi ha </a:t>
            </a:r>
            <a:r>
              <a:rPr lang="es-ES" b="1"/>
              <a:t>democracia</a:t>
            </a:r>
          </a:p>
          <a:p>
            <a:pPr>
              <a:lnSpc>
                <a:spcPct val="300000"/>
              </a:lnSpc>
            </a:pPr>
            <a:r>
              <a:rPr lang="es-ES"/>
              <a:t>Si n’hi ha un </a:t>
            </a:r>
            <a:r>
              <a:rPr lang="es-ES" b="1"/>
              <a:t>monarca</a:t>
            </a:r>
            <a:endParaRPr lang="es-ES"/>
          </a:p>
          <a:p>
            <a:pPr>
              <a:lnSpc>
                <a:spcPct val="300000"/>
              </a:lnSpc>
            </a:pPr>
            <a:r>
              <a:rPr lang="es-ES"/>
              <a:t>Si </a:t>
            </a:r>
            <a:r>
              <a:rPr lang="es-ES" b="1"/>
              <a:t>no</a:t>
            </a:r>
            <a:r>
              <a:rPr lang="es-ES"/>
              <a:t> n’hi ha </a:t>
            </a:r>
            <a:r>
              <a:rPr lang="es-ES" b="1"/>
              <a:t>monarca</a:t>
            </a:r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1E4D8B2-0E59-4FD6-A24E-540216920748}"/>
              </a:ext>
            </a:extLst>
          </p:cNvPr>
          <p:cNvSpPr/>
          <p:nvPr/>
        </p:nvSpPr>
        <p:spPr>
          <a:xfrm>
            <a:off x="7236823" y="255789"/>
            <a:ext cx="1698172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bg2">
                    <a:lumMod val="50000"/>
                  </a:schemeClr>
                </a:solidFill>
              </a:rPr>
              <a:t>*RECORDA:</a:t>
            </a:r>
          </a:p>
          <a:p>
            <a:pPr algn="ctr"/>
            <a:r>
              <a:rPr lang="es-ES" sz="1200">
                <a:solidFill>
                  <a:schemeClr val="bg2">
                    <a:lumMod val="50000"/>
                  </a:schemeClr>
                </a:solidFill>
              </a:rPr>
              <a:t>monarca = rei/reina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1FFEA9D-63FA-45FE-852B-D86337CCC727}"/>
              </a:ext>
            </a:extLst>
          </p:cNvPr>
          <p:cNvCxnSpPr/>
          <p:nvPr/>
        </p:nvCxnSpPr>
        <p:spPr>
          <a:xfrm>
            <a:off x="2988973" y="1417290"/>
            <a:ext cx="4637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017A551-161C-4C32-94D0-32A8A8A09BA4}"/>
              </a:ext>
            </a:extLst>
          </p:cNvPr>
          <p:cNvCxnSpPr/>
          <p:nvPr/>
        </p:nvCxnSpPr>
        <p:spPr>
          <a:xfrm>
            <a:off x="3301363" y="2521713"/>
            <a:ext cx="4637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5A418DD-5EA6-45E0-998B-EB5BBF80E5CD}"/>
              </a:ext>
            </a:extLst>
          </p:cNvPr>
          <p:cNvCxnSpPr/>
          <p:nvPr/>
        </p:nvCxnSpPr>
        <p:spPr>
          <a:xfrm>
            <a:off x="2969169" y="3510720"/>
            <a:ext cx="4637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D46221E-60AA-498F-B3FC-66035665DE01}"/>
              </a:ext>
            </a:extLst>
          </p:cNvPr>
          <p:cNvCxnSpPr/>
          <p:nvPr/>
        </p:nvCxnSpPr>
        <p:spPr>
          <a:xfrm>
            <a:off x="2951746" y="4512159"/>
            <a:ext cx="4637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3CF901B-2021-44B4-8B0A-064BC19EBAE2}"/>
              </a:ext>
            </a:extLst>
          </p:cNvPr>
          <p:cNvSpPr/>
          <p:nvPr/>
        </p:nvSpPr>
        <p:spPr>
          <a:xfrm>
            <a:off x="3529120" y="1262711"/>
            <a:ext cx="2098550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ESTAT DEMOCRÀTIC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347523-01F1-4518-8AD4-7B35D1E1FD23}"/>
              </a:ext>
            </a:extLst>
          </p:cNvPr>
          <p:cNvSpPr/>
          <p:nvPr/>
        </p:nvSpPr>
        <p:spPr>
          <a:xfrm>
            <a:off x="3870686" y="2367133"/>
            <a:ext cx="1423636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DICTADURA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C4677FB-B974-4CAE-B7D7-5D098E651CB1}"/>
              </a:ext>
            </a:extLst>
          </p:cNvPr>
          <p:cNvSpPr/>
          <p:nvPr/>
        </p:nvSpPr>
        <p:spPr>
          <a:xfrm>
            <a:off x="3509316" y="3386644"/>
            <a:ext cx="1423636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MONARQUIA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089CF6-6D52-40D4-829C-DF817BBFC611}"/>
              </a:ext>
            </a:extLst>
          </p:cNvPr>
          <p:cNvSpPr/>
          <p:nvPr/>
        </p:nvSpPr>
        <p:spPr>
          <a:xfrm>
            <a:off x="3491893" y="4361945"/>
            <a:ext cx="1508545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REPÚBLICA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6E6F54-47C2-4F6B-BF2D-A95651FE5106}"/>
              </a:ext>
            </a:extLst>
          </p:cNvPr>
          <p:cNvSpPr txBox="1"/>
          <p:nvPr/>
        </p:nvSpPr>
        <p:spPr>
          <a:xfrm>
            <a:off x="3870686" y="263117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Corea del Nord, Cuba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0ED8584-92FF-4FA7-878F-2DC4BE86F811}"/>
              </a:ext>
            </a:extLst>
          </p:cNvPr>
          <p:cNvSpPr txBox="1"/>
          <p:nvPr/>
        </p:nvSpPr>
        <p:spPr>
          <a:xfrm>
            <a:off x="6546356" y="351072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E.E.U.U, França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B8FC5C-BE1A-4B9C-BF4A-73C43C3A9259}"/>
              </a:ext>
            </a:extLst>
          </p:cNvPr>
          <p:cNvSpPr txBox="1"/>
          <p:nvPr/>
        </p:nvSpPr>
        <p:spPr>
          <a:xfrm>
            <a:off x="6434959" y="1713526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Espanya, Regne Unit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24A7142-F93C-4B92-B82F-856200E13AB4}"/>
              </a:ext>
            </a:extLst>
          </p:cNvPr>
          <p:cNvCxnSpPr>
            <a:cxnSpLocks/>
          </p:cNvCxnSpPr>
          <p:nvPr/>
        </p:nvCxnSpPr>
        <p:spPr>
          <a:xfrm flipH="1">
            <a:off x="5784224" y="1369392"/>
            <a:ext cx="11990" cy="21892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9FBCE62-46B5-44CC-827F-9419C4A52BA7}"/>
              </a:ext>
            </a:extLst>
          </p:cNvPr>
          <p:cNvCxnSpPr>
            <a:cxnSpLocks/>
          </p:cNvCxnSpPr>
          <p:nvPr/>
        </p:nvCxnSpPr>
        <p:spPr>
          <a:xfrm>
            <a:off x="5627670" y="1380278"/>
            <a:ext cx="16443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BC5ABBE-6734-4B55-8387-38DE6EEDA060}"/>
              </a:ext>
            </a:extLst>
          </p:cNvPr>
          <p:cNvCxnSpPr>
            <a:cxnSpLocks/>
          </p:cNvCxnSpPr>
          <p:nvPr/>
        </p:nvCxnSpPr>
        <p:spPr>
          <a:xfrm>
            <a:off x="4932952" y="3558617"/>
            <a:ext cx="83934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4EEF2E6-EAD0-4837-AE1C-E2E684313E68}"/>
              </a:ext>
            </a:extLst>
          </p:cNvPr>
          <p:cNvSpPr/>
          <p:nvPr/>
        </p:nvSpPr>
        <p:spPr>
          <a:xfrm>
            <a:off x="5891136" y="1970855"/>
            <a:ext cx="3043859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MONARQUIA PARLAMENTARIA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7ED1186-E3D8-4149-B3D2-5211909CB456}"/>
              </a:ext>
            </a:extLst>
          </p:cNvPr>
          <p:cNvSpPr txBox="1"/>
          <p:nvPr/>
        </p:nvSpPr>
        <p:spPr>
          <a:xfrm>
            <a:off x="4078097" y="100003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President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47DC0DA-2FB1-4FEE-9C46-11B6886384FF}"/>
              </a:ext>
            </a:extLst>
          </p:cNvPr>
          <p:cNvSpPr txBox="1"/>
          <p:nvPr/>
        </p:nvSpPr>
        <p:spPr>
          <a:xfrm>
            <a:off x="3751852" y="3147571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Rei, reina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40E0694-CE38-451E-ABB7-36BB9FD2B6D9}"/>
              </a:ext>
            </a:extLst>
          </p:cNvPr>
          <p:cNvSpPr txBox="1"/>
          <p:nvPr/>
        </p:nvSpPr>
        <p:spPr>
          <a:xfrm>
            <a:off x="6029132" y="229362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/>
              <a:t>President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251B0B7-019F-4934-BD4F-EF58C2F3F058}"/>
              </a:ext>
            </a:extLst>
          </p:cNvPr>
          <p:cNvSpPr txBox="1"/>
          <p:nvPr/>
        </p:nvSpPr>
        <p:spPr>
          <a:xfrm>
            <a:off x="7503279" y="2293623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/>
              <a:t>Rei, reina</a:t>
            </a:r>
          </a:p>
        </p:txBody>
      </p:sp>
      <p:sp>
        <p:nvSpPr>
          <p:cNvPr id="33" name="Signo más 32">
            <a:extLst>
              <a:ext uri="{FF2B5EF4-FFF2-40B4-BE49-F238E27FC236}">
                <a16:creationId xmlns:a16="http://schemas.microsoft.com/office/drawing/2014/main" id="{E9810770-2D43-46E3-8898-BE2A8E7A5356}"/>
              </a:ext>
            </a:extLst>
          </p:cNvPr>
          <p:cNvSpPr/>
          <p:nvPr/>
        </p:nvSpPr>
        <p:spPr>
          <a:xfrm>
            <a:off x="7132016" y="2356353"/>
            <a:ext cx="241662" cy="213189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9E43C73-EA4D-46D6-BAF6-FD9641F6F7A6}"/>
              </a:ext>
            </a:extLst>
          </p:cNvPr>
          <p:cNvSpPr txBox="1"/>
          <p:nvPr/>
        </p:nvSpPr>
        <p:spPr>
          <a:xfrm>
            <a:off x="6114090" y="246294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governa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5146766-2ABE-425F-BC54-F91A6353D6D9}"/>
              </a:ext>
            </a:extLst>
          </p:cNvPr>
          <p:cNvSpPr txBox="1"/>
          <p:nvPr/>
        </p:nvSpPr>
        <p:spPr>
          <a:xfrm>
            <a:off x="7373678" y="2462947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figura representativa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062E1C7-4248-4F35-B460-1017D605035C}"/>
              </a:ext>
            </a:extLst>
          </p:cNvPr>
          <p:cNvCxnSpPr>
            <a:cxnSpLocks/>
          </p:cNvCxnSpPr>
          <p:nvPr/>
        </p:nvCxnSpPr>
        <p:spPr>
          <a:xfrm>
            <a:off x="5000438" y="4493729"/>
            <a:ext cx="7718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62F5F74B-702A-409B-AB3F-AA2D2B10C60E}"/>
              </a:ext>
            </a:extLst>
          </p:cNvPr>
          <p:cNvCxnSpPr>
            <a:cxnSpLocks/>
          </p:cNvCxnSpPr>
          <p:nvPr/>
        </p:nvCxnSpPr>
        <p:spPr>
          <a:xfrm flipH="1">
            <a:off x="5774494" y="3558617"/>
            <a:ext cx="11990" cy="9226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8E59955-48DF-4329-9526-D40ED0B2B0F8}"/>
              </a:ext>
            </a:extLst>
          </p:cNvPr>
          <p:cNvSpPr/>
          <p:nvPr/>
        </p:nvSpPr>
        <p:spPr>
          <a:xfrm>
            <a:off x="5897668" y="3783755"/>
            <a:ext cx="2736787" cy="300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REPÚBLICA DEMOCRÀTICA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AB81E08-970E-4F01-8EDC-AD5CADE3314B}"/>
              </a:ext>
            </a:extLst>
          </p:cNvPr>
          <p:cNvSpPr txBox="1"/>
          <p:nvPr/>
        </p:nvSpPr>
        <p:spPr>
          <a:xfrm>
            <a:off x="6719631" y="407441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/>
              <a:t>President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4ABC4CE-76D6-465B-9661-4901C8F5C1C7}"/>
              </a:ext>
            </a:extLst>
          </p:cNvPr>
          <p:cNvSpPr txBox="1"/>
          <p:nvPr/>
        </p:nvSpPr>
        <p:spPr>
          <a:xfrm>
            <a:off x="6804589" y="424374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governa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6578C00-5542-4B3D-BDFF-918C4864322E}"/>
              </a:ext>
            </a:extLst>
          </p:cNvPr>
          <p:cNvCxnSpPr>
            <a:cxnSpLocks/>
          </p:cNvCxnSpPr>
          <p:nvPr/>
        </p:nvCxnSpPr>
        <p:spPr>
          <a:xfrm>
            <a:off x="176348" y="2991203"/>
            <a:ext cx="5595952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1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87263" y="152350"/>
            <a:ext cx="8621209" cy="533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s-ES"/>
              <a:t>L’ESTAT I LA GLOBALITZACIÓ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52D72B2-8EF5-409C-9CE4-7DF90884FE6F}"/>
              </a:ext>
            </a:extLst>
          </p:cNvPr>
          <p:cNvSpPr/>
          <p:nvPr/>
        </p:nvSpPr>
        <p:spPr>
          <a:xfrm>
            <a:off x="369296" y="908190"/>
            <a:ext cx="8405407" cy="7036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globalització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és la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unificació del món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a termes d’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economia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tecnologia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política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socialitat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i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cultural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, a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escala mundial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que consisteix en la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comunicació 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interdependència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dels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païssos del món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4" name="Google Shape;79;p15">
            <a:extLst>
              <a:ext uri="{FF2B5EF4-FFF2-40B4-BE49-F238E27FC236}">
                <a16:creationId xmlns:a16="http://schemas.microsoft.com/office/drawing/2014/main" id="{858E365C-0FCE-4356-8C97-D34B584514BD}"/>
              </a:ext>
            </a:extLst>
          </p:cNvPr>
          <p:cNvSpPr txBox="1">
            <a:spLocks/>
          </p:cNvSpPr>
          <p:nvPr/>
        </p:nvSpPr>
        <p:spPr>
          <a:xfrm>
            <a:off x="767871" y="1761254"/>
            <a:ext cx="6606112" cy="43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400"/>
              <a:t>TRACTATS I CONVENIS ENTRE ESTATS</a:t>
            </a:r>
          </a:p>
        </p:txBody>
      </p:sp>
      <p:pic>
        <p:nvPicPr>
          <p:cNvPr id="40" name="Gráfico 39" descr="Cargando">
            <a:extLst>
              <a:ext uri="{FF2B5EF4-FFF2-40B4-BE49-F238E27FC236}">
                <a16:creationId xmlns:a16="http://schemas.microsoft.com/office/drawing/2014/main" id="{EF0C08F8-0EBD-461A-98F4-1CEFD5D49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522750"/>
            <a:ext cx="914400" cy="914400"/>
          </a:xfrm>
          <a:prstGeom prst="rect">
            <a:avLst/>
          </a:prstGeom>
        </p:spPr>
      </p:pic>
      <p:sp>
        <p:nvSpPr>
          <p:cNvPr id="17" name="Google Shape;81;p15">
            <a:extLst>
              <a:ext uri="{FF2B5EF4-FFF2-40B4-BE49-F238E27FC236}">
                <a16:creationId xmlns:a16="http://schemas.microsoft.com/office/drawing/2014/main" id="{E3E9021A-3DD5-43A1-8A0D-ADD101860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1613" y="2166001"/>
            <a:ext cx="8242663" cy="1540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2"/>
              </a:buClr>
              <a:buSzPts val="1100"/>
            </a:pPr>
            <a:r>
              <a:rPr lang="es-ES" sz="1600"/>
              <a:t>Alguns problemes afecten a </a:t>
            </a:r>
            <a:r>
              <a:rPr lang="es-ES" sz="1600" b="1"/>
              <a:t>tots els Estats</a:t>
            </a:r>
            <a:r>
              <a:rPr lang="es-ES" sz="1600"/>
              <a:t> (per les </a:t>
            </a:r>
            <a:r>
              <a:rPr lang="es-ES" sz="1600" u="sng"/>
              <a:t>relacions</a:t>
            </a:r>
            <a:r>
              <a:rPr lang="es-ES" sz="1600"/>
              <a:t> entre ells), i únicament de manera </a:t>
            </a:r>
            <a:r>
              <a:rPr lang="es-ES" sz="1600" b="1"/>
              <a:t>coordinada</a:t>
            </a:r>
            <a:r>
              <a:rPr lang="es-ES" sz="1600"/>
              <a:t> es poden solucionar: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Es signen </a:t>
            </a:r>
            <a:r>
              <a:rPr lang="es-ES" sz="1600" b="1"/>
              <a:t>tractat i convenis</a:t>
            </a:r>
            <a:r>
              <a:rPr lang="es-ES" sz="1600"/>
              <a:t>, on es comprometen a fer o no unes actuacions.</a:t>
            </a:r>
          </a:p>
          <a:p>
            <a:pPr marL="628650" lvl="1" indent="-171450">
              <a:buClr>
                <a:schemeClr val="accent2"/>
              </a:buClr>
              <a:buSzPts val="1100"/>
            </a:pPr>
            <a:r>
              <a:rPr lang="es-ES" sz="1600"/>
              <a:t>Es creen </a:t>
            </a:r>
            <a:r>
              <a:rPr lang="es-ES" sz="1600" b="1"/>
              <a:t>organismes supraestatals</a:t>
            </a:r>
            <a:r>
              <a:rPr lang="es-ES" sz="1600"/>
              <a:t>, en els quals els Estats deleguen algunes funcions.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ola template">
  <a:themeElements>
    <a:clrScheme name="Custom 347">
      <a:dk1>
        <a:srgbClr val="061A22"/>
      </a:dk1>
      <a:lt1>
        <a:srgbClr val="FFFFFF"/>
      </a:lt1>
      <a:dk2>
        <a:srgbClr val="808D8B"/>
      </a:dk2>
      <a:lt2>
        <a:srgbClr val="E7EDEB"/>
      </a:lt2>
      <a:accent1>
        <a:srgbClr val="CCFF67"/>
      </a:accent1>
      <a:accent2>
        <a:srgbClr val="6DD84D"/>
      </a:accent2>
      <a:accent3>
        <a:srgbClr val="17B342"/>
      </a:accent3>
      <a:accent4>
        <a:srgbClr val="009E9A"/>
      </a:accent4>
      <a:accent5>
        <a:srgbClr val="075E68"/>
      </a:accent5>
      <a:accent6>
        <a:srgbClr val="E4FDC4"/>
      </a:accent6>
      <a:hlink>
        <a:srgbClr val="0080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1523</Words>
  <Application>Microsoft Office PowerPoint</Application>
  <PresentationFormat>Presentación en pantalla (16:9)</PresentationFormat>
  <Paragraphs>318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Roboto Light</vt:lpstr>
      <vt:lpstr>Calibri</vt:lpstr>
      <vt:lpstr>Arial</vt:lpstr>
      <vt:lpstr>Candara</vt:lpstr>
      <vt:lpstr>Roboto Slab</vt:lpstr>
      <vt:lpstr>Minola template</vt:lpstr>
      <vt:lpstr>L’ORGANITZACIÓ POLÍTICA DE LES SOCIETATS</vt:lpstr>
      <vt:lpstr>Presentación de PowerPoint</vt:lpstr>
      <vt:lpstr>L’ESTAT</vt:lpstr>
      <vt:lpstr>Presentación de PowerPoint</vt:lpstr>
      <vt:lpstr>Presentación de PowerPoint</vt:lpstr>
      <vt:lpstr>L’ESTAT DEMOCRÀTIC</vt:lpstr>
      <vt:lpstr>Presentación de PowerPoint</vt:lpstr>
      <vt:lpstr>TIPUS D’ESTATS</vt:lpstr>
      <vt:lpstr>L’ESTAT I LA GLOBALITZACIÓ</vt:lpstr>
      <vt:lpstr>Presentación de PowerPoint</vt:lpstr>
      <vt:lpstr>Presentación de PowerPoint</vt:lpstr>
      <vt:lpstr>L’ORGANITZACIÓ TERRITORIAL D’ESPANYA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L’ORGANITZACIÓ POLÍTICA DE LES SOCIETATS</dc:title>
  <dc:creator>Eva</dc:creator>
  <cp:lastModifiedBy>Eva Arnau</cp:lastModifiedBy>
  <cp:revision>48</cp:revision>
  <dcterms:modified xsi:type="dcterms:W3CDTF">2021-12-18T16:41:20Z</dcterms:modified>
</cp:coreProperties>
</file>